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CCFF99"/>
    <a:srgbClr val="CCFF33"/>
    <a:srgbClr val="99FF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4434" autoAdjust="0"/>
  </p:normalViewPr>
  <p:slideViewPr>
    <p:cSldViewPr>
      <p:cViewPr varScale="1">
        <p:scale>
          <a:sx n="46" d="100"/>
          <a:sy n="46" d="100"/>
        </p:scale>
        <p:origin x="1302" y="4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2022/12/19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2022/12/19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3">
            <a:extLst>
              <a:ext uri="{FF2B5EF4-FFF2-40B4-BE49-F238E27FC236}">
                <a16:creationId xmlns:a16="http://schemas.microsoft.com/office/drawing/2014/main" id="{37CA153D-3B91-4CEB-8468-9C257A7C8770}"/>
              </a:ext>
            </a:extLst>
          </p:cNvPr>
          <p:cNvSpPr txBox="1">
            <a:spLocks noChangeArrowheads="1"/>
          </p:cNvSpPr>
          <p:nvPr/>
        </p:nvSpPr>
        <p:spPr bwMode="auto">
          <a:xfrm>
            <a:off x="38086" y="6253922"/>
            <a:ext cx="6571828" cy="3364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8890" rIns="0" bIns="8890" numCol="1" anchor="t" anchorCtr="0" compatLnSpc="1">
            <a:prstTxWarp prst="textNoShape">
              <a:avLst/>
            </a:prstTxWarp>
          </a:bodyPr>
          <a:lstStyle>
            <a:lvl1pPr indent="133350" eaLnBrk="0" fontAlgn="base" hangingPunct="0">
              <a:spcBef>
                <a:spcPct val="0"/>
              </a:spcBef>
              <a:spcAft>
                <a:spcPct val="0"/>
              </a:spcAft>
              <a:tabLst>
                <a:tab pos="40005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0005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0005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0005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0005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0005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0005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0005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00050" algn="l"/>
              </a:tabLst>
              <a:defRPr>
                <a:solidFill>
                  <a:schemeClr val="tx1"/>
                </a:solidFill>
                <a:latin typeface="Arial" panose="020B0604020202020204" pitchFamily="34" charset="0"/>
              </a:defRPr>
            </a:lvl9pPr>
          </a:lstStyle>
          <a:p>
            <a:pPr lvl="0" defTabSz="914400"/>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食品ロス削減対策の推進</a:t>
            </a:r>
            <a:r>
              <a:rPr kumimoji="0" lang="en-US" altLang="ja-JP" sz="11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100" b="1" dirty="0">
                <a:latin typeface="Meiryo UI" panose="020B0604030504040204" pitchFamily="50" charset="-128"/>
                <a:ea typeface="Meiryo UI" panose="020B0604030504040204" pitchFamily="50" charset="-128"/>
                <a:cs typeface="ＭＳ Ｐゴシック" panose="020B0600070205080204" pitchFamily="50" charset="-128"/>
              </a:rPr>
              <a:t>一部新規</a:t>
            </a:r>
            <a:r>
              <a:rPr kumimoji="0" lang="en-US" altLang="ja-JP" sz="1100" b="1"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3,839</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i="0" u="none" strike="noStrike" cap="none" normalizeH="0" baseline="0" dirty="0">
              <a:ln>
                <a:noFill/>
              </a:ln>
              <a:effectLst/>
              <a:cs typeface="ＭＳ Ｐゴシック" panose="020B0600070205080204" pitchFamily="50" charset="-128"/>
            </a:endParaRPr>
          </a:p>
          <a:p>
            <a:pPr eaLnBrk="1" hangingPunct="1">
              <a:spcBef>
                <a:spcPts val="0"/>
              </a:spcBef>
            </a:pPr>
            <a:r>
              <a:rPr lang="ja-JP" altLang="en-US" sz="1050" dirty="0">
                <a:latin typeface="Meiryo UI" panose="020B0604030504040204" pitchFamily="50" charset="-128"/>
                <a:ea typeface="Meiryo UI" panose="020B0604030504040204" pitchFamily="50" charset="-128"/>
              </a:rPr>
              <a:t>　・食品ロス削減の取組みを楽しく学べるカードゲーム等の教材ツールを掲載したポータルサイトを作成（</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新規）</a:t>
            </a:r>
            <a:endParaRPr lang="en-US" altLang="ja-JP" sz="1050" dirty="0">
              <a:latin typeface="Meiryo UI" panose="020B0604030504040204" pitchFamily="50" charset="-128"/>
              <a:ea typeface="Meiryo UI" panose="020B0604030504040204" pitchFamily="50" charset="-128"/>
            </a:endParaRPr>
          </a:p>
          <a:p>
            <a:pPr eaLnBrk="1" hangingPunct="1">
              <a:spcBef>
                <a:spcPts val="0"/>
              </a:spcBef>
            </a:pPr>
            <a:r>
              <a:rPr lang="ja-JP" altLang="en-US" sz="1050" dirty="0">
                <a:latin typeface="Meiryo UI" panose="020B0604030504040204" pitchFamily="50" charset="-128"/>
                <a:ea typeface="Meiryo UI" panose="020B0604030504040204" pitchFamily="50" charset="-128"/>
              </a:rPr>
              <a:t>　・大学との連携を図り、社食や学校給食、家庭向け等、幅広い取組みを推進</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（新規）</a:t>
            </a:r>
            <a:endParaRPr lang="ja-JP" altLang="en-US" sz="1050" dirty="0">
              <a:latin typeface="Meiryo UI" panose="020B0604030504040204" pitchFamily="50" charset="-128"/>
              <a:ea typeface="Meiryo UI" panose="020B0604030504040204" pitchFamily="50" charset="-128"/>
            </a:endParaRPr>
          </a:p>
          <a:p>
            <a:pPr eaLnBrk="1" hangingPunct="1">
              <a:spcBef>
                <a:spcPts val="0"/>
              </a:spcBef>
            </a:pPr>
            <a:r>
              <a:rPr lang="ja-JP" altLang="en-US" sz="1050" dirty="0">
                <a:latin typeface="Meiryo UI" panose="020B0604030504040204" pitchFamily="50" charset="-128"/>
                <a:ea typeface="Meiryo UI" panose="020B0604030504040204" pitchFamily="50" charset="-128"/>
              </a:rPr>
              <a:t>　・ネットワーク懇話会等を設置し、商慣習の見直しや食べ残しの持ち帰りなど流通全体で具体的な取組みを展開</a:t>
            </a:r>
            <a:endParaRPr lang="en-US" altLang="ja-JP" sz="1050" dirty="0">
              <a:latin typeface="Meiryo UI" panose="020B0604030504040204" pitchFamily="50" charset="-128"/>
              <a:ea typeface="Meiryo UI" panose="020B0604030504040204" pitchFamily="50" charset="-128"/>
            </a:endParaRPr>
          </a:p>
          <a:p>
            <a:pPr lvl="0" defTabSz="914400">
              <a:lnSpc>
                <a:spcPts val="800"/>
              </a:lnSpc>
            </a:pPr>
            <a:endParaRPr kumimoji="0" lang="en-US" altLang="ja-JP" sz="105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defTabSz="914400"/>
            <a:endParaRPr kumimoji="0" lang="en-US" altLang="ja-JP" sz="1200" b="1" dirty="0">
              <a:latin typeface="Meiryo UI" panose="020B0604030504040204" pitchFamily="50" charset="-128"/>
              <a:ea typeface="Meiryo UI" panose="020B0604030504040204" pitchFamily="50" charset="-128"/>
              <a:cs typeface="ＭＳ Ｐゴシック" panose="020B0600070205080204" pitchFamily="50" charset="-128"/>
            </a:endParaRPr>
          </a:p>
          <a:p>
            <a:pPr defTabSz="914400"/>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○おおさかプラスチック対策推進プラットフォームにおける対策の推進</a:t>
            </a:r>
            <a:r>
              <a:rPr kumimoji="0" lang="ja-JP" altLang="ja-JP" sz="1200" b="1"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ja-JP" altLang="ja-JP"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2,110</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b="1"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業種を超えた幅広い関係者が、人工芝や肥料用カプセルの流出抑制、プラスチックの資源循環などの具体的な海洋</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プラスチック対策の検討や効果検証のための調査を行い、成果を広く共有・発信するプラットフォームの設置・運営</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○使い捨てプラスチックごみ対策の推進</a:t>
            </a:r>
            <a:r>
              <a:rPr kumimoji="0" lang="ja-JP" altLang="ja-JP" sz="1200" b="1"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5,594</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b="1" dirty="0">
              <a:latin typeface="Meiryo UI" panose="020B0604030504040204" pitchFamily="50" charset="-128"/>
              <a:ea typeface="Meiryo UI" panose="020B0604030504040204" pitchFamily="50" charset="-128"/>
              <a:cs typeface="ＭＳ Ｐゴシック" panose="020B0600070205080204" pitchFamily="50" charset="-128"/>
            </a:endParaRPr>
          </a:p>
          <a:p>
            <a:pPr lvl="0" algn="just"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・マイ容器やマイボトルが利用できる店舗やサービス内容を検索できるウェブサイト「</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Osaka</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ほかさんマップ」を作成・公開</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algn="just"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し、市町村や事業者等と連携して周知・啓発を行い、府民の行動変容を促進</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algn="just" defTabSz="914400"/>
            <a:endParaRPr kumimoji="0" lang="en-US" altLang="ja-JP"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○ＰＣＢ廃棄物等適正処理の推進</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234,027</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dirty="0">
              <a:cs typeface="ＭＳ Ｐゴシック" panose="020B0600070205080204" pitchFamily="50" charset="-128"/>
            </a:endParaRPr>
          </a:p>
          <a:p>
            <a:pPr marL="176213" lvl="0" indent="-42863"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・中小企業者等の高濃度</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PCB</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廃棄物の処理費用を助成する</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PCB</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廃棄物処理対策基金に拠出し、</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JESCO</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の継続</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marL="176213" lvl="0" indent="-42863"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処理期間内に適正処理が確実に行われるよう保有事業者への指導を強力に実施</a:t>
            </a:r>
          </a:p>
          <a:p>
            <a:pPr lvl="0" algn="just"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・府が保有している小型コンデンサーや安定器等の適正処理を実施</a:t>
            </a:r>
            <a:endParaRPr kumimoji="0" lang="ja-JP" altLang="en-US" sz="1800" b="0" i="0" u="none" strike="noStrike" cap="none" normalizeH="0" baseline="0" dirty="0">
              <a:ln>
                <a:noFill/>
              </a:ln>
              <a:effectLst/>
              <a:latin typeface="Arial" panose="020B0604020202020204" pitchFamily="34" charset="0"/>
            </a:endParaRPr>
          </a:p>
        </p:txBody>
      </p:sp>
      <p:sp>
        <p:nvSpPr>
          <p:cNvPr id="7" name="角丸四角形 59">
            <a:extLst>
              <a:ext uri="{FF2B5EF4-FFF2-40B4-BE49-F238E27FC236}">
                <a16:creationId xmlns:a16="http://schemas.microsoft.com/office/drawing/2014/main" id="{6F8F211A-10E3-41A9-9E6B-03A5E41F6C84}"/>
              </a:ext>
            </a:extLst>
          </p:cNvPr>
          <p:cNvSpPr>
            <a:spLocks noChangeArrowheads="1"/>
          </p:cNvSpPr>
          <p:nvPr/>
        </p:nvSpPr>
        <p:spPr bwMode="auto">
          <a:xfrm>
            <a:off x="128621" y="1457241"/>
            <a:ext cx="6544939" cy="4049764"/>
          </a:xfrm>
          <a:prstGeom prst="roundRect">
            <a:avLst>
              <a:gd name="adj" fmla="val 3426"/>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0" name="AutoShape 37">
            <a:extLst>
              <a:ext uri="{FF2B5EF4-FFF2-40B4-BE49-F238E27FC236}">
                <a16:creationId xmlns:a16="http://schemas.microsoft.com/office/drawing/2014/main" id="{299F892F-94EA-4BAA-BDC1-3D6F3E0624ED}"/>
              </a:ext>
            </a:extLst>
          </p:cNvPr>
          <p:cNvSpPr>
            <a:spLocks noChangeArrowheads="1"/>
          </p:cNvSpPr>
          <p:nvPr/>
        </p:nvSpPr>
        <p:spPr bwMode="auto">
          <a:xfrm>
            <a:off x="78954" y="1272208"/>
            <a:ext cx="3365075" cy="32400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vert="horz" wrap="square" lIns="74295" tIns="36000" rIns="74295" bIns="8890" numCol="1" anchor="t" anchorCtr="0" compatLnSpc="1">
            <a:prstTxWarp prst="textNoShape">
              <a:avLst/>
            </a:prstTxWarp>
          </a:bodyPr>
          <a:lstStyle/>
          <a:p>
            <a:r>
              <a:rPr kumimoji="0" lang="ja-JP" altLang="en-US"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１</a:t>
            </a:r>
            <a:r>
              <a:rPr kumimoji="0" lang="ja-JP" altLang="ja-JP"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．脱炭素・省エネルギー社会の構築</a:t>
            </a:r>
            <a:endParaRPr lang="ja-JP" altLang="en-US" dirty="0"/>
          </a:p>
        </p:txBody>
      </p:sp>
      <p:sp>
        <p:nvSpPr>
          <p:cNvPr id="12" name="Text Box 34">
            <a:extLst>
              <a:ext uri="{FF2B5EF4-FFF2-40B4-BE49-F238E27FC236}">
                <a16:creationId xmlns:a16="http://schemas.microsoft.com/office/drawing/2014/main" id="{6682B10A-A450-461F-A033-FDEBF0AEE51E}"/>
              </a:ext>
            </a:extLst>
          </p:cNvPr>
          <p:cNvSpPr txBox="1">
            <a:spLocks noChangeArrowheads="1"/>
          </p:cNvSpPr>
          <p:nvPr/>
        </p:nvSpPr>
        <p:spPr bwMode="auto">
          <a:xfrm>
            <a:off x="78954" y="2475570"/>
            <a:ext cx="6594607" cy="277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8890" rIns="0" bIns="8890" numCol="1" anchor="t" anchorCtr="0" compatLnSpc="1">
            <a:prstTxWarp prst="textNoShape">
              <a:avLst/>
            </a:prstTxWarp>
          </a:bodyPr>
          <a:lstStyle>
            <a:lvl1pPr indent="762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7620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○温暖化防止条例</a:t>
            </a:r>
            <a:r>
              <a:rPr kumimoji="0" lang="en-US" altLang="ja-JP" sz="1200" b="1" i="0" u="none" strike="noStrike" cap="none" normalizeH="0" baseline="3000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に基づく大規模事業者の取組みの促進</a:t>
            </a:r>
            <a:r>
              <a:rPr kumimoji="0" lang="ja-JP" altLang="ja-JP"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1</a:t>
            </a:r>
            <a:r>
              <a:rPr kumimoji="0" lang="en-US" altLang="ja-JP"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,016</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1200" i="0" u="none" strike="noStrike" cap="none" normalizeH="0" baseline="0" dirty="0">
              <a:ln>
                <a:noFill/>
              </a:ln>
              <a:effectLst/>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・エネルギーを多く使用する事業者（特定事業者）に対し温室効果ガスの排出・人工排熱の抑制等の指導・助言を実施</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・他の模範となる特に優れた取組みを行った事業者を「おおさか気候変動対策賞」として表彰</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0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00" dirty="0">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000" dirty="0">
                <a:latin typeface="Meiryo UI" panose="020B0604030504040204" pitchFamily="50" charset="-128"/>
                <a:ea typeface="Meiryo UI" panose="020B0604030504040204" pitchFamily="50" charset="-128"/>
              </a:rPr>
              <a:t>令和４年３月に気候変動対策推進条例への改正条例を公布</a:t>
            </a:r>
            <a:endParaRPr kumimoji="0" lang="en-US" altLang="ja-JP" sz="10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endParaRPr kumimoji="0" lang="ja-JP" altLang="en-US" sz="1050" b="0" i="0" u="none" strike="noStrike" cap="none" normalizeH="0" baseline="0" dirty="0">
              <a:ln>
                <a:noFill/>
              </a:ln>
              <a:solidFill>
                <a:schemeClr val="tx1"/>
              </a:solidFill>
              <a:effectLst/>
              <a:cs typeface="ＭＳ Ｐゴシック" panose="020B0600070205080204" pitchFamily="50" charset="-128"/>
            </a:endParaRPr>
          </a:p>
          <a:p>
            <a:pPr lvl="0" defTabSz="914400"/>
            <a:r>
              <a:rPr kumimoji="0"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○おおさかスマートエネルギーセンターの運</a:t>
            </a:r>
            <a:r>
              <a:rPr kumimoji="0" lang="ja-JP" altLang="en-US" sz="12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営</a:t>
            </a:r>
            <a:r>
              <a:rPr kumimoji="0" lang="en-US" altLang="ja-JP" sz="11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100" b="1" dirty="0">
                <a:latin typeface="Meiryo UI" panose="020B0604030504040204" pitchFamily="50" charset="-128"/>
                <a:ea typeface="Meiryo UI" panose="020B0604030504040204" pitchFamily="50" charset="-128"/>
                <a:cs typeface="ＭＳ Ｐゴシック" panose="020B0600070205080204" pitchFamily="50" charset="-128"/>
              </a:rPr>
              <a:t>一部新規</a:t>
            </a:r>
            <a:r>
              <a:rPr kumimoji="0" lang="en-US" altLang="ja-JP" sz="1100" b="1"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3,854</a:t>
            </a:r>
            <a:r>
              <a:rPr kumimoji="0" lang="ja-JP" altLang="en-US"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1200" i="0" u="none" strike="noStrike" cap="none" normalizeH="0" baseline="0" dirty="0">
              <a:ln>
                <a:noFill/>
              </a:ln>
              <a:solidFill>
                <a:schemeClr val="tx1"/>
              </a:solidFill>
              <a:effectLst/>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・創エネ・蓄エネ・省エネに関する府民・事業者等からの相談へのワンストップ対応を実施</a:t>
            </a:r>
            <a:endParaRPr kumimoji="0" lang="ja-JP" altLang="en-US" sz="1050" dirty="0">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・家庭向けに</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ZEH</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（ﾈｯﾄ･ｾﾞﾛ･ｴﾈﾙｷﾞｰ･ﾊｳｽ）、共同購入による太陽光発電及び蓄電池システムの普及拡大などを実施</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・事業者向けに再エネ電力調達マッチング事業（新規）、省エネコストカットまるごとサポート事業などを実施</a:t>
            </a:r>
            <a:endParaRPr kumimoji="0" lang="ja-JP" altLang="en-US" sz="1050" dirty="0">
              <a:cs typeface="ＭＳ Ｐゴシック" panose="020B0600070205080204" pitchFamily="50" charset="-128"/>
            </a:endParaRPr>
          </a:p>
          <a:p>
            <a:pPr marL="0" marR="0" lvl="0" indent="76200" algn="l" defTabSz="914400" rtl="0" eaLnBrk="0" fontAlgn="base" latinLnBrk="0" hangingPunct="0">
              <a:lnSpc>
                <a:spcPct val="100000"/>
              </a:lnSpc>
              <a:spcBef>
                <a:spcPct val="0"/>
              </a:spcBef>
              <a:spcAft>
                <a:spcPct val="0"/>
              </a:spcAft>
              <a:buClrTx/>
              <a:buSzTx/>
              <a:buFontTx/>
              <a:buNone/>
              <a:tabLst/>
            </a:pPr>
            <a:endParaRPr kumimoji="0" lang="en-US" altLang="ja-JP" sz="1050" b="0" i="0" u="none" strike="noStrike" cap="none" normalizeH="0" baseline="0" dirty="0">
              <a:ln>
                <a:noFill/>
              </a:ln>
              <a:solidFill>
                <a:schemeClr val="tx1"/>
              </a:solidFill>
              <a:effectLst/>
              <a:cs typeface="ＭＳ Ｐゴシック" panose="020B0600070205080204" pitchFamily="50" charset="-128"/>
            </a:endParaRPr>
          </a:p>
          <a:p>
            <a:pPr lvl="0" defTabSz="914400"/>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環境・エネルギー技術シーズ調査・普及啓発事業</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16,189</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・環境の将来像の実現に向けて、パリ協定などの長期目標達成に資する脱炭素や海洋プラスチック対策の将来</a:t>
            </a:r>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技術シーズ</a:t>
            </a:r>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及び国内外のニーズ</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調査を実施し、それらをとりまとめた啓発資材を作成</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76200" algn="l" defTabSz="914400" rtl="0" eaLnBrk="0" fontAlgn="base" latinLnBrk="0" hangingPunct="0">
              <a:lnSpc>
                <a:spcPct val="100000"/>
              </a:lnSpc>
              <a:spcBef>
                <a:spcPct val="0"/>
              </a:spcBef>
              <a:spcAft>
                <a:spcPct val="0"/>
              </a:spcAft>
              <a:buClrTx/>
              <a:buSzTx/>
              <a:buFontTx/>
              <a:buNone/>
              <a:tabLst/>
            </a:pPr>
            <a:endParaRPr kumimoji="0" lang="en-US" altLang="ja-JP" sz="1050" b="0" i="0" u="none" strike="noStrike" cap="none" normalizeH="0" baseline="0" dirty="0">
              <a:ln>
                <a:noFill/>
              </a:ln>
              <a:solidFill>
                <a:schemeClr val="tx1"/>
              </a:solidFill>
              <a:effectLst/>
              <a:cs typeface="ＭＳ Ｐゴシック" panose="020B0600070205080204" pitchFamily="50" charset="-128"/>
            </a:endParaRPr>
          </a:p>
          <a:p>
            <a:pPr lvl="0" defTabSz="914400"/>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おおさか気候変動適応・普及強化事業</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700</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・府民に身近な市町村の職員に、地域の適応策を推進する手法を習得いただくためのワークショップを実施</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・子どもや高齢者等に接する学校教員、民生委員等に、暑さから身を守る手法を習得していただくためのセミナーを実施</a:t>
            </a:r>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76200" algn="l" defTabSz="914400" rtl="0" eaLnBrk="0" fontAlgn="base" latinLnBrk="0" hangingPunct="0">
              <a:lnSpc>
                <a:spcPct val="100000"/>
              </a:lnSpc>
              <a:spcBef>
                <a:spcPct val="0"/>
              </a:spcBef>
              <a:spcAft>
                <a:spcPct val="0"/>
              </a:spcAft>
              <a:buClrTx/>
              <a:buSzTx/>
              <a:buFontTx/>
              <a:buNone/>
              <a:tabLst/>
            </a:pPr>
            <a:endParaRPr kumimoji="0" lang="en-US" altLang="ja-JP" sz="105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7620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cs typeface="ＭＳ Ｐゴシック" panose="020B0600070205080204" pitchFamily="50" charset="-128"/>
            </a:endParaRPr>
          </a:p>
          <a:p>
            <a:pPr marL="0" marR="0" lvl="0" indent="7620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13" name="AutoShape 33">
            <a:extLst>
              <a:ext uri="{FF2B5EF4-FFF2-40B4-BE49-F238E27FC236}">
                <a16:creationId xmlns:a16="http://schemas.microsoft.com/office/drawing/2014/main" id="{BC459CC4-8EAF-419A-9596-C6DFDCEECC3D}"/>
              </a:ext>
            </a:extLst>
          </p:cNvPr>
          <p:cNvSpPr>
            <a:spLocks noChangeArrowheads="1"/>
          </p:cNvSpPr>
          <p:nvPr/>
        </p:nvSpPr>
        <p:spPr bwMode="auto">
          <a:xfrm>
            <a:off x="128621" y="5927643"/>
            <a:ext cx="6525989" cy="3616347"/>
          </a:xfrm>
          <a:prstGeom prst="roundRect">
            <a:avLst>
              <a:gd name="adj" fmla="val 2893"/>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4" name="AutoShape 32">
            <a:extLst>
              <a:ext uri="{FF2B5EF4-FFF2-40B4-BE49-F238E27FC236}">
                <a16:creationId xmlns:a16="http://schemas.microsoft.com/office/drawing/2014/main" id="{B774942F-D1B1-472D-B32B-D84F19283CD7}"/>
              </a:ext>
            </a:extLst>
          </p:cNvPr>
          <p:cNvSpPr>
            <a:spLocks noChangeArrowheads="1"/>
          </p:cNvSpPr>
          <p:nvPr/>
        </p:nvSpPr>
        <p:spPr bwMode="auto">
          <a:xfrm>
            <a:off x="6790130" y="6257545"/>
            <a:ext cx="5973370" cy="3286445"/>
          </a:xfrm>
          <a:prstGeom prst="roundRect">
            <a:avLst>
              <a:gd name="adj" fmla="val 4984"/>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5" name="AutoShape 31">
            <a:extLst>
              <a:ext uri="{FF2B5EF4-FFF2-40B4-BE49-F238E27FC236}">
                <a16:creationId xmlns:a16="http://schemas.microsoft.com/office/drawing/2014/main" id="{F46B666C-8906-41C4-BB32-85448BA8A3EE}"/>
              </a:ext>
            </a:extLst>
          </p:cNvPr>
          <p:cNvSpPr>
            <a:spLocks noChangeArrowheads="1"/>
          </p:cNvSpPr>
          <p:nvPr/>
        </p:nvSpPr>
        <p:spPr bwMode="auto">
          <a:xfrm>
            <a:off x="6795907" y="3172772"/>
            <a:ext cx="5967592" cy="2870586"/>
          </a:xfrm>
          <a:prstGeom prst="roundRect">
            <a:avLst>
              <a:gd name="adj" fmla="val 4083"/>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6" name="AutoShape 30">
            <a:extLst>
              <a:ext uri="{FF2B5EF4-FFF2-40B4-BE49-F238E27FC236}">
                <a16:creationId xmlns:a16="http://schemas.microsoft.com/office/drawing/2014/main" id="{233E35CE-D134-4CF6-9FDA-2821985D92F6}"/>
              </a:ext>
            </a:extLst>
          </p:cNvPr>
          <p:cNvSpPr>
            <a:spLocks noChangeArrowheads="1"/>
          </p:cNvSpPr>
          <p:nvPr/>
        </p:nvSpPr>
        <p:spPr bwMode="auto">
          <a:xfrm>
            <a:off x="6790129" y="1486038"/>
            <a:ext cx="5973370" cy="1464888"/>
          </a:xfrm>
          <a:prstGeom prst="roundRect">
            <a:avLst>
              <a:gd name="adj" fmla="val 7259"/>
            </a:avLst>
          </a:prstGeom>
          <a:noFill/>
          <a:ln w="41275">
            <a:solidFill>
              <a:srgbClr val="969696"/>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dirty="0"/>
          </a:p>
        </p:txBody>
      </p:sp>
      <p:sp>
        <p:nvSpPr>
          <p:cNvPr id="18" name="AutoShape 29">
            <a:extLst>
              <a:ext uri="{FF2B5EF4-FFF2-40B4-BE49-F238E27FC236}">
                <a16:creationId xmlns:a16="http://schemas.microsoft.com/office/drawing/2014/main" id="{EC998451-23C8-44E7-9C15-B6B9B61CAA60}"/>
              </a:ext>
            </a:extLst>
          </p:cNvPr>
          <p:cNvSpPr>
            <a:spLocks noChangeArrowheads="1"/>
          </p:cNvSpPr>
          <p:nvPr/>
        </p:nvSpPr>
        <p:spPr bwMode="auto">
          <a:xfrm>
            <a:off x="6741790" y="1329927"/>
            <a:ext cx="3492000" cy="32400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vert="horz" wrap="square" lIns="74295" tIns="36000" rIns="74295" bIns="8890" numCol="1" anchor="t" anchorCtr="0" compatLnSpc="1">
            <a:prstTxWarp prst="textNoShape">
              <a:avLst/>
            </a:prstTxWarp>
          </a:bodyPr>
          <a:lstStyle/>
          <a:p>
            <a:r>
              <a:rPr kumimoji="0" lang="ja-JP" altLang="en-US"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３</a:t>
            </a:r>
            <a:r>
              <a:rPr kumimoji="0" lang="ja-JP" altLang="ja-JP"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．全てのいのちが共生する社会の構築</a:t>
            </a:r>
            <a:endParaRPr kumimoji="0" lang="ja-JP" altLang="ja-JP" sz="1400" dirty="0">
              <a:latin typeface="Arial" panose="020B0604020202020204" pitchFamily="34" charset="0"/>
            </a:endParaRPr>
          </a:p>
          <a:p>
            <a:endParaRPr lang="ja-JP" altLang="en-US" sz="1400" dirty="0"/>
          </a:p>
        </p:txBody>
      </p:sp>
      <p:sp>
        <p:nvSpPr>
          <p:cNvPr id="21" name="AutoShape 26">
            <a:extLst>
              <a:ext uri="{FF2B5EF4-FFF2-40B4-BE49-F238E27FC236}">
                <a16:creationId xmlns:a16="http://schemas.microsoft.com/office/drawing/2014/main" id="{6DA70F17-6ED8-48F9-A638-D59AF305787D}"/>
              </a:ext>
            </a:extLst>
          </p:cNvPr>
          <p:cNvSpPr>
            <a:spLocks noChangeArrowheads="1"/>
          </p:cNvSpPr>
          <p:nvPr/>
        </p:nvSpPr>
        <p:spPr bwMode="auto">
          <a:xfrm>
            <a:off x="78954" y="5698988"/>
            <a:ext cx="2517775" cy="35640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vert="horz" wrap="square" lIns="74295" tIns="36000" rIns="74295" bIns="8890" numCol="1" anchor="t" anchorCtr="0" compatLnSpc="1">
            <a:prstTxWarp prst="textNoShape">
              <a:avLst/>
            </a:prstTxWarp>
          </a:bodyPr>
          <a:lstStyle/>
          <a:p>
            <a:r>
              <a:rPr kumimoji="0" lang="ja-JP" altLang="en-US"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２</a:t>
            </a:r>
            <a:r>
              <a:rPr kumimoji="0" lang="ja-JP" altLang="ja-JP"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．資源循環型社会の構築</a:t>
            </a:r>
            <a:endParaRPr kumimoji="0" lang="ja-JP" altLang="ja-JP" sz="1400" dirty="0">
              <a:latin typeface="Arial" panose="020B0604020202020204" pitchFamily="34" charset="0"/>
            </a:endParaRPr>
          </a:p>
          <a:p>
            <a:endParaRPr lang="ja-JP" altLang="en-US" sz="1400" dirty="0"/>
          </a:p>
        </p:txBody>
      </p:sp>
      <p:sp>
        <p:nvSpPr>
          <p:cNvPr id="24" name="AutoShape 74">
            <a:extLst>
              <a:ext uri="{FF2B5EF4-FFF2-40B4-BE49-F238E27FC236}">
                <a16:creationId xmlns:a16="http://schemas.microsoft.com/office/drawing/2014/main" id="{68249E3A-DF1F-4CEF-B038-5B02CC3302BE}"/>
              </a:ext>
            </a:extLst>
          </p:cNvPr>
          <p:cNvSpPr>
            <a:spLocks noChangeArrowheads="1"/>
          </p:cNvSpPr>
          <p:nvPr/>
        </p:nvSpPr>
        <p:spPr bwMode="auto">
          <a:xfrm>
            <a:off x="6756750" y="2994262"/>
            <a:ext cx="3492000" cy="324000"/>
          </a:xfrm>
          <a:prstGeom prst="roundRect">
            <a:avLst>
              <a:gd name="adj" fmla="val 37574"/>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vert="horz" wrap="square" lIns="74295" tIns="36000" rIns="74295" bIns="8890" numCol="1" anchor="t" anchorCtr="0" compatLnSpc="1">
            <a:prstTxWarp prst="textNoShape">
              <a:avLst/>
            </a:prstTxWarp>
          </a:bodyPr>
          <a:lstStyle/>
          <a:p>
            <a:r>
              <a:rPr kumimoji="0" lang="ja-JP" altLang="en-US" sz="1400" b="1" dirty="0">
                <a:solidFill>
                  <a:srgbClr val="FFFFFF"/>
                </a:solidFill>
                <a:latin typeface="Meiryo UI" panose="020B0604030504040204" pitchFamily="50" charset="-128"/>
                <a:ea typeface="Meiryo UI" panose="020B0604030504040204" pitchFamily="50" charset="-128"/>
                <a:cs typeface="ＭＳ明朝"/>
              </a:rPr>
              <a:t>４</a:t>
            </a:r>
            <a:r>
              <a:rPr kumimoji="0" lang="ja-JP" altLang="ja-JP" sz="1400" b="1" dirty="0">
                <a:solidFill>
                  <a:srgbClr val="FFFFFF"/>
                </a:solidFill>
                <a:latin typeface="Meiryo UI" panose="020B0604030504040204" pitchFamily="50" charset="-128"/>
                <a:ea typeface="Meiryo UI" panose="020B0604030504040204" pitchFamily="50" charset="-128"/>
                <a:cs typeface="ＭＳ明朝"/>
              </a:rPr>
              <a:t>．健康で安心して暮らせる社会の構築</a:t>
            </a:r>
            <a:endParaRPr kumimoji="0" lang="ja-JP" altLang="ja-JP" sz="1400" dirty="0">
              <a:latin typeface="Arial" panose="020B0604020202020204" pitchFamily="34" charset="0"/>
            </a:endParaRPr>
          </a:p>
          <a:p>
            <a:endParaRPr lang="ja-JP" altLang="en-US" sz="1400" dirty="0"/>
          </a:p>
        </p:txBody>
      </p:sp>
      <p:sp>
        <p:nvSpPr>
          <p:cNvPr id="27" name="AutoShape 21">
            <a:extLst>
              <a:ext uri="{FF2B5EF4-FFF2-40B4-BE49-F238E27FC236}">
                <a16:creationId xmlns:a16="http://schemas.microsoft.com/office/drawing/2014/main" id="{4562F263-445D-489D-9FAD-F195A668F36C}"/>
              </a:ext>
            </a:extLst>
          </p:cNvPr>
          <p:cNvSpPr>
            <a:spLocks noChangeArrowheads="1"/>
          </p:cNvSpPr>
          <p:nvPr/>
        </p:nvSpPr>
        <p:spPr bwMode="auto">
          <a:xfrm>
            <a:off x="6741790" y="6131588"/>
            <a:ext cx="3492000" cy="324000"/>
          </a:xfrm>
          <a:prstGeom prst="roundRect">
            <a:avLst>
              <a:gd name="adj" fmla="val 34139"/>
            </a:avLst>
          </a:prstGeom>
          <a:solidFill>
            <a:srgbClr val="333333"/>
          </a:solidFill>
          <a:ln w="19050">
            <a:solidFill>
              <a:srgbClr val="0000FF"/>
            </a:solidFill>
            <a:round/>
            <a:headEnd/>
            <a:tailEnd/>
          </a:ln>
          <a:effectLst>
            <a:outerShdw dist="35921" dir="2700000" algn="ctr" rotWithShape="0">
              <a:srgbClr val="808080">
                <a:alpha val="50000"/>
              </a:srgbClr>
            </a:outerShdw>
          </a:effectLst>
        </p:spPr>
        <p:txBody>
          <a:bodyPr vert="horz" wrap="square" lIns="74295" tIns="36000" rIns="74295" bIns="8890" numCol="1" anchor="t" anchorCtr="0" compatLnSpc="1">
            <a:prstTxWarp prst="textNoShape">
              <a:avLst/>
            </a:prstTxWarp>
          </a:bodyPr>
          <a:lstStyle/>
          <a:p>
            <a:r>
              <a:rPr kumimoji="0" lang="ja-JP" altLang="en-US"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５</a:t>
            </a:r>
            <a:r>
              <a:rPr kumimoji="0" lang="ja-JP" altLang="ja-JP" sz="14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．魅力と活力ある快適な地域づくりの推進</a:t>
            </a:r>
            <a:endParaRPr kumimoji="0" lang="ja-JP" altLang="ja-JP" sz="1400" dirty="0">
              <a:latin typeface="Arial" panose="020B0604020202020204" pitchFamily="34" charset="0"/>
            </a:endParaRPr>
          </a:p>
          <a:p>
            <a:endParaRPr lang="ja-JP" altLang="en-US" sz="1400" dirty="0"/>
          </a:p>
        </p:txBody>
      </p:sp>
      <p:grpSp>
        <p:nvGrpSpPr>
          <p:cNvPr id="30" name="Group 40">
            <a:extLst>
              <a:ext uri="{FF2B5EF4-FFF2-40B4-BE49-F238E27FC236}">
                <a16:creationId xmlns:a16="http://schemas.microsoft.com/office/drawing/2014/main" id="{04BC2CAA-6963-47DF-B1A4-A85A687FF524}"/>
              </a:ext>
            </a:extLst>
          </p:cNvPr>
          <p:cNvGrpSpPr>
            <a:grpSpLocks/>
          </p:cNvGrpSpPr>
          <p:nvPr/>
        </p:nvGrpSpPr>
        <p:grpSpPr bwMode="auto">
          <a:xfrm>
            <a:off x="128556" y="115659"/>
            <a:ext cx="6628194" cy="581025"/>
            <a:chOff x="737" y="402"/>
            <a:chExt cx="13524" cy="914"/>
          </a:xfrm>
        </p:grpSpPr>
        <p:sp>
          <p:nvSpPr>
            <p:cNvPr id="31"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750" y="405"/>
              <a:ext cx="511" cy="624"/>
            </a:xfrm>
            <a:prstGeom prst="rect">
              <a:avLst/>
            </a:prstGeom>
            <a:solidFill>
              <a:srgbClr val="00FF00"/>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2"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17" cy="633"/>
            </a:xfrm>
            <a:prstGeom prst="rect">
              <a:avLst/>
            </a:prstGeom>
            <a:solidFill>
              <a:srgbClr val="008000"/>
            </a:solidFill>
            <a:ln w="9525">
              <a:no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dirty="0">
                  <a:ln>
                    <a:noFill/>
                  </a:ln>
                  <a:solidFill>
                    <a:srgbClr val="FFFFFF"/>
                  </a:solidFill>
                  <a:effectLst/>
                  <a:latin typeface="+mn-ea"/>
                  <a:cs typeface="ＭＳ Ｐゴシック" panose="020B0600070205080204" pitchFamily="50" charset="-128"/>
                </a:rPr>
                <a:t>令和３年度において豊かな環境の保全及び創造に関して講じ</a:t>
              </a:r>
              <a:r>
                <a:rPr kumimoji="0" lang="ja-JP" altLang="en-US" sz="1500" b="1" dirty="0">
                  <a:solidFill>
                    <a:srgbClr val="FFFFFF"/>
                  </a:solidFill>
                  <a:latin typeface="+mn-ea"/>
                  <a:cs typeface="ＭＳ Ｐゴシック" panose="020B0600070205080204" pitchFamily="50" charset="-128"/>
                </a:rPr>
                <a:t>た</a:t>
              </a:r>
              <a:r>
                <a:rPr kumimoji="0" lang="ja-JP" altLang="ja-JP" sz="1500" b="1" i="0" u="none" strike="noStrike" cap="none" normalizeH="0" baseline="0" dirty="0">
                  <a:ln>
                    <a:noFill/>
                  </a:ln>
                  <a:solidFill>
                    <a:srgbClr val="FFFFFF"/>
                  </a:solidFill>
                  <a:effectLst/>
                  <a:latin typeface="+mn-ea"/>
                  <a:cs typeface="ＭＳ Ｐゴシック" panose="020B0600070205080204" pitchFamily="50" charset="-128"/>
                </a:rPr>
                <a:t>施策（概要）</a:t>
              </a:r>
              <a:endParaRPr kumimoji="0" lang="ja-JP" altLang="ja-JP" sz="1500" b="0" i="0" u="none" strike="noStrike" cap="none" normalizeH="0" baseline="0" dirty="0">
                <a:ln>
                  <a:noFill/>
                </a:ln>
                <a:solidFill>
                  <a:schemeClr val="tx1"/>
                </a:solidFill>
                <a:effectLst/>
                <a:latin typeface="+mn-ea"/>
              </a:endParaRPr>
            </a:p>
          </p:txBody>
        </p:sp>
        <p:sp>
          <p:nvSpPr>
            <p:cNvPr id="3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43" y="1029"/>
              <a:ext cx="518" cy="28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37" name="テキスト ボックス 63">
            <a:extLst>
              <a:ext uri="{FF2B5EF4-FFF2-40B4-BE49-F238E27FC236}">
                <a16:creationId xmlns:a16="http://schemas.microsoft.com/office/drawing/2014/main" id="{D447C300-517F-4021-AF40-1ADA0D468075}"/>
              </a:ext>
            </a:extLst>
          </p:cNvPr>
          <p:cNvSpPr txBox="1">
            <a:spLocks noChangeArrowheads="1"/>
          </p:cNvSpPr>
          <p:nvPr/>
        </p:nvSpPr>
        <p:spPr bwMode="auto">
          <a:xfrm>
            <a:off x="6739747" y="3455878"/>
            <a:ext cx="6028147" cy="2603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66675" eaLnBrk="0" fontAlgn="base" hangingPunct="0">
              <a:spcBef>
                <a:spcPct val="0"/>
              </a:spcBef>
              <a:spcAft>
                <a:spcPct val="0"/>
              </a:spcAft>
              <a:tabLst>
                <a:tab pos="603091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603091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603091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603091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603091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603091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603091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603091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6030913" algn="l"/>
              </a:tabLst>
              <a:defRPr>
                <a:solidFill>
                  <a:schemeClr val="tx1"/>
                </a:solidFill>
                <a:latin typeface="Arial" panose="020B0604020202020204" pitchFamily="34" charset="0"/>
              </a:defRPr>
            </a:lvl9pPr>
          </a:lstStyle>
          <a:p>
            <a:pPr lvl="0" defTabSz="914400"/>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○「豊かな大阪湾」の創出に向けた環境改善・啓発事業</a:t>
            </a:r>
            <a:r>
              <a:rPr kumimoji="0" lang="en-US" altLang="ja-JP" sz="11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100" b="1" dirty="0">
                <a:latin typeface="Meiryo UI" panose="020B0604030504040204" pitchFamily="50" charset="-128"/>
                <a:ea typeface="Meiryo UI" panose="020B0604030504040204" pitchFamily="50" charset="-128"/>
                <a:cs typeface="ＭＳ Ｐゴシック" panose="020B0600070205080204" pitchFamily="50" charset="-128"/>
              </a:rPr>
              <a:t>一部新規</a:t>
            </a:r>
            <a:r>
              <a:rPr kumimoji="0" lang="en-US" altLang="ja-JP" sz="11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7,125</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・海洋プラスチックごみの削減など大阪湾の環境保全に向けて、一人ひとりの行動変容を促す啓発動画の</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
            </a:r>
            <a:b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b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作成・発信（新規）</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・湾奥部の環境改善に向け、民間公募によるモデル設備の試験設置への補助</a:t>
            </a:r>
            <a:endParaRPr kumimoji="0" lang="ja-JP" altLang="en-US" sz="1050" dirty="0">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・沿岸の魅力スポットを巡りながら大阪湾の環境の課題について学ぶ撮影ウォークの実施</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endParaRPr kumimoji="0" lang="ja-JP" altLang="en-US" sz="1050" dirty="0">
              <a:cs typeface="ＭＳ Ｐゴシック" panose="020B0600070205080204" pitchFamily="50" charset="-128"/>
            </a:endParaRPr>
          </a:p>
          <a:p>
            <a:pPr lvl="0" defTabSz="914400"/>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○海岸漂着物等対策事業</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24,963</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・大阪湾に</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流入するプラスチックごみ等の実態把握のため、漂流ごみ等</a:t>
            </a:r>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の組成調査</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・流入量推計</a:t>
            </a:r>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を実施</a:t>
            </a:r>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・漁業者と連携した海底ごみ及び漂流ごみの回収・処分</a:t>
            </a:r>
            <a:endParaRPr kumimoji="0" lang="ja-JP" altLang="en-US" sz="1050" dirty="0">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・市町村への海岸漂着物等の回収や発生抑制の啓発に要する費用の補助</a:t>
            </a:r>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○微小粒子状物質（</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PM2.5</a:t>
            </a:r>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）の現状把握と的確な注意喚起の実施</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14,353</a:t>
            </a:r>
            <a:r>
              <a:rPr kumimoji="0" lang="ja-JP" altLang="en-US" sz="9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・自動測定機による連続測定を実施</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するとともに、濃度が高くなると予測される場合、注意喚起の情報を防災</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情報メール等により速やかに発信</a:t>
            </a:r>
            <a:endParaRPr kumimoji="0" lang="ja-JP" altLang="en-US" sz="1050" dirty="0">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・成分分析等による発生源寄与や広域移流の調査研究を実施</a:t>
            </a:r>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8" name="Text Box 15">
            <a:extLst>
              <a:ext uri="{FF2B5EF4-FFF2-40B4-BE49-F238E27FC236}">
                <a16:creationId xmlns:a16="http://schemas.microsoft.com/office/drawing/2014/main" id="{0502C9F7-B3A9-4A70-B0F4-793A8254AC39}"/>
              </a:ext>
            </a:extLst>
          </p:cNvPr>
          <p:cNvSpPr txBox="1">
            <a:spLocks noChangeArrowheads="1"/>
          </p:cNvSpPr>
          <p:nvPr/>
        </p:nvSpPr>
        <p:spPr bwMode="auto">
          <a:xfrm>
            <a:off x="6826827" y="1812232"/>
            <a:ext cx="5960482" cy="111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lvl="0" defTabSz="914400" eaLnBrk="0" fontAlgn="base" hangingPunct="0">
              <a:spcBef>
                <a:spcPct val="0"/>
              </a:spcBef>
              <a:spcAft>
                <a:spcPct val="0"/>
              </a:spcAft>
            </a:pPr>
            <a:r>
              <a:rPr kumimoji="0" lang="ja-JP" altLang="ja-JP" sz="1200" b="1" dirty="0">
                <a:latin typeface="Meiryo UI" panose="020B0604030504040204" pitchFamily="50" charset="-128"/>
                <a:ea typeface="Meiryo UI" panose="020B0604030504040204" pitchFamily="50" charset="-128"/>
                <a:cs typeface="ＭＳ Ｐゴシック" panose="020B0600070205080204" pitchFamily="50" charset="-128"/>
              </a:rPr>
              <a:t>○生物多様性</a:t>
            </a:r>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地域戦略の策定</a:t>
            </a:r>
            <a:r>
              <a:rPr kumimoji="0" lang="en-US" altLang="ja-JP"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228</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dirty="0">
              <a:cs typeface="ＭＳ Ｐゴシック" panose="020B0600070205080204" pitchFamily="50" charset="-128"/>
            </a:endParaRPr>
          </a:p>
          <a:p>
            <a:pPr lvl="0" defTabSz="914400" eaLnBrk="0" fontAlgn="base" hangingPunct="0">
              <a:spcBef>
                <a:spcPct val="0"/>
              </a:spcBef>
              <a:spcAft>
                <a:spcPct val="0"/>
              </a:spcAft>
            </a:pP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・生物多様性基本法に基づき、府としての生物多様性の保全及び持続可能な利用に関する計画を策定</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eaLnBrk="0" fontAlgn="base" hangingPunct="0">
              <a:spcBef>
                <a:spcPct val="0"/>
              </a:spcBef>
              <a:spcAft>
                <a:spcPct val="0"/>
              </a:spcAft>
            </a:pPr>
            <a:endParaRPr kumimoji="0" lang="ja-JP" altLang="en-US" sz="1050"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○生物多様性保全のための普及啓発推進</a:t>
            </a:r>
            <a:r>
              <a:rPr kumimoji="0" lang="ja-JP" altLang="ja-JP" sz="9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172</a:t>
            </a:r>
            <a:r>
              <a:rPr kumimoji="0" lang="ja-JP" altLang="en-US" sz="9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i="0" u="none" strike="noStrike" cap="none" normalizeH="0" baseline="0" dirty="0">
              <a:ln>
                <a:noFill/>
              </a:ln>
              <a:solidFill>
                <a:schemeClr val="tx1"/>
              </a:solidFill>
              <a:effectLst/>
              <a:cs typeface="ＭＳ Ｐゴシック" panose="020B0600070205080204" pitchFamily="50" charset="-128"/>
            </a:endParaRPr>
          </a:p>
          <a:p>
            <a:pPr lvl="0" defTabSz="914400" eaLnBrk="0" fontAlgn="base" hangingPunct="0">
              <a:spcBef>
                <a:spcPct val="0"/>
              </a:spcBef>
              <a:spcAft>
                <a:spcPct val="0"/>
              </a:spcAf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生物多様性関連施設と連携し、府民理解の促進に向けた生物多様性の普及啓発を実施</a:t>
            </a:r>
            <a:endParaRPr kumimoji="0" lang="ja-JP" altLang="en-US" sz="1050" dirty="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・特定外来生物の防除等に関する情報の発信、研修会の開催</a:t>
            </a:r>
            <a:endParaRPr kumimoji="0" lang="ja-JP" altLang="en-US" sz="1200" b="0" i="0" u="none" strike="noStrike" cap="none" normalizeH="0" baseline="0" dirty="0">
              <a:ln>
                <a:noFill/>
              </a:ln>
              <a:solidFill>
                <a:srgbClr val="FF0000"/>
              </a:solidFill>
              <a:effectLst/>
              <a:latin typeface="Arial" panose="020B0604020202020204" pitchFamily="34" charset="0"/>
            </a:endParaRPr>
          </a:p>
        </p:txBody>
      </p:sp>
      <p:sp>
        <p:nvSpPr>
          <p:cNvPr id="40" name="Text Box 14">
            <a:extLst>
              <a:ext uri="{FF2B5EF4-FFF2-40B4-BE49-F238E27FC236}">
                <a16:creationId xmlns:a16="http://schemas.microsoft.com/office/drawing/2014/main" id="{1458FEEC-74DC-4EEC-A7C5-1C1F4ED22654}"/>
              </a:ext>
            </a:extLst>
          </p:cNvPr>
          <p:cNvSpPr txBox="1">
            <a:spLocks noChangeArrowheads="1"/>
          </p:cNvSpPr>
          <p:nvPr/>
        </p:nvSpPr>
        <p:spPr bwMode="auto">
          <a:xfrm>
            <a:off x="6823705" y="6504328"/>
            <a:ext cx="6047323" cy="303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eaLnBrk="0" fontAlgn="base" hangingPunct="0">
              <a:spcBef>
                <a:spcPct val="0"/>
              </a:spcBef>
              <a:spcAft>
                <a:spcPct val="0"/>
              </a:spcAft>
              <a:tabLst>
                <a:tab pos="3690938"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690938"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690938"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690938"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690938"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690938"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690938"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690938"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690938" algn="l"/>
              </a:tabLst>
              <a:defRPr>
                <a:solidFill>
                  <a:schemeClr val="tx1"/>
                </a:solidFill>
                <a:latin typeface="Arial" panose="020B0604020202020204" pitchFamily="34" charset="0"/>
              </a:defRPr>
            </a:lvl9pPr>
          </a:lstStyle>
          <a:p>
            <a:pPr lvl="0" defTabSz="914400">
              <a:lnSpc>
                <a:spcPts val="800"/>
              </a:lnSpc>
            </a:pPr>
            <a:endParaRPr kumimoji="0" lang="en-US" altLang="ja-JP" sz="1200" b="1"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ja-JP" sz="1200" b="1"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○環境データ「見る」「知る」「活かす」事業</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ja-JP"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889</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i="0" u="none" strike="noStrike" cap="none" normalizeH="0" baseline="0" dirty="0">
              <a:ln>
                <a:noFill/>
              </a:ln>
              <a:effectLst/>
              <a:cs typeface="ＭＳ Ｐゴシック" panose="020B0600070205080204" pitchFamily="50" charset="-128"/>
            </a:endParaRPr>
          </a:p>
          <a:p>
            <a:pPr lvl="0" defTabSz="914400"/>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  ・環境への理解促進と危機意識の向上をテーマに、</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環境データを用いたセミナー等を実施</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ts val="1100"/>
              </a:lnSpc>
              <a:spcBef>
                <a:spcPct val="0"/>
              </a:spcBef>
              <a:spcAft>
                <a:spcPct val="0"/>
              </a:spcAft>
              <a:buClrTx/>
              <a:buSzTx/>
              <a:buFontTx/>
              <a:buNone/>
              <a:tabLst>
                <a:tab pos="3690938" algn="l"/>
              </a:tabLst>
            </a:pPr>
            <a:endParaRPr kumimoji="0" lang="en-US" altLang="ja-JP" sz="1050" b="1"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eaLnBrk="1" fontAlgn="auto" hangingPunct="1">
              <a:spcBef>
                <a:spcPts val="0"/>
              </a:spcBef>
              <a:spcAft>
                <a:spcPts val="0"/>
              </a:spcAft>
              <a:tabLst/>
            </a:pPr>
            <a:r>
              <a:rPr kumimoji="0" lang="ja-JP" altLang="ja-JP"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府内産木材利用促進モデル事業</a:t>
            </a:r>
            <a:r>
              <a:rPr kumimoji="0" lang="en-US" altLang="ja-JP"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新規</a:t>
            </a:r>
            <a:r>
              <a:rPr kumimoji="0" lang="en-US" altLang="ja-JP" sz="1200" b="1"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57,810</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900" dirty="0">
              <a:latin typeface="Calibri"/>
              <a:cs typeface="ＭＳ Ｐゴシック" panose="020B0600070205080204" pitchFamily="50" charset="-128"/>
            </a:endParaRPr>
          </a:p>
          <a:p>
            <a:pPr lvl="0" defTabSz="914400" eaLnBrk="1" fontAlgn="auto" hangingPunct="1">
              <a:spcBef>
                <a:spcPts val="0"/>
              </a:spcBef>
              <a:spcAft>
                <a:spcPts val="0"/>
              </a:spcAft>
              <a:tabLst/>
            </a:pP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・市町村の府内産木材利用促進の取組みが進むように支援するため、森林環境譲与税を活用し、咲洲庁舎、　</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eaLnBrk="1" fontAlgn="auto" hangingPunct="1">
              <a:spcBef>
                <a:spcPts val="0"/>
              </a:spcBef>
              <a:spcAft>
                <a:spcPts val="0"/>
              </a:spcAft>
              <a:tabLst/>
            </a:pP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府立中央図書館において大阪府内産木材（国産木材の一部利用も可）を活用した木質化のモデル事業</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eaLnBrk="1" fontAlgn="auto" hangingPunct="1">
              <a:spcBef>
                <a:spcPts val="0"/>
              </a:spcBef>
              <a:spcAft>
                <a:spcPts val="0"/>
              </a:spcAft>
              <a:tabLst/>
            </a:pP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を実施　</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eaLnBrk="1" fontAlgn="auto" hangingPunct="1">
              <a:spcBef>
                <a:spcPts val="0"/>
              </a:spcBef>
              <a:spcAft>
                <a:spcPts val="0"/>
              </a:spcAft>
              <a:tabLst/>
            </a:pPr>
            <a:r>
              <a:rPr kumimoji="0" lang="ja-JP" altLang="en-US" sz="1050"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en-US" altLang="ja-JP" sz="10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00" dirty="0">
                <a:latin typeface="Meiryo UI" panose="020B0604030504040204" pitchFamily="50" charset="-128"/>
                <a:ea typeface="Meiryo UI" panose="020B0604030504040204" pitchFamily="50" charset="-128"/>
                <a:cs typeface="ＭＳ Ｐゴシック" panose="020B0600070205080204" pitchFamily="50" charset="-128"/>
              </a:rPr>
              <a:t>令和４年５月に改定した大阪府木材利用基本方針に基づき、府有施設の木造化・木質化をさらに推進</a:t>
            </a:r>
            <a:endParaRPr kumimoji="0" lang="en-US" altLang="ja-JP" sz="100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eaLnBrk="1" fontAlgn="auto" hangingPunct="1">
              <a:lnSpc>
                <a:spcPts val="1100"/>
              </a:lnSpc>
              <a:spcBef>
                <a:spcPts val="0"/>
              </a:spcBef>
              <a:spcAft>
                <a:spcPts val="0"/>
              </a:spcAft>
              <a:tabLst/>
            </a:pP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r>
              <a:rPr kumimoji="0" lang="ja-JP" altLang="en-US" sz="1200" b="1"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○都市緑化を活用した猛暑対策事業</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198,498</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ja-JP" altLang="en-US" sz="1200" i="0" u="none" strike="noStrike" cap="none" normalizeH="0" baseline="0" dirty="0">
              <a:ln>
                <a:noFill/>
              </a:ln>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  ・多くの人々が屋外で暑くても待たざるを得ないバス停等のある駅前広場などにおいて、暑熱環境の改善を図る  </a:t>
            </a:r>
            <a:endParaRPr kumimoji="0" lang="en-US" altLang="ja-JP"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ため、森林環境税を活用し、市町村などが行う緑化及び暑熱環境改善設備の設置に対し助成</a:t>
            </a:r>
            <a:endParaRPr kumimoji="0" lang="en-US" altLang="ja-JP"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ts val="1100"/>
              </a:lnSpc>
              <a:spcBef>
                <a:spcPct val="0"/>
              </a:spcBef>
              <a:spcAft>
                <a:spcPct val="0"/>
              </a:spcAft>
              <a:buClrTx/>
              <a:buSzTx/>
              <a:buFontTx/>
              <a:buNone/>
              <a:tabLst>
                <a:tab pos="3690938" algn="l"/>
              </a:tabLst>
            </a:pP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○「みどりの風を感じる大都市・大阪」の推進</a:t>
            </a:r>
            <a:endParaRPr kumimoji="0" lang="en-US" altLang="ja-JP"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・地域の緑化活動団体等が行う緑化活動に対し緑化樹の配付または助成を行うことで、府民が「みどりづくり」</a:t>
            </a:r>
            <a:endPar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defTabSz="914400"/>
            <a:r>
              <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をはじめる機会をつくるとともに、みどりづくりを通じた地域</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交流を促進</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2,287</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900" dirty="0">
              <a:cs typeface="ＭＳ Ｐゴシック" panose="020B0600070205080204" pitchFamily="50" charset="-128"/>
            </a:endParaRPr>
          </a:p>
          <a:p>
            <a:pPr lvl="0" defTabSz="914400"/>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・民間事業者による接道部への高木緑化を支援し、将来にわたって大阪の魅力となる沿道の良好な緑陰形</a:t>
            </a:r>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    </a:t>
            </a:r>
          </a:p>
          <a:p>
            <a:pPr lvl="0" defTabSz="914400"/>
            <a:r>
              <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成を促進</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dirty="0">
                <a:latin typeface="Meiryo UI" panose="020B0604030504040204" pitchFamily="50" charset="-128"/>
                <a:ea typeface="Meiryo UI" panose="020B0604030504040204" pitchFamily="50" charset="-128"/>
                <a:cs typeface="ＭＳ Ｐゴシック" panose="020B0600070205080204" pitchFamily="50" charset="-128"/>
              </a:rPr>
              <a:t>555</a:t>
            </a:r>
            <a:r>
              <a:rPr kumimoji="0" lang="ja-JP" altLang="en-US" sz="900" dirty="0">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ja-JP" altLang="en-US" sz="1050" dirty="0">
                <a:latin typeface="Meiryo UI" panose="020B0604030504040204" pitchFamily="50" charset="-128"/>
                <a:ea typeface="Meiryo UI" panose="020B0604030504040204" pitchFamily="50" charset="-128"/>
                <a:cs typeface="ＭＳ Ｐゴシック" panose="020B0600070205080204" pitchFamily="50" charset="-128"/>
              </a:rPr>
              <a:t>　など</a:t>
            </a: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endParaRPr kumimoji="0" lang="en-US" altLang="ja-JP" sz="1050" b="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endParaRPr kumimoji="0" lang="en-US" altLang="ja-JP" sz="1050" dirty="0">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endParaRPr kumimoji="0" lang="ja-JP" altLang="en-US" sz="1050" b="0" i="0" u="none" strike="noStrike" cap="none" normalizeH="0" baseline="0" dirty="0">
              <a:ln>
                <a:noFill/>
              </a:ln>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3690938" algn="l"/>
              </a:tabLst>
            </a:pPr>
            <a:endParaRPr kumimoji="0" lang="ja-JP" altLang="en-US" sz="1800" b="0" i="0" u="none" strike="noStrike" cap="none" normalizeH="0" baseline="0" dirty="0">
              <a:ln>
                <a:noFill/>
              </a:ln>
              <a:effectLst/>
              <a:latin typeface="Arial" panose="020B0604020202020204" pitchFamily="34" charset="0"/>
            </a:endParaRPr>
          </a:p>
        </p:txBody>
      </p:sp>
      <p:sp>
        <p:nvSpPr>
          <p:cNvPr id="89" name="Text Box 6">
            <a:extLst>
              <a:ext uri="{FF2B5EF4-FFF2-40B4-BE49-F238E27FC236}">
                <a16:creationId xmlns:a16="http://schemas.microsoft.com/office/drawing/2014/main" id="{3B9EFC22-E94F-4F19-9B20-717616BC82D4}"/>
              </a:ext>
            </a:extLst>
          </p:cNvPr>
          <p:cNvSpPr txBox="1">
            <a:spLocks noChangeArrowheads="1"/>
          </p:cNvSpPr>
          <p:nvPr/>
        </p:nvSpPr>
        <p:spPr bwMode="auto">
          <a:xfrm>
            <a:off x="128487" y="1804437"/>
            <a:ext cx="6545073"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8890" rIns="0" bIns="8890" numCol="1" anchor="t" anchorCtr="0" compatLnSpc="1">
            <a:prstTxWarp prst="textNoShape">
              <a:avLst/>
            </a:prstTxWarp>
          </a:bodyPr>
          <a:lstStyle/>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○府有施設における再生可能エネルギー電気の調達【新規</a:t>
            </a:r>
            <a:r>
              <a:rPr kumimoji="0" lang="ja-JP" altLang="ja-JP" sz="1200" b="1"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9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rPr>
              <a:t>千円）</a:t>
            </a:r>
            <a:endParaRPr kumimoji="0" lang="en-US" altLang="ja-JP" sz="1200" i="0" u="none" strike="noStrike" cap="none" normalizeH="0" baseline="0" dirty="0">
              <a:ln>
                <a:noFill/>
              </a:ln>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ja-JP"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2050</a:t>
            </a:r>
            <a:r>
              <a:rPr kumimoji="0" lang="ja-JP" altLang="en-US"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年までに府域における二酸化炭素排出量実質ゼロをめざ</a:t>
            </a:r>
            <a:r>
              <a:rPr kumimoji="0"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す府として</a:t>
            </a:r>
            <a:r>
              <a:rPr kumimoji="0" lang="ja-JP" altLang="en-US"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、地域のモデルとなるよう率先して排出削減</a:t>
            </a:r>
            <a:endParaRPr kumimoji="0" lang="en-US" altLang="ja-JP"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kumimoji="0" lang="ja-JP" altLang="en-US"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に取り組むため、大手前庁舎で使用する電気を再生可能エネルギー</a:t>
            </a:r>
            <a:r>
              <a:rPr kumimoji="0" lang="en-US" altLang="ja-JP"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100</a:t>
            </a:r>
            <a:r>
              <a:rPr kumimoji="0" lang="ja-JP" altLang="en-US"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％電気に切替　</a:t>
            </a:r>
            <a:endParaRPr kumimoji="0" lang="ja-JP" altLang="en-US" sz="1050" b="0" i="0" u="none" strike="noStrike" cap="none" normalizeH="0" baseline="0" dirty="0">
              <a:ln>
                <a:noFill/>
              </a:ln>
              <a:solidFill>
                <a:schemeClr val="tx1"/>
              </a:solidFill>
              <a:effectLst/>
              <a:latin typeface="Arial" panose="020B0604020202020204" pitchFamily="34" charset="0"/>
            </a:endParaRPr>
          </a:p>
        </p:txBody>
      </p:sp>
      <p:sp>
        <p:nvSpPr>
          <p:cNvPr id="91" name="Rectangle 48">
            <a:extLst>
              <a:ext uri="{FF2B5EF4-FFF2-40B4-BE49-F238E27FC236}">
                <a16:creationId xmlns:a16="http://schemas.microsoft.com/office/drawing/2014/main" id="{E5B275B5-AAB1-467A-A9F0-A83177320315}"/>
              </a:ext>
            </a:extLst>
          </p:cNvPr>
          <p:cNvSpPr>
            <a:spLocks noChangeArrowheads="1"/>
          </p:cNvSpPr>
          <p:nvPr/>
        </p:nvSpPr>
        <p:spPr bwMode="auto">
          <a:xfrm>
            <a:off x="152400" y="239484"/>
            <a:ext cx="941675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94" name="Rectangle 73">
            <a:extLst>
              <a:ext uri="{FF2B5EF4-FFF2-40B4-BE49-F238E27FC236}">
                <a16:creationId xmlns:a16="http://schemas.microsoft.com/office/drawing/2014/main" id="{657B053B-097B-441C-AD6C-6FA68DF18EB7}"/>
              </a:ext>
            </a:extLst>
          </p:cNvPr>
          <p:cNvSpPr>
            <a:spLocks noChangeArrowheads="1"/>
          </p:cNvSpPr>
          <p:nvPr/>
        </p:nvSpPr>
        <p:spPr bwMode="auto">
          <a:xfrm>
            <a:off x="95250" y="797180"/>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nvGrpSpPr>
          <p:cNvPr id="4" name="グループ化 3"/>
          <p:cNvGrpSpPr/>
          <p:nvPr/>
        </p:nvGrpSpPr>
        <p:grpSpPr>
          <a:xfrm>
            <a:off x="1482011" y="737153"/>
            <a:ext cx="5283250" cy="398778"/>
            <a:chOff x="4063432" y="706150"/>
            <a:chExt cx="5283250" cy="398778"/>
          </a:xfrm>
        </p:grpSpPr>
        <p:pic>
          <p:nvPicPr>
            <p:cNvPr id="29" name="図 11" descr="http://www.unic.or.jp/files/sdg_icon_08_ja-290x290.png">
              <a:extLst>
                <a:ext uri="{FF2B5EF4-FFF2-40B4-BE49-F238E27FC236}">
                  <a16:creationId xmlns:a16="http://schemas.microsoft.com/office/drawing/2014/main" id="{A8C3A54C-D1C5-46DC-B65F-0A733FD6780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285"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a:extLst>
                <a:ext uri="{FF2B5EF4-FFF2-40B4-BE49-F238E27FC236}">
                  <a16:creationId xmlns:a16="http://schemas.microsoft.com/office/drawing/2014/main" id="{DAD838BE-7CE7-4823-ABBE-C7A0BD686D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896" y="709922"/>
              <a:ext cx="408786" cy="394742"/>
            </a:xfrm>
            <a:prstGeom prst="rect">
              <a:avLst/>
            </a:prstGeom>
          </p:spPr>
        </p:pic>
        <p:pic>
          <p:nvPicPr>
            <p:cNvPr id="63" name="図 5">
              <a:extLst>
                <a:ext uri="{FF2B5EF4-FFF2-40B4-BE49-F238E27FC236}">
                  <a16:creationId xmlns:a16="http://schemas.microsoft.com/office/drawing/2014/main" id="{FE039A80-84C8-47BE-ADC2-83C5DDFE2E8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63432" y="706461"/>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14">
              <a:extLst>
                <a:ext uri="{FF2B5EF4-FFF2-40B4-BE49-F238E27FC236}">
                  <a16:creationId xmlns:a16="http://schemas.microsoft.com/office/drawing/2014/main" id="{143A60CF-BE7E-4A67-BE93-B4A2A864A3C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8569" y="7061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図 17">
              <a:extLst>
                <a:ext uri="{FF2B5EF4-FFF2-40B4-BE49-F238E27FC236}">
                  <a16:creationId xmlns:a16="http://schemas.microsoft.com/office/drawing/2014/main" id="{051E9838-DAED-482E-AB23-143BDAAEC7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83203"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図 34">
              <a:extLst>
                <a:ext uri="{FF2B5EF4-FFF2-40B4-BE49-F238E27FC236}">
                  <a16:creationId xmlns:a16="http://schemas.microsoft.com/office/drawing/2014/main" id="{3F46D2E3-99A4-471C-921A-CB1910B96D2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90437" y="706350"/>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図 24">
              <a:extLst>
                <a:ext uri="{FF2B5EF4-FFF2-40B4-BE49-F238E27FC236}">
                  <a16:creationId xmlns:a16="http://schemas.microsoft.com/office/drawing/2014/main" id="{FEC15839-0491-481C-9A01-BFC218B2A932}"/>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03518" y="706350"/>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図 25">
              <a:extLst>
                <a:ext uri="{FF2B5EF4-FFF2-40B4-BE49-F238E27FC236}">
                  <a16:creationId xmlns:a16="http://schemas.microsoft.com/office/drawing/2014/main" id="{AA9F5EAA-2973-448B-9F07-54EAC64830E8}"/>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03823"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図 1">
              <a:extLst>
                <a:ext uri="{FF2B5EF4-FFF2-40B4-BE49-F238E27FC236}">
                  <a16:creationId xmlns:a16="http://schemas.microsoft.com/office/drawing/2014/main" id="{037E6E37-4167-419E-86ED-4B10ED8B05BC}"/>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310915"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図 28">
              <a:extLst>
                <a:ext uri="{FF2B5EF4-FFF2-40B4-BE49-F238E27FC236}">
                  <a16:creationId xmlns:a16="http://schemas.microsoft.com/office/drawing/2014/main" id="{694C4D28-99B8-434C-A8F5-BD17B8FF3BEA}"/>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718008"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図 32">
              <a:extLst>
                <a:ext uri="{FF2B5EF4-FFF2-40B4-BE49-F238E27FC236}">
                  <a16:creationId xmlns:a16="http://schemas.microsoft.com/office/drawing/2014/main" id="{3C9305CD-D9C1-4B42-B072-7192FE107197}"/>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25100" y="709922"/>
              <a:ext cx="407672"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図 13">
              <a:extLst>
                <a:ext uri="{FF2B5EF4-FFF2-40B4-BE49-F238E27FC236}">
                  <a16:creationId xmlns:a16="http://schemas.microsoft.com/office/drawing/2014/main" id="{B652B826-FC5E-4710-BB98-BCA9143FB979}"/>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530805" y="709922"/>
              <a:ext cx="409059" cy="395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図 7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876241" y="706350"/>
              <a:ext cx="408786" cy="394742"/>
            </a:xfrm>
            <a:prstGeom prst="rect">
              <a:avLst/>
            </a:prstGeom>
          </p:spPr>
        </p:pic>
      </p:grpSp>
      <p:grpSp>
        <p:nvGrpSpPr>
          <p:cNvPr id="20" name="グループ化 19"/>
          <p:cNvGrpSpPr/>
          <p:nvPr/>
        </p:nvGrpSpPr>
        <p:grpSpPr>
          <a:xfrm>
            <a:off x="10860379" y="4436498"/>
            <a:ext cx="398695" cy="144000"/>
            <a:chOff x="7014964" y="4321186"/>
            <a:chExt cx="398695" cy="144000"/>
          </a:xfrm>
          <a:noFill/>
        </p:grpSpPr>
        <p:sp>
          <p:nvSpPr>
            <p:cNvPr id="96" name="星 5 95"/>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星 5 96"/>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星 5 97"/>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9" name="楕円 158"/>
          <p:cNvSpPr/>
          <p:nvPr/>
        </p:nvSpPr>
        <p:spPr>
          <a:xfrm>
            <a:off x="6907594" y="305049"/>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160" name="楕円 159"/>
          <p:cNvSpPr/>
          <p:nvPr/>
        </p:nvSpPr>
        <p:spPr>
          <a:xfrm>
            <a:off x="8801155" y="111341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161" name="楕円 160"/>
          <p:cNvSpPr/>
          <p:nvPr/>
        </p:nvSpPr>
        <p:spPr>
          <a:xfrm>
            <a:off x="8801155" y="729706"/>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効</a:t>
            </a:r>
            <a:endParaRPr kumimoji="1" lang="ja-JP" altLang="en-US" sz="800" b="1" dirty="0">
              <a:solidFill>
                <a:schemeClr val="tx1"/>
              </a:solidFill>
            </a:endParaRPr>
          </a:p>
        </p:txBody>
      </p:sp>
      <p:sp>
        <p:nvSpPr>
          <p:cNvPr id="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545952" y="539700"/>
            <a:ext cx="3275601" cy="21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※大阪府環境基本条例第９条第</a:t>
            </a: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項に基づく府議会への報告事項</a:t>
            </a:r>
            <a:endPar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2"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6782077" y="57312"/>
            <a:ext cx="2593158" cy="259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dirty="0">
                <a:latin typeface="Meiryo UI" panose="020B0604030504040204" pitchFamily="50" charset="-128"/>
                <a:ea typeface="Meiryo UI" panose="020B0604030504040204" pitchFamily="50" charset="-128"/>
              </a:rPr>
              <a:t>&lt;</a:t>
            </a:r>
            <a:r>
              <a:rPr kumimoji="0" lang="ja-JP" altLang="en-US" sz="1100" dirty="0">
                <a:latin typeface="Meiryo UI" panose="020B0604030504040204" pitchFamily="50" charset="-128"/>
                <a:ea typeface="Meiryo UI" panose="020B0604030504040204" pitchFamily="50" charset="-128"/>
              </a:rPr>
              <a:t>施策の基本的な方向性</a:t>
            </a:r>
            <a:r>
              <a:rPr kumimoji="0" lang="en-US" altLang="ja-JP" sz="1100" dirty="0">
                <a:latin typeface="Meiryo UI" panose="020B0604030504040204" pitchFamily="50" charset="-128"/>
                <a:ea typeface="Meiryo UI" panose="020B0604030504040204" pitchFamily="50" charset="-128"/>
              </a:rPr>
              <a:t>&gt;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6" name="楕円 185"/>
          <p:cNvSpPr/>
          <p:nvPr/>
        </p:nvSpPr>
        <p:spPr>
          <a:xfrm>
            <a:off x="8801155" y="537853"/>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189" name="楕円 188"/>
          <p:cNvSpPr/>
          <p:nvPr/>
        </p:nvSpPr>
        <p:spPr>
          <a:xfrm>
            <a:off x="8801155" y="921559"/>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リ</a:t>
            </a:r>
            <a:endParaRPr kumimoji="1" lang="ja-JP" altLang="en-US" sz="800" b="1" dirty="0">
              <a:solidFill>
                <a:schemeClr val="tx1"/>
              </a:solidFill>
            </a:endParaRPr>
          </a:p>
        </p:txBody>
      </p:sp>
      <p:sp>
        <p:nvSpPr>
          <p:cNvPr id="166" name="楕円 165"/>
          <p:cNvSpPr/>
          <p:nvPr/>
        </p:nvSpPr>
        <p:spPr>
          <a:xfrm>
            <a:off x="6914453" y="640782"/>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18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6861569" y="673653"/>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19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6853211" y="34548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19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7175055" y="345605"/>
            <a:ext cx="1721136"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dirty="0">
                <a:latin typeface="Meiryo UI" panose="020B0604030504040204" pitchFamily="50" charset="-128"/>
                <a:ea typeface="Meiryo UI" panose="020B0604030504040204" pitchFamily="50" charset="-128"/>
              </a:rPr>
              <a:t>中長期的かつ世界的な視野</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9"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7169341" y="692365"/>
            <a:ext cx="1721136"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dirty="0">
                <a:latin typeface="Meiryo UI" panose="020B0604030504040204" pitchFamily="50" charset="-128"/>
                <a:ea typeface="Meiryo UI" panose="020B0604030504040204" pitchFamily="50" charset="-128"/>
              </a:rPr>
              <a:t>環境・社会・経済の統合的向上</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8932032" y="552037"/>
            <a:ext cx="1184957"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800" dirty="0">
                <a:latin typeface="Meiryo UI" panose="020B0604030504040204" pitchFamily="50" charset="-128"/>
                <a:ea typeface="Meiryo UI" panose="020B0604030504040204" pitchFamily="50" charset="-128"/>
              </a:rPr>
              <a:t>外部性の内部化</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1"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8932032" y="743004"/>
            <a:ext cx="1184957"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800" dirty="0">
                <a:latin typeface="Meiryo UI" panose="020B0604030504040204" pitchFamily="50" charset="-128"/>
                <a:ea typeface="Meiryo UI" panose="020B0604030504040204" pitchFamily="50" charset="-128"/>
              </a:rPr>
              <a:t>環境効率性の向上</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2"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8932032" y="934619"/>
            <a:ext cx="140346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800" dirty="0">
                <a:latin typeface="Meiryo UI" panose="020B0604030504040204" pitchFamily="50" charset="-128"/>
                <a:ea typeface="Meiryo UI" panose="020B0604030504040204" pitchFamily="50" charset="-128"/>
              </a:rPr>
              <a:t>環境リスク・移行リスクへの対応</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8932032" y="1137885"/>
            <a:ext cx="1054414" cy="193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800" dirty="0">
                <a:latin typeface="Meiryo UI" panose="020B0604030504040204" pitchFamily="50" charset="-128"/>
                <a:ea typeface="Meiryo UI" panose="020B0604030504040204" pitchFamily="50" charset="-128"/>
              </a:rPr>
              <a:t>自然資本の強化</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8" name="楕円 187"/>
          <p:cNvSpPr/>
          <p:nvPr/>
        </p:nvSpPr>
        <p:spPr>
          <a:xfrm>
            <a:off x="10248690" y="173289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0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194307" y="1773327"/>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05" name="楕円 204"/>
          <p:cNvSpPr/>
          <p:nvPr/>
        </p:nvSpPr>
        <p:spPr>
          <a:xfrm>
            <a:off x="11009730" y="181223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06" name="楕円 205"/>
          <p:cNvSpPr/>
          <p:nvPr/>
        </p:nvSpPr>
        <p:spPr>
          <a:xfrm>
            <a:off x="10616236" y="1726744"/>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0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563352" y="175961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0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867333" y="1805366"/>
            <a:ext cx="614222"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p>
        </p:txBody>
      </p:sp>
      <p:sp>
        <p:nvSpPr>
          <p:cNvPr id="229" name="楕円 228"/>
          <p:cNvSpPr/>
          <p:nvPr/>
        </p:nvSpPr>
        <p:spPr>
          <a:xfrm>
            <a:off x="10229527" y="222315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3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175144" y="226359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31" name="楕円 230"/>
          <p:cNvSpPr/>
          <p:nvPr/>
        </p:nvSpPr>
        <p:spPr>
          <a:xfrm>
            <a:off x="10990567" y="2302499"/>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32" name="楕円 231"/>
          <p:cNvSpPr/>
          <p:nvPr/>
        </p:nvSpPr>
        <p:spPr>
          <a:xfrm>
            <a:off x="10597073" y="221701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3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544189" y="2249882"/>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3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849954" y="2311033"/>
            <a:ext cx="614222"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p>
        </p:txBody>
      </p:sp>
      <p:sp>
        <p:nvSpPr>
          <p:cNvPr id="243" name="楕円 242"/>
          <p:cNvSpPr/>
          <p:nvPr/>
        </p:nvSpPr>
        <p:spPr>
          <a:xfrm>
            <a:off x="11721769" y="320987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4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1667386" y="3250307"/>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45" name="楕円 244"/>
          <p:cNvSpPr/>
          <p:nvPr/>
        </p:nvSpPr>
        <p:spPr>
          <a:xfrm>
            <a:off x="12020735" y="3206105"/>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46"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1967851" y="323659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4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2237604" y="3291597"/>
            <a:ext cx="775232"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en-US" altLang="ja-JP" sz="600" dirty="0">
                <a:latin typeface="Meiryo UI" panose="020B0604030504040204" pitchFamily="50" charset="-128"/>
                <a:ea typeface="Meiryo UI" panose="020B0604030504040204" pitchFamily="50" charset="-128"/>
              </a:rPr>
              <a:t> </a:t>
            </a:r>
            <a:r>
              <a:rPr kumimoji="0" lang="ja-JP" altLang="en-US" sz="6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p>
        </p:txBody>
      </p:sp>
      <p:sp>
        <p:nvSpPr>
          <p:cNvPr id="248" name="楕円 247"/>
          <p:cNvSpPr/>
          <p:nvPr/>
        </p:nvSpPr>
        <p:spPr>
          <a:xfrm>
            <a:off x="12516375" y="3291380"/>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49" name="楕円 248"/>
          <p:cNvSpPr/>
          <p:nvPr/>
        </p:nvSpPr>
        <p:spPr>
          <a:xfrm>
            <a:off x="12339932" y="328849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効</a:t>
            </a:r>
            <a:endParaRPr kumimoji="1" lang="ja-JP" altLang="en-US" sz="800" b="1" dirty="0">
              <a:solidFill>
                <a:schemeClr val="tx1"/>
              </a:solidFill>
            </a:endParaRPr>
          </a:p>
        </p:txBody>
      </p:sp>
      <p:sp>
        <p:nvSpPr>
          <p:cNvPr id="250" name="楕円 249"/>
          <p:cNvSpPr/>
          <p:nvPr/>
        </p:nvSpPr>
        <p:spPr>
          <a:xfrm>
            <a:off x="9481709" y="4348022"/>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51"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9427326" y="4388458"/>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52" name="楕円 251"/>
          <p:cNvSpPr/>
          <p:nvPr/>
        </p:nvSpPr>
        <p:spPr>
          <a:xfrm>
            <a:off x="9849255" y="4344256"/>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5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9796371" y="4374746"/>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5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067060" y="4428547"/>
            <a:ext cx="966098"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p>
        </p:txBody>
      </p:sp>
      <p:sp>
        <p:nvSpPr>
          <p:cNvPr id="255" name="楕円 254"/>
          <p:cNvSpPr/>
          <p:nvPr/>
        </p:nvSpPr>
        <p:spPr>
          <a:xfrm>
            <a:off x="10472593" y="4433504"/>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56" name="楕円 255"/>
          <p:cNvSpPr/>
          <p:nvPr/>
        </p:nvSpPr>
        <p:spPr>
          <a:xfrm>
            <a:off x="10226084" y="4436325"/>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効</a:t>
            </a:r>
            <a:endParaRPr kumimoji="1" lang="ja-JP" altLang="en-US" sz="800" b="1" dirty="0">
              <a:solidFill>
                <a:schemeClr val="tx1"/>
              </a:solidFill>
            </a:endParaRPr>
          </a:p>
        </p:txBody>
      </p:sp>
      <p:sp>
        <p:nvSpPr>
          <p:cNvPr id="257" name="楕円 256"/>
          <p:cNvSpPr/>
          <p:nvPr/>
        </p:nvSpPr>
        <p:spPr>
          <a:xfrm>
            <a:off x="11741925" y="4980930"/>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5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1687542" y="5021366"/>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59" name="楕円 258"/>
          <p:cNvSpPr/>
          <p:nvPr/>
        </p:nvSpPr>
        <p:spPr>
          <a:xfrm>
            <a:off x="12071371" y="4977164"/>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6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2018487" y="500765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61"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2289176" y="5061455"/>
            <a:ext cx="600728"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p>
        </p:txBody>
      </p:sp>
      <p:sp>
        <p:nvSpPr>
          <p:cNvPr id="264" name="楕円 263"/>
          <p:cNvSpPr/>
          <p:nvPr/>
        </p:nvSpPr>
        <p:spPr>
          <a:xfrm>
            <a:off x="12435171" y="5066676"/>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リ</a:t>
            </a:r>
            <a:endParaRPr kumimoji="1" lang="ja-JP" altLang="en-US" sz="800" b="1" dirty="0">
              <a:solidFill>
                <a:schemeClr val="tx1"/>
              </a:solidFill>
            </a:endParaRPr>
          </a:p>
        </p:txBody>
      </p:sp>
      <p:sp>
        <p:nvSpPr>
          <p:cNvPr id="265" name="楕円 264"/>
          <p:cNvSpPr/>
          <p:nvPr/>
        </p:nvSpPr>
        <p:spPr>
          <a:xfrm>
            <a:off x="10388186" y="7016395"/>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66"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333803" y="7056831"/>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67" name="楕円 266"/>
          <p:cNvSpPr/>
          <p:nvPr/>
        </p:nvSpPr>
        <p:spPr>
          <a:xfrm>
            <a:off x="10755732" y="701024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6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702848" y="7043119"/>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69"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973537" y="7096920"/>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270" name="楕円 269"/>
          <p:cNvSpPr/>
          <p:nvPr/>
        </p:nvSpPr>
        <p:spPr>
          <a:xfrm>
            <a:off x="11596515" y="7101877"/>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71" name="楕円 270"/>
          <p:cNvSpPr/>
          <p:nvPr/>
        </p:nvSpPr>
        <p:spPr>
          <a:xfrm>
            <a:off x="11350006" y="7104698"/>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リ</a:t>
            </a:r>
            <a:endParaRPr kumimoji="1" lang="ja-JP" altLang="en-US" sz="800" b="1" dirty="0">
              <a:solidFill>
                <a:schemeClr val="tx1"/>
              </a:solidFill>
            </a:endParaRPr>
          </a:p>
        </p:txBody>
      </p:sp>
      <p:sp>
        <p:nvSpPr>
          <p:cNvPr id="272" name="楕円 271"/>
          <p:cNvSpPr/>
          <p:nvPr/>
        </p:nvSpPr>
        <p:spPr>
          <a:xfrm>
            <a:off x="11113849" y="7101299"/>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273" name="楕円 272"/>
          <p:cNvSpPr/>
          <p:nvPr/>
        </p:nvSpPr>
        <p:spPr>
          <a:xfrm>
            <a:off x="10571714" y="6522135"/>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7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517331" y="6562571"/>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75" name="楕円 274"/>
          <p:cNvSpPr/>
          <p:nvPr/>
        </p:nvSpPr>
        <p:spPr>
          <a:xfrm>
            <a:off x="10939260" y="651598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76"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886376" y="6548859"/>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7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1157065" y="6602660"/>
            <a:ext cx="579855"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279" name="楕円 278"/>
          <p:cNvSpPr/>
          <p:nvPr/>
        </p:nvSpPr>
        <p:spPr>
          <a:xfrm>
            <a:off x="11297344" y="6610438"/>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リ</a:t>
            </a:r>
            <a:endParaRPr kumimoji="1" lang="ja-JP" altLang="en-US" sz="800" b="1" dirty="0">
              <a:solidFill>
                <a:schemeClr val="tx1"/>
              </a:solidFill>
            </a:endParaRPr>
          </a:p>
        </p:txBody>
      </p:sp>
      <p:sp>
        <p:nvSpPr>
          <p:cNvPr id="281" name="楕円 280"/>
          <p:cNvSpPr/>
          <p:nvPr/>
        </p:nvSpPr>
        <p:spPr>
          <a:xfrm>
            <a:off x="10152649" y="797735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82"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098266" y="801779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83" name="楕円 282"/>
          <p:cNvSpPr/>
          <p:nvPr/>
        </p:nvSpPr>
        <p:spPr>
          <a:xfrm>
            <a:off x="10520195" y="797121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8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467311" y="8004082"/>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85"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738000" y="8057883"/>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286" name="楕円 285"/>
          <p:cNvSpPr/>
          <p:nvPr/>
        </p:nvSpPr>
        <p:spPr>
          <a:xfrm>
            <a:off x="11360978" y="8062840"/>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87" name="楕円 286"/>
          <p:cNvSpPr/>
          <p:nvPr/>
        </p:nvSpPr>
        <p:spPr>
          <a:xfrm>
            <a:off x="11114469" y="806566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リ</a:t>
            </a:r>
            <a:endParaRPr kumimoji="1" lang="ja-JP" altLang="en-US" sz="800" b="1" dirty="0">
              <a:solidFill>
                <a:schemeClr val="tx1"/>
              </a:solidFill>
            </a:endParaRPr>
          </a:p>
        </p:txBody>
      </p:sp>
      <p:sp>
        <p:nvSpPr>
          <p:cNvPr id="288" name="楕円 287"/>
          <p:cNvSpPr/>
          <p:nvPr/>
        </p:nvSpPr>
        <p:spPr>
          <a:xfrm>
            <a:off x="10878312" y="806226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291" name="楕円 290"/>
          <p:cNvSpPr/>
          <p:nvPr/>
        </p:nvSpPr>
        <p:spPr>
          <a:xfrm>
            <a:off x="9766052" y="8591893"/>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92"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9713168" y="862476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9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9983857" y="8678565"/>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294" name="楕円 293"/>
          <p:cNvSpPr/>
          <p:nvPr/>
        </p:nvSpPr>
        <p:spPr>
          <a:xfrm>
            <a:off x="10362297" y="868352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800" b="1" dirty="0">
                <a:solidFill>
                  <a:schemeClr val="tx1"/>
                </a:solidFill>
              </a:rPr>
              <a:t>自</a:t>
            </a:r>
          </a:p>
        </p:txBody>
      </p:sp>
      <p:sp>
        <p:nvSpPr>
          <p:cNvPr id="295" name="楕円 294"/>
          <p:cNvSpPr/>
          <p:nvPr/>
        </p:nvSpPr>
        <p:spPr>
          <a:xfrm>
            <a:off x="10115788" y="8686343"/>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リ</a:t>
            </a:r>
            <a:endParaRPr kumimoji="1" lang="ja-JP" altLang="en-US" sz="800" b="1" dirty="0">
              <a:solidFill>
                <a:schemeClr val="tx1"/>
              </a:solidFill>
            </a:endParaRPr>
          </a:p>
        </p:txBody>
      </p:sp>
      <p:sp>
        <p:nvSpPr>
          <p:cNvPr id="297" name="楕円 296"/>
          <p:cNvSpPr/>
          <p:nvPr/>
        </p:nvSpPr>
        <p:spPr>
          <a:xfrm>
            <a:off x="3401952" y="8462354"/>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29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349068" y="849522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299"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619758" y="8549026"/>
            <a:ext cx="620236"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01" name="楕円 300"/>
          <p:cNvSpPr/>
          <p:nvPr/>
        </p:nvSpPr>
        <p:spPr>
          <a:xfrm>
            <a:off x="3759308" y="8556804"/>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rPr>
              <a:t>内</a:t>
            </a:r>
            <a:endParaRPr kumimoji="1" lang="ja-JP" altLang="en-US" sz="800" b="1" dirty="0">
              <a:solidFill>
                <a:schemeClr val="tx1"/>
              </a:solidFill>
            </a:endParaRPr>
          </a:p>
        </p:txBody>
      </p:sp>
      <p:sp>
        <p:nvSpPr>
          <p:cNvPr id="302" name="楕円 301"/>
          <p:cNvSpPr/>
          <p:nvPr/>
        </p:nvSpPr>
        <p:spPr>
          <a:xfrm>
            <a:off x="3815692" y="7800819"/>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0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761309" y="784125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04" name="楕円 303"/>
          <p:cNvSpPr/>
          <p:nvPr/>
        </p:nvSpPr>
        <p:spPr>
          <a:xfrm>
            <a:off x="4183238" y="7797845"/>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05"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130354" y="7830716"/>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06"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401043" y="7884517"/>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07" name="楕円 306"/>
          <p:cNvSpPr/>
          <p:nvPr/>
        </p:nvSpPr>
        <p:spPr>
          <a:xfrm>
            <a:off x="5024021" y="7889474"/>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08" name="楕円 307"/>
          <p:cNvSpPr/>
          <p:nvPr/>
        </p:nvSpPr>
        <p:spPr>
          <a:xfrm>
            <a:off x="4777512" y="7892295"/>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09" name="楕円 308"/>
          <p:cNvSpPr/>
          <p:nvPr/>
        </p:nvSpPr>
        <p:spPr>
          <a:xfrm>
            <a:off x="4541355" y="7888896"/>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10" name="楕円 309"/>
          <p:cNvSpPr/>
          <p:nvPr/>
        </p:nvSpPr>
        <p:spPr>
          <a:xfrm>
            <a:off x="5315123" y="696071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11"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260740" y="700115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12" name="楕円 311"/>
          <p:cNvSpPr/>
          <p:nvPr/>
        </p:nvSpPr>
        <p:spPr>
          <a:xfrm>
            <a:off x="5614089" y="696219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1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561205" y="6987442"/>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1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842164" y="7037301"/>
            <a:ext cx="891281"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15" name="楕円 314"/>
          <p:cNvSpPr/>
          <p:nvPr/>
        </p:nvSpPr>
        <p:spPr>
          <a:xfrm>
            <a:off x="6368636" y="704562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16" name="楕円 315"/>
          <p:cNvSpPr/>
          <p:nvPr/>
        </p:nvSpPr>
        <p:spPr>
          <a:xfrm>
            <a:off x="6170263" y="704902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17" name="楕円 316"/>
          <p:cNvSpPr/>
          <p:nvPr/>
        </p:nvSpPr>
        <p:spPr>
          <a:xfrm>
            <a:off x="5972206" y="704562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26" name="楕円 325"/>
          <p:cNvSpPr/>
          <p:nvPr/>
        </p:nvSpPr>
        <p:spPr>
          <a:xfrm>
            <a:off x="3447223" y="616422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2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392840" y="620466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28" name="楕円 327"/>
          <p:cNvSpPr/>
          <p:nvPr/>
        </p:nvSpPr>
        <p:spPr>
          <a:xfrm>
            <a:off x="3814769" y="615808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29"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761885" y="6190952"/>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3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032574" y="6244753"/>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31" name="楕円 330"/>
          <p:cNvSpPr/>
          <p:nvPr/>
        </p:nvSpPr>
        <p:spPr>
          <a:xfrm>
            <a:off x="4655552" y="6249710"/>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32" name="楕円 331"/>
          <p:cNvSpPr/>
          <p:nvPr/>
        </p:nvSpPr>
        <p:spPr>
          <a:xfrm>
            <a:off x="4409043" y="625253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33" name="楕円 332"/>
          <p:cNvSpPr/>
          <p:nvPr/>
        </p:nvSpPr>
        <p:spPr>
          <a:xfrm>
            <a:off x="4172886" y="624913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42" name="楕円 341"/>
          <p:cNvSpPr/>
          <p:nvPr/>
        </p:nvSpPr>
        <p:spPr>
          <a:xfrm>
            <a:off x="4434325" y="3191269"/>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4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379942" y="323170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44" name="楕円 343"/>
          <p:cNvSpPr/>
          <p:nvPr/>
        </p:nvSpPr>
        <p:spPr>
          <a:xfrm>
            <a:off x="4801871" y="3185122"/>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45"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748987" y="3217993"/>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46"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019676" y="327179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47" name="楕円 346"/>
          <p:cNvSpPr/>
          <p:nvPr/>
        </p:nvSpPr>
        <p:spPr>
          <a:xfrm>
            <a:off x="5642654" y="327675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48" name="楕円 347"/>
          <p:cNvSpPr/>
          <p:nvPr/>
        </p:nvSpPr>
        <p:spPr>
          <a:xfrm>
            <a:off x="5396145" y="327957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49" name="楕円 348"/>
          <p:cNvSpPr/>
          <p:nvPr/>
        </p:nvSpPr>
        <p:spPr>
          <a:xfrm>
            <a:off x="5159988" y="3276173"/>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50" name="楕円 349"/>
          <p:cNvSpPr/>
          <p:nvPr/>
        </p:nvSpPr>
        <p:spPr>
          <a:xfrm>
            <a:off x="4643215" y="4009172"/>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51"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588832" y="4049608"/>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52" name="楕円 351"/>
          <p:cNvSpPr/>
          <p:nvPr/>
        </p:nvSpPr>
        <p:spPr>
          <a:xfrm>
            <a:off x="5010761" y="4003025"/>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53"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957877" y="4035896"/>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54"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228566" y="4089697"/>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55" name="楕円 354"/>
          <p:cNvSpPr/>
          <p:nvPr/>
        </p:nvSpPr>
        <p:spPr>
          <a:xfrm>
            <a:off x="5851544" y="4094654"/>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56" name="楕円 355"/>
          <p:cNvSpPr/>
          <p:nvPr/>
        </p:nvSpPr>
        <p:spPr>
          <a:xfrm>
            <a:off x="5605035" y="4097475"/>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57" name="楕円 356"/>
          <p:cNvSpPr/>
          <p:nvPr/>
        </p:nvSpPr>
        <p:spPr>
          <a:xfrm>
            <a:off x="5368878" y="4094076"/>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58" name="楕円 357"/>
          <p:cNvSpPr/>
          <p:nvPr/>
        </p:nvSpPr>
        <p:spPr>
          <a:xfrm>
            <a:off x="4404785" y="1705409"/>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59"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350402" y="1745845"/>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60" name="楕円 359"/>
          <p:cNvSpPr/>
          <p:nvPr/>
        </p:nvSpPr>
        <p:spPr>
          <a:xfrm>
            <a:off x="4772331" y="1699262"/>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61"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719447" y="1732133"/>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62"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990136" y="1785934"/>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63" name="楕円 362"/>
          <p:cNvSpPr/>
          <p:nvPr/>
        </p:nvSpPr>
        <p:spPr>
          <a:xfrm>
            <a:off x="5613114" y="179089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64" name="楕円 363"/>
          <p:cNvSpPr/>
          <p:nvPr/>
        </p:nvSpPr>
        <p:spPr>
          <a:xfrm>
            <a:off x="5366605" y="179371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65" name="楕円 364"/>
          <p:cNvSpPr/>
          <p:nvPr/>
        </p:nvSpPr>
        <p:spPr>
          <a:xfrm>
            <a:off x="5130448" y="1790313"/>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66" name="楕円 365"/>
          <p:cNvSpPr/>
          <p:nvPr/>
        </p:nvSpPr>
        <p:spPr>
          <a:xfrm>
            <a:off x="4690854" y="2396838"/>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6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636471" y="2437274"/>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68" name="楕円 367"/>
          <p:cNvSpPr/>
          <p:nvPr/>
        </p:nvSpPr>
        <p:spPr>
          <a:xfrm>
            <a:off x="5058400" y="2390691"/>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69"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005516" y="2423562"/>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7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5276205" y="2477363"/>
            <a:ext cx="1086313"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71" name="楕円 370"/>
          <p:cNvSpPr/>
          <p:nvPr/>
        </p:nvSpPr>
        <p:spPr>
          <a:xfrm>
            <a:off x="5899183" y="2482320"/>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372" name="楕円 371"/>
          <p:cNvSpPr/>
          <p:nvPr/>
        </p:nvSpPr>
        <p:spPr>
          <a:xfrm>
            <a:off x="5652674" y="2485141"/>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効</a:t>
            </a:r>
          </a:p>
        </p:txBody>
      </p:sp>
      <p:sp>
        <p:nvSpPr>
          <p:cNvPr id="373" name="楕円 372"/>
          <p:cNvSpPr/>
          <p:nvPr/>
        </p:nvSpPr>
        <p:spPr>
          <a:xfrm>
            <a:off x="5416517" y="2481742"/>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rPr>
              <a:t>内</a:t>
            </a:r>
          </a:p>
        </p:txBody>
      </p:sp>
      <p:sp>
        <p:nvSpPr>
          <p:cNvPr id="374" name="楕円 373"/>
          <p:cNvSpPr/>
          <p:nvPr/>
        </p:nvSpPr>
        <p:spPr>
          <a:xfrm>
            <a:off x="3860984" y="4687824"/>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75"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3806601" y="4728260"/>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中長期・世界</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76" name="楕円 375"/>
          <p:cNvSpPr/>
          <p:nvPr/>
        </p:nvSpPr>
        <p:spPr>
          <a:xfrm>
            <a:off x="4228530" y="4681677"/>
            <a:ext cx="288000" cy="288000"/>
          </a:xfrm>
          <a:prstGeom prst="ellipse">
            <a:avLst/>
          </a:prstGeom>
          <a:solidFill>
            <a:srgbClr val="99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600" b="1" dirty="0">
              <a:solidFill>
                <a:schemeClr val="tx1"/>
              </a:solidFill>
            </a:endParaRPr>
          </a:p>
        </p:txBody>
      </p:sp>
      <p:sp>
        <p:nvSpPr>
          <p:cNvPr id="377"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175646" y="4714548"/>
            <a:ext cx="416684" cy="222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統合的</a:t>
            </a:r>
            <a:endParaRPr kumimoji="0" lang="en-US" altLang="ja-JP" sz="650" b="1" dirty="0">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50" b="1" dirty="0">
                <a:latin typeface="ＭＳ Ｐゴシック" panose="020B0600070205080204" pitchFamily="50" charset="-128"/>
                <a:ea typeface="ＭＳ Ｐゴシック" panose="020B0600070205080204" pitchFamily="50" charset="-128"/>
              </a:rPr>
              <a:t>向上</a:t>
            </a:r>
            <a:endParaRPr kumimoji="0" lang="ja-JP" altLang="en-US" sz="650" b="1" i="0" u="none" strike="noStrike" cap="none" normalizeH="0" baseline="0" dirty="0">
              <a:ln>
                <a:noFill/>
              </a:ln>
              <a:effectLst/>
              <a:latin typeface="ＭＳ Ｐゴシック" panose="020B0600070205080204" pitchFamily="50" charset="-128"/>
              <a:ea typeface="ＭＳ Ｐゴシック" panose="020B0600070205080204" pitchFamily="50" charset="-128"/>
            </a:endParaRPr>
          </a:p>
        </p:txBody>
      </p:sp>
      <p:sp>
        <p:nvSpPr>
          <p:cNvPr id="378"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4452685" y="4768349"/>
            <a:ext cx="523767"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dirty="0">
                <a:latin typeface="Meiryo UI" panose="020B0604030504040204" pitchFamily="50" charset="-128"/>
                <a:ea typeface="Meiryo UI" panose="020B0604030504040204" pitchFamily="50" charset="-128"/>
              </a:rPr>
              <a:t>(    </a:t>
            </a: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p:txBody>
      </p:sp>
      <p:sp>
        <p:nvSpPr>
          <p:cNvPr id="379" name="楕円 378"/>
          <p:cNvSpPr/>
          <p:nvPr/>
        </p:nvSpPr>
        <p:spPr>
          <a:xfrm>
            <a:off x="4576120" y="4773306"/>
            <a:ext cx="180000" cy="180000"/>
          </a:xfrm>
          <a:prstGeom prst="ellipse">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800" b="1" dirty="0">
                <a:solidFill>
                  <a:schemeClr val="tx1"/>
                </a:solidFill>
              </a:rPr>
              <a:t>リ</a:t>
            </a:r>
            <a:endParaRPr kumimoji="1" lang="ja-JP" altLang="en-US" sz="800" b="1" dirty="0">
              <a:solidFill>
                <a:schemeClr val="tx1"/>
              </a:solidFill>
            </a:endParaRPr>
          </a:p>
        </p:txBody>
      </p:sp>
      <p:sp>
        <p:nvSpPr>
          <p:cNvPr id="2" name="正方形/長方形 1"/>
          <p:cNvSpPr/>
          <p:nvPr/>
        </p:nvSpPr>
        <p:spPr>
          <a:xfrm>
            <a:off x="6808931" y="34962"/>
            <a:ext cx="5551670" cy="1262819"/>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左中かっこ 18"/>
          <p:cNvSpPr/>
          <p:nvPr/>
        </p:nvSpPr>
        <p:spPr>
          <a:xfrm>
            <a:off x="8696396" y="603480"/>
            <a:ext cx="92082" cy="669764"/>
          </a:xfrm>
          <a:prstGeom prst="leftBrace">
            <a:avLst>
              <a:gd name="adj1" fmla="val 8333"/>
              <a:gd name="adj2" fmla="val 24829"/>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83" name="グループ化 382"/>
          <p:cNvGrpSpPr/>
          <p:nvPr/>
        </p:nvGrpSpPr>
        <p:grpSpPr>
          <a:xfrm>
            <a:off x="12233200" y="5270442"/>
            <a:ext cx="398695" cy="144000"/>
            <a:chOff x="7014964" y="4321186"/>
            <a:chExt cx="398695" cy="144000"/>
          </a:xfrm>
          <a:noFill/>
        </p:grpSpPr>
        <p:sp>
          <p:nvSpPr>
            <p:cNvPr id="384" name="星 5 383"/>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5" name="星 5 384"/>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6" name="星 5 385"/>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7" name="グループ化 386"/>
          <p:cNvGrpSpPr/>
          <p:nvPr/>
        </p:nvGrpSpPr>
        <p:grpSpPr>
          <a:xfrm>
            <a:off x="12292911" y="3493881"/>
            <a:ext cx="398695" cy="144000"/>
            <a:chOff x="7014964" y="4321186"/>
            <a:chExt cx="398695" cy="144000"/>
          </a:xfrm>
          <a:noFill/>
        </p:grpSpPr>
        <p:sp>
          <p:nvSpPr>
            <p:cNvPr id="388" name="星 5 387"/>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9" name="星 5 388"/>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0" name="星 5 389"/>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1" name="グループ化 390"/>
          <p:cNvGrpSpPr/>
          <p:nvPr/>
        </p:nvGrpSpPr>
        <p:grpSpPr>
          <a:xfrm>
            <a:off x="11662139" y="6625754"/>
            <a:ext cx="398695" cy="144000"/>
            <a:chOff x="7014964" y="4321186"/>
            <a:chExt cx="398695" cy="144000"/>
          </a:xfrm>
          <a:noFill/>
        </p:grpSpPr>
        <p:sp>
          <p:nvSpPr>
            <p:cNvPr id="392" name="星 5 391"/>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3" name="星 5 392"/>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4" name="星 5 393"/>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5" name="グループ化 394"/>
          <p:cNvGrpSpPr/>
          <p:nvPr/>
        </p:nvGrpSpPr>
        <p:grpSpPr>
          <a:xfrm>
            <a:off x="11967429" y="7094201"/>
            <a:ext cx="398695" cy="144000"/>
            <a:chOff x="7014964" y="4321186"/>
            <a:chExt cx="398695" cy="144000"/>
          </a:xfrm>
          <a:noFill/>
        </p:grpSpPr>
        <p:sp>
          <p:nvSpPr>
            <p:cNvPr id="396" name="星 5 395"/>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星 5 396"/>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8" name="星 5 397"/>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0" name="星 5 399"/>
          <p:cNvSpPr/>
          <p:nvPr/>
        </p:nvSpPr>
        <p:spPr>
          <a:xfrm>
            <a:off x="11746076" y="8054969"/>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1" name="星 5 400"/>
          <p:cNvSpPr/>
          <p:nvPr/>
        </p:nvSpPr>
        <p:spPr>
          <a:xfrm>
            <a:off x="11873424" y="8054969"/>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4" name="星 5 403"/>
          <p:cNvSpPr/>
          <p:nvPr/>
        </p:nvSpPr>
        <p:spPr>
          <a:xfrm>
            <a:off x="10748620" y="8685845"/>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5" name="星 5 404"/>
          <p:cNvSpPr/>
          <p:nvPr/>
        </p:nvSpPr>
        <p:spPr>
          <a:xfrm>
            <a:off x="10875968" y="8685845"/>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2" name="星 5 411"/>
          <p:cNvSpPr/>
          <p:nvPr/>
        </p:nvSpPr>
        <p:spPr>
          <a:xfrm>
            <a:off x="11335444" y="2314419"/>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3" name="星 5 412"/>
          <p:cNvSpPr/>
          <p:nvPr/>
        </p:nvSpPr>
        <p:spPr>
          <a:xfrm>
            <a:off x="11462792" y="2314419"/>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5" name="グループ化 414"/>
          <p:cNvGrpSpPr/>
          <p:nvPr/>
        </p:nvGrpSpPr>
        <p:grpSpPr>
          <a:xfrm>
            <a:off x="6067565" y="1802555"/>
            <a:ext cx="398695" cy="144000"/>
            <a:chOff x="7014964" y="4321186"/>
            <a:chExt cx="398695" cy="144000"/>
          </a:xfrm>
          <a:noFill/>
        </p:grpSpPr>
        <p:sp>
          <p:nvSpPr>
            <p:cNvPr id="416" name="星 5 415"/>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7" name="星 5 416"/>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8" name="星 5 417"/>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9" name="グループ化 418"/>
          <p:cNvGrpSpPr/>
          <p:nvPr/>
        </p:nvGrpSpPr>
        <p:grpSpPr>
          <a:xfrm>
            <a:off x="6216467" y="2486945"/>
            <a:ext cx="398695" cy="144000"/>
            <a:chOff x="7014964" y="4321186"/>
            <a:chExt cx="398695" cy="144000"/>
          </a:xfrm>
          <a:noFill/>
        </p:grpSpPr>
        <p:sp>
          <p:nvSpPr>
            <p:cNvPr id="420" name="星 5 419"/>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1" name="星 5 420"/>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2" name="星 5 421"/>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4" name="星 5 423"/>
          <p:cNvSpPr/>
          <p:nvPr/>
        </p:nvSpPr>
        <p:spPr>
          <a:xfrm>
            <a:off x="6056168" y="3279572"/>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5" name="星 5 424"/>
          <p:cNvSpPr/>
          <p:nvPr/>
        </p:nvSpPr>
        <p:spPr>
          <a:xfrm>
            <a:off x="6183516" y="3279572"/>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7" name="グループ化 426"/>
          <p:cNvGrpSpPr/>
          <p:nvPr/>
        </p:nvGrpSpPr>
        <p:grpSpPr>
          <a:xfrm>
            <a:off x="6190717" y="4088841"/>
            <a:ext cx="398695" cy="144000"/>
            <a:chOff x="7014964" y="4321186"/>
            <a:chExt cx="398695" cy="144000"/>
          </a:xfrm>
          <a:noFill/>
        </p:grpSpPr>
        <p:sp>
          <p:nvSpPr>
            <p:cNvPr id="428" name="星 5 427"/>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9" name="星 5 428"/>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0" name="星 5 429"/>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1" name="グループ化 430"/>
          <p:cNvGrpSpPr/>
          <p:nvPr/>
        </p:nvGrpSpPr>
        <p:grpSpPr>
          <a:xfrm>
            <a:off x="4941293" y="4767717"/>
            <a:ext cx="398695" cy="144000"/>
            <a:chOff x="7014964" y="4321186"/>
            <a:chExt cx="398695" cy="144000"/>
          </a:xfrm>
          <a:noFill/>
        </p:grpSpPr>
        <p:sp>
          <p:nvSpPr>
            <p:cNvPr id="432" name="星 5 431"/>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3" name="星 5 432"/>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4" name="星 5 433"/>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1" name="グループ化 450"/>
          <p:cNvGrpSpPr/>
          <p:nvPr/>
        </p:nvGrpSpPr>
        <p:grpSpPr>
          <a:xfrm>
            <a:off x="6126690" y="7250812"/>
            <a:ext cx="398695" cy="144000"/>
            <a:chOff x="7014964" y="4321186"/>
            <a:chExt cx="398695" cy="144000"/>
          </a:xfrm>
          <a:noFill/>
        </p:grpSpPr>
        <p:sp>
          <p:nvSpPr>
            <p:cNvPr id="452" name="星 5 451"/>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3" name="星 5 452"/>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4" name="星 5 453"/>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5" name="グループ化 454"/>
          <p:cNvGrpSpPr/>
          <p:nvPr/>
        </p:nvGrpSpPr>
        <p:grpSpPr>
          <a:xfrm>
            <a:off x="5348512" y="7886949"/>
            <a:ext cx="398695" cy="144000"/>
            <a:chOff x="7014964" y="4321186"/>
            <a:chExt cx="398695" cy="144000"/>
          </a:xfrm>
          <a:noFill/>
        </p:grpSpPr>
        <p:sp>
          <p:nvSpPr>
            <p:cNvPr id="456" name="星 5 455"/>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7" name="星 5 456"/>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8" name="星 5 457"/>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9" name="グループ化 458"/>
          <p:cNvGrpSpPr/>
          <p:nvPr/>
        </p:nvGrpSpPr>
        <p:grpSpPr>
          <a:xfrm>
            <a:off x="4088986" y="8541845"/>
            <a:ext cx="398695" cy="144000"/>
            <a:chOff x="7014964" y="4321186"/>
            <a:chExt cx="398695" cy="144000"/>
          </a:xfrm>
          <a:noFill/>
        </p:grpSpPr>
        <p:sp>
          <p:nvSpPr>
            <p:cNvPr id="460" name="星 5 459"/>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1" name="星 5 460"/>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2" name="星 5 461"/>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8" name="星 5 467"/>
          <p:cNvSpPr/>
          <p:nvPr/>
        </p:nvSpPr>
        <p:spPr>
          <a:xfrm>
            <a:off x="4998766" y="6263396"/>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9" name="星 5 468"/>
          <p:cNvSpPr/>
          <p:nvPr/>
        </p:nvSpPr>
        <p:spPr>
          <a:xfrm>
            <a:off x="5126114" y="6263396"/>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星 5 277"/>
          <p:cNvSpPr/>
          <p:nvPr/>
        </p:nvSpPr>
        <p:spPr>
          <a:xfrm>
            <a:off x="10403011" y="532401"/>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80" name="星 5 279"/>
          <p:cNvSpPr/>
          <p:nvPr/>
        </p:nvSpPr>
        <p:spPr>
          <a:xfrm>
            <a:off x="10542712" y="532401"/>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89" name="星 5 288"/>
          <p:cNvSpPr/>
          <p:nvPr/>
        </p:nvSpPr>
        <p:spPr>
          <a:xfrm>
            <a:off x="10676530" y="532401"/>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9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919534" y="535535"/>
            <a:ext cx="1217038" cy="203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dirty="0">
                <a:latin typeface="Meiryo UI" panose="020B0604030504040204" pitchFamily="50" charset="-128"/>
                <a:ea typeface="Meiryo UI" panose="020B0604030504040204" pitchFamily="50" charset="-128"/>
              </a:rPr>
              <a:t>想定通り実施</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6"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251132" y="73621"/>
            <a:ext cx="1540665" cy="223446"/>
          </a:xfrm>
          <a:prstGeom prst="rect">
            <a:avLst/>
          </a:prstGeom>
          <a:noFill/>
          <a:ln>
            <a:noFill/>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dirty="0">
                <a:latin typeface="Meiryo UI" panose="020B0604030504040204" pitchFamily="50" charset="-128"/>
                <a:ea typeface="Meiryo UI" panose="020B0604030504040204" pitchFamily="50" charset="-128"/>
              </a:rPr>
              <a:t>&lt;</a:t>
            </a:r>
            <a:r>
              <a:rPr kumimoji="0" lang="ja-JP" altLang="en-US" sz="1100" dirty="0">
                <a:latin typeface="Meiryo UI" panose="020B0604030504040204" pitchFamily="50" charset="-128"/>
                <a:ea typeface="Meiryo UI" panose="020B0604030504040204" pitchFamily="50" charset="-128"/>
              </a:rPr>
              <a:t>進捗状況の評価</a:t>
            </a:r>
            <a:r>
              <a:rPr kumimoji="0" lang="en-US" altLang="ja-JP" sz="1100" dirty="0">
                <a:latin typeface="Meiryo UI" panose="020B0604030504040204" pitchFamily="50" charset="-128"/>
                <a:ea typeface="Meiryo UI" panose="020B0604030504040204" pitchFamily="50" charset="-128"/>
              </a:rPr>
              <a:t>&gt;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919874" y="729732"/>
            <a:ext cx="1635514"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dirty="0">
                <a:latin typeface="Meiryo UI" panose="020B0604030504040204" pitchFamily="50" charset="-128"/>
                <a:ea typeface="Meiryo UI" panose="020B0604030504040204" pitchFamily="50" charset="-128"/>
              </a:rPr>
              <a:t>想定以下</a:t>
            </a:r>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特に改善を要しない</a:t>
            </a:r>
            <a:r>
              <a:rPr kumimoji="0" lang="en-US" altLang="ja-JP" sz="700" dirty="0">
                <a:latin typeface="Meiryo UI" panose="020B0604030504040204" pitchFamily="50" charset="-128"/>
                <a:ea typeface="Meiryo UI" panose="020B0604030504040204" pitchFamily="50" charset="-128"/>
              </a:rPr>
              <a:t>)</a:t>
            </a:r>
            <a:endParaRPr kumimoji="0"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8" name="星 5 317"/>
          <p:cNvSpPr/>
          <p:nvPr/>
        </p:nvSpPr>
        <p:spPr>
          <a:xfrm>
            <a:off x="10402809" y="732967"/>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19" name="星 5 318"/>
          <p:cNvSpPr/>
          <p:nvPr/>
        </p:nvSpPr>
        <p:spPr>
          <a:xfrm>
            <a:off x="10542638" y="732967"/>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0"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925135" y="944901"/>
            <a:ext cx="1300409" cy="199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dirty="0">
                <a:latin typeface="Meiryo UI" panose="020B0604030504040204" pitchFamily="50" charset="-128"/>
                <a:ea typeface="Meiryo UI" panose="020B0604030504040204" pitchFamily="50" charset="-128"/>
              </a:rPr>
              <a:t>想定以下かつ要改善</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1" name="星 5 320"/>
          <p:cNvSpPr/>
          <p:nvPr/>
        </p:nvSpPr>
        <p:spPr>
          <a:xfrm>
            <a:off x="10399454" y="947589"/>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2" name="テキスト ボックス 66">
            <a:extLst>
              <a:ext uri="{FF2B5EF4-FFF2-40B4-BE49-F238E27FC236}">
                <a16:creationId xmlns:a16="http://schemas.microsoft.com/office/drawing/2014/main" id="{B27CCEA5-018A-4747-B188-FE5C54E58508}"/>
              </a:ext>
            </a:extLst>
          </p:cNvPr>
          <p:cNvSpPr txBox="1">
            <a:spLocks noChangeArrowheads="1"/>
          </p:cNvSpPr>
          <p:nvPr/>
        </p:nvSpPr>
        <p:spPr bwMode="auto">
          <a:xfrm>
            <a:off x="10931278" y="329801"/>
            <a:ext cx="1171988" cy="228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dirty="0">
                <a:latin typeface="Meiryo UI" panose="020B0604030504040204" pitchFamily="50" charset="-128"/>
                <a:ea typeface="Meiryo UI" panose="020B0604030504040204" pitchFamily="50" charset="-128"/>
              </a:rPr>
              <a:t>想定以上</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3" name="星 5 322"/>
          <p:cNvSpPr/>
          <p:nvPr/>
        </p:nvSpPr>
        <p:spPr>
          <a:xfrm>
            <a:off x="10400091" y="319527"/>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4" name="星 5 323"/>
          <p:cNvSpPr/>
          <p:nvPr/>
        </p:nvSpPr>
        <p:spPr>
          <a:xfrm>
            <a:off x="10538946" y="319527"/>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5" name="星 5 324"/>
          <p:cNvSpPr/>
          <p:nvPr/>
        </p:nvSpPr>
        <p:spPr>
          <a:xfrm>
            <a:off x="10673038" y="319527"/>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34" name="星 5 333"/>
          <p:cNvSpPr/>
          <p:nvPr/>
        </p:nvSpPr>
        <p:spPr>
          <a:xfrm>
            <a:off x="10807129" y="319527"/>
            <a:ext cx="144000" cy="144000"/>
          </a:xfrm>
          <a:prstGeom prst="star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cxnSp>
        <p:nvCxnSpPr>
          <p:cNvPr id="335" name="直線コネクタ 334"/>
          <p:cNvCxnSpPr/>
          <p:nvPr/>
        </p:nvCxnSpPr>
        <p:spPr>
          <a:xfrm>
            <a:off x="10291824" y="48619"/>
            <a:ext cx="0" cy="1249568"/>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999B1D60-8F91-7685-EDB5-D166C11CD8A7}"/>
              </a:ext>
            </a:extLst>
          </p:cNvPr>
          <p:cNvGrpSpPr/>
          <p:nvPr/>
        </p:nvGrpSpPr>
        <p:grpSpPr>
          <a:xfrm>
            <a:off x="11328541" y="1815246"/>
            <a:ext cx="398695" cy="144000"/>
            <a:chOff x="7014964" y="4321186"/>
            <a:chExt cx="398695" cy="144000"/>
          </a:xfrm>
          <a:noFill/>
        </p:grpSpPr>
        <p:sp>
          <p:nvSpPr>
            <p:cNvPr id="6" name="星 5 387">
              <a:extLst>
                <a:ext uri="{FF2B5EF4-FFF2-40B4-BE49-F238E27FC236}">
                  <a16:creationId xmlns:a16="http://schemas.microsoft.com/office/drawing/2014/main" id="{308E6372-4059-5FC9-1C46-59236BF8BCBB}"/>
                </a:ext>
              </a:extLst>
            </p:cNvPr>
            <p:cNvSpPr/>
            <p:nvPr/>
          </p:nvSpPr>
          <p:spPr>
            <a:xfrm>
              <a:off x="7014964"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388">
              <a:extLst>
                <a:ext uri="{FF2B5EF4-FFF2-40B4-BE49-F238E27FC236}">
                  <a16:creationId xmlns:a16="http://schemas.microsoft.com/office/drawing/2014/main" id="{F921C5D4-6100-E25B-E96C-A71D4353D239}"/>
                </a:ext>
              </a:extLst>
            </p:cNvPr>
            <p:cNvSpPr/>
            <p:nvPr/>
          </p:nvSpPr>
          <p:spPr>
            <a:xfrm>
              <a:off x="7142312"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星 5 389">
              <a:extLst>
                <a:ext uri="{FF2B5EF4-FFF2-40B4-BE49-F238E27FC236}">
                  <a16:creationId xmlns:a16="http://schemas.microsoft.com/office/drawing/2014/main" id="{363A8278-BBA8-D661-A5C4-6C39F4438008}"/>
                </a:ext>
              </a:extLst>
            </p:cNvPr>
            <p:cNvSpPr/>
            <p:nvPr/>
          </p:nvSpPr>
          <p:spPr>
            <a:xfrm>
              <a:off x="7269659" y="4321186"/>
              <a:ext cx="144000" cy="144000"/>
            </a:xfrm>
            <a:prstGeom prst="star5">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正方形/長方形 16">
            <a:extLst>
              <a:ext uri="{FF2B5EF4-FFF2-40B4-BE49-F238E27FC236}">
                <a16:creationId xmlns:a16="http://schemas.microsoft.com/office/drawing/2014/main" id="{53310DF4-C94F-FAD0-A236-2CB0CA7A5EF3}"/>
              </a:ext>
            </a:extLst>
          </p:cNvPr>
          <p:cNvSpPr/>
          <p:nvPr/>
        </p:nvSpPr>
        <p:spPr>
          <a:xfrm>
            <a:off x="11668563" y="19126"/>
            <a:ext cx="1113962" cy="4635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資料３－１</a:t>
            </a:r>
            <a:endParaRPr kumimoji="1" lang="ja-JP" altLang="en-US" sz="1400" dirty="0">
              <a:solidFill>
                <a:schemeClr val="tx1"/>
              </a:solidFill>
            </a:endParaRPr>
          </a:p>
        </p:txBody>
      </p:sp>
    </p:spTree>
    <p:extLst>
      <p:ext uri="{BB962C8B-B14F-4D97-AF65-F5344CB8AC3E}">
        <p14:creationId xmlns:p14="http://schemas.microsoft.com/office/powerpoint/2010/main" val="3680386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1739</Words>
  <Application>Microsoft Office PowerPoint</Application>
  <PresentationFormat>A3 297x420 mm</PresentationFormat>
  <Paragraphs>217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ＭＳ明朝</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2022-12-19T04:50:49Z</dcterms:created>
  <dcterms:modified xsi:type="dcterms:W3CDTF">2022-12-19T04:50:54Z</dcterms:modified>
</cp:coreProperties>
</file>