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71"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A43A"/>
    <a:srgbClr val="EBF1DE"/>
    <a:srgbClr val="D7E4BD"/>
    <a:srgbClr val="003300"/>
    <a:srgbClr val="F4F7ED"/>
    <a:srgbClr val="9BBB59"/>
    <a:srgbClr val="339933"/>
    <a:srgbClr val="E2FDBD"/>
    <a:srgbClr val="0066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38" autoAdjust="0"/>
    <p:restoredTop sz="91382" autoAdjust="0"/>
  </p:normalViewPr>
  <p:slideViewPr>
    <p:cSldViewPr>
      <p:cViewPr>
        <p:scale>
          <a:sx n="75" d="100"/>
          <a:sy n="75" d="100"/>
        </p:scale>
        <p:origin x="726" y="5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2022/12/9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1481696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2022/12/9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2022/12/9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2022/12/9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2022/12/9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2022/12/9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2022/12/9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74">
            <a:extLst>
              <a:ext uri="{FF2B5EF4-FFF2-40B4-BE49-F238E27FC236}">
                <a16:creationId xmlns:a16="http://schemas.microsoft.com/office/drawing/2014/main" id="{FC6FC42D-6749-E61D-136B-E198D221ABBA}"/>
              </a:ext>
            </a:extLst>
          </p:cNvPr>
          <p:cNvSpPr/>
          <p:nvPr/>
        </p:nvSpPr>
        <p:spPr>
          <a:xfrm>
            <a:off x="102196" y="2000172"/>
            <a:ext cx="12636000" cy="637976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33" name="角丸四角形 92">
            <a:extLst>
              <a:ext uri="{FF2B5EF4-FFF2-40B4-BE49-F238E27FC236}">
                <a16:creationId xmlns:a16="http://schemas.microsoft.com/office/drawing/2014/main" id="{F7009D9E-B93B-5714-9B8F-32962E464B92}"/>
              </a:ext>
            </a:extLst>
          </p:cNvPr>
          <p:cNvSpPr/>
          <p:nvPr/>
        </p:nvSpPr>
        <p:spPr>
          <a:xfrm>
            <a:off x="101035" y="2006864"/>
            <a:ext cx="12636000" cy="288147"/>
          </a:xfrm>
          <a:prstGeom prst="roundRect">
            <a:avLst>
              <a:gd name="adj" fmla="val 0"/>
            </a:avLst>
          </a:prstGeom>
          <a:solidFill>
            <a:srgbClr val="339933"/>
          </a:solidFill>
          <a:ln w="12700">
            <a:solidFill>
              <a:srgbClr val="339933"/>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Ⅱ</a:t>
            </a:r>
            <a:r>
              <a:rPr lang="ja-JP" altLang="en-US" sz="1400" b="1" dirty="0" err="1">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環境教育等の推進に係る課題等について</a:t>
            </a:r>
          </a:p>
        </p:txBody>
      </p:sp>
      <p:grpSp>
        <p:nvGrpSpPr>
          <p:cNvPr id="15" name="グループ化 14">
            <a:extLst>
              <a:ext uri="{FF2B5EF4-FFF2-40B4-BE49-F238E27FC236}">
                <a16:creationId xmlns:a16="http://schemas.microsoft.com/office/drawing/2014/main" id="{EA8048B4-21D8-0961-12CD-D5D002024206}"/>
              </a:ext>
            </a:extLst>
          </p:cNvPr>
          <p:cNvGrpSpPr/>
          <p:nvPr/>
        </p:nvGrpSpPr>
        <p:grpSpPr>
          <a:xfrm>
            <a:off x="112210" y="8496627"/>
            <a:ext cx="12622787" cy="1001385"/>
            <a:chOff x="-15083757" y="8155806"/>
            <a:chExt cx="27968525" cy="1247050"/>
          </a:xfrm>
        </p:grpSpPr>
        <p:sp>
          <p:nvSpPr>
            <p:cNvPr id="16" name="角丸四角形 89">
              <a:extLst>
                <a:ext uri="{FF2B5EF4-FFF2-40B4-BE49-F238E27FC236}">
                  <a16:creationId xmlns:a16="http://schemas.microsoft.com/office/drawing/2014/main" id="{51DE3660-27D5-3FD3-9AC6-1931E74CD128}"/>
                </a:ext>
              </a:extLst>
            </p:cNvPr>
            <p:cNvSpPr/>
            <p:nvPr/>
          </p:nvSpPr>
          <p:spPr>
            <a:xfrm>
              <a:off x="-15083757" y="8171156"/>
              <a:ext cx="27968525" cy="12317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7" name="角丸四角形 96">
              <a:extLst>
                <a:ext uri="{FF2B5EF4-FFF2-40B4-BE49-F238E27FC236}">
                  <a16:creationId xmlns:a16="http://schemas.microsoft.com/office/drawing/2014/main" id="{AAE7AE20-C9AC-EEE7-5D34-65F3FF4D9B54}"/>
                </a:ext>
              </a:extLst>
            </p:cNvPr>
            <p:cNvSpPr/>
            <p:nvPr/>
          </p:nvSpPr>
          <p:spPr>
            <a:xfrm>
              <a:off x="-15083757" y="8155806"/>
              <a:ext cx="27968525" cy="35883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anose="020B0604030504040204" pitchFamily="50" charset="-128"/>
                  <a:ea typeface="Meiryo UI" panose="020B0604030504040204" pitchFamily="50" charset="-128"/>
                </a:rPr>
                <a:t>Ⅲ</a:t>
              </a:r>
              <a:r>
                <a:rPr lang="ja-JP" altLang="en-US" sz="1400" b="1" dirty="0">
                  <a:latin typeface="Meiryo UI" panose="020B0604030504040204" pitchFamily="50" charset="-128"/>
                  <a:ea typeface="Meiryo UI" panose="020B0604030504040204" pitchFamily="50" charset="-128"/>
                </a:rPr>
                <a:t>．今後の予定</a:t>
              </a:r>
            </a:p>
          </p:txBody>
        </p:sp>
      </p:grpSp>
      <p:sp>
        <p:nvSpPr>
          <p:cNvPr id="75" name="角丸四角形 74"/>
          <p:cNvSpPr/>
          <p:nvPr/>
        </p:nvSpPr>
        <p:spPr>
          <a:xfrm>
            <a:off x="99541" y="649423"/>
            <a:ext cx="12636000" cy="123570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100159" y="36330"/>
            <a:ext cx="7632425" cy="477898"/>
            <a:chOff x="737" y="402"/>
            <a:chExt cx="17403" cy="909"/>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7303" y="413"/>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7074" cy="684"/>
            </a:xfrm>
            <a:prstGeom prst="rect">
              <a:avLst/>
            </a:prstGeom>
            <a:solidFill>
              <a:srgbClr val="008000"/>
            </a:solidFill>
            <a:ln w="9525">
              <a:solidFill>
                <a:srgbClr val="008000"/>
              </a:solidFill>
              <a:miter lim="800000"/>
              <a:headEnd/>
              <a:tailEnd/>
            </a:ln>
          </p:spPr>
          <p:txBody>
            <a:bodyPr vert="horz" wrap="square" lIns="74295" tIns="8890" rIns="0"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今後の大阪府環境教育等行動計画のあり方について</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（環境・みどり活動促進部会経過報告）</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7074"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7831" y="1006"/>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6" name="グループ化 5">
            <a:extLst>
              <a:ext uri="{FF2B5EF4-FFF2-40B4-BE49-F238E27FC236}">
                <a16:creationId xmlns:a16="http://schemas.microsoft.com/office/drawing/2014/main" id="{A4269DBE-D987-BB75-EE4B-FAC1E6E557AB}"/>
              </a:ext>
            </a:extLst>
          </p:cNvPr>
          <p:cNvGrpSpPr/>
          <p:nvPr/>
        </p:nvGrpSpPr>
        <p:grpSpPr>
          <a:xfrm>
            <a:off x="7912968" y="83865"/>
            <a:ext cx="3825052" cy="432000"/>
            <a:chOff x="7945781" y="84071"/>
            <a:chExt cx="3825052" cy="432000"/>
          </a:xfrm>
        </p:grpSpPr>
        <p:pic>
          <p:nvPicPr>
            <p:cNvPr id="1029" name="図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7829" y="84071"/>
              <a:ext cx="43053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05643" y="84071"/>
              <a:ext cx="432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35849" y="84071"/>
              <a:ext cx="41589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49628" y="84071"/>
              <a:ext cx="41589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61801" y="84071"/>
              <a:ext cx="41589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77972" y="84071"/>
              <a:ext cx="430536"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909046" y="84071"/>
              <a:ext cx="432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338833" y="84071"/>
              <a:ext cx="432000" cy="432000"/>
            </a:xfrm>
            <a:prstGeom prst="rect">
              <a:avLst/>
            </a:prstGeom>
          </p:spPr>
        </p:pic>
        <p:pic>
          <p:nvPicPr>
            <p:cNvPr id="85" name="図 8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945781" y="84071"/>
              <a:ext cx="432000" cy="432000"/>
            </a:xfrm>
            <a:prstGeom prst="rect">
              <a:avLst/>
            </a:prstGeom>
          </p:spPr>
        </p:pic>
      </p:grpSp>
      <p:sp>
        <p:nvSpPr>
          <p:cNvPr id="61" name="Text Box 2"/>
          <p:cNvSpPr txBox="1">
            <a:spLocks noChangeArrowheads="1"/>
          </p:cNvSpPr>
          <p:nvPr/>
        </p:nvSpPr>
        <p:spPr bwMode="auto">
          <a:xfrm>
            <a:off x="11794781" y="120080"/>
            <a:ext cx="937628"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sz="14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4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２</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 name="テキスト ボックス 1"/>
          <p:cNvSpPr txBox="1"/>
          <p:nvPr/>
        </p:nvSpPr>
        <p:spPr>
          <a:xfrm>
            <a:off x="218533" y="944603"/>
            <a:ext cx="12322716" cy="323165"/>
          </a:xfrm>
          <a:prstGeom prst="rect">
            <a:avLst/>
          </a:prstGeom>
          <a:noFill/>
        </p:spPr>
        <p:txBody>
          <a:bodyPr wrap="square" rtlCol="0">
            <a:spAutoFit/>
          </a:bodyPr>
          <a:lstStyle/>
          <a:p>
            <a:pPr marL="171450" indent="-171450">
              <a:lnSpc>
                <a:spcPts val="1800"/>
              </a:lnSpc>
              <a:buFont typeface="Meiryo UI" panose="020B0604030504040204" pitchFamily="50" charset="-128"/>
              <a:buChar char="○"/>
            </a:pPr>
            <a:r>
              <a:rPr lang="ja-JP"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今後の</a:t>
            </a:r>
            <a:r>
              <a:rPr lang="ja-JP" altLang="ja-JP" sz="1200" dirty="0">
                <a:latin typeface="Meiryo UI" panose="020B0604030504040204" pitchFamily="50" charset="-128"/>
                <a:ea typeface="Meiryo UI" panose="020B0604030504040204" pitchFamily="50" charset="-128"/>
              </a:rPr>
              <a:t>大阪府環境教育等行動計画</a:t>
            </a:r>
            <a:r>
              <a:rPr lang="ja-JP" altLang="en-US" sz="1200" dirty="0">
                <a:latin typeface="Meiryo UI" panose="020B0604030504040204" pitchFamily="50" charset="-128"/>
                <a:ea typeface="Meiryo UI" panose="020B0604030504040204" pitchFamily="50" charset="-128"/>
              </a:rPr>
              <a:t>のあり方について」</a:t>
            </a:r>
            <a:r>
              <a:rPr lang="en-US" altLang="ja-JP" sz="1200" dirty="0">
                <a:latin typeface="Meiryo UI" panose="020B0604030504040204" pitchFamily="50" charset="-128"/>
                <a:ea typeface="Meiryo UI" panose="020B0604030504040204" pitchFamily="50" charset="-128"/>
              </a:rPr>
              <a:t>2022</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rPr>
              <a:t>日に環境審議会へ諮問し、２回の部会で検討。</a:t>
            </a:r>
            <a:endParaRPr lang="en-US" altLang="ja-JP" sz="1200" dirty="0">
              <a:latin typeface="Meiryo UI" panose="020B0604030504040204" pitchFamily="50" charset="-128"/>
              <a:ea typeface="Meiryo UI" panose="020B0604030504040204" pitchFamily="50" charset="-128"/>
            </a:endParaRPr>
          </a:p>
        </p:txBody>
      </p:sp>
      <p:sp>
        <p:nvSpPr>
          <p:cNvPr id="8" name="角丸四角形 92">
            <a:extLst>
              <a:ext uri="{FF2B5EF4-FFF2-40B4-BE49-F238E27FC236}">
                <a16:creationId xmlns:a16="http://schemas.microsoft.com/office/drawing/2014/main" id="{E3DB76C0-DB10-F8CD-46E1-B85AF7B5794A}"/>
              </a:ext>
            </a:extLst>
          </p:cNvPr>
          <p:cNvSpPr/>
          <p:nvPr/>
        </p:nvSpPr>
        <p:spPr>
          <a:xfrm>
            <a:off x="101010" y="595475"/>
            <a:ext cx="12636000" cy="288147"/>
          </a:xfrm>
          <a:prstGeom prst="roundRect">
            <a:avLst>
              <a:gd name="adj" fmla="val 0"/>
            </a:avLst>
          </a:prstGeom>
          <a:solidFill>
            <a:srgbClr val="339933"/>
          </a:solidFill>
          <a:ln w="12700">
            <a:solidFill>
              <a:srgbClr val="339933"/>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Ⅰ</a:t>
            </a:r>
            <a:r>
              <a:rPr lang="ja-JP" altLang="en-US" sz="1400" b="1" dirty="0">
                <a:latin typeface="Meiryo UI" pitchFamily="50" charset="-128"/>
                <a:ea typeface="Meiryo UI" pitchFamily="50" charset="-128"/>
                <a:cs typeface="Meiryo UI" pitchFamily="50" charset="-128"/>
              </a:rPr>
              <a:t>．審議経過</a:t>
            </a:r>
          </a:p>
        </p:txBody>
      </p:sp>
      <p:sp>
        <p:nvSpPr>
          <p:cNvPr id="12" name="テキスト ボックス 11"/>
          <p:cNvSpPr txBox="1"/>
          <p:nvPr/>
        </p:nvSpPr>
        <p:spPr>
          <a:xfrm>
            <a:off x="347033" y="8919655"/>
            <a:ext cx="12385376" cy="461665"/>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rPr>
              <a:t>2023</a:t>
            </a:r>
            <a:r>
              <a:rPr lang="ja-JP" altLang="en-US" sz="1200" dirty="0">
                <a:latin typeface="Meiryo UI" panose="020B0604030504040204" pitchFamily="50" charset="-128"/>
                <a:ea typeface="Meiryo UI" panose="020B0604030504040204" pitchFamily="50" charset="-128"/>
              </a:rPr>
              <a:t>年２～５月に環境・みどり活動促進部会を開催（３回）し、</a:t>
            </a:r>
            <a:r>
              <a:rPr kumimoji="1" lang="ja-JP" altLang="en-US" sz="1200" dirty="0">
                <a:latin typeface="Meiryo UI" panose="020B0604030504040204" pitchFamily="50" charset="-128"/>
                <a:ea typeface="Meiryo UI" panose="020B0604030504040204" pitchFamily="50" charset="-128"/>
              </a:rPr>
              <a:t>有識者</a:t>
            </a:r>
            <a:r>
              <a:rPr lang="ja-JP" altLang="en-US" sz="1200" dirty="0">
                <a:latin typeface="Meiryo UI" panose="020B0604030504040204" pitchFamily="50" charset="-128"/>
                <a:ea typeface="Meiryo UI" panose="020B0604030504040204" pitchFamily="50" charset="-128"/>
              </a:rPr>
              <a:t>からの情報提供・意見交換（企業の先進的な取組み事例等）、施策の基本方針、目標や指標などを議論し、</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月の環境審議会に部会でとりまとめた内容を報告予定。</a:t>
            </a:r>
            <a:endParaRPr kumimoji="1" lang="ja-JP" altLang="en-US" sz="1200" dirty="0"/>
          </a:p>
        </p:txBody>
      </p:sp>
      <p:sp>
        <p:nvSpPr>
          <p:cNvPr id="28" name="テキスト ボックス 27">
            <a:extLst>
              <a:ext uri="{FF2B5EF4-FFF2-40B4-BE49-F238E27FC236}">
                <a16:creationId xmlns:a16="http://schemas.microsoft.com/office/drawing/2014/main" id="{60DADE74-5B00-AF90-52A1-9D9222826E3B}"/>
              </a:ext>
            </a:extLst>
          </p:cNvPr>
          <p:cNvSpPr txBox="1"/>
          <p:nvPr/>
        </p:nvSpPr>
        <p:spPr>
          <a:xfrm>
            <a:off x="169458" y="2946165"/>
            <a:ext cx="3133789" cy="5247590"/>
          </a:xfrm>
          <a:prstGeom prst="rect">
            <a:avLst/>
          </a:prstGeom>
          <a:noFill/>
          <a:ln w="19050">
            <a:noFill/>
          </a:ln>
        </p:spPr>
        <p:txBody>
          <a:bodyPr wrap="square" rIns="108000" rtlCol="0">
            <a:spAutoFit/>
          </a:bodyPr>
          <a:lstStyle/>
          <a:p>
            <a:pPr marL="171450" indent="-17145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府民・地域コミュニティ</a:t>
            </a:r>
          </a:p>
          <a:p>
            <a:pPr marL="271463" indent="-182563">
              <a:buFont typeface="Meiryo UI" panose="020B0604030504040204" pitchFamily="50" charset="-128"/>
              <a:buChar cha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当事者意識を持った環境配慮行動</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が求められているが、意識の浸透もまだ不十分で、行動変容は限定的。</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71463" indent="-182563">
              <a:spcBef>
                <a:spcPts val="600"/>
              </a:spcBef>
              <a:buFont typeface="Meiryo UI" panose="020B0604030504040204" pitchFamily="50" charset="-128"/>
              <a:buChar cha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地域コミュニティ活動の主体の脆弱化</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88900"/>
            <a:endParaRPr kumimoji="1" lang="ja-JP" altLang="en-US" sz="1200" dirty="0"/>
          </a:p>
          <a:p>
            <a:pPr marL="176213" indent="-176213">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学校等</a:t>
            </a:r>
          </a:p>
          <a:p>
            <a:pPr marL="271463"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学びを</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日常の生活習慣につなげる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工夫が必要。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71463"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保育園・幼稚園及び大学・専門学校等での取組みが今後の課題。</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71463" indent="-177800">
              <a:buFont typeface="Meiryo UI" panose="020B0604030504040204" pitchFamily="50" charset="-128"/>
              <a:buChar char="○"/>
            </a:pPr>
            <a:endParaRPr kumimoji="1" lang="ja-JP" altLang="en-US" sz="1200" dirty="0">
              <a:latin typeface="Meiryo UI" panose="020B0604030504040204" pitchFamily="50" charset="-128"/>
              <a:ea typeface="Meiryo UI" panose="020B0604030504040204" pitchFamily="50" charset="-128"/>
            </a:endParaRPr>
          </a:p>
          <a:p>
            <a:pPr marL="176213" indent="-176213">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民間団体・</a:t>
            </a:r>
            <a:r>
              <a:rPr kumimoji="1" lang="en-US" altLang="ja-JP" sz="1200" b="1" u="sng" dirty="0">
                <a:latin typeface="Meiryo UI" panose="020B0604030504040204" pitchFamily="50" charset="-128"/>
                <a:ea typeface="Meiryo UI" panose="020B0604030504040204" pitchFamily="50" charset="-128"/>
              </a:rPr>
              <a:t>NGO/NPO</a:t>
            </a:r>
            <a:r>
              <a:rPr kumimoji="1" lang="ja-JP" altLang="en-US" sz="1200" b="1" u="sng" dirty="0" err="1">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中間支援団体</a:t>
            </a:r>
          </a:p>
          <a:p>
            <a:pPr marL="269875"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自立的な推進主体としての役割や学校や</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地域との連携が一層期待。</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9875" indent="-177800">
              <a:buFont typeface="Meiryo UI" panose="020B0604030504040204" pitchFamily="50" charset="-128"/>
              <a:buChar cha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6213" indent="-176213">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事業者等（個々の社員含む）</a:t>
            </a:r>
          </a:p>
          <a:p>
            <a:pPr marL="269875"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事業活動や技術、人材を活かし、</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環境教育の一翼を担う主体となること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が期待される。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9875" indent="-177800">
              <a:buFont typeface="Meiryo UI" panose="020B0604030504040204" pitchFamily="50" charset="-128"/>
              <a:buChar cha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行政機関（市町村・府）</a:t>
            </a:r>
          </a:p>
          <a:p>
            <a:pPr marL="269875"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財源・人的資源に限界があり、多様な主体との役割分担と連携協力による、</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より効率的・効果的な環境教育の展開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が課題。</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a:extLst>
              <a:ext uri="{FF2B5EF4-FFF2-40B4-BE49-F238E27FC236}">
                <a16:creationId xmlns:a16="http://schemas.microsoft.com/office/drawing/2014/main" id="{26E0278C-E1DE-63C6-DF08-86D3160CFA3F}"/>
              </a:ext>
            </a:extLst>
          </p:cNvPr>
          <p:cNvSpPr txBox="1"/>
          <p:nvPr/>
        </p:nvSpPr>
        <p:spPr>
          <a:xfrm>
            <a:off x="3300079" y="2946165"/>
            <a:ext cx="3118589" cy="5324535"/>
          </a:xfrm>
          <a:prstGeom prst="rect">
            <a:avLst/>
          </a:prstGeom>
          <a:noFill/>
          <a:ln w="19050">
            <a:noFill/>
          </a:ln>
        </p:spPr>
        <p:txBody>
          <a:bodyPr wrap="square" rIns="108000" rtlCol="0">
            <a:spAutoFit/>
          </a:bodyPr>
          <a:lstStyle/>
          <a:p>
            <a:pPr marL="171450" indent="-17145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学校における環境教育</a:t>
            </a:r>
          </a:p>
          <a:p>
            <a:pPr marL="266700"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業務過重等の問題がある中、内容の充実や体系化、継続性が課題。</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6700" indent="-177800">
              <a:buFont typeface="Meiryo UI" panose="020B0604030504040204" pitchFamily="50" charset="-128"/>
              <a:buChar cha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地域の人材や専門家の活用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が必要だが、</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ネットワークの不足や関係構築の担い手の不在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が課題。</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6700" indent="-177800">
              <a:buFont typeface="Meiryo UI" panose="020B0604030504040204" pitchFamily="50"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児童・生徒への授業外の取組みへの指導・誘導や学校以外の主体の参画のどのように推進していくべきかが課題。</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6700" indent="-177800">
              <a:buFont typeface="Meiryo UI" panose="020B0604030504040204" pitchFamily="50" charset="-128"/>
              <a:buChar char="○"/>
            </a:pPr>
            <a:endParaRPr lang="en-US" altLang="ja-JP" sz="1200" u="sng"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地域における環境教育</a:t>
            </a:r>
          </a:p>
          <a:p>
            <a:pPr marL="266700" marR="0" lvl="0" indent="-177800" defTabSz="914400" rtl="0" eaLnBrk="1" fontAlgn="auto" latinLnBrk="0" hangingPunct="1">
              <a:buClrTx/>
              <a:buSzTx/>
              <a:buFont typeface="Meiryo UI" panose="020B0604030504040204" pitchFamily="50" charset="-128"/>
              <a:buChar char="○"/>
              <a:tabLst/>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自治会等の</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旧来型の地域コミュニティ団体のみに頼らない、地域での環境教育や環境保全活動の展開や参加促進</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6700" marR="0" lvl="0" indent="-177800" defTabSz="914400" rtl="0" eaLnBrk="1" fontAlgn="auto" latinLnBrk="0" hangingPunct="1">
              <a:buClrTx/>
              <a:buSzTx/>
              <a:buFont typeface="Meiryo UI" panose="020B0604030504040204" pitchFamily="50" charset="-128"/>
              <a:buChar char="○"/>
              <a:tabLst/>
              <a:defRPr/>
            </a:pPr>
            <a:endParaRPr kumimoji="1" lang="ja-JP" altLang="en-US" sz="1200" dirty="0">
              <a:latin typeface="Meiryo UI" panose="020B0604030504040204" pitchFamily="50" charset="-128"/>
              <a:ea typeface="Meiryo UI" panose="020B0604030504040204" pitchFamily="50" charset="-128"/>
            </a:endParaRPr>
          </a:p>
          <a:p>
            <a:pPr marL="171450" indent="-17145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企業における環境教育</a:t>
            </a:r>
          </a:p>
          <a:p>
            <a:pPr marL="266700" marR="0" lvl="0" indent="-177800" defTabSz="914400" rtl="0" eaLnBrk="1" fontAlgn="auto" latinLnBrk="0" hangingPunct="1">
              <a:buClrTx/>
              <a:buSzTx/>
              <a:buFont typeface="Meiryo UI" panose="020B0604030504040204" pitchFamily="50" charset="-128"/>
              <a:buChar char="○"/>
              <a:tabLst/>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脱炭素経営や資源循環等の意識を高め、多くの企業が従業員教育等に取り組むこと必要。</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6700" marR="0" lvl="0" indent="-177800" defTabSz="914400" rtl="0" eaLnBrk="1" fontAlgn="auto" latinLnBrk="0" hangingPunct="1">
              <a:spcBef>
                <a:spcPts val="600"/>
              </a:spcBef>
              <a:buClrTx/>
              <a:buSzTx/>
              <a:buFont typeface="Meiryo UI" panose="020B0604030504040204" pitchFamily="50" charset="-128"/>
              <a:buChar char="○"/>
              <a:tabLst/>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技術・人材等の資源を活かし、</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プロフェッショナルな内容の講座やイベントなどこれまでの環境教育にない魅力的な取組みの展開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266700" marR="0" lvl="0" indent="-177800" defTabSz="914400" rtl="0" eaLnBrk="1" fontAlgn="auto" latinLnBrk="0" hangingPunct="1">
              <a:spcBef>
                <a:spcPts val="600"/>
              </a:spcBef>
              <a:buClrTx/>
              <a:buSzTx/>
              <a:buFont typeface="Meiryo UI" panose="020B0604030504040204" pitchFamily="50" charset="-128"/>
              <a:buChar char="○"/>
              <a:tabLst/>
              <a:defRP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従業員等の知識や技能が社外の環境教育等の場や機会で発揮される環境づくりも期待される。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a:extLst>
              <a:ext uri="{FF2B5EF4-FFF2-40B4-BE49-F238E27FC236}">
                <a16:creationId xmlns:a16="http://schemas.microsoft.com/office/drawing/2014/main" id="{402423EE-D251-869C-6F09-99F7B7AA6096}"/>
              </a:ext>
            </a:extLst>
          </p:cNvPr>
          <p:cNvSpPr txBox="1"/>
          <p:nvPr/>
        </p:nvSpPr>
        <p:spPr>
          <a:xfrm>
            <a:off x="6449928" y="2946165"/>
            <a:ext cx="3125814" cy="5012517"/>
          </a:xfrm>
          <a:prstGeom prst="rect">
            <a:avLst/>
          </a:prstGeom>
          <a:noFill/>
          <a:ln w="19050">
            <a:noFill/>
          </a:ln>
        </p:spPr>
        <p:txBody>
          <a:bodyPr wrap="square" tIns="36000" rIns="108000" bIns="36000" rtlCol="0">
            <a:spAutoFit/>
          </a:bodyPr>
          <a:lstStyle/>
          <a:p>
            <a:pPr marL="171450" indent="-17145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環境学習ツール</a:t>
            </a:r>
            <a:r>
              <a:rPr kumimoji="1" lang="ja-JP" altLang="en-US" sz="1200" dirty="0">
                <a:latin typeface="Meiryo UI" panose="020B0604030504040204" pitchFamily="50" charset="-128"/>
                <a:ea typeface="Meiryo UI" panose="020B0604030504040204" pitchFamily="50" charset="-128"/>
              </a:rPr>
              <a:t>（冊子、動画等）</a:t>
            </a:r>
          </a:p>
          <a:p>
            <a:pPr marL="266700" indent="-177800">
              <a:buFont typeface="Meiryo UI" panose="020B0604030504040204" pitchFamily="50" charset="-128"/>
              <a:buChar char="○"/>
            </a:pPr>
            <a:r>
              <a:rPr kumimoji="1" lang="ja-JP" altLang="en-US" sz="1200" b="1" dirty="0">
                <a:latin typeface="Meiryo UI" panose="020B0604030504040204" pitchFamily="50" charset="-128"/>
                <a:ea typeface="Meiryo UI" panose="020B0604030504040204" pitchFamily="50" charset="-128"/>
              </a:rPr>
              <a:t>幼児期～小学校低学年、高校卒業後をターゲット</a:t>
            </a:r>
            <a:r>
              <a:rPr kumimoji="1" lang="ja-JP" altLang="en-US" sz="1200" dirty="0">
                <a:latin typeface="Meiryo UI" panose="020B0604030504040204" pitchFamily="50" charset="-128"/>
                <a:ea typeface="Meiryo UI" panose="020B0604030504040204" pitchFamily="50" charset="-128"/>
              </a:rPr>
              <a:t>にした教材開発。</a:t>
            </a:r>
            <a:endParaRPr kumimoji="1" lang="en-US" altLang="ja-JP" sz="1200" dirty="0">
              <a:latin typeface="Meiryo UI" panose="020B0604030504040204" pitchFamily="50" charset="-128"/>
              <a:ea typeface="Meiryo UI" panose="020B0604030504040204" pitchFamily="50" charset="-128"/>
            </a:endParaRPr>
          </a:p>
          <a:p>
            <a:pPr marL="266700" indent="-177800">
              <a:spcBef>
                <a:spcPts val="600"/>
              </a:spcBef>
              <a:buFont typeface="Meiryo UI" panose="020B0604030504040204" pitchFamily="50" charset="-128"/>
              <a:buChar char="○"/>
            </a:pPr>
            <a:r>
              <a:rPr kumimoji="1" lang="ja-JP" altLang="en-US" sz="1200" b="1" dirty="0">
                <a:latin typeface="Meiryo UI" panose="020B0604030504040204" pitchFamily="50" charset="-128"/>
                <a:ea typeface="Meiryo UI" panose="020B0604030504040204" pitchFamily="50" charset="-128"/>
              </a:rPr>
              <a:t>現代的なツールや若年世代に合った新たなスタイル</a:t>
            </a:r>
            <a:r>
              <a:rPr lang="ja-JP" altLang="en-US" sz="1200" dirty="0">
                <a:latin typeface="Meiryo UI" panose="020B0604030504040204" pitchFamily="50" charset="-128"/>
                <a:ea typeface="Meiryo UI" panose="020B0604030504040204" pitchFamily="50" charset="-128"/>
              </a:rPr>
              <a:t>による場・機会の</a:t>
            </a:r>
            <a:r>
              <a:rPr kumimoji="1" lang="ja-JP" altLang="en-US" sz="1200" dirty="0">
                <a:latin typeface="Meiryo UI" panose="020B0604030504040204" pitchFamily="50" charset="-128"/>
                <a:ea typeface="Meiryo UI" panose="020B0604030504040204" pitchFamily="50" charset="-128"/>
              </a:rPr>
              <a:t>提供。</a:t>
            </a:r>
            <a:endParaRPr kumimoji="1" lang="en-US" altLang="ja-JP" sz="1200" dirty="0">
              <a:latin typeface="Meiryo UI" panose="020B0604030504040204" pitchFamily="50" charset="-128"/>
              <a:ea typeface="Meiryo UI" panose="020B0604030504040204" pitchFamily="50" charset="-128"/>
            </a:endParaRPr>
          </a:p>
          <a:p>
            <a:pPr marL="266700" indent="-177800">
              <a:buFont typeface="Meiryo UI" panose="020B0604030504040204" pitchFamily="50" charset="-128"/>
              <a:buChar char="○"/>
            </a:pP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defTabSz="914400" rtl="0" eaLnBrk="1" fontAlgn="auto" latinLnBrk="0" hangingPunct="1">
              <a:lnSpc>
                <a:spcPct val="150000"/>
              </a:lnSpc>
              <a:spcBef>
                <a:spcPts val="300"/>
              </a:spcBef>
              <a:spcAft>
                <a:spcPts val="0"/>
              </a:spcAft>
              <a:buClrTx/>
              <a:buSzTx/>
              <a:buFont typeface="Wingdings" panose="05000000000000000000" pitchFamily="2" charset="2"/>
              <a:buChar char="u"/>
              <a:tabLst/>
              <a:defRPr/>
            </a:pPr>
            <a:r>
              <a:rPr kumimoji="1" lang="ja-JP" altLang="en-US" sz="1200" b="1" u="sng" dirty="0">
                <a:latin typeface="Meiryo UI" panose="020B0604030504040204" pitchFamily="50" charset="-128"/>
                <a:ea typeface="Meiryo UI" panose="020B0604030504040204" pitchFamily="50" charset="-128"/>
              </a:rPr>
              <a:t>人材育成・活用</a:t>
            </a:r>
            <a:endParaRPr kumimoji="1" lang="ja-JP" altLang="en-US" sz="1200" u="sng" dirty="0"/>
          </a:p>
          <a:p>
            <a:pPr marL="266700" lvl="0" indent="-177800" defTabSz="914400">
              <a:buFont typeface="Meiryo UI" panose="020B0604030504040204" pitchFamily="50" charset="-128"/>
              <a:buChar char="○"/>
              <a:defRPr/>
            </a:pPr>
            <a:r>
              <a:rPr kumimoji="1" lang="ja-JP" altLang="en-US" sz="1200" dirty="0">
                <a:latin typeface="Meiryo UI" panose="020B0604030504040204" pitchFamily="50" charset="-128"/>
                <a:ea typeface="Meiryo UI" panose="020B0604030504040204" pitchFamily="50" charset="-128"/>
              </a:rPr>
              <a:t>メンバーの固定化や高齢化が課題。高校生や大学生</a:t>
            </a:r>
            <a:r>
              <a:rPr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50</a:t>
            </a:r>
            <a:r>
              <a:rPr kumimoji="1" lang="ja-JP" altLang="en-US" sz="1200" dirty="0">
                <a:latin typeface="Meiryo UI" panose="020B0604030504040204" pitchFamily="50" charset="-128"/>
                <a:ea typeface="Meiryo UI" panose="020B0604030504040204" pitchFamily="50" charset="-128"/>
              </a:rPr>
              <a:t>代の人材育成と、</a:t>
            </a:r>
            <a:r>
              <a:rPr kumimoji="1" lang="ja-JP" altLang="en-US" sz="1200" b="1" dirty="0">
                <a:latin typeface="Meiryo UI" panose="020B0604030504040204" pitchFamily="50" charset="-128"/>
                <a:ea typeface="Meiryo UI" panose="020B0604030504040204" pitchFamily="50" charset="-128"/>
              </a:rPr>
              <a:t>活躍機会の創出と適切なマッチング</a:t>
            </a:r>
            <a:r>
              <a:rPr kumimoji="1" lang="ja-JP" altLang="en-US" sz="1200" dirty="0">
                <a:latin typeface="Meiryo UI" panose="020B0604030504040204" pitchFamily="50" charset="-128"/>
                <a:ea typeface="Meiryo UI" panose="020B0604030504040204" pitchFamily="50" charset="-128"/>
              </a:rPr>
              <a:t>が重要。</a:t>
            </a:r>
            <a:endParaRPr kumimoji="1" lang="en-US" altLang="ja-JP" sz="1200" dirty="0">
              <a:latin typeface="Meiryo UI" panose="020B0604030504040204" pitchFamily="50" charset="-128"/>
              <a:ea typeface="Meiryo UI" panose="020B0604030504040204" pitchFamily="50" charset="-128"/>
            </a:endParaRPr>
          </a:p>
          <a:p>
            <a:pPr marL="266700" lvl="0" indent="-177800" defTabSz="914400">
              <a:buFont typeface="Meiryo UI" panose="020B0604030504040204" pitchFamily="50" charset="-128"/>
              <a:buChar char="○"/>
              <a:defRPr/>
            </a:pPr>
            <a:endParaRPr kumimoji="1" lang="ja-JP" altLang="en-US" sz="1200" dirty="0">
              <a:latin typeface="Meiryo UI" panose="020B0604030504040204" pitchFamily="50" charset="-128"/>
              <a:ea typeface="Meiryo UI" panose="020B0604030504040204" pitchFamily="50" charset="-128"/>
            </a:endParaRPr>
          </a:p>
          <a:p>
            <a:pPr marL="171450" indent="-171450">
              <a:lnSpc>
                <a:spcPct val="150000"/>
              </a:lnSpc>
              <a:spcBef>
                <a:spcPts val="300"/>
              </a:spcBef>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支援制度</a:t>
            </a:r>
            <a:endParaRPr kumimoji="1" lang="ja-JP" altLang="en-US" sz="1200" u="sng" dirty="0"/>
          </a:p>
          <a:p>
            <a:pPr marL="266700" indent="-177800">
              <a:buFont typeface="Meiryo UI" panose="020B0604030504040204" pitchFamily="50" charset="-128"/>
              <a:buChar char="○"/>
            </a:pPr>
            <a:r>
              <a:rPr kumimoji="1" lang="ja-JP" altLang="en-US" sz="1200" dirty="0">
                <a:latin typeface="Meiryo UI" panose="020B0604030504040204" pitchFamily="50" charset="-128"/>
                <a:ea typeface="Meiryo UI" panose="020B0604030504040204" pitchFamily="50" charset="-128"/>
              </a:rPr>
              <a:t>民間団体等の環境保全活動等の活性化につながる</a:t>
            </a:r>
            <a:r>
              <a:rPr kumimoji="1" lang="ja-JP" altLang="en-US" sz="1200" b="1" dirty="0">
                <a:latin typeface="Meiryo UI" panose="020B0604030504040204" pitchFamily="50" charset="-128"/>
                <a:ea typeface="Meiryo UI" panose="020B0604030504040204" pitchFamily="50" charset="-128"/>
              </a:rPr>
              <a:t>多面的な支援</a:t>
            </a:r>
            <a:r>
              <a:rPr kumimoji="1" lang="ja-JP" altLang="en-US" sz="1200" dirty="0">
                <a:latin typeface="Meiryo UI" panose="020B0604030504040204" pitchFamily="50" charset="-128"/>
                <a:ea typeface="Meiryo UI" panose="020B0604030504040204" pitchFamily="50" charset="-128"/>
              </a:rPr>
              <a:t>が必要。</a:t>
            </a:r>
            <a:endParaRPr kumimoji="1" lang="en-US" altLang="ja-JP" sz="1200" dirty="0">
              <a:latin typeface="Meiryo UI" panose="020B0604030504040204" pitchFamily="50" charset="-128"/>
              <a:ea typeface="Meiryo UI" panose="020B0604030504040204" pitchFamily="50" charset="-128"/>
            </a:endParaRPr>
          </a:p>
          <a:p>
            <a:pPr marL="266700" indent="-177800">
              <a:buFont typeface="Meiryo UI" panose="020B0604030504040204" pitchFamily="50" charset="-128"/>
              <a:buChar char="○"/>
            </a:pPr>
            <a:endParaRPr kumimoji="1" lang="en-US" altLang="ja-JP" sz="1200" dirty="0">
              <a:latin typeface="Meiryo UI" panose="020B0604030504040204" pitchFamily="50" charset="-128"/>
              <a:ea typeface="Meiryo UI" panose="020B0604030504040204" pitchFamily="50" charset="-128"/>
            </a:endParaRPr>
          </a:p>
          <a:p>
            <a:pPr marL="171450" indent="-171450">
              <a:lnSpc>
                <a:spcPct val="150000"/>
              </a:lnSpc>
              <a:spcBef>
                <a:spcPts val="300"/>
              </a:spcBef>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情報提供</a:t>
            </a:r>
            <a:endParaRPr kumimoji="1" lang="en-US" altLang="ja-JP" sz="1200" b="1" u="sng" dirty="0">
              <a:latin typeface="Meiryo UI" panose="020B0604030504040204" pitchFamily="50" charset="-128"/>
              <a:ea typeface="Meiryo UI" panose="020B0604030504040204" pitchFamily="50" charset="-128"/>
            </a:endParaRPr>
          </a:p>
          <a:p>
            <a:pPr marL="266700" indent="-177800">
              <a:buFont typeface="Meiryo UI" panose="020B0604030504040204" pitchFamily="50" charset="-128"/>
              <a:buChar char="○"/>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情報過多と情報格差が同時に進む状況で、</a:t>
            </a:r>
            <a:r>
              <a:rPr kumimoji="1" lang="ja-JP" altLang="en-US" sz="1200" dirty="0">
                <a:latin typeface="Meiryo UI" panose="020B0604030504040204" pitchFamily="50" charset="-128"/>
                <a:ea typeface="Meiryo UI" panose="020B0604030504040204" pitchFamily="50" charset="-128"/>
              </a:rPr>
              <a:t>適切で的確なツールと多様なチャンネルの活用による発信力・伝達力の強化が必要。</a:t>
            </a:r>
            <a:endParaRPr kumimoji="1" lang="en-US" altLang="ja-JP" sz="1200" dirty="0">
              <a:latin typeface="Meiryo UI" panose="020B0604030504040204" pitchFamily="50" charset="-128"/>
              <a:ea typeface="Meiryo UI" panose="020B0604030504040204" pitchFamily="50" charset="-128"/>
            </a:endParaRPr>
          </a:p>
          <a:p>
            <a:pPr marL="266700" indent="-177800">
              <a:buFont typeface="Meiryo UI" panose="020B0604030504040204" pitchFamily="50" charset="-128"/>
              <a:buChar char="○"/>
            </a:pPr>
            <a:endParaRPr kumimoji="1" lang="en-US" altLang="ja-JP" sz="1200" dirty="0">
              <a:latin typeface="Meiryo UI" panose="020B0604030504040204" pitchFamily="50" charset="-128"/>
              <a:ea typeface="Meiryo UI" panose="020B0604030504040204" pitchFamily="50" charset="-128"/>
            </a:endParaRPr>
          </a:p>
          <a:p>
            <a:pPr marL="177800" indent="-177800">
              <a:lnSpc>
                <a:spcPct val="150000"/>
              </a:lnSpc>
              <a:spcBef>
                <a:spcPts val="300"/>
              </a:spcBef>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普及啓発</a:t>
            </a:r>
            <a:endParaRPr kumimoji="1" lang="en-US" altLang="ja-JP" sz="1200" b="1" u="sng" dirty="0">
              <a:latin typeface="Meiryo UI" panose="020B0604030504040204" pitchFamily="50" charset="-128"/>
              <a:ea typeface="Meiryo UI" panose="020B0604030504040204" pitchFamily="50" charset="-128"/>
            </a:endParaRPr>
          </a:p>
          <a:p>
            <a:pPr marL="266700" indent="-177800">
              <a:buFont typeface="Meiryo UI" panose="020B0604030504040204" pitchFamily="50" charset="-128"/>
              <a:buChar char="○"/>
            </a:pPr>
            <a:r>
              <a:rPr kumimoji="1" lang="ja-JP" altLang="en-US" sz="1200" dirty="0">
                <a:latin typeface="Meiryo UI" panose="020B0604030504040204" pitchFamily="50" charset="-128"/>
                <a:ea typeface="Meiryo UI" panose="020B0604030504040204" pitchFamily="50" charset="-128"/>
              </a:rPr>
              <a:t>行動科学の知見や</a:t>
            </a:r>
            <a:r>
              <a:rPr kumimoji="1" lang="en-US" altLang="ja-JP" sz="1200" dirty="0">
                <a:latin typeface="Meiryo UI" panose="020B0604030504040204" pitchFamily="50" charset="-128"/>
                <a:ea typeface="Meiryo UI" panose="020B0604030504040204" pitchFamily="50" charset="-128"/>
              </a:rPr>
              <a:t>ICT</a:t>
            </a:r>
            <a:r>
              <a:rPr kumimoji="1" lang="ja-JP" altLang="en-US" sz="1200" dirty="0">
                <a:latin typeface="Meiryo UI" panose="020B0604030504040204" pitchFamily="50" charset="-128"/>
                <a:ea typeface="Meiryo UI" panose="020B0604030504040204" pitchFamily="50" charset="-128"/>
              </a:rPr>
              <a:t>技術など、費用対効果の高い多様な手法の導入。</a:t>
            </a:r>
            <a:endParaRPr kumimoji="1" lang="en-US" altLang="ja-JP" sz="12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F83AE579-E243-B55E-CD24-C00C7BE987A5}"/>
              </a:ext>
            </a:extLst>
          </p:cNvPr>
          <p:cNvSpPr txBox="1"/>
          <p:nvPr/>
        </p:nvSpPr>
        <p:spPr>
          <a:xfrm>
            <a:off x="9584783" y="2946165"/>
            <a:ext cx="3091742" cy="4662815"/>
          </a:xfrm>
          <a:prstGeom prst="rect">
            <a:avLst/>
          </a:prstGeom>
          <a:noFill/>
          <a:ln w="19050">
            <a:noFill/>
          </a:ln>
        </p:spPr>
        <p:txBody>
          <a:bodyPr wrap="square" rIns="108000" rtlCol="0">
            <a:spAutoFit/>
          </a:bodyPr>
          <a:lstStyle/>
          <a:p>
            <a:pPr marL="177800" indent="-177800">
              <a:lnSpc>
                <a:spcPct val="150000"/>
              </a:lnSpc>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各主体の相互協力</a:t>
            </a:r>
            <a:endParaRPr kumimoji="1" lang="en-US" altLang="ja-JP" sz="1200" b="1" u="sng" dirty="0">
              <a:latin typeface="Meiryo UI" panose="020B0604030504040204" pitchFamily="50" charset="-128"/>
              <a:ea typeface="Meiryo UI" panose="020B0604030504040204" pitchFamily="50" charset="-128"/>
            </a:endParaRPr>
          </a:p>
          <a:p>
            <a:pPr marL="271463" indent="-177800">
              <a:buFont typeface="Meiryo UI" panose="020B0604030504040204" pitchFamily="50" charset="-128"/>
              <a:buChar char="○"/>
            </a:pPr>
            <a:r>
              <a:rPr kumimoji="1" lang="en-US" altLang="ja-JP" sz="1200" dirty="0">
                <a:latin typeface="Meiryo UI" panose="020B0604030504040204" pitchFamily="50" charset="-128"/>
                <a:ea typeface="Meiryo UI" panose="020B0604030504040204" pitchFamily="50" charset="-128"/>
              </a:rPr>
              <a:t>SDGs</a:t>
            </a:r>
            <a:r>
              <a:rPr kumimoji="1" lang="ja-JP" altLang="en-US" sz="1200" dirty="0">
                <a:latin typeface="Meiryo UI" panose="020B0604030504040204" pitchFamily="50" charset="-128"/>
                <a:ea typeface="Meiryo UI" panose="020B0604030504040204" pitchFamily="50" charset="-128"/>
              </a:rPr>
              <a:t>の観点を踏まえ、脱炭素、資源循環、分散・自然共生といった分野横断的な観点を重視し、より一層体系的に推進することが必要。</a:t>
            </a:r>
            <a:endParaRPr kumimoji="1" lang="en-US" altLang="ja-JP" sz="1200" dirty="0">
              <a:latin typeface="Meiryo UI" panose="020B0604030504040204" pitchFamily="50" charset="-128"/>
              <a:ea typeface="Meiryo UI" panose="020B0604030504040204" pitchFamily="50" charset="-128"/>
            </a:endParaRPr>
          </a:p>
          <a:p>
            <a:pPr marL="271463" indent="-177800">
              <a:spcBef>
                <a:spcPts val="600"/>
              </a:spcBef>
              <a:buFont typeface="Meiryo UI" panose="020B0604030504040204" pitchFamily="50" charset="-128"/>
              <a:buChar char="○"/>
            </a:pPr>
            <a:r>
              <a:rPr kumimoji="1" lang="ja-JP" altLang="en-US" sz="1200" b="1" dirty="0">
                <a:latin typeface="Meiryo UI" panose="020B0604030504040204" pitchFamily="50" charset="-128"/>
                <a:ea typeface="Meiryo UI" panose="020B0604030504040204" pitchFamily="50" charset="-128"/>
              </a:rPr>
              <a:t>各主体が強みや魅力を発揮して、相互に協力して、関連づけを意識した取り組みを進めていく</a:t>
            </a:r>
            <a:r>
              <a:rPr kumimoji="1" lang="ja-JP" altLang="en-US" sz="1200" dirty="0">
                <a:latin typeface="Meiryo UI" panose="020B0604030504040204" pitchFamily="50" charset="-128"/>
                <a:ea typeface="Meiryo UI" panose="020B0604030504040204" pitchFamily="50" charset="-128"/>
              </a:rPr>
              <a:t>ことが必要。</a:t>
            </a:r>
            <a:endParaRPr kumimoji="1" lang="en-US" altLang="ja-JP" sz="1200" dirty="0">
              <a:latin typeface="Meiryo UI" panose="020B0604030504040204" pitchFamily="50" charset="-128"/>
              <a:ea typeface="Meiryo UI" panose="020B0604030504040204" pitchFamily="50" charset="-128"/>
            </a:endParaRPr>
          </a:p>
          <a:p>
            <a:pPr marL="271463" indent="-177800">
              <a:buFont typeface="Meiryo UI" panose="020B0604030504040204" pitchFamily="50" charset="-128"/>
              <a:buChar char="○"/>
            </a:pPr>
            <a:endParaRPr kumimoji="1" lang="en-US" altLang="ja-JP" sz="1200" dirty="0">
              <a:latin typeface="Meiryo UI" panose="020B0604030504040204" pitchFamily="50" charset="-128"/>
              <a:ea typeface="Meiryo UI" panose="020B0604030504040204" pitchFamily="50" charset="-128"/>
            </a:endParaRPr>
          </a:p>
          <a:p>
            <a:pPr marL="177800" indent="-177800">
              <a:lnSpc>
                <a:spcPct val="150000"/>
              </a:lnSpc>
              <a:spcBef>
                <a:spcPts val="300"/>
              </a:spcBef>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地域での広がり浸透</a:t>
            </a:r>
            <a:endParaRPr kumimoji="1" lang="en-US" altLang="ja-JP" sz="1200" b="1" u="sng" dirty="0">
              <a:latin typeface="Meiryo UI" panose="020B0604030504040204" pitchFamily="50" charset="-128"/>
              <a:ea typeface="Meiryo UI" panose="020B0604030504040204" pitchFamily="50" charset="-128"/>
            </a:endParaRPr>
          </a:p>
          <a:p>
            <a:pPr marL="271463" indent="-177800">
              <a:buFont typeface="Meiryo UI" panose="020B0604030504040204" pitchFamily="50" charset="-128"/>
              <a:buChar char="○"/>
            </a:pPr>
            <a:r>
              <a:rPr kumimoji="1" lang="ja-JP" altLang="en-US" sz="1200" dirty="0">
                <a:latin typeface="Meiryo UI" panose="020B0604030504040204" pitchFamily="50" charset="-128"/>
                <a:ea typeface="Meiryo UI" panose="020B0604030504040204" pitchFamily="50" charset="-128"/>
              </a:rPr>
              <a:t>従来のように</a:t>
            </a:r>
            <a:r>
              <a:rPr kumimoji="1" lang="ja-JP" altLang="en-US" sz="1200" b="1" dirty="0">
                <a:latin typeface="Meiryo UI" panose="020B0604030504040204" pitchFamily="50" charset="-128"/>
                <a:ea typeface="Meiryo UI" panose="020B0604030504040204" pitchFamily="50" charset="-128"/>
              </a:rPr>
              <a:t>地理的なエリアに捉われない、多様な関係性や繋がりを環境教育の広がり</a:t>
            </a:r>
            <a:r>
              <a:rPr kumimoji="1" lang="ja-JP" altLang="en-US" sz="1200" dirty="0">
                <a:latin typeface="Meiryo UI" panose="020B0604030504040204" pitchFamily="50" charset="-128"/>
                <a:ea typeface="Meiryo UI" panose="020B0604030504040204" pitchFamily="50" charset="-128"/>
              </a:rPr>
              <a:t>のためにも生かしていくことが不可欠。</a:t>
            </a:r>
            <a:endParaRPr kumimoji="1" lang="en-US" altLang="ja-JP" sz="1200" dirty="0">
              <a:latin typeface="Meiryo UI" panose="020B0604030504040204" pitchFamily="50" charset="-128"/>
              <a:ea typeface="Meiryo UI" panose="020B0604030504040204" pitchFamily="50" charset="-128"/>
            </a:endParaRPr>
          </a:p>
          <a:p>
            <a:pPr marL="271463" indent="-177800">
              <a:spcBef>
                <a:spcPts val="600"/>
              </a:spcBef>
              <a:buFont typeface="Meiryo UI" panose="020B0604030504040204" pitchFamily="50" charset="-128"/>
              <a:buChar char="○"/>
            </a:pPr>
            <a:r>
              <a:rPr kumimoji="1" lang="ja-JP" altLang="en-US" sz="1200" dirty="0">
                <a:latin typeface="Meiryo UI" panose="020B0604030504040204" pitchFamily="50" charset="-128"/>
                <a:ea typeface="Meiryo UI" panose="020B0604030504040204" pitchFamily="50" charset="-128"/>
              </a:rPr>
              <a:t>協働取組の効果的な実施のためには、対等な立場と役割分担、相互理解と信頼醸成や</a:t>
            </a:r>
            <a:r>
              <a:rPr kumimoji="1" lang="ja-JP" altLang="en-US" sz="1200" b="1" dirty="0">
                <a:latin typeface="Meiryo UI" panose="020B0604030504040204" pitchFamily="50" charset="-128"/>
                <a:ea typeface="Meiryo UI" panose="020B0604030504040204" pitchFamily="50" charset="-128"/>
              </a:rPr>
              <a:t>コーディネーターやファシリテーターの活用</a:t>
            </a:r>
            <a:r>
              <a:rPr kumimoji="1" lang="ja-JP" altLang="en-US" sz="1200" dirty="0">
                <a:latin typeface="Meiryo UI" panose="020B0604030504040204" pitchFamily="50" charset="-128"/>
                <a:ea typeface="Meiryo UI" panose="020B0604030504040204" pitchFamily="50" charset="-128"/>
              </a:rPr>
              <a:t>等が必要。</a:t>
            </a:r>
            <a:endParaRPr kumimoji="1" lang="en-US" altLang="ja-JP" sz="1200" dirty="0">
              <a:latin typeface="Meiryo UI" panose="020B0604030504040204" pitchFamily="50" charset="-128"/>
              <a:ea typeface="Meiryo UI" panose="020B0604030504040204" pitchFamily="50" charset="-128"/>
            </a:endParaRPr>
          </a:p>
          <a:p>
            <a:pPr marL="271463" indent="-177800">
              <a:buFont typeface="Meiryo UI" panose="020B0604030504040204" pitchFamily="50" charset="-128"/>
              <a:buChar char="○"/>
            </a:pPr>
            <a:endParaRPr kumimoji="1" lang="en-US" altLang="ja-JP" sz="1200" dirty="0">
              <a:latin typeface="Meiryo UI" panose="020B0604030504040204" pitchFamily="50" charset="-128"/>
              <a:ea typeface="Meiryo UI" panose="020B0604030504040204" pitchFamily="50" charset="-128"/>
            </a:endParaRPr>
          </a:p>
          <a:p>
            <a:pPr marL="177800" indent="-177800">
              <a:lnSpc>
                <a:spcPct val="150000"/>
              </a:lnSpc>
              <a:spcBef>
                <a:spcPts val="300"/>
              </a:spcBef>
              <a:buFont typeface="Wingdings" panose="05000000000000000000" pitchFamily="2" charset="2"/>
              <a:buChar char="u"/>
            </a:pPr>
            <a:r>
              <a:rPr kumimoji="1" lang="ja-JP" altLang="en-US" sz="1200" b="1" u="sng" dirty="0">
                <a:latin typeface="Meiryo UI" panose="020B0604030504040204" pitchFamily="50" charset="-128"/>
                <a:ea typeface="Meiryo UI" panose="020B0604030504040204" pitchFamily="50" charset="-128"/>
              </a:rPr>
              <a:t>新たなネットワークの形成</a:t>
            </a:r>
            <a:endParaRPr kumimoji="1" lang="en-US" altLang="ja-JP" sz="1200" b="1" u="sng" dirty="0">
              <a:latin typeface="Meiryo UI" panose="020B0604030504040204" pitchFamily="50" charset="-128"/>
              <a:ea typeface="Meiryo UI" panose="020B0604030504040204" pitchFamily="50" charset="-128"/>
            </a:endParaRPr>
          </a:p>
          <a:p>
            <a:pPr marL="271463" indent="-177800">
              <a:buFont typeface="Meiryo UI" panose="020B0604030504040204" pitchFamily="50" charset="-128"/>
              <a:buChar char="○"/>
            </a:pPr>
            <a:r>
              <a:rPr kumimoji="1" lang="ja-JP" altLang="en-US" sz="1200" dirty="0">
                <a:latin typeface="Meiryo UI" panose="020B0604030504040204" pitchFamily="50" charset="-128"/>
                <a:ea typeface="Meiryo UI" panose="020B0604030504040204" pitchFamily="50" charset="-128"/>
              </a:rPr>
              <a:t>新たな主体の参画を得た</a:t>
            </a:r>
            <a:r>
              <a:rPr kumimoji="1" lang="ja-JP" altLang="en-US" sz="1200" b="1" dirty="0">
                <a:latin typeface="Meiryo UI" panose="020B0604030504040204" pitchFamily="50" charset="-128"/>
                <a:ea typeface="Meiryo UI" panose="020B0604030504040204" pitchFamily="50" charset="-128"/>
              </a:rPr>
              <a:t>新たな</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パートナーシップを構築し、新陳代謝と持続性を両立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するネットワークを形成することが求められる。</a:t>
            </a:r>
            <a:endParaRPr kumimoji="1" lang="ja-JP" altLang="en-US" sz="1200" dirty="0">
              <a:latin typeface="Meiryo UI" panose="020B0604030504040204" pitchFamily="50" charset="-128"/>
              <a:ea typeface="Meiryo UI" panose="020B0604030504040204" pitchFamily="50" charset="-128"/>
            </a:endParaRPr>
          </a:p>
        </p:txBody>
      </p:sp>
      <p:sp>
        <p:nvSpPr>
          <p:cNvPr id="34" name="角丸四角形 5">
            <a:extLst>
              <a:ext uri="{FF2B5EF4-FFF2-40B4-BE49-F238E27FC236}">
                <a16:creationId xmlns:a16="http://schemas.microsoft.com/office/drawing/2014/main" id="{578325C6-D0B7-4A75-AF57-BB55A3DC502F}"/>
              </a:ext>
            </a:extLst>
          </p:cNvPr>
          <p:cNvSpPr/>
          <p:nvPr/>
        </p:nvSpPr>
        <p:spPr>
          <a:xfrm>
            <a:off x="84113" y="2349414"/>
            <a:ext cx="6154950" cy="257369"/>
          </a:xfrm>
          <a:prstGeom prst="roundRect">
            <a:avLst>
              <a:gd name="adj" fmla="val 0"/>
            </a:avLst>
          </a:prstGeom>
          <a:noFill/>
          <a:ln w="1270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lvl="0"/>
            <a:r>
              <a:rPr lang="ja-JP" altLang="en-US" sz="1200" kern="100" dirty="0">
                <a:solidFill>
                  <a:schemeClr val="tx1"/>
                </a:solidFill>
                <a:latin typeface="Meiryo UI" panose="020B0604030504040204" pitchFamily="50" charset="-128"/>
                <a:ea typeface="Meiryo UI" panose="020B0604030504040204" pitchFamily="50" charset="-128"/>
              </a:rPr>
              <a:t>＜課題・論点整理＞</a:t>
            </a:r>
            <a:endParaRPr lang="en-US" altLang="ja-JP" sz="1200" kern="100" dirty="0">
              <a:solidFill>
                <a:schemeClr val="tx1"/>
              </a:solidFill>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F3C827A4-4BC4-833F-60F7-FBEA06FFA177}"/>
              </a:ext>
            </a:extLst>
          </p:cNvPr>
          <p:cNvSpPr txBox="1"/>
          <p:nvPr/>
        </p:nvSpPr>
        <p:spPr>
          <a:xfrm>
            <a:off x="167271" y="2658075"/>
            <a:ext cx="3196171" cy="276999"/>
          </a:xfrm>
          <a:prstGeom prst="rect">
            <a:avLst/>
          </a:prstGeom>
          <a:solidFill>
            <a:schemeClr val="accent3">
              <a:lumMod val="60000"/>
              <a:lumOff val="40000"/>
            </a:schemeClr>
          </a:solidFill>
          <a:ln w="19050">
            <a:solidFill>
              <a:schemeClr val="accent3">
                <a:lumMod val="60000"/>
                <a:lumOff val="40000"/>
              </a:schemeClr>
            </a:solidFill>
          </a:ln>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 環境教育を推進する主体とその役割について</a:t>
            </a:r>
            <a:endParaRPr kumimoji="1" lang="en-US" altLang="ja-JP" sz="1200" b="1" dirty="0">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F3C827A4-4BC4-833F-60F7-FBEA06FFA177}"/>
              </a:ext>
            </a:extLst>
          </p:cNvPr>
          <p:cNvSpPr txBox="1"/>
          <p:nvPr/>
        </p:nvSpPr>
        <p:spPr>
          <a:xfrm>
            <a:off x="3354607" y="2658075"/>
            <a:ext cx="3022857" cy="276999"/>
          </a:xfrm>
          <a:prstGeom prst="rect">
            <a:avLst/>
          </a:prstGeom>
          <a:solidFill>
            <a:schemeClr val="accent3">
              <a:lumMod val="60000"/>
              <a:lumOff val="40000"/>
            </a:schemeClr>
          </a:solidFill>
          <a:ln w="19050">
            <a:solidFill>
              <a:schemeClr val="accent3">
                <a:lumMod val="60000"/>
                <a:lumOff val="40000"/>
              </a:schemeClr>
            </a:solidFill>
          </a:ln>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 環境教育の場と機会の確保について</a:t>
            </a:r>
            <a:endParaRPr kumimoji="1" lang="en-US" altLang="ja-JP" sz="1200" b="1"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F3C827A4-4BC4-833F-60F7-FBEA06FFA177}"/>
              </a:ext>
            </a:extLst>
          </p:cNvPr>
          <p:cNvSpPr txBox="1"/>
          <p:nvPr/>
        </p:nvSpPr>
        <p:spPr>
          <a:xfrm>
            <a:off x="9593275" y="2658075"/>
            <a:ext cx="3074759" cy="276999"/>
          </a:xfrm>
          <a:prstGeom prst="rect">
            <a:avLst/>
          </a:prstGeom>
          <a:solidFill>
            <a:schemeClr val="accent3">
              <a:lumMod val="60000"/>
              <a:lumOff val="40000"/>
            </a:schemeClr>
          </a:solidFill>
          <a:ln w="19050">
            <a:solidFill>
              <a:schemeClr val="accent3">
                <a:lumMod val="60000"/>
                <a:lumOff val="40000"/>
              </a:schemeClr>
            </a:solidFill>
          </a:ln>
        </p:spPr>
        <p:txBody>
          <a:bodyPr wrap="square" rtlCol="0">
            <a:spAutoFit/>
          </a:bodyPr>
          <a:lstStyle/>
          <a:p>
            <a:r>
              <a:rPr lang="ja-JP" altLang="en-US" sz="12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連携・協働について</a:t>
            </a:r>
            <a:endParaRPr kumimoji="1" lang="en-US" altLang="ja-JP" sz="1200" b="1" dirty="0">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F3C827A4-4BC4-833F-60F7-FBEA06FFA177}"/>
              </a:ext>
            </a:extLst>
          </p:cNvPr>
          <p:cNvSpPr txBox="1"/>
          <p:nvPr/>
        </p:nvSpPr>
        <p:spPr>
          <a:xfrm>
            <a:off x="6379891" y="2658075"/>
            <a:ext cx="3296656" cy="276999"/>
          </a:xfrm>
          <a:prstGeom prst="rect">
            <a:avLst/>
          </a:prstGeom>
          <a:solidFill>
            <a:schemeClr val="accent3">
              <a:lumMod val="60000"/>
              <a:lumOff val="40000"/>
            </a:schemeClr>
          </a:solidFill>
          <a:ln w="19050">
            <a:solidFill>
              <a:schemeClr val="accent3">
                <a:lumMod val="60000"/>
                <a:lumOff val="40000"/>
              </a:schemeClr>
            </a:solidFill>
          </a:ln>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 環境教育の推進手法の充実について</a:t>
            </a:r>
            <a:endParaRPr kumimoji="1" lang="en-US" altLang="ja-JP" sz="1200" b="1" dirty="0">
              <a:latin typeface="Meiryo UI" panose="020B0604030504040204" pitchFamily="50" charset="-128"/>
              <a:ea typeface="Meiryo UI" panose="020B0604030504040204" pitchFamily="50" charset="-128"/>
            </a:endParaRPr>
          </a:p>
        </p:txBody>
      </p:sp>
      <p:sp>
        <p:nvSpPr>
          <p:cNvPr id="4" name="正方形/長方形 3"/>
          <p:cNvSpPr/>
          <p:nvPr/>
        </p:nvSpPr>
        <p:spPr>
          <a:xfrm>
            <a:off x="164716" y="2670774"/>
            <a:ext cx="12503319" cy="5580000"/>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a:off x="3341901" y="2668674"/>
            <a:ext cx="0" cy="558000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6415301" y="2668674"/>
            <a:ext cx="0" cy="558000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9591452" y="2668674"/>
            <a:ext cx="0" cy="558000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64716" y="2935074"/>
            <a:ext cx="12503318" cy="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18EA6E2B-8B7E-FC21-CF80-39982FBA9882}"/>
              </a:ext>
            </a:extLst>
          </p:cNvPr>
          <p:cNvSpPr txBox="1"/>
          <p:nvPr/>
        </p:nvSpPr>
        <p:spPr>
          <a:xfrm>
            <a:off x="638663" y="1211238"/>
            <a:ext cx="9363065" cy="810478"/>
          </a:xfrm>
          <a:prstGeom prst="rect">
            <a:avLst/>
          </a:prstGeom>
          <a:noFill/>
        </p:spPr>
        <p:txBody>
          <a:bodyPr wrap="square" rtlCol="0">
            <a:spAutoFit/>
          </a:bodyPr>
          <a:lstStyle/>
          <a:p>
            <a:pPr>
              <a:lnSpc>
                <a:spcPts val="1400"/>
              </a:lnSpc>
              <a:tabLst>
                <a:tab pos="1346200" algn="l"/>
              </a:tabLst>
            </a:pPr>
            <a:r>
              <a:rPr lang="ja-JP" altLang="en-US" sz="1100" dirty="0">
                <a:latin typeface="Meiryo UI" panose="020B0604030504040204" pitchFamily="50" charset="-128"/>
                <a:ea typeface="Meiryo UI" panose="020B0604030504040204" pitchFamily="50" charset="-128"/>
              </a:rPr>
              <a:t>（１）  </a:t>
            </a:r>
            <a:r>
              <a:rPr lang="en-US" altLang="ja-JP" sz="1100" dirty="0">
                <a:latin typeface="Meiryo UI" panose="020B0604030504040204" pitchFamily="50" charset="-128"/>
                <a:ea typeface="Meiryo UI" panose="020B0604030504040204" pitchFamily="50" charset="-128"/>
              </a:rPr>
              <a:t>9</a:t>
            </a:r>
            <a:r>
              <a:rPr lang="ja-JP" altLang="en-US" sz="1100" dirty="0">
                <a:latin typeface="Meiryo UI" panose="020B0604030504040204" pitchFamily="50" charset="-128"/>
                <a:ea typeface="Meiryo UI" panose="020B0604030504040204" pitchFamily="50" charset="-128"/>
              </a:rPr>
              <a:t>月　</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日開催</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国内外の動向・大阪の状況を踏まえた環境教育を推進するにあたっての課題抽出</a:t>
            </a:r>
            <a:endParaRPr lang="en-US" altLang="ja-JP" sz="1100" dirty="0">
              <a:latin typeface="Meiryo UI" panose="020B0604030504040204" pitchFamily="50" charset="-128"/>
              <a:ea typeface="Meiryo UI" panose="020B0604030504040204" pitchFamily="50" charset="-128"/>
            </a:endParaRPr>
          </a:p>
          <a:p>
            <a:pPr>
              <a:lnSpc>
                <a:spcPts val="1400"/>
              </a:lnSpc>
              <a:tabLst>
                <a:tab pos="1346200" algn="l"/>
              </a:tabLst>
            </a:pPr>
            <a:r>
              <a:rPr lang="ja-JP" altLang="en-US" sz="1100" dirty="0">
                <a:latin typeface="Meiryo UI" panose="020B0604030504040204" pitchFamily="50" charset="-128"/>
                <a:ea typeface="Meiryo UI" panose="020B0604030504040204" pitchFamily="50" charset="-128"/>
              </a:rPr>
              <a:t>（２）</a:t>
            </a:r>
            <a:r>
              <a:rPr lang="en-US" altLang="ja-JP" sz="1100" dirty="0">
                <a:latin typeface="Meiryo UI" panose="020B0604030504040204" pitchFamily="50" charset="-128"/>
                <a:ea typeface="Meiryo UI" panose="020B0604030504040204" pitchFamily="50" charset="-128"/>
              </a:rPr>
              <a:t>11</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22</a:t>
            </a:r>
            <a:r>
              <a:rPr lang="ja-JP" altLang="en-US" sz="1100" dirty="0">
                <a:latin typeface="Meiryo UI" panose="020B0604030504040204" pitchFamily="50" charset="-128"/>
                <a:ea typeface="Meiryo UI" panose="020B0604030504040204" pitchFamily="50" charset="-128"/>
              </a:rPr>
              <a:t>日開催</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有識者からの情報提供・意見交換（大阪教育大学　石川教授、</a:t>
            </a:r>
            <a:r>
              <a:rPr lang="en-US" altLang="ja-JP" sz="1100" dirty="0" err="1">
                <a:latin typeface="Meiryo UI" panose="020B0604030504040204" pitchFamily="50" charset="-128"/>
                <a:ea typeface="Meiryo UI" panose="020B0604030504040204" pitchFamily="50" charset="-128"/>
              </a:rPr>
              <a:t>WorldSeed</a:t>
            </a:r>
            <a:r>
              <a:rPr lang="ja-JP" altLang="en-US" sz="1100" dirty="0">
                <a:latin typeface="Meiryo UI" panose="020B0604030504040204" pitchFamily="50" charset="-128"/>
                <a:ea typeface="Meiryo UI" panose="020B0604030504040204" pitchFamily="50" charset="-128"/>
              </a:rPr>
              <a:t>代表理事　岡見委員）</a:t>
            </a:r>
            <a:endParaRPr lang="en-US" altLang="ja-JP" sz="1100" dirty="0">
              <a:latin typeface="Meiryo UI" panose="020B0604030504040204" pitchFamily="50" charset="-128"/>
              <a:ea typeface="Meiryo UI" panose="020B0604030504040204" pitchFamily="50" charset="-128"/>
            </a:endParaRPr>
          </a:p>
          <a:p>
            <a:pPr>
              <a:lnSpc>
                <a:spcPts val="1400"/>
              </a:lnSpc>
              <a:tabLst>
                <a:tab pos="1524000" algn="l"/>
              </a:tabLst>
            </a:pPr>
            <a:r>
              <a:rPr lang="en-US" altLang="ja-JP" sz="1100" dirty="0" err="1">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現行計画の検証及び前回の議論を踏まえた課題・論点整理</a:t>
            </a: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18946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971</Words>
  <Application>Microsoft Office PowerPoint</Application>
  <PresentationFormat>A3 297x420 mm</PresentationFormat>
  <Paragraphs>70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ゴシック</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2022-12-09T09:56:20Z</dcterms:modified>
</cp:coreProperties>
</file>