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9" r:id="rId3"/>
  </p:sldIdLst>
  <p:sldSz cx="12801600" cy="9601200" type="A3"/>
  <p:notesSz cx="9777413" cy="14204950"/>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A194FE"/>
    <a:srgbClr val="A4F3FE"/>
    <a:srgbClr val="385D8A"/>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6583" autoAdjust="0"/>
  </p:normalViewPr>
  <p:slideViewPr>
    <p:cSldViewPr>
      <p:cViewPr varScale="1">
        <p:scale>
          <a:sx n="46" d="100"/>
          <a:sy n="46" d="100"/>
        </p:scale>
        <p:origin x="1302" y="3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2022/12/19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2022/12/19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2022/12/19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2022/12/19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2022/12/19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2022/12/19</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65889" y="1017213"/>
            <a:ext cx="6214861" cy="1290636"/>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buFont typeface="Wingdings" panose="05000000000000000000" pitchFamily="2" charset="2"/>
              <a:buChar char="l"/>
            </a:pPr>
            <a:r>
              <a:rPr lang="ja-JP" altLang="en-US" sz="1050" dirty="0">
                <a:solidFill>
                  <a:schemeClr val="tx1"/>
                </a:solidFill>
                <a:latin typeface="Meiryo UI" panose="020B0604030504040204" pitchFamily="50" charset="-128"/>
                <a:ea typeface="Meiryo UI" panose="020B0604030504040204" pitchFamily="50" charset="-128"/>
              </a:rPr>
              <a:t>河川水質環境基準については、水域の利用目的に対応して、生物化学的酸素要求量（ＢＯＤ）等と水生生物の保全に関する項目ごとに複数の類型が設けられている。この類型は、水域ごとに都道府県知事が指定（県際水域は国が指定）することとされ、また、水域の利用目的や水質汚濁の状況等の変化に応じて適宜改定することとされている。</a:t>
            </a:r>
            <a:endParaRPr lang="en-US" altLang="ja-JP" sz="1050" dirty="0">
              <a:solidFill>
                <a:schemeClr val="tx1"/>
              </a:solidFill>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l"/>
            </a:pPr>
            <a:r>
              <a:rPr lang="ja-JP" altLang="en-US" sz="1050" dirty="0">
                <a:solidFill>
                  <a:schemeClr val="tx1"/>
                </a:solidFill>
                <a:latin typeface="Meiryo UI" panose="020B0604030504040204" pitchFamily="50" charset="-128"/>
                <a:ea typeface="Meiryo UI" panose="020B0604030504040204" pitchFamily="50" charset="-128"/>
              </a:rPr>
              <a:t>大阪府内の河川については、現在、ＢＯＤ等の項目は</a:t>
            </a:r>
            <a:r>
              <a:rPr lang="en-US" altLang="ja-JP" sz="1050" dirty="0">
                <a:solidFill>
                  <a:schemeClr val="tx1"/>
                </a:solidFill>
                <a:latin typeface="Meiryo UI" panose="020B0604030504040204" pitchFamily="50" charset="-128"/>
                <a:ea typeface="Meiryo UI" panose="020B0604030504040204" pitchFamily="50" charset="-128"/>
              </a:rPr>
              <a:t>69</a:t>
            </a:r>
            <a:r>
              <a:rPr lang="ja-JP" altLang="en-US" sz="1050" dirty="0">
                <a:solidFill>
                  <a:schemeClr val="tx1"/>
                </a:solidFill>
                <a:latin typeface="Meiryo UI" panose="020B0604030504040204" pitchFamily="50" charset="-128"/>
                <a:ea typeface="Meiryo UI" panose="020B0604030504040204" pitchFamily="50" charset="-128"/>
              </a:rPr>
              <a:t>河川</a:t>
            </a:r>
            <a:r>
              <a:rPr lang="en-US" altLang="ja-JP" sz="1050" dirty="0">
                <a:solidFill>
                  <a:schemeClr val="tx1"/>
                </a:solidFill>
                <a:latin typeface="Meiryo UI" panose="020B0604030504040204" pitchFamily="50" charset="-128"/>
                <a:ea typeface="Meiryo UI" panose="020B0604030504040204" pitchFamily="50" charset="-128"/>
              </a:rPr>
              <a:t>81</a:t>
            </a:r>
            <a:r>
              <a:rPr lang="ja-JP" altLang="en-US" sz="1050" dirty="0">
                <a:solidFill>
                  <a:schemeClr val="tx1"/>
                </a:solidFill>
                <a:latin typeface="Meiryo UI" panose="020B0604030504040204" pitchFamily="50" charset="-128"/>
                <a:ea typeface="Meiryo UI" panose="020B0604030504040204" pitchFamily="50" charset="-128"/>
              </a:rPr>
              <a:t>水域が、水生生物の保全に関する項目は</a:t>
            </a:r>
            <a:r>
              <a:rPr lang="en-US" altLang="ja-JP" sz="1050" dirty="0">
                <a:solidFill>
                  <a:schemeClr val="tx1"/>
                </a:solidFill>
                <a:latin typeface="Meiryo UI" panose="020B0604030504040204" pitchFamily="50" charset="-128"/>
                <a:ea typeface="Meiryo UI" panose="020B0604030504040204" pitchFamily="50" charset="-128"/>
              </a:rPr>
              <a:t>60</a:t>
            </a:r>
            <a:r>
              <a:rPr lang="ja-JP" altLang="en-US" sz="1050" dirty="0">
                <a:solidFill>
                  <a:schemeClr val="tx1"/>
                </a:solidFill>
                <a:latin typeface="Meiryo UI" panose="020B0604030504040204" pitchFamily="50" charset="-128"/>
                <a:ea typeface="Meiryo UI" panose="020B0604030504040204" pitchFamily="50" charset="-128"/>
              </a:rPr>
              <a:t>河川</a:t>
            </a:r>
            <a:r>
              <a:rPr lang="en-US" altLang="ja-JP" sz="1050" dirty="0">
                <a:solidFill>
                  <a:schemeClr val="tx1"/>
                </a:solidFill>
                <a:latin typeface="Meiryo UI" panose="020B0604030504040204" pitchFamily="50" charset="-128"/>
                <a:ea typeface="Meiryo UI" panose="020B0604030504040204" pitchFamily="50" charset="-128"/>
              </a:rPr>
              <a:t>65</a:t>
            </a:r>
            <a:r>
              <a:rPr lang="ja-JP" altLang="en-US" sz="1050" dirty="0">
                <a:solidFill>
                  <a:schemeClr val="tx1"/>
                </a:solidFill>
                <a:latin typeface="Meiryo UI" panose="020B0604030504040204" pitchFamily="50" charset="-128"/>
                <a:ea typeface="Meiryo UI" panose="020B0604030504040204" pitchFamily="50" charset="-128"/>
              </a:rPr>
              <a:t>水域が、それぞれ類型指定されているが、平成</a:t>
            </a:r>
            <a:r>
              <a:rPr lang="en-US" altLang="ja-JP" sz="1050" dirty="0">
                <a:solidFill>
                  <a:schemeClr val="tx1"/>
                </a:solidFill>
                <a:latin typeface="Meiryo UI" panose="020B0604030504040204" pitchFamily="50" charset="-128"/>
                <a:ea typeface="Meiryo UI" panose="020B0604030504040204" pitchFamily="50" charset="-128"/>
              </a:rPr>
              <a:t>29</a:t>
            </a:r>
            <a:r>
              <a:rPr lang="ja-JP" altLang="en-US" sz="1050" dirty="0">
                <a:solidFill>
                  <a:schemeClr val="tx1"/>
                </a:solidFill>
                <a:latin typeface="Meiryo UI" panose="020B0604030504040204" pitchFamily="50" charset="-128"/>
                <a:ea typeface="Meiryo UI" panose="020B0604030504040204" pitchFamily="50" charset="-128"/>
              </a:rPr>
              <a:t>年１月の見直しから５年が経過しており、より一層の水質保全を図るため、水域の利用目的や水質汚濁の状況等の事情の変化を踏まえて、見直しを行う。</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100" name="Rectangle 30">
            <a:extLst>
              <a:ext uri="{FF2B5EF4-FFF2-40B4-BE49-F238E27FC236}">
                <a16:creationId xmlns:a16="http://schemas.microsoft.com/office/drawing/2014/main" id="{B56E8E7F-F705-4845-8363-D450140216E9}"/>
              </a:ext>
            </a:extLst>
          </p:cNvPr>
          <p:cNvSpPr>
            <a:spLocks noChangeArrowheads="1"/>
          </p:cNvSpPr>
          <p:nvPr/>
        </p:nvSpPr>
        <p:spPr bwMode="auto">
          <a:xfrm>
            <a:off x="7421602" y="37270"/>
            <a:ext cx="436313" cy="360000"/>
          </a:xfrm>
          <a:prstGeom prst="rect">
            <a:avLst/>
          </a:prstGeom>
          <a:solidFill>
            <a:srgbClr val="00B0F0"/>
          </a:solidFill>
          <a:ln w="9525">
            <a:solidFill>
              <a:schemeClr val="accent5"/>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1" name="Rectangle 29">
            <a:extLst>
              <a:ext uri="{FF2B5EF4-FFF2-40B4-BE49-F238E27FC236}">
                <a16:creationId xmlns:a16="http://schemas.microsoft.com/office/drawing/2014/main" id="{586B6B3B-A233-4858-8D7D-813C8C1FA91B}"/>
              </a:ext>
            </a:extLst>
          </p:cNvPr>
          <p:cNvSpPr>
            <a:spLocks noChangeArrowheads="1"/>
          </p:cNvSpPr>
          <p:nvPr/>
        </p:nvSpPr>
        <p:spPr bwMode="auto">
          <a:xfrm>
            <a:off x="87701" y="37084"/>
            <a:ext cx="7609244" cy="396000"/>
          </a:xfrm>
          <a:prstGeom prst="rect">
            <a:avLst/>
          </a:prstGeom>
          <a:solidFill>
            <a:srgbClr val="385D8A"/>
          </a:solidFill>
          <a:ln w="9525">
            <a:solidFill>
              <a:schemeClr val="tx2"/>
            </a:solidFill>
            <a:miter lim="800000"/>
            <a:headEnd/>
            <a:tailEnd/>
          </a:ln>
        </p:spPr>
        <p:txBody>
          <a:bodyPr vert="horz" wrap="square" lIns="74295" tIns="8890" rIns="74295" bIns="8890" numCol="1" anchor="ctr" anchorCtr="0" compatLnSpc="1">
            <a:prstTxWarp prst="textNoShape">
              <a:avLst/>
            </a:prstTxWarp>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河川水質環境基準に係る類型指定について</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水質</a:t>
            </a:r>
            <a:r>
              <a:rPr lang="zh-TW" altLang="en-US" sz="1800" b="1">
                <a:solidFill>
                  <a:schemeClr val="bg1"/>
                </a:solidFill>
                <a:latin typeface="Meiryo UI" panose="020B0604030504040204" pitchFamily="50" charset="-128"/>
                <a:ea typeface="Meiryo UI" panose="020B0604030504040204" pitchFamily="50" charset="-128"/>
                <a:cs typeface="Meiryo UI" panose="020B0604030504040204" pitchFamily="50" charset="-128"/>
              </a:rPr>
              <a:t>部会</a:t>
            </a:r>
            <a:r>
              <a:rPr lang="zh-TW" altLang="en-US" sz="1800" b="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報告</a:t>
            </a:r>
            <a:r>
              <a:rPr lang="zh-TW" altLang="en-US" sz="1800" b="1">
                <a:solidFill>
                  <a:schemeClr val="bg1"/>
                </a:solidFill>
                <a:latin typeface="Meiryo UI" panose="020B0604030504040204" pitchFamily="50" charset="-128"/>
                <a:ea typeface="Meiryo UI" panose="020B0604030504040204" pitchFamily="50" charset="-128"/>
                <a:cs typeface="Meiryo UI" panose="020B0604030504040204" pitchFamily="50" charset="-128"/>
              </a:rPr>
              <a:t>　概要</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Rectangle 32">
            <a:extLst>
              <a:ext uri="{FF2B5EF4-FFF2-40B4-BE49-F238E27FC236}">
                <a16:creationId xmlns:a16="http://schemas.microsoft.com/office/drawing/2014/main" id="{196DD6D5-8345-43A2-AB09-AE88461E7B3C}"/>
              </a:ext>
            </a:extLst>
          </p:cNvPr>
          <p:cNvSpPr>
            <a:spLocks noChangeArrowheads="1"/>
          </p:cNvSpPr>
          <p:nvPr/>
        </p:nvSpPr>
        <p:spPr bwMode="auto">
          <a:xfrm>
            <a:off x="7697317" y="399695"/>
            <a:ext cx="163419" cy="108000"/>
          </a:xfrm>
          <a:prstGeom prst="rect">
            <a:avLst/>
          </a:prstGeom>
          <a:solidFill>
            <a:srgbClr val="385D8A"/>
          </a:solidFill>
          <a:ln w="9525">
            <a:solidFill>
              <a:schemeClr val="tx2"/>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 name="角丸四角形 105"/>
          <p:cNvSpPr/>
          <p:nvPr/>
        </p:nvSpPr>
        <p:spPr>
          <a:xfrm>
            <a:off x="59319" y="539832"/>
            <a:ext cx="6228000" cy="257369"/>
          </a:xfrm>
          <a:prstGeom prst="roundRect">
            <a:avLst>
              <a:gd name="adj" fmla="val 0"/>
            </a:avLst>
          </a:prstGeom>
          <a:solidFill>
            <a:schemeClr val="tx2"/>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１　目的及び経緯</a:t>
            </a:r>
          </a:p>
        </p:txBody>
      </p:sp>
      <p:sp>
        <p:nvSpPr>
          <p:cNvPr id="108" name="角丸四角形 107"/>
          <p:cNvSpPr/>
          <p:nvPr/>
        </p:nvSpPr>
        <p:spPr>
          <a:xfrm>
            <a:off x="6364295" y="529628"/>
            <a:ext cx="6382666" cy="257369"/>
          </a:xfrm>
          <a:prstGeom prst="roundRect">
            <a:avLst>
              <a:gd name="adj" fmla="val 0"/>
            </a:avLst>
          </a:prstGeom>
          <a:solidFill>
            <a:schemeClr val="tx2"/>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３　類型指定改定（案）</a:t>
            </a:r>
          </a:p>
        </p:txBody>
      </p:sp>
      <p:sp>
        <p:nvSpPr>
          <p:cNvPr id="113" name="角丸四角形 112"/>
          <p:cNvSpPr/>
          <p:nvPr/>
        </p:nvSpPr>
        <p:spPr>
          <a:xfrm>
            <a:off x="52750" y="2547939"/>
            <a:ext cx="6228000" cy="257369"/>
          </a:xfrm>
          <a:prstGeom prst="roundRect">
            <a:avLst>
              <a:gd name="adj" fmla="val 0"/>
            </a:avLst>
          </a:prstGeom>
          <a:solidFill>
            <a:schemeClr val="tx2"/>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２　類型指定の基本的な考え方</a:t>
            </a:r>
          </a:p>
        </p:txBody>
      </p:sp>
      <p:sp>
        <p:nvSpPr>
          <p:cNvPr id="103" name="Rectangle 31">
            <a:extLst>
              <a:ext uri="{FF2B5EF4-FFF2-40B4-BE49-F238E27FC236}">
                <a16:creationId xmlns:a16="http://schemas.microsoft.com/office/drawing/2014/main" id="{BC606D51-3CD7-42DE-98FE-FDD063D7E95B}"/>
              </a:ext>
            </a:extLst>
          </p:cNvPr>
          <p:cNvSpPr>
            <a:spLocks noChangeArrowheads="1"/>
          </p:cNvSpPr>
          <p:nvPr/>
        </p:nvSpPr>
        <p:spPr bwMode="auto">
          <a:xfrm>
            <a:off x="87700" y="392922"/>
            <a:ext cx="7609245" cy="107916"/>
          </a:xfrm>
          <a:prstGeom prst="rect">
            <a:avLst/>
          </a:prstGeom>
          <a:solidFill>
            <a:srgbClr val="00B0F0"/>
          </a:solidFill>
          <a:ln w="9525">
            <a:solidFill>
              <a:schemeClr val="accent5"/>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9" name="テキスト ボックス 108"/>
          <p:cNvSpPr txBox="1"/>
          <p:nvPr/>
        </p:nvSpPr>
        <p:spPr>
          <a:xfrm>
            <a:off x="6364295" y="751341"/>
            <a:ext cx="6386384" cy="443389"/>
          </a:xfrm>
          <a:prstGeom prst="roundRect">
            <a:avLst>
              <a:gd name="adj" fmla="val 6211"/>
            </a:avLst>
          </a:prstGeom>
          <a:noFill/>
          <a:ln w="6350">
            <a:noFill/>
          </a:ln>
        </p:spPr>
        <p:txBody>
          <a:bodyPr wrap="square" rtlCol="0">
            <a:spAutoFit/>
          </a:bodyPr>
          <a:lstStyle/>
          <a:p>
            <a:r>
              <a:rPr lang="ja-JP" altLang="en-US" sz="1050" dirty="0">
                <a:latin typeface="Meiryo UI" panose="020B0604030504040204" pitchFamily="50" charset="-128"/>
                <a:ea typeface="Meiryo UI" panose="020B0604030504040204" pitchFamily="50" charset="-128"/>
              </a:rPr>
              <a:t>「２ 類型指定の基本的な考え方」に基づき、利用目的や水質、発生源の状況、将来の開発予定、</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水生生物の生息状況などを考慮して検討した結果、表２のとおり類型指定を改定することが適当である。</a:t>
            </a:r>
          </a:p>
        </p:txBody>
      </p:sp>
      <p:sp>
        <p:nvSpPr>
          <p:cNvPr id="41" name="テキスト ボックス 40">
            <a:extLst>
              <a:ext uri="{FF2B5EF4-FFF2-40B4-BE49-F238E27FC236}">
                <a16:creationId xmlns:a16="http://schemas.microsoft.com/office/drawing/2014/main" id="{FD166274-6FD0-4E2C-AD5C-E763EDB587C5}"/>
              </a:ext>
            </a:extLst>
          </p:cNvPr>
          <p:cNvSpPr txBox="1"/>
          <p:nvPr/>
        </p:nvSpPr>
        <p:spPr>
          <a:xfrm>
            <a:off x="77835" y="5955001"/>
            <a:ext cx="6034933" cy="1757720"/>
          </a:xfrm>
          <a:prstGeom prst="roundRect">
            <a:avLst>
              <a:gd name="adj" fmla="val 6211"/>
            </a:avLst>
          </a:prstGeom>
          <a:noFill/>
          <a:ln w="6350">
            <a:noFill/>
          </a:ln>
        </p:spPr>
        <p:txBody>
          <a:bodyPr wrap="square" rtlCol="0">
            <a:spAutoFit/>
          </a:bodyPr>
          <a:lstStyle/>
          <a:p>
            <a:r>
              <a:rPr lang="en-US" altLang="ja-JP" sz="1050" dirty="0">
                <a:latin typeface="Meiryo UI" panose="020B0604030504040204" pitchFamily="50" charset="-128"/>
                <a:ea typeface="Meiryo UI" panose="020B0604030504040204" pitchFamily="50" charset="-128"/>
              </a:rPr>
              <a:t>3)</a:t>
            </a:r>
            <a:r>
              <a:rPr lang="ja-JP" altLang="en-US" sz="1050" dirty="0">
                <a:latin typeface="Meiryo UI" panose="020B0604030504040204" pitchFamily="50" charset="-128"/>
                <a:ea typeface="Meiryo UI" panose="020B0604030504040204" pitchFamily="50" charset="-128"/>
              </a:rPr>
              <a:t>各河川水域の類型の検討： </a:t>
            </a:r>
          </a:p>
          <a:p>
            <a:r>
              <a:rPr lang="ja-JP" altLang="en-US" sz="1050" dirty="0">
                <a:latin typeface="Meiryo UI" panose="020B0604030504040204" pitchFamily="50" charset="-128"/>
                <a:ea typeface="Meiryo UI" panose="020B0604030504040204" pitchFamily="50" charset="-128"/>
              </a:rPr>
              <a:t>　①当該水系の「目指すべき類型」に合致していない水域</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近年の水質状況等を考慮しつつ、「目指すべき類型」への改定に向け、上位の類型への改定や達成期間</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の見直しを検討し、特にＤ、Ｅ類型はできるだけ見直しを検討する。</a:t>
            </a:r>
          </a:p>
          <a:p>
            <a:r>
              <a:rPr lang="ja-JP" altLang="en-US" sz="1050" dirty="0">
                <a:latin typeface="Meiryo UI" panose="020B0604030504040204" pitchFamily="50" charset="-128"/>
                <a:ea typeface="Meiryo UI" panose="020B0604030504040204" pitchFamily="50" charset="-128"/>
              </a:rPr>
              <a:t>　②当該水系の「目指すべき類型」に合致している水域</a:t>
            </a:r>
          </a:p>
          <a:p>
            <a:r>
              <a:rPr lang="ja-JP" altLang="en-US" sz="1050" dirty="0">
                <a:latin typeface="Meiryo UI" panose="020B0604030504040204" pitchFamily="50" charset="-128"/>
                <a:ea typeface="Meiryo UI" panose="020B0604030504040204" pitchFamily="50" charset="-128"/>
              </a:rPr>
              <a:t>　　　近年の水質状況等を考慮しつつ、上位類型に改定することが望ましいと考えられる水域について、上位類</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型に改定することを検討する。</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③新規指定</a:t>
            </a:r>
          </a:p>
          <a:p>
            <a:r>
              <a:rPr lang="ja-JP" altLang="en-US" sz="1050" dirty="0">
                <a:latin typeface="Meiryo UI" panose="020B0604030504040204" pitchFamily="50" charset="-128"/>
                <a:ea typeface="Meiryo UI" panose="020B0604030504040204" pitchFamily="50" charset="-128"/>
              </a:rPr>
              <a:t>　　　流路延長５</a:t>
            </a:r>
            <a:r>
              <a:rPr lang="en-US" altLang="ja-JP" sz="1050" dirty="0">
                <a:latin typeface="Meiryo UI" panose="020B0604030504040204" pitchFamily="50" charset="-128"/>
                <a:ea typeface="Meiryo UI" panose="020B0604030504040204" pitchFamily="50" charset="-128"/>
              </a:rPr>
              <a:t>km</a:t>
            </a:r>
            <a:r>
              <a:rPr lang="ja-JP" altLang="en-US" sz="1050" dirty="0" err="1">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流域面積</a:t>
            </a:r>
            <a:r>
              <a:rPr lang="en-US" altLang="ja-JP" sz="1050" dirty="0" smtClean="0">
                <a:latin typeface="Meiryo UI" panose="020B0604030504040204" pitchFamily="50" charset="-128"/>
                <a:ea typeface="Meiryo UI" panose="020B0604030504040204" pitchFamily="50" charset="-128"/>
              </a:rPr>
              <a:t>10km</a:t>
            </a:r>
            <a:r>
              <a:rPr lang="en-US" altLang="ja-JP" sz="1050" baseline="30000" dirty="0" smtClean="0">
                <a:latin typeface="Meiryo UI" panose="020B0604030504040204" pitchFamily="50" charset="-128"/>
                <a:ea typeface="Meiryo UI" panose="020B0604030504040204" pitchFamily="50" charset="-128"/>
              </a:rPr>
              <a:t>2</a:t>
            </a:r>
            <a:r>
              <a:rPr lang="ja-JP" altLang="en-US" sz="1050" dirty="0" smtClean="0">
                <a:latin typeface="Meiryo UI" panose="020B0604030504040204" pitchFamily="50" charset="-128"/>
                <a:ea typeface="Meiryo UI" panose="020B0604030504040204" pitchFamily="50" charset="-128"/>
              </a:rPr>
              <a:t>以上</a:t>
            </a:r>
            <a:r>
              <a:rPr lang="ja-JP" altLang="en-US" sz="1050" dirty="0">
                <a:latin typeface="Meiryo UI" panose="020B0604030504040204" pitchFamily="50" charset="-128"/>
                <a:ea typeface="Meiryo UI" panose="020B0604030504040204" pitchFamily="50" charset="-128"/>
              </a:rPr>
              <a:t>もしくはそれと同等と考えられる河川を基本とし、利用目的や水</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質の現況、発生源の状況、将来の開発予定などを考慮して検討する。</a:t>
            </a:r>
          </a:p>
        </p:txBody>
      </p:sp>
      <p:sp>
        <p:nvSpPr>
          <p:cNvPr id="46" name="テキスト ボックス 45">
            <a:extLst>
              <a:ext uri="{FF2B5EF4-FFF2-40B4-BE49-F238E27FC236}">
                <a16:creationId xmlns:a16="http://schemas.microsoft.com/office/drawing/2014/main" id="{7B06D2F6-25E8-49E0-AB59-6B7DC09E4705}"/>
              </a:ext>
            </a:extLst>
          </p:cNvPr>
          <p:cNvSpPr txBox="1"/>
          <p:nvPr/>
        </p:nvSpPr>
        <p:spPr>
          <a:xfrm>
            <a:off x="74525" y="3006426"/>
            <a:ext cx="6291819" cy="617577"/>
          </a:xfrm>
          <a:prstGeom prst="roundRect">
            <a:avLst>
              <a:gd name="adj" fmla="val 6211"/>
            </a:avLst>
          </a:prstGeom>
          <a:noFill/>
          <a:ln w="6350">
            <a:noFill/>
          </a:ln>
        </p:spPr>
        <p:txBody>
          <a:bodyPr wrap="square" rtlCol="0">
            <a:spAutoFit/>
          </a:bodyPr>
          <a:lstStyle/>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rPr>
              <a:t>検討項目： 河川の代表的な汚濁指標である「ＢＯＤ」を検討項目とする。</a:t>
            </a:r>
          </a:p>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rPr>
              <a:t>各水系で目指すべき類型： 「全水域Ｃ類型以上」を目指すこととし、類型指定にあたっては、表１の</a:t>
            </a:r>
          </a:p>
          <a:p>
            <a:r>
              <a:rPr lang="ja-JP" altLang="en-US" sz="1050" dirty="0">
                <a:latin typeface="Meiryo UI" panose="020B0604030504040204" pitchFamily="50" charset="-128"/>
                <a:ea typeface="Meiryo UI" panose="020B0604030504040204" pitchFamily="50" charset="-128"/>
              </a:rPr>
              <a:t>　　　　　　　　　　　　　　　　　　　　とおり、各水系の特性を考慮した類型を目指す。</a:t>
            </a:r>
          </a:p>
        </p:txBody>
      </p:sp>
      <p:sp>
        <p:nvSpPr>
          <p:cNvPr id="38" name="テキスト ボックス 37">
            <a:extLst>
              <a:ext uri="{FF2B5EF4-FFF2-40B4-BE49-F238E27FC236}">
                <a16:creationId xmlns:a16="http://schemas.microsoft.com/office/drawing/2014/main" id="{CB46C2B2-457A-4B78-9DB4-79B024DEE7D4}"/>
              </a:ext>
            </a:extLst>
          </p:cNvPr>
          <p:cNvSpPr txBox="1"/>
          <p:nvPr/>
        </p:nvSpPr>
        <p:spPr>
          <a:xfrm>
            <a:off x="957837" y="3605771"/>
            <a:ext cx="4274928" cy="261283"/>
          </a:xfrm>
          <a:prstGeom prst="roundRect">
            <a:avLst>
              <a:gd name="adj" fmla="val 6211"/>
            </a:avLst>
          </a:prstGeom>
          <a:noFill/>
          <a:ln w="6350">
            <a:noFill/>
          </a:ln>
        </p:spPr>
        <p:txBody>
          <a:bodyPr wrap="square" rtlCol="0">
            <a:spAutoFit/>
          </a:bodyPr>
          <a:lstStyle/>
          <a:p>
            <a:pPr algn="ctr"/>
            <a:r>
              <a:rPr lang="ja-JP" altLang="en-US" sz="1000" dirty="0">
                <a:latin typeface="Meiryo UI" panose="020B0604030504040204" pitchFamily="50" charset="-128"/>
                <a:ea typeface="Meiryo UI" panose="020B0604030504040204" pitchFamily="50" charset="-128"/>
              </a:rPr>
              <a:t>表１　各水系で目指すべき類型</a:t>
            </a:r>
            <a:endParaRPr lang="en-US" altLang="ja-JP" sz="1000" dirty="0">
              <a:latin typeface="Meiryo UI" panose="020B0604030504040204" pitchFamily="50" charset="-128"/>
              <a:ea typeface="Meiryo UI" panose="020B0604030504040204" pitchFamily="50" charset="-128"/>
            </a:endParaRPr>
          </a:p>
        </p:txBody>
      </p:sp>
      <p:sp>
        <p:nvSpPr>
          <p:cNvPr id="45" name="テキスト ボックス 2"/>
          <p:cNvSpPr txBox="1">
            <a:spLocks noChangeArrowheads="1"/>
          </p:cNvSpPr>
          <p:nvPr/>
        </p:nvSpPr>
        <p:spPr bwMode="auto">
          <a:xfrm>
            <a:off x="11743181" y="99768"/>
            <a:ext cx="1003780" cy="293070"/>
          </a:xfrm>
          <a:prstGeom prst="rect">
            <a:avLst/>
          </a:prstGeom>
          <a:solidFill>
            <a:srgbClr val="FFFFFF"/>
          </a:solidFill>
          <a:ln w="12700">
            <a:solidFill>
              <a:schemeClr val="tx1"/>
            </a:solidFill>
            <a:miter lim="800000"/>
            <a:headEnd/>
            <a:tailEnd/>
          </a:ln>
        </p:spPr>
        <p:txBody>
          <a:bodyPr rot="0" vert="horz" wrap="square" lIns="36000" tIns="45720" rIns="36000" bIns="45720" anchor="t" anchorCtr="0">
            <a:noAutofit/>
          </a:bodyPr>
          <a:lstStyle/>
          <a:p>
            <a:pPr marL="330200" indent="-330200" algn="ctr">
              <a:spcAft>
                <a:spcPts val="0"/>
              </a:spcAft>
            </a:pPr>
            <a:r>
              <a:rPr lang="ja-JP" sz="1300" kern="100" dirty="0">
                <a:effectLst/>
                <a:latin typeface="Century" panose="02040604050505020304" pitchFamily="18" charset="0"/>
                <a:ea typeface="ＭＳ Ｐゴシック" panose="020B0600070205080204" pitchFamily="50" charset="-128"/>
                <a:cs typeface="Times New Roman" panose="02020603050405020304" pitchFamily="18" charset="0"/>
              </a:rPr>
              <a:t>資料</a:t>
            </a:r>
            <a:r>
              <a:rPr lang="ja-JP" altLang="en-US" sz="1300" kern="100" dirty="0">
                <a:latin typeface="Century" panose="02040604050505020304" pitchFamily="18" charset="0"/>
                <a:ea typeface="ＭＳ Ｐゴシック" panose="020B0600070205080204" pitchFamily="50" charset="-128"/>
                <a:cs typeface="Times New Roman" panose="02020603050405020304" pitchFamily="18" charset="0"/>
              </a:rPr>
              <a:t>１</a:t>
            </a:r>
            <a:r>
              <a:rPr lang="ja-JP" sz="1300" kern="100" dirty="0">
                <a:effectLst/>
                <a:latin typeface="Century" panose="02040604050505020304" pitchFamily="18" charset="0"/>
                <a:ea typeface="ＭＳ Ｐゴシック" panose="020B0600070205080204" pitchFamily="50" charset="-128"/>
                <a:cs typeface="Times New Roman" panose="02020603050405020304" pitchFamily="18" charset="0"/>
              </a:rPr>
              <a:t>－</a:t>
            </a:r>
            <a:r>
              <a:rPr lang="ja-JP" altLang="en-US" sz="1300" kern="100" dirty="0">
                <a:latin typeface="Century" panose="02040604050505020304" pitchFamily="18" charset="0"/>
                <a:ea typeface="ＭＳ Ｐゴシック" panose="020B0600070205080204" pitchFamily="50" charset="-128"/>
                <a:cs typeface="Times New Roman" panose="02020603050405020304" pitchFamily="18" charset="0"/>
              </a:rPr>
              <a:t>３</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49" name="テキスト ボックス 48">
            <a:extLst>
              <a:ext uri="{FF2B5EF4-FFF2-40B4-BE49-F238E27FC236}">
                <a16:creationId xmlns:a16="http://schemas.microsoft.com/office/drawing/2014/main" id="{E450FB97-2E7B-40B5-B0EF-F101CBFBB633}"/>
              </a:ext>
            </a:extLst>
          </p:cNvPr>
          <p:cNvSpPr txBox="1"/>
          <p:nvPr/>
        </p:nvSpPr>
        <p:spPr>
          <a:xfrm>
            <a:off x="0" y="2800986"/>
            <a:ext cx="4274810" cy="261283"/>
          </a:xfrm>
          <a:prstGeom prst="roundRect">
            <a:avLst>
              <a:gd name="adj" fmla="val 6211"/>
            </a:avLst>
          </a:prstGeom>
          <a:noFill/>
          <a:ln w="6350">
            <a:noFill/>
          </a:ln>
        </p:spPr>
        <p:txBody>
          <a:bodyPr wrap="square" rtlCol="0">
            <a:spAutoFit/>
          </a:bodyPr>
          <a:lstStyle/>
          <a:p>
            <a:r>
              <a:rPr lang="en-US" altLang="ja-JP" sz="1050" b="1" dirty="0">
                <a:latin typeface="Meiryo UI" panose="020B0604030504040204" pitchFamily="50" charset="-128"/>
                <a:ea typeface="Meiryo UI" panose="020B0604030504040204" pitchFamily="50" charset="-128"/>
              </a:rPr>
              <a:t>(1)</a:t>
            </a:r>
            <a:r>
              <a:rPr lang="ja-JP" altLang="en-US" sz="1050" b="1" dirty="0">
                <a:latin typeface="Meiryo UI" panose="020B0604030504040204" pitchFamily="50" charset="-128"/>
                <a:ea typeface="Meiryo UI" panose="020B0604030504040204" pitchFamily="50" charset="-128"/>
              </a:rPr>
              <a:t>生活環境の保全等に関する項目（ＢＯＤ等５項目）</a:t>
            </a:r>
            <a:endParaRPr lang="en-US" altLang="ja-JP" sz="1050" b="1" dirty="0">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FD166274-6FD0-4E2C-AD5C-E763EDB587C5}"/>
              </a:ext>
            </a:extLst>
          </p:cNvPr>
          <p:cNvSpPr txBox="1"/>
          <p:nvPr/>
        </p:nvSpPr>
        <p:spPr>
          <a:xfrm>
            <a:off x="87700" y="7880316"/>
            <a:ext cx="6034933" cy="1591449"/>
          </a:xfrm>
          <a:prstGeom prst="roundRect">
            <a:avLst>
              <a:gd name="adj" fmla="val 6211"/>
            </a:avLst>
          </a:prstGeom>
          <a:noFill/>
          <a:ln w="6350">
            <a:noFill/>
          </a:ln>
        </p:spPr>
        <p:txBody>
          <a:bodyPr wrap="square" rtlCol="0">
            <a:spAutoFit/>
          </a:bodyPr>
          <a:lstStyle/>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rPr>
              <a:t>生物Ａ</a:t>
            </a:r>
          </a:p>
          <a:p>
            <a:r>
              <a:rPr lang="ja-JP" altLang="en-US" sz="1050" dirty="0">
                <a:latin typeface="Meiryo UI" panose="020B0604030504040204" pitchFamily="50" charset="-128"/>
                <a:ea typeface="Meiryo UI" panose="020B0604030504040204" pitchFamily="50" charset="-128"/>
              </a:rPr>
              <a:t>　　冷水性の魚種や府域で絶滅が危惧される魚種が生息している可能性のある水域については、以下の条件　</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を総合的に考慮し、「生物Ａ」に指定する。</a:t>
            </a:r>
          </a:p>
          <a:p>
            <a:r>
              <a:rPr lang="ja-JP" altLang="en-US" sz="1050" dirty="0">
                <a:latin typeface="Meiryo UI" panose="020B0604030504040204" pitchFamily="50" charset="-128"/>
                <a:ea typeface="Meiryo UI" panose="020B0604030504040204" pitchFamily="50" charset="-128"/>
              </a:rPr>
              <a:t>　　①上流域が山間部であるなど、自然が豊かな流域を持つこと。</a:t>
            </a:r>
          </a:p>
          <a:p>
            <a:r>
              <a:rPr lang="ja-JP" altLang="en-US" sz="1050" dirty="0">
                <a:latin typeface="Meiryo UI" panose="020B0604030504040204" pitchFamily="50" charset="-128"/>
                <a:ea typeface="Meiryo UI" panose="020B0604030504040204" pitchFamily="50" charset="-128"/>
              </a:rPr>
              <a:t>　　②ＢＯＤがＡ類型の環境基準に十分に適合していること。</a:t>
            </a:r>
          </a:p>
          <a:p>
            <a:r>
              <a:rPr lang="ja-JP" altLang="en-US" sz="1050" dirty="0">
                <a:latin typeface="Meiryo UI" panose="020B0604030504040204" pitchFamily="50" charset="-128"/>
                <a:ea typeface="Meiryo UI" panose="020B0604030504040204" pitchFamily="50" charset="-128"/>
              </a:rPr>
              <a:t>　　③冷水性の魚種やカジカ、アジメドジョウなど希少種の生息する可能性があると考えられること。</a:t>
            </a:r>
          </a:p>
          <a:p>
            <a:r>
              <a:rPr lang="ja-JP" altLang="en-US" sz="1050" dirty="0">
                <a:latin typeface="Meiryo UI" panose="020B0604030504040204" pitchFamily="50" charset="-128"/>
                <a:ea typeface="Meiryo UI" panose="020B0604030504040204" pitchFamily="50" charset="-128"/>
              </a:rPr>
              <a:t>　　④冷水性の魚種についての漁業権が設定されていること。</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2)</a:t>
            </a:r>
            <a:r>
              <a:rPr lang="ja-JP" altLang="en-US" sz="1050" dirty="0">
                <a:latin typeface="Meiryo UI" panose="020B0604030504040204" pitchFamily="50" charset="-128"/>
                <a:ea typeface="Meiryo UI" panose="020B0604030504040204" pitchFamily="50" charset="-128"/>
              </a:rPr>
              <a:t>生物Ｂ</a:t>
            </a:r>
          </a:p>
          <a:p>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rPr>
              <a:t>以外の水域で、ＢＯＤ等５項目に係る指定類型がＣ類型以上となる水域を「生物Ｂ」に指定する。</a:t>
            </a:r>
          </a:p>
        </p:txBody>
      </p:sp>
      <p:sp>
        <p:nvSpPr>
          <p:cNvPr id="51" name="テキスト ボックス 50">
            <a:extLst>
              <a:ext uri="{FF2B5EF4-FFF2-40B4-BE49-F238E27FC236}">
                <a16:creationId xmlns:a16="http://schemas.microsoft.com/office/drawing/2014/main" id="{E450FB97-2E7B-40B5-B0EF-F101CBFBB633}"/>
              </a:ext>
            </a:extLst>
          </p:cNvPr>
          <p:cNvSpPr txBox="1"/>
          <p:nvPr/>
        </p:nvSpPr>
        <p:spPr>
          <a:xfrm>
            <a:off x="-17192" y="7704608"/>
            <a:ext cx="4383544" cy="261283"/>
          </a:xfrm>
          <a:prstGeom prst="roundRect">
            <a:avLst>
              <a:gd name="adj" fmla="val 6211"/>
            </a:avLst>
          </a:prstGeom>
          <a:noFill/>
          <a:ln w="6350">
            <a:noFill/>
          </a:ln>
        </p:spPr>
        <p:txBody>
          <a:bodyPr wrap="square" rtlCol="0">
            <a:spAutoFit/>
          </a:bodyPr>
          <a:lstStyle/>
          <a:p>
            <a:r>
              <a:rPr lang="en-US" altLang="ja-JP" sz="1050" b="1" dirty="0">
                <a:latin typeface="Meiryo UI" panose="020B0604030504040204" pitchFamily="50" charset="-128"/>
                <a:ea typeface="Meiryo UI" panose="020B0604030504040204" pitchFamily="50" charset="-128"/>
              </a:rPr>
              <a:t>(2)</a:t>
            </a:r>
            <a:r>
              <a:rPr lang="ja-JP" altLang="en-US" sz="1050" b="1" dirty="0">
                <a:latin typeface="Meiryo UI" panose="020B0604030504040204" pitchFamily="50" charset="-128"/>
                <a:ea typeface="Meiryo UI" panose="020B0604030504040204" pitchFamily="50" charset="-128"/>
              </a:rPr>
              <a:t>水生生物の保全に</a:t>
            </a:r>
            <a:r>
              <a:rPr lang="ja-JP" altLang="en-US" sz="1050" b="1" dirty="0" smtClean="0">
                <a:latin typeface="Meiryo UI" panose="020B0604030504040204" pitchFamily="50" charset="-128"/>
                <a:ea typeface="Meiryo UI" panose="020B0604030504040204" pitchFamily="50" charset="-128"/>
              </a:rPr>
              <a:t>関する項目（</a:t>
            </a:r>
            <a:r>
              <a:rPr lang="ja-JP" altLang="en-US" sz="1050" b="1" dirty="0">
                <a:latin typeface="Meiryo UI" panose="020B0604030504040204" pitchFamily="50" charset="-128"/>
                <a:ea typeface="Meiryo UI" panose="020B0604030504040204" pitchFamily="50" charset="-128"/>
              </a:rPr>
              <a:t>水生生物３項目）</a:t>
            </a:r>
          </a:p>
        </p:txBody>
      </p:sp>
      <p:graphicFrame>
        <p:nvGraphicFramePr>
          <p:cNvPr id="9" name="表 8"/>
          <p:cNvGraphicFramePr>
            <a:graphicFrameLocks noGrp="1"/>
          </p:cNvGraphicFramePr>
          <p:nvPr>
            <p:extLst>
              <p:ext uri="{D42A27DB-BD31-4B8C-83A1-F6EECF244321}">
                <p14:modId xmlns:p14="http://schemas.microsoft.com/office/powerpoint/2010/main" val="1569354118"/>
              </p:ext>
            </p:extLst>
          </p:nvPr>
        </p:nvGraphicFramePr>
        <p:xfrm>
          <a:off x="6377959" y="1497098"/>
          <a:ext cx="6308725" cy="2869057"/>
        </p:xfrm>
        <a:graphic>
          <a:graphicData uri="http://schemas.openxmlformats.org/drawingml/2006/table">
            <a:tbl>
              <a:tblPr firstRow="1" firstCol="1" bandRow="1"/>
              <a:tblGrid>
                <a:gridCol w="1261745">
                  <a:extLst>
                    <a:ext uri="{9D8B030D-6E8A-4147-A177-3AD203B41FA5}">
                      <a16:colId xmlns:a16="http://schemas.microsoft.com/office/drawing/2014/main" val="4249730170"/>
                    </a:ext>
                  </a:extLst>
                </a:gridCol>
                <a:gridCol w="1261745">
                  <a:extLst>
                    <a:ext uri="{9D8B030D-6E8A-4147-A177-3AD203B41FA5}">
                      <a16:colId xmlns:a16="http://schemas.microsoft.com/office/drawing/2014/main" val="2796074437"/>
                    </a:ext>
                  </a:extLst>
                </a:gridCol>
                <a:gridCol w="1261745">
                  <a:extLst>
                    <a:ext uri="{9D8B030D-6E8A-4147-A177-3AD203B41FA5}">
                      <a16:colId xmlns:a16="http://schemas.microsoft.com/office/drawing/2014/main" val="4255809260"/>
                    </a:ext>
                  </a:extLst>
                </a:gridCol>
                <a:gridCol w="1261745">
                  <a:extLst>
                    <a:ext uri="{9D8B030D-6E8A-4147-A177-3AD203B41FA5}">
                      <a16:colId xmlns:a16="http://schemas.microsoft.com/office/drawing/2014/main" val="1495452045"/>
                    </a:ext>
                  </a:extLst>
                </a:gridCol>
                <a:gridCol w="1261745">
                  <a:extLst>
                    <a:ext uri="{9D8B030D-6E8A-4147-A177-3AD203B41FA5}">
                      <a16:colId xmlns:a16="http://schemas.microsoft.com/office/drawing/2014/main" val="3290793719"/>
                    </a:ext>
                  </a:extLst>
                </a:gridCol>
              </a:tblGrid>
              <a:tr h="0">
                <a:tc rowSpan="2">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河川水域名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範囲</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類型改定（案）</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743685205"/>
                  </a:ext>
                </a:extLst>
              </a:tr>
              <a:tr h="16192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ＢＯＤ等５項目</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水生生物３項目</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1306440"/>
                  </a:ext>
                </a:extLst>
              </a:tr>
              <a:tr h="161925">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淀川水系</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檜尾川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Ｂイ　→　Ａイ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生物Ｂイ（改定なし）</a:t>
                      </a: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6902651"/>
                  </a:ext>
                </a:extLst>
              </a:tr>
              <a:tr h="161925">
                <a:tc rowSpan="4">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寝屋川水系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寝屋川</a:t>
                      </a:r>
                      <a:r>
                        <a:rPr lang="en-US"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住道大橋より下流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Ｄロ　→　Ｃロ</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生物Ｂロ（新規）</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0452556"/>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古川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Ｄロ　→　Ｃロ</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生物Ｂハ（新規）</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7382003"/>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平野川分水路</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Ｄイ　→　Ｃイ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生物Ｂハ（新規）</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70797376"/>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平野川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Ｄイ　→　Ｃイ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生物Ｂハ（新規）</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13387922"/>
                  </a:ext>
                </a:extLst>
              </a:tr>
              <a:tr h="161925">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大阪市内河川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土佐堀川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Ｃイ　→　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生物Ｂイ（改定なし）</a:t>
                      </a: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5568496"/>
                  </a:ext>
                </a:extLst>
              </a:tr>
              <a:tr h="161925">
                <a:tc rowSpan="2">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大和川水系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石川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Ｂイ　→　Ａイ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生物Ｂイ（改定なし）</a:t>
                      </a: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1329227"/>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西除川</a:t>
                      </a:r>
                      <a:r>
                        <a:rPr lang="en-US"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(2)</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狭山池流出端より下流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Ｄロ　→　Ｃイ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生物Ｂハ（新規）</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1243118"/>
                  </a:ext>
                </a:extLst>
              </a:tr>
              <a:tr h="161925">
                <a:tc rowSpan="8">
                  <a:txBody>
                    <a:bodyPr/>
                    <a:lstStyle/>
                    <a:p>
                      <a:pPr marR="82550" algn="ctr">
                        <a:lnSpc>
                          <a:spcPts val="1000"/>
                        </a:lnSpc>
                        <a:spcAft>
                          <a:spcPts val="0"/>
                        </a:spcAft>
                      </a:pPr>
                      <a:r>
                        <a:rPr lang="ja-JP" sz="800" kern="1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泉州</a:t>
                      </a: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諸河川</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石津川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Ｄイ　→　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生物Ｂロ（新規）</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5449091"/>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和田川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Ｃロ　→　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生物Ｂイ（改定なし）</a:t>
                      </a: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91105398"/>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牛滝川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Ｂロ　→　Ａイ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生物Ｂイ（改定なし）</a:t>
                      </a:r>
                      <a:r>
                        <a:rPr lang="en-US" altLang="ja-JP"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034865"/>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春木川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Ｄイ　→　Ｃイ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生物Ｂロ（新規）</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9406852"/>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津田川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Ｅイ　→　Ｄイ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3270714"/>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見出川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Ｅイ　→　Ｄロ</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6637594"/>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佐野川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Ｅイ　→　Ｄイ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2481551"/>
                  </a:ext>
                </a:extLst>
              </a:tr>
              <a:tr h="161925">
                <a:tc vMerge="1">
                  <a:txBody>
                    <a:bodyPr/>
                    <a:lstStyle/>
                    <a:p>
                      <a:endParaRPr kumimoji="1" lang="ja-JP" altLang="en-US"/>
                    </a:p>
                  </a:txBody>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樫井川下流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兎田橋より下流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Ｅイ　→　Ｃイ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生物Ｂロ（新規）</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6000" marR="3600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9522552"/>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049517166"/>
              </p:ext>
            </p:extLst>
          </p:nvPr>
        </p:nvGraphicFramePr>
        <p:xfrm>
          <a:off x="6371425" y="4765110"/>
          <a:ext cx="6301104" cy="1646254"/>
        </p:xfrm>
        <a:graphic>
          <a:graphicData uri="http://schemas.openxmlformats.org/drawingml/2006/table">
            <a:tbl>
              <a:tblPr firstRow="1" firstCol="1" bandRow="1"/>
              <a:tblGrid>
                <a:gridCol w="821463">
                  <a:extLst>
                    <a:ext uri="{9D8B030D-6E8A-4147-A177-3AD203B41FA5}">
                      <a16:colId xmlns:a16="http://schemas.microsoft.com/office/drawing/2014/main" val="2245265757"/>
                    </a:ext>
                  </a:extLst>
                </a:gridCol>
                <a:gridCol w="1152128">
                  <a:extLst>
                    <a:ext uri="{9D8B030D-6E8A-4147-A177-3AD203B41FA5}">
                      <a16:colId xmlns:a16="http://schemas.microsoft.com/office/drawing/2014/main" val="3158727796"/>
                    </a:ext>
                  </a:extLst>
                </a:gridCol>
                <a:gridCol w="1152128">
                  <a:extLst>
                    <a:ext uri="{9D8B030D-6E8A-4147-A177-3AD203B41FA5}">
                      <a16:colId xmlns:a16="http://schemas.microsoft.com/office/drawing/2014/main" val="3845379297"/>
                    </a:ext>
                  </a:extLst>
                </a:gridCol>
                <a:gridCol w="864096">
                  <a:extLst>
                    <a:ext uri="{9D8B030D-6E8A-4147-A177-3AD203B41FA5}">
                      <a16:colId xmlns:a16="http://schemas.microsoft.com/office/drawing/2014/main" val="2249243009"/>
                    </a:ext>
                  </a:extLst>
                </a:gridCol>
                <a:gridCol w="1152128">
                  <a:extLst>
                    <a:ext uri="{9D8B030D-6E8A-4147-A177-3AD203B41FA5}">
                      <a16:colId xmlns:a16="http://schemas.microsoft.com/office/drawing/2014/main" val="2105765626"/>
                    </a:ext>
                  </a:extLst>
                </a:gridCol>
                <a:gridCol w="1159161">
                  <a:extLst>
                    <a:ext uri="{9D8B030D-6E8A-4147-A177-3AD203B41FA5}">
                      <a16:colId xmlns:a16="http://schemas.microsoft.com/office/drawing/2014/main" val="4266516063"/>
                    </a:ext>
                  </a:extLst>
                </a:gridCol>
              </a:tblGrid>
              <a:tr h="144145">
                <a:tc rowSpan="2">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河川水域名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類型範囲</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rowSpan="2">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ＢＯＤ等５項目</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水生生物項目</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環境基準点</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8981624"/>
                  </a:ext>
                </a:extLst>
              </a:tr>
              <a:tr h="144145">
                <a:tc vMerge="1">
                  <a:txBody>
                    <a:bodyPr/>
                    <a:lstStyle/>
                    <a:p>
                      <a:endParaRPr kumimoji="1" lang="ja-JP" altLang="en-US"/>
                    </a:p>
                  </a:txBody>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現行</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変更案</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55341676"/>
                  </a:ext>
                </a:extLst>
              </a:tr>
              <a:tr h="263525">
                <a:tc>
                  <a:txBody>
                    <a:bodyPr/>
                    <a:lstStyle/>
                    <a:p>
                      <a:pPr marR="82550" algn="l">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安威川上流</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l">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茨木市取水口より上流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l">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安威川ダム流出端より上流</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（改定なし）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生物Ａイ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（改定なし）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車作大橋</a:t>
                      </a:r>
                      <a:endParaRPr lang="en-US" alt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（新設）</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1293959"/>
                  </a:ext>
                </a:extLst>
              </a:tr>
              <a:tr h="540385">
                <a:tc>
                  <a:txBody>
                    <a:bodyPr/>
                    <a:lstStyle/>
                    <a:p>
                      <a:pPr marR="82550" algn="l">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安威川下流</a:t>
                      </a:r>
                      <a:r>
                        <a:rPr lang="en-US"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R="82550" algn="l">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茨木市取水口から大正川合流点まで</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l">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安威川ダム流出端から茨木川合流点まで</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（改定なし）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生物Ａイ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R="82550" algn="ctr">
                        <a:lnSpc>
                          <a:spcPts val="1000"/>
                        </a:lnSpc>
                        <a:spcAft>
                          <a:spcPts val="0"/>
                        </a:spcAft>
                      </a:pPr>
                      <a:r>
                        <a:rPr lang="en-US" sz="800"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a:t>
                      </a: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取水口より上流は改定</a:t>
                      </a:r>
                      <a:r>
                        <a:rPr lang="ja-JP" altLang="en-US" sz="800" kern="100" dirty="0">
                          <a:solidFill>
                            <a:schemeClr val="tx1"/>
                          </a:solidFill>
                          <a:effectLst/>
                          <a:latin typeface="Century" panose="02040604050505020304" pitchFamily="18" charset="0"/>
                          <a:ea typeface="ＭＳ ゴシック" panose="020B0609070205080204" pitchFamily="49" charset="-128"/>
                          <a:cs typeface="Times New Roman" panose="02020603050405020304" pitchFamily="18" charset="0"/>
                        </a:rPr>
                        <a:t>せず</a:t>
                      </a: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、下流は生物Ｂイ→生物Ａイに改定</a:t>
                      </a:r>
                      <a:r>
                        <a:rPr lang="en-US"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桑ノ原橋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4831557"/>
                  </a:ext>
                </a:extLst>
              </a:tr>
              <a:tr h="265764">
                <a:tc>
                  <a:txBody>
                    <a:bodyPr/>
                    <a:lstStyle/>
                    <a:p>
                      <a:pPr marR="82550" algn="l">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安威川下流</a:t>
                      </a:r>
                      <a:r>
                        <a:rPr lang="en-US"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(2)</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marR="82550" algn="l">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茨木川合流点から大正川合流点まで</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（改定なし）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（改定なし）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宮鳥</a:t>
                      </a:r>
                      <a:r>
                        <a:rPr lang="ja-JP" sz="800" kern="1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橋</a:t>
                      </a:r>
                      <a:r>
                        <a:rPr lang="ja-JP" altLang="en-US" sz="800" kern="100" baseline="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a:t>
                      </a:r>
                      <a:r>
                        <a:rPr lang="en-US" altLang="ja-JP" sz="800" kern="100" baseline="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sz="800" kern="10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準基準点</a:t>
                      </a:r>
                      <a:r>
                        <a:rPr lang="en-US" altLang="ja-JP" sz="800" kern="1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sz="800" kern="1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千歳橋</a:t>
                      </a:r>
                      <a:r>
                        <a:rPr lang="en-US" altLang="ja-JP" sz="800" kern="1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r>
                        <a:rPr lang="ja-JP" sz="800" kern="1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は廃止</a:t>
                      </a:r>
                      <a:r>
                        <a:rPr lang="en-US" altLang="ja-JP" sz="800" kern="1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5078836"/>
                  </a:ext>
                </a:extLst>
              </a:tr>
              <a:tr h="288290">
                <a:tc>
                  <a:txBody>
                    <a:bodyPr/>
                    <a:lstStyle/>
                    <a:p>
                      <a:pPr marR="82550" algn="l">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安威川下流</a:t>
                      </a:r>
                      <a:r>
                        <a:rPr lang="en-US"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l">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大正川合流点より下流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l">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大正川合流点より下流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Ｂロ→Ｂイ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marR="82550"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（改定なし）</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2550"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新京阪橋</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708490"/>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590089340"/>
              </p:ext>
            </p:extLst>
          </p:nvPr>
        </p:nvGraphicFramePr>
        <p:xfrm>
          <a:off x="6366344" y="6631057"/>
          <a:ext cx="6311266" cy="1297305"/>
        </p:xfrm>
        <a:graphic>
          <a:graphicData uri="http://schemas.openxmlformats.org/drawingml/2006/table">
            <a:tbl>
              <a:tblPr firstRow="1" firstCol="1" bandRow="1"/>
              <a:tblGrid>
                <a:gridCol w="922402">
                  <a:extLst>
                    <a:ext uri="{9D8B030D-6E8A-4147-A177-3AD203B41FA5}">
                      <a16:colId xmlns:a16="http://schemas.microsoft.com/office/drawing/2014/main" val="1748897887"/>
                    </a:ext>
                  </a:extLst>
                </a:gridCol>
                <a:gridCol w="1340116">
                  <a:extLst>
                    <a:ext uri="{9D8B030D-6E8A-4147-A177-3AD203B41FA5}">
                      <a16:colId xmlns:a16="http://schemas.microsoft.com/office/drawing/2014/main" val="923078110"/>
                    </a:ext>
                  </a:extLst>
                </a:gridCol>
                <a:gridCol w="1340116">
                  <a:extLst>
                    <a:ext uri="{9D8B030D-6E8A-4147-A177-3AD203B41FA5}">
                      <a16:colId xmlns:a16="http://schemas.microsoft.com/office/drawing/2014/main" val="1854241732"/>
                    </a:ext>
                  </a:extLst>
                </a:gridCol>
                <a:gridCol w="1354316">
                  <a:extLst>
                    <a:ext uri="{9D8B030D-6E8A-4147-A177-3AD203B41FA5}">
                      <a16:colId xmlns:a16="http://schemas.microsoft.com/office/drawing/2014/main" val="1905075152"/>
                    </a:ext>
                  </a:extLst>
                </a:gridCol>
                <a:gridCol w="1354316">
                  <a:extLst>
                    <a:ext uri="{9D8B030D-6E8A-4147-A177-3AD203B41FA5}">
                      <a16:colId xmlns:a16="http://schemas.microsoft.com/office/drawing/2014/main" val="655916832"/>
                    </a:ext>
                  </a:extLst>
                </a:gridCol>
              </a:tblGrid>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河川水域名</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範囲</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ＢＯＤ等５項目</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水生生物３項目</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2217146"/>
                  </a:ext>
                </a:extLst>
              </a:tr>
              <a:tr h="144145">
                <a:tc rowSpan="3">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淀川水系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船橋川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Ｂハ→Ｂイ</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2142043"/>
                  </a:ext>
                </a:extLst>
              </a:tr>
              <a:tr h="144145">
                <a:tc vMerge="1">
                  <a:txBody>
                    <a:bodyPr/>
                    <a:lstStyle/>
                    <a:p>
                      <a:endParaRPr kumimoji="1" lang="ja-JP" altLang="en-US"/>
                    </a:p>
                  </a:txBody>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穂谷川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Ｂハ→Ｂイ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9613830"/>
                  </a:ext>
                </a:extLst>
              </a:tr>
              <a:tr h="144145">
                <a:tc vMerge="1">
                  <a:txBody>
                    <a:bodyPr/>
                    <a:lstStyle/>
                    <a:p>
                      <a:endParaRPr kumimoji="1" lang="ja-JP" altLang="en-US"/>
                    </a:p>
                  </a:txBody>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天野川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奈良県界より下流</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Ｂハ→Ｂイ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8660612"/>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神崎川水系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勝尾寺川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Ａロ→Ａイ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5848511"/>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寝屋川水系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恩智川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Ｃロ→Ｃイ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生物Ｂロ→生物Ｂイ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45066771"/>
                  </a:ext>
                </a:extLst>
              </a:tr>
              <a:tr h="144145">
                <a:tc rowSpan="3">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大和川水系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飛鳥川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Ｃロ→Ｃイ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0485170"/>
                  </a:ext>
                </a:extLst>
              </a:tr>
              <a:tr h="144145">
                <a:tc vMerge="1">
                  <a:txBody>
                    <a:bodyPr/>
                    <a:lstStyle/>
                    <a:p>
                      <a:endParaRPr kumimoji="1" lang="ja-JP" altLang="en-US"/>
                    </a:p>
                  </a:txBody>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東除川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全域</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Ｃロ→Ｃイ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5920531"/>
                  </a:ext>
                </a:extLst>
              </a:tr>
              <a:tr h="144145">
                <a:tc vMerge="1">
                  <a:txBody>
                    <a:bodyPr/>
                    <a:lstStyle/>
                    <a:p>
                      <a:endParaRPr kumimoji="1" lang="ja-JP" altLang="en-US"/>
                    </a:p>
                  </a:txBody>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西除川</a:t>
                      </a:r>
                      <a:r>
                        <a:rPr lang="en-US"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狭山池流出端より上流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Ｂロ→Ｂイ</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 </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0070863"/>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061029146"/>
              </p:ext>
            </p:extLst>
          </p:nvPr>
        </p:nvGraphicFramePr>
        <p:xfrm>
          <a:off x="6373513" y="8270328"/>
          <a:ext cx="2966720" cy="1297305"/>
        </p:xfrm>
        <a:graphic>
          <a:graphicData uri="http://schemas.openxmlformats.org/drawingml/2006/table">
            <a:tbl>
              <a:tblPr firstRow="1" firstCol="1" bandRow="1"/>
              <a:tblGrid>
                <a:gridCol w="900430">
                  <a:extLst>
                    <a:ext uri="{9D8B030D-6E8A-4147-A177-3AD203B41FA5}">
                      <a16:colId xmlns:a16="http://schemas.microsoft.com/office/drawing/2014/main" val="2290399339"/>
                    </a:ext>
                  </a:extLst>
                </a:gridCol>
                <a:gridCol w="989965">
                  <a:extLst>
                    <a:ext uri="{9D8B030D-6E8A-4147-A177-3AD203B41FA5}">
                      <a16:colId xmlns:a16="http://schemas.microsoft.com/office/drawing/2014/main" val="1950898293"/>
                    </a:ext>
                  </a:extLst>
                </a:gridCol>
                <a:gridCol w="1076325">
                  <a:extLst>
                    <a:ext uri="{9D8B030D-6E8A-4147-A177-3AD203B41FA5}">
                      <a16:colId xmlns:a16="http://schemas.microsoft.com/office/drawing/2014/main" val="1398717906"/>
                    </a:ext>
                  </a:extLst>
                </a:gridCol>
              </a:tblGrid>
              <a:tr h="144145">
                <a:tc gridSpan="3">
                  <a:txBody>
                    <a:bodyPr/>
                    <a:lstStyle/>
                    <a:p>
                      <a:pPr algn="l">
                        <a:lnSpc>
                          <a:spcPts val="1000"/>
                        </a:lnSpc>
                        <a:spcAft>
                          <a:spcPts val="0"/>
                        </a:spcAft>
                      </a:pPr>
                      <a:r>
                        <a:rPr lang="en-US" sz="800"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(1)</a:t>
                      </a:r>
                      <a:r>
                        <a:rPr lang="ja-JP" sz="80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ＢＯＤ等５項目</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8719348"/>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類型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現行</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指定・改定案</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260697"/>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3</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7466598"/>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26</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30</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8150936"/>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29</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29</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8168947"/>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8</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13</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3567733"/>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Ｄ</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11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7</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6968810"/>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Ｅ</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0</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8833912"/>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全類型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81</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dirty="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82</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6174488"/>
                  </a:ext>
                </a:extLst>
              </a:tr>
            </a:tbl>
          </a:graphicData>
        </a:graphic>
      </p:graphicFrame>
      <p:sp>
        <p:nvSpPr>
          <p:cNvPr id="53" name="テキスト ボックス 52">
            <a:extLst>
              <a:ext uri="{FF2B5EF4-FFF2-40B4-BE49-F238E27FC236}">
                <a16:creationId xmlns:a16="http://schemas.microsoft.com/office/drawing/2014/main" id="{CB46C2B2-457A-4B78-9DB4-79B024DEE7D4}"/>
              </a:ext>
            </a:extLst>
          </p:cNvPr>
          <p:cNvSpPr txBox="1"/>
          <p:nvPr/>
        </p:nvSpPr>
        <p:spPr>
          <a:xfrm>
            <a:off x="7291633" y="1123535"/>
            <a:ext cx="4274928" cy="261283"/>
          </a:xfrm>
          <a:prstGeom prst="roundRect">
            <a:avLst>
              <a:gd name="adj" fmla="val 6211"/>
            </a:avLst>
          </a:prstGeom>
          <a:noFill/>
          <a:ln w="6350">
            <a:noFill/>
          </a:ln>
        </p:spPr>
        <p:txBody>
          <a:bodyPr wrap="square" rtlCol="0">
            <a:spAutoFit/>
          </a:bodyPr>
          <a:lstStyle/>
          <a:p>
            <a:pPr algn="ctr"/>
            <a:r>
              <a:rPr lang="ja-JP" altLang="en-US" sz="1000" dirty="0">
                <a:latin typeface="Meiryo UI" panose="020B0604030504040204" pitchFamily="50" charset="-128"/>
                <a:ea typeface="Meiryo UI" panose="020B0604030504040204" pitchFamily="50" charset="-128"/>
              </a:rPr>
              <a:t>表２　河川水質環境基準に係る類型指定改定（案）</a:t>
            </a:r>
            <a:endParaRPr lang="en-US" altLang="ja-JP" sz="1000" dirty="0">
              <a:latin typeface="Meiryo UI" panose="020B0604030504040204" pitchFamily="50" charset="-128"/>
              <a:ea typeface="Meiryo UI" panose="020B0604030504040204" pitchFamily="50" charset="-128"/>
            </a:endParaRPr>
          </a:p>
        </p:txBody>
      </p:sp>
      <p:sp>
        <p:nvSpPr>
          <p:cNvPr id="55" name="テキスト ボックス 54">
            <a:extLst>
              <a:ext uri="{FF2B5EF4-FFF2-40B4-BE49-F238E27FC236}">
                <a16:creationId xmlns:a16="http://schemas.microsoft.com/office/drawing/2014/main" id="{CB46C2B2-457A-4B78-9DB4-79B024DEE7D4}"/>
              </a:ext>
            </a:extLst>
          </p:cNvPr>
          <p:cNvSpPr txBox="1"/>
          <p:nvPr/>
        </p:nvSpPr>
        <p:spPr>
          <a:xfrm>
            <a:off x="6371522" y="1270663"/>
            <a:ext cx="6331481" cy="253365"/>
          </a:xfrm>
          <a:prstGeom prst="roundRect">
            <a:avLst>
              <a:gd name="adj" fmla="val 6211"/>
            </a:avLst>
          </a:prstGeom>
          <a:noFill/>
          <a:ln w="6350">
            <a:noFill/>
          </a:ln>
        </p:spPr>
        <p:txBody>
          <a:bodyPr wrap="square" rtlCol="0">
            <a:spAutoFit/>
          </a:bodyPr>
          <a:lstStyle/>
          <a:p>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上位類型への改定（ＢＯＤ等５項目：</a:t>
            </a:r>
            <a:r>
              <a:rPr lang="en-US" altLang="ja-JP" sz="1000" dirty="0">
                <a:latin typeface="Meiryo UI" panose="020B0604030504040204" pitchFamily="50" charset="-128"/>
                <a:ea typeface="Meiryo UI" panose="020B0604030504040204" pitchFamily="50" charset="-128"/>
              </a:rPr>
              <a:t>16</a:t>
            </a:r>
            <a:r>
              <a:rPr lang="ja-JP" altLang="en-US" sz="1000" dirty="0">
                <a:latin typeface="Meiryo UI" panose="020B0604030504040204" pitchFamily="50" charset="-128"/>
                <a:ea typeface="Meiryo UI" panose="020B0604030504040204" pitchFamily="50" charset="-128"/>
              </a:rPr>
              <a:t>河川水域を上位に改定、水生生物３項目：８河川水域を新規指定）</a:t>
            </a:r>
            <a:endParaRPr lang="en-US" altLang="ja-JP" sz="1000" dirty="0">
              <a:latin typeface="Meiryo UI" panose="020B0604030504040204" pitchFamily="50" charset="-128"/>
              <a:ea typeface="Meiryo UI" panose="020B0604030504040204" pitchFamily="50" charset="-128"/>
            </a:endParaRPr>
          </a:p>
        </p:txBody>
      </p:sp>
      <p:sp>
        <p:nvSpPr>
          <p:cNvPr id="56" name="テキスト ボックス 55">
            <a:extLst>
              <a:ext uri="{FF2B5EF4-FFF2-40B4-BE49-F238E27FC236}">
                <a16:creationId xmlns:a16="http://schemas.microsoft.com/office/drawing/2014/main" id="{CB46C2B2-457A-4B78-9DB4-79B024DEE7D4}"/>
              </a:ext>
            </a:extLst>
          </p:cNvPr>
          <p:cNvSpPr txBox="1"/>
          <p:nvPr/>
        </p:nvSpPr>
        <p:spPr>
          <a:xfrm>
            <a:off x="6371522" y="4522357"/>
            <a:ext cx="6331481" cy="253365"/>
          </a:xfrm>
          <a:prstGeom prst="roundRect">
            <a:avLst>
              <a:gd name="adj" fmla="val 6211"/>
            </a:avLst>
          </a:prstGeom>
          <a:noFill/>
          <a:ln w="6350">
            <a:noFill/>
          </a:ln>
        </p:spPr>
        <p:txBody>
          <a:bodyPr wrap="square" rtlCol="0">
            <a:spAutoFit/>
          </a:bodyPr>
          <a:lstStyle/>
          <a:p>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類型範囲の変更（神崎川水系･安威川の類型範囲及び達成期間を変更）</a:t>
            </a:r>
            <a:endParaRPr lang="en-US" altLang="ja-JP" sz="1000" dirty="0">
              <a:latin typeface="Meiryo UI" panose="020B0604030504040204" pitchFamily="50" charset="-128"/>
              <a:ea typeface="Meiryo UI" panose="020B0604030504040204" pitchFamily="50" charset="-128"/>
            </a:endParaRPr>
          </a:p>
        </p:txBody>
      </p:sp>
      <p:sp>
        <p:nvSpPr>
          <p:cNvPr id="57" name="テキスト ボックス 56">
            <a:extLst>
              <a:ext uri="{FF2B5EF4-FFF2-40B4-BE49-F238E27FC236}">
                <a16:creationId xmlns:a16="http://schemas.microsoft.com/office/drawing/2014/main" id="{CB46C2B2-457A-4B78-9DB4-79B024DEE7D4}"/>
              </a:ext>
            </a:extLst>
          </p:cNvPr>
          <p:cNvSpPr txBox="1"/>
          <p:nvPr/>
        </p:nvSpPr>
        <p:spPr>
          <a:xfrm>
            <a:off x="6371522" y="6398653"/>
            <a:ext cx="6331481" cy="253365"/>
          </a:xfrm>
          <a:prstGeom prst="roundRect">
            <a:avLst>
              <a:gd name="adj" fmla="val 6211"/>
            </a:avLst>
          </a:prstGeom>
          <a:noFill/>
          <a:ln w="6350">
            <a:noFill/>
          </a:ln>
        </p:spPr>
        <p:txBody>
          <a:bodyPr wrap="square" rtlCol="0">
            <a:spAutoFit/>
          </a:bodyPr>
          <a:lstStyle/>
          <a:p>
            <a:r>
              <a:rPr lang="en-US" altLang="ja-JP" sz="1000" dirty="0">
                <a:latin typeface="Meiryo UI" panose="020B0604030504040204" pitchFamily="50" charset="-128"/>
                <a:ea typeface="Meiryo UI" panose="020B0604030504040204" pitchFamily="50" charset="-128"/>
              </a:rPr>
              <a:t>(3)</a:t>
            </a:r>
            <a:r>
              <a:rPr lang="ja-JP" altLang="en-US" sz="1000" dirty="0">
                <a:latin typeface="Meiryo UI" panose="020B0604030504040204" pitchFamily="50" charset="-128"/>
                <a:ea typeface="Meiryo UI" panose="020B0604030504040204" pitchFamily="50" charset="-128"/>
              </a:rPr>
              <a:t>達成期間の変更（類型を改定しない８河川水域の達成期間を変更）</a:t>
            </a:r>
            <a:endParaRPr lang="en-US" altLang="ja-JP" sz="1000" dirty="0">
              <a:latin typeface="Meiryo UI" panose="020B0604030504040204" pitchFamily="50" charset="-128"/>
              <a:ea typeface="Meiryo UI" panose="020B0604030504040204" pitchFamily="50" charset="-128"/>
            </a:endParaRPr>
          </a:p>
        </p:txBody>
      </p:sp>
      <p:sp>
        <p:nvSpPr>
          <p:cNvPr id="58" name="テキスト ボックス 57">
            <a:extLst>
              <a:ext uri="{FF2B5EF4-FFF2-40B4-BE49-F238E27FC236}">
                <a16:creationId xmlns:a16="http://schemas.microsoft.com/office/drawing/2014/main" id="{CB46C2B2-457A-4B78-9DB4-79B024DEE7D4}"/>
              </a:ext>
            </a:extLst>
          </p:cNvPr>
          <p:cNvSpPr txBox="1"/>
          <p:nvPr/>
        </p:nvSpPr>
        <p:spPr>
          <a:xfrm>
            <a:off x="6356429" y="7921873"/>
            <a:ext cx="6331481" cy="253365"/>
          </a:xfrm>
          <a:prstGeom prst="roundRect">
            <a:avLst>
              <a:gd name="adj" fmla="val 6211"/>
            </a:avLst>
          </a:prstGeom>
          <a:noFill/>
          <a:ln w="6350">
            <a:noFill/>
          </a:ln>
        </p:spPr>
        <p:txBody>
          <a:bodyPr wrap="square" rtlCol="0">
            <a:spAutoFit/>
          </a:bodyPr>
          <a:lstStyle/>
          <a:p>
            <a:r>
              <a:rPr lang="ja-JP" altLang="en-US" sz="1000" dirty="0">
                <a:latin typeface="Meiryo UI" panose="020B0604030504040204" pitchFamily="50" charset="-128"/>
                <a:ea typeface="Meiryo UI" panose="020B0604030504040204" pitchFamily="50" charset="-128"/>
              </a:rPr>
              <a:t>今回の類型指定改定により、類型別の河川水域数は表３のとおりとなる。</a:t>
            </a:r>
            <a:endParaRPr lang="en-US" altLang="ja-JP" sz="1000" dirty="0">
              <a:latin typeface="Meiryo UI" panose="020B0604030504040204" pitchFamily="50" charset="-128"/>
              <a:ea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826833462"/>
              </p:ext>
            </p:extLst>
          </p:nvPr>
        </p:nvGraphicFramePr>
        <p:xfrm>
          <a:off x="9726895" y="8270328"/>
          <a:ext cx="2966720" cy="907415"/>
        </p:xfrm>
        <a:graphic>
          <a:graphicData uri="http://schemas.openxmlformats.org/drawingml/2006/table">
            <a:tbl>
              <a:tblPr firstRow="1" firstCol="1" bandRow="1"/>
              <a:tblGrid>
                <a:gridCol w="900430">
                  <a:extLst>
                    <a:ext uri="{9D8B030D-6E8A-4147-A177-3AD203B41FA5}">
                      <a16:colId xmlns:a16="http://schemas.microsoft.com/office/drawing/2014/main" val="2314893330"/>
                    </a:ext>
                  </a:extLst>
                </a:gridCol>
                <a:gridCol w="989965">
                  <a:extLst>
                    <a:ext uri="{9D8B030D-6E8A-4147-A177-3AD203B41FA5}">
                      <a16:colId xmlns:a16="http://schemas.microsoft.com/office/drawing/2014/main" val="1483129832"/>
                    </a:ext>
                  </a:extLst>
                </a:gridCol>
                <a:gridCol w="1076325">
                  <a:extLst>
                    <a:ext uri="{9D8B030D-6E8A-4147-A177-3AD203B41FA5}">
                      <a16:colId xmlns:a16="http://schemas.microsoft.com/office/drawing/2014/main" val="1135446418"/>
                    </a:ext>
                  </a:extLst>
                </a:gridCol>
              </a:tblGrid>
              <a:tr h="144145">
                <a:tc gridSpan="3">
                  <a:txBody>
                    <a:bodyPr/>
                    <a:lstStyle/>
                    <a:p>
                      <a:pPr algn="l">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(2)</a:t>
                      </a: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水生生物３項目</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2851497"/>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類型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現行</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指定・改定案</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297634"/>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生物Ａ</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9</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10</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148666"/>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生物Ｂ</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56</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64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8038283"/>
                  </a:ext>
                </a:extLst>
              </a:tr>
              <a:tr h="144145">
                <a:tc>
                  <a:txBody>
                    <a:bodyPr/>
                    <a:lstStyle/>
                    <a:p>
                      <a:pPr algn="ctr">
                        <a:lnSpc>
                          <a:spcPts val="1000"/>
                        </a:lnSpc>
                        <a:spcAft>
                          <a:spcPts val="0"/>
                        </a:spcAft>
                      </a:pPr>
                      <a:r>
                        <a:rPr lang="ja-JP" sz="80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全類型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65</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spcAft>
                          <a:spcPts val="0"/>
                        </a:spcAft>
                      </a:pPr>
                      <a:r>
                        <a:rPr lang="en-US" sz="800" kern="100">
                          <a:solidFill>
                            <a:srgbClr val="000000"/>
                          </a:solidFill>
                          <a:effectLst/>
                          <a:latin typeface="ＭＳ ゴシック" panose="020B0609070205080204" pitchFamily="49" charset="-128"/>
                          <a:ea typeface="ＭＳ 明朝" panose="02020609040205080304" pitchFamily="17" charset="-128"/>
                          <a:cs typeface="Times New Roman" panose="02020603050405020304" pitchFamily="18" charset="0"/>
                        </a:rPr>
                        <a:t>74</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5331690"/>
                  </a:ext>
                </a:extLst>
              </a:tr>
              <a:tr h="186690">
                <a:tc gridSpan="3">
                  <a:txBody>
                    <a:bodyPr/>
                    <a:lstStyle/>
                    <a:p>
                      <a:pPr algn="l">
                        <a:lnSpc>
                          <a:spcPts val="1300"/>
                        </a:lnSpc>
                        <a:spcAft>
                          <a:spcPts val="0"/>
                        </a:spcAft>
                      </a:pPr>
                      <a:r>
                        <a:rPr lang="ja-JP" sz="800" kern="100" dirty="0">
                          <a:effectLst/>
                          <a:latin typeface="Century" panose="02040604050505020304" pitchFamily="18" charset="0"/>
                          <a:ea typeface="ＭＳ ゴシック" panose="020B0609070205080204" pitchFamily="49" charset="-128"/>
                          <a:cs typeface="Times New Roman" panose="02020603050405020304" pitchFamily="18" charset="0"/>
                        </a:rPr>
                        <a:t>※生物特Ａ、生物特Ｂの指定水域なし</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41539719"/>
                  </a:ext>
                </a:extLst>
              </a:tr>
            </a:tbl>
          </a:graphicData>
        </a:graphic>
      </p:graphicFrame>
      <p:sp>
        <p:nvSpPr>
          <p:cNvPr id="62" name="テキスト ボックス 61">
            <a:extLst>
              <a:ext uri="{FF2B5EF4-FFF2-40B4-BE49-F238E27FC236}">
                <a16:creationId xmlns:a16="http://schemas.microsoft.com/office/drawing/2014/main" id="{CB46C2B2-457A-4B78-9DB4-79B024DEE7D4}"/>
              </a:ext>
            </a:extLst>
          </p:cNvPr>
          <p:cNvSpPr txBox="1"/>
          <p:nvPr/>
        </p:nvSpPr>
        <p:spPr>
          <a:xfrm>
            <a:off x="7400518" y="8091474"/>
            <a:ext cx="4274928" cy="261283"/>
          </a:xfrm>
          <a:prstGeom prst="roundRect">
            <a:avLst>
              <a:gd name="adj" fmla="val 6211"/>
            </a:avLst>
          </a:prstGeom>
          <a:noFill/>
          <a:ln w="6350">
            <a:noFill/>
          </a:ln>
        </p:spPr>
        <p:txBody>
          <a:bodyPr wrap="square" rtlCol="0">
            <a:spAutoFit/>
          </a:bodyPr>
          <a:lstStyle/>
          <a:p>
            <a:pPr algn="ctr"/>
            <a:r>
              <a:rPr lang="ja-JP" altLang="en-US" sz="1000" dirty="0">
                <a:latin typeface="Meiryo UI" panose="020B0604030504040204" pitchFamily="50" charset="-128"/>
                <a:ea typeface="Meiryo UI" panose="020B0604030504040204" pitchFamily="50" charset="-128"/>
              </a:rPr>
              <a:t>表３　類型別の指定水域数</a:t>
            </a:r>
            <a:endParaRPr lang="en-US" altLang="ja-JP" sz="1000" dirty="0">
              <a:latin typeface="Meiryo UI" panose="020B0604030504040204" pitchFamily="50" charset="-128"/>
              <a:ea typeface="Meiryo UI" panose="020B0604030504040204" pitchFamily="50" charset="-128"/>
            </a:endParaRPr>
          </a:p>
        </p:txBody>
      </p:sp>
      <p:pic>
        <p:nvPicPr>
          <p:cNvPr id="63" name="図 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19033" y="28895"/>
            <a:ext cx="478800" cy="478800"/>
          </a:xfrm>
          <a:prstGeom prst="rect">
            <a:avLst/>
          </a:prstGeom>
        </p:spPr>
      </p:pic>
      <p:pic>
        <p:nvPicPr>
          <p:cNvPr id="64" name="図 6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97833" y="28895"/>
            <a:ext cx="478800" cy="478800"/>
          </a:xfrm>
          <a:prstGeom prst="rect">
            <a:avLst/>
          </a:prstGeom>
        </p:spPr>
      </p:pic>
      <p:pic>
        <p:nvPicPr>
          <p:cNvPr id="65" name="図 6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861433" y="32169"/>
            <a:ext cx="478800" cy="478800"/>
          </a:xfrm>
          <a:prstGeom prst="rect">
            <a:avLst/>
          </a:prstGeom>
        </p:spPr>
      </p:pic>
      <p:pic>
        <p:nvPicPr>
          <p:cNvPr id="66" name="図 6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340233" y="28895"/>
            <a:ext cx="478800" cy="478800"/>
          </a:xfrm>
          <a:prstGeom prst="rect">
            <a:avLst/>
          </a:prstGeom>
        </p:spPr>
      </p:pic>
      <p:graphicFrame>
        <p:nvGraphicFramePr>
          <p:cNvPr id="17" name="表 16"/>
          <p:cNvGraphicFramePr>
            <a:graphicFrameLocks noGrp="1"/>
          </p:cNvGraphicFramePr>
          <p:nvPr>
            <p:extLst>
              <p:ext uri="{D42A27DB-BD31-4B8C-83A1-F6EECF244321}">
                <p14:modId xmlns:p14="http://schemas.microsoft.com/office/powerpoint/2010/main" val="1422489954"/>
              </p:ext>
            </p:extLst>
          </p:nvPr>
        </p:nvGraphicFramePr>
        <p:xfrm>
          <a:off x="711511" y="3815794"/>
          <a:ext cx="4767579" cy="1965960"/>
        </p:xfrm>
        <a:graphic>
          <a:graphicData uri="http://schemas.openxmlformats.org/drawingml/2006/table">
            <a:tbl>
              <a:tblPr firstRow="1" firstCol="1" bandRow="1"/>
              <a:tblGrid>
                <a:gridCol w="1092539">
                  <a:extLst>
                    <a:ext uri="{9D8B030D-6E8A-4147-A177-3AD203B41FA5}">
                      <a16:colId xmlns:a16="http://schemas.microsoft.com/office/drawing/2014/main" val="1759879904"/>
                    </a:ext>
                  </a:extLst>
                </a:gridCol>
                <a:gridCol w="1356390">
                  <a:extLst>
                    <a:ext uri="{9D8B030D-6E8A-4147-A177-3AD203B41FA5}">
                      <a16:colId xmlns:a16="http://schemas.microsoft.com/office/drawing/2014/main" val="3970439194"/>
                    </a:ext>
                  </a:extLst>
                </a:gridCol>
                <a:gridCol w="2318650">
                  <a:extLst>
                    <a:ext uri="{9D8B030D-6E8A-4147-A177-3AD203B41FA5}">
                      <a16:colId xmlns:a16="http://schemas.microsoft.com/office/drawing/2014/main" val="512317726"/>
                    </a:ext>
                  </a:extLst>
                </a:gridCol>
              </a:tblGrid>
              <a:tr h="180340">
                <a:tc gridSpan="2">
                  <a:txBody>
                    <a:bodyPr/>
                    <a:lstStyle/>
                    <a:p>
                      <a:pPr algn="ctr">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目指すべき類型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7925825"/>
                  </a:ext>
                </a:extLst>
              </a:tr>
              <a:tr h="180340">
                <a:tc gridSpan="2">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淀川水系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Ｂ類型以上</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6372774"/>
                  </a:ext>
                </a:extLst>
              </a:tr>
              <a:tr h="180340">
                <a:tc rowSpan="2">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神崎川水系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神崎川の支川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Ｂ類型以上</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1439786"/>
                  </a:ext>
                </a:extLst>
              </a:tr>
              <a:tr h="180340">
                <a:tc vMerge="1">
                  <a:txBody>
                    <a:bodyPr/>
                    <a:lstStyle/>
                    <a:p>
                      <a:endParaRPr kumimoji="1" lang="ja-JP" altLang="en-US"/>
                    </a:p>
                  </a:txBody>
                  <a:tcPr/>
                </a:tc>
                <a:tc>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猪名川上流の支川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Ａ類型（全て指定済）</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225987"/>
                  </a:ext>
                </a:extLst>
              </a:tr>
              <a:tr h="180340">
                <a:tc gridSpan="2">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寝屋川水系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Ｃ類型以上</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3104018"/>
                  </a:ext>
                </a:extLst>
              </a:tr>
              <a:tr h="180340">
                <a:tc gridSpan="2">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大阪市内河川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Ｂ類型</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6043890"/>
                  </a:ext>
                </a:extLst>
              </a:tr>
              <a:tr h="180340">
                <a:tc rowSpan="2">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大和川水系</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石川とその支川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Ｂ類型以上</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745659"/>
                  </a:ext>
                </a:extLst>
              </a:tr>
              <a:tr h="180340">
                <a:tc vMerge="1">
                  <a:txBody>
                    <a:bodyPr/>
                    <a:lstStyle/>
                    <a:p>
                      <a:endParaRPr kumimoji="1" lang="ja-JP" altLang="en-US"/>
                    </a:p>
                  </a:txBody>
                  <a:tcPr/>
                </a:tc>
                <a:tc>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西除川、東除川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Ｃ類型以上</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917467"/>
                  </a:ext>
                </a:extLst>
              </a:tr>
              <a:tr h="342900">
                <a:tc rowSpan="2">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泉州諸河川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樫井川以北の河川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Ｂ類型以上（上流部および支川）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p>
                      <a:pPr indent="133350"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Ｃ類型以上（下流部）</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1482886"/>
                  </a:ext>
                </a:extLst>
              </a:tr>
              <a:tr h="180340">
                <a:tc vMerge="1">
                  <a:txBody>
                    <a:bodyPr/>
                    <a:lstStyle/>
                    <a:p>
                      <a:endParaRPr kumimoji="1" lang="ja-JP" altLang="en-US"/>
                    </a:p>
                  </a:txBody>
                  <a:tcPr/>
                </a:tc>
                <a:tc>
                  <a:txBody>
                    <a:bodyPr/>
                    <a:lstStyle/>
                    <a:p>
                      <a:pPr algn="just">
                        <a:lnSpc>
                          <a:spcPts val="1400"/>
                        </a:lnSpc>
                        <a:spcAft>
                          <a:spcPts val="0"/>
                        </a:spcAft>
                        <a:tabLst>
                          <a:tab pos="1647825" algn="l"/>
                        </a:tabLst>
                      </a:pPr>
                      <a:r>
                        <a:rPr lang="ja-JP" sz="1050" kern="10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男里川以南の河川</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ts val="1400"/>
                        </a:lnSpc>
                        <a:spcAft>
                          <a:spcPts val="0"/>
                        </a:spcAft>
                        <a:tabLst>
                          <a:tab pos="1647825" algn="l"/>
                        </a:tabLst>
                      </a:pPr>
                      <a:r>
                        <a:rPr lang="ja-JP" sz="1050" kern="1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Ａ類型（全て指定済）</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2012258"/>
                  </a:ext>
                </a:extLst>
              </a:tr>
            </a:tbl>
          </a:graphicData>
        </a:graphic>
      </p:graphicFrame>
      <p:pic>
        <p:nvPicPr>
          <p:cNvPr id="68" name="図 67" descr="\\G0000SV0NS101\D10171w$\作業用\s21b\環境計画G\R03\05水質保全\01水質部会\第２回部会\03_開催\02_報道提供\SDGs wheel.png"/>
          <p:cNvPicPr/>
          <p:nvPr/>
        </p:nvPicPr>
        <p:blipFill rotWithShape="1">
          <a:blip r:embed="rId6" cstate="print">
            <a:extLst>
              <a:ext uri="{28A0092B-C50C-407E-A947-70E740481C1C}">
                <a14:useLocalDpi xmlns:a14="http://schemas.microsoft.com/office/drawing/2010/main" val="0"/>
              </a:ext>
            </a:extLst>
          </a:blip>
          <a:srcRect/>
          <a:stretch/>
        </p:blipFill>
        <p:spPr bwMode="auto">
          <a:xfrm>
            <a:off x="10787684" y="13320"/>
            <a:ext cx="504000" cy="504000"/>
          </a:xfrm>
          <a:prstGeom prst="rect">
            <a:avLst/>
          </a:prstGeom>
          <a:noFill/>
          <a:ln>
            <a:noFill/>
          </a:ln>
          <a:extLst>
            <a:ext uri="{53640926-AAD7-44D8-BBD7-CCE9431645EC}">
              <a14:shadowObscured xmlns:a14="http://schemas.microsoft.com/office/drawing/2010/main"/>
            </a:ext>
          </a:extLst>
        </p:spPr>
      </p:pic>
      <p:sp>
        <p:nvSpPr>
          <p:cNvPr id="35" name="テキスト ボックス 34">
            <a:extLst>
              <a:ext uri="{FF2B5EF4-FFF2-40B4-BE49-F238E27FC236}">
                <a16:creationId xmlns:a16="http://schemas.microsoft.com/office/drawing/2014/main" id="{CB46C2B2-457A-4B78-9DB4-79B024DEE7D4}"/>
              </a:ext>
            </a:extLst>
          </p:cNvPr>
          <p:cNvSpPr txBox="1"/>
          <p:nvPr/>
        </p:nvSpPr>
        <p:spPr>
          <a:xfrm>
            <a:off x="6310823" y="4343973"/>
            <a:ext cx="6331481" cy="237530"/>
          </a:xfrm>
          <a:prstGeom prst="roundRect">
            <a:avLst>
              <a:gd name="adj" fmla="val 6211"/>
            </a:avLst>
          </a:prstGeom>
          <a:noFill/>
          <a:ln w="6350">
            <a:noFill/>
          </a:ln>
        </p:spPr>
        <p:txBody>
          <a:bodyPr wrap="square" rtlCol="0">
            <a:spAutoFit/>
          </a:bodyPr>
          <a:lstStyle/>
          <a:p>
            <a:r>
              <a:rPr lang="en-US" altLang="ja-JP" sz="900" dirty="0" smtClean="0">
                <a:latin typeface="Meiryo UI" panose="020B0604030504040204" pitchFamily="50" charset="-128"/>
                <a:ea typeface="Meiryo UI" panose="020B0604030504040204" pitchFamily="50" charset="-128"/>
              </a:rPr>
              <a:t>※</a:t>
            </a:r>
            <a:r>
              <a:rPr lang="ja-JP" altLang="en-US" sz="900" smtClean="0">
                <a:latin typeface="Meiryo UI" panose="020B0604030504040204" pitchFamily="50" charset="-128"/>
                <a:ea typeface="Meiryo UI" panose="020B0604030504040204" pitchFamily="50" charset="-128"/>
              </a:rPr>
              <a:t>達成期間　イ：直ちに達成、ロ：５年以内に可及的速やかに達成、ハ：５年を超える期間で可及的速やかに達成</a:t>
            </a:r>
            <a:endParaRPr lang="en-US" altLang="ja-JP" sz="9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16355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descr="D:\TabuchiKe\Desktop\★150501修正（類型境界なし）◎05-06　河川測定地点図 [H23版更新済み]-2.jpg"/>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bwMode="auto">
          <a:xfrm>
            <a:off x="8866229" y="1803036"/>
            <a:ext cx="3935371" cy="5188450"/>
          </a:xfrm>
          <a:prstGeom prst="rect">
            <a:avLst/>
          </a:prstGeom>
          <a:noFill/>
          <a:ln>
            <a:noFill/>
          </a:ln>
          <a:extLst>
            <a:ext uri="{53640926-AAD7-44D8-BBD7-CCE9431645EC}">
              <a14:shadowObscured xmlns:a14="http://schemas.microsoft.com/office/drawing/2010/main"/>
            </a:ext>
          </a:extLst>
        </p:spPr>
      </p:pic>
      <p:sp>
        <p:nvSpPr>
          <p:cNvPr id="4" name="テキスト ボックス 3">
            <a:extLst>
              <a:ext uri="{FF2B5EF4-FFF2-40B4-BE49-F238E27FC236}">
                <a16:creationId xmlns:a16="http://schemas.microsoft.com/office/drawing/2014/main" id="{13DD108F-54B6-454B-B466-3BB1D91731C8}"/>
              </a:ext>
            </a:extLst>
          </p:cNvPr>
          <p:cNvSpPr txBox="1"/>
          <p:nvPr/>
        </p:nvSpPr>
        <p:spPr>
          <a:xfrm>
            <a:off x="6155631" y="346005"/>
            <a:ext cx="1656183" cy="288000"/>
          </a:xfrm>
          <a:prstGeom prst="roundRect">
            <a:avLst/>
          </a:prstGeom>
          <a:solidFill>
            <a:srgbClr val="002060"/>
          </a:solidFill>
          <a:ln w="9525">
            <a:noFill/>
          </a:ln>
        </p:spPr>
        <p:style>
          <a:lnRef idx="2">
            <a:schemeClr val="accent1"/>
          </a:lnRef>
          <a:fillRef idx="1">
            <a:schemeClr val="lt1"/>
          </a:fillRef>
          <a:effectRef idx="0">
            <a:schemeClr val="accent1"/>
          </a:effectRef>
          <a:fontRef idx="minor">
            <a:schemeClr val="dk1"/>
          </a:fontRef>
        </p:style>
        <p:txBody>
          <a:bodyPr wrap="square" lIns="72000" tIns="36000" rIns="72000" bIns="72000">
            <a:spAutoFit/>
          </a:bodyPr>
          <a:lstStyle/>
          <a:p>
            <a:pPr algn="ctr" defTabSz="1280160" fontAlgn="auto">
              <a:spcBef>
                <a:spcPts val="0"/>
              </a:spcBef>
              <a:spcAft>
                <a:spcPts val="0"/>
              </a:spcAft>
              <a:defRPr/>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現在の指定の状況</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39D3DED3-7B86-4CF1-8B78-2A585550C1E2}"/>
              </a:ext>
            </a:extLst>
          </p:cNvPr>
          <p:cNvSpPr txBox="1"/>
          <p:nvPr/>
        </p:nvSpPr>
        <p:spPr>
          <a:xfrm>
            <a:off x="775622" y="346005"/>
            <a:ext cx="3456384" cy="288000"/>
          </a:xfrm>
          <a:prstGeom prst="roundRect">
            <a:avLst/>
          </a:prstGeom>
          <a:solidFill>
            <a:srgbClr val="002060"/>
          </a:solidFill>
          <a:ln w="9525">
            <a:noFill/>
          </a:ln>
        </p:spPr>
        <p:style>
          <a:lnRef idx="2">
            <a:schemeClr val="accent1"/>
          </a:lnRef>
          <a:fillRef idx="1">
            <a:schemeClr val="lt1"/>
          </a:fillRef>
          <a:effectRef idx="0">
            <a:schemeClr val="accent1"/>
          </a:effectRef>
          <a:fontRef idx="minor">
            <a:schemeClr val="dk1"/>
          </a:fontRef>
        </p:style>
        <p:txBody>
          <a:bodyPr wrap="square" lIns="72000" tIns="36000" rIns="72000" bIns="72000">
            <a:spAutoFit/>
          </a:bodyPr>
          <a:lstStyle/>
          <a:p>
            <a:pPr algn="ctr" defTabSz="1280160" fontAlgn="auto">
              <a:spcBef>
                <a:spcPts val="0"/>
              </a:spcBef>
              <a:spcAft>
                <a:spcPts val="0"/>
              </a:spcAft>
              <a:defRPr/>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生活環境の保全に関する環境基準（河川）</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2">
            <a:extLst>
              <a:ext uri="{FF2B5EF4-FFF2-40B4-BE49-F238E27FC236}">
                <a16:creationId xmlns:a16="http://schemas.microsoft.com/office/drawing/2014/main" id="{9A09497A-CF36-46D9-A681-F46068BD8AAE}"/>
              </a:ext>
            </a:extLst>
          </p:cNvPr>
          <p:cNvSpPr>
            <a:spLocks noChangeArrowheads="1"/>
          </p:cNvSpPr>
          <p:nvPr/>
        </p:nvSpPr>
        <p:spPr bwMode="auto">
          <a:xfrm>
            <a:off x="8633048" y="8144067"/>
            <a:ext cx="3230821" cy="1144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注１：網掛けは国が類型指定を行う水域を示す。</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注２：「－」は類型指定がされていないことを表す。</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注３：表中のイ、ロ及びハは達成期間を示し、その分類は次のとおり</a:t>
            </a:r>
            <a:r>
              <a:rPr lang="ja-JP" altLang="en-US" sz="800" kern="12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イ：直ちに達成</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ロ：５年以内に可及的速やかに達成</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ハ：５年を超える期間で可及的速やかに達成</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aphicFrame>
        <p:nvGraphicFramePr>
          <p:cNvPr id="8" name="表 7">
            <a:extLst>
              <a:ext uri="{FF2B5EF4-FFF2-40B4-BE49-F238E27FC236}">
                <a16:creationId xmlns:a16="http://schemas.microsoft.com/office/drawing/2014/main" id="{04481FC6-3FFF-46DB-AF6D-4CC873A7A42A}"/>
              </a:ext>
            </a:extLst>
          </p:cNvPr>
          <p:cNvGraphicFramePr>
            <a:graphicFrameLocks noGrp="1"/>
          </p:cNvGraphicFramePr>
          <p:nvPr>
            <p:extLst>
              <p:ext uri="{D42A27DB-BD31-4B8C-83A1-F6EECF244321}">
                <p14:modId xmlns:p14="http://schemas.microsoft.com/office/powerpoint/2010/main" val="1009632504"/>
              </p:ext>
            </p:extLst>
          </p:nvPr>
        </p:nvGraphicFramePr>
        <p:xfrm>
          <a:off x="5368313" y="765274"/>
          <a:ext cx="3230821" cy="8590071"/>
        </p:xfrm>
        <a:graphic>
          <a:graphicData uri="http://schemas.openxmlformats.org/drawingml/2006/table">
            <a:tbl>
              <a:tblPr firstRow="1" firstCol="1" bandRow="1"/>
              <a:tblGrid>
                <a:gridCol w="193297">
                  <a:extLst>
                    <a:ext uri="{9D8B030D-6E8A-4147-A177-3AD203B41FA5}">
                      <a16:colId xmlns:a16="http://schemas.microsoft.com/office/drawing/2014/main" val="1822567745"/>
                    </a:ext>
                  </a:extLst>
                </a:gridCol>
                <a:gridCol w="717959">
                  <a:extLst>
                    <a:ext uri="{9D8B030D-6E8A-4147-A177-3AD203B41FA5}">
                      <a16:colId xmlns:a16="http://schemas.microsoft.com/office/drawing/2014/main" val="2697246486"/>
                    </a:ext>
                  </a:extLst>
                </a:gridCol>
                <a:gridCol w="1311453">
                  <a:extLst>
                    <a:ext uri="{9D8B030D-6E8A-4147-A177-3AD203B41FA5}">
                      <a16:colId xmlns:a16="http://schemas.microsoft.com/office/drawing/2014/main" val="4100840917"/>
                    </a:ext>
                  </a:extLst>
                </a:gridCol>
                <a:gridCol w="368345">
                  <a:extLst>
                    <a:ext uri="{9D8B030D-6E8A-4147-A177-3AD203B41FA5}">
                      <a16:colId xmlns:a16="http://schemas.microsoft.com/office/drawing/2014/main" val="2382295427"/>
                    </a:ext>
                  </a:extLst>
                </a:gridCol>
                <a:gridCol w="639767">
                  <a:extLst>
                    <a:ext uri="{9D8B030D-6E8A-4147-A177-3AD203B41FA5}">
                      <a16:colId xmlns:a16="http://schemas.microsoft.com/office/drawing/2014/main" val="2247045569"/>
                    </a:ext>
                  </a:extLst>
                </a:gridCol>
              </a:tblGrid>
              <a:tr h="29205">
                <a:tc rowSpan="2">
                  <a:txBody>
                    <a:bodyPr/>
                    <a:lstStyle/>
                    <a:p>
                      <a:pPr algn="ctr">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区分</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河川水域名</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範　　囲</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現在の類型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84923343"/>
                  </a:ext>
                </a:extLst>
              </a:tr>
              <a:tr h="20242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700"/>
                        </a:lnSpc>
                      </a:pP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BOD</a:t>
                      </a: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等</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400" algn="ctr">
                        <a:lnSpc>
                          <a:spcPts val="700"/>
                        </a:lnSpc>
                        <a:spcAft>
                          <a:spcPts val="0"/>
                        </a:spcAft>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水生生物の</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保全</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3091606"/>
                  </a:ext>
                </a:extLst>
              </a:tr>
              <a:tr h="101212">
                <a:tc rowSpan="9">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淀川水域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淀川下流</a:t>
                      </a:r>
                      <a:r>
                        <a:rPr lang="en-US"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(1)</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宇治川合流点から長柄堰まで</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Ｂハ</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rowSpan="2">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553259596"/>
                  </a:ext>
                </a:extLst>
              </a:tr>
              <a:tr h="101212">
                <a:tc vMerge="1">
                  <a:txBody>
                    <a:bodyPr/>
                    <a:lstStyle/>
                    <a:p>
                      <a:endParaRPr kumimoji="1" lang="ja-JP" altLang="en-US"/>
                    </a:p>
                  </a:txBody>
                  <a:tcPr/>
                </a:tc>
                <a:tc>
                  <a:txBody>
                    <a:bodyPr/>
                    <a:lstStyle/>
                    <a:p>
                      <a:pPr indent="3746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淀川下流</a:t>
                      </a:r>
                      <a:r>
                        <a:rPr lang="en-US"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長柄堰より下流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vMerge="1">
                  <a:txBody>
                    <a:bodyPr/>
                    <a:lstStyle/>
                    <a:p>
                      <a:endParaRPr kumimoji="1" lang="ja-JP" altLang="en-US"/>
                    </a:p>
                  </a:txBody>
                  <a:tcPr/>
                </a:tc>
                <a:extLst>
                  <a:ext uri="{0D108BD9-81ED-4DB2-BD59-A6C34878D82A}">
                    <a16:rowId xmlns:a16="http://schemas.microsoft.com/office/drawing/2014/main" val="2860938685"/>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船橋川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Ｂハ</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1928229"/>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穂谷川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Ｂハ</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6296963"/>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檜尾川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3591666"/>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天野川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奈良県界より下流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Ｂハ</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1097729"/>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芥川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(1)</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京都府界から塚脇橋まで</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altLang="ja-JP" sz="600" kern="0" dirty="0" smtClea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ＡＡイ</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7051022"/>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芥川</a:t>
                      </a:r>
                      <a:r>
                        <a:rPr lang="en-US" sz="600" kern="0" dirty="0">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塚脇橋より下流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1923645"/>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水無瀬川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4947024"/>
                  </a:ext>
                </a:extLst>
              </a:tr>
              <a:tr h="101212">
                <a:tc rowSpan="17">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神崎川水域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神崎川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安威川、猪名川を除く神崎川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315056885"/>
                  </a:ext>
                </a:extLst>
              </a:tr>
              <a:tr h="101212">
                <a:tc vMerge="1">
                  <a:txBody>
                    <a:bodyPr/>
                    <a:lstStyle/>
                    <a:p>
                      <a:endParaRPr kumimoji="1" lang="ja-JP" altLang="en-US"/>
                    </a:p>
                  </a:txBody>
                  <a:tcPr/>
                </a:tc>
                <a:tc>
                  <a:txBody>
                    <a:bodyPr/>
                    <a:lstStyle/>
                    <a:p>
                      <a:pPr indent="3746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天竺川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6313592"/>
                  </a:ext>
                </a:extLst>
              </a:tr>
              <a:tr h="101212">
                <a:tc vMerge="1">
                  <a:txBody>
                    <a:bodyPr/>
                    <a:lstStyle/>
                    <a:p>
                      <a:endParaRPr kumimoji="1" lang="ja-JP" altLang="en-US"/>
                    </a:p>
                  </a:txBody>
                  <a:tcPr/>
                </a:tc>
                <a:tc>
                  <a:txBody>
                    <a:bodyPr/>
                    <a:lstStyle/>
                    <a:p>
                      <a:pPr indent="3746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安威川上流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茨木市取水口より上流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240701"/>
                  </a:ext>
                </a:extLst>
              </a:tr>
              <a:tr h="101212">
                <a:tc vMerge="1">
                  <a:txBody>
                    <a:bodyPr/>
                    <a:lstStyle/>
                    <a:p>
                      <a:endParaRPr kumimoji="1" lang="ja-JP" altLang="en-US"/>
                    </a:p>
                  </a:txBody>
                  <a:tcPr/>
                </a:tc>
                <a:tc>
                  <a:txBody>
                    <a:bodyPr/>
                    <a:lstStyle/>
                    <a:p>
                      <a:pPr indent="3746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安威川下流</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(1)</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茨木市取水口から大正川合流点まで</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572775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安威川下流</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(3)</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大正川合流点より下流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328149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佐保川及び茨木川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663015"/>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大正川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616637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勝尾寺川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0760586"/>
                  </a:ext>
                </a:extLst>
              </a:tr>
              <a:tr h="101212">
                <a:tc vMerge="1">
                  <a:txBody>
                    <a:bodyPr/>
                    <a:lstStyle/>
                    <a:p>
                      <a:endParaRPr kumimoji="1" lang="ja-JP" altLang="en-US"/>
                    </a:p>
                  </a:txBody>
                  <a:tcPr/>
                </a:tc>
                <a:tc>
                  <a:txBody>
                    <a:bodyPr/>
                    <a:lstStyle/>
                    <a:p>
                      <a:pPr indent="3746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猪名川上流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箕面川合流点より上流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rowSpan="2">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640233433"/>
                  </a:ext>
                </a:extLst>
              </a:tr>
              <a:tr h="101212">
                <a:tc vMerge="1">
                  <a:txBody>
                    <a:bodyPr/>
                    <a:lstStyle/>
                    <a:p>
                      <a:endParaRPr kumimoji="1" lang="ja-JP" altLang="en-US"/>
                    </a:p>
                  </a:txBody>
                  <a:tcPr/>
                </a:tc>
                <a:tc>
                  <a:txBody>
                    <a:bodyPr/>
                    <a:lstStyle/>
                    <a:p>
                      <a:pPr indent="3746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猪名川下流</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藻川分岐点から藻川合流点まで</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vMerge="1">
                  <a:txBody>
                    <a:bodyPr/>
                    <a:lstStyle/>
                    <a:p>
                      <a:endParaRPr kumimoji="1" lang="ja-JP" altLang="en-US"/>
                    </a:p>
                  </a:txBody>
                  <a:tcPr/>
                </a:tc>
                <a:extLst>
                  <a:ext uri="{0D108BD9-81ED-4DB2-BD59-A6C34878D82A}">
                    <a16:rowId xmlns:a16="http://schemas.microsoft.com/office/drawing/2014/main" val="3978965295"/>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箕面川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(1)</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箕面市取水口より上流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altLang="ja-JP" sz="600" kern="0" dirty="0" smtClea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ＡＡイ</a:t>
                      </a:r>
                      <a:endParaRPr lang="ja-JP" alt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8800"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857847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箕面川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箕面市取水口から兵庫県界まで</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8557883"/>
                  </a:ext>
                </a:extLst>
              </a:tr>
              <a:tr h="149823">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余野川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1953326"/>
                  </a:ext>
                </a:extLst>
              </a:tr>
              <a:tr h="0">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千里川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554192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田尻川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兵庫県界より上流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836887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一庫・大路次川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京都府界から兵庫県界まで</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9693538"/>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山辺川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4830770"/>
                  </a:ext>
                </a:extLst>
              </a:tr>
              <a:tr h="101212">
                <a:tc rowSpan="7">
                  <a:txBody>
                    <a:bodyPr/>
                    <a:lstStyle/>
                    <a:p>
                      <a:pPr algn="ctr">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寝屋川水域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寝屋川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(1)</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住道大橋より上流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7825133"/>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寝屋川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住道大橋より下流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5847851"/>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恩智川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9550795"/>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古川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6085368"/>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第二寝屋川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0485695"/>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平野川分水路</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3696258"/>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平野川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1365190"/>
                  </a:ext>
                </a:extLst>
              </a:tr>
              <a:tr h="101212">
                <a:tc rowSpan="12">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大阪市内河川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大川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大川全域及び城北川全域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8700744"/>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堂島川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0793719"/>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土佐堀川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2560760"/>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道頓堀川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3363716"/>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正蓮寺川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6649953"/>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六軒家川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4625653"/>
                  </a:ext>
                </a:extLst>
              </a:tr>
              <a:tr h="54884">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安治川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9429340"/>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尻無川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258133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木津川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31687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木津川運河</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7171704"/>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住吉川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103571"/>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東横堀川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6318382"/>
                  </a:ext>
                </a:extLst>
              </a:tr>
              <a:tr h="101212">
                <a:tc rowSpan="12">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大和川水域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石川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37697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千早川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0381060"/>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天見川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7790563"/>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石見川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2216921"/>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飛鳥川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6833117"/>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梅川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222347"/>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佐備川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3606155"/>
                  </a:ext>
                </a:extLst>
              </a:tr>
              <a:tr h="101212">
                <a:tc vMerge="1">
                  <a:txBody>
                    <a:bodyPr/>
                    <a:lstStyle/>
                    <a:p>
                      <a:endParaRPr kumimoji="1" lang="ja-JP" altLang="en-US"/>
                    </a:p>
                  </a:txBody>
                  <a:tcPr/>
                </a:tc>
                <a:tc>
                  <a:txBody>
                    <a:bodyPr/>
                    <a:lstStyle/>
                    <a:p>
                      <a:pPr indent="3746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大和川中流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桜井市初瀬取入口から浅香山まで</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Ｃハ</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rowSpan="2">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032250572"/>
                  </a:ext>
                </a:extLst>
              </a:tr>
              <a:tr h="101212">
                <a:tc vMerge="1">
                  <a:txBody>
                    <a:bodyPr/>
                    <a:lstStyle/>
                    <a:p>
                      <a:endParaRPr kumimoji="1" lang="ja-JP" altLang="en-US"/>
                    </a:p>
                  </a:txBody>
                  <a:tcPr/>
                </a:tc>
                <a:tc>
                  <a:txBody>
                    <a:bodyPr/>
                    <a:lstStyle/>
                    <a:p>
                      <a:pPr indent="3746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大和川下流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浅香山から下流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Ｄハ</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vMerge="1">
                  <a:txBody>
                    <a:bodyPr/>
                    <a:lstStyle/>
                    <a:p>
                      <a:endParaRPr kumimoji="1" lang="ja-JP" altLang="en-US"/>
                    </a:p>
                  </a:txBody>
                  <a:tcPr/>
                </a:tc>
                <a:extLst>
                  <a:ext uri="{0D108BD9-81ED-4DB2-BD59-A6C34878D82A}">
                    <a16:rowId xmlns:a16="http://schemas.microsoft.com/office/drawing/2014/main" val="156399391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東除川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005549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西除川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(1)</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狭山池流出端より上流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3186168"/>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西除川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狭山池流出端より下流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8440678"/>
                  </a:ext>
                </a:extLst>
              </a:tr>
              <a:tr h="101212">
                <a:tc rowSpan="24">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泉州諸河川水域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石津川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7963327"/>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和田川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3661298"/>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大津川上流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泉大津市高津取水口より上流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0387316"/>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大津川下流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泉大津市高津取水口より下流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1321177"/>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牛滝川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95232"/>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松尾川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Ｂハ</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870051"/>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槇尾川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1990657"/>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父鬼川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1789243"/>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春木川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7237271"/>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津田川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Ｅイ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8383424"/>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近木川上流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秬谷川合流点より上流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4920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近木川下流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秬谷川合流点より下流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6418535"/>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見出川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Ｅイ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1998908"/>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佐野川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Ｅイ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8546089"/>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樫井川上流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兎田橋より上流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870541"/>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樫井川下流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兎田橋より下流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Ｅイ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1081847"/>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男里川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3532281"/>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金熊寺川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3550341"/>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菟砥川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6917501"/>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山中川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0083664"/>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番川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8465828"/>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大川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875289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東川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2464037"/>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西川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9538323"/>
                  </a:ext>
                </a:extLst>
              </a:tr>
            </a:tbl>
          </a:graphicData>
        </a:graphic>
      </p:graphicFrame>
      <p:sp>
        <p:nvSpPr>
          <p:cNvPr id="10" name="テキスト ボックス 9">
            <a:extLst>
              <a:ext uri="{FF2B5EF4-FFF2-40B4-BE49-F238E27FC236}">
                <a16:creationId xmlns:a16="http://schemas.microsoft.com/office/drawing/2014/main" id="{67DFFEEB-F33E-4C19-B00D-9E5C34F698C9}"/>
              </a:ext>
            </a:extLst>
          </p:cNvPr>
          <p:cNvSpPr txBox="1"/>
          <p:nvPr/>
        </p:nvSpPr>
        <p:spPr>
          <a:xfrm>
            <a:off x="-17515" y="584093"/>
            <a:ext cx="2741673" cy="306467"/>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●生活環境項目（５項目）</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FCD54851-FA61-4DD2-A5F9-FF6FFEAB6566}"/>
              </a:ext>
            </a:extLst>
          </p:cNvPr>
          <p:cNvSpPr txBox="1"/>
          <p:nvPr/>
        </p:nvSpPr>
        <p:spPr>
          <a:xfrm>
            <a:off x="-17515" y="6685019"/>
            <a:ext cx="3931805" cy="306467"/>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●水生生物の保全に関する項目（３項目）</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a:extLst>
              <a:ext uri="{FF2B5EF4-FFF2-40B4-BE49-F238E27FC236}">
                <a16:creationId xmlns:a16="http://schemas.microsoft.com/office/drawing/2014/main" id="{8FE4D67F-F2EC-47C0-A499-5A4168E33717}"/>
              </a:ext>
            </a:extLst>
          </p:cNvPr>
          <p:cNvGraphicFramePr>
            <a:graphicFrameLocks noGrp="1"/>
          </p:cNvGraphicFramePr>
          <p:nvPr>
            <p:extLst>
              <p:ext uri="{D42A27DB-BD31-4B8C-83A1-F6EECF244321}">
                <p14:modId xmlns:p14="http://schemas.microsoft.com/office/powerpoint/2010/main" val="1193639835"/>
              </p:ext>
            </p:extLst>
          </p:nvPr>
        </p:nvGraphicFramePr>
        <p:xfrm>
          <a:off x="94767" y="906033"/>
          <a:ext cx="4818095" cy="2952328"/>
        </p:xfrm>
        <a:graphic>
          <a:graphicData uri="http://schemas.openxmlformats.org/drawingml/2006/table">
            <a:tbl>
              <a:tblPr firstRow="1" firstCol="1" bandRow="1"/>
              <a:tblGrid>
                <a:gridCol w="363139">
                  <a:extLst>
                    <a:ext uri="{9D8B030D-6E8A-4147-A177-3AD203B41FA5}">
                      <a16:colId xmlns:a16="http://schemas.microsoft.com/office/drawing/2014/main" val="2338611165"/>
                    </a:ext>
                  </a:extLst>
                </a:gridCol>
                <a:gridCol w="1114326">
                  <a:extLst>
                    <a:ext uri="{9D8B030D-6E8A-4147-A177-3AD203B41FA5}">
                      <a16:colId xmlns:a16="http://schemas.microsoft.com/office/drawing/2014/main" val="2100920379"/>
                    </a:ext>
                  </a:extLst>
                </a:gridCol>
                <a:gridCol w="685874">
                  <a:extLst>
                    <a:ext uri="{9D8B030D-6E8A-4147-A177-3AD203B41FA5}">
                      <a16:colId xmlns:a16="http://schemas.microsoft.com/office/drawing/2014/main" val="739338852"/>
                    </a:ext>
                  </a:extLst>
                </a:gridCol>
                <a:gridCol w="720080">
                  <a:extLst>
                    <a:ext uri="{9D8B030D-6E8A-4147-A177-3AD203B41FA5}">
                      <a16:colId xmlns:a16="http://schemas.microsoft.com/office/drawing/2014/main" val="2969780190"/>
                    </a:ext>
                  </a:extLst>
                </a:gridCol>
                <a:gridCol w="720080">
                  <a:extLst>
                    <a:ext uri="{9D8B030D-6E8A-4147-A177-3AD203B41FA5}">
                      <a16:colId xmlns:a16="http://schemas.microsoft.com/office/drawing/2014/main" val="3568417508"/>
                    </a:ext>
                  </a:extLst>
                </a:gridCol>
                <a:gridCol w="648072">
                  <a:extLst>
                    <a:ext uri="{9D8B030D-6E8A-4147-A177-3AD203B41FA5}">
                      <a16:colId xmlns:a16="http://schemas.microsoft.com/office/drawing/2014/main" val="1729534869"/>
                    </a:ext>
                  </a:extLst>
                </a:gridCol>
                <a:gridCol w="566524">
                  <a:extLst>
                    <a:ext uri="{9D8B030D-6E8A-4147-A177-3AD203B41FA5}">
                      <a16:colId xmlns:a16="http://schemas.microsoft.com/office/drawing/2014/main" val="2478951939"/>
                    </a:ext>
                  </a:extLst>
                </a:gridCol>
              </a:tblGrid>
              <a:tr h="131282">
                <a:tc rowSpan="2">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類型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rowSpan="2">
                  <a:txBody>
                    <a:bodyPr/>
                    <a:lstStyle/>
                    <a:p>
                      <a:pPr marL="530225" indent="-53022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利用目的の適応性</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5">
                  <a:txBody>
                    <a:bodyPr/>
                    <a:lstStyle/>
                    <a:p>
                      <a:pPr marL="530225" indent="-53022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基準値</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69804402"/>
                  </a:ext>
                </a:extLst>
              </a:tr>
              <a:tr h="398249">
                <a:tc vMerge="1">
                  <a:txBody>
                    <a:bodyPr/>
                    <a:lstStyle/>
                    <a:p>
                      <a:endParaRPr kumimoji="1" lang="ja-JP" altLang="en-US"/>
                    </a:p>
                  </a:txBody>
                  <a:tcPr/>
                </a:tc>
                <a:tc vMerge="1">
                  <a:txBody>
                    <a:bodyPr/>
                    <a:lstStyle/>
                    <a:p>
                      <a:endParaRPr kumimoji="1" lang="ja-JP" altLang="en-US"/>
                    </a:p>
                  </a:txBody>
                  <a:tcPr/>
                </a:tc>
                <a:tc>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水素イオン</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濃度</a:t>
                      </a:r>
                      <a:endParaRPr lang="en-US" alt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pH</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36830"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生物化学的</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36830"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酸素要求量</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BOD</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浮遊物質量</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SS</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57530"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溶存酸素量</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57530"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DO</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648970" algn="ctr">
                        <a:lnSpc>
                          <a:spcPts val="1000"/>
                        </a:lnSpc>
                        <a:spcAft>
                          <a:spcPts val="0"/>
                        </a:spcAft>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大腸菌数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36361547"/>
                  </a:ext>
                </a:extLst>
              </a:tr>
              <a:tr h="398249">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AA</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水道１級、自然環境保全及びＡ以下の欄に掲げるもの</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6.5</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65849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１</a:t>
                      </a: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25mg/L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7.5mg/L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543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20</a:t>
                      </a:r>
                    </a:p>
                    <a:p>
                      <a:pPr marL="530225" indent="-5543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CFU/100mL</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71500" algn="ctr">
                        <a:lnSpc>
                          <a:spcPts val="1000"/>
                        </a:lnSpc>
                      </a:pPr>
                      <a:r>
                        <a:rPr lang="ja-JP"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19491285"/>
                  </a:ext>
                </a:extLst>
              </a:tr>
              <a:tr h="398249">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水道２級、水産１級、水浴及びＢ以下の欄に掲げるもの</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a:t>
                      </a: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25mg/L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7.5mg/L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300</a:t>
                      </a:r>
                    </a:p>
                    <a:p>
                      <a:pPr marL="530225" indent="-5670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CFU/100mL</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82671164"/>
                  </a:ext>
                </a:extLst>
              </a:tr>
              <a:tr h="403788">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B</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ts val="1000"/>
                        </a:lnSpc>
                      </a:pPr>
                      <a:r>
                        <a:rPr lang="ja-JP" sz="800" ker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水道３級、水産２級及びＣ以下の欄に掲げるもの</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３</a:t>
                      </a: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25mg/L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５</a:t>
                      </a: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1,000</a:t>
                      </a:r>
                    </a:p>
                    <a:p>
                      <a:pPr marL="530225" indent="-5670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CFU/100mL</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44603618"/>
                  </a:ext>
                </a:extLst>
              </a:tr>
              <a:tr h="403121">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C</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水産３級、工業用水１級及びＤ以下の欄に掲げるもの</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５</a:t>
                      </a: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50mg/L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５</a:t>
                      </a: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08937875"/>
                  </a:ext>
                </a:extLst>
              </a:tr>
              <a:tr h="398249">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D</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工業用水２級、農業用水及びＥの欄に掲げるもの</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6.0</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８</a:t>
                      </a: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100mg/L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a:t>
                      </a: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6789641"/>
                  </a:ext>
                </a:extLst>
              </a:tr>
              <a:tr h="421141">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E</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30225"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工業用水３級、</a:t>
                      </a:r>
                      <a:endParaRPr lang="en-US" alt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marL="530225" indent="-530225"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環境保全</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6.0</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57530"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57530"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5080" algn="l">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ごみ等の浮遊が認められない</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5080" algn="l">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こと</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27305" indent="-54610"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a:t>
                      </a: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57530"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57530"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21310073"/>
                  </a:ext>
                </a:extLst>
              </a:tr>
            </a:tbl>
          </a:graphicData>
        </a:graphic>
      </p:graphicFrame>
      <p:sp>
        <p:nvSpPr>
          <p:cNvPr id="13" name="Rectangle 6">
            <a:extLst>
              <a:ext uri="{FF2B5EF4-FFF2-40B4-BE49-F238E27FC236}">
                <a16:creationId xmlns:a16="http://schemas.microsoft.com/office/drawing/2014/main" id="{C553E787-D838-477C-9BD6-77655477BF3A}"/>
              </a:ext>
            </a:extLst>
          </p:cNvPr>
          <p:cNvSpPr>
            <a:spLocks noChangeArrowheads="1"/>
          </p:cNvSpPr>
          <p:nvPr/>
        </p:nvSpPr>
        <p:spPr bwMode="auto">
          <a:xfrm>
            <a:off x="-39146" y="3760226"/>
            <a:ext cx="5097651" cy="3043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（評価方法）</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6350" indent="-958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１ 基準値は、日間平均値とする。ただし、大腸菌数に係る基準値については、年間の</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90</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％水質値とする。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6350" indent="-958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２ 農業用利水点については、水素イオン濃度</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6.0</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7.5</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以下、溶存酸素量５</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以上とする。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196850" indent="-2863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３ 水道１級を利用目的としている地点（自然環境保全を利用目的としている地点を除く。）については、大腸菌数</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100CFU/100mL</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以下とする。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196850" indent="-2863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４ 水産１級、水産２級及び水産３級については、当分の間、大腸菌数の項目の基準値は適用しない。</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196850" indent="-2863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５ 大腸菌数に用いる単位は、</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CFU</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（コロニー形成単位</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(Colony Forming Unit)</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100mL</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とし、大腸菌を培地で培養し、</a:t>
            </a:r>
            <a: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r>
            <a:b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br>
            <a:r>
              <a:rPr lang="ja-JP" altLang="en-US" sz="750" dirty="0">
                <a:solidFill>
                  <a:srgbClr val="000000"/>
                </a:solidFill>
                <a:latin typeface="Meiryo UI" panose="020B0604030504040204" pitchFamily="50" charset="-128"/>
                <a:ea typeface="Meiryo UI" panose="020B0604030504040204" pitchFamily="50" charset="-128"/>
                <a:cs typeface="Arial" panose="020B0604020202020204" pitchFamily="34" charset="0"/>
              </a:rPr>
              <a:t> </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発育したコロニー数を数えることで算出する。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6350" indent="-958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６ 類型指定された水域におけるＢＯＤの環境基準達成状況の年間評価については、当該水域の環境基準点において、</a:t>
            </a:r>
            <a:endPar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marL="6350" indent="-95885" eaLnBrk="0" fontAlgn="base" hangingPunct="0">
              <a:lnSpc>
                <a:spcPts val="900"/>
              </a:lnSpc>
            </a:pPr>
            <a:r>
              <a:rPr lang="ja-JP" altLang="en-US" sz="750" dirty="0">
                <a:solidFill>
                  <a:srgbClr val="000000"/>
                </a:solidFill>
                <a:latin typeface="Meiryo UI" panose="020B0604030504040204" pitchFamily="50" charset="-128"/>
                <a:ea typeface="Meiryo UI" panose="020B0604030504040204" pitchFamily="50" charset="-128"/>
                <a:cs typeface="Arial" panose="020B0604020202020204" pitchFamily="34" charset="0"/>
              </a:rPr>
              <a:t>　　　 </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日間平均値の</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75</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％値が当該水域が当てはめられた類型の環境基準に適合している場合に、当該水域が環境基準を達成</a:t>
            </a:r>
            <a: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r>
            <a:b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br>
            <a: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しているものと判断する。複数の環境基準点をもつ水域においては、当該水域内のすべての環境基準点において、環境基準に</a:t>
            </a:r>
            <a: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r>
            <a:b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br>
            <a: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適合している場合に、当該水域が環境基準を達成しているものと判断する。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（注</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ja-JP" altLang="en-US"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１</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自然環境保全：自然探勝等の環境</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保全</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ja-JP" altLang="en-US"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水道１級：ろ過等による簡易な浄水操作を行う</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ja-JP" altLang="en-US"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altLang="en-US"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水道</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２級：沈殿ろ過等による通常の浄水操作を行う</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水道</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３級：前処理等を伴う高度の浄水操作を行う</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３</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水産１級：ヤマメ、イワナ等貧腐水性水域の水産生物用並びに水産２級及び水産３級の水産</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生物用</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水産</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２級：サケ科魚類及びアユ等貧腐水性水域の水産生物用及び水産３級の水産</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生物用</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水産</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３級：コイ、フナ等、</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β−</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中腐水性水域の水産</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生物用</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４</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工業用水１級：沈殿等による通常の浄水操作を行う</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工業用水２級：薬品注入等による高度の浄水操作を行うもの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工業</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用水３級：特殊の浄水操作を行う</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５</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環境保全：国民の日常生活</a:t>
            </a:r>
            <a:r>
              <a:rPr lang="en-US" sz="75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ja-JP" sz="75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沿岸の遊歩等を含む。</a:t>
            </a:r>
            <a:r>
              <a:rPr lang="en-US" sz="75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において不快感を生じない</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限度</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aphicFrame>
        <p:nvGraphicFramePr>
          <p:cNvPr id="14" name="表 13">
            <a:extLst>
              <a:ext uri="{FF2B5EF4-FFF2-40B4-BE49-F238E27FC236}">
                <a16:creationId xmlns:a16="http://schemas.microsoft.com/office/drawing/2014/main" id="{0A2DBF49-0108-458C-AB5A-4F383CCDEF5D}"/>
              </a:ext>
            </a:extLst>
          </p:cNvPr>
          <p:cNvGraphicFramePr>
            <a:graphicFrameLocks noGrp="1"/>
          </p:cNvGraphicFramePr>
          <p:nvPr>
            <p:extLst>
              <p:ext uri="{D42A27DB-BD31-4B8C-83A1-F6EECF244321}">
                <p14:modId xmlns:p14="http://schemas.microsoft.com/office/powerpoint/2010/main" val="562043569"/>
              </p:ext>
            </p:extLst>
          </p:nvPr>
        </p:nvGraphicFramePr>
        <p:xfrm>
          <a:off x="94767" y="6991486"/>
          <a:ext cx="4818096" cy="2215200"/>
        </p:xfrm>
        <a:graphic>
          <a:graphicData uri="http://schemas.openxmlformats.org/drawingml/2006/table">
            <a:tbl>
              <a:tblPr firstRow="1" firstCol="1" bandRow="1"/>
              <a:tblGrid>
                <a:gridCol w="435147">
                  <a:extLst>
                    <a:ext uri="{9D8B030D-6E8A-4147-A177-3AD203B41FA5}">
                      <a16:colId xmlns:a16="http://schemas.microsoft.com/office/drawing/2014/main" val="3151055223"/>
                    </a:ext>
                  </a:extLst>
                </a:gridCol>
                <a:gridCol w="1800200">
                  <a:extLst>
                    <a:ext uri="{9D8B030D-6E8A-4147-A177-3AD203B41FA5}">
                      <a16:colId xmlns:a16="http://schemas.microsoft.com/office/drawing/2014/main" val="448209092"/>
                    </a:ext>
                  </a:extLst>
                </a:gridCol>
                <a:gridCol w="648072">
                  <a:extLst>
                    <a:ext uri="{9D8B030D-6E8A-4147-A177-3AD203B41FA5}">
                      <a16:colId xmlns:a16="http://schemas.microsoft.com/office/drawing/2014/main" val="507097163"/>
                    </a:ext>
                  </a:extLst>
                </a:gridCol>
                <a:gridCol w="792088">
                  <a:extLst>
                    <a:ext uri="{9D8B030D-6E8A-4147-A177-3AD203B41FA5}">
                      <a16:colId xmlns:a16="http://schemas.microsoft.com/office/drawing/2014/main" val="311176038"/>
                    </a:ext>
                  </a:extLst>
                </a:gridCol>
                <a:gridCol w="1142589">
                  <a:extLst>
                    <a:ext uri="{9D8B030D-6E8A-4147-A177-3AD203B41FA5}">
                      <a16:colId xmlns:a16="http://schemas.microsoft.com/office/drawing/2014/main" val="1756560369"/>
                    </a:ext>
                  </a:extLst>
                </a:gridCol>
              </a:tblGrid>
              <a:tr h="0">
                <a:tc rowSpan="2">
                  <a:txBody>
                    <a:bodyPr/>
                    <a:lstStyle/>
                    <a:p>
                      <a:pPr indent="-635" algn="ctr">
                        <a:lnSpc>
                          <a:spcPts val="10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類型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水生生物の生息状況の適応性</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基準値</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1918993"/>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全亜鉛</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ノニル</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フェノール</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直鎖アルキルベンゼン</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スルホン酸及びその塩</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LAS</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9686054"/>
                  </a:ext>
                </a:extLst>
              </a:tr>
              <a:tr h="320675">
                <a:tc>
                  <a:txBody>
                    <a:bodyPr/>
                    <a:lstStyle/>
                    <a:p>
                      <a:pPr algn="ctr">
                        <a:lnSpc>
                          <a:spcPts val="1000"/>
                        </a:lnSpc>
                      </a:pPr>
                      <a:r>
                        <a:rPr lang="ja-JP" alt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00"/>
                        </a:lnSpc>
                      </a:pPr>
                      <a:r>
                        <a:rPr lang="ja-JP" sz="800" ker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イワナ、サケマス等比較的低温域を好む水生生物及びこれらの餌生物が生息する水域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48640"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0.03mg/L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0.001mg/L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0.03mg/L</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1633057"/>
                  </a:ext>
                </a:extLst>
              </a:tr>
              <a:tr h="427355">
                <a:tc>
                  <a:txBody>
                    <a:bodyPr/>
                    <a:lstStyle/>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生物特</a:t>
                      </a: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pPr>
                      <a:r>
                        <a:rPr lang="ja-JP" sz="800" ker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生物Ａの水域のうち、生物Ａの欄に掲げる水生生物の産卵場（繁殖場）又は幼稚仔の生育場として特に保全が必要な水域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48640"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0.03mg/L</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0.0006mg/L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0.02mg/L</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569569"/>
                  </a:ext>
                </a:extLst>
              </a:tr>
              <a:tr h="320675">
                <a:tc>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B</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pPr>
                      <a:r>
                        <a:rPr lang="ja-JP" sz="800" ker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コイ、フナ等比較的高温域を好む水生生物及びこれらの餌生物が生息する水域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48640"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0.03mg/L</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0.002mg/L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0.05mg/L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1341824"/>
                  </a:ext>
                </a:extLst>
              </a:tr>
              <a:tr h="480695">
                <a:tc>
                  <a:txBody>
                    <a:bodyPr/>
                    <a:lstStyle/>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生物特</a:t>
                      </a: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B</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生物Ａ、又は生物Ｂの水域のうち、生物Ｂの欄に掲げる水生生物の産卵場（繁殖場）又は幼稚仔の生育場として特に保全が必要な水域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48640"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0.03mg/L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0.002mg/L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0.04mg/L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1924574"/>
                  </a:ext>
                </a:extLst>
              </a:tr>
            </a:tbl>
          </a:graphicData>
        </a:graphic>
      </p:graphicFrame>
      <p:sp>
        <p:nvSpPr>
          <p:cNvPr id="15" name="正方形/長方形 14">
            <a:extLst>
              <a:ext uri="{FF2B5EF4-FFF2-40B4-BE49-F238E27FC236}">
                <a16:creationId xmlns:a16="http://schemas.microsoft.com/office/drawing/2014/main" id="{0FE8BD84-520C-4ADA-B911-1310BFCA7EF9}"/>
              </a:ext>
            </a:extLst>
          </p:cNvPr>
          <p:cNvSpPr>
            <a:spLocks noChangeArrowheads="1"/>
          </p:cNvSpPr>
          <p:nvPr/>
        </p:nvSpPr>
        <p:spPr bwMode="auto">
          <a:xfrm>
            <a:off x="-39146" y="9244220"/>
            <a:ext cx="2857500" cy="22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indent="-8953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（評価方法）　基準値は、年間平均値とする。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pSp>
        <p:nvGrpSpPr>
          <p:cNvPr id="7" name="グループ化 6"/>
          <p:cNvGrpSpPr>
            <a:grpSpLocks noChangeAspect="1"/>
          </p:cNvGrpSpPr>
          <p:nvPr/>
        </p:nvGrpSpPr>
        <p:grpSpPr>
          <a:xfrm>
            <a:off x="11053188" y="3468532"/>
            <a:ext cx="380202" cy="291694"/>
            <a:chOff x="5880089" y="3074670"/>
            <a:chExt cx="432048" cy="331470"/>
          </a:xfrm>
        </p:grpSpPr>
        <p:sp>
          <p:nvSpPr>
            <p:cNvPr id="2" name="フリーフォーム 1"/>
            <p:cNvSpPr/>
            <p:nvPr/>
          </p:nvSpPr>
          <p:spPr>
            <a:xfrm>
              <a:off x="5935980" y="3074670"/>
              <a:ext cx="57150" cy="331470"/>
            </a:xfrm>
            <a:custGeom>
              <a:avLst/>
              <a:gdLst>
                <a:gd name="connsiteX0" fmla="*/ 57150 w 57150"/>
                <a:gd name="connsiteY0" fmla="*/ 331470 h 331470"/>
                <a:gd name="connsiteX1" fmla="*/ 19050 w 57150"/>
                <a:gd name="connsiteY1" fmla="*/ 270510 h 331470"/>
                <a:gd name="connsiteX2" fmla="*/ 19050 w 57150"/>
                <a:gd name="connsiteY2" fmla="*/ 91440 h 331470"/>
                <a:gd name="connsiteX3" fmla="*/ 0 w 57150"/>
                <a:gd name="connsiteY3" fmla="*/ 3810 h 331470"/>
                <a:gd name="connsiteX4" fmla="*/ 0 w 57150"/>
                <a:gd name="connsiteY4" fmla="*/ 3810 h 331470"/>
                <a:gd name="connsiteX5" fmla="*/ 0 w 57150"/>
                <a:gd name="connsiteY5" fmla="*/ 0 h 331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150" h="331470">
                  <a:moveTo>
                    <a:pt x="57150" y="331470"/>
                  </a:moveTo>
                  <a:cubicBezTo>
                    <a:pt x="41275" y="320992"/>
                    <a:pt x="25400" y="310515"/>
                    <a:pt x="19050" y="270510"/>
                  </a:cubicBezTo>
                  <a:cubicBezTo>
                    <a:pt x="12700" y="230505"/>
                    <a:pt x="22225" y="135890"/>
                    <a:pt x="19050" y="91440"/>
                  </a:cubicBezTo>
                  <a:cubicBezTo>
                    <a:pt x="15875" y="46990"/>
                    <a:pt x="0" y="3810"/>
                    <a:pt x="0" y="3810"/>
                  </a:cubicBezTo>
                  <a:lnTo>
                    <a:pt x="0" y="3810"/>
                  </a:lnTo>
                  <a:lnTo>
                    <a:pt x="0" y="0"/>
                  </a:lnTo>
                </a:path>
              </a:pathLst>
            </a:cu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880089" y="3146698"/>
              <a:ext cx="432048" cy="183617"/>
            </a:xfrm>
            <a:prstGeom prst="rect">
              <a:avLst/>
            </a:prstGeom>
            <a:noFill/>
          </p:spPr>
          <p:txBody>
            <a:bodyPr wrap="square" rtlCol="0">
              <a:spAutoFit/>
            </a:bodyPr>
            <a:lstStyle/>
            <a:p>
              <a:r>
                <a:rPr kumimoji="1" lang="ja-JP" altLang="en-US" sz="450" b="1" dirty="0" smtClean="0">
                  <a:latin typeface="游ゴシック" panose="020B0400000000000000" pitchFamily="50" charset="-128"/>
                  <a:ea typeface="游ゴシック" panose="020B0400000000000000" pitchFamily="50" charset="-128"/>
                </a:rPr>
                <a:t>天竺川</a:t>
              </a:r>
              <a:endParaRPr kumimoji="1" lang="ja-JP" altLang="en-US" sz="450" b="1" dirty="0">
                <a:latin typeface="游ゴシック" panose="020B0400000000000000" pitchFamily="50" charset="-128"/>
                <a:ea typeface="游ゴシック" panose="020B0400000000000000" pitchFamily="50" charset="-128"/>
              </a:endParaRPr>
            </a:p>
          </p:txBody>
        </p:sp>
      </p:grpSp>
      <p:sp>
        <p:nvSpPr>
          <p:cNvPr id="9" name="テキスト ボックス 8"/>
          <p:cNvSpPr txBox="1"/>
          <p:nvPr/>
        </p:nvSpPr>
        <p:spPr>
          <a:xfrm>
            <a:off x="-63826" y="-51058"/>
            <a:ext cx="1184702" cy="477054"/>
          </a:xfrm>
          <a:prstGeom prst="rect">
            <a:avLst/>
          </a:prstGeom>
          <a:noFill/>
        </p:spPr>
        <p:txBody>
          <a:bodyPr wrap="square" rtlCol="0">
            <a:spAutoFit/>
          </a:bodyPr>
          <a:lstStyle/>
          <a:p>
            <a:r>
              <a:rPr kumimoji="1" lang="en-US" altLang="ja-JP" dirty="0" smtClean="0"/>
              <a:t>【</a:t>
            </a:r>
            <a:r>
              <a:rPr kumimoji="1" lang="ja-JP" altLang="en-US" dirty="0" smtClean="0"/>
              <a:t>参考</a:t>
            </a:r>
            <a:r>
              <a:rPr kumimoji="1" lang="en-US" altLang="ja-JP" dirty="0" smtClean="0"/>
              <a:t>】</a:t>
            </a:r>
            <a:endParaRPr kumimoji="1" lang="ja-JP" altLang="en-US" dirty="0"/>
          </a:p>
        </p:txBody>
      </p:sp>
    </p:spTree>
    <p:extLst>
      <p:ext uri="{BB962C8B-B14F-4D97-AF65-F5344CB8AC3E}">
        <p14:creationId xmlns:p14="http://schemas.microsoft.com/office/powerpoint/2010/main" val="5057679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3306</Words>
  <Application>Microsoft Office PowerPoint</Application>
  <PresentationFormat>A3 297x420 mm</PresentationFormat>
  <Paragraphs>753</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Meiryo UI</vt:lpstr>
      <vt:lpstr>ＭＳ Ｐゴシック</vt:lpstr>
      <vt:lpstr>ＭＳ ゴシック</vt:lpstr>
      <vt:lpstr>ＭＳ 明朝</vt:lpstr>
      <vt:lpstr>游ゴシック</vt:lpstr>
      <vt:lpstr>Arial</vt:lpstr>
      <vt:lpstr>Calibri</vt:lpstr>
      <vt:lpstr>Century</vt:lpstr>
      <vt:lpstr>Times New Roman</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created xsi:type="dcterms:W3CDTF">2022-12-19T04:47:55Z</dcterms:created>
  <dcterms:modified xsi:type="dcterms:W3CDTF">2022-12-19T04:47:59Z</dcterms:modified>
</cp:coreProperties>
</file>