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2" d="100"/>
          <a:sy n="82"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228289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7129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95126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170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70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376310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58261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13685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02169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84324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733103C-4814-46D0-AA24-A4A6BA72B103}" type="datetimeFigureOut">
              <a:rPr kumimoji="1" lang="ja-JP" altLang="en-US" smtClean="0"/>
              <a:t>2022/5/16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165284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3103C-4814-46D0-AA24-A4A6BA72B103}" type="datetimeFigureOut">
              <a:rPr kumimoji="1" lang="ja-JP" altLang="en-US" smtClean="0"/>
              <a:t>2022/5/16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E4D5F-0601-4043-A826-8C4D6E6DC1F0}" type="slidenum">
              <a:rPr kumimoji="1" lang="ja-JP" altLang="en-US" smtClean="0"/>
              <a:t>‹#›</a:t>
            </a:fld>
            <a:endParaRPr kumimoji="1" lang="ja-JP" altLang="en-US"/>
          </a:p>
        </p:txBody>
      </p:sp>
    </p:spTree>
    <p:extLst>
      <p:ext uri="{BB962C8B-B14F-4D97-AF65-F5344CB8AC3E}">
        <p14:creationId xmlns:p14="http://schemas.microsoft.com/office/powerpoint/2010/main" val="3403902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6391" y="657675"/>
            <a:ext cx="4266800" cy="814103"/>
          </a:xfrm>
          <a:ln>
            <a:solidFill>
              <a:schemeClr val="accent1">
                <a:shade val="50000"/>
              </a:schemeClr>
            </a:solidFill>
          </a:ln>
        </p:spPr>
        <p:txBody>
          <a:bodyPr tIns="180000" bIns="108000">
            <a:noAutofit/>
          </a:bodyPr>
          <a:lstStyle/>
          <a:p>
            <a:pPr algn="l"/>
            <a:r>
              <a:rPr lang="ja-JP" altLang="en-US" sz="1000" dirty="0"/>
              <a:t>　都道府県が</a:t>
            </a:r>
            <a:r>
              <a:rPr lang="ja-JP" altLang="ja-JP" sz="1000" dirty="0"/>
              <a:t>実施する鳥獣保護</a:t>
            </a:r>
            <a:r>
              <a:rPr lang="ja-JP" altLang="en-US" sz="1000" dirty="0"/>
              <a:t>管理</a:t>
            </a:r>
            <a:r>
              <a:rPr lang="ja-JP" altLang="ja-JP" sz="1000" dirty="0"/>
              <a:t>事業について</a:t>
            </a:r>
            <a:r>
              <a:rPr lang="ja-JP" altLang="en-US" sz="1000" dirty="0"/>
              <a:t>、</a:t>
            </a:r>
            <a:r>
              <a:rPr lang="ja-JP" altLang="ja-JP" sz="1000" dirty="0"/>
              <a:t>基本的な考えや施策の在り方を</a:t>
            </a:r>
            <a:r>
              <a:rPr lang="ja-JP" altLang="en-US" sz="1000" dirty="0"/>
              <a:t>示す枠組みであり、</a:t>
            </a:r>
            <a:r>
              <a:rPr lang="ja-JP" altLang="ja-JP" sz="1000" dirty="0"/>
              <a:t>環境大臣</a:t>
            </a:r>
            <a:r>
              <a:rPr lang="ja-JP" altLang="en-US" sz="1000" dirty="0"/>
              <a:t>の</a:t>
            </a:r>
            <a:r>
              <a:rPr lang="ja-JP" altLang="ja-JP" sz="1000" dirty="0"/>
              <a:t>定める基本指針に</a:t>
            </a:r>
            <a:r>
              <a:rPr lang="ja-JP" altLang="en-US" sz="1000" dirty="0"/>
              <a:t>即して</a:t>
            </a:r>
            <a:r>
              <a:rPr lang="ja-JP" altLang="ja-JP" sz="1000" dirty="0"/>
              <a:t>、</a:t>
            </a:r>
            <a:r>
              <a:rPr lang="ja-JP" altLang="en-US" sz="1000" dirty="0"/>
              <a:t>都道府県が定める</a:t>
            </a:r>
            <a:r>
              <a:rPr lang="ja-JP" altLang="ja-JP" sz="1000" dirty="0"/>
              <a:t>５カ年の計画</a:t>
            </a:r>
            <a:r>
              <a:rPr lang="ja-JP" altLang="en-US" sz="1000" dirty="0"/>
              <a:t>。</a:t>
            </a:r>
            <a:endParaRPr kumimoji="1" lang="ja-JP" altLang="en-US" sz="1000" dirty="0"/>
          </a:p>
        </p:txBody>
      </p:sp>
      <p:sp>
        <p:nvSpPr>
          <p:cNvPr id="4" name="フレーム 3"/>
          <p:cNvSpPr/>
          <p:nvPr/>
        </p:nvSpPr>
        <p:spPr>
          <a:xfrm>
            <a:off x="2424960" y="116632"/>
            <a:ext cx="4356484" cy="432048"/>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第１３次</a:t>
            </a:r>
            <a:r>
              <a:rPr kumimoji="1" lang="ja-JP" altLang="en-US" sz="1400" b="1" dirty="0">
                <a:solidFill>
                  <a:schemeClr val="tx1"/>
                </a:solidFill>
              </a:rPr>
              <a:t>大阪府鳥獣保護管理</a:t>
            </a:r>
            <a:r>
              <a:rPr kumimoji="1" lang="ja-JP" altLang="en-US" sz="1400" b="1">
                <a:solidFill>
                  <a:schemeClr val="tx1"/>
                </a:solidFill>
              </a:rPr>
              <a:t>事業</a:t>
            </a:r>
            <a:r>
              <a:rPr kumimoji="1" lang="ja-JP" altLang="en-US" sz="1400" b="1" smtClean="0">
                <a:solidFill>
                  <a:schemeClr val="tx1"/>
                </a:solidFill>
              </a:rPr>
              <a:t>計画の</a:t>
            </a:r>
            <a:r>
              <a:rPr kumimoji="1" lang="ja-JP" altLang="en-US" sz="1400" b="1" dirty="0">
                <a:solidFill>
                  <a:schemeClr val="tx1"/>
                </a:solidFill>
              </a:rPr>
              <a:t>概要</a:t>
            </a:r>
          </a:p>
        </p:txBody>
      </p:sp>
      <p:sp>
        <p:nvSpPr>
          <p:cNvPr id="9" name="タイトル 1"/>
          <p:cNvSpPr txBox="1">
            <a:spLocks/>
          </p:cNvSpPr>
          <p:nvPr/>
        </p:nvSpPr>
        <p:spPr>
          <a:xfrm>
            <a:off x="251520" y="1700808"/>
            <a:ext cx="4266800" cy="4896544"/>
          </a:xfrm>
          <a:prstGeom prst="rect">
            <a:avLst/>
          </a:prstGeom>
          <a:ln>
            <a:solidFill>
              <a:schemeClr val="accent1">
                <a:shade val="50000"/>
              </a:schemeClr>
            </a:solidFill>
          </a:ln>
        </p:spPr>
        <p:txBody>
          <a:bodyPr vert="horz" lIns="91440" tIns="180000" rIns="91440" bIns="10800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1000" b="1" dirty="0">
                <a:latin typeface="+mn-ea"/>
                <a:ea typeface="+mn-ea"/>
              </a:rPr>
              <a:t>基本理念</a:t>
            </a:r>
            <a:endParaRPr lang="en-US" altLang="ja-JP" sz="1000" b="1" dirty="0">
              <a:latin typeface="+mn-ea"/>
              <a:ea typeface="+mn-ea"/>
            </a:endParaRPr>
          </a:p>
          <a:p>
            <a:pPr algn="l"/>
            <a:r>
              <a:rPr lang="ja-JP" altLang="ja-JP" sz="1000" dirty="0">
                <a:latin typeface="+mn-ea"/>
                <a:ea typeface="+mn-ea"/>
              </a:rPr>
              <a:t>　　</a:t>
            </a:r>
            <a:r>
              <a:rPr lang="ja-JP" altLang="en-US" sz="1000" dirty="0">
                <a:latin typeface="+mn-ea"/>
                <a:ea typeface="+mn-ea"/>
              </a:rPr>
              <a:t>人と野生鳥獣との適切な関係の構築及び生物多様性の維持</a:t>
            </a:r>
            <a:endParaRPr lang="en-US" altLang="ja-JP" sz="1000" dirty="0">
              <a:latin typeface="+mn-ea"/>
              <a:ea typeface="+mn-ea"/>
            </a:endParaRPr>
          </a:p>
          <a:p>
            <a:pPr algn="l"/>
            <a:endParaRPr lang="ja-JP" altLang="ja-JP" sz="1000" dirty="0">
              <a:latin typeface="+mn-ea"/>
              <a:ea typeface="+mn-ea"/>
            </a:endParaRPr>
          </a:p>
          <a:p>
            <a:pPr algn="l"/>
            <a:r>
              <a:rPr lang="ja-JP" altLang="ja-JP" sz="1000" b="1" dirty="0">
                <a:latin typeface="+mn-ea"/>
                <a:ea typeface="+mn-ea"/>
              </a:rPr>
              <a:t>第一　鳥獣保護</a:t>
            </a:r>
            <a:r>
              <a:rPr lang="ja-JP" altLang="en-US" sz="1000" b="1" dirty="0">
                <a:latin typeface="+mn-ea"/>
                <a:ea typeface="+mn-ea"/>
              </a:rPr>
              <a:t>管理</a:t>
            </a:r>
            <a:r>
              <a:rPr lang="ja-JP" altLang="ja-JP" sz="1000" b="1" dirty="0">
                <a:latin typeface="+mn-ea"/>
                <a:ea typeface="+mn-ea"/>
              </a:rPr>
              <a:t>事業計画の計画期間</a:t>
            </a:r>
            <a:endParaRPr lang="ja-JP" altLang="ja-JP" sz="1000" dirty="0">
              <a:latin typeface="+mn-ea"/>
              <a:ea typeface="+mn-ea"/>
            </a:endParaRPr>
          </a:p>
          <a:p>
            <a:pPr algn="l">
              <a:lnSpc>
                <a:spcPct val="110000"/>
              </a:lnSpc>
            </a:pPr>
            <a:r>
              <a:rPr lang="ja-JP" altLang="ja-JP" sz="1000" dirty="0">
                <a:latin typeface="+mn-ea"/>
                <a:ea typeface="+mn-ea"/>
              </a:rPr>
              <a:t>　　</a:t>
            </a:r>
            <a:r>
              <a:rPr lang="ja-JP" altLang="en-US" sz="1000" dirty="0">
                <a:latin typeface="+mn-ea"/>
                <a:ea typeface="+mn-ea"/>
              </a:rPr>
              <a:t>令和４年４月１日～令和９年３月</a:t>
            </a:r>
            <a:r>
              <a:rPr lang="en-US" altLang="ja-JP" sz="1000" dirty="0">
                <a:latin typeface="+mn-ea"/>
                <a:ea typeface="+mn-ea"/>
              </a:rPr>
              <a:t>31</a:t>
            </a:r>
            <a:r>
              <a:rPr lang="ja-JP" altLang="en-US" sz="1000" dirty="0">
                <a:latin typeface="+mn-ea"/>
                <a:ea typeface="+mn-ea"/>
              </a:rPr>
              <a:t>日（５ヶ年間）</a:t>
            </a:r>
            <a:endParaRPr lang="en-US" altLang="ja-JP" sz="1000" dirty="0">
              <a:latin typeface="+mn-ea"/>
              <a:ea typeface="+mn-ea"/>
            </a:endParaRPr>
          </a:p>
          <a:p>
            <a:pPr algn="l"/>
            <a:r>
              <a:rPr lang="en-US" altLang="ja-JP" sz="1000" dirty="0">
                <a:latin typeface="+mn-ea"/>
                <a:ea typeface="+mn-ea"/>
              </a:rPr>
              <a:t> </a:t>
            </a:r>
            <a:endParaRPr lang="ja-JP" altLang="ja-JP" sz="1000" dirty="0">
              <a:latin typeface="+mn-ea"/>
              <a:ea typeface="+mn-ea"/>
            </a:endParaRPr>
          </a:p>
          <a:p>
            <a:pPr algn="l"/>
            <a:r>
              <a:rPr lang="ja-JP" altLang="ja-JP" sz="1000" b="1" dirty="0">
                <a:latin typeface="+mn-ea"/>
                <a:ea typeface="+mn-ea"/>
              </a:rPr>
              <a:t>第二　鳥獣保護区、特別保護地区及び休猟区に関する事項</a:t>
            </a:r>
            <a:endParaRPr lang="en-US" altLang="ja-JP" sz="1000" b="1" dirty="0">
              <a:latin typeface="+mn-ea"/>
              <a:ea typeface="+mn-ea"/>
            </a:endParaRPr>
          </a:p>
          <a:p>
            <a:pPr algn="l"/>
            <a:r>
              <a:rPr lang="ja-JP" altLang="en-US" sz="1000" b="1" dirty="0">
                <a:latin typeface="+mn-ea"/>
                <a:ea typeface="+mn-ea"/>
              </a:rPr>
              <a:t>　　</a:t>
            </a:r>
            <a:r>
              <a:rPr lang="ja-JP" altLang="en-US" sz="1000" dirty="0">
                <a:latin typeface="+mn-ea"/>
                <a:ea typeface="+mn-ea"/>
              </a:rPr>
              <a:t>野生鳥獣の保護上重要な区域を鳥獣保護区に指定</a:t>
            </a:r>
            <a:endParaRPr lang="en-US" altLang="ja-JP" sz="1000" dirty="0">
              <a:latin typeface="+mn-ea"/>
              <a:ea typeface="+mn-ea"/>
            </a:endParaRPr>
          </a:p>
          <a:p>
            <a:pPr algn="l"/>
            <a:r>
              <a:rPr lang="ja-JP" altLang="en-US" sz="1000" dirty="0">
                <a:latin typeface="+mn-ea"/>
                <a:ea typeface="+mn-ea"/>
              </a:rPr>
              <a:t>　</a:t>
            </a:r>
            <a:r>
              <a:rPr lang="ja-JP" altLang="en-US" sz="1000" dirty="0">
                <a:latin typeface="+mn-ea"/>
              </a:rPr>
              <a:t>  ・</a:t>
            </a:r>
            <a:r>
              <a:rPr lang="ja-JP" altLang="en-US" sz="1000" dirty="0">
                <a:latin typeface="+mn-ea"/>
                <a:ea typeface="+mn-ea"/>
              </a:rPr>
              <a:t>鳥獣保護区の指定</a:t>
            </a:r>
            <a:endParaRPr lang="en-US" altLang="ja-JP" sz="1000" dirty="0">
              <a:latin typeface="+mn-ea"/>
              <a:ea typeface="+mn-ea"/>
            </a:endParaRPr>
          </a:p>
          <a:p>
            <a:pPr algn="l"/>
            <a:r>
              <a:rPr lang="ja-JP" altLang="en-US" sz="1000" dirty="0">
                <a:latin typeface="+mn-ea"/>
                <a:ea typeface="+mn-ea"/>
              </a:rPr>
              <a:t>　　　期間更新　８箇所　</a:t>
            </a:r>
            <a:r>
              <a:rPr lang="en-US" altLang="ja-JP" sz="1000" dirty="0">
                <a:latin typeface="+mn-ea"/>
                <a:ea typeface="+mn-ea"/>
              </a:rPr>
              <a:t>5,887ha</a:t>
            </a:r>
          </a:p>
          <a:p>
            <a:pPr algn="l"/>
            <a:r>
              <a:rPr lang="ja-JP" altLang="en-US" sz="1000" dirty="0">
                <a:latin typeface="+mn-ea"/>
                <a:ea typeface="+mn-ea"/>
              </a:rPr>
              <a:t>　　　　　（ 計画開始 ： </a:t>
            </a:r>
            <a:r>
              <a:rPr lang="en-US" altLang="ja-JP" sz="1000" dirty="0">
                <a:latin typeface="+mn-ea"/>
                <a:ea typeface="+mn-ea"/>
              </a:rPr>
              <a:t>18</a:t>
            </a:r>
            <a:r>
              <a:rPr lang="ja-JP" altLang="en-US" sz="1000" dirty="0">
                <a:latin typeface="+mn-ea"/>
                <a:ea typeface="+mn-ea"/>
              </a:rPr>
              <a:t>箇所 </a:t>
            </a:r>
            <a:r>
              <a:rPr lang="en-US" altLang="ja-JP" sz="1000" dirty="0">
                <a:latin typeface="+mn-ea"/>
                <a:ea typeface="+mn-ea"/>
              </a:rPr>
              <a:t>12,914ha</a:t>
            </a:r>
            <a:r>
              <a:rPr lang="ja-JP" altLang="en-US" sz="1000" dirty="0">
                <a:latin typeface="+mn-ea"/>
                <a:ea typeface="+mn-ea"/>
              </a:rPr>
              <a:t>　⇒　計画終了 ： </a:t>
            </a:r>
            <a:r>
              <a:rPr lang="en-US" altLang="ja-JP" sz="1000" dirty="0">
                <a:latin typeface="+mn-ea"/>
                <a:ea typeface="+mn-ea"/>
              </a:rPr>
              <a:t>18</a:t>
            </a:r>
            <a:r>
              <a:rPr lang="ja-JP" altLang="en-US" sz="1000" dirty="0">
                <a:latin typeface="+mn-ea"/>
                <a:ea typeface="+mn-ea"/>
              </a:rPr>
              <a:t>箇所 </a:t>
            </a:r>
            <a:r>
              <a:rPr lang="en-US" altLang="ja-JP" sz="1000" dirty="0">
                <a:latin typeface="+mn-ea"/>
                <a:ea typeface="+mn-ea"/>
              </a:rPr>
              <a:t>12, 914ha </a:t>
            </a:r>
            <a:r>
              <a:rPr lang="ja-JP" altLang="en-US" sz="1000" dirty="0">
                <a:latin typeface="+mn-ea"/>
                <a:ea typeface="+mn-ea"/>
              </a:rPr>
              <a:t>）　</a:t>
            </a:r>
            <a:endParaRPr lang="en-US" altLang="ja-JP" sz="1000" dirty="0">
              <a:latin typeface="+mn-ea"/>
              <a:ea typeface="+mn-ea"/>
            </a:endParaRPr>
          </a:p>
          <a:p>
            <a:pPr algn="l">
              <a:lnSpc>
                <a:spcPct val="110000"/>
              </a:lnSpc>
            </a:pPr>
            <a:r>
              <a:rPr lang="ja-JP" altLang="en-US" sz="1000" dirty="0">
                <a:latin typeface="+mn-ea"/>
                <a:ea typeface="+mn-ea"/>
              </a:rPr>
              <a:t>　</a:t>
            </a:r>
            <a:r>
              <a:rPr lang="ja-JP" altLang="en-US" sz="1000" dirty="0">
                <a:latin typeface="+mn-ea"/>
              </a:rPr>
              <a:t>  ・</a:t>
            </a:r>
            <a:r>
              <a:rPr lang="ja-JP" altLang="en-US" sz="1000" dirty="0">
                <a:latin typeface="+mn-ea"/>
                <a:ea typeface="+mn-ea"/>
              </a:rPr>
              <a:t>特別保護地区の指定</a:t>
            </a:r>
            <a:endParaRPr lang="en-US" altLang="ja-JP" sz="1000" dirty="0">
              <a:latin typeface="+mn-ea"/>
              <a:ea typeface="+mn-ea"/>
            </a:endParaRPr>
          </a:p>
          <a:p>
            <a:pPr algn="l">
              <a:lnSpc>
                <a:spcPct val="110000"/>
              </a:lnSpc>
            </a:pPr>
            <a:r>
              <a:rPr lang="ja-JP" altLang="en-US" sz="1000" dirty="0">
                <a:latin typeface="+mn-ea"/>
                <a:ea typeface="+mn-ea"/>
              </a:rPr>
              <a:t>　　　再指定　１箇所　</a:t>
            </a:r>
            <a:r>
              <a:rPr lang="en-US" altLang="ja-JP" sz="1000" dirty="0">
                <a:latin typeface="+mn-ea"/>
                <a:ea typeface="+mn-ea"/>
              </a:rPr>
              <a:t>70ha</a:t>
            </a:r>
          </a:p>
          <a:p>
            <a:pPr algn="l">
              <a:lnSpc>
                <a:spcPct val="110000"/>
              </a:lnSpc>
            </a:pPr>
            <a:r>
              <a:rPr lang="ja-JP" altLang="en-US" sz="1000" dirty="0">
                <a:latin typeface="+mn-ea"/>
                <a:ea typeface="+mn-ea"/>
              </a:rPr>
              <a:t>　　　　　（ 計画開始 ： １箇所 </a:t>
            </a:r>
            <a:r>
              <a:rPr lang="en-US" altLang="ja-JP" sz="1000" dirty="0">
                <a:latin typeface="+mn-ea"/>
                <a:ea typeface="+mn-ea"/>
              </a:rPr>
              <a:t>70ha</a:t>
            </a:r>
            <a:r>
              <a:rPr lang="ja-JP" altLang="en-US" sz="1000" dirty="0">
                <a:latin typeface="+mn-ea"/>
                <a:ea typeface="+mn-ea"/>
              </a:rPr>
              <a:t>　⇒　計画終了 ： </a:t>
            </a:r>
            <a:r>
              <a:rPr lang="ja-JP" altLang="en-US" sz="1000" dirty="0">
                <a:latin typeface="+mn-ea"/>
              </a:rPr>
              <a:t>１箇所 </a:t>
            </a:r>
            <a:r>
              <a:rPr lang="en-US" altLang="ja-JP" sz="1000" dirty="0">
                <a:latin typeface="+mn-ea"/>
              </a:rPr>
              <a:t>70ha</a:t>
            </a:r>
            <a:r>
              <a:rPr lang="en-US" altLang="ja-JP" sz="1000" dirty="0">
                <a:latin typeface="+mn-ea"/>
                <a:ea typeface="+mn-ea"/>
              </a:rPr>
              <a:t> </a:t>
            </a:r>
            <a:r>
              <a:rPr lang="ja-JP" altLang="en-US" sz="1000" dirty="0">
                <a:latin typeface="+mn-ea"/>
                <a:ea typeface="+mn-ea"/>
              </a:rPr>
              <a:t>）</a:t>
            </a:r>
            <a:endParaRPr lang="en-US" altLang="ja-JP" sz="1000" dirty="0">
              <a:latin typeface="+mn-ea"/>
              <a:ea typeface="+mn-ea"/>
            </a:endParaRPr>
          </a:p>
          <a:p>
            <a:pPr algn="l"/>
            <a:endParaRPr lang="en-US" altLang="ja-JP" sz="1000" dirty="0">
              <a:latin typeface="+mn-ea"/>
              <a:ea typeface="+mn-ea"/>
            </a:endParaRPr>
          </a:p>
          <a:p>
            <a:pPr algn="l"/>
            <a:r>
              <a:rPr lang="ja-JP" altLang="ja-JP" sz="1000" b="1" dirty="0">
                <a:latin typeface="+mn-ea"/>
                <a:ea typeface="+mn-ea"/>
              </a:rPr>
              <a:t>第三　鳥獣の人工増殖及び放鳥獣に関する事項</a:t>
            </a:r>
            <a:endParaRPr lang="en-US" altLang="ja-JP" sz="1000" b="1" dirty="0">
              <a:latin typeface="+mn-ea"/>
              <a:ea typeface="+mn-ea"/>
            </a:endParaRPr>
          </a:p>
          <a:p>
            <a:pPr algn="l"/>
            <a:r>
              <a:rPr lang="ja-JP" altLang="en-US" sz="1000" b="1" dirty="0">
                <a:latin typeface="+mn-ea"/>
                <a:ea typeface="+mn-ea"/>
              </a:rPr>
              <a:t>　　</a:t>
            </a:r>
            <a:r>
              <a:rPr lang="ja-JP" altLang="ja-JP" sz="1000" dirty="0">
                <a:latin typeface="+mn-ea"/>
                <a:ea typeface="+mn-ea"/>
              </a:rPr>
              <a:t>保護増殖を図る必要のある</a:t>
            </a:r>
            <a:r>
              <a:rPr lang="ja-JP" altLang="en-US" sz="1000" dirty="0">
                <a:latin typeface="+mn-ea"/>
                <a:ea typeface="+mn-ea"/>
              </a:rPr>
              <a:t>鳥獣</a:t>
            </a:r>
            <a:r>
              <a:rPr lang="ja-JP" altLang="ja-JP" sz="1000" dirty="0">
                <a:latin typeface="+mn-ea"/>
                <a:ea typeface="+mn-ea"/>
              </a:rPr>
              <a:t>について、人工増殖の可能性</a:t>
            </a:r>
            <a:r>
              <a:rPr lang="ja-JP" altLang="en-US" sz="1000" dirty="0">
                <a:latin typeface="+mn-ea"/>
                <a:ea typeface="+mn-ea"/>
              </a:rPr>
              <a:t>を</a:t>
            </a:r>
            <a:r>
              <a:rPr lang="ja-JP" altLang="ja-JP" sz="1000" dirty="0">
                <a:latin typeface="+mn-ea"/>
                <a:ea typeface="+mn-ea"/>
              </a:rPr>
              <a:t>検討</a:t>
            </a:r>
            <a:r>
              <a:rPr lang="ja-JP" altLang="en-US" sz="1000" dirty="0">
                <a:latin typeface="+mn-ea"/>
                <a:ea typeface="+mn-ea"/>
              </a:rPr>
              <a:t>等</a:t>
            </a:r>
            <a:endParaRPr lang="ja-JP" altLang="ja-JP" sz="1000" dirty="0">
              <a:latin typeface="+mn-ea"/>
              <a:ea typeface="+mn-ea"/>
            </a:endParaRPr>
          </a:p>
          <a:p>
            <a:pPr algn="l"/>
            <a:endParaRPr lang="en-US" altLang="ja-JP" sz="1000" b="1" dirty="0">
              <a:latin typeface="+mn-ea"/>
            </a:endParaRPr>
          </a:p>
          <a:p>
            <a:pPr algn="l"/>
            <a:r>
              <a:rPr lang="ja-JP" altLang="ja-JP" sz="1000" b="1" dirty="0">
                <a:latin typeface="+mn-ea"/>
              </a:rPr>
              <a:t>第四　鳥獣の捕獲等及び鳥類の卵の採取等の許可に関する事項</a:t>
            </a:r>
            <a:endParaRPr lang="ja-JP" altLang="ja-JP" sz="1000" dirty="0">
              <a:latin typeface="+mn-ea"/>
            </a:endParaRPr>
          </a:p>
          <a:p>
            <a:pPr algn="l"/>
            <a:r>
              <a:rPr lang="ja-JP" altLang="en-US" sz="1000" dirty="0"/>
              <a:t>　　捕獲の目的別に許可基準を設定</a:t>
            </a:r>
            <a:endParaRPr lang="en-US" altLang="ja-JP" sz="1000" dirty="0"/>
          </a:p>
          <a:p>
            <a:pPr algn="l"/>
            <a:r>
              <a:rPr lang="ja-JP" altLang="en-US" sz="1000" dirty="0"/>
              <a:t>　　・</a:t>
            </a:r>
            <a:r>
              <a:rPr lang="ja-JP" altLang="ja-JP" sz="1000" dirty="0"/>
              <a:t>学術研究</a:t>
            </a:r>
            <a:r>
              <a:rPr lang="ja-JP" altLang="en-US" sz="1000" dirty="0"/>
              <a:t>を</a:t>
            </a:r>
            <a:r>
              <a:rPr lang="ja-JP" altLang="ja-JP" sz="1000" dirty="0"/>
              <a:t>目的とする場合</a:t>
            </a:r>
            <a:endParaRPr lang="en-US" altLang="ja-JP" sz="1000" dirty="0"/>
          </a:p>
          <a:p>
            <a:pPr algn="l"/>
            <a:r>
              <a:rPr lang="ja-JP" altLang="en-US" sz="1000" dirty="0"/>
              <a:t>　　・</a:t>
            </a:r>
            <a:r>
              <a:rPr lang="ja-JP" altLang="ja-JP" sz="1000" dirty="0"/>
              <a:t>鳥獣</a:t>
            </a:r>
            <a:r>
              <a:rPr lang="ja-JP" altLang="en-US" sz="1000" dirty="0"/>
              <a:t>の保護を目的とする場合</a:t>
            </a:r>
            <a:endParaRPr lang="en-US" altLang="ja-JP" sz="1000" dirty="0"/>
          </a:p>
          <a:p>
            <a:pPr algn="l"/>
            <a:r>
              <a:rPr lang="ja-JP" altLang="en-US" sz="1000" dirty="0"/>
              <a:t>　　　</a:t>
            </a:r>
            <a:r>
              <a:rPr lang="ja-JP" altLang="ja-JP" sz="1000" dirty="0"/>
              <a:t>鳥獣の保護に係る行政</a:t>
            </a:r>
            <a:r>
              <a:rPr lang="ja-JP" altLang="en-US" sz="1000" dirty="0"/>
              <a:t>事務の遂行の</a:t>
            </a:r>
            <a:r>
              <a:rPr lang="ja-JP" altLang="ja-JP" sz="1000" dirty="0"/>
              <a:t>目的</a:t>
            </a:r>
            <a:r>
              <a:rPr lang="ja-JP" altLang="en-US" sz="1000" dirty="0"/>
              <a:t>、</a:t>
            </a:r>
            <a:r>
              <a:rPr lang="ja-JP" altLang="ja-JP" sz="1000" dirty="0"/>
              <a:t>傷病により保護を要する鳥</a:t>
            </a:r>
            <a:endParaRPr lang="en-US" altLang="ja-JP" sz="1000" dirty="0"/>
          </a:p>
          <a:p>
            <a:pPr algn="l"/>
            <a:r>
              <a:rPr lang="ja-JP" altLang="en-US" sz="1000" dirty="0"/>
              <a:t>　　　</a:t>
            </a:r>
            <a:r>
              <a:rPr lang="ja-JP" altLang="ja-JP" sz="1000" dirty="0"/>
              <a:t>獣の保護の目的</a:t>
            </a:r>
          </a:p>
          <a:p>
            <a:pPr algn="l"/>
            <a:r>
              <a:rPr lang="ja-JP" altLang="en-US" sz="1000" dirty="0"/>
              <a:t>　　・</a:t>
            </a:r>
            <a:r>
              <a:rPr lang="ja-JP" altLang="ja-JP" sz="1000" dirty="0"/>
              <a:t>鳥獣</a:t>
            </a:r>
            <a:r>
              <a:rPr lang="ja-JP" altLang="en-US" sz="1000" dirty="0"/>
              <a:t>の管理を目的とする場合</a:t>
            </a:r>
            <a:endParaRPr lang="en-US" altLang="ja-JP" sz="1000" dirty="0"/>
          </a:p>
          <a:p>
            <a:pPr algn="l"/>
            <a:r>
              <a:rPr lang="ja-JP" altLang="en-US" sz="1000" dirty="0"/>
              <a:t>　　　鳥獣被害防止の</a:t>
            </a:r>
            <a:r>
              <a:rPr lang="ja-JP" altLang="ja-JP" sz="1000" dirty="0"/>
              <a:t>目的</a:t>
            </a:r>
            <a:r>
              <a:rPr lang="ja-JP" altLang="en-US" sz="1000" dirty="0"/>
              <a:t>、第二種</a:t>
            </a:r>
            <a:r>
              <a:rPr lang="ja-JP" altLang="ja-JP" sz="1000" dirty="0"/>
              <a:t>特定</a:t>
            </a:r>
            <a:r>
              <a:rPr lang="ja-JP" altLang="en-US" sz="1000" dirty="0"/>
              <a:t>鳥獣管理</a:t>
            </a:r>
            <a:r>
              <a:rPr lang="ja-JP" altLang="ja-JP" sz="1000" dirty="0"/>
              <a:t>計画に基づく数の調整目的</a:t>
            </a:r>
            <a:endParaRPr lang="en-US" altLang="ja-JP" sz="1000" dirty="0"/>
          </a:p>
          <a:p>
            <a:pPr algn="l"/>
            <a:r>
              <a:rPr lang="ja-JP" altLang="en-US" sz="1000" dirty="0"/>
              <a:t>　　・</a:t>
            </a:r>
            <a:r>
              <a:rPr lang="ja-JP" altLang="ja-JP" sz="1000" dirty="0"/>
              <a:t>その他特別な事由を目的とする場合</a:t>
            </a:r>
          </a:p>
          <a:p>
            <a:pPr algn="l"/>
            <a:r>
              <a:rPr lang="ja-JP" altLang="ja-JP" sz="1000" dirty="0"/>
              <a:t>　　　博物館、動物園</a:t>
            </a:r>
            <a:r>
              <a:rPr lang="ja-JP" altLang="en-US" sz="1000" dirty="0"/>
              <a:t>等の</a:t>
            </a:r>
            <a:r>
              <a:rPr lang="ja-JP" altLang="ja-JP" sz="1000" dirty="0"/>
              <a:t>施設における展示の目的</a:t>
            </a:r>
            <a:r>
              <a:rPr lang="ja-JP" altLang="en-US" sz="1000" dirty="0"/>
              <a:t>、愛玩飼養の</a:t>
            </a:r>
            <a:r>
              <a:rPr lang="ja-JP" altLang="ja-JP" sz="1000" dirty="0"/>
              <a:t>目的</a:t>
            </a:r>
            <a:r>
              <a:rPr lang="ja-JP" altLang="en-US" sz="1000" dirty="0"/>
              <a:t>（愛玩</a:t>
            </a:r>
            <a:endParaRPr lang="en-US" altLang="ja-JP" sz="1000" dirty="0"/>
          </a:p>
          <a:p>
            <a:pPr algn="l"/>
            <a:r>
              <a:rPr lang="ja-JP" altLang="en-US" sz="1000" dirty="0"/>
              <a:t>　　　飼養目的での捕獲は許可しない）、その他公益目的</a:t>
            </a:r>
            <a:endParaRPr lang="en-US" altLang="ja-JP" sz="1000" dirty="0"/>
          </a:p>
        </p:txBody>
      </p:sp>
      <p:sp>
        <p:nvSpPr>
          <p:cNvPr id="14" name="タイトル 1"/>
          <p:cNvSpPr txBox="1">
            <a:spLocks/>
          </p:cNvSpPr>
          <p:nvPr/>
        </p:nvSpPr>
        <p:spPr>
          <a:xfrm>
            <a:off x="4644008" y="647700"/>
            <a:ext cx="4248472" cy="5949652"/>
          </a:xfrm>
          <a:prstGeom prst="rect">
            <a:avLst/>
          </a:prstGeom>
          <a:ln>
            <a:solidFill>
              <a:schemeClr val="accent1">
                <a:shade val="50000"/>
              </a:schemeClr>
            </a:solidFill>
            <a:prstDash val="solid"/>
          </a:ln>
        </p:spPr>
        <p:txBody>
          <a:bodyPr vert="horz" lIns="91440" tIns="10800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800" b="1" dirty="0"/>
          </a:p>
          <a:p>
            <a:pPr algn="l"/>
            <a:r>
              <a:rPr lang="ja-JP" altLang="ja-JP" sz="1000" b="1" dirty="0"/>
              <a:t>第五　特定猟具使用禁止区域に関する事項</a:t>
            </a:r>
            <a:endParaRPr lang="en-US" altLang="ja-JP" sz="1000" dirty="0"/>
          </a:p>
          <a:p>
            <a:pPr algn="l"/>
            <a:r>
              <a:rPr lang="ja-JP" altLang="en-US" sz="1000" dirty="0"/>
              <a:t>　　狩猟に伴う危険予防のため、市街化の進んだ地域等を特定猟具使用禁</a:t>
            </a:r>
            <a:endParaRPr lang="en-US" altLang="ja-JP" sz="1000" dirty="0"/>
          </a:p>
          <a:p>
            <a:pPr algn="l"/>
            <a:r>
              <a:rPr lang="ja-JP" altLang="en-US" sz="1000" dirty="0"/>
              <a:t>　止区域に指定</a:t>
            </a:r>
            <a:endParaRPr lang="en-US" altLang="ja-JP" sz="1000" dirty="0"/>
          </a:p>
          <a:p>
            <a:pPr algn="l"/>
            <a:r>
              <a:rPr lang="ja-JP" altLang="en-US" sz="1000" dirty="0"/>
              <a:t>　　・</a:t>
            </a:r>
            <a:r>
              <a:rPr lang="ja-JP" altLang="ja-JP" sz="1000" dirty="0"/>
              <a:t>特定猟具使用禁止区域</a:t>
            </a:r>
            <a:r>
              <a:rPr lang="ja-JP" altLang="en-US" sz="1000" dirty="0"/>
              <a:t>（銃器）の</a:t>
            </a:r>
            <a:r>
              <a:rPr lang="ja-JP" altLang="ja-JP" sz="1000" dirty="0"/>
              <a:t>指定</a:t>
            </a:r>
            <a:endParaRPr lang="en-US" altLang="ja-JP" sz="1000" dirty="0"/>
          </a:p>
          <a:p>
            <a:pPr algn="l">
              <a:lnSpc>
                <a:spcPct val="110000"/>
              </a:lnSpc>
            </a:pPr>
            <a:r>
              <a:rPr lang="ja-JP" altLang="en-US" sz="1000" dirty="0">
                <a:latin typeface="+mn-ea"/>
              </a:rPr>
              <a:t>　　　新規指定　１箇所　</a:t>
            </a:r>
            <a:r>
              <a:rPr lang="en-US" altLang="ja-JP" sz="1000" dirty="0">
                <a:latin typeface="+mn-ea"/>
              </a:rPr>
              <a:t>63ha</a:t>
            </a:r>
            <a:r>
              <a:rPr lang="ja-JP" altLang="en-US" sz="1000" dirty="0">
                <a:latin typeface="+mn-ea"/>
              </a:rPr>
              <a:t>　　再指定　</a:t>
            </a:r>
            <a:r>
              <a:rPr lang="en-US" altLang="ja-JP" sz="1000" dirty="0">
                <a:latin typeface="+mn-ea"/>
              </a:rPr>
              <a:t>28</a:t>
            </a:r>
            <a:r>
              <a:rPr lang="ja-JP" altLang="en-US" sz="1000" dirty="0">
                <a:latin typeface="+mn-ea"/>
              </a:rPr>
              <a:t>箇所　</a:t>
            </a:r>
            <a:r>
              <a:rPr lang="en-US" altLang="ja-JP" sz="1000" dirty="0">
                <a:latin typeface="+mn-ea"/>
              </a:rPr>
              <a:t>18,625ha </a:t>
            </a:r>
          </a:p>
          <a:p>
            <a:pPr algn="l">
              <a:lnSpc>
                <a:spcPct val="110000"/>
              </a:lnSpc>
            </a:pPr>
            <a:r>
              <a:rPr lang="ja-JP" altLang="en-US" sz="1000" dirty="0">
                <a:latin typeface="+mn-ea"/>
              </a:rPr>
              <a:t>　　　（ 計画開始 ： </a:t>
            </a:r>
            <a:r>
              <a:rPr lang="en-US" altLang="ja-JP" sz="1000" dirty="0">
                <a:latin typeface="+mn-ea"/>
              </a:rPr>
              <a:t>73</a:t>
            </a:r>
            <a:r>
              <a:rPr lang="ja-JP" altLang="en-US" sz="1000" dirty="0">
                <a:latin typeface="+mn-ea"/>
              </a:rPr>
              <a:t>箇所　</a:t>
            </a:r>
            <a:r>
              <a:rPr lang="en-US" altLang="ja-JP" sz="1000" dirty="0">
                <a:latin typeface="+mn-ea"/>
              </a:rPr>
              <a:t>120,046ha</a:t>
            </a:r>
            <a:r>
              <a:rPr lang="ja-JP" altLang="en-US" sz="1000" dirty="0">
                <a:latin typeface="+mn-ea"/>
              </a:rPr>
              <a:t>　⇒　計画終了 ： </a:t>
            </a:r>
            <a:r>
              <a:rPr lang="en-US" altLang="ja-JP" sz="1000" dirty="0">
                <a:latin typeface="+mn-ea"/>
              </a:rPr>
              <a:t>74</a:t>
            </a:r>
            <a:r>
              <a:rPr lang="ja-JP" altLang="en-US" sz="1000" dirty="0">
                <a:latin typeface="+mn-ea"/>
              </a:rPr>
              <a:t>箇所　</a:t>
            </a:r>
            <a:r>
              <a:rPr lang="en-US" altLang="ja-JP" sz="1000" dirty="0">
                <a:latin typeface="+mn-ea"/>
              </a:rPr>
              <a:t>120,109ha</a:t>
            </a:r>
            <a:r>
              <a:rPr lang="ja-JP" altLang="en-US" sz="1000" dirty="0">
                <a:latin typeface="+mn-ea"/>
              </a:rPr>
              <a:t> ）</a:t>
            </a:r>
            <a:endParaRPr lang="en-US" altLang="ja-JP" sz="1000" dirty="0">
              <a:latin typeface="+mn-ea"/>
            </a:endParaRPr>
          </a:p>
          <a:p>
            <a:pPr algn="l">
              <a:lnSpc>
                <a:spcPct val="110000"/>
              </a:lnSpc>
            </a:pPr>
            <a:endParaRPr lang="en-US" altLang="ja-JP" sz="1000" dirty="0">
              <a:latin typeface="+mn-ea"/>
            </a:endParaRPr>
          </a:p>
          <a:p>
            <a:pPr algn="l"/>
            <a:r>
              <a:rPr lang="ja-JP" altLang="en-US" sz="1000" b="1" dirty="0">
                <a:latin typeface="+mn-ea"/>
                <a:ea typeface="+mn-ea"/>
              </a:rPr>
              <a:t>第六　第二種</a:t>
            </a:r>
            <a:r>
              <a:rPr lang="ja-JP" altLang="ja-JP" sz="1000" b="1" dirty="0">
                <a:latin typeface="+mn-ea"/>
                <a:ea typeface="+mn-ea"/>
              </a:rPr>
              <a:t>特定鳥獣管理計画の作成に関する事項</a:t>
            </a:r>
            <a:endParaRPr lang="en-US" altLang="ja-JP" sz="1000" b="1" dirty="0">
              <a:latin typeface="+mn-ea"/>
              <a:ea typeface="+mn-ea"/>
            </a:endParaRPr>
          </a:p>
          <a:p>
            <a:pPr algn="l"/>
            <a:r>
              <a:rPr lang="ja-JP" altLang="en-US" sz="1000" dirty="0">
                <a:latin typeface="+mn-ea"/>
                <a:ea typeface="+mn-ea"/>
              </a:rPr>
              <a:t>　　顕著な農業被害等により人とのあつれきが深刻化している鳥獣を管理し、</a:t>
            </a:r>
            <a:endParaRPr lang="en-US" altLang="ja-JP" sz="1000" dirty="0">
              <a:latin typeface="+mn-ea"/>
              <a:ea typeface="+mn-ea"/>
            </a:endParaRPr>
          </a:p>
          <a:p>
            <a:pPr algn="l"/>
            <a:r>
              <a:rPr lang="ja-JP" altLang="en-US" sz="1000" dirty="0">
                <a:latin typeface="+mn-ea"/>
                <a:ea typeface="+mn-ea"/>
              </a:rPr>
              <a:t> </a:t>
            </a:r>
            <a:r>
              <a:rPr lang="ja-JP" altLang="ja-JP" sz="1000" dirty="0"/>
              <a:t>長期にわた</a:t>
            </a:r>
            <a:r>
              <a:rPr lang="ja-JP" altLang="en-US" sz="1000" dirty="0"/>
              <a:t>り</a:t>
            </a:r>
            <a:r>
              <a:rPr lang="ja-JP" altLang="ja-JP" sz="1000" dirty="0"/>
              <a:t>安定的な共存を図るため</a:t>
            </a:r>
            <a:r>
              <a:rPr lang="ja-JP" altLang="en-US" sz="1000" dirty="0"/>
              <a:t>、第二種</a:t>
            </a:r>
            <a:r>
              <a:rPr lang="ja-JP" altLang="ja-JP" sz="1000" dirty="0"/>
              <a:t>特定鳥獣管理計画を策定</a:t>
            </a:r>
            <a:endParaRPr lang="en-US" altLang="ja-JP" sz="1000" dirty="0"/>
          </a:p>
          <a:p>
            <a:pPr algn="l">
              <a:lnSpc>
                <a:spcPct val="110000"/>
              </a:lnSpc>
            </a:pPr>
            <a:r>
              <a:rPr lang="ja-JP" altLang="en-US" sz="1000" dirty="0">
                <a:latin typeface="+mn-ea"/>
              </a:rPr>
              <a:t>　　・大阪府シカ管理計画（第５期計画）</a:t>
            </a:r>
            <a:endParaRPr lang="en-US" altLang="ja-JP" sz="1000" dirty="0">
              <a:latin typeface="+mn-ea"/>
            </a:endParaRPr>
          </a:p>
          <a:p>
            <a:pPr algn="l">
              <a:lnSpc>
                <a:spcPct val="110000"/>
              </a:lnSpc>
            </a:pPr>
            <a:r>
              <a:rPr lang="ja-JP" altLang="en-US" sz="1000" dirty="0">
                <a:latin typeface="+mn-ea"/>
              </a:rPr>
              <a:t>　　　 計画期間 ： 令和４年４月１日～令和９年３月</a:t>
            </a:r>
            <a:r>
              <a:rPr lang="en-US" altLang="ja-JP" sz="1000" dirty="0">
                <a:latin typeface="+mn-ea"/>
              </a:rPr>
              <a:t>31</a:t>
            </a:r>
            <a:r>
              <a:rPr lang="ja-JP" altLang="en-US" sz="1000" dirty="0">
                <a:latin typeface="+mn-ea"/>
              </a:rPr>
              <a:t>日（５ヶ年間）</a:t>
            </a:r>
            <a:endParaRPr lang="en-US" altLang="ja-JP" sz="1000" dirty="0">
              <a:latin typeface="+mn-ea"/>
            </a:endParaRPr>
          </a:p>
          <a:p>
            <a:pPr algn="l">
              <a:lnSpc>
                <a:spcPct val="110000"/>
              </a:lnSpc>
            </a:pPr>
            <a:r>
              <a:rPr lang="ja-JP" altLang="en-US" sz="1000" dirty="0">
                <a:latin typeface="+mn-ea"/>
              </a:rPr>
              <a:t>　　・大阪府イノシシ管理計画（第４期計画）</a:t>
            </a:r>
            <a:endParaRPr lang="en-US" altLang="ja-JP" sz="1000" dirty="0">
              <a:latin typeface="+mn-ea"/>
            </a:endParaRPr>
          </a:p>
          <a:p>
            <a:pPr algn="l">
              <a:lnSpc>
                <a:spcPct val="110000"/>
              </a:lnSpc>
            </a:pPr>
            <a:r>
              <a:rPr lang="ja-JP" altLang="en-US" sz="1000" dirty="0">
                <a:latin typeface="+mn-ea"/>
              </a:rPr>
              <a:t>　　　 計画期間 ： 令和４年４月１日～令和９年３月</a:t>
            </a:r>
            <a:r>
              <a:rPr lang="en-US" altLang="ja-JP" sz="1000" dirty="0">
                <a:latin typeface="+mn-ea"/>
              </a:rPr>
              <a:t>31</a:t>
            </a:r>
            <a:r>
              <a:rPr lang="ja-JP" altLang="en-US" sz="1000" dirty="0">
                <a:latin typeface="+mn-ea"/>
              </a:rPr>
              <a:t>日（５ヶ年間）</a:t>
            </a:r>
            <a:endParaRPr lang="en-US" altLang="ja-JP" sz="1000" dirty="0">
              <a:latin typeface="+mn-ea"/>
            </a:endParaRPr>
          </a:p>
          <a:p>
            <a:pPr algn="l"/>
            <a:endParaRPr lang="en-US" altLang="ja-JP" sz="1000" dirty="0">
              <a:latin typeface="+mn-ea"/>
            </a:endParaRPr>
          </a:p>
          <a:p>
            <a:pPr algn="l"/>
            <a:r>
              <a:rPr lang="ja-JP" altLang="en-US" sz="1000" b="1" dirty="0">
                <a:latin typeface="+mn-ea"/>
                <a:ea typeface="+mn-ea"/>
              </a:rPr>
              <a:t>第七　</a:t>
            </a:r>
            <a:r>
              <a:rPr lang="ja-JP" altLang="ja-JP" sz="1000" b="1" dirty="0">
                <a:latin typeface="+mn-ea"/>
                <a:ea typeface="+mn-ea"/>
              </a:rPr>
              <a:t>鳥獣の生息状況の調査に関する事項</a:t>
            </a:r>
            <a:endParaRPr lang="en-US" altLang="ja-JP" sz="1000" b="1" dirty="0">
              <a:latin typeface="+mn-ea"/>
              <a:ea typeface="+mn-ea"/>
            </a:endParaRPr>
          </a:p>
          <a:p>
            <a:pPr algn="l"/>
            <a:r>
              <a:rPr lang="ja-JP" altLang="en-US" sz="1000" dirty="0"/>
              <a:t>　　鳥獣保護管理行政の適正な推進を図るため、鳥獣の生息状況等調査の</a:t>
            </a:r>
            <a:endParaRPr lang="en-US" altLang="ja-JP" sz="1000" dirty="0"/>
          </a:p>
          <a:p>
            <a:pPr algn="l"/>
            <a:r>
              <a:rPr lang="ja-JP" altLang="en-US" sz="1000" dirty="0"/>
              <a:t>　実施により、科学的データの収集・蓄積に努める</a:t>
            </a:r>
          </a:p>
          <a:p>
            <a:pPr algn="l"/>
            <a:r>
              <a:rPr lang="ja-JP" altLang="en-US" sz="1000" dirty="0"/>
              <a:t>　　・鳥獣保護管理対策調査</a:t>
            </a:r>
            <a:endParaRPr lang="en-US" altLang="ja-JP" sz="1000" dirty="0"/>
          </a:p>
          <a:p>
            <a:pPr algn="l"/>
            <a:r>
              <a:rPr lang="ja-JP" altLang="en-US" sz="1000" dirty="0"/>
              <a:t>　　・狩猟実態調査</a:t>
            </a:r>
            <a:endParaRPr lang="en-US" altLang="ja-JP" sz="1000" dirty="0"/>
          </a:p>
          <a:p>
            <a:pPr algn="l"/>
            <a:endParaRPr lang="en-US" altLang="ja-JP" sz="1000" dirty="0"/>
          </a:p>
          <a:p>
            <a:pPr algn="l"/>
            <a:r>
              <a:rPr lang="ja-JP" altLang="en-US" sz="1000" b="1" dirty="0">
                <a:latin typeface="+mn-ea"/>
                <a:ea typeface="+mn-ea"/>
              </a:rPr>
              <a:t>第八　</a:t>
            </a:r>
            <a:r>
              <a:rPr lang="ja-JP" altLang="ja-JP" sz="1000" b="1" dirty="0">
                <a:latin typeface="+mn-ea"/>
                <a:ea typeface="+mn-ea"/>
              </a:rPr>
              <a:t>鳥獣保護</a:t>
            </a:r>
            <a:r>
              <a:rPr lang="ja-JP" altLang="en-US" sz="1000" b="1" dirty="0">
                <a:latin typeface="+mn-ea"/>
                <a:ea typeface="+mn-ea"/>
              </a:rPr>
              <a:t>管理</a:t>
            </a:r>
            <a:r>
              <a:rPr lang="ja-JP" altLang="ja-JP" sz="1000" b="1" dirty="0">
                <a:latin typeface="+mn-ea"/>
                <a:ea typeface="+mn-ea"/>
              </a:rPr>
              <a:t>事業の実施体制に関する事項</a:t>
            </a:r>
            <a:endParaRPr lang="en-US" altLang="ja-JP" sz="1000" b="1" dirty="0">
              <a:latin typeface="+mn-ea"/>
              <a:ea typeface="+mn-ea"/>
            </a:endParaRPr>
          </a:p>
          <a:p>
            <a:pPr algn="l"/>
            <a:r>
              <a:rPr lang="ja-JP" altLang="en-US" sz="1000" dirty="0">
                <a:latin typeface="+mn-ea"/>
                <a:ea typeface="+mn-ea"/>
              </a:rPr>
              <a:t>　　研修等の実施による</a:t>
            </a:r>
            <a:r>
              <a:rPr lang="ja-JP" altLang="en-US" sz="1000" dirty="0">
                <a:latin typeface="+mn-ea"/>
              </a:rPr>
              <a:t>鳥獣行政に携わる職員の</a:t>
            </a:r>
            <a:r>
              <a:rPr lang="ja-JP" altLang="en-US" sz="1000" dirty="0">
                <a:latin typeface="+mn-ea"/>
                <a:ea typeface="+mn-ea"/>
              </a:rPr>
              <a:t>専門的知識の修得・向上</a:t>
            </a:r>
            <a:endParaRPr lang="en-US" altLang="ja-JP" sz="1000" dirty="0">
              <a:latin typeface="+mn-ea"/>
              <a:ea typeface="+mn-ea"/>
            </a:endParaRPr>
          </a:p>
          <a:p>
            <a:pPr algn="l"/>
            <a:endParaRPr lang="en-US" altLang="ja-JP" sz="1000" dirty="0">
              <a:latin typeface="+mn-ea"/>
              <a:ea typeface="+mn-ea"/>
            </a:endParaRPr>
          </a:p>
          <a:p>
            <a:pPr algn="l"/>
            <a:r>
              <a:rPr lang="ja-JP" altLang="en-US" sz="1000" b="1" dirty="0">
                <a:latin typeface="+mn-ea"/>
                <a:ea typeface="+mn-ea"/>
              </a:rPr>
              <a:t>第九　</a:t>
            </a:r>
            <a:r>
              <a:rPr lang="ja-JP" altLang="ja-JP" sz="1000" b="1" dirty="0">
                <a:latin typeface="+mn-ea"/>
                <a:ea typeface="+mn-ea"/>
              </a:rPr>
              <a:t>その他</a:t>
            </a:r>
            <a:endParaRPr lang="en-US" altLang="ja-JP" sz="1000" b="1" dirty="0">
              <a:latin typeface="+mn-ea"/>
              <a:ea typeface="+mn-ea"/>
            </a:endParaRPr>
          </a:p>
          <a:p>
            <a:pPr algn="l"/>
            <a:r>
              <a:rPr lang="ja-JP" altLang="en-US" sz="1000" dirty="0">
                <a:latin typeface="+mn-ea"/>
              </a:rPr>
              <a:t>　　・狩猟の適正管理</a:t>
            </a:r>
            <a:endParaRPr lang="en-US" altLang="ja-JP" sz="1000" dirty="0">
              <a:latin typeface="+mn-ea"/>
            </a:endParaRPr>
          </a:p>
          <a:p>
            <a:pPr algn="l"/>
            <a:r>
              <a:rPr lang="ja-JP" altLang="en-US" sz="1000" dirty="0">
                <a:latin typeface="+mn-ea"/>
              </a:rPr>
              <a:t>　　・</a:t>
            </a:r>
            <a:r>
              <a:rPr lang="ja-JP" altLang="ja-JP" sz="1000" dirty="0"/>
              <a:t>傷病鳥獣への対応</a:t>
            </a:r>
            <a:endParaRPr lang="en-US" altLang="ja-JP" sz="1000" dirty="0"/>
          </a:p>
          <a:p>
            <a:pPr algn="l"/>
            <a:r>
              <a:rPr lang="ja-JP" altLang="en-US" sz="1000" dirty="0">
                <a:latin typeface="+mn-ea"/>
              </a:rPr>
              <a:t>　　・感染症への対応</a:t>
            </a:r>
            <a:endParaRPr lang="en-US" altLang="ja-JP" sz="1000" dirty="0">
              <a:latin typeface="+mn-ea"/>
            </a:endParaRPr>
          </a:p>
          <a:p>
            <a:pPr algn="l"/>
            <a:r>
              <a:rPr lang="ja-JP" altLang="en-US" sz="1000" dirty="0">
                <a:latin typeface="+mn-ea"/>
              </a:rPr>
              <a:t>　　・普及啓発（安易</a:t>
            </a:r>
            <a:r>
              <a:rPr lang="ja-JP" altLang="ja-JP" sz="1000" dirty="0"/>
              <a:t>な餌付けの防止</a:t>
            </a:r>
            <a:r>
              <a:rPr lang="ja-JP" altLang="en-US" sz="1000" dirty="0"/>
              <a:t>等）</a:t>
            </a:r>
            <a:endParaRPr lang="en-US" altLang="ja-JP" sz="1000" dirty="0"/>
          </a:p>
          <a:p>
            <a:pPr algn="l"/>
            <a:r>
              <a:rPr lang="ja-JP" altLang="en-US" sz="1000" dirty="0">
                <a:latin typeface="+mn-ea"/>
              </a:rPr>
              <a:t>　　・市街地等に出没する鳥獣への対応</a:t>
            </a:r>
            <a:endParaRPr lang="en-US" altLang="ja-JP" sz="1000" dirty="0">
              <a:solidFill>
                <a:srgbClr val="FF0000"/>
              </a:solidFill>
              <a:latin typeface="+mn-ea"/>
            </a:endParaRPr>
          </a:p>
          <a:p>
            <a:pPr algn="l">
              <a:lnSpc>
                <a:spcPct val="110000"/>
              </a:lnSpc>
            </a:pPr>
            <a:endParaRPr lang="en-US" altLang="ja-JP" sz="900" u="sng" dirty="0">
              <a:solidFill>
                <a:srgbClr val="FF0000"/>
              </a:solidFill>
              <a:latin typeface="+mn-ea"/>
            </a:endParaRPr>
          </a:p>
        </p:txBody>
      </p:sp>
      <p:sp>
        <p:nvSpPr>
          <p:cNvPr id="18" name="タイトル 1"/>
          <p:cNvSpPr txBox="1">
            <a:spLocks/>
          </p:cNvSpPr>
          <p:nvPr/>
        </p:nvSpPr>
        <p:spPr>
          <a:xfrm>
            <a:off x="395536" y="538947"/>
            <a:ext cx="1512168" cy="238763"/>
          </a:xfrm>
          <a:prstGeom prst="rect">
            <a:avLst/>
          </a:prstGeom>
          <a:solidFill>
            <a:schemeClr val="tx2">
              <a:lumMod val="20000"/>
              <a:lumOff val="80000"/>
            </a:schemeClr>
          </a:solidFill>
          <a:ln w="38100">
            <a:solidFill>
              <a:schemeClr val="accent1">
                <a:shade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000" b="1" dirty="0"/>
              <a:t>鳥獣保護管理事業計画</a:t>
            </a:r>
          </a:p>
        </p:txBody>
      </p:sp>
      <p:sp>
        <p:nvSpPr>
          <p:cNvPr id="20" name="タイトル 1"/>
          <p:cNvSpPr txBox="1">
            <a:spLocks/>
          </p:cNvSpPr>
          <p:nvPr/>
        </p:nvSpPr>
        <p:spPr>
          <a:xfrm>
            <a:off x="395536" y="1587930"/>
            <a:ext cx="2435073" cy="225756"/>
          </a:xfrm>
          <a:prstGeom prst="rect">
            <a:avLst/>
          </a:prstGeom>
          <a:solidFill>
            <a:schemeClr val="tx2">
              <a:lumMod val="20000"/>
              <a:lumOff val="80000"/>
            </a:schemeClr>
          </a:solidFill>
          <a:ln w="38100">
            <a:solidFill>
              <a:schemeClr val="accent1">
                <a:shade val="5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000" b="1" dirty="0"/>
              <a:t>第１３次鳥獣保護管理事業計画の概要</a:t>
            </a:r>
          </a:p>
        </p:txBody>
      </p:sp>
      <p:sp>
        <p:nvSpPr>
          <p:cNvPr id="8" name="正方形/長方形 7"/>
          <p:cNvSpPr>
            <a:spLocks noChangeArrowheads="1"/>
          </p:cNvSpPr>
          <p:nvPr/>
        </p:nvSpPr>
        <p:spPr bwMode="auto">
          <a:xfrm>
            <a:off x="7835205" y="166708"/>
            <a:ext cx="1057275" cy="287655"/>
          </a:xfrm>
          <a:prstGeom prst="rect">
            <a:avLst/>
          </a:prstGeom>
          <a:noFill/>
          <a:ln w="12700" algn="ctr">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rot="0" vert="horz" wrap="square" lIns="91440" tIns="0" rIns="91440" bIns="0" anchor="ctr" anchorCtr="0" upright="1">
            <a:noAutofit/>
          </a:bodyPr>
          <a:lstStyle/>
          <a:p>
            <a:pPr algn="ctr">
              <a:spcAft>
                <a:spcPts val="0"/>
              </a:spcAft>
            </a:pPr>
            <a:r>
              <a:rPr lang="ja-JP" sz="13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資料</a:t>
            </a:r>
            <a:r>
              <a:rPr lang="ja-JP" altLang="en-US" sz="13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６</a:t>
            </a:r>
            <a:r>
              <a:rPr lang="ja-JP" sz="13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1300" kern="100" dirty="0" smtClean="0">
                <a:effectLst/>
                <a:latin typeface="Century" panose="02040604050505020304" pitchFamily="18" charset="0"/>
                <a:ea typeface="ＭＳ ゴシック" panose="020B0609070205080204" pitchFamily="49" charset="-128"/>
                <a:cs typeface="Times New Roman" panose="02020603050405020304" pitchFamily="18" charset="0"/>
              </a:rPr>
              <a:t>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67607897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3359</TotalTime>
  <Words>754</Words>
  <Application>Microsoft Office PowerPoint</Application>
  <PresentationFormat>画面に合わせる (4:3)</PresentationFormat>
  <Paragraphs>65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ゴシック</vt:lpstr>
      <vt:lpstr>ＭＳ 明朝</vt:lpstr>
      <vt:lpstr>Arial</vt:lpstr>
      <vt:lpstr>Calibri</vt:lpstr>
      <vt:lpstr>Century</vt:lpstr>
      <vt:lpstr>Times New Roman</vt:lpstr>
      <vt:lpstr>Office ​​テーマ</vt:lpstr>
      <vt:lpstr>　都道府県が実施する鳥獣保護管理事業について、基本的な考えや施策の在り方を示す枠組みであり、環境大臣の定める基本指針に即して、都道府県が定める５カ年の計画。</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都道府県が実施する鳥獣保護管理事業について、基本的な考えや施策の在り方を示す枠組みであり、環境大臣の定める基本指針に即して、都道府県が定める５カ年の計画。</dc:title>
  <dc:creator>喜井　康文</dc:creator>
  <cp:lastModifiedBy>田中　吉隆</cp:lastModifiedBy>
  <cp:revision>5</cp:revision>
  <cp:lastPrinted>2016-12-09T01:09:43Z</cp:lastPrinted>
  <dcterms:created xsi:type="dcterms:W3CDTF">2011-05-30T04:39:39Z</dcterms:created>
  <dcterms:modified xsi:type="dcterms:W3CDTF">2022-05-16T11:02:17Z</dcterms:modified>
</cp:coreProperties>
</file>