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5" r:id="rId2"/>
  </p:sldIdLst>
  <p:sldSz cx="12801600" cy="9601200" type="A3"/>
  <p:notesSz cx="7104063" cy="10234613"/>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3AA43A"/>
    <a:srgbClr val="E2FDBD"/>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1382" autoAdjust="0"/>
  </p:normalViewPr>
  <p:slideViewPr>
    <p:cSldViewPr>
      <p:cViewPr varScale="1">
        <p:scale>
          <a:sx n="59" d="100"/>
          <a:sy n="59" d="100"/>
        </p:scale>
        <p:origin x="1392"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3078206" cy="511649"/>
          </a:xfrm>
          <a:prstGeom prst="rect">
            <a:avLst/>
          </a:prstGeom>
        </p:spPr>
        <p:txBody>
          <a:bodyPr vert="horz" lIns="94639" tIns="47319" rIns="94639" bIns="47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6" y="0"/>
            <a:ext cx="3078206" cy="511649"/>
          </a:xfrm>
          <a:prstGeom prst="rect">
            <a:avLst/>
          </a:prstGeom>
        </p:spPr>
        <p:txBody>
          <a:bodyPr vert="horz" lIns="94639" tIns="47319" rIns="94639" bIns="47319" rtlCol="0"/>
          <a:lstStyle>
            <a:lvl1pPr algn="r">
              <a:defRPr sz="1200"/>
            </a:lvl1pPr>
          </a:lstStyle>
          <a:p>
            <a:fld id="{9EFDEC38-9E6E-4F38-A92F-57AC730FB332}" type="datetimeFigureOut">
              <a:rPr kumimoji="1" lang="ja-JP" altLang="en-US" smtClean="0"/>
              <a:t>2022/6/1</a:t>
            </a:fld>
            <a:endParaRPr kumimoji="1" lang="ja-JP" altLang="en-US"/>
          </a:p>
        </p:txBody>
      </p:sp>
      <p:sp>
        <p:nvSpPr>
          <p:cNvPr id="4" name="スライド イメージ プレースホルダー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639" tIns="47319" rIns="94639" bIns="47319" rtlCol="0" anchor="ctr"/>
          <a:lstStyle/>
          <a:p>
            <a:endParaRPr lang="ja-JP" altLang="en-US"/>
          </a:p>
        </p:txBody>
      </p:sp>
      <p:sp>
        <p:nvSpPr>
          <p:cNvPr id="5" name="ノート プレースホルダー 4"/>
          <p:cNvSpPr>
            <a:spLocks noGrp="1"/>
          </p:cNvSpPr>
          <p:nvPr>
            <p:ph type="body" sz="quarter" idx="3"/>
          </p:nvPr>
        </p:nvSpPr>
        <p:spPr>
          <a:xfrm>
            <a:off x="710744" y="4861482"/>
            <a:ext cx="5682588" cy="4604841"/>
          </a:xfrm>
          <a:prstGeom prst="rect">
            <a:avLst/>
          </a:prstGeom>
        </p:spPr>
        <p:txBody>
          <a:bodyPr vert="horz" lIns="94639" tIns="47319" rIns="94639" bIns="473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721330"/>
            <a:ext cx="3078206" cy="511648"/>
          </a:xfrm>
          <a:prstGeom prst="rect">
            <a:avLst/>
          </a:prstGeom>
        </p:spPr>
        <p:txBody>
          <a:bodyPr vert="horz" lIns="94639" tIns="47319" rIns="94639" bIns="47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6" y="9721330"/>
            <a:ext cx="3078206" cy="511648"/>
          </a:xfrm>
          <a:prstGeom prst="rect">
            <a:avLst/>
          </a:prstGeom>
        </p:spPr>
        <p:txBody>
          <a:bodyPr vert="horz" lIns="94639" tIns="47319" rIns="94639" bIns="47319"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2022/6/1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419404" y="633451"/>
            <a:ext cx="8280000" cy="640800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8" name="角丸四角形 77"/>
          <p:cNvSpPr/>
          <p:nvPr/>
        </p:nvSpPr>
        <p:spPr>
          <a:xfrm>
            <a:off x="4438014" y="7127004"/>
            <a:ext cx="4320000" cy="236281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5" name="角丸四角形 74"/>
          <p:cNvSpPr/>
          <p:nvPr/>
        </p:nvSpPr>
        <p:spPr>
          <a:xfrm>
            <a:off x="102426" y="633452"/>
            <a:ext cx="4212000" cy="885636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4431664" y="7125941"/>
            <a:ext cx="432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抜本的な見直しに向けた検討内容（案）</a:t>
            </a:r>
          </a:p>
        </p:txBody>
      </p:sp>
      <p:sp>
        <p:nvSpPr>
          <p:cNvPr id="90" name="角丸四角形 89"/>
          <p:cNvSpPr/>
          <p:nvPr/>
        </p:nvSpPr>
        <p:spPr>
          <a:xfrm>
            <a:off x="8811404" y="7164156"/>
            <a:ext cx="3888000" cy="232274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808864" y="7130248"/>
            <a:ext cx="389885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検討スケジュール（案）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3149" y="633452"/>
            <a:ext cx="421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背景</a:t>
            </a:r>
          </a:p>
        </p:txBody>
      </p:sp>
      <p:sp>
        <p:nvSpPr>
          <p:cNvPr id="99" name="角丸四角形 98"/>
          <p:cNvSpPr/>
          <p:nvPr/>
        </p:nvSpPr>
        <p:spPr>
          <a:xfrm>
            <a:off x="4427720" y="633766"/>
            <a:ext cx="828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6" name="正方形/長方形 95">
            <a:extLst>
              <a:ext uri="{FF2B5EF4-FFF2-40B4-BE49-F238E27FC236}">
                <a16:creationId xmlns:a16="http://schemas.microsoft.com/office/drawing/2014/main" id="{9EB149AD-D045-47C6-9623-93D64379E8EC}"/>
              </a:ext>
            </a:extLst>
          </p:cNvPr>
          <p:cNvSpPr/>
          <p:nvPr/>
        </p:nvSpPr>
        <p:spPr>
          <a:xfrm>
            <a:off x="4502280" y="7495133"/>
            <a:ext cx="4183678" cy="1892826"/>
          </a:xfrm>
          <a:prstGeom prst="rect">
            <a:avLst/>
          </a:prstGeom>
        </p:spPr>
        <p:txBody>
          <a:bodyPr wrap="square">
            <a:spAutoFit/>
          </a:bodyPr>
          <a:lstStyle/>
          <a:p>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の観点を踏まえた環境・社会・経済の統合的向上</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の視点の明確化</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○カーボンニュートラル等も踏まえた今後重点的に取り組む</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00" kern="100" dirty="0" err="1">
                <a:solidFill>
                  <a:prstClr val="black"/>
                </a:solidFill>
                <a:latin typeface="Meiryo UI" panose="020B0604030504040204" pitchFamily="50" charset="-128"/>
                <a:ea typeface="Meiryo UI" panose="020B0604030504040204" pitchFamily="50" charset="-128"/>
                <a:cs typeface="Times New Roman" panose="02020603050405020304" pitchFamily="18" charset="0"/>
              </a:rPr>
              <a:t>べき</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施策の方向性の検討</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行動変容や社会変革を考慮した効果的な手法の検討</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・行動科学の知見（ナッジ等）の導入</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技術の活用　など</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 name="グループ化 7">
            <a:extLst>
              <a:ext uri="{FF2B5EF4-FFF2-40B4-BE49-F238E27FC236}">
                <a16:creationId xmlns:a16="http://schemas.microsoft.com/office/drawing/2014/main" id="{44C382EC-A8D8-450C-A793-1F051B0B49AF}"/>
              </a:ext>
            </a:extLst>
          </p:cNvPr>
          <p:cNvGrpSpPr/>
          <p:nvPr/>
        </p:nvGrpSpPr>
        <p:grpSpPr>
          <a:xfrm>
            <a:off x="7264896" y="46261"/>
            <a:ext cx="4037781" cy="460777"/>
            <a:chOff x="7547595" y="46261"/>
            <a:chExt cx="4037781" cy="460777"/>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6570"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9656"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639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2371"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3107"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2862"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71718"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28176" y="46261"/>
              <a:ext cx="457200" cy="4572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47595" y="46942"/>
              <a:ext cx="458885" cy="458885"/>
            </a:xfrm>
            <a:prstGeom prst="rect">
              <a:avLst/>
            </a:prstGeom>
          </p:spPr>
        </p:pic>
      </p:grpSp>
      <p:sp>
        <p:nvSpPr>
          <p:cNvPr id="72" name="正方形/長方形 71"/>
          <p:cNvSpPr/>
          <p:nvPr/>
        </p:nvSpPr>
        <p:spPr>
          <a:xfrm>
            <a:off x="9627311" y="7948165"/>
            <a:ext cx="2602076"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環境・みどり活動促進部会で審議</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999344" y="7525697"/>
            <a:ext cx="2930048" cy="284693"/>
          </a:xfrm>
          <a:prstGeom prst="rect">
            <a:avLst/>
          </a:prstGeom>
          <a:noFill/>
          <a:ln>
            <a:noFill/>
          </a:ln>
        </p:spPr>
        <p:txBody>
          <a:bodyPr wrap="square" rtlCol="0">
            <a:spAutoFit/>
          </a:bodyPr>
          <a:lstStyle/>
          <a:p>
            <a:pPr>
              <a:lnSpc>
                <a:spcPts val="15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　環境審議会に諮問</a:t>
            </a:r>
          </a:p>
        </p:txBody>
      </p:sp>
      <p:sp>
        <p:nvSpPr>
          <p:cNvPr id="77" name="テキスト ボックス 76"/>
          <p:cNvSpPr txBox="1"/>
          <p:nvPr/>
        </p:nvSpPr>
        <p:spPr>
          <a:xfrm>
            <a:off x="8999343" y="8610168"/>
            <a:ext cx="3754220" cy="800219"/>
          </a:xfrm>
          <a:prstGeom prst="rect">
            <a:avLst/>
          </a:prstGeom>
          <a:noFill/>
          <a:ln>
            <a:noFill/>
          </a:ln>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月頃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大阪府環境教育等行動計画</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の改正</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191472" y="7831495"/>
            <a:ext cx="412400" cy="710268"/>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2" name="正方形/長方形 101"/>
          <p:cNvSpPr/>
          <p:nvPr/>
        </p:nvSpPr>
        <p:spPr>
          <a:xfrm>
            <a:off x="354570" y="7459034"/>
            <a:ext cx="3806174" cy="1682512"/>
          </a:xfrm>
          <a:prstGeom prst="rect">
            <a:avLst/>
          </a:prstGeom>
        </p:spPr>
        <p:txBody>
          <a:bodyPr wrap="square">
            <a:spAutoFit/>
          </a:bodyPr>
          <a:lstStyle/>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「大阪府環境教育等行動計画」の策定</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国「環境保全活動、環境保全の意欲の増進及び</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環境教育並びに協働取組の推進に関する基本的</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な方針」の改定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➡府行動計画の改訂（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大阪府環境総合計画」の策定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➡府行動計画の改訂（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632802" y="58464"/>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2" name="テキスト ボックス 41">
            <a:extLst>
              <a:ext uri="{FF2B5EF4-FFF2-40B4-BE49-F238E27FC236}">
                <a16:creationId xmlns:a16="http://schemas.microsoft.com/office/drawing/2014/main" id="{876B33A3-1F8A-448C-9635-9C65D724D1F0}"/>
              </a:ext>
            </a:extLst>
          </p:cNvPr>
          <p:cNvSpPr txBox="1"/>
          <p:nvPr/>
        </p:nvSpPr>
        <p:spPr>
          <a:xfrm>
            <a:off x="4497851" y="1065135"/>
            <a:ext cx="4931773" cy="1446550"/>
          </a:xfrm>
          <a:prstGeom prst="rect">
            <a:avLst/>
          </a:prstGeom>
          <a:noFill/>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rPr>
              <a:t>○めざす</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べき将来像</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あらゆる主体の活動・行動のもと持続可能な社会とつくるため、</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◆環境問題に気づき、学習し、主体的な判断ができる</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人が育つ</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◆環境問題の解決に向けて自ら進んで取り組む実践的な人や</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組織が育つ</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◆環境保全</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活動の輪が広がり</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、環境のもたらす恵みを</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次世代に引き継ぐ</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○環境教育等を推進する</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つの柱と取組状況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93079077"/>
              </p:ext>
            </p:extLst>
          </p:nvPr>
        </p:nvGraphicFramePr>
        <p:xfrm>
          <a:off x="4735812" y="2469299"/>
          <a:ext cx="6921992" cy="2819400"/>
        </p:xfrm>
        <a:graphic>
          <a:graphicData uri="http://schemas.openxmlformats.org/drawingml/2006/table">
            <a:tbl>
              <a:tblPr firstRow="1" bandRow="1">
                <a:tableStyleId>{1FECB4D8-DB02-4DC6-A0A2-4F2EBAE1DC90}</a:tableStyleId>
              </a:tblPr>
              <a:tblGrid>
                <a:gridCol w="2914126">
                  <a:extLst>
                    <a:ext uri="{9D8B030D-6E8A-4147-A177-3AD203B41FA5}">
                      <a16:colId xmlns:a16="http://schemas.microsoft.com/office/drawing/2014/main" val="3302431274"/>
                    </a:ext>
                  </a:extLst>
                </a:gridCol>
                <a:gridCol w="3151704">
                  <a:extLst>
                    <a:ext uri="{9D8B030D-6E8A-4147-A177-3AD203B41FA5}">
                      <a16:colId xmlns:a16="http://schemas.microsoft.com/office/drawing/2014/main" val="2711358623"/>
                    </a:ext>
                  </a:extLst>
                </a:gridCol>
                <a:gridCol w="856162">
                  <a:extLst>
                    <a:ext uri="{9D8B030D-6E8A-4147-A177-3AD203B41FA5}">
                      <a16:colId xmlns:a16="http://schemas.microsoft.com/office/drawing/2014/main" val="1028776743"/>
                    </a:ext>
                  </a:extLst>
                </a:gridCol>
              </a:tblGrid>
              <a:tr h="238282">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施策の柱</a:t>
                      </a:r>
                    </a:p>
                  </a:txBody>
                  <a:tcPr anchor="ct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取組事例</a:t>
                      </a:r>
                    </a:p>
                  </a:txBody>
                  <a:tcPr anchor="ct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R2</a:t>
                      </a:r>
                      <a:r>
                        <a:rPr kumimoji="1" lang="ja-JP" altLang="en-US" sz="1100" b="0" dirty="0">
                          <a:solidFill>
                            <a:schemeClr val="tx1"/>
                          </a:solidFill>
                          <a:latin typeface="Meiryo UI" panose="020B0604030504040204" pitchFamily="50" charset="-128"/>
                          <a:ea typeface="Meiryo UI" panose="020B0604030504040204" pitchFamily="50" charset="-128"/>
                        </a:rPr>
                        <a:t>事業数</a:t>
                      </a:r>
                    </a:p>
                  </a:txBody>
                  <a:tcPr anchor="ctr"/>
                </a:tc>
                <a:extLst>
                  <a:ext uri="{0D108BD9-81ED-4DB2-BD59-A6C34878D82A}">
                    <a16:rowId xmlns:a16="http://schemas.microsoft.com/office/drawing/2014/main" val="3359623983"/>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①情報基盤の充実と連携の強化</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・「豊かな環境づくりおおさか府民会議」の運営</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・環境情報発信サイトの整備</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12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25800894"/>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②人材育成・人材活用</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・地球温暖化防止活動推進員制度の運用</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・学生エコチャレンジミーティングの実施</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98195673"/>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③場の提供・学習機会の提供</a:t>
                      </a:r>
                      <a:endParaRPr kumimoji="1" lang="ja-JP" altLang="en-US" sz="1100" b="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・共生の森づくり事業　　・こどもエコクラブ</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・万博記念公園自然観察学習館</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66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17897788"/>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④教材・プログラムの整備と活用</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・環境教育教材（幼児向け～若年層向け）</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・大阪湾魅力ウォークマップ</a:t>
                      </a: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60472949"/>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⑤協働取組の推進・民間団体等への支援</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・大阪府環境保全活動補助金　　</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・おおさか環境賞　　・笑働</a:t>
                      </a:r>
                      <a:r>
                        <a:rPr kumimoji="1" lang="en-US" altLang="ja-JP" sz="1100" b="0" dirty="0">
                          <a:solidFill>
                            <a:schemeClr val="tx1"/>
                          </a:solidFill>
                          <a:latin typeface="Meiryo UI" panose="020B0604030504040204" pitchFamily="50" charset="-128"/>
                          <a:ea typeface="Meiryo UI" panose="020B0604030504040204" pitchFamily="50" charset="-128"/>
                        </a:rPr>
                        <a:t>OSAKA</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73046733"/>
                  </a:ext>
                </a:extLst>
              </a:tr>
              <a:tr h="256624">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⑥普及啓発</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・おおさか環境デジタルポスター</a:t>
                      </a:r>
                      <a:r>
                        <a:rPr kumimoji="1" lang="en-US" altLang="ja-JP" sz="1100" b="0" dirty="0">
                          <a:solidFill>
                            <a:schemeClr val="tx1"/>
                          </a:solidFill>
                          <a:latin typeface="Meiryo UI" panose="020B0604030504040204" pitchFamily="50" charset="-128"/>
                          <a:ea typeface="Meiryo UI" panose="020B0604030504040204" pitchFamily="50" charset="-128"/>
                        </a:rPr>
                        <a:t/>
                      </a:r>
                      <a:br>
                        <a:rPr kumimoji="1" lang="en-US" altLang="ja-JP" sz="1100" b="0" dirty="0">
                          <a:solidFill>
                            <a:schemeClr val="tx1"/>
                          </a:solidFill>
                          <a:latin typeface="Meiryo UI" panose="020B0604030504040204" pitchFamily="50" charset="-128"/>
                          <a:ea typeface="Meiryo UI" panose="020B0604030504040204" pitchFamily="50" charset="-128"/>
                        </a:rPr>
                      </a:br>
                      <a:r>
                        <a:rPr kumimoji="1" lang="ja-JP" altLang="en-US" sz="1100" b="0" dirty="0">
                          <a:solidFill>
                            <a:schemeClr val="tx1"/>
                          </a:solidFill>
                          <a:latin typeface="Meiryo UI" panose="020B0604030504040204" pitchFamily="50" charset="-128"/>
                          <a:ea typeface="Meiryo UI" panose="020B0604030504040204" pitchFamily="50" charset="-128"/>
                        </a:rPr>
                        <a:t>・ストップ地球温暖化デー</a:t>
                      </a: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40</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918753"/>
                  </a:ext>
                </a:extLst>
              </a:tr>
            </a:tbl>
          </a:graphicData>
        </a:graphic>
      </p:graphicFrame>
      <p:grpSp>
        <p:nvGrpSpPr>
          <p:cNvPr id="3" name="グループ化 2">
            <a:extLst>
              <a:ext uri="{FF2B5EF4-FFF2-40B4-BE49-F238E27FC236}">
                <a16:creationId xmlns:a16="http://schemas.microsoft.com/office/drawing/2014/main" id="{D4099177-1A17-40D7-9D31-7F830F3132A4}"/>
              </a:ext>
            </a:extLst>
          </p:cNvPr>
          <p:cNvGrpSpPr/>
          <p:nvPr/>
        </p:nvGrpSpPr>
        <p:grpSpPr>
          <a:xfrm>
            <a:off x="9268880" y="1189393"/>
            <a:ext cx="3325450" cy="952941"/>
            <a:chOff x="8993088" y="1200200"/>
            <a:chExt cx="3325450" cy="952941"/>
          </a:xfrm>
        </p:grpSpPr>
        <p:sp>
          <p:nvSpPr>
            <p:cNvPr id="71" name="テキスト ボックス 70">
              <a:extLst>
                <a:ext uri="{FF2B5EF4-FFF2-40B4-BE49-F238E27FC236}">
                  <a16:creationId xmlns:a16="http://schemas.microsoft.com/office/drawing/2014/main" id="{84DDBC96-0F27-4734-91A2-E1F7544B6500}"/>
                </a:ext>
              </a:extLst>
            </p:cNvPr>
            <p:cNvSpPr txBox="1"/>
            <p:nvPr/>
          </p:nvSpPr>
          <p:spPr>
            <a:xfrm>
              <a:off x="9580841" y="1200200"/>
              <a:ext cx="646331" cy="507831"/>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pPr algn="ctr"/>
              <a:r>
                <a:rPr kumimoji="1" lang="ja-JP" altLang="en-US" sz="900" dirty="0">
                  <a:latin typeface="Meiryo UI" panose="020B0604030504040204" pitchFamily="50" charset="-128"/>
                  <a:ea typeface="Meiryo UI" panose="020B0604030504040204" pitchFamily="50" charset="-128"/>
                </a:rPr>
                <a:t>一人一人</a:t>
              </a:r>
              <a:r>
                <a:rPr kumimoji="1" lang="en-US" altLang="ja-JP" sz="900" dirty="0">
                  <a:latin typeface="Meiryo UI" panose="020B0604030504040204" pitchFamily="50" charset="-128"/>
                  <a:ea typeface="Meiryo UI" panose="020B0604030504040204" pitchFamily="50" charset="-128"/>
                </a:rPr>
                <a:t/>
              </a:r>
              <a:br>
                <a:rPr kumimoji="1" lang="en-US" altLang="ja-JP" sz="900" dirty="0">
                  <a:latin typeface="Meiryo UI" panose="020B0604030504040204" pitchFamily="50" charset="-128"/>
                  <a:ea typeface="Meiryo UI" panose="020B0604030504040204" pitchFamily="50" charset="-128"/>
                </a:rPr>
              </a:br>
              <a:r>
                <a:rPr kumimoji="1" lang="ja-JP" altLang="en-US" sz="900" dirty="0">
                  <a:latin typeface="Meiryo UI" panose="020B0604030504040204" pitchFamily="50" charset="-128"/>
                  <a:ea typeface="Meiryo UI" panose="020B0604030504040204" pitchFamily="50" charset="-128"/>
                </a:rPr>
                <a:t>（個人</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が育つ</a:t>
              </a:r>
              <a:endParaRPr kumimoji="1" lang="en-US" altLang="ja-JP" sz="900" dirty="0">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D48B42E4-3576-445B-94ED-DBF998682C96}"/>
                </a:ext>
              </a:extLst>
            </p:cNvPr>
            <p:cNvSpPr txBox="1"/>
            <p:nvPr/>
          </p:nvSpPr>
          <p:spPr>
            <a:xfrm>
              <a:off x="10847576" y="1265216"/>
              <a:ext cx="867545" cy="507831"/>
            </a:xfrm>
            <a:prstGeom prst="rect">
              <a:avLst/>
            </a:prstGeom>
            <a:noFill/>
            <a:ln>
              <a:no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環境のもたらす</a:t>
              </a:r>
              <a:endParaRPr kumimoji="1"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恵みを次世代</a:t>
              </a:r>
              <a:endParaRPr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に引き継ぐ</a:t>
              </a:r>
              <a:endParaRPr kumimoji="1" lang="en-US" altLang="ja-JP" sz="900" dirty="0">
                <a:latin typeface="Meiryo UI" panose="020B0604030504040204" pitchFamily="50" charset="-128"/>
                <a:ea typeface="Meiryo UI" panose="020B0604030504040204" pitchFamily="50" charset="-128"/>
              </a:endParaRPr>
            </a:p>
          </p:txBody>
        </p:sp>
        <p:sp>
          <p:nvSpPr>
            <p:cNvPr id="76" name="テキスト ボックス 75">
              <a:extLst>
                <a:ext uri="{FF2B5EF4-FFF2-40B4-BE49-F238E27FC236}">
                  <a16:creationId xmlns:a16="http://schemas.microsoft.com/office/drawing/2014/main" id="{03003907-F4DD-454D-AC41-5898464361D2}"/>
                </a:ext>
              </a:extLst>
            </p:cNvPr>
            <p:cNvSpPr txBox="1"/>
            <p:nvPr/>
          </p:nvSpPr>
          <p:spPr>
            <a:xfrm>
              <a:off x="8993088" y="1922309"/>
              <a:ext cx="716863" cy="2308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組織が育つ</a:t>
              </a:r>
              <a:endParaRPr kumimoji="1" lang="en-US" altLang="ja-JP" sz="900" dirty="0">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42F2BE43-414D-4189-9808-E50CCDB00820}"/>
                </a:ext>
              </a:extLst>
            </p:cNvPr>
            <p:cNvSpPr txBox="1"/>
            <p:nvPr/>
          </p:nvSpPr>
          <p:spPr>
            <a:xfrm>
              <a:off x="10118847" y="1908553"/>
              <a:ext cx="716863" cy="2308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活動が育つ</a:t>
              </a:r>
              <a:endParaRPr kumimoji="1" lang="en-US" altLang="ja-JP" sz="900" dirty="0">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5C01467D-8806-42CE-B404-E1AD0296F336}"/>
                </a:ext>
              </a:extLst>
            </p:cNvPr>
            <p:cNvSpPr txBox="1"/>
            <p:nvPr/>
          </p:nvSpPr>
          <p:spPr>
            <a:xfrm>
              <a:off x="11672207" y="1647273"/>
              <a:ext cx="646331" cy="3693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pPr algn="ctr"/>
              <a:r>
                <a:rPr kumimoji="1" lang="ja-JP" altLang="en-US" sz="900" dirty="0">
                  <a:latin typeface="Meiryo UI" panose="020B0604030504040204" pitchFamily="50" charset="-128"/>
                  <a:ea typeface="Meiryo UI" panose="020B0604030504040204" pitchFamily="50" charset="-128"/>
                </a:rPr>
                <a:t>持続可能</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な社会</a:t>
              </a:r>
              <a:endParaRPr kumimoji="1" lang="en-US" altLang="ja-JP" sz="900" dirty="0">
                <a:latin typeface="Meiryo UI" panose="020B0604030504040204" pitchFamily="50" charset="-128"/>
                <a:ea typeface="Meiryo UI" panose="020B0604030504040204" pitchFamily="50" charset="-128"/>
              </a:endParaRPr>
            </a:p>
          </p:txBody>
        </p:sp>
        <p:cxnSp>
          <p:nvCxnSpPr>
            <p:cNvPr id="82" name="直線矢印コネクタ 81">
              <a:extLst>
                <a:ext uri="{FF2B5EF4-FFF2-40B4-BE49-F238E27FC236}">
                  <a16:creationId xmlns:a16="http://schemas.microsoft.com/office/drawing/2014/main" id="{519BEEB5-DE2B-4400-B066-7488CF8B6BA5}"/>
                </a:ext>
              </a:extLst>
            </p:cNvPr>
            <p:cNvCxnSpPr>
              <a:cxnSpLocks/>
            </p:cNvCxnSpPr>
            <p:nvPr/>
          </p:nvCxnSpPr>
          <p:spPr>
            <a:xfrm>
              <a:off x="10255196" y="1498345"/>
              <a:ext cx="306732" cy="386895"/>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89" name="直線矢印コネクタ 88">
              <a:extLst>
                <a:ext uri="{FF2B5EF4-FFF2-40B4-BE49-F238E27FC236}">
                  <a16:creationId xmlns:a16="http://schemas.microsoft.com/office/drawing/2014/main" id="{C46490E6-3E4F-41C1-A254-F1D4CA69E827}"/>
                </a:ext>
              </a:extLst>
            </p:cNvPr>
            <p:cNvCxnSpPr>
              <a:cxnSpLocks/>
            </p:cNvCxnSpPr>
            <p:nvPr/>
          </p:nvCxnSpPr>
          <p:spPr>
            <a:xfrm flipH="1">
              <a:off x="9226726" y="1504695"/>
              <a:ext cx="316374" cy="388942"/>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95" name="直線矢印コネクタ 94">
              <a:extLst>
                <a:ext uri="{FF2B5EF4-FFF2-40B4-BE49-F238E27FC236}">
                  <a16:creationId xmlns:a16="http://schemas.microsoft.com/office/drawing/2014/main" id="{AA807ADF-F977-46CB-BA6E-1254531FB8DD}"/>
                </a:ext>
              </a:extLst>
            </p:cNvPr>
            <p:cNvCxnSpPr>
              <a:cxnSpLocks/>
            </p:cNvCxnSpPr>
            <p:nvPr/>
          </p:nvCxnSpPr>
          <p:spPr>
            <a:xfrm flipH="1">
              <a:off x="9738526" y="2037725"/>
              <a:ext cx="360000" cy="0"/>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98" name="矢印: ストライプ 30">
              <a:extLst>
                <a:ext uri="{FF2B5EF4-FFF2-40B4-BE49-F238E27FC236}">
                  <a16:creationId xmlns:a16="http://schemas.microsoft.com/office/drawing/2014/main" id="{103B982D-20B6-4177-9662-359354E429A7}"/>
                </a:ext>
              </a:extLst>
            </p:cNvPr>
            <p:cNvSpPr/>
            <p:nvPr/>
          </p:nvSpPr>
          <p:spPr>
            <a:xfrm>
              <a:off x="10925102" y="1673702"/>
              <a:ext cx="712495" cy="324703"/>
            </a:xfrm>
            <a:prstGeom prst="stripedRightArrow">
              <a:avLst/>
            </a:prstGeom>
            <a:solidFill>
              <a:schemeClr val="bg1"/>
            </a:solidFill>
            <a:ln w="63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テキスト ボックス 1"/>
          <p:cNvSpPr txBox="1"/>
          <p:nvPr/>
        </p:nvSpPr>
        <p:spPr>
          <a:xfrm>
            <a:off x="126756" y="1111844"/>
            <a:ext cx="4087760" cy="6140142"/>
          </a:xfrm>
          <a:prstGeom prst="rect">
            <a:avLst/>
          </a:prstGeom>
          <a:noFill/>
        </p:spPr>
        <p:txBody>
          <a:bodyPr wrap="square" rtlCol="0">
            <a:spAutoFit/>
          </a:bodyPr>
          <a:lstStyle/>
          <a:p>
            <a:pPr marL="171450" indent="-171450" algn="just">
              <a:lnSpc>
                <a:spcPts val="1800"/>
              </a:lnSpc>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「環境教育等による環境保全の取組の促進に関する法律」に基づき、平成</a:t>
            </a:r>
            <a:r>
              <a:rPr lang="en-US" altLang="ja-JP" sz="1200" dirty="0">
                <a:latin typeface="Meiryo UI" panose="020B0604030504040204" pitchFamily="50" charset="-128"/>
                <a:ea typeface="Meiryo UI" panose="020B0604030504040204" pitchFamily="50" charset="-128"/>
              </a:rPr>
              <a:t>25</a:t>
            </a:r>
            <a:r>
              <a:rPr lang="ja-JP" altLang="ja-JP" sz="1200" dirty="0">
                <a:latin typeface="Meiryo UI" panose="020B0604030504040204" pitchFamily="50" charset="-128"/>
                <a:ea typeface="Meiryo UI" panose="020B0604030504040204" pitchFamily="50" charset="-128"/>
              </a:rPr>
              <a:t>年３月に概ね</a:t>
            </a:r>
            <a:r>
              <a:rPr lang="en-US" altLang="ja-JP" sz="1200" dirty="0">
                <a:latin typeface="Meiryo UI" panose="020B0604030504040204" pitchFamily="50" charset="-128"/>
                <a:ea typeface="Meiryo UI" panose="020B0604030504040204" pitchFamily="50" charset="-128"/>
              </a:rPr>
              <a:t>10</a:t>
            </a:r>
            <a:r>
              <a:rPr lang="ja-JP" altLang="ja-JP" sz="1200" dirty="0">
                <a:latin typeface="Meiryo UI" panose="020B0604030504040204" pitchFamily="50" charset="-128"/>
                <a:ea typeface="Meiryo UI" panose="020B0604030504040204" pitchFamily="50" charset="-128"/>
              </a:rPr>
              <a:t>年先を見据えた行動計画</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ja-JP" sz="1200" dirty="0">
                <a:latin typeface="Meiryo UI" panose="020B0604030504040204" pitchFamily="50" charset="-128"/>
                <a:ea typeface="Meiryo UI" panose="020B0604030504040204" pitchFamily="50" charset="-128"/>
              </a:rPr>
              <a:t>として、「大阪府環境教育等行動計画」を策定。</a:t>
            </a:r>
            <a:endParaRPr lang="en-US" altLang="ja-JP" sz="1200" dirty="0">
              <a:latin typeface="Meiryo UI" panose="020B0604030504040204" pitchFamily="50" charset="-128"/>
              <a:ea typeface="Meiryo UI" panose="020B0604030504040204" pitchFamily="50" charset="-128"/>
            </a:endParaRPr>
          </a:p>
          <a:p>
            <a:pPr marL="177800" indent="-177800" algn="just" defTabSz="1285875">
              <a:lnSpc>
                <a:spcPts val="1800"/>
              </a:lnSpc>
              <a:spcAft>
                <a:spcPts val="600"/>
              </a:spcAft>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環境教育を総合的・体系的に推進するとともに、環境保全に</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対する意欲の増進を図ることによって、府民が広く「環境保全</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活動」に取り組み、持続可能な社会の実現に向けて自ら</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問題解決能力を</a:t>
            </a:r>
            <a:r>
              <a:rPr lang="ja-JP" altLang="en-US" sz="1200" dirty="0">
                <a:latin typeface="Meiryo UI" panose="020B0604030504040204" pitchFamily="50" charset="-128"/>
                <a:ea typeface="Meiryo UI" panose="020B0604030504040204" pitchFamily="50" charset="-128"/>
              </a:rPr>
              <a:t>育成。</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近年、「持続可能</a:t>
            </a:r>
            <a:r>
              <a:rPr lang="ja-JP" altLang="ja-JP" sz="1200">
                <a:latin typeface="Meiryo UI" panose="020B0604030504040204" pitchFamily="50" charset="-128"/>
                <a:ea typeface="Meiryo UI" panose="020B0604030504040204" pitchFamily="50" charset="-128"/>
              </a:rPr>
              <a:t>な開発</a:t>
            </a:r>
            <a:r>
              <a:rPr lang="ja-JP" altLang="en-US" sz="1200">
                <a:latin typeface="Meiryo UI" panose="020B0604030504040204" pitchFamily="50" charset="-128"/>
                <a:ea typeface="Meiryo UI" panose="020B0604030504040204" pitchFamily="50" charset="-128"/>
              </a:rPr>
              <a:t>目標</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rPr>
              <a:t>）」</a:t>
            </a:r>
            <a:r>
              <a:rPr lang="ja-JP" altLang="ja-JP" sz="1200" dirty="0" err="1">
                <a:latin typeface="Meiryo UI" panose="020B0604030504040204" pitchFamily="50" charset="-128"/>
                <a:ea typeface="Meiryo UI" panose="020B0604030504040204" pitchFamily="50" charset="-128"/>
              </a:rPr>
              <a:t>への</a:t>
            </a:r>
            <a:r>
              <a:rPr lang="ja-JP" altLang="ja-JP" sz="1200" dirty="0">
                <a:latin typeface="Meiryo UI" panose="020B0604030504040204" pitchFamily="50" charset="-128"/>
                <a:ea typeface="Meiryo UI" panose="020B0604030504040204" pitchFamily="50" charset="-128"/>
              </a:rPr>
              <a:t>貢献を重視する動きが広がっており、</a:t>
            </a:r>
            <a:r>
              <a:rPr lang="ja-JP" altLang="en-US" sz="1200" dirty="0">
                <a:latin typeface="Meiryo UI" panose="020B0604030504040204" pitchFamily="50" charset="-128"/>
                <a:ea typeface="Meiryo UI" panose="020B0604030504040204" pitchFamily="50" charset="-128"/>
              </a:rPr>
              <a:t>あらゆる社会</a:t>
            </a:r>
            <a:r>
              <a:rPr lang="ja-JP" altLang="ja-JP" sz="1200" dirty="0">
                <a:latin typeface="Meiryo UI" panose="020B0604030504040204" pitchFamily="50" charset="-128"/>
                <a:ea typeface="Meiryo UI" panose="020B0604030504040204" pitchFamily="50" charset="-128"/>
              </a:rPr>
              <a:t>活動において、環境・社会・経済の課題の同時解決と統合的向上の観点を踏まえ</a:t>
            </a:r>
            <a:r>
              <a:rPr lang="ja-JP" altLang="en-US" sz="1200" dirty="0">
                <a:latin typeface="Meiryo UI" panose="020B0604030504040204" pitchFamily="50" charset="-128"/>
                <a:ea typeface="Meiryo UI" panose="020B0604030504040204" pitchFamily="50" charset="-128"/>
              </a:rPr>
              <a:t>ることが重要</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また、気候変動やプラスチックごみによる海洋汚染への対応が喫緊の課題となっており、</a:t>
            </a:r>
            <a:r>
              <a:rPr lang="en-US" altLang="ja-JP" sz="1200" dirty="0">
                <a:latin typeface="Meiryo UI" panose="020B0604030504040204" pitchFamily="50" charset="-128"/>
                <a:ea typeface="Meiryo UI" panose="020B0604030504040204" pitchFamily="50" charset="-128"/>
              </a:rPr>
              <a:t>2050</a:t>
            </a:r>
            <a:r>
              <a:rPr lang="ja-JP" altLang="ja-JP" sz="1200" dirty="0">
                <a:latin typeface="Meiryo UI" panose="020B0604030504040204" pitchFamily="50" charset="-128"/>
                <a:ea typeface="Meiryo UI" panose="020B0604030504040204" pitchFamily="50" charset="-128"/>
              </a:rPr>
              <a:t>年に二酸化炭素の排出量実質ゼロをはじめとする持続可能な社会の実現に向けた取組みを加速化させることが求められてい</a:t>
            </a:r>
            <a:r>
              <a:rPr lang="ja-JP" altLang="en-US" sz="1200" dirty="0">
                <a:latin typeface="Meiryo UI" panose="020B0604030504040204" pitchFamily="50" charset="-128"/>
                <a:ea typeface="Meiryo UI" panose="020B0604030504040204" pitchFamily="50" charset="-128"/>
              </a:rPr>
              <a:t>る</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gn="just">
              <a:lnSpc>
                <a:spcPts val="1800"/>
              </a:lnSpc>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一方</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ICT</a:t>
            </a:r>
            <a:r>
              <a:rPr lang="ja-JP" altLang="ja-JP" sz="1200" dirty="0">
                <a:latin typeface="Meiryo UI" panose="020B0604030504040204" pitchFamily="50" charset="-128"/>
                <a:ea typeface="Meiryo UI" panose="020B0604030504040204" pitchFamily="50" charset="-128"/>
              </a:rPr>
              <a:t>の進展や新型コロナウイルス感染症の世界的な</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ja-JP" sz="1200" dirty="0">
                <a:latin typeface="Meiryo UI" panose="020B0604030504040204" pitchFamily="50" charset="-128"/>
                <a:ea typeface="Meiryo UI" panose="020B0604030504040204" pitchFamily="50" charset="-128"/>
              </a:rPr>
              <a:t>拡大により、人々の行動や学びの在り方など社会全体が大きく変わってきていることから、</a:t>
            </a:r>
            <a:r>
              <a:rPr lang="ja-JP" altLang="en-US" sz="1200" dirty="0">
                <a:latin typeface="Meiryo UI" panose="020B0604030504040204" pitchFamily="50" charset="-128"/>
                <a:ea typeface="Meiryo UI" panose="020B0604030504040204" pitchFamily="50" charset="-128"/>
              </a:rPr>
              <a:t>環境教育の推進にあたっては、</a:t>
            </a:r>
            <a:r>
              <a:rPr lang="ja-JP" altLang="ja-JP" sz="1200" dirty="0">
                <a:latin typeface="Meiryo UI" panose="020B0604030504040204" pitchFamily="50" charset="-128"/>
                <a:ea typeface="Meiryo UI" panose="020B0604030504040204" pitchFamily="50" charset="-128"/>
              </a:rPr>
              <a:t>今後想定される人々の行動変容・社会変革を</a:t>
            </a:r>
            <a:r>
              <a:rPr lang="ja-JP" altLang="en-US" sz="1200" dirty="0">
                <a:latin typeface="Meiryo UI" panose="020B0604030504040204" pitchFamily="50" charset="-128"/>
                <a:ea typeface="Meiryo UI" panose="020B0604030504040204" pitchFamily="50" charset="-128"/>
              </a:rPr>
              <a:t>考慮に入れなければ</a:t>
            </a:r>
            <a:r>
              <a:rPr lang="ja-JP" altLang="ja-JP" sz="1200" dirty="0">
                <a:latin typeface="Meiryo UI" panose="020B0604030504040204" pitchFamily="50" charset="-128"/>
                <a:ea typeface="Meiryo UI" panose="020B0604030504040204" pitchFamily="50" charset="-128"/>
              </a:rPr>
              <a:t>な</a:t>
            </a:r>
            <a:r>
              <a:rPr lang="ja-JP" altLang="en-US" sz="1200" dirty="0">
                <a:latin typeface="Meiryo UI" panose="020B0604030504040204" pitchFamily="50" charset="-128"/>
                <a:ea typeface="Meiryo UI" panose="020B0604030504040204" pitchFamily="50" charset="-128"/>
              </a:rPr>
              <a:t>らない</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gn="just">
              <a:lnSpc>
                <a:spcPts val="1800"/>
              </a:lnSpc>
            </a:pPr>
            <a:endParaRPr lang="en-US" altLang="ja-JP" sz="1200" dirty="0">
              <a:latin typeface="Meiryo UI" panose="020B0604030504040204" pitchFamily="50" charset="-128"/>
              <a:ea typeface="Meiryo UI" panose="020B0604030504040204" pitchFamily="50" charset="-128"/>
            </a:endParaRPr>
          </a:p>
          <a:p>
            <a:pPr algn="just"/>
            <a:endParaRPr lang="ja-JP" altLang="ja-JP" sz="1200" dirty="0">
              <a:latin typeface="Meiryo UI" panose="020B0604030504040204" pitchFamily="50" charset="-128"/>
              <a:ea typeface="Meiryo UI" panose="020B0604030504040204" pitchFamily="50" charset="-128"/>
            </a:endParaRPr>
          </a:p>
          <a:p>
            <a:pPr algn="just">
              <a:lnSpc>
                <a:spcPts val="18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大阪の環境教育等を取り巻く</a:t>
            </a:r>
            <a:r>
              <a:rPr lang="ja-JP" altLang="en-US" sz="1200" dirty="0">
                <a:latin typeface="Meiryo UI" panose="020B0604030504040204" pitchFamily="50" charset="-128"/>
                <a:ea typeface="Meiryo UI" panose="020B0604030504040204" pitchFamily="50" charset="-128"/>
              </a:rPr>
              <a:t>環境の変化</a:t>
            </a:r>
            <a:r>
              <a:rPr lang="ja-JP" altLang="ja-JP" sz="1200" dirty="0">
                <a:latin typeface="Meiryo UI" panose="020B0604030504040204" pitchFamily="50" charset="-128"/>
                <a:ea typeface="Meiryo UI" panose="020B0604030504040204" pitchFamily="50" charset="-128"/>
              </a:rPr>
              <a:t>を踏まえ、</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今後の大阪府環境教育等行動計画のあり方について、</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諮問を行う</a:t>
            </a:r>
            <a:r>
              <a:rPr lang="ja-JP"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96247" y="6287973"/>
            <a:ext cx="3928188" cy="855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a:extLst>
              <a:ext uri="{FF2B5EF4-FFF2-40B4-BE49-F238E27FC236}">
                <a16:creationId xmlns:a16="http://schemas.microsoft.com/office/drawing/2014/main" id="{659DED64-4B5D-B773-A062-6FC4F765C8C2}"/>
              </a:ext>
            </a:extLst>
          </p:cNvPr>
          <p:cNvSpPr/>
          <p:nvPr/>
        </p:nvSpPr>
        <p:spPr>
          <a:xfrm rot="10800000">
            <a:off x="1765918" y="6007807"/>
            <a:ext cx="720080" cy="171576"/>
          </a:xfrm>
          <a:prstGeom prst="triangle">
            <a:avLst/>
          </a:prstGeom>
          <a:solidFill>
            <a:srgbClr val="3AA43A"/>
          </a:solidFill>
          <a:ln>
            <a:solidFill>
              <a:srgbClr val="3AA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角丸四角形 4"/>
          <p:cNvSpPr/>
          <p:nvPr/>
        </p:nvSpPr>
        <p:spPr>
          <a:xfrm>
            <a:off x="330133" y="7363950"/>
            <a:ext cx="3668258" cy="1810088"/>
          </a:xfrm>
          <a:prstGeom prst="roundRect">
            <a:avLst>
              <a:gd name="adj" fmla="val 8247"/>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469A880-DC05-273B-3E6B-F907B96D1F75}"/>
              </a:ext>
            </a:extLst>
          </p:cNvPr>
          <p:cNvSpPr txBox="1"/>
          <p:nvPr/>
        </p:nvSpPr>
        <p:spPr>
          <a:xfrm>
            <a:off x="4511679" y="5352432"/>
            <a:ext cx="8183465" cy="1431161"/>
          </a:xfrm>
          <a:prstGeom prst="rect">
            <a:avLst/>
          </a:prstGeom>
          <a:noFill/>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rPr>
              <a:t>○現計画の</a:t>
            </a:r>
            <a:r>
              <a:rPr kumimoji="1" lang="ja-JP" altLang="en-US" sz="1200" b="1" u="sng" dirty="0">
                <a:latin typeface="Meiryo UI" panose="020B0604030504040204" pitchFamily="50" charset="-128"/>
                <a:ea typeface="Meiryo UI" panose="020B0604030504040204" pitchFamily="50" charset="-128"/>
              </a:rPr>
              <a:t>課題と対応の必要性</a:t>
            </a:r>
            <a:endParaRPr kumimoji="1" lang="en-US" altLang="ja-JP" sz="1200" b="1" u="sng"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大阪府環境総合計画」の策定に伴う一部改訂を行ったが、基本的な考え方や各取組の内容については、</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との関連</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を十分に踏まえたものとなっていない。</a:t>
            </a:r>
            <a:endParaRPr lang="en-US" altLang="ja-JP" sz="1200"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カーボンニュートラルや大阪ブルー・オーシャン・ビジョンの実現といった新たな潮流を踏まえた記載になっていない。</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現計画では、「体験の機会の場」の活用が重視されているが、各取組みにおいて、オンラインでのイベントや交流会・研修等の開催が</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広がるなど、コミュニケーションや体験に対する考え方が大きく変化。</a:t>
            </a:r>
            <a:r>
              <a:rPr lang="en-US" altLang="ja-JP" sz="1200" dirty="0">
                <a:latin typeface="Meiryo UI" panose="020B0604030504040204" pitchFamily="50" charset="-128"/>
                <a:ea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rPr>
              <a:t>の活用など、多様な手法の導入が必須。</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1714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976</Words>
  <Application>Microsoft Office PowerPoint</Application>
  <PresentationFormat>A3 297x420 mm</PresentationFormat>
  <Paragraphs>70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Arial</vt:lpstr>
      <vt:lpstr>Calibri</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2022-06-01T06:54:53Z</dcterms:modified>
</cp:coreProperties>
</file>