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A43A"/>
    <a:srgbClr val="41AF41"/>
    <a:srgbClr val="FFFFFF"/>
    <a:srgbClr val="00FF00"/>
    <a:srgbClr val="00B050"/>
    <a:srgbClr val="E6E6E6"/>
    <a:srgbClr val="006600"/>
    <a:srgbClr val="003300"/>
    <a:srgbClr val="33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434" autoAdjust="0"/>
  </p:normalViewPr>
  <p:slideViewPr>
    <p:cSldViewPr>
      <p:cViewPr varScale="1">
        <p:scale>
          <a:sx n="51" d="100"/>
          <a:sy n="51" d="100"/>
        </p:scale>
        <p:origin x="1728" y="7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3" y="4721225"/>
            <a:ext cx="5445125" cy="4471988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863"/>
            <a:ext cx="2949575" cy="49688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3"/>
            <a:ext cx="2949575" cy="49688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82C8-D04B-4A1A-8523-950FC9621A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B6C-6B1F-4BD3-B7F6-168A29555C8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http://www.unic.or.jp/files/sdg_icon_17_ja-290x290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角丸四角形 74">
            <a:extLst>
              <a:ext uri="{FF2B5EF4-FFF2-40B4-BE49-F238E27FC236}">
                <a16:creationId xmlns:a16="http://schemas.microsoft.com/office/drawing/2014/main" id="{6F185FAA-B74F-4B1D-80D6-09897B58F268}"/>
              </a:ext>
            </a:extLst>
          </p:cNvPr>
          <p:cNvSpPr/>
          <p:nvPr/>
        </p:nvSpPr>
        <p:spPr>
          <a:xfrm>
            <a:off x="85382" y="656566"/>
            <a:ext cx="12610876" cy="65043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/>
          </a:p>
        </p:txBody>
      </p:sp>
      <p:sp>
        <p:nvSpPr>
          <p:cNvPr id="69" name="角丸四角形 68"/>
          <p:cNvSpPr/>
          <p:nvPr/>
        </p:nvSpPr>
        <p:spPr>
          <a:xfrm>
            <a:off x="3745129" y="2481094"/>
            <a:ext cx="8847548" cy="589796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339933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820F04F-232A-413C-A7F5-50D5C5EDC103}"/>
              </a:ext>
            </a:extLst>
          </p:cNvPr>
          <p:cNvGrpSpPr/>
          <p:nvPr/>
        </p:nvGrpSpPr>
        <p:grpSpPr>
          <a:xfrm>
            <a:off x="85382" y="8530924"/>
            <a:ext cx="6339607" cy="965115"/>
            <a:chOff x="4378658" y="8169146"/>
            <a:chExt cx="4247952" cy="1305623"/>
          </a:xfrm>
        </p:grpSpPr>
        <p:sp>
          <p:nvSpPr>
            <p:cNvPr id="78" name="角丸四角形 77"/>
            <p:cNvSpPr/>
            <p:nvPr/>
          </p:nvSpPr>
          <p:spPr>
            <a:xfrm>
              <a:off x="4378658" y="8169146"/>
              <a:ext cx="4247952" cy="1305623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rgbClr val="339933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ja-JP" altLang="en-US" sz="1960" dirty="0"/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4393802" y="8176047"/>
              <a:ext cx="4232808" cy="389810"/>
            </a:xfrm>
            <a:prstGeom prst="roundRect">
              <a:avLst>
                <a:gd name="adj" fmla="val 0"/>
              </a:avLst>
            </a:prstGeom>
            <a:solidFill>
              <a:srgbClr val="339933"/>
            </a:soli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tIns="36000" bIns="36000" rtlCol="0" anchor="ctr">
              <a:spAutoFit/>
            </a:bodyPr>
            <a:lstStyle/>
            <a:p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Ⅲ</a:t>
              </a:r>
              <a:r>
                <a:rPr lang="ja-JP" altLang="en-US" sz="1400" b="1" dirty="0" err="1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．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今後の予定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4DC06CD-0A19-4239-8980-4F2837103653}"/>
              </a:ext>
            </a:extLst>
          </p:cNvPr>
          <p:cNvGrpSpPr/>
          <p:nvPr/>
        </p:nvGrpSpPr>
        <p:grpSpPr>
          <a:xfrm>
            <a:off x="6523100" y="8530926"/>
            <a:ext cx="6153641" cy="965114"/>
            <a:chOff x="8633048" y="8123947"/>
            <a:chExt cx="4098201" cy="1278909"/>
          </a:xfrm>
        </p:grpSpPr>
        <p:sp>
          <p:nvSpPr>
            <p:cNvPr id="90" name="角丸四角形 89"/>
            <p:cNvSpPr/>
            <p:nvPr/>
          </p:nvSpPr>
          <p:spPr>
            <a:xfrm>
              <a:off x="8633048" y="8136293"/>
              <a:ext cx="4098201" cy="1266563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rgbClr val="339933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ja-JP" altLang="en-US" sz="1960" dirty="0"/>
            </a:p>
          </p:txBody>
        </p:sp>
        <p:sp>
          <p:nvSpPr>
            <p:cNvPr id="97" name="角丸四角形 96"/>
            <p:cNvSpPr/>
            <p:nvPr/>
          </p:nvSpPr>
          <p:spPr>
            <a:xfrm>
              <a:off x="8633049" y="8123947"/>
              <a:ext cx="4098200" cy="395352"/>
            </a:xfrm>
            <a:prstGeom prst="roundRect">
              <a:avLst>
                <a:gd name="adj" fmla="val 0"/>
              </a:avLst>
            </a:prstGeom>
            <a:solidFill>
              <a:srgbClr val="339933"/>
            </a:soli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tIns="36000" bIns="36000" rtlCol="0" anchor="ctr">
              <a:spAutoFit/>
            </a:bodyPr>
            <a:lstStyle/>
            <a:p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Ⅳ</a:t>
              </a:r>
              <a:r>
                <a:rPr lang="ja-JP" altLang="en-US" sz="1400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．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策定スケジュール（予定）</a:t>
              </a:r>
            </a:p>
          </p:txBody>
        </p:sp>
      </p:grpSp>
      <p:sp>
        <p:nvSpPr>
          <p:cNvPr id="45" name="角丸四角形 44"/>
          <p:cNvSpPr/>
          <p:nvPr/>
        </p:nvSpPr>
        <p:spPr>
          <a:xfrm>
            <a:off x="1786940" y="7165422"/>
            <a:ext cx="4032000" cy="360000"/>
          </a:xfrm>
          <a:prstGeom prst="roundRect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142875"/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84" name="Group 40">
            <a:extLst>
              <a:ext uri="{FF2B5EF4-FFF2-40B4-BE49-F238E27FC236}">
                <a16:creationId xmlns:a16="http://schemas.microsoft.com/office/drawing/2014/main" id="{04BC2CAA-6963-47DF-B1A4-A85A687FF524}"/>
              </a:ext>
            </a:extLst>
          </p:cNvPr>
          <p:cNvGrpSpPr>
            <a:grpSpLocks/>
          </p:cNvGrpSpPr>
          <p:nvPr/>
        </p:nvGrpSpPr>
        <p:grpSpPr bwMode="auto">
          <a:xfrm>
            <a:off x="95079" y="36331"/>
            <a:ext cx="8359946" cy="475271"/>
            <a:chOff x="737" y="402"/>
            <a:chExt cx="13540" cy="904"/>
          </a:xfrm>
        </p:grpSpPr>
        <p:sp>
          <p:nvSpPr>
            <p:cNvPr id="87" name="Rectangle 30">
              <a:extLst>
                <a:ext uri="{FF2B5EF4-FFF2-40B4-BE49-F238E27FC236}">
                  <a16:creationId xmlns:a16="http://schemas.microsoft.com/office/drawing/2014/main" id="{B56E8E7F-F705-4845-8363-D45014021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0" y="405"/>
              <a:ext cx="825" cy="62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586B6B3B-A233-4858-8D7D-813C8C1FA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402"/>
              <a:ext cx="13222" cy="68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大阪府生物多様性地域戦略の策定について（生物多様性地域戦略部会中間報告）</a:t>
              </a:r>
              <a:endParaRPr lang="ja-JP" altLang="en-US" sz="16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1" name="Rectangle 31">
              <a:extLst>
                <a:ext uri="{FF2B5EF4-FFF2-40B4-BE49-F238E27FC236}">
                  <a16:creationId xmlns:a16="http://schemas.microsoft.com/office/drawing/2014/main" id="{BC606D51-3CD7-42DE-98FE-FDD063D7E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1014"/>
              <a:ext cx="13219" cy="292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Rectangle 32">
              <a:extLst>
                <a:ext uri="{FF2B5EF4-FFF2-40B4-BE49-F238E27FC236}">
                  <a16:creationId xmlns:a16="http://schemas.microsoft.com/office/drawing/2014/main" id="{196DD6D5-8345-43A2-AB09-AE88461E7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8" y="998"/>
              <a:ext cx="309" cy="305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8345016" y="4576445"/>
            <a:ext cx="4219860" cy="26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>
              <a:lnSpc>
                <a:spcPts val="15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11509119" y="61348"/>
            <a:ext cx="1133475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ts val="2400"/>
              </a:lnSpc>
              <a:spcAft>
                <a:spcPts val="0"/>
              </a:spcAft>
            </a:pPr>
            <a:r>
              <a:rPr lang="ja-JP" sz="13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資料</a:t>
            </a:r>
            <a:r>
              <a:rPr lang="ja-JP" altLang="en-US" sz="13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４</a:t>
            </a:r>
            <a:endParaRPr lang="ja-JP" sz="13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5628197-69BF-4E64-BC40-336EABE4693D}"/>
              </a:ext>
            </a:extLst>
          </p:cNvPr>
          <p:cNvSpPr/>
          <p:nvPr/>
        </p:nvSpPr>
        <p:spPr>
          <a:xfrm>
            <a:off x="4742291" y="1696562"/>
            <a:ext cx="6951178" cy="26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028AA861-A4F5-47A5-B3F1-3ED58315271C}"/>
              </a:ext>
            </a:extLst>
          </p:cNvPr>
          <p:cNvSpPr/>
          <p:nvPr/>
        </p:nvSpPr>
        <p:spPr>
          <a:xfrm>
            <a:off x="155282" y="1698787"/>
            <a:ext cx="6235538" cy="722626"/>
          </a:xfrm>
          <a:prstGeom prst="roundRect">
            <a:avLst/>
          </a:prstGeom>
          <a:noFill/>
          <a:ln>
            <a:solidFill>
              <a:srgbClr val="3AA43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94660" y="595475"/>
            <a:ext cx="12624120" cy="706424"/>
            <a:chOff x="92022" y="529898"/>
            <a:chExt cx="12624120" cy="706424"/>
          </a:xfrm>
        </p:grpSpPr>
        <p:sp>
          <p:nvSpPr>
            <p:cNvPr id="76" name="角丸四角形 92">
              <a:extLst>
                <a:ext uri="{FF2B5EF4-FFF2-40B4-BE49-F238E27FC236}">
                  <a16:creationId xmlns:a16="http://schemas.microsoft.com/office/drawing/2014/main" id="{844956C7-8569-4BB1-B67F-93518BECB809}"/>
                </a:ext>
              </a:extLst>
            </p:cNvPr>
            <p:cNvSpPr/>
            <p:nvPr/>
          </p:nvSpPr>
          <p:spPr>
            <a:xfrm>
              <a:off x="92022" y="529898"/>
              <a:ext cx="12624120" cy="288147"/>
            </a:xfrm>
            <a:prstGeom prst="roundRect">
              <a:avLst>
                <a:gd name="adj" fmla="val 0"/>
              </a:avLst>
            </a:prstGeom>
            <a:solidFill>
              <a:srgbClr val="339933"/>
            </a:soli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tIns="36000" bIns="36000" rtlCol="0" anchor="ctr">
              <a:spAutoFit/>
            </a:bodyPr>
            <a:lstStyle/>
            <a:p>
              <a:r>
                <a:rPr lang="en-US" altLang="ja-JP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Ⅰ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．審議経過</a:t>
              </a: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CEA92FBF-8167-41D5-AC7F-761003454886}"/>
                </a:ext>
              </a:extLst>
            </p:cNvPr>
            <p:cNvSpPr/>
            <p:nvPr/>
          </p:nvSpPr>
          <p:spPr>
            <a:xfrm>
              <a:off x="92022" y="805435"/>
              <a:ext cx="1247285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63513" indent="-136525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生物多様性基本法に基づき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、生物多様性国家戦略及び大阪府環境総合計画の改定を踏まえ、生物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多様性地域戦略の策定に向けた検討を実施。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63513" indent="-136525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2021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日の環境審議会へ諮問した後、生物多様性地域戦略部会を開催（計２回）し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、目標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及び生物多様性保全施策の基本方針について議論を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行い、部会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として中間報告を行う。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4B6544E0-1A9C-4804-AFD5-29D012A088FD}"/>
              </a:ext>
            </a:extLst>
          </p:cNvPr>
          <p:cNvGrpSpPr/>
          <p:nvPr/>
        </p:nvGrpSpPr>
        <p:grpSpPr>
          <a:xfrm>
            <a:off x="8633048" y="54520"/>
            <a:ext cx="2335357" cy="460918"/>
            <a:chOff x="3966479" y="5827962"/>
            <a:chExt cx="2335357" cy="471551"/>
          </a:xfrm>
        </p:grpSpPr>
        <p:pic>
          <p:nvPicPr>
            <p:cNvPr id="106" name="図 17">
              <a:extLst>
                <a:ext uri="{FF2B5EF4-FFF2-40B4-BE49-F238E27FC236}">
                  <a16:creationId xmlns:a16="http://schemas.microsoft.com/office/drawing/2014/main" id="{88FEFBEA-645C-4679-9A04-93271A0A99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479" y="5829700"/>
              <a:ext cx="468313" cy="468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図 25">
              <a:extLst>
                <a:ext uri="{FF2B5EF4-FFF2-40B4-BE49-F238E27FC236}">
                  <a16:creationId xmlns:a16="http://schemas.microsoft.com/office/drawing/2014/main" id="{954B4753-99EA-4C37-9B12-E7516C2E7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3204" y="5831200"/>
              <a:ext cx="468313" cy="468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" name="図 13">
              <a:extLst>
                <a:ext uri="{FF2B5EF4-FFF2-40B4-BE49-F238E27FC236}">
                  <a16:creationId xmlns:a16="http://schemas.microsoft.com/office/drawing/2014/main" id="{F3D47E13-F73C-4608-8952-E547672C9B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3523" y="5827962"/>
              <a:ext cx="468313" cy="468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" name="図 32">
              <a:extLst>
                <a:ext uri="{FF2B5EF4-FFF2-40B4-BE49-F238E27FC236}">
                  <a16:creationId xmlns:a16="http://schemas.microsoft.com/office/drawing/2014/main" id="{0AEE1A32-53E2-4C7E-A423-3D694F2D82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6800" y="5829550"/>
              <a:ext cx="466725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" name="図 28">
              <a:extLst>
                <a:ext uri="{FF2B5EF4-FFF2-40B4-BE49-F238E27FC236}">
                  <a16:creationId xmlns:a16="http://schemas.microsoft.com/office/drawing/2014/main" id="{31CC58EC-A2D8-4DCF-8623-0B1C6B631C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8256" y="5829700"/>
              <a:ext cx="468313" cy="468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11B13B8B-B172-4A5B-B833-6D9CF7E9B2B0}"/>
              </a:ext>
            </a:extLst>
          </p:cNvPr>
          <p:cNvSpPr/>
          <p:nvPr/>
        </p:nvSpPr>
        <p:spPr>
          <a:xfrm>
            <a:off x="4903248" y="2430180"/>
            <a:ext cx="6912767" cy="370665"/>
          </a:xfrm>
          <a:prstGeom prst="rect">
            <a:avLst/>
          </a:prstGeom>
          <a:noFill/>
          <a:ln w="19050">
            <a:noFill/>
          </a:ln>
        </p:spPr>
        <p:txBody>
          <a:bodyPr wrap="square" tIns="108000" anchor="ctr" anchorCtr="0">
            <a:spAutoFit/>
          </a:bodyPr>
          <a:lstStyle/>
          <a:p>
            <a:pPr lvl="0" algn="ctr" defTabSz="457200">
              <a:spcAft>
                <a:spcPts val="600"/>
              </a:spcAft>
              <a:defRPr/>
            </a:pPr>
            <a:r>
              <a:rPr kumimoji="0" lang="ja-JP" altLang="en-US" sz="1400" b="1" u="sng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大阪府生物多様性地域戦略の目標</a:t>
            </a:r>
            <a:r>
              <a:rPr kumimoji="0" lang="en-US" altLang="ja-JP" sz="1400" b="1" u="sng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400" b="1" u="sng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案</a:t>
            </a:r>
            <a:r>
              <a:rPr kumimoji="0" lang="en-US" altLang="ja-JP" sz="1400" b="1" u="sng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400" b="1" u="sng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及び生物多様性保全施策の基本方針（素案</a:t>
            </a:r>
            <a:r>
              <a:rPr kumimoji="0" lang="ja-JP" altLang="en-US" sz="1200" b="1" u="sng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1200" b="1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25641" y="8617369"/>
            <a:ext cx="6324244" cy="82239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〇引き続き、施策の基本方針に係る具体的な議論を深め、生物多様性地域戦略部会報告案を取りまとめる。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角丸四角形 127">
            <a:extLst>
              <a:ext uri="{FF2B5EF4-FFF2-40B4-BE49-F238E27FC236}">
                <a16:creationId xmlns:a16="http://schemas.microsoft.com/office/drawing/2014/main" id="{B78AE36B-FB7A-4B6F-8D5C-89A1FECD6A5A}"/>
              </a:ext>
            </a:extLst>
          </p:cNvPr>
          <p:cNvSpPr/>
          <p:nvPr/>
        </p:nvSpPr>
        <p:spPr>
          <a:xfrm>
            <a:off x="6496124" y="8829273"/>
            <a:ext cx="4185212" cy="24409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2021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   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  大阪府生物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多様性地域戦略部会（計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63DAF037-B27B-4E39-B7F4-86500738FE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01210" y="2773589"/>
            <a:ext cx="8717999" cy="5569529"/>
          </a:xfrm>
          <a:prstGeom prst="rect">
            <a:avLst/>
          </a:prstGeom>
        </p:spPr>
      </p:pic>
      <p:sp>
        <p:nvSpPr>
          <p:cNvPr id="50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181845" y="2657631"/>
            <a:ext cx="3482651" cy="5721423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3AA4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79CC1CF2-31C3-4311-B1C4-8451059EB012}"/>
              </a:ext>
            </a:extLst>
          </p:cNvPr>
          <p:cNvSpPr/>
          <p:nvPr/>
        </p:nvSpPr>
        <p:spPr>
          <a:xfrm>
            <a:off x="183939" y="2474338"/>
            <a:ext cx="3491941" cy="261610"/>
          </a:xfrm>
          <a:prstGeom prst="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163513" indent="-136525"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のこれまでの取組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四角形: 角を丸くする 66">
            <a:extLst>
              <a:ext uri="{FF2B5EF4-FFF2-40B4-BE49-F238E27FC236}">
                <a16:creationId xmlns:a16="http://schemas.microsoft.com/office/drawing/2014/main" id="{028AA861-A4F5-47A5-B3F1-3ED58315271C}"/>
              </a:ext>
            </a:extLst>
          </p:cNvPr>
          <p:cNvSpPr/>
          <p:nvPr/>
        </p:nvSpPr>
        <p:spPr>
          <a:xfrm>
            <a:off x="6441632" y="1707590"/>
            <a:ext cx="6177577" cy="724852"/>
          </a:xfrm>
          <a:prstGeom prst="roundRect">
            <a:avLst/>
          </a:prstGeom>
          <a:noFill/>
          <a:ln>
            <a:solidFill>
              <a:srgbClr val="3AA43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75622" y="1732660"/>
            <a:ext cx="1908790" cy="261610"/>
            <a:chOff x="94691" y="1746165"/>
            <a:chExt cx="1908790" cy="261610"/>
          </a:xfrm>
        </p:grpSpPr>
        <p:sp>
          <p:nvSpPr>
            <p:cNvPr id="3" name="角丸四角形 2"/>
            <p:cNvSpPr/>
            <p:nvPr/>
          </p:nvSpPr>
          <p:spPr>
            <a:xfrm>
              <a:off x="267020" y="1749399"/>
              <a:ext cx="1584176" cy="244501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79CC1CF2-31C3-4311-B1C4-8451059EB012}"/>
                </a:ext>
              </a:extLst>
            </p:cNvPr>
            <p:cNvSpPr/>
            <p:nvPr/>
          </p:nvSpPr>
          <p:spPr>
            <a:xfrm>
              <a:off x="94691" y="1746165"/>
              <a:ext cx="1908790" cy="2616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63513" indent="-136525"/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論点①　目標設定について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6546772" y="1726402"/>
            <a:ext cx="2949386" cy="261610"/>
            <a:chOff x="6339447" y="1738652"/>
            <a:chExt cx="2949386" cy="261610"/>
          </a:xfrm>
        </p:grpSpPr>
        <p:sp>
          <p:nvSpPr>
            <p:cNvPr id="58" name="角丸四角形 57"/>
            <p:cNvSpPr/>
            <p:nvPr/>
          </p:nvSpPr>
          <p:spPr>
            <a:xfrm>
              <a:off x="6429375" y="1760444"/>
              <a:ext cx="2492695" cy="232201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79CC1CF2-31C3-4311-B1C4-8451059EB012}"/>
                </a:ext>
              </a:extLst>
            </p:cNvPr>
            <p:cNvSpPr/>
            <p:nvPr/>
          </p:nvSpPr>
          <p:spPr>
            <a:xfrm>
              <a:off x="6339447" y="1738652"/>
              <a:ext cx="2949386" cy="2616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63513" indent="-136525"/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論点②　生物多様性保全施策について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6623213" y="1966234"/>
            <a:ext cx="58574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生物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多様性地域戦略の目標を踏まえ、府の生物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多様性分野における「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年の実現す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べき姿」に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到達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するための手段である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施策の基本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方針（素案）を明記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09529" y="1962808"/>
            <a:ext cx="585766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「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世紀の新環境総合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計画」に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おけるこれまでの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保全の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取組から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洗い出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した課題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、同計画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生物多様性を取り巻く状況の変化を踏まえた目標（案）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を設定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62858" y="2825885"/>
            <a:ext cx="3278431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「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世紀の新環境総合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計画」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(2011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の生物多様性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分野を生物多様性地域戦略に位置づけ、「全てのいのち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が共生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する社会の構築」を目指し、生物多様性に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関する府民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普及啓発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や協働による保全活動の実施など様々な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取組を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278EDD0-C6BF-42A4-B522-0453DF1A4883}"/>
              </a:ext>
            </a:extLst>
          </p:cNvPr>
          <p:cNvSpPr txBox="1"/>
          <p:nvPr/>
        </p:nvSpPr>
        <p:spPr>
          <a:xfrm>
            <a:off x="226656" y="3860562"/>
            <a:ext cx="325510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◆生物多様性に対する府民理解の促進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・おおさか生物多様性施設連絡会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連携した普及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啓発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・教員や企業担当者等へ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向けた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研修用冊子の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作成・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生物多様性の損失を止める行動の促進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・おおさか生物多様性パートナー協定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と連携した生態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系の創出や希少種の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保護活動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の推進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・堺第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7-3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区における共生の森づくり活動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府域における生物多様性の現状の評価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・「大阪府レッドリスト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」の作成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・府シカ第二種特定鳥獣管理計画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府イノシシ第二種特定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鳥獣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管理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計画に基づく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保護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管理の実施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・特定外来生物の防除の推進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◆生物多様性に資する地域の拡大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・府立自然公園、保安林の指定による生物多様性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の保全、再生、生息環境の創出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5" name="コンテンツ プレースホルダー 3">
            <a:extLst>
              <a:ext uri="{FF2B5EF4-FFF2-40B4-BE49-F238E27FC236}">
                <a16:creationId xmlns:a16="http://schemas.microsoft.com/office/drawing/2014/main" id="{D7457316-C018-464C-A6F5-C2866DDBD5E2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379" y="6320167"/>
            <a:ext cx="616586" cy="10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2B5307A-C472-45D7-BF76-83041F6CBA5B}"/>
              </a:ext>
            </a:extLst>
          </p:cNvPr>
          <p:cNvSpPr txBox="1"/>
          <p:nvPr/>
        </p:nvSpPr>
        <p:spPr>
          <a:xfrm>
            <a:off x="2503121" y="7407263"/>
            <a:ext cx="11942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大阪府レッドリスト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8" name="Picture 2" descr="C:\Users\水生生物C　希少魚保全研究室\Pictures\積水ミズアオイ移植.jpg">
            <a:extLst>
              <a:ext uri="{FF2B5EF4-FFF2-40B4-BE49-F238E27FC236}">
                <a16:creationId xmlns:a16="http://schemas.microsoft.com/office/drawing/2014/main" id="{29BB6AEE-269A-4431-A385-615AFEB6C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539" y="4166019"/>
            <a:ext cx="944222" cy="71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BDCC2C6-1226-4001-AB8B-257503BED47F}"/>
              </a:ext>
            </a:extLst>
          </p:cNvPr>
          <p:cNvSpPr txBox="1"/>
          <p:nvPr/>
        </p:nvSpPr>
        <p:spPr>
          <a:xfrm>
            <a:off x="2300673" y="4868905"/>
            <a:ext cx="1347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企業の希少種保護活動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85382" y="1378289"/>
            <a:ext cx="12584344" cy="7055350"/>
          </a:xfrm>
          <a:prstGeom prst="roundRect">
            <a:avLst>
              <a:gd name="adj" fmla="val 0"/>
            </a:avLst>
          </a:prstGeom>
          <a:noFill/>
          <a:ln w="9525">
            <a:solidFill>
              <a:srgbClr val="339933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127">
            <a:extLst>
              <a:ext uri="{FF2B5EF4-FFF2-40B4-BE49-F238E27FC236}">
                <a16:creationId xmlns:a16="http://schemas.microsoft.com/office/drawing/2014/main" id="{B78AE36B-FB7A-4B6F-8D5C-89A1FECD6A5A}"/>
              </a:ext>
            </a:extLst>
          </p:cNvPr>
          <p:cNvSpPr/>
          <p:nvPr/>
        </p:nvSpPr>
        <p:spPr>
          <a:xfrm>
            <a:off x="6496124" y="8971580"/>
            <a:ext cx="4185212" cy="28959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１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 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大阪府環境審議会（答申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角丸四角形 127">
            <a:extLst>
              <a:ext uri="{FF2B5EF4-FFF2-40B4-BE49-F238E27FC236}">
                <a16:creationId xmlns:a16="http://schemas.microsoft.com/office/drawing/2014/main" id="{B78AE36B-FB7A-4B6F-8D5C-89A1FECD6A5A}"/>
              </a:ext>
            </a:extLst>
          </p:cNvPr>
          <p:cNvSpPr/>
          <p:nvPr/>
        </p:nvSpPr>
        <p:spPr>
          <a:xfrm>
            <a:off x="6484730" y="9128328"/>
            <a:ext cx="4093984" cy="37523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   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 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２月  府民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意見等の募集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　 　　     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３月  大阪府生物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多様性地域戦略策定</a:t>
            </a:r>
            <a:endParaRPr kumimoji="1" lang="ja-JP" altLang="en-US" sz="10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94660" y="1381321"/>
            <a:ext cx="12601598" cy="288147"/>
          </a:xfrm>
          <a:prstGeom prst="roundRect">
            <a:avLst>
              <a:gd name="adj" fmla="val 0"/>
            </a:avLst>
          </a:prstGeom>
          <a:solidFill>
            <a:srgbClr val="3AA43A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tIns="36000" bIns="36000" rtlCol="0" anchor="ctr">
            <a:spAutoFit/>
          </a:bodyPr>
          <a:lstStyle/>
          <a:p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Ⅱ</a:t>
            </a:r>
            <a:r>
              <a:rPr lang="ja-JP" altLang="en-US" sz="1400" b="1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論点と方向性について</a:t>
            </a:r>
          </a:p>
        </p:txBody>
      </p:sp>
      <p:pic>
        <p:nvPicPr>
          <p:cNvPr id="57" name="Picture 13" descr="http://www.unic.or.jp/files/sdg_icon_17_ja-290x290.png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008" y="54520"/>
            <a:ext cx="461861" cy="4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38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Office PowerPoint</Application>
  <PresentationFormat>A3 297x420 mm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2020-01-27T08:11:08Z</dcterms:created>
  <dcterms:modified xsi:type="dcterms:W3CDTF">2021-10-13T09:41:01Z</dcterms:modified>
</cp:coreProperties>
</file>