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8" r:id="rId3"/>
  </p:sldIdLst>
  <p:sldSz cx="13681075" cy="9601200"/>
  <p:notesSz cx="6807200" cy="9939338"/>
  <p:defaultTextStyle>
    <a:defPPr>
      <a:defRPr lang="ja-JP"/>
    </a:defPPr>
    <a:lvl1pPr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FFCCFF"/>
    <a:srgbClr val="FCBEBC"/>
    <a:srgbClr val="0202C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725" autoAdjust="0"/>
    <p:restoredTop sz="98911" autoAdjust="0"/>
  </p:normalViewPr>
  <p:slideViewPr>
    <p:cSldViewPr>
      <p:cViewPr>
        <p:scale>
          <a:sx n="100" d="100"/>
          <a:sy n="100" d="100"/>
        </p:scale>
        <p:origin x="-960" y="-1170"/>
      </p:cViewPr>
      <p:guideLst>
        <p:guide orient="horz" pos="3024"/>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algn="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49300" y="744538"/>
            <a:ext cx="53086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21225"/>
            <a:ext cx="5448300" cy="4473575"/>
          </a:xfrm>
          <a:prstGeom prst="rect">
            <a:avLst/>
          </a:prstGeom>
          <a:noFill/>
          <a:ln>
            <a:noFill/>
          </a:ln>
          <a:effectLst/>
        </p:spPr>
        <p:txBody>
          <a:bodyPr vert="horz" wrap="square" lIns="63206" tIns="31601" rIns="63206" bIns="3160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algn="r" defTabSz="630238" eaLnBrk="1" hangingPunct="1">
              <a:defRPr b="0" i="0"/>
            </a:lvl1pPr>
          </a:lstStyle>
          <a:p>
            <a:pPr>
              <a:defRPr/>
            </a:pPr>
            <a:fld id="{C540D874-D971-4840-9C3F-2340F4A849F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421" y="2982913"/>
            <a:ext cx="11628235" cy="2057400"/>
          </a:xfrm>
        </p:spPr>
        <p:txBody>
          <a:bodyPr/>
          <a:lstStyle/>
          <a:p>
            <a:r>
              <a:rPr lang="ja-JP" altLang="en-US"/>
              <a:t>マスター タイトルの書式設定</a:t>
            </a:r>
          </a:p>
        </p:txBody>
      </p:sp>
      <p:sp>
        <p:nvSpPr>
          <p:cNvPr id="3" name="サブタイトル 2"/>
          <p:cNvSpPr>
            <a:spLocks noGrp="1"/>
          </p:cNvSpPr>
          <p:nvPr>
            <p:ph type="subTitle" idx="1"/>
          </p:nvPr>
        </p:nvSpPr>
        <p:spPr>
          <a:xfrm>
            <a:off x="2052840" y="5440364"/>
            <a:ext cx="957539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59CAC5-93B3-42FE-B3DC-D8A31BA051C1}" type="slidenum">
              <a:rPr lang="en-US" altLang="ja-JP"/>
              <a:pPr>
                <a:defRPr/>
              </a:pPr>
              <a:t>‹#›</a:t>
            </a:fld>
            <a:endParaRPr lang="en-US" altLang="ja-JP"/>
          </a:p>
        </p:txBody>
      </p:sp>
    </p:spTree>
    <p:extLst>
      <p:ext uri="{BB962C8B-B14F-4D97-AF65-F5344CB8AC3E}">
        <p14:creationId xmlns:p14="http://schemas.microsoft.com/office/powerpoint/2010/main" val="418494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DFA285-80CC-433A-AD4C-3F34DD3F20BC}" type="slidenum">
              <a:rPr lang="en-US" altLang="ja-JP"/>
              <a:pPr>
                <a:defRPr/>
              </a:pPr>
              <a:t>‹#›</a:t>
            </a:fld>
            <a:endParaRPr lang="en-US" altLang="ja-JP"/>
          </a:p>
        </p:txBody>
      </p:sp>
    </p:spTree>
    <p:extLst>
      <p:ext uri="{BB962C8B-B14F-4D97-AF65-F5344CB8AC3E}">
        <p14:creationId xmlns:p14="http://schemas.microsoft.com/office/powerpoint/2010/main" val="301332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9799" y="384175"/>
            <a:ext cx="3077563"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3715" y="384175"/>
            <a:ext cx="9073213"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C6555E-AC97-4F7B-8F04-00EAB2584EE8}" type="slidenum">
              <a:rPr lang="en-US" altLang="ja-JP"/>
              <a:pPr>
                <a:defRPr/>
              </a:pPr>
              <a:t>‹#›</a:t>
            </a:fld>
            <a:endParaRPr lang="en-US" altLang="ja-JP"/>
          </a:p>
        </p:txBody>
      </p:sp>
    </p:spTree>
    <p:extLst>
      <p:ext uri="{BB962C8B-B14F-4D97-AF65-F5344CB8AC3E}">
        <p14:creationId xmlns:p14="http://schemas.microsoft.com/office/powerpoint/2010/main" val="11843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FB9941-FBD0-4635-BD19-DEADEA8D5EA7}" type="slidenum">
              <a:rPr lang="en-US" altLang="ja-JP"/>
              <a:pPr>
                <a:defRPr/>
              </a:pPr>
              <a:t>‹#›</a:t>
            </a:fld>
            <a:endParaRPr lang="en-US" altLang="ja-JP"/>
          </a:p>
        </p:txBody>
      </p:sp>
    </p:spTree>
    <p:extLst>
      <p:ext uri="{BB962C8B-B14F-4D97-AF65-F5344CB8AC3E}">
        <p14:creationId xmlns:p14="http://schemas.microsoft.com/office/powerpoint/2010/main" val="279184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1" y="6169026"/>
            <a:ext cx="11628235" cy="19081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80711" y="4068763"/>
            <a:ext cx="11628235"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B73BF69-A58A-4E92-B1C8-031922FE17C6}" type="slidenum">
              <a:rPr lang="en-US" altLang="ja-JP"/>
              <a:pPr>
                <a:defRPr/>
              </a:pPr>
              <a:t>‹#›</a:t>
            </a:fld>
            <a:endParaRPr lang="en-US" altLang="ja-JP"/>
          </a:p>
        </p:txBody>
      </p:sp>
    </p:spTree>
    <p:extLst>
      <p:ext uri="{BB962C8B-B14F-4D97-AF65-F5344CB8AC3E}">
        <p14:creationId xmlns:p14="http://schemas.microsoft.com/office/powerpoint/2010/main" val="24923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3715" y="2239963"/>
            <a:ext cx="6075388"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921972" y="2239963"/>
            <a:ext cx="6075389"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7B9414-3F57-41BF-84EA-77F5C3150B7A}" type="slidenum">
              <a:rPr lang="en-US" altLang="ja-JP"/>
              <a:pPr>
                <a:defRPr/>
              </a:pPr>
              <a:t>‹#›</a:t>
            </a:fld>
            <a:endParaRPr lang="en-US" altLang="ja-JP"/>
          </a:p>
        </p:txBody>
      </p:sp>
    </p:spTree>
    <p:extLst>
      <p:ext uri="{BB962C8B-B14F-4D97-AF65-F5344CB8AC3E}">
        <p14:creationId xmlns:p14="http://schemas.microsoft.com/office/powerpoint/2010/main" val="117977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83715" y="2149475"/>
            <a:ext cx="6044849"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3715" y="3044825"/>
            <a:ext cx="6044849"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949117" y="2149475"/>
            <a:ext cx="6048244"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949117" y="3044825"/>
            <a:ext cx="6048244"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796A967-60C2-4236-9AC2-109CE27AA83D}" type="slidenum">
              <a:rPr lang="en-US" altLang="ja-JP"/>
              <a:pPr>
                <a:defRPr/>
              </a:pPr>
              <a:t>‹#›</a:t>
            </a:fld>
            <a:endParaRPr lang="en-US" altLang="ja-JP"/>
          </a:p>
        </p:txBody>
      </p:sp>
    </p:spTree>
    <p:extLst>
      <p:ext uri="{BB962C8B-B14F-4D97-AF65-F5344CB8AC3E}">
        <p14:creationId xmlns:p14="http://schemas.microsoft.com/office/powerpoint/2010/main" val="77868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3EFA397-B60D-4EA4-8F53-7AC5DB763909}" type="slidenum">
              <a:rPr lang="en-US" altLang="ja-JP"/>
              <a:pPr>
                <a:defRPr/>
              </a:pPr>
              <a:t>‹#›</a:t>
            </a:fld>
            <a:endParaRPr lang="en-US" altLang="ja-JP"/>
          </a:p>
        </p:txBody>
      </p:sp>
    </p:spTree>
    <p:extLst>
      <p:ext uri="{BB962C8B-B14F-4D97-AF65-F5344CB8AC3E}">
        <p14:creationId xmlns:p14="http://schemas.microsoft.com/office/powerpoint/2010/main" val="37957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584BD7-65E5-4355-9900-DC77B304EE5A}" type="slidenum">
              <a:rPr lang="en-US" altLang="ja-JP"/>
              <a:pPr>
                <a:defRPr/>
              </a:pPr>
              <a:t>‹#›</a:t>
            </a:fld>
            <a:endParaRPr lang="en-US" altLang="ja-JP"/>
          </a:p>
        </p:txBody>
      </p:sp>
    </p:spTree>
    <p:extLst>
      <p:ext uri="{BB962C8B-B14F-4D97-AF65-F5344CB8AC3E}">
        <p14:creationId xmlns:p14="http://schemas.microsoft.com/office/powerpoint/2010/main" val="279791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716" y="382589"/>
            <a:ext cx="4500978" cy="162718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5349260" y="382589"/>
            <a:ext cx="7648101"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3716" y="2009775"/>
            <a:ext cx="450097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A49AEF5-F56F-4609-9BB1-A045446CD3FB}" type="slidenum">
              <a:rPr lang="en-US" altLang="ja-JP"/>
              <a:pPr>
                <a:defRPr/>
              </a:pPr>
              <a:t>‹#›</a:t>
            </a:fld>
            <a:endParaRPr lang="en-US" altLang="ja-JP"/>
          </a:p>
        </p:txBody>
      </p:sp>
    </p:spTree>
    <p:extLst>
      <p:ext uri="{BB962C8B-B14F-4D97-AF65-F5344CB8AC3E}">
        <p14:creationId xmlns:p14="http://schemas.microsoft.com/office/powerpoint/2010/main" val="185402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2266" y="6721476"/>
            <a:ext cx="8207966" cy="792163"/>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682266" y="857250"/>
            <a:ext cx="8207966"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2682266" y="7513639"/>
            <a:ext cx="8207966"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DC79830-36FD-4E96-9352-E089F9C81E31}" type="slidenum">
              <a:rPr lang="en-US" altLang="ja-JP"/>
              <a:pPr>
                <a:defRPr/>
              </a:pPr>
              <a:t>‹#›</a:t>
            </a:fld>
            <a:endParaRPr lang="en-US" altLang="ja-JP"/>
          </a:p>
        </p:txBody>
      </p:sp>
    </p:spTree>
    <p:extLst>
      <p:ext uri="{BB962C8B-B14F-4D97-AF65-F5344CB8AC3E}">
        <p14:creationId xmlns:p14="http://schemas.microsoft.com/office/powerpoint/2010/main" val="233890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384175"/>
            <a:ext cx="123126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4213" y="2239963"/>
            <a:ext cx="12312650" cy="633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4213" y="8743950"/>
            <a:ext cx="3192462"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4673600" y="8743950"/>
            <a:ext cx="4333875"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ct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9804400" y="8743950"/>
            <a:ext cx="3192463"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r" defTabSz="1279525" eaLnBrk="1" hangingPunct="1">
              <a:defRPr sz="2000" b="0" i="0"/>
            </a:lvl1pPr>
          </a:lstStyle>
          <a:p>
            <a:pPr>
              <a:defRPr/>
            </a:pPr>
            <a:fld id="{84160E75-0529-4B59-9116-A5EE03EAE42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eaLnBrk="0" fontAlgn="base" hangingPunct="0">
        <a:spcBef>
          <a:spcPct val="0"/>
        </a:spcBef>
        <a:spcAft>
          <a:spcPct val="0"/>
        </a:spcAft>
        <a:defRPr kumimoji="1" sz="6200">
          <a:solidFill>
            <a:schemeClr val="tx2"/>
          </a:solidFill>
          <a:latin typeface="+mj-lt"/>
          <a:ea typeface="+mj-ea"/>
          <a:cs typeface="+mj-cs"/>
        </a:defRPr>
      </a:lvl1pPr>
      <a:lvl2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2pPr>
      <a:lvl3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3pPr>
      <a:lvl4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4pPr>
      <a:lvl5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5pPr>
      <a:lvl6pPr marL="457200" algn="ctr" defTabSz="1279525" rtl="0" fontAlgn="base">
        <a:spcBef>
          <a:spcPct val="0"/>
        </a:spcBef>
        <a:spcAft>
          <a:spcPct val="0"/>
        </a:spcAft>
        <a:defRPr kumimoji="1" sz="6200">
          <a:solidFill>
            <a:schemeClr val="tx2"/>
          </a:solidFill>
          <a:latin typeface="Arial" charset="0"/>
          <a:ea typeface="ＭＳ Ｐゴシック" pitchFamily="50" charset="-128"/>
        </a:defRPr>
      </a:lvl6pPr>
      <a:lvl7pPr marL="914400" algn="ctr" defTabSz="1279525" rtl="0" fontAlgn="base">
        <a:spcBef>
          <a:spcPct val="0"/>
        </a:spcBef>
        <a:spcAft>
          <a:spcPct val="0"/>
        </a:spcAft>
        <a:defRPr kumimoji="1" sz="6200">
          <a:solidFill>
            <a:schemeClr val="tx2"/>
          </a:solidFill>
          <a:latin typeface="Arial" charset="0"/>
          <a:ea typeface="ＭＳ Ｐゴシック" pitchFamily="50" charset="-128"/>
        </a:defRPr>
      </a:lvl7pPr>
      <a:lvl8pPr marL="1371600" algn="ctr" defTabSz="1279525" rtl="0" fontAlgn="base">
        <a:spcBef>
          <a:spcPct val="0"/>
        </a:spcBef>
        <a:spcAft>
          <a:spcPct val="0"/>
        </a:spcAft>
        <a:defRPr kumimoji="1" sz="6200">
          <a:solidFill>
            <a:schemeClr val="tx2"/>
          </a:solidFill>
          <a:latin typeface="Arial" charset="0"/>
          <a:ea typeface="ＭＳ Ｐゴシック" pitchFamily="50" charset="-128"/>
        </a:defRPr>
      </a:lvl8pPr>
      <a:lvl9pPr marL="1828800" algn="ctr" defTabSz="1279525" rtl="0" fontAlgn="base">
        <a:spcBef>
          <a:spcPct val="0"/>
        </a:spcBef>
        <a:spcAft>
          <a:spcPct val="0"/>
        </a:spcAft>
        <a:defRPr kumimoji="1" sz="6200">
          <a:solidFill>
            <a:schemeClr val="tx2"/>
          </a:solidFill>
          <a:latin typeface="Arial" charset="0"/>
          <a:ea typeface="ＭＳ Ｐゴシック" pitchFamily="50" charset="-128"/>
        </a:defRPr>
      </a:lvl9pPr>
    </p:titleStyle>
    <p:bodyStyle>
      <a:lvl1pPr marL="479425" indent="-479425" algn="l" defTabSz="1279525" rtl="0" eaLnBrk="0" fontAlgn="base" hangingPunct="0">
        <a:spcBef>
          <a:spcPct val="20000"/>
        </a:spcBef>
        <a:spcAft>
          <a:spcPct val="0"/>
        </a:spcAft>
        <a:buChar char="•"/>
        <a:defRPr kumimoji="1"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kumimoji="1" sz="3900">
          <a:solidFill>
            <a:schemeClr val="tx1"/>
          </a:solidFill>
          <a:latin typeface="+mn-lt"/>
          <a:ea typeface="+mn-ea"/>
        </a:defRPr>
      </a:lvl2pPr>
      <a:lvl3pPr marL="1600200" indent="-320675" algn="l" defTabSz="1279525" rtl="0" eaLnBrk="0" fontAlgn="base" hangingPunct="0">
        <a:spcBef>
          <a:spcPct val="20000"/>
        </a:spcBef>
        <a:spcAft>
          <a:spcPct val="0"/>
        </a:spcAft>
        <a:buChar char="•"/>
        <a:defRPr kumimoji="1" sz="3400">
          <a:solidFill>
            <a:schemeClr val="tx1"/>
          </a:solidFill>
          <a:latin typeface="+mn-lt"/>
          <a:ea typeface="+mn-ea"/>
        </a:defRPr>
      </a:lvl3pPr>
      <a:lvl4pPr marL="2239963" indent="-319088" algn="l" defTabSz="1279525" rtl="0" eaLnBrk="0" fontAlgn="base" hangingPunct="0">
        <a:spcBef>
          <a:spcPct val="20000"/>
        </a:spcBef>
        <a:spcAft>
          <a:spcPct val="0"/>
        </a:spcAft>
        <a:buChar char="–"/>
        <a:defRPr kumimoji="1" sz="2800">
          <a:solidFill>
            <a:schemeClr val="tx1"/>
          </a:solidFill>
          <a:latin typeface="+mn-lt"/>
          <a:ea typeface="+mn-ea"/>
        </a:defRPr>
      </a:lvl4pPr>
      <a:lvl5pPr marL="2879725" indent="-319088" algn="l" defTabSz="1279525" rtl="0" eaLnBrk="0" fontAlgn="base" hangingPunct="0">
        <a:spcBef>
          <a:spcPct val="20000"/>
        </a:spcBef>
        <a:spcAft>
          <a:spcPct val="0"/>
        </a:spcAft>
        <a:buChar char="»"/>
        <a:defRPr kumimoji="1" sz="2800">
          <a:solidFill>
            <a:schemeClr val="tx1"/>
          </a:solidFill>
          <a:latin typeface="+mn-lt"/>
          <a:ea typeface="+mn-ea"/>
        </a:defRPr>
      </a:lvl5pPr>
      <a:lvl6pPr marL="3336925" indent="-319088" algn="l" defTabSz="1279525" rtl="0" fontAlgn="base">
        <a:spcBef>
          <a:spcPct val="20000"/>
        </a:spcBef>
        <a:spcAft>
          <a:spcPct val="0"/>
        </a:spcAft>
        <a:buChar char="»"/>
        <a:defRPr kumimoji="1" sz="2800">
          <a:solidFill>
            <a:schemeClr val="tx1"/>
          </a:solidFill>
          <a:latin typeface="+mn-lt"/>
          <a:ea typeface="+mn-ea"/>
        </a:defRPr>
      </a:lvl6pPr>
      <a:lvl7pPr marL="3794125" indent="-319088" algn="l" defTabSz="1279525" rtl="0" fontAlgn="base">
        <a:spcBef>
          <a:spcPct val="20000"/>
        </a:spcBef>
        <a:spcAft>
          <a:spcPct val="0"/>
        </a:spcAft>
        <a:buChar char="»"/>
        <a:defRPr kumimoji="1" sz="2800">
          <a:solidFill>
            <a:schemeClr val="tx1"/>
          </a:solidFill>
          <a:latin typeface="+mn-lt"/>
          <a:ea typeface="+mn-ea"/>
        </a:defRPr>
      </a:lvl7pPr>
      <a:lvl8pPr marL="4251325" indent="-319088" algn="l" defTabSz="1279525" rtl="0" fontAlgn="base">
        <a:spcBef>
          <a:spcPct val="20000"/>
        </a:spcBef>
        <a:spcAft>
          <a:spcPct val="0"/>
        </a:spcAft>
        <a:buChar char="»"/>
        <a:defRPr kumimoji="1" sz="2800">
          <a:solidFill>
            <a:schemeClr val="tx1"/>
          </a:solidFill>
          <a:latin typeface="+mn-lt"/>
          <a:ea typeface="+mn-ea"/>
        </a:defRPr>
      </a:lvl8pPr>
      <a:lvl9pPr marL="4708525" indent="-319088" algn="l" defTabSz="1279525" rtl="0" fontAlgn="base">
        <a:spcBef>
          <a:spcPct val="20000"/>
        </a:spcBef>
        <a:spcAft>
          <a:spcPct val="0"/>
        </a:spcAft>
        <a:buChar char="»"/>
        <a:defRPr kumimoji="1" sz="2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74"/>
          <p:cNvSpPr/>
          <p:nvPr/>
        </p:nvSpPr>
        <p:spPr>
          <a:xfrm>
            <a:off x="6048375" y="984250"/>
            <a:ext cx="7366000" cy="58261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sz="1400" i="0" dirty="0">
              <a:latin typeface="Meiryo UI" panose="020B0604030504040204" pitchFamily="50" charset="-128"/>
              <a:ea typeface="Meiryo UI" panose="020B0604030504040204" pitchFamily="50" charset="-128"/>
            </a:endParaRPr>
          </a:p>
          <a:p>
            <a:pPr>
              <a:defRPr/>
            </a:pPr>
            <a:r>
              <a:rPr lang="ja-JP" altLang="en-US" sz="1400" i="0" dirty="0">
                <a:latin typeface="Meiryo UI" panose="020B0604030504040204" pitchFamily="50" charset="-128"/>
                <a:ea typeface="Meiryo UI" panose="020B0604030504040204" pitchFamily="50" charset="-128"/>
              </a:rPr>
              <a:t>法による規制措置、条例の施行状況を踏まえ、現下の環境の状況や課題に的確に対応し、生活環境の保全等をより効果的に推進するため、規制の対象や手法を見直し。</a:t>
            </a:r>
          </a:p>
          <a:p>
            <a:pPr>
              <a:defRPr/>
            </a:pPr>
            <a:endParaRPr lang="en-US" altLang="ja-JP" i="0" dirty="0">
              <a:latin typeface="Meiryo UI" panose="020B0604030504040204" pitchFamily="50" charset="-128"/>
              <a:ea typeface="Meiryo UI" panose="020B0604030504040204" pitchFamily="50" charset="-128"/>
            </a:endParaRPr>
          </a:p>
        </p:txBody>
      </p:sp>
      <p:sp>
        <p:nvSpPr>
          <p:cNvPr id="42" name="角丸四角形 74"/>
          <p:cNvSpPr/>
          <p:nvPr/>
        </p:nvSpPr>
        <p:spPr>
          <a:xfrm>
            <a:off x="6059488" y="1954213"/>
            <a:ext cx="7413625" cy="7478712"/>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grpSp>
        <p:nvGrpSpPr>
          <p:cNvPr id="3076" name="グループ化 2"/>
          <p:cNvGrpSpPr>
            <a:grpSpLocks/>
          </p:cNvGrpSpPr>
          <p:nvPr/>
        </p:nvGrpSpPr>
        <p:grpSpPr bwMode="auto">
          <a:xfrm>
            <a:off x="0" y="80963"/>
            <a:ext cx="7040563" cy="563562"/>
            <a:chOff x="0" y="80705"/>
            <a:chExt cx="8712200" cy="564515"/>
          </a:xfrm>
        </p:grpSpPr>
        <p:sp>
          <p:nvSpPr>
            <p:cNvPr id="3140" name="Rectangle 1066"/>
            <p:cNvSpPr>
              <a:spLocks noChangeArrowheads="1"/>
            </p:cNvSpPr>
            <p:nvPr/>
          </p:nvSpPr>
          <p:spPr bwMode="auto">
            <a:xfrm>
              <a:off x="0" y="273050"/>
              <a:ext cx="184150" cy="3683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6" tIns="45700" rIns="91396" bIns="45700" anchor="ctr">
              <a:spAutoFit/>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b="0" i="0"/>
            </a:p>
          </p:txBody>
        </p:sp>
        <p:sp>
          <p:nvSpPr>
            <p:cNvPr id="3141" name="Rectangle 30"/>
            <p:cNvSpPr>
              <a:spLocks noChangeArrowheads="1"/>
            </p:cNvSpPr>
            <p:nvPr/>
          </p:nvSpPr>
          <p:spPr bwMode="auto">
            <a:xfrm>
              <a:off x="8172451" y="80705"/>
              <a:ext cx="539749" cy="471423"/>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2" name="Rectangle 31"/>
            <p:cNvSpPr>
              <a:spLocks noChangeArrowheads="1"/>
            </p:cNvSpPr>
            <p:nvPr/>
          </p:nvSpPr>
          <p:spPr bwMode="auto">
            <a:xfrm>
              <a:off x="150813" y="486470"/>
              <a:ext cx="8021636" cy="158750"/>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3" name="Rectangle 32"/>
            <p:cNvSpPr>
              <a:spLocks noChangeArrowheads="1"/>
            </p:cNvSpPr>
            <p:nvPr/>
          </p:nvSpPr>
          <p:spPr bwMode="auto">
            <a:xfrm>
              <a:off x="8172451" y="548954"/>
              <a:ext cx="539749" cy="96266"/>
            </a:xfrm>
            <a:prstGeom prst="rect">
              <a:avLst/>
            </a:prstGeom>
            <a:solidFill>
              <a:srgbClr val="008000"/>
            </a:solidFill>
            <a:ln w="9525">
              <a:solidFill>
                <a:srgbClr val="0080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4" name="Rectangle 29"/>
            <p:cNvSpPr>
              <a:spLocks noChangeArrowheads="1"/>
            </p:cNvSpPr>
            <p:nvPr/>
          </p:nvSpPr>
          <p:spPr bwMode="auto">
            <a:xfrm>
              <a:off x="150813" y="80706"/>
              <a:ext cx="8021636" cy="468248"/>
            </a:xfrm>
            <a:prstGeom prst="rect">
              <a:avLst/>
            </a:prstGeom>
            <a:solidFill>
              <a:srgbClr val="008000"/>
            </a:solidFill>
            <a:ln w="9525">
              <a:solidFill>
                <a:srgbClr val="008000"/>
              </a:solidFill>
              <a:miter lim="800000"/>
              <a:headEnd/>
              <a:tailEnd/>
            </a:ln>
          </p:spPr>
          <p:txBody>
            <a:bodyPr lIns="74295" tIns="8890" rIns="74295" bIns="8890"/>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400" i="0" dirty="0">
                  <a:solidFill>
                    <a:srgbClr val="FFFFFF"/>
                  </a:solidFill>
                  <a:latin typeface="Matura MT Script Capitals" panose="03020802060602070202" pitchFamily="66" charset="0"/>
                  <a:ea typeface="Meiryo UI" panose="020B0604030504040204" pitchFamily="50" charset="-128"/>
                </a:rPr>
                <a:t>　　　今後の大阪府生活環境の保全等に関する条例のあり方について</a:t>
              </a:r>
              <a:endParaRPr lang="en-US" altLang="ja-JP" sz="1400" i="0" dirty="0">
                <a:solidFill>
                  <a:srgbClr val="FFFFFF"/>
                </a:solidFill>
                <a:latin typeface="Matura MT Script Capitals" panose="03020802060602070202" pitchFamily="66" charset="0"/>
                <a:ea typeface="Meiryo UI" panose="020B0604030504040204" pitchFamily="50" charset="-128"/>
              </a:endParaRPr>
            </a:p>
            <a:p>
              <a:pPr algn="ctr" eaLnBrk="1" hangingPunct="1">
                <a:lnSpc>
                  <a:spcPts val="1800"/>
                </a:lnSpc>
                <a:spcBef>
                  <a:spcPct val="0"/>
                </a:spcBef>
                <a:buFontTx/>
                <a:buNone/>
              </a:pPr>
              <a:r>
                <a:rPr lang="ja-JP" altLang="en-US" sz="1400" i="0" dirty="0">
                  <a:solidFill>
                    <a:srgbClr val="FFFFFF"/>
                  </a:solidFill>
                  <a:latin typeface="Matura MT Script Capitals" panose="03020802060602070202" pitchFamily="66" charset="0"/>
                  <a:ea typeface="Meiryo UI" panose="020B0604030504040204" pitchFamily="50" charset="-128"/>
                </a:rPr>
                <a:t>（部会報告の</a:t>
              </a:r>
              <a:r>
                <a:rPr lang="ja-JP" altLang="en-US" sz="1400" i="0" dirty="0" smtClean="0">
                  <a:solidFill>
                    <a:srgbClr val="FFFFFF"/>
                  </a:solidFill>
                  <a:latin typeface="Matura MT Script Capitals" panose="03020802060602070202" pitchFamily="66" charset="0"/>
                  <a:ea typeface="Meiryo UI" panose="020B0604030504040204" pitchFamily="50" charset="-128"/>
                </a:rPr>
                <a:t>概要）</a:t>
              </a:r>
              <a:r>
                <a:rPr lang="ja-JP" altLang="en-US" sz="1400" i="0" dirty="0">
                  <a:solidFill>
                    <a:srgbClr val="FFFFFF"/>
                  </a:solidFill>
                  <a:latin typeface="Matura MT Script Capitals" panose="03020802060602070202" pitchFamily="66" charset="0"/>
                  <a:ea typeface="Meiryo UI" panose="020B0604030504040204" pitchFamily="50" charset="-128"/>
                </a:rPr>
                <a:t>（生活環境保全条例検討部会・水質部会）</a:t>
              </a:r>
            </a:p>
          </p:txBody>
        </p:sp>
      </p:grpSp>
      <p:sp>
        <p:nvSpPr>
          <p:cNvPr id="46" name="右矢印 1"/>
          <p:cNvSpPr>
            <a:spLocks noChangeArrowheads="1"/>
          </p:cNvSpPr>
          <p:nvPr/>
        </p:nvSpPr>
        <p:spPr bwMode="auto">
          <a:xfrm>
            <a:off x="5589588" y="3863975"/>
            <a:ext cx="387350" cy="2344738"/>
          </a:xfrm>
          <a:prstGeom prst="rightArrow">
            <a:avLst>
              <a:gd name="adj1" fmla="val 50000"/>
              <a:gd name="adj2" fmla="val 50000"/>
            </a:avLst>
          </a:prstGeom>
          <a:solidFill>
            <a:srgbClr val="FCBEBC"/>
          </a:solidFill>
          <a:ln w="19050">
            <a:solidFill>
              <a:schemeClr val="tx1"/>
            </a:solidFill>
          </a:ln>
          <a:effectLst/>
        </p:spPr>
        <p:txBody>
          <a:bodyPr lIns="91396" tIns="45700" rIns="91396" bIns="45700" anchor="ctr">
            <a:spAutoFit/>
          </a:bodyPr>
          <a:lstStyle/>
          <a:p>
            <a:pPr eaLnBrk="1" hangingPunct="1">
              <a:spcBef>
                <a:spcPct val="50000"/>
              </a:spcBef>
              <a:defRPr/>
            </a:pPr>
            <a:endParaRPr lang="ja-JP" altLang="en-US" sz="1290" dirty="0">
              <a:latin typeface="Arial" charset="0"/>
              <a:ea typeface="ＭＳ Ｐゴシック" charset="-128"/>
            </a:endParaRPr>
          </a:p>
        </p:txBody>
      </p:sp>
      <p:grpSp>
        <p:nvGrpSpPr>
          <p:cNvPr id="3078" name="グループ化 28"/>
          <p:cNvGrpSpPr>
            <a:grpSpLocks/>
          </p:cNvGrpSpPr>
          <p:nvPr/>
        </p:nvGrpSpPr>
        <p:grpSpPr bwMode="auto">
          <a:xfrm>
            <a:off x="7105650" y="88900"/>
            <a:ext cx="4703763" cy="523875"/>
            <a:chOff x="7048872" y="262632"/>
            <a:chExt cx="3300463" cy="367256"/>
          </a:xfrm>
        </p:grpSpPr>
        <p:pic>
          <p:nvPicPr>
            <p:cNvPr id="3131" name="図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919"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2" name="Picture 13" descr="http://www.unic.or.jp/files/sdg_icon_17_ja-290x290.pn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982080" y="262632"/>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図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3291" y="262634"/>
              <a:ext cx="368672"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図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8872" y="262634"/>
              <a:ext cx="365841"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図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1524" y="262633"/>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図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49152"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7"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16408"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50478" y="262634"/>
              <a:ext cx="367255"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図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16315"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9" name="正方形/長方形 3"/>
          <p:cNvSpPr>
            <a:spLocks noChangeArrowheads="1"/>
          </p:cNvSpPr>
          <p:nvPr/>
        </p:nvSpPr>
        <p:spPr bwMode="auto">
          <a:xfrm>
            <a:off x="12025313" y="191899"/>
            <a:ext cx="1263650" cy="338514"/>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1600" b="0" i="0" dirty="0" smtClean="0">
                <a:latin typeface="ＭＳ ゴシック" panose="020B0609070205080204" pitchFamily="49" charset="-128"/>
                <a:ea typeface="ＭＳ ゴシック" panose="020B0609070205080204" pitchFamily="49" charset="-128"/>
              </a:rPr>
              <a:t>資料</a:t>
            </a:r>
            <a:r>
              <a:rPr lang="ja-JP" altLang="en-US" sz="1600" b="0" i="0" dirty="0">
                <a:latin typeface="ＭＳ ゴシック" panose="020B0609070205080204" pitchFamily="49" charset="-128"/>
                <a:ea typeface="ＭＳ ゴシック" panose="020B0609070205080204" pitchFamily="49" charset="-128"/>
              </a:rPr>
              <a:t>１</a:t>
            </a:r>
            <a:r>
              <a:rPr lang="ja-JP" altLang="en-US" sz="1600" b="0" i="0" dirty="0" smtClean="0">
                <a:latin typeface="ＭＳ ゴシック" panose="020B0609070205080204" pitchFamily="49" charset="-128"/>
                <a:ea typeface="ＭＳ ゴシック" panose="020B0609070205080204" pitchFamily="49" charset="-128"/>
              </a:rPr>
              <a:t>－５</a:t>
            </a:r>
            <a:endParaRPr lang="ja-JP" altLang="en-US" sz="1600" b="0" i="0" dirty="0">
              <a:latin typeface="ＭＳ ゴシック" panose="020B0609070205080204" pitchFamily="49" charset="-128"/>
              <a:ea typeface="ＭＳ ゴシック" panose="020B0609070205080204" pitchFamily="49" charset="-128"/>
            </a:endParaRPr>
          </a:p>
        </p:txBody>
      </p:sp>
      <p:sp>
        <p:nvSpPr>
          <p:cNvPr id="32" name="角丸四角形 74"/>
          <p:cNvSpPr/>
          <p:nvPr/>
        </p:nvSpPr>
        <p:spPr>
          <a:xfrm>
            <a:off x="192088" y="696913"/>
            <a:ext cx="5346700" cy="18034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b="0" i="0" dirty="0">
              <a:latin typeface="Meiryo UI" panose="020B0604030504040204" pitchFamily="50" charset="-128"/>
              <a:ea typeface="Meiryo UI" panose="020B0604030504040204" pitchFamily="50" charset="-128"/>
            </a:endParaRPr>
          </a:p>
          <a:p>
            <a:pPr>
              <a:defRPr/>
            </a:pPr>
            <a:endParaRPr lang="en-US" altLang="ja-JP" sz="600"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〇昭和</a:t>
            </a:r>
            <a:r>
              <a:rPr lang="en-US" altLang="ja-JP" b="0" i="0" dirty="0">
                <a:latin typeface="Meiryo UI" panose="020B0604030504040204" pitchFamily="50" charset="-128"/>
                <a:ea typeface="Meiryo UI" panose="020B0604030504040204" pitchFamily="50" charset="-128"/>
              </a:rPr>
              <a:t>46</a:t>
            </a:r>
            <a:r>
              <a:rPr lang="ja-JP" altLang="en-US" b="0" i="0" dirty="0">
                <a:latin typeface="Meiryo UI" panose="020B0604030504040204" pitchFamily="50" charset="-128"/>
                <a:ea typeface="Meiryo UI" panose="020B0604030504040204" pitchFamily="50" charset="-128"/>
              </a:rPr>
              <a:t>年：「大阪府公害防止条例」を制定し、大気汚染等の公害問題に対処</a:t>
            </a:r>
          </a:p>
          <a:p>
            <a:pPr>
              <a:defRPr/>
            </a:pPr>
            <a:r>
              <a:rPr lang="ja-JP" altLang="en-US" b="0" i="0" dirty="0">
                <a:latin typeface="Meiryo UI" panose="020B0604030504040204" pitchFamily="50" charset="-128"/>
                <a:ea typeface="Meiryo UI" panose="020B0604030504040204" pitchFamily="50" charset="-128"/>
              </a:rPr>
              <a:t>〇平成６年：生活排水等に起因する都市・生活型公害などにも対応するため、</a:t>
            </a:r>
          </a:p>
          <a:p>
            <a:pPr>
              <a:defRPr/>
            </a:pPr>
            <a:r>
              <a:rPr lang="ja-JP" altLang="en-US" b="0" i="0" dirty="0">
                <a:latin typeface="Meiryo UI" panose="020B0604030504040204" pitchFamily="50" charset="-128"/>
                <a:ea typeface="Meiryo UI" panose="020B0604030504040204" pitchFamily="50" charset="-128"/>
              </a:rPr>
              <a:t>　　　　　　　　　全面的に見直し、「大阪府生活環境の保全等に関する条例」を制定</a:t>
            </a:r>
          </a:p>
          <a:p>
            <a:pPr>
              <a:lnSpc>
                <a:spcPts val="1200"/>
              </a:lnSpc>
              <a:defRPr/>
            </a:pPr>
            <a:endParaRPr lang="ja-JP" altLang="en-US"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〇現状では大阪の環境の状況は大きく改善したが、光化学オキシダントなど、対策が</a:t>
            </a:r>
          </a:p>
          <a:p>
            <a:pPr>
              <a:defRPr/>
            </a:pPr>
            <a:r>
              <a:rPr lang="ja-JP" altLang="en-US" b="0" i="0" dirty="0">
                <a:latin typeface="Meiryo UI" panose="020B0604030504040204" pitchFamily="50" charset="-128"/>
                <a:ea typeface="Meiryo UI" panose="020B0604030504040204" pitchFamily="50" charset="-128"/>
              </a:rPr>
              <a:t>　必要な課題もあり、条例による規制内容の検証も必要であることから、今後の</a:t>
            </a:r>
          </a:p>
          <a:p>
            <a:pPr>
              <a:defRPr/>
            </a:pPr>
            <a:r>
              <a:rPr lang="ja-JP" altLang="en-US" b="0" i="0" dirty="0">
                <a:latin typeface="Meiryo UI" panose="020B0604030504040204" pitchFamily="50" charset="-128"/>
                <a:ea typeface="Meiryo UI" panose="020B0604030504040204" pitchFamily="50" charset="-128"/>
              </a:rPr>
              <a:t>　「大阪府生活環境の保全等に関する条例」のあり方について、環境審議会に諮問</a:t>
            </a:r>
          </a:p>
          <a:p>
            <a:pPr>
              <a:defRPr/>
            </a:pPr>
            <a:r>
              <a:rPr lang="ja-JP" altLang="en-US" b="0" i="0" dirty="0">
                <a:latin typeface="Meiryo UI" panose="020B0604030504040204" pitchFamily="50" charset="-128"/>
                <a:ea typeface="Meiryo UI" panose="020B0604030504040204" pitchFamily="50" charset="-128"/>
              </a:rPr>
              <a:t>　　　　　　　　　　　　　　　　　　　　　　　　　　　　　　　　　（令和元年</a:t>
            </a:r>
            <a:r>
              <a:rPr lang="en-US" altLang="ja-JP" b="0" i="0" dirty="0">
                <a:latin typeface="Meiryo UI" panose="020B0604030504040204" pitchFamily="50" charset="-128"/>
                <a:ea typeface="Meiryo UI" panose="020B0604030504040204" pitchFamily="50" charset="-128"/>
              </a:rPr>
              <a:t>12</a:t>
            </a:r>
            <a:r>
              <a:rPr lang="ja-JP" altLang="en-US" b="0" i="0" dirty="0">
                <a:latin typeface="Meiryo UI" panose="020B0604030504040204" pitchFamily="50" charset="-128"/>
                <a:ea typeface="Meiryo UI" panose="020B0604030504040204" pitchFamily="50" charset="-128"/>
              </a:rPr>
              <a:t>月</a:t>
            </a:r>
            <a:r>
              <a:rPr lang="en-US" altLang="ja-JP" b="0" i="0" dirty="0">
                <a:latin typeface="Meiryo UI" panose="020B0604030504040204" pitchFamily="50" charset="-128"/>
                <a:ea typeface="Meiryo UI" panose="020B0604030504040204" pitchFamily="50" charset="-128"/>
              </a:rPr>
              <a:t>23</a:t>
            </a:r>
            <a:r>
              <a:rPr lang="ja-JP" altLang="en-US" b="0" i="0" dirty="0">
                <a:latin typeface="Meiryo UI" panose="020B0604030504040204" pitchFamily="50" charset="-128"/>
                <a:ea typeface="Meiryo UI" panose="020B0604030504040204" pitchFamily="50" charset="-128"/>
              </a:rPr>
              <a:t>日）</a:t>
            </a:r>
          </a:p>
        </p:txBody>
      </p:sp>
      <p:sp>
        <p:nvSpPr>
          <p:cNvPr id="35" name="角丸四角形 92"/>
          <p:cNvSpPr/>
          <p:nvPr/>
        </p:nvSpPr>
        <p:spPr>
          <a:xfrm>
            <a:off x="198035" y="696144"/>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背景</a:t>
            </a:r>
          </a:p>
        </p:txBody>
      </p:sp>
      <p:sp>
        <p:nvSpPr>
          <p:cNvPr id="36" name="角丸四角形 74"/>
          <p:cNvSpPr/>
          <p:nvPr/>
        </p:nvSpPr>
        <p:spPr>
          <a:xfrm>
            <a:off x="192088" y="2667000"/>
            <a:ext cx="5346700" cy="26035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令和元年</a:t>
            </a:r>
            <a:r>
              <a:rPr lang="en-US" altLang="ja-JP" b="0" i="0" dirty="0">
                <a:solidFill>
                  <a:schemeClr val="tx1"/>
                </a:solidFill>
                <a:latin typeface="Meiryo UI" panose="020B0604030504040204" pitchFamily="50" charset="-128"/>
                <a:ea typeface="Meiryo UI" panose="020B0604030504040204" pitchFamily="50" charset="-128"/>
              </a:rPr>
              <a:t>12</a:t>
            </a:r>
            <a:r>
              <a:rPr lang="ja-JP" altLang="en-US" b="0" i="0" dirty="0">
                <a:solidFill>
                  <a:schemeClr val="tx1"/>
                </a:solidFill>
                <a:latin typeface="Meiryo UI" panose="020B0604030504040204" pitchFamily="50" charset="-128"/>
                <a:ea typeface="Meiryo UI" panose="020B0604030504040204" pitchFamily="50" charset="-128"/>
              </a:rPr>
              <a:t>月</a:t>
            </a:r>
            <a:r>
              <a:rPr lang="en-US" altLang="ja-JP" b="0" i="0" dirty="0">
                <a:solidFill>
                  <a:schemeClr val="tx1"/>
                </a:solidFill>
                <a:latin typeface="Meiryo UI" panose="020B0604030504040204" pitchFamily="50" charset="-128"/>
                <a:ea typeface="Meiryo UI" panose="020B0604030504040204" pitchFamily="50" charset="-128"/>
              </a:rPr>
              <a:t>23</a:t>
            </a:r>
            <a:r>
              <a:rPr lang="ja-JP" altLang="en-US" b="0" i="0" dirty="0">
                <a:solidFill>
                  <a:schemeClr val="tx1"/>
                </a:solidFill>
                <a:latin typeface="Meiryo UI" panose="020B0604030504040204" pitchFamily="50" charset="-128"/>
                <a:ea typeface="Meiryo UI" panose="020B0604030504040204" pitchFamily="50" charset="-128"/>
              </a:rPr>
              <a:t>日　大阪府環境審議会へ諮問</a:t>
            </a: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　　　　　　　　　　　　　　生活環境保全条例検討部会を設置・検討</a:t>
            </a: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　　　　　　　　　　　　　　水質については水質部会</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常設</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で検討　　　　　　　　　　</a:t>
            </a: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令和２年</a:t>
            </a:r>
            <a:r>
              <a:rPr lang="en-US" altLang="ja-JP" b="0" i="0" dirty="0">
                <a:solidFill>
                  <a:schemeClr val="tx1"/>
                </a:solidFill>
                <a:latin typeface="Meiryo UI" panose="020B0604030504040204" pitchFamily="50" charset="-128"/>
                <a:ea typeface="Meiryo UI" panose="020B0604030504040204" pitchFamily="50" charset="-128"/>
              </a:rPr>
              <a:t>11</a:t>
            </a:r>
            <a:r>
              <a:rPr lang="ja-JP" altLang="en-US" b="0" i="0" dirty="0">
                <a:solidFill>
                  <a:schemeClr val="tx1"/>
                </a:solidFill>
                <a:latin typeface="Meiryo UI" panose="020B0604030504040204" pitchFamily="50" charset="-128"/>
                <a:ea typeface="Meiryo UI" panose="020B0604030504040204" pitchFamily="50" charset="-128"/>
              </a:rPr>
              <a:t>月９日　石綿規制について一次答申</a:t>
            </a:r>
          </a:p>
          <a:p>
            <a:pPr eaLnBrk="1" hangingPunct="1">
              <a:lnSpc>
                <a:spcPts val="1500"/>
              </a:lnSpc>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答申後、パブリックコメントを経て、２月議会へ提出、</a:t>
            </a:r>
            <a:r>
              <a:rPr lang="en-US" altLang="ja-JP" b="0" i="0" dirty="0">
                <a:solidFill>
                  <a:schemeClr val="tx1"/>
                </a:solidFill>
                <a:latin typeface="Meiryo UI" panose="020B0604030504040204" pitchFamily="50" charset="-128"/>
                <a:ea typeface="Meiryo UI" panose="020B0604030504040204" pitchFamily="50" charset="-128"/>
              </a:rPr>
              <a:t>R3.3</a:t>
            </a:r>
            <a:r>
              <a:rPr lang="ja-JP" altLang="en-US" b="0" i="0" dirty="0">
                <a:solidFill>
                  <a:schemeClr val="tx1"/>
                </a:solidFill>
                <a:latin typeface="Meiryo UI" panose="020B0604030504040204" pitchFamily="50" charset="-128"/>
                <a:ea typeface="Meiryo UI" panose="020B0604030504040204" pitchFamily="50" charset="-128"/>
              </a:rPr>
              <a:t>改正条例公布</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defRPr/>
            </a:pPr>
            <a:r>
              <a:rPr lang="en-US" altLang="zh-TW" b="0" i="0" dirty="0">
                <a:solidFill>
                  <a:schemeClr val="tx1"/>
                </a:solidFill>
                <a:latin typeface="Meiryo UI" panose="020B0604030504040204" pitchFamily="50" charset="-128"/>
                <a:ea typeface="Meiryo UI" panose="020B0604030504040204" pitchFamily="50" charset="-128"/>
              </a:rPr>
              <a:t>※</a:t>
            </a:r>
            <a:r>
              <a:rPr lang="zh-TW" altLang="en-US" b="0" i="0" dirty="0">
                <a:solidFill>
                  <a:schemeClr val="tx1"/>
                </a:solidFill>
                <a:latin typeface="Meiryo UI" panose="020B0604030504040204" pitchFamily="50" charset="-128"/>
                <a:ea typeface="Meiryo UI" panose="020B0604030504040204" pitchFamily="50" charset="-128"/>
              </a:rPr>
              <a:t>審議実績：生環部会</a:t>
            </a:r>
            <a:r>
              <a:rPr lang="ja-JP" altLang="en-US" b="0" i="0" dirty="0">
                <a:solidFill>
                  <a:schemeClr val="tx1"/>
                </a:solidFill>
                <a:latin typeface="Meiryo UI" panose="020B0604030504040204" pitchFamily="50" charset="-128"/>
                <a:ea typeface="Meiryo UI" panose="020B0604030504040204" pitchFamily="50" charset="-128"/>
              </a:rPr>
              <a:t>８</a:t>
            </a:r>
            <a:r>
              <a:rPr lang="zh-TW" altLang="en-US" b="0" i="0" dirty="0">
                <a:solidFill>
                  <a:schemeClr val="tx1"/>
                </a:solidFill>
                <a:latin typeface="Meiryo UI" panose="020B0604030504040204" pitchFamily="50" charset="-128"/>
                <a:ea typeface="Meiryo UI" panose="020B0604030504040204" pitchFamily="50" charset="-128"/>
              </a:rPr>
              <a:t>回（令和２年２月、８月、</a:t>
            </a:r>
            <a:r>
              <a:rPr lang="en-US" altLang="zh-TW" b="0" i="0" dirty="0">
                <a:solidFill>
                  <a:schemeClr val="tx1"/>
                </a:solidFill>
                <a:latin typeface="Meiryo UI" panose="020B0604030504040204" pitchFamily="50" charset="-128"/>
                <a:ea typeface="Meiryo UI" panose="020B0604030504040204" pitchFamily="50" charset="-128"/>
              </a:rPr>
              <a:t>10</a:t>
            </a:r>
            <a:r>
              <a:rPr lang="zh-TW" altLang="en-US" b="0" i="0" dirty="0">
                <a:solidFill>
                  <a:schemeClr val="tx1"/>
                </a:solidFill>
                <a:latin typeface="Meiryo UI" panose="020B0604030504040204" pitchFamily="50" charset="-128"/>
                <a:ea typeface="Meiryo UI" panose="020B0604030504040204" pitchFamily="50" charset="-128"/>
              </a:rPr>
              <a:t>月、令和３年１月、</a:t>
            </a:r>
          </a:p>
          <a:p>
            <a:pPr eaLnBrk="1" hangingPunct="1">
              <a:lnSpc>
                <a:spcPts val="1500"/>
              </a:lnSpc>
              <a:defRPr/>
            </a:pPr>
            <a:r>
              <a:rPr lang="zh-TW" altLang="en-US" b="0" i="0" dirty="0">
                <a:solidFill>
                  <a:schemeClr val="tx1"/>
                </a:solidFill>
                <a:latin typeface="Meiryo UI" panose="020B0604030504040204" pitchFamily="50" charset="-128"/>
                <a:ea typeface="Meiryo UI" panose="020B0604030504040204" pitchFamily="50" charset="-128"/>
              </a:rPr>
              <a:t>　　　　　　　　　　　　　　　　　　　　　３月、 </a:t>
            </a:r>
            <a:r>
              <a:rPr lang="en-US" altLang="zh-TW" b="0" i="0" dirty="0">
                <a:solidFill>
                  <a:schemeClr val="tx1"/>
                </a:solidFill>
                <a:latin typeface="Meiryo UI" panose="020B0604030504040204" pitchFamily="50" charset="-128"/>
                <a:ea typeface="Meiryo UI" panose="020B0604030504040204" pitchFamily="50" charset="-128"/>
              </a:rPr>
              <a:t>6</a:t>
            </a:r>
            <a:r>
              <a:rPr lang="zh-TW" altLang="en-US" b="0" i="0" dirty="0">
                <a:solidFill>
                  <a:schemeClr val="tx1"/>
                </a:solidFill>
                <a:latin typeface="Meiryo UI" panose="020B0604030504040204" pitchFamily="50" charset="-128"/>
                <a:ea typeface="Meiryo UI" panose="020B0604030504040204" pitchFamily="50" charset="-128"/>
              </a:rPr>
              <a:t>月、８月、 </a:t>
            </a:r>
            <a:r>
              <a:rPr lang="en-US" altLang="ja-JP" b="0" i="0" dirty="0">
                <a:solidFill>
                  <a:schemeClr val="tx1"/>
                </a:solidFill>
                <a:latin typeface="Meiryo UI" panose="020B0604030504040204" pitchFamily="50" charset="-128"/>
                <a:ea typeface="Meiryo UI" panose="020B0604030504040204" pitchFamily="50" charset="-128"/>
              </a:rPr>
              <a:t>9</a:t>
            </a:r>
            <a:r>
              <a:rPr lang="ja-JP" altLang="en-US" b="0" i="0" dirty="0">
                <a:solidFill>
                  <a:schemeClr val="tx1"/>
                </a:solidFill>
                <a:latin typeface="Meiryo UI" panose="020B0604030504040204" pitchFamily="50" charset="-128"/>
                <a:ea typeface="Meiryo UI" panose="020B0604030504040204" pitchFamily="50" charset="-128"/>
              </a:rPr>
              <a:t>月</a:t>
            </a:r>
            <a:r>
              <a:rPr lang="zh-TW" altLang="en-US" b="0" i="0" dirty="0">
                <a:solidFill>
                  <a:schemeClr val="tx1"/>
                </a:solidFill>
                <a:latin typeface="Meiryo UI" panose="020B0604030504040204" pitchFamily="50" charset="-128"/>
                <a:ea typeface="Meiryo UI" panose="020B0604030504040204" pitchFamily="50" charset="-128"/>
              </a:rPr>
              <a:t>）</a:t>
            </a:r>
          </a:p>
          <a:p>
            <a:pPr eaLnBrk="1" hangingPunct="1">
              <a:lnSpc>
                <a:spcPts val="1500"/>
              </a:lnSpc>
              <a:defRPr/>
            </a:pPr>
            <a:r>
              <a:rPr lang="zh-TW" altLang="en-US" b="0" i="0" dirty="0">
                <a:solidFill>
                  <a:schemeClr val="tx1"/>
                </a:solidFill>
                <a:latin typeface="Meiryo UI" panose="020B0604030504040204" pitchFamily="50" charset="-128"/>
                <a:ea typeface="Meiryo UI" panose="020B0604030504040204" pitchFamily="50" charset="-128"/>
              </a:rPr>
              <a:t>　　　　　　　　　水質部会</a:t>
            </a:r>
            <a:r>
              <a:rPr lang="ja-JP" altLang="en-US" b="0" i="0" dirty="0">
                <a:solidFill>
                  <a:schemeClr val="tx1"/>
                </a:solidFill>
                <a:latin typeface="Meiryo UI" panose="020B0604030504040204" pitchFamily="50" charset="-128"/>
                <a:ea typeface="Meiryo UI" panose="020B0604030504040204" pitchFamily="50" charset="-128"/>
              </a:rPr>
              <a:t>５</a:t>
            </a:r>
            <a:r>
              <a:rPr lang="zh-TW" altLang="en-US" b="0" i="0" dirty="0">
                <a:solidFill>
                  <a:schemeClr val="tx1"/>
                </a:solidFill>
                <a:latin typeface="Meiryo UI" panose="020B0604030504040204" pitchFamily="50" charset="-128"/>
                <a:ea typeface="Meiryo UI" panose="020B0604030504040204" pitchFamily="50" charset="-128"/>
              </a:rPr>
              <a:t>回（令和２年</a:t>
            </a:r>
            <a:r>
              <a:rPr lang="en-US" altLang="zh-TW" b="0" i="0" dirty="0">
                <a:solidFill>
                  <a:schemeClr val="tx1"/>
                </a:solidFill>
                <a:latin typeface="Meiryo UI" panose="020B0604030504040204" pitchFamily="50" charset="-128"/>
                <a:ea typeface="Meiryo UI" panose="020B0604030504040204" pitchFamily="50" charset="-128"/>
              </a:rPr>
              <a:t>1</a:t>
            </a:r>
            <a:r>
              <a:rPr lang="zh-TW" altLang="en-US" b="0" i="0" dirty="0">
                <a:solidFill>
                  <a:schemeClr val="tx1"/>
                </a:solidFill>
                <a:latin typeface="Meiryo UI" panose="020B0604030504040204" pitchFamily="50" charset="-128"/>
                <a:ea typeface="Meiryo UI" panose="020B0604030504040204" pitchFamily="50" charset="-128"/>
              </a:rPr>
              <a:t>月、 </a:t>
            </a:r>
            <a:r>
              <a:rPr lang="en-US" altLang="zh-TW" b="0" i="0" dirty="0">
                <a:solidFill>
                  <a:schemeClr val="tx1"/>
                </a:solidFill>
                <a:latin typeface="Meiryo UI" panose="020B0604030504040204" pitchFamily="50" charset="-128"/>
                <a:ea typeface="Meiryo UI" panose="020B0604030504040204" pitchFamily="50" charset="-128"/>
              </a:rPr>
              <a:t>10</a:t>
            </a:r>
            <a:r>
              <a:rPr lang="zh-TW" altLang="en-US" b="0" i="0" dirty="0">
                <a:solidFill>
                  <a:schemeClr val="tx1"/>
                </a:solidFill>
                <a:latin typeface="Meiryo UI" panose="020B0604030504040204" pitchFamily="50" charset="-128"/>
                <a:ea typeface="Meiryo UI" panose="020B0604030504040204" pitchFamily="50" charset="-128"/>
              </a:rPr>
              <a:t>月、令和３年１月、８月、 </a:t>
            </a:r>
            <a:r>
              <a:rPr lang="en-US" altLang="ja-JP" b="0" i="0" dirty="0">
                <a:solidFill>
                  <a:schemeClr val="tx1"/>
                </a:solidFill>
                <a:latin typeface="Meiryo UI" panose="020B0604030504040204" pitchFamily="50" charset="-128"/>
                <a:ea typeface="Meiryo UI" panose="020B0604030504040204" pitchFamily="50" charset="-128"/>
              </a:rPr>
              <a:t>9</a:t>
            </a:r>
            <a:r>
              <a:rPr lang="ja-JP" altLang="en-US" b="0" i="0" dirty="0">
                <a:solidFill>
                  <a:schemeClr val="tx1"/>
                </a:solidFill>
                <a:latin typeface="Meiryo UI" panose="020B0604030504040204" pitchFamily="50" charset="-128"/>
                <a:ea typeface="Meiryo UI" panose="020B0604030504040204" pitchFamily="50" charset="-128"/>
              </a:rPr>
              <a:t>月</a:t>
            </a:r>
            <a:r>
              <a:rPr lang="zh-TW" altLang="en-US"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500"/>
              </a:lnSpc>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参考</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法改正の動き</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　・大気分野</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石綿規制</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：令和２年６月改正法公布</a:t>
            </a: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                              　令和３年４月施行（一部令和４年４月施行）</a:t>
            </a:r>
          </a:p>
          <a:p>
            <a:pPr eaLnBrk="1" hangingPunct="1">
              <a:lnSpc>
                <a:spcPts val="1500"/>
              </a:lnSpc>
              <a:defRPr/>
            </a:pPr>
            <a:r>
              <a:rPr lang="ja-JP" altLang="en-US" b="0" i="0" dirty="0">
                <a:solidFill>
                  <a:schemeClr val="tx1"/>
                </a:solidFill>
                <a:latin typeface="Meiryo UI" panose="020B0604030504040204" pitchFamily="50" charset="-128"/>
                <a:ea typeface="Meiryo UI" panose="020B0604030504040204" pitchFamily="50" charset="-128"/>
              </a:rPr>
              <a:t>　・化学物質分野：令和</a:t>
            </a:r>
            <a:r>
              <a:rPr lang="ja-JP" altLang="en-US" b="0" i="0" dirty="0" smtClean="0">
                <a:solidFill>
                  <a:schemeClr val="tx1"/>
                </a:solidFill>
                <a:latin typeface="Meiryo UI" panose="020B0604030504040204" pitchFamily="50" charset="-128"/>
                <a:ea typeface="Meiryo UI" panose="020B0604030504040204" pitchFamily="50" charset="-128"/>
              </a:rPr>
              <a:t>３年</a:t>
            </a:r>
            <a:r>
              <a:rPr lang="en-US" altLang="ja-JP" b="0" i="0" dirty="0">
                <a:solidFill>
                  <a:schemeClr val="tx1"/>
                </a:solidFill>
                <a:latin typeface="Meiryo UI" panose="020B0604030504040204" pitchFamily="50" charset="-128"/>
                <a:ea typeface="Meiryo UI" panose="020B0604030504040204" pitchFamily="50" charset="-128"/>
              </a:rPr>
              <a:t>10</a:t>
            </a:r>
            <a:r>
              <a:rPr lang="ja-JP" altLang="en-US" b="0" i="0" dirty="0">
                <a:solidFill>
                  <a:schemeClr val="tx1"/>
                </a:solidFill>
                <a:latin typeface="Meiryo UI" panose="020B0604030504040204" pitchFamily="50" charset="-128"/>
                <a:ea typeface="Meiryo UI" panose="020B0604030504040204" pitchFamily="50" charset="-128"/>
              </a:rPr>
              <a:t>月政令改正</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化管法対象物質の見直し</a:t>
            </a: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a:solidFill>
                  <a:srgbClr val="000000"/>
                </a:solidFill>
                <a:latin typeface="Meiryo UI" panose="020B0604030504040204" pitchFamily="50" charset="-128"/>
                <a:ea typeface="Meiryo UI" panose="020B0604030504040204" pitchFamily="50" charset="-128"/>
              </a:rPr>
              <a:t>　</a:t>
            </a:r>
          </a:p>
        </p:txBody>
      </p:sp>
      <p:sp>
        <p:nvSpPr>
          <p:cNvPr id="37" name="角丸四角形 92"/>
          <p:cNvSpPr/>
          <p:nvPr/>
        </p:nvSpPr>
        <p:spPr>
          <a:xfrm>
            <a:off x="192430" y="2547331"/>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検討の経過</a:t>
            </a:r>
          </a:p>
        </p:txBody>
      </p:sp>
      <p:sp>
        <p:nvSpPr>
          <p:cNvPr id="38" name="角丸四角形 74"/>
          <p:cNvSpPr/>
          <p:nvPr/>
        </p:nvSpPr>
        <p:spPr>
          <a:xfrm>
            <a:off x="168275" y="5316538"/>
            <a:ext cx="5346700" cy="411638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41" name="角丸四角形 92"/>
          <p:cNvSpPr/>
          <p:nvPr/>
        </p:nvSpPr>
        <p:spPr>
          <a:xfrm>
            <a:off x="184493" y="5329827"/>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生活環境保全条例における主な制度</a:t>
            </a:r>
          </a:p>
        </p:txBody>
      </p:sp>
      <p:graphicFrame>
        <p:nvGraphicFramePr>
          <p:cNvPr id="39" name="表 38"/>
          <p:cNvGraphicFramePr>
            <a:graphicFrameLocks noGrp="1"/>
          </p:cNvGraphicFramePr>
          <p:nvPr/>
        </p:nvGraphicFramePr>
        <p:xfrm>
          <a:off x="271463" y="5699125"/>
          <a:ext cx="5187950" cy="3638553"/>
        </p:xfrm>
        <a:graphic>
          <a:graphicData uri="http://schemas.openxmlformats.org/drawingml/2006/table">
            <a:tbl>
              <a:tblPr firstRow="1" bandRow="1">
                <a:tableStyleId>{5940675A-B579-460E-94D1-54222C63F5DA}</a:tableStyleId>
              </a:tblPr>
              <a:tblGrid>
                <a:gridCol w="872931">
                  <a:extLst>
                    <a:ext uri="{9D8B030D-6E8A-4147-A177-3AD203B41FA5}">
                      <a16:colId xmlns:a16="http://schemas.microsoft.com/office/drawing/2014/main" val="20000"/>
                    </a:ext>
                  </a:extLst>
                </a:gridCol>
                <a:gridCol w="4315019">
                  <a:extLst>
                    <a:ext uri="{9D8B030D-6E8A-4147-A177-3AD203B41FA5}">
                      <a16:colId xmlns:a16="http://schemas.microsoft.com/office/drawing/2014/main" val="20001"/>
                    </a:ext>
                  </a:extLst>
                </a:gridCol>
              </a:tblGrid>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大気</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・石綿排出等作業の規制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法による規制物質及び届出対象施設の追加、小規模施設への拡大</a:t>
                      </a:r>
                      <a:endParaRPr kumimoji="1" lang="en-US" altLang="ja-JP" sz="1000" b="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0"/>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自動車</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環境</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・流入車の規制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・アイドリングの規制（自動車の駐車時における原動機の停止）</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・低公害車等の利用</a:t>
                      </a:r>
                    </a:p>
                  </a:txBody>
                  <a:tcPr marL="91396" marR="91396" marT="45724" marB="45724" anchor="ctr"/>
                </a:tc>
                <a:extLst>
                  <a:ext uri="{0D108BD9-81ED-4DB2-BD59-A6C34878D82A}">
                    <a16:rowId xmlns:a16="http://schemas.microsoft.com/office/drawing/2014/main" val="10001"/>
                  </a:ext>
                </a:extLst>
              </a:tr>
              <a:tr h="365589">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悪臭</a:t>
                      </a:r>
                    </a:p>
                  </a:txBody>
                  <a:tcPr marL="91396" marR="91396" marT="45724" marB="45724" anchor="ct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・屋外燃焼行為の禁止</a:t>
                      </a:r>
                    </a:p>
                  </a:txBody>
                  <a:tcPr marL="91396" marR="91396" marT="45724" marB="45724" anchor="ctr"/>
                </a:tc>
                <a:extLst>
                  <a:ext uri="{0D108BD9-81ED-4DB2-BD59-A6C34878D82A}">
                    <a16:rowId xmlns:a16="http://schemas.microsoft.com/office/drawing/2014/main" val="10002"/>
                  </a:ext>
                </a:extLst>
              </a:tr>
              <a:tr h="39649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水質</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・届出対象施設の追加、小規模施設への拡大</a:t>
                      </a:r>
                      <a:endParaRPr kumimoji="1" lang="en-US" altLang="ja-JP" sz="100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3"/>
                  </a:ext>
                </a:extLst>
              </a:tr>
              <a:tr h="28563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地盤沈下</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・水道事業に係る地下水採取の許可</a:t>
                      </a:r>
                    </a:p>
                  </a:txBody>
                  <a:tcPr marL="91396" marR="91396" marT="45724" marB="45724" anchor="ctr"/>
                </a:tc>
                <a:extLst>
                  <a:ext uri="{0D108BD9-81ED-4DB2-BD59-A6C34878D82A}">
                    <a16:rowId xmlns:a16="http://schemas.microsoft.com/office/drawing/2014/main" val="10004"/>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・土壌汚染状況の調査契機、対象物質の追加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・汚染の除去等の措置など指定区域に係る規制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・知事による自主調査等に関する指針の策定及び指導助言</a:t>
                      </a:r>
                    </a:p>
                  </a:txBody>
                  <a:tcPr marL="91396" marR="91396" marT="45724" marB="45724" anchor="ctr"/>
                </a:tc>
                <a:extLst>
                  <a:ext uri="{0D108BD9-81ED-4DB2-BD59-A6C34878D82A}">
                    <a16:rowId xmlns:a16="http://schemas.microsoft.com/office/drawing/2014/main" val="10005"/>
                  </a:ext>
                </a:extLst>
              </a:tr>
              <a:tr h="3962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a:t>
                      </a:r>
                    </a:p>
                  </a:txBody>
                  <a:tcPr marL="91396" marR="91396" marT="45724" marB="45724" anchor="ct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・届出対象物質の追加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・化学物質の管理計画及び管理目標の届出の義務づけ</a:t>
                      </a:r>
                    </a:p>
                  </a:txBody>
                  <a:tcPr marL="91396" marR="91396" marT="45724" marB="45724" anchor="ctr"/>
                </a:tc>
                <a:extLst>
                  <a:ext uri="{0D108BD9-81ED-4DB2-BD59-A6C34878D82A}">
                    <a16:rowId xmlns:a16="http://schemas.microsoft.com/office/drawing/2014/main" val="10006"/>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騒音・振動</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・特定建設作業の規制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・拡声機、カラオケ、深夜営業に対する規制</a:t>
                      </a:r>
                    </a:p>
                  </a:txBody>
                  <a:tcPr marL="91396" marR="91396" marT="45724" marB="45724" anchor="ctr"/>
                </a:tc>
                <a:extLst>
                  <a:ext uri="{0D108BD9-81ED-4DB2-BD59-A6C34878D82A}">
                    <a16:rowId xmlns:a16="http://schemas.microsoft.com/office/drawing/2014/main" val="10007"/>
                  </a:ext>
                </a:extLst>
              </a:tr>
            </a:tbl>
          </a:graphicData>
        </a:graphic>
      </p:graphicFrame>
      <p:sp>
        <p:nvSpPr>
          <p:cNvPr id="43" name="角丸四角形 92"/>
          <p:cNvSpPr/>
          <p:nvPr/>
        </p:nvSpPr>
        <p:spPr>
          <a:xfrm>
            <a:off x="6059689" y="1758828"/>
            <a:ext cx="744451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部会での検討結果の概要（生活環境保全条例検討部会①）</a:t>
            </a:r>
            <a:endParaRPr lang="ja-JP" altLang="en-US" sz="1400" i="0" dirty="0">
              <a:solidFill>
                <a:srgbClr val="FFFFFF"/>
              </a:solidFill>
              <a:latin typeface="Matura MT Script Capitals" panose="03020802060602070202" pitchFamily="66" charset="0"/>
              <a:ea typeface="Meiryo UI" panose="020B0604030504040204" pitchFamily="50" charset="-128"/>
            </a:endParaRPr>
          </a:p>
        </p:txBody>
      </p:sp>
      <p:sp>
        <p:nvSpPr>
          <p:cNvPr id="44" name="角丸四角形 50"/>
          <p:cNvSpPr/>
          <p:nvPr/>
        </p:nvSpPr>
        <p:spPr bwMode="auto">
          <a:xfrm>
            <a:off x="6147581" y="2089166"/>
            <a:ext cx="96678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大気分野</a:t>
            </a:r>
            <a:endParaRPr lang="en-US" altLang="ja-JP" i="0" dirty="0">
              <a:latin typeface="+mn-ea"/>
              <a:cs typeface="ＭＳ Ｐゴシック" pitchFamily="50" charset="-128"/>
            </a:endParaRPr>
          </a:p>
        </p:txBody>
      </p:sp>
      <p:sp>
        <p:nvSpPr>
          <p:cNvPr id="40" name="角丸四角形 44"/>
          <p:cNvSpPr/>
          <p:nvPr/>
        </p:nvSpPr>
        <p:spPr bwMode="auto">
          <a:xfrm>
            <a:off x="6147581" y="2434325"/>
            <a:ext cx="7254093" cy="4770706"/>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100"/>
              </a:spcAft>
              <a:defRPr/>
            </a:pPr>
            <a:r>
              <a:rPr lang="ja-JP" altLang="en-US" i="0" dirty="0" smtClean="0">
                <a:solidFill>
                  <a:schemeClr val="tx1"/>
                </a:solidFill>
                <a:latin typeface="Meiryo UI" panose="020B0604030504040204" pitchFamily="50" charset="-128"/>
                <a:ea typeface="Meiryo UI" panose="020B0604030504040204" pitchFamily="50" charset="-128"/>
              </a:rPr>
              <a:t>〇大気</a:t>
            </a:r>
            <a:r>
              <a:rPr lang="ja-JP" altLang="en-US" i="0" dirty="0">
                <a:solidFill>
                  <a:schemeClr val="tx1"/>
                </a:solidFill>
                <a:latin typeface="Meiryo UI" panose="020B0604030504040204" pitchFamily="50" charset="-128"/>
                <a:ea typeface="Meiryo UI" panose="020B0604030504040204" pitchFamily="50" charset="-128"/>
              </a:rPr>
              <a:t>規制の見直し</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ja-JP" i="0" dirty="0">
                <a:solidFill>
                  <a:schemeClr val="tx1"/>
                </a:solidFill>
                <a:latin typeface="Meiryo UI" panose="020B0604030504040204" pitchFamily="50" charset="-128"/>
                <a:ea typeface="Meiryo UI" panose="020B0604030504040204" pitchFamily="50" charset="-128"/>
              </a:rPr>
              <a:t>有害物質</a:t>
            </a:r>
            <a:r>
              <a:rPr lang="ja-JP" altLang="en-US" i="0" dirty="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・最新の有害性に係る国の知見等を考慮し、</a:t>
            </a:r>
            <a:r>
              <a:rPr lang="ja-JP" altLang="en-US" b="0" i="0" u="sng" dirty="0">
                <a:solidFill>
                  <a:schemeClr val="tx1"/>
                </a:solidFill>
                <a:latin typeface="Meiryo UI" panose="020B0604030504040204" pitchFamily="50" charset="-128"/>
                <a:ea typeface="Meiryo UI" panose="020B0604030504040204" pitchFamily="50" charset="-128"/>
              </a:rPr>
              <a:t>国が示す優先取組</a:t>
            </a:r>
            <a:r>
              <a:rPr lang="ja-JP" altLang="en-US" b="0" i="0" u="sng" dirty="0" smtClean="0">
                <a:solidFill>
                  <a:schemeClr val="tx1"/>
                </a:solidFill>
                <a:latin typeface="Meiryo UI" panose="020B0604030504040204" pitchFamily="50" charset="-128"/>
                <a:ea typeface="Meiryo UI" panose="020B0604030504040204" pitchFamily="50" charset="-128"/>
              </a:rPr>
              <a:t>物質</a:t>
            </a:r>
            <a:r>
              <a:rPr lang="en-US" altLang="ja-JP" b="0" i="0" u="sng" baseline="30000" dirty="0" smtClean="0">
                <a:solidFill>
                  <a:schemeClr val="tx1"/>
                </a:solidFill>
                <a:latin typeface="Meiryo UI" panose="020B0604030504040204" pitchFamily="50" charset="-128"/>
                <a:ea typeface="Meiryo UI" panose="020B0604030504040204" pitchFamily="50" charset="-128"/>
              </a:rPr>
              <a:t>※</a:t>
            </a:r>
            <a:r>
              <a:rPr lang="ja-JP" altLang="en-US" b="0" i="0" u="sng" dirty="0" smtClean="0">
                <a:solidFill>
                  <a:schemeClr val="tx1"/>
                </a:solidFill>
                <a:latin typeface="Meiryo UI" panose="020B0604030504040204" pitchFamily="50" charset="-128"/>
                <a:ea typeface="Meiryo UI" panose="020B0604030504040204" pitchFamily="50" charset="-128"/>
              </a:rPr>
              <a:t>と</a:t>
            </a:r>
            <a:r>
              <a:rPr lang="ja-JP" altLang="en-US" b="0" i="0" u="sng" dirty="0">
                <a:solidFill>
                  <a:schemeClr val="tx1"/>
                </a:solidFill>
                <a:latin typeface="Meiryo UI" panose="020B0604030504040204" pitchFamily="50" charset="-128"/>
                <a:ea typeface="Meiryo UI" panose="020B0604030504040204" pitchFamily="50" charset="-128"/>
              </a:rPr>
              <a:t>整合を図る形で規制対象物質の追加・</a:t>
            </a:r>
            <a:r>
              <a:rPr lang="ja-JP" altLang="en-US" b="0" i="0" u="sng" dirty="0" smtClean="0">
                <a:solidFill>
                  <a:schemeClr val="tx1"/>
                </a:solidFill>
                <a:latin typeface="Meiryo UI" panose="020B0604030504040204" pitchFamily="50" charset="-128"/>
                <a:ea typeface="Meiryo UI" panose="020B0604030504040204" pitchFamily="50" charset="-128"/>
              </a:rPr>
              <a:t>削</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除</a:t>
            </a:r>
            <a:r>
              <a:rPr lang="ja-JP" altLang="en-US" b="0" i="0" dirty="0" smtClean="0">
                <a:solidFill>
                  <a:schemeClr val="tx1"/>
                </a:solidFill>
                <a:latin typeface="Meiryo UI" panose="020B0604030504040204" pitchFamily="50" charset="-128"/>
                <a:ea typeface="Meiryo UI" panose="020B0604030504040204" pitchFamily="50" charset="-128"/>
              </a:rPr>
              <a:t>を</a:t>
            </a:r>
            <a:r>
              <a:rPr lang="ja-JP" altLang="en-US" b="0" i="0" dirty="0">
                <a:solidFill>
                  <a:schemeClr val="tx1"/>
                </a:solidFill>
                <a:latin typeface="Meiryo UI" panose="020B0604030504040204" pitchFamily="50" charset="-128"/>
                <a:ea typeface="Meiryo UI" panose="020B0604030504040204" pitchFamily="50" charset="-128"/>
              </a:rPr>
              <a:t>行うべきである。</a:t>
            </a:r>
            <a:endParaRPr lang="en-US" altLang="ja-JP" b="0" i="0" strike="sngStrike"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・現行では設備構造基準又は濃度基準としている規制手法を業種や業態ごとに現実的かつ効果的な対策が選択で</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a:solidFill>
                  <a:schemeClr val="tx1"/>
                </a:solidFill>
                <a:latin typeface="Meiryo UI" panose="020B0604030504040204" pitchFamily="50" charset="-128"/>
                <a:ea typeface="Meiryo UI" panose="020B0604030504040204" pitchFamily="50" charset="-128"/>
              </a:rPr>
              <a:t>きる</a:t>
            </a:r>
            <a:r>
              <a:rPr lang="ja-JP" altLang="en-US" b="0" i="0" u="sng" dirty="0">
                <a:solidFill>
                  <a:schemeClr val="tx1"/>
                </a:solidFill>
                <a:latin typeface="Meiryo UI" panose="020B0604030504040204" pitchFamily="50" charset="-128"/>
                <a:ea typeface="Meiryo UI" panose="020B0604030504040204" pitchFamily="50" charset="-128"/>
              </a:rPr>
              <a:t>濃度基準を原則</a:t>
            </a:r>
            <a:r>
              <a:rPr lang="ja-JP" altLang="en-US" b="0" i="0" dirty="0">
                <a:solidFill>
                  <a:schemeClr val="tx1"/>
                </a:solidFill>
                <a:latin typeface="Meiryo UI" panose="020B0604030504040204" pitchFamily="50" charset="-128"/>
                <a:ea typeface="Meiryo UI" panose="020B0604030504040204" pitchFamily="50" charset="-128"/>
              </a:rPr>
              <a:t>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・規制対象物質の見直しにあわせ、</a:t>
            </a:r>
            <a:r>
              <a:rPr lang="ja-JP" altLang="en-US" b="0" i="0" u="sng" dirty="0">
                <a:solidFill>
                  <a:schemeClr val="tx1"/>
                </a:solidFill>
                <a:latin typeface="Meiryo UI" panose="020B0604030504040204" pitchFamily="50" charset="-128"/>
                <a:ea typeface="Meiryo UI" panose="020B0604030504040204" pitchFamily="50" charset="-128"/>
              </a:rPr>
              <a:t>新規追加物質を一定量排出すると考えられる施設を新たに規制する等規制対</a:t>
            </a:r>
            <a:endParaRPr lang="en-US" altLang="ja-JP" b="0" i="0" u="sng"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a:solidFill>
                  <a:schemeClr val="tx1"/>
                </a:solidFill>
                <a:latin typeface="Meiryo UI" panose="020B0604030504040204" pitchFamily="50" charset="-128"/>
                <a:ea typeface="Meiryo UI" panose="020B0604030504040204" pitchFamily="50" charset="-128"/>
              </a:rPr>
              <a:t>象施設の見直し</a:t>
            </a:r>
            <a:r>
              <a:rPr lang="ja-JP" altLang="en-US" b="0" i="0" dirty="0">
                <a:solidFill>
                  <a:schemeClr val="tx1"/>
                </a:solidFill>
                <a:latin typeface="Meiryo UI" panose="020B0604030504040204" pitchFamily="50" charset="-128"/>
                <a:ea typeface="Meiryo UI" panose="020B0604030504040204" pitchFamily="50" charset="-128"/>
              </a:rPr>
              <a:t>を実施すべきである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900"/>
              </a:lnSpc>
              <a:spcBef>
                <a:spcPts val="100"/>
              </a:spcBef>
              <a:spcAft>
                <a:spcPts val="0"/>
              </a:spcAft>
              <a:defRPr/>
            </a:pPr>
            <a:r>
              <a:rPr lang="en-US" altLang="ja-JP" sz="800" b="0" i="0" dirty="0">
                <a:solidFill>
                  <a:schemeClr val="tx1"/>
                </a:solidFill>
                <a:latin typeface="Meiryo UI" panose="020B0604030504040204" pitchFamily="50" charset="-128"/>
                <a:ea typeface="Meiryo UI" panose="020B0604030504040204" pitchFamily="50" charset="-128"/>
              </a:rPr>
              <a:t>※</a:t>
            </a:r>
            <a:r>
              <a:rPr lang="ja-JP" altLang="en-US" sz="800" b="0" i="0" dirty="0">
                <a:solidFill>
                  <a:schemeClr val="tx1"/>
                </a:solidFill>
                <a:latin typeface="Meiryo UI" panose="020B0604030504040204" pitchFamily="50" charset="-128"/>
                <a:ea typeface="Meiryo UI" panose="020B0604030504040204" pitchFamily="50" charset="-128"/>
              </a:rPr>
              <a:t>優先取組物質：国では、有害大気汚染物質として規制対象にはしていないが「有害大気汚染物質に該当する可能性がある物質」として</a:t>
            </a:r>
            <a:r>
              <a:rPr lang="en-US" altLang="ja-JP" sz="800" b="0" i="0" dirty="0">
                <a:solidFill>
                  <a:schemeClr val="tx1"/>
                </a:solidFill>
                <a:latin typeface="Meiryo UI" panose="020B0604030504040204" pitchFamily="50" charset="-128"/>
                <a:ea typeface="Meiryo UI" panose="020B0604030504040204" pitchFamily="50" charset="-128"/>
              </a:rPr>
              <a:t>248</a:t>
            </a:r>
            <a:r>
              <a:rPr lang="ja-JP" altLang="en-US" sz="800" b="0" i="0" dirty="0">
                <a:solidFill>
                  <a:schemeClr val="tx1"/>
                </a:solidFill>
                <a:latin typeface="Meiryo UI" panose="020B0604030504040204" pitchFamily="50" charset="-128"/>
                <a:ea typeface="Meiryo UI" panose="020B0604030504040204" pitchFamily="50" charset="-128"/>
              </a:rPr>
              <a:t>物質をリスト化し、そのうち</a:t>
            </a:r>
            <a:r>
              <a:rPr lang="ja-JP" altLang="en-US" sz="800" b="0" i="0" dirty="0" smtClean="0">
                <a:solidFill>
                  <a:schemeClr val="tx1"/>
                </a:solidFill>
                <a:latin typeface="Meiryo UI" panose="020B0604030504040204" pitchFamily="50" charset="-128"/>
                <a:ea typeface="Meiryo UI" panose="020B0604030504040204" pitchFamily="50" charset="-128"/>
              </a:rPr>
              <a:t>有害　</a:t>
            </a:r>
            <a:endParaRPr lang="en-US" altLang="ja-JP" sz="800" b="0" i="0" dirty="0" smtClean="0">
              <a:solidFill>
                <a:schemeClr val="tx1"/>
              </a:solidFill>
              <a:latin typeface="Meiryo UI" panose="020B0604030504040204" pitchFamily="50" charset="-128"/>
              <a:ea typeface="Meiryo UI" panose="020B0604030504040204" pitchFamily="50" charset="-128"/>
            </a:endParaRPr>
          </a:p>
          <a:p>
            <a:pPr eaLnBrk="1" hangingPunct="1">
              <a:lnSpc>
                <a:spcPts val="900"/>
              </a:lnSpc>
              <a:spcBef>
                <a:spcPts val="100"/>
              </a:spcBef>
              <a:spcAft>
                <a:spcPts val="0"/>
              </a:spcAft>
              <a:defRPr/>
            </a:pPr>
            <a:r>
              <a:rPr lang="ja-JP" altLang="en-US" sz="800" b="0" i="0" dirty="0">
                <a:solidFill>
                  <a:schemeClr val="tx1"/>
                </a:solidFill>
                <a:latin typeface="Meiryo UI" panose="020B0604030504040204" pitchFamily="50" charset="-128"/>
                <a:ea typeface="Meiryo UI" panose="020B0604030504040204" pitchFamily="50" charset="-128"/>
              </a:rPr>
              <a:t>　</a:t>
            </a:r>
            <a:r>
              <a:rPr lang="ja-JP" altLang="en-US" sz="800" b="0" i="0" dirty="0" smtClean="0">
                <a:solidFill>
                  <a:schemeClr val="tx1"/>
                </a:solidFill>
                <a:latin typeface="Meiryo UI" panose="020B0604030504040204" pitchFamily="50" charset="-128"/>
                <a:ea typeface="Meiryo UI" panose="020B0604030504040204" pitchFamily="50" charset="-128"/>
              </a:rPr>
              <a:t>　　　　　　　　　　　性</a:t>
            </a:r>
            <a:r>
              <a:rPr lang="ja-JP" altLang="en-US" sz="800" b="0" i="0" dirty="0">
                <a:solidFill>
                  <a:schemeClr val="tx1"/>
                </a:solidFill>
                <a:latin typeface="Meiryo UI" panose="020B0604030504040204" pitchFamily="50" charset="-128"/>
                <a:ea typeface="Meiryo UI" panose="020B0604030504040204" pitchFamily="50" charset="-128"/>
              </a:rPr>
              <a:t>や大気中濃度等からみて健康リスクがある程度高い</a:t>
            </a:r>
            <a:r>
              <a:rPr lang="en-US" altLang="ja-JP" sz="800" b="0" i="0" dirty="0">
                <a:solidFill>
                  <a:schemeClr val="tx1"/>
                </a:solidFill>
                <a:latin typeface="Meiryo UI" panose="020B0604030504040204" pitchFamily="50" charset="-128"/>
                <a:ea typeface="Meiryo UI" panose="020B0604030504040204" pitchFamily="50" charset="-128"/>
              </a:rPr>
              <a:t>23</a:t>
            </a:r>
            <a:r>
              <a:rPr lang="ja-JP" altLang="en-US" sz="800" b="0" i="0" dirty="0">
                <a:solidFill>
                  <a:schemeClr val="tx1"/>
                </a:solidFill>
                <a:latin typeface="Meiryo UI" panose="020B0604030504040204" pitchFamily="50" charset="-128"/>
                <a:ea typeface="Meiryo UI" panose="020B0604030504040204" pitchFamily="50" charset="-128"/>
              </a:rPr>
              <a:t>物質を「優先取組物質」として選定している。</a:t>
            </a:r>
            <a:endParaRPr lang="en-US" altLang="ja-JP" sz="800" b="0" i="0" dirty="0" smtClean="0">
              <a:solidFill>
                <a:schemeClr val="tx1"/>
              </a:solidFill>
              <a:latin typeface="Meiryo UI" panose="020B0604030504040204" pitchFamily="50" charset="-128"/>
              <a:ea typeface="Meiryo UI" panose="020B0604030504040204" pitchFamily="50" charset="-128"/>
            </a:endParaRPr>
          </a:p>
          <a:p>
            <a:pPr eaLnBrk="1" hangingPunct="1">
              <a:lnSpc>
                <a:spcPts val="600"/>
              </a:lnSpc>
              <a:spcBef>
                <a:spcPts val="0"/>
              </a:spcBef>
              <a:spcAft>
                <a:spcPts val="100"/>
              </a:spcAft>
              <a:defRPr/>
            </a:pPr>
            <a:endParaRPr lang="en-US" altLang="ja-JP"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i="0" dirty="0" smtClean="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揮発性有機化合物（ＶＯＣ）規制</a:t>
            </a:r>
            <a:r>
              <a:rPr lang="en-US" altLang="ja-JP"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・効果的・効率的に</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排出削減対策を推進していくためには、引き続き</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総量を化学物質管理制度の府</a:t>
            </a:r>
            <a:r>
              <a:rPr lang="ja-JP" altLang="en-US" b="0" i="0" dirty="0" smtClean="0">
                <a:solidFill>
                  <a:schemeClr val="tx1"/>
                </a:solidFill>
                <a:latin typeface="Meiryo UI" panose="020B0604030504040204" pitchFamily="50" charset="-128"/>
                <a:ea typeface="Meiryo UI" panose="020B0604030504040204" pitchFamily="50" charset="-128"/>
              </a:rPr>
              <a:t>独自</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指定</a:t>
            </a:r>
            <a:r>
              <a:rPr lang="ja-JP" altLang="en-US" b="0" i="0" dirty="0">
                <a:solidFill>
                  <a:schemeClr val="tx1"/>
                </a:solidFill>
                <a:latin typeface="Meiryo UI" panose="020B0604030504040204" pitchFamily="50" charset="-128"/>
                <a:ea typeface="Meiryo UI" panose="020B0604030504040204" pitchFamily="50" charset="-128"/>
              </a:rPr>
              <a:t>物質に位置付け、事業活動の実態に即し、</a:t>
            </a:r>
            <a:r>
              <a:rPr lang="ja-JP" altLang="en-US" b="0" i="0" u="sng" dirty="0">
                <a:solidFill>
                  <a:schemeClr val="tx1"/>
                </a:solidFill>
                <a:latin typeface="Meiryo UI" panose="020B0604030504040204" pitchFamily="50" charset="-128"/>
                <a:ea typeface="Meiryo UI" panose="020B0604030504040204" pitchFamily="50" charset="-128"/>
              </a:rPr>
              <a:t>事業者が自主的に柔軟な対策を取ることのできる管理的手法に</a:t>
            </a:r>
            <a:r>
              <a:rPr lang="ja-JP" altLang="en-US" b="0" i="0" u="sng" dirty="0" err="1" smtClean="0">
                <a:solidFill>
                  <a:schemeClr val="tx1"/>
                </a:solidFill>
                <a:latin typeface="Meiryo UI" panose="020B0604030504040204" pitchFamily="50" charset="-128"/>
                <a:ea typeface="Meiryo UI" panose="020B0604030504040204" pitchFamily="50" charset="-128"/>
              </a:rPr>
              <a:t>よ</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る</a:t>
            </a:r>
            <a:r>
              <a:rPr lang="ja-JP" altLang="en-US" b="0" i="0" u="sng" dirty="0">
                <a:solidFill>
                  <a:schemeClr val="tx1"/>
                </a:solidFill>
                <a:latin typeface="Meiryo UI" panose="020B0604030504040204" pitchFamily="50" charset="-128"/>
                <a:ea typeface="Meiryo UI" panose="020B0604030504040204" pitchFamily="50" charset="-128"/>
              </a:rPr>
              <a:t>対策を中心に推進</a:t>
            </a:r>
            <a:r>
              <a:rPr lang="ja-JP" altLang="en-US" b="0" i="0" dirty="0">
                <a:solidFill>
                  <a:schemeClr val="tx1"/>
                </a:solidFill>
                <a:latin typeface="Meiryo UI" panose="020B0604030504040204" pitchFamily="50" charset="-128"/>
                <a:ea typeface="Meiryo UI" panose="020B0604030504040204" pitchFamily="50" charset="-128"/>
              </a:rPr>
              <a:t>していくべきである。</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・現行条例に基づく設備構造基準等による一律の排出規制については、</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排出量削減に一定の効果はあった</a:t>
            </a:r>
            <a:r>
              <a:rPr lang="ja-JP" altLang="en-US" b="0" i="0" dirty="0" smtClean="0">
                <a:solidFill>
                  <a:schemeClr val="tx1"/>
                </a:solidFill>
                <a:latin typeface="Meiryo UI" panose="020B0604030504040204" pitchFamily="50" charset="-128"/>
                <a:ea typeface="Meiryo UI" panose="020B0604030504040204" pitchFamily="50" charset="-128"/>
              </a:rPr>
              <a:t>もの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、大気環境濃度改善への費用対効果、事業者の自主的取組みの促進、運用面の課題等を鑑み、</a:t>
            </a:r>
            <a:r>
              <a:rPr lang="ja-JP" altLang="en-US" b="0" i="0" u="sng" dirty="0">
                <a:solidFill>
                  <a:schemeClr val="tx1"/>
                </a:solidFill>
                <a:latin typeface="Meiryo UI" panose="020B0604030504040204" pitchFamily="50" charset="-128"/>
                <a:ea typeface="Meiryo UI" panose="020B0604030504040204" pitchFamily="50" charset="-128"/>
              </a:rPr>
              <a:t>効果的な</a:t>
            </a:r>
            <a:r>
              <a:rPr lang="ja-JP" altLang="en-US" b="0" i="0" u="sng" dirty="0" smtClean="0">
                <a:solidFill>
                  <a:schemeClr val="tx1"/>
                </a:solidFill>
                <a:latin typeface="Meiryo UI" panose="020B0604030504040204" pitchFamily="50" charset="-128"/>
                <a:ea typeface="Meiryo UI" panose="020B0604030504040204" pitchFamily="50" charset="-128"/>
              </a:rPr>
              <a:t>対</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策</a:t>
            </a:r>
            <a:r>
              <a:rPr lang="ja-JP" altLang="en-US" b="0" i="0" u="sng" dirty="0">
                <a:solidFill>
                  <a:schemeClr val="tx1"/>
                </a:solidFill>
                <a:latin typeface="Meiryo UI" panose="020B0604030504040204" pitchFamily="50" charset="-128"/>
                <a:ea typeface="Meiryo UI" panose="020B0604030504040204" pitchFamily="50" charset="-128"/>
              </a:rPr>
              <a:t>の方向性が国において定まった段階で新たな排出規制のあり方を検討</a:t>
            </a:r>
            <a:r>
              <a:rPr lang="ja-JP" altLang="en-US" b="0" i="0" dirty="0">
                <a:solidFill>
                  <a:schemeClr val="tx1"/>
                </a:solidFill>
                <a:latin typeface="Meiryo UI" panose="020B0604030504040204" pitchFamily="50" charset="-128"/>
                <a:ea typeface="Meiryo UI" panose="020B0604030504040204" pitchFamily="50" charset="-128"/>
              </a:rPr>
              <a:t>することとし、それまでの間の排出規制は</a:t>
            </a:r>
            <a:r>
              <a:rPr lang="ja-JP" altLang="en-US" b="0" i="0" u="sng" dirty="0" smtClean="0">
                <a:solidFill>
                  <a:schemeClr val="tx1"/>
                </a:solidFill>
                <a:latin typeface="Meiryo UI" panose="020B0604030504040204" pitchFamily="50" charset="-128"/>
                <a:ea typeface="Meiryo UI" panose="020B0604030504040204" pitchFamily="50" charset="-128"/>
              </a:rPr>
              <a:t>排</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出量</a:t>
            </a:r>
            <a:r>
              <a:rPr lang="ja-JP" altLang="en-US" b="0" i="0" u="sng" dirty="0">
                <a:solidFill>
                  <a:schemeClr val="tx1"/>
                </a:solidFill>
                <a:latin typeface="Meiryo UI" panose="020B0604030504040204" pitchFamily="50" charset="-128"/>
                <a:ea typeface="Meiryo UI" panose="020B0604030504040204" pitchFamily="50" charset="-128"/>
              </a:rPr>
              <a:t>が一定規模以上の施設を対象としている法制度のみに基づき実施し、条例制度は一旦廃止することが適当</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500"/>
              </a:lnSpc>
              <a:spcBef>
                <a:spcPts val="0"/>
              </a:spcBef>
              <a:spcAft>
                <a:spcPts val="1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粉</a:t>
            </a:r>
            <a:r>
              <a:rPr lang="ja-JP" altLang="en-US" i="0" dirty="0" err="1">
                <a:solidFill>
                  <a:schemeClr val="tx1"/>
                </a:solidFill>
                <a:latin typeface="Meiryo UI" panose="020B0604030504040204" pitchFamily="50" charset="-128"/>
                <a:ea typeface="Meiryo UI" panose="020B0604030504040204" pitchFamily="50" charset="-128"/>
              </a:rPr>
              <a:t>じん</a:t>
            </a:r>
            <a:r>
              <a:rPr lang="ja-JP" altLang="en-US" i="0" dirty="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a:t>
            </a:r>
            <a:r>
              <a:rPr lang="ja-JP" altLang="en-US" b="0" i="0" u="sng" dirty="0">
                <a:solidFill>
                  <a:schemeClr val="tx1"/>
                </a:solidFill>
                <a:latin typeface="Meiryo UI" panose="020B0604030504040204" pitchFamily="50" charset="-128"/>
                <a:ea typeface="Meiryo UI" panose="020B0604030504040204" pitchFamily="50" charset="-128"/>
              </a:rPr>
              <a:t>２種類（</a:t>
            </a:r>
            <a:r>
              <a:rPr lang="ja-JP" altLang="ja-JP" b="0" i="0" u="sng" dirty="0">
                <a:solidFill>
                  <a:schemeClr val="tx1"/>
                </a:solidFill>
                <a:latin typeface="Meiryo UI" panose="020B0604030504040204" pitchFamily="50" charset="-128"/>
                <a:ea typeface="Meiryo UI" panose="020B0604030504040204" pitchFamily="50" charset="-128"/>
              </a:rPr>
              <a:t>特定粉じん</a:t>
            </a:r>
            <a:r>
              <a:rPr lang="ja-JP" altLang="en-US" b="0" i="0" u="sng" dirty="0">
                <a:solidFill>
                  <a:schemeClr val="tx1"/>
                </a:solidFill>
                <a:latin typeface="Meiryo UI" panose="020B0604030504040204" pitchFamily="50" charset="-128"/>
                <a:ea typeface="Meiryo UI" panose="020B0604030504040204" pitchFamily="50" charset="-128"/>
              </a:rPr>
              <a:t>、</a:t>
            </a:r>
            <a:r>
              <a:rPr lang="ja-JP" altLang="ja-JP" b="0" i="0" u="sng" dirty="0">
                <a:solidFill>
                  <a:schemeClr val="tx1"/>
                </a:solidFill>
                <a:latin typeface="Meiryo UI" panose="020B0604030504040204" pitchFamily="50" charset="-128"/>
                <a:ea typeface="Meiryo UI" panose="020B0604030504040204" pitchFamily="50" charset="-128"/>
              </a:rPr>
              <a:t>一般粉じん</a:t>
            </a:r>
            <a:r>
              <a:rPr lang="ja-JP" altLang="en-US" b="0" i="0" u="sng" dirty="0">
                <a:solidFill>
                  <a:schemeClr val="tx1"/>
                </a:solidFill>
                <a:latin typeface="Meiryo UI" panose="020B0604030504040204" pitchFamily="50" charset="-128"/>
                <a:ea typeface="Meiryo UI" panose="020B0604030504040204" pitchFamily="50" charset="-128"/>
              </a:rPr>
              <a:t>）に分けている規制を統合し、</a:t>
            </a:r>
            <a:r>
              <a:rPr lang="ja-JP" altLang="ja-JP" b="0" i="0" dirty="0">
                <a:solidFill>
                  <a:schemeClr val="tx1"/>
                </a:solidFill>
                <a:latin typeface="Meiryo UI" panose="020B0604030504040204" pitchFamily="50" charset="-128"/>
                <a:ea typeface="Meiryo UI" panose="020B0604030504040204" pitchFamily="50" charset="-128"/>
              </a:rPr>
              <a:t>分かりやすい</a:t>
            </a:r>
            <a:r>
              <a:rPr lang="ja-JP" altLang="en-US" b="0" i="0" dirty="0">
                <a:solidFill>
                  <a:schemeClr val="tx1"/>
                </a:solidFill>
                <a:latin typeface="Meiryo UI" panose="020B0604030504040204" pitchFamily="50" charset="-128"/>
                <a:ea typeface="Meiryo UI" panose="020B0604030504040204" pitchFamily="50" charset="-128"/>
              </a:rPr>
              <a:t>規制基準に統一すべきである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・統合にあたっては法と重複している施設の除外や、法と条例とで異なる施設の規模要件の統一等についても</a:t>
            </a:r>
            <a:r>
              <a:rPr lang="ja-JP" altLang="en-US" b="0" i="0" dirty="0" smtClean="0">
                <a:solidFill>
                  <a:schemeClr val="tx1"/>
                </a:solidFill>
                <a:latin typeface="Meiryo UI" panose="020B0604030504040204" pitchFamily="50" charset="-128"/>
                <a:ea typeface="Meiryo UI" panose="020B0604030504040204" pitchFamily="50" charset="-128"/>
              </a:rPr>
              <a:t>見直す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べ</a:t>
            </a:r>
            <a:r>
              <a:rPr lang="ja-JP" altLang="en-US" b="0" i="0" dirty="0">
                <a:solidFill>
                  <a:schemeClr val="tx1"/>
                </a:solidFill>
                <a:latin typeface="Meiryo UI" panose="020B0604030504040204" pitchFamily="50" charset="-128"/>
                <a:ea typeface="Meiryo UI" panose="020B0604030504040204" pitchFamily="50" charset="-128"/>
              </a:rPr>
              <a:t>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p:txBody>
      </p:sp>
      <p:sp>
        <p:nvSpPr>
          <p:cNvPr id="49" name="角丸四角形 50"/>
          <p:cNvSpPr/>
          <p:nvPr/>
        </p:nvSpPr>
        <p:spPr bwMode="auto">
          <a:xfrm>
            <a:off x="6149550" y="7230517"/>
            <a:ext cx="1466850"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自動車環境分野</a:t>
            </a:r>
            <a:endParaRPr lang="en-US" altLang="ja-JP" i="0" dirty="0">
              <a:latin typeface="+mn-ea"/>
              <a:cs typeface="ＭＳ Ｐゴシック" pitchFamily="50" charset="-128"/>
            </a:endParaRPr>
          </a:p>
        </p:txBody>
      </p:sp>
      <p:sp>
        <p:nvSpPr>
          <p:cNvPr id="52" name="角丸四角形 44"/>
          <p:cNvSpPr/>
          <p:nvPr/>
        </p:nvSpPr>
        <p:spPr bwMode="auto">
          <a:xfrm>
            <a:off x="6147582" y="7605833"/>
            <a:ext cx="7254094" cy="1803279"/>
          </a:xfrm>
          <a:prstGeom prst="roundRect">
            <a:avLst>
              <a:gd name="adj" fmla="val 3856"/>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〇流入車規制の廃止</a:t>
            </a: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流入車規制廃止による大気環境への影響などを検討した結果</a:t>
            </a:r>
            <a:r>
              <a:rPr lang="ja-JP" altLang="en-US" b="0" i="0" dirty="0" smtClean="0">
                <a:solidFill>
                  <a:schemeClr val="tx1"/>
                </a:solidFill>
                <a:latin typeface="Meiryo UI" panose="020B0604030504040204" pitchFamily="50" charset="-128"/>
                <a:ea typeface="Meiryo UI" panose="020B0604030504040204" pitchFamily="50" charset="-128"/>
              </a:rPr>
              <a:t>、</a:t>
            </a:r>
            <a:r>
              <a:rPr lang="en-US" altLang="ja-JP" b="0" i="0" dirty="0" smtClean="0">
                <a:solidFill>
                  <a:schemeClr val="tx1"/>
                </a:solidFill>
                <a:latin typeface="Meiryo UI" panose="020B0604030504040204" pitchFamily="50" charset="-128"/>
                <a:ea typeface="Meiryo UI" panose="020B0604030504040204" pitchFamily="50" charset="-128"/>
              </a:rPr>
              <a:t>NO</a:t>
            </a:r>
            <a:r>
              <a:rPr lang="en-US" altLang="ja-JP" sz="800" b="0" i="0" dirty="0" smtClean="0">
                <a:solidFill>
                  <a:schemeClr val="tx1"/>
                </a:solidFill>
                <a:latin typeface="Meiryo UI" panose="020B0604030504040204" pitchFamily="50" charset="-128"/>
                <a:ea typeface="Meiryo UI" panose="020B0604030504040204" pitchFamily="50" charset="-128"/>
              </a:rPr>
              <a:t>2</a:t>
            </a:r>
            <a:r>
              <a:rPr lang="ja-JP" altLang="en-US" b="0" i="0" dirty="0">
                <a:solidFill>
                  <a:schemeClr val="tx1"/>
                </a:solidFill>
                <a:latin typeface="Meiryo UI" panose="020B0604030504040204" pitchFamily="50" charset="-128"/>
                <a:ea typeface="Meiryo UI" panose="020B0604030504040204" pitchFamily="50" charset="-128"/>
              </a:rPr>
              <a:t>濃度の低減傾向の維持に支障を生じず</a:t>
            </a:r>
            <a:r>
              <a:rPr lang="ja-JP" altLang="en-US" b="0" i="0" dirty="0" smtClean="0">
                <a:solidFill>
                  <a:schemeClr val="tx1"/>
                </a:solidFill>
                <a:latin typeface="Meiryo UI" panose="020B0604030504040204" pitchFamily="50" charset="-128"/>
                <a:ea typeface="Meiryo UI" panose="020B0604030504040204" pitchFamily="50" charset="-128"/>
              </a:rPr>
              <a:t>、高</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濃度になりやすい交差点への影響についても軽微</a:t>
            </a:r>
            <a:r>
              <a:rPr lang="ja-JP" altLang="en-US" b="0" i="0" dirty="0">
                <a:solidFill>
                  <a:schemeClr val="tx1"/>
                </a:solidFill>
                <a:latin typeface="Meiryo UI" panose="020B0604030504040204" pitchFamily="50" charset="-128"/>
                <a:ea typeface="Meiryo UI" panose="020B0604030504040204" pitchFamily="50" charset="-128"/>
              </a:rPr>
              <a:t>であった</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・電動車</a:t>
            </a:r>
            <a:r>
              <a:rPr lang="ja-JP" altLang="en-US" b="0" i="0" dirty="0">
                <a:solidFill>
                  <a:schemeClr val="tx1"/>
                </a:solidFill>
                <a:latin typeface="Meiryo UI" panose="020B0604030504040204" pitchFamily="50" charset="-128"/>
                <a:ea typeface="Meiryo UI" panose="020B0604030504040204" pitchFamily="50" charset="-128"/>
              </a:rPr>
              <a:t>普及による削減</a:t>
            </a:r>
            <a:r>
              <a:rPr lang="ja-JP" altLang="en-US" b="0" i="0" dirty="0" smtClean="0">
                <a:solidFill>
                  <a:schemeClr val="tx1"/>
                </a:solidFill>
                <a:latin typeface="Meiryo UI" panose="020B0604030504040204" pitchFamily="50" charset="-128"/>
                <a:ea typeface="Meiryo UI" panose="020B0604030504040204" pitchFamily="50" charset="-128"/>
              </a:rPr>
              <a:t>効果について検討したところ、その効果は</a:t>
            </a:r>
            <a:r>
              <a:rPr lang="ja-JP" altLang="en-US" b="0" i="0" dirty="0">
                <a:solidFill>
                  <a:schemeClr val="tx1"/>
                </a:solidFill>
                <a:latin typeface="Meiryo UI" panose="020B0604030504040204" pitchFamily="50" charset="-128"/>
                <a:ea typeface="Meiryo UI" panose="020B0604030504040204" pitchFamily="50" charset="-128"/>
              </a:rPr>
              <a:t>大きく、流入車規制を廃止した場合の影響</a:t>
            </a:r>
            <a:r>
              <a:rPr lang="ja-JP" altLang="en-US" b="0" i="0" dirty="0" smtClean="0">
                <a:solidFill>
                  <a:schemeClr val="tx1"/>
                </a:solidFill>
                <a:latin typeface="Meiryo UI" panose="020B0604030504040204" pitchFamily="50" charset="-128"/>
                <a:ea typeface="Meiryo UI" panose="020B0604030504040204" pitchFamily="50" charset="-128"/>
              </a:rPr>
              <a:t>以上の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効果</a:t>
            </a:r>
            <a:r>
              <a:rPr lang="ja-JP" altLang="en-US" b="0" i="0" dirty="0">
                <a:solidFill>
                  <a:schemeClr val="tx1"/>
                </a:solidFill>
                <a:latin typeface="Meiryo UI" panose="020B0604030504040204" pitchFamily="50" charset="-128"/>
                <a:ea typeface="Meiryo UI" panose="020B0604030504040204" pitchFamily="50" charset="-128"/>
              </a:rPr>
              <a:t>が見込まれた。</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府域の全ての測定局で継続的に二酸化窒素</a:t>
            </a:r>
            <a:r>
              <a:rPr lang="en-US" altLang="ja-JP" b="0" i="0" dirty="0">
                <a:solidFill>
                  <a:schemeClr val="tx1"/>
                </a:solidFill>
                <a:latin typeface="Meiryo UI" panose="020B0604030504040204" pitchFamily="50" charset="-128"/>
                <a:ea typeface="Meiryo UI" panose="020B0604030504040204" pitchFamily="50" charset="-128"/>
              </a:rPr>
              <a:t>(NO2)</a:t>
            </a:r>
            <a:r>
              <a:rPr lang="ja-JP" altLang="en-US" b="0" i="0" dirty="0">
                <a:solidFill>
                  <a:schemeClr val="tx1"/>
                </a:solidFill>
                <a:latin typeface="Meiryo UI" panose="020B0604030504040204" pitchFamily="50" charset="-128"/>
                <a:ea typeface="Meiryo UI" panose="020B0604030504040204" pitchFamily="50" charset="-128"/>
              </a:rPr>
              <a:t>及び浮遊粒子状物質</a:t>
            </a:r>
            <a:r>
              <a:rPr lang="en-US" altLang="ja-JP" b="0" i="0" dirty="0">
                <a:solidFill>
                  <a:schemeClr val="tx1"/>
                </a:solidFill>
                <a:latin typeface="Meiryo UI" panose="020B0604030504040204" pitchFamily="50" charset="-128"/>
                <a:ea typeface="Meiryo UI" panose="020B0604030504040204" pitchFamily="50" charset="-128"/>
              </a:rPr>
              <a:t>(SPM)</a:t>
            </a:r>
            <a:r>
              <a:rPr lang="ja-JP" altLang="en-US" b="0" i="0" dirty="0">
                <a:solidFill>
                  <a:schemeClr val="tx1"/>
                </a:solidFill>
                <a:latin typeface="Meiryo UI" panose="020B0604030504040204" pitchFamily="50" charset="-128"/>
                <a:ea typeface="Meiryo UI" panose="020B0604030504040204" pitchFamily="50" charset="-128"/>
              </a:rPr>
              <a:t>の大気の環境基準を達成して</a:t>
            </a:r>
            <a:r>
              <a:rPr lang="ja-JP" altLang="en-US" b="0" i="0" dirty="0" err="1" smtClean="0">
                <a:solidFill>
                  <a:schemeClr val="tx1"/>
                </a:solidFill>
                <a:latin typeface="Meiryo UI" panose="020B0604030504040204" pitchFamily="50" charset="-128"/>
                <a:ea typeface="Meiryo UI" panose="020B0604030504040204" pitchFamily="50" charset="-128"/>
              </a:rPr>
              <a:t>い</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err="1"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ことに加え、上記の検討結果から、</a:t>
            </a:r>
            <a:r>
              <a:rPr lang="ja-JP" altLang="en-US" b="0" i="0" u="sng" dirty="0" smtClean="0">
                <a:solidFill>
                  <a:schemeClr val="tx1"/>
                </a:solidFill>
                <a:latin typeface="Meiryo UI" panose="020B0604030504040204" pitchFamily="50" charset="-128"/>
                <a:ea typeface="Meiryo UI" panose="020B0604030504040204" pitchFamily="50" charset="-128"/>
              </a:rPr>
              <a:t>流入車</a:t>
            </a:r>
            <a:r>
              <a:rPr lang="ja-JP" altLang="en-US" b="0" i="0" u="sng" dirty="0">
                <a:solidFill>
                  <a:schemeClr val="tx1"/>
                </a:solidFill>
                <a:latin typeface="Meiryo UI" panose="020B0604030504040204" pitchFamily="50" charset="-128"/>
                <a:ea typeface="Meiryo UI" panose="020B0604030504040204" pitchFamily="50" charset="-128"/>
              </a:rPr>
              <a:t>規制を廃止し、自動車からの</a:t>
            </a:r>
            <a:r>
              <a:rPr lang="en-US" altLang="ja-JP" b="0" i="0" u="sng" dirty="0">
                <a:solidFill>
                  <a:schemeClr val="tx1"/>
                </a:solidFill>
                <a:latin typeface="Meiryo UI" panose="020B0604030504040204" pitchFamily="50" charset="-128"/>
                <a:ea typeface="Meiryo UI" panose="020B0604030504040204" pitchFamily="50" charset="-128"/>
              </a:rPr>
              <a:t>NO</a:t>
            </a:r>
            <a:r>
              <a:rPr lang="en-US" altLang="ja-JP" b="0" i="0" u="sng" baseline="-25000" dirty="0">
                <a:solidFill>
                  <a:schemeClr val="tx1"/>
                </a:solidFill>
                <a:latin typeface="Meiryo UI" panose="020B0604030504040204" pitchFamily="50" charset="-128"/>
                <a:ea typeface="Meiryo UI" panose="020B0604030504040204" pitchFamily="50" charset="-128"/>
              </a:rPr>
              <a:t>X</a:t>
            </a:r>
            <a:r>
              <a:rPr lang="ja-JP" altLang="en-US" b="0" i="0" u="sng" dirty="0">
                <a:solidFill>
                  <a:schemeClr val="tx1"/>
                </a:solidFill>
                <a:latin typeface="Meiryo UI" panose="020B0604030504040204" pitchFamily="50" charset="-128"/>
                <a:ea typeface="Meiryo UI" panose="020B0604030504040204" pitchFamily="50" charset="-128"/>
              </a:rPr>
              <a:t>・</a:t>
            </a:r>
            <a:r>
              <a:rPr lang="en-US" altLang="ja-JP" b="0" i="0" u="sng" dirty="0">
                <a:solidFill>
                  <a:schemeClr val="tx1"/>
                </a:solidFill>
                <a:latin typeface="Meiryo UI" panose="020B0604030504040204" pitchFamily="50" charset="-128"/>
                <a:ea typeface="Meiryo UI" panose="020B0604030504040204" pitchFamily="50" charset="-128"/>
              </a:rPr>
              <a:t>PM</a:t>
            </a:r>
            <a:r>
              <a:rPr lang="ja-JP" altLang="en-US" b="0" i="0" u="sng" dirty="0">
                <a:solidFill>
                  <a:schemeClr val="tx1"/>
                </a:solidFill>
                <a:latin typeface="Meiryo UI" panose="020B0604030504040204" pitchFamily="50" charset="-128"/>
                <a:ea typeface="Meiryo UI" panose="020B0604030504040204" pitchFamily="50" charset="-128"/>
              </a:rPr>
              <a:t>排出量の削減効果が</a:t>
            </a:r>
            <a:r>
              <a:rPr lang="ja-JP" altLang="en-US" b="0" i="0" u="sng" dirty="0" smtClean="0">
                <a:solidFill>
                  <a:schemeClr val="tx1"/>
                </a:solidFill>
                <a:latin typeface="Meiryo UI" panose="020B0604030504040204" pitchFamily="50" charset="-128"/>
                <a:ea typeface="Meiryo UI" panose="020B0604030504040204" pitchFamily="50" charset="-128"/>
              </a:rPr>
              <a:t>大きい電</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u="sng" dirty="0" smtClean="0">
                <a:solidFill>
                  <a:schemeClr val="tx1"/>
                </a:solidFill>
                <a:latin typeface="Meiryo UI" panose="020B0604030504040204" pitchFamily="50" charset="-128"/>
                <a:ea typeface="Meiryo UI" panose="020B0604030504040204" pitchFamily="50" charset="-128"/>
              </a:rPr>
              <a:t>　動車の普及施策を積極的に推進していくことが適当</a:t>
            </a:r>
            <a:r>
              <a:rPr lang="ja-JP" altLang="en-US" b="0" i="0" dirty="0" smtClean="0">
                <a:solidFill>
                  <a:schemeClr val="tx1"/>
                </a:solidFill>
                <a:latin typeface="Meiryo UI" panose="020B0604030504040204" pitchFamily="50" charset="-128"/>
                <a:ea typeface="Meiryo UI" panose="020B0604030504040204" pitchFamily="50" charset="-128"/>
              </a:rPr>
              <a:t>である。</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50" name="角丸四角形 92"/>
          <p:cNvSpPr/>
          <p:nvPr/>
        </p:nvSpPr>
        <p:spPr>
          <a:xfrm>
            <a:off x="6048791" y="696144"/>
            <a:ext cx="736620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生環条例の見直し検討の方向性</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リーフォーム 2"/>
          <p:cNvSpPr/>
          <p:nvPr/>
        </p:nvSpPr>
        <p:spPr bwMode="auto">
          <a:xfrm>
            <a:off x="236538" y="268288"/>
            <a:ext cx="13301662" cy="9215437"/>
          </a:xfrm>
          <a:custGeom>
            <a:avLst/>
            <a:gdLst>
              <a:gd name="connsiteX0" fmla="*/ 19050 w 13258800"/>
              <a:gd name="connsiteY0" fmla="*/ 0 h 8915400"/>
              <a:gd name="connsiteX1" fmla="*/ 19050 w 13258800"/>
              <a:gd name="connsiteY1" fmla="*/ 114300 h 8915400"/>
              <a:gd name="connsiteX2" fmla="*/ 13258800 w 13258800"/>
              <a:gd name="connsiteY2" fmla="*/ 114300 h 8915400"/>
              <a:gd name="connsiteX3" fmla="*/ 13258800 w 13258800"/>
              <a:gd name="connsiteY3" fmla="*/ 4095750 h 8915400"/>
              <a:gd name="connsiteX4" fmla="*/ 6762750 w 13258800"/>
              <a:gd name="connsiteY4" fmla="*/ 4095750 h 8915400"/>
              <a:gd name="connsiteX5" fmla="*/ 6762750 w 13258800"/>
              <a:gd name="connsiteY5" fmla="*/ 8915400 h 8915400"/>
              <a:gd name="connsiteX6" fmla="*/ 0 w 13258800"/>
              <a:gd name="connsiteY6" fmla="*/ 8915400 h 8915400"/>
              <a:gd name="connsiteX7" fmla="*/ 19050 w 13258800"/>
              <a:gd name="connsiteY7" fmla="*/ 0 h 89154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762750 w 13258800"/>
              <a:gd name="connsiteY4" fmla="*/ 3981450 h 8801100"/>
              <a:gd name="connsiteX5" fmla="*/ 6762750 w 13258800"/>
              <a:gd name="connsiteY5" fmla="*/ 8801100 h 8801100"/>
              <a:gd name="connsiteX6" fmla="*/ 0 w 13258800"/>
              <a:gd name="connsiteY6" fmla="*/ 8801100 h 88011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511290 w 13258800"/>
              <a:gd name="connsiteY4" fmla="*/ 3992880 h 8801100"/>
              <a:gd name="connsiteX5" fmla="*/ 6762750 w 13258800"/>
              <a:gd name="connsiteY5" fmla="*/ 8801100 h 8801100"/>
              <a:gd name="connsiteX6" fmla="*/ 0 w 13258800"/>
              <a:gd name="connsiteY6" fmla="*/ 8801100 h 8801100"/>
              <a:gd name="connsiteX0" fmla="*/ 0 w 13258800"/>
              <a:gd name="connsiteY0" fmla="*/ 8801100 h 8846820"/>
              <a:gd name="connsiteX1" fmla="*/ 19050 w 13258800"/>
              <a:gd name="connsiteY1" fmla="*/ 0 h 8846820"/>
              <a:gd name="connsiteX2" fmla="*/ 13258800 w 13258800"/>
              <a:gd name="connsiteY2" fmla="*/ 0 h 8846820"/>
              <a:gd name="connsiteX3" fmla="*/ 13258800 w 13258800"/>
              <a:gd name="connsiteY3" fmla="*/ 3981450 h 8846820"/>
              <a:gd name="connsiteX4" fmla="*/ 6511290 w 13258800"/>
              <a:gd name="connsiteY4" fmla="*/ 3992880 h 8846820"/>
              <a:gd name="connsiteX5" fmla="*/ 6545580 w 13258800"/>
              <a:gd name="connsiteY5" fmla="*/ 8846820 h 8846820"/>
              <a:gd name="connsiteX6" fmla="*/ 0 w 13258800"/>
              <a:gd name="connsiteY6" fmla="*/ 8801100 h 8846820"/>
              <a:gd name="connsiteX0" fmla="*/ 0 w 13258800"/>
              <a:gd name="connsiteY0" fmla="*/ 8801100 h 8835390"/>
              <a:gd name="connsiteX1" fmla="*/ 19050 w 13258800"/>
              <a:gd name="connsiteY1" fmla="*/ 0 h 8835390"/>
              <a:gd name="connsiteX2" fmla="*/ 13258800 w 13258800"/>
              <a:gd name="connsiteY2" fmla="*/ 0 h 8835390"/>
              <a:gd name="connsiteX3" fmla="*/ 13258800 w 13258800"/>
              <a:gd name="connsiteY3" fmla="*/ 3981450 h 8835390"/>
              <a:gd name="connsiteX4" fmla="*/ 6511290 w 13258800"/>
              <a:gd name="connsiteY4" fmla="*/ 3992880 h 8835390"/>
              <a:gd name="connsiteX5" fmla="*/ 6568440 w 13258800"/>
              <a:gd name="connsiteY5" fmla="*/ 8835390 h 8835390"/>
              <a:gd name="connsiteX6" fmla="*/ 0 w 13258800"/>
              <a:gd name="connsiteY6" fmla="*/ 8801100 h 8835390"/>
              <a:gd name="connsiteX0" fmla="*/ 0 w 13258800"/>
              <a:gd name="connsiteY0" fmla="*/ 8801100 h 8823960"/>
              <a:gd name="connsiteX1" fmla="*/ 19050 w 13258800"/>
              <a:gd name="connsiteY1" fmla="*/ 0 h 8823960"/>
              <a:gd name="connsiteX2" fmla="*/ 13258800 w 13258800"/>
              <a:gd name="connsiteY2" fmla="*/ 0 h 8823960"/>
              <a:gd name="connsiteX3" fmla="*/ 13258800 w 13258800"/>
              <a:gd name="connsiteY3" fmla="*/ 3981450 h 8823960"/>
              <a:gd name="connsiteX4" fmla="*/ 6511290 w 13258800"/>
              <a:gd name="connsiteY4" fmla="*/ 3992880 h 8823960"/>
              <a:gd name="connsiteX5" fmla="*/ 6637020 w 13258800"/>
              <a:gd name="connsiteY5" fmla="*/ 8823960 h 8823960"/>
              <a:gd name="connsiteX6" fmla="*/ 0 w 13258800"/>
              <a:gd name="connsiteY6" fmla="*/ 8801100 h 882396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11290 w 13258800"/>
              <a:gd name="connsiteY4" fmla="*/ 3992880 h 8869680"/>
              <a:gd name="connsiteX5" fmla="*/ 6522720 w 13258800"/>
              <a:gd name="connsiteY5" fmla="*/ 8869680 h 8869680"/>
              <a:gd name="connsiteX6" fmla="*/ 0 w 13258800"/>
              <a:gd name="connsiteY6" fmla="*/ 8801100 h 886968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25804 w 13258800"/>
              <a:gd name="connsiteY4" fmla="*/ 3084904 h 8869680"/>
              <a:gd name="connsiteX5" fmla="*/ 6522720 w 13258800"/>
              <a:gd name="connsiteY5" fmla="*/ 8869680 h 8869680"/>
              <a:gd name="connsiteX6" fmla="*/ 0 w 13258800"/>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57287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01412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43319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01413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073475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302342"/>
              <a:gd name="connsiteY0" fmla="*/ 8801100 h 8869680"/>
              <a:gd name="connsiteX1" fmla="*/ 19050 w 13302342"/>
              <a:gd name="connsiteY1" fmla="*/ 0 h 8869680"/>
              <a:gd name="connsiteX2" fmla="*/ 13258800 w 13302342"/>
              <a:gd name="connsiteY2" fmla="*/ 0 h 8869680"/>
              <a:gd name="connsiteX3" fmla="*/ 13302342 w 13302342"/>
              <a:gd name="connsiteY3" fmla="*/ 3087445 h 8869680"/>
              <a:gd name="connsiteX4" fmla="*/ 6525804 w 13302342"/>
              <a:gd name="connsiteY4" fmla="*/ 3084904 h 8869680"/>
              <a:gd name="connsiteX5" fmla="*/ 6522720 w 13302342"/>
              <a:gd name="connsiteY5" fmla="*/ 8869680 h 8869680"/>
              <a:gd name="connsiteX6" fmla="*/ 0 w 13302342"/>
              <a:gd name="connsiteY6" fmla="*/ 8801100 h 886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02342" h="8869680">
                <a:moveTo>
                  <a:pt x="0" y="8801100"/>
                </a:moveTo>
                <a:lnTo>
                  <a:pt x="19050" y="0"/>
                </a:lnTo>
                <a:lnTo>
                  <a:pt x="13258800" y="0"/>
                </a:lnTo>
                <a:lnTo>
                  <a:pt x="13302342" y="3087445"/>
                </a:lnTo>
                <a:lnTo>
                  <a:pt x="6525804" y="3084904"/>
                </a:lnTo>
                <a:lnTo>
                  <a:pt x="6522720" y="8869680"/>
                </a:lnTo>
                <a:lnTo>
                  <a:pt x="0" y="8801100"/>
                </a:lnTo>
                <a:close/>
              </a:path>
            </a:pathLst>
          </a:custGeom>
          <a:solidFill>
            <a:schemeClr val="accent5">
              <a:lumMod val="75000"/>
            </a:schemeClr>
          </a:solidFill>
          <a:ln>
            <a:solidFill>
              <a:srgbClr val="339933"/>
            </a:solidFill>
          </a:ln>
          <a:effectLst/>
        </p:spPr>
        <p:txBody>
          <a:bodyPr wrap="none" lIns="91396" tIns="45700" rIns="91396" bIns="45700" anchor="ctr">
            <a:spAutoFit/>
          </a:bodyPr>
          <a:lstStyle/>
          <a:p>
            <a:pPr eaLnBrk="1" hangingPunct="1">
              <a:spcBef>
                <a:spcPct val="50000"/>
              </a:spcBef>
              <a:defRPr/>
            </a:pPr>
            <a:endParaRPr lang="ja-JP" altLang="en-US">
              <a:latin typeface="Arial" charset="0"/>
            </a:endParaRPr>
          </a:p>
        </p:txBody>
      </p:sp>
      <p:sp>
        <p:nvSpPr>
          <p:cNvPr id="16" name="角丸四角形 74"/>
          <p:cNvSpPr/>
          <p:nvPr/>
        </p:nvSpPr>
        <p:spPr>
          <a:xfrm>
            <a:off x="6999288" y="3725863"/>
            <a:ext cx="6538912" cy="5757862"/>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17" name="角丸四角形 92"/>
          <p:cNvSpPr/>
          <p:nvPr/>
        </p:nvSpPr>
        <p:spPr>
          <a:xfrm>
            <a:off x="6986843" y="3713860"/>
            <a:ext cx="655168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部会での検討結果の概要（水質部会）</a:t>
            </a:r>
          </a:p>
        </p:txBody>
      </p:sp>
      <p:sp>
        <p:nvSpPr>
          <p:cNvPr id="43" name="角丸四角形 92"/>
          <p:cNvSpPr/>
          <p:nvPr/>
        </p:nvSpPr>
        <p:spPr>
          <a:xfrm>
            <a:off x="251049" y="251677"/>
            <a:ext cx="630145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部会での検討結果の概要（生活環境保全条例検討部会②）</a:t>
            </a:r>
          </a:p>
        </p:txBody>
      </p:sp>
      <p:sp>
        <p:nvSpPr>
          <p:cNvPr id="47" name="角丸四角形 44"/>
          <p:cNvSpPr/>
          <p:nvPr/>
        </p:nvSpPr>
        <p:spPr bwMode="auto">
          <a:xfrm>
            <a:off x="334963" y="4277521"/>
            <a:ext cx="6275387" cy="2292091"/>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〇化学物質管理制度</a:t>
            </a:r>
            <a:r>
              <a:rPr lang="ja-JP" altLang="en-US" i="0" dirty="0" smtClean="0">
                <a:solidFill>
                  <a:schemeClr val="tx1"/>
                </a:solidFill>
                <a:latin typeface="Meiryo UI" panose="020B0604030504040204" pitchFamily="50" charset="-128"/>
                <a:ea typeface="Meiryo UI" panose="020B0604030504040204" pitchFamily="50" charset="-128"/>
              </a:rPr>
              <a:t>における</a:t>
            </a:r>
            <a:r>
              <a:rPr lang="ja-JP" altLang="en-US" i="0" dirty="0">
                <a:solidFill>
                  <a:schemeClr val="tx1"/>
                </a:solidFill>
                <a:latin typeface="Meiryo UI" panose="020B0604030504040204" pitchFamily="50" charset="-128"/>
                <a:ea typeface="Meiryo UI" panose="020B0604030504040204" pitchFamily="50" charset="-128"/>
              </a:rPr>
              <a:t>府独自指定</a:t>
            </a:r>
            <a:r>
              <a:rPr lang="ja-JP" altLang="en-US" i="0" dirty="0" smtClean="0">
                <a:solidFill>
                  <a:schemeClr val="tx1"/>
                </a:solidFill>
                <a:latin typeface="Meiryo UI" panose="020B0604030504040204" pitchFamily="50" charset="-128"/>
                <a:ea typeface="Meiryo UI" panose="020B0604030504040204" pitchFamily="50" charset="-128"/>
              </a:rPr>
              <a:t>物質の見直し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ja-JP" b="0" i="0" dirty="0">
                <a:solidFill>
                  <a:schemeClr val="tx1"/>
                </a:solidFill>
                <a:latin typeface="Meiryo UI" panose="020B0604030504040204" pitchFamily="50" charset="-128"/>
                <a:ea typeface="Meiryo UI" panose="020B0604030504040204" pitchFamily="50" charset="-128"/>
              </a:rPr>
              <a:t>府独自指定物質について、</a:t>
            </a:r>
            <a:r>
              <a:rPr lang="ja-JP" altLang="en-US" b="0" i="0" dirty="0">
                <a:solidFill>
                  <a:schemeClr val="tx1"/>
                </a:solidFill>
                <a:latin typeface="Meiryo UI" panose="020B0604030504040204" pitchFamily="50" charset="-128"/>
                <a:ea typeface="Meiryo UI" panose="020B0604030504040204" pitchFamily="50" charset="-128"/>
              </a:rPr>
              <a:t>国による化管法の指定化学物質見直しの動き等を</a:t>
            </a:r>
            <a:r>
              <a:rPr lang="ja-JP" altLang="ja-JP" b="0" i="0" dirty="0">
                <a:solidFill>
                  <a:schemeClr val="tx1"/>
                </a:solidFill>
                <a:latin typeface="Meiryo UI" panose="020B0604030504040204" pitchFamily="50" charset="-128"/>
                <a:ea typeface="Meiryo UI" panose="020B0604030504040204" pitchFamily="50" charset="-128"/>
              </a:rPr>
              <a:t>踏まえ、</a:t>
            </a:r>
            <a:r>
              <a:rPr lang="ja-JP" altLang="en-US" b="0" i="0" dirty="0">
                <a:solidFill>
                  <a:schemeClr val="tx1"/>
                </a:solidFill>
                <a:latin typeface="Meiryo UI" panose="020B0604030504040204" pitchFamily="50" charset="-128"/>
                <a:ea typeface="Meiryo UI" panose="020B0604030504040204" pitchFamily="50" charset="-128"/>
              </a:rPr>
              <a:t>以下の考え方により見直すべきである。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　・</a:t>
            </a:r>
            <a:r>
              <a:rPr lang="ja-JP" altLang="en-US" b="0" i="0" dirty="0">
                <a:solidFill>
                  <a:schemeClr val="tx1"/>
                </a:solidFill>
                <a:latin typeface="Meiryo UI" panose="020B0604030504040204" pitchFamily="50" charset="-128"/>
                <a:ea typeface="Meiryo UI" panose="020B0604030504040204" pitchFamily="50" charset="-128"/>
              </a:rPr>
              <a:t>第一種管理化学物質については、有害性の観点からその選定基準を最新の科学的知見に</a:t>
            </a:r>
            <a:r>
              <a:rPr lang="ja-JP" altLang="en-US" b="0" i="0" dirty="0" smtClean="0">
                <a:solidFill>
                  <a:schemeClr val="tx1"/>
                </a:solidFill>
                <a:latin typeface="Meiryo UI" panose="020B0604030504040204" pitchFamily="50" charset="-128"/>
                <a:ea typeface="Meiryo UI" panose="020B0604030504040204" pitchFamily="50" charset="-128"/>
              </a:rPr>
              <a:t>基づく</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有害性</a:t>
            </a:r>
            <a:r>
              <a:rPr lang="ja-JP" altLang="en-US" b="0" i="0" dirty="0">
                <a:solidFill>
                  <a:schemeClr val="tx1"/>
                </a:solidFill>
                <a:latin typeface="Meiryo UI" panose="020B0604030504040204" pitchFamily="50" charset="-128"/>
                <a:ea typeface="Meiryo UI" panose="020B0604030504040204" pitchFamily="50" charset="-128"/>
              </a:rPr>
              <a:t>評価に全面的に改めることにより、</a:t>
            </a:r>
            <a:r>
              <a:rPr lang="ja-JP" altLang="en-US" b="0" i="0" u="sng" dirty="0">
                <a:solidFill>
                  <a:schemeClr val="tx1"/>
                </a:solidFill>
                <a:latin typeface="Meiryo UI" panose="020B0604030504040204" pitchFamily="50" charset="-128"/>
                <a:ea typeface="Meiryo UI" panose="020B0604030504040204" pitchFamily="50" charset="-128"/>
              </a:rPr>
              <a:t>見直し後の指定化学物質とすることが適当</a:t>
            </a:r>
            <a:r>
              <a:rPr lang="ja-JP" altLang="en-US" b="0" i="0" dirty="0">
                <a:solidFill>
                  <a:schemeClr val="tx1"/>
                </a:solidFill>
                <a:latin typeface="Meiryo UI" panose="020B0604030504040204" pitchFamily="50" charset="-128"/>
                <a:ea typeface="Meiryo UI" panose="020B0604030504040204" pitchFamily="50" charset="-128"/>
              </a:rPr>
              <a:t>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dirty="0">
                <a:solidFill>
                  <a:schemeClr val="tx1"/>
                </a:solidFill>
                <a:latin typeface="Meiryo UI" panose="020B0604030504040204" pitchFamily="50" charset="-128"/>
                <a:ea typeface="Meiryo UI" panose="020B0604030504040204" pitchFamily="50" charset="-128"/>
              </a:rPr>
              <a:t>第二種管理化学物質に</a:t>
            </a:r>
            <a:r>
              <a:rPr lang="ja-JP" altLang="en-US" b="0" i="0" dirty="0">
                <a:solidFill>
                  <a:schemeClr val="tx1"/>
                </a:solidFill>
                <a:latin typeface="Meiryo UI" panose="020B0604030504040204" pitchFamily="50" charset="-128"/>
                <a:ea typeface="Meiryo UI" panose="020B0604030504040204" pitchFamily="50" charset="-128"/>
              </a:rPr>
              <a:t>ついては、生活環境保全の観点から大気汚染防止法の事故時の措置</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係る</a:t>
            </a:r>
            <a:r>
              <a:rPr lang="ja-JP" altLang="en-US" b="0" i="0" dirty="0">
                <a:solidFill>
                  <a:schemeClr val="tx1"/>
                </a:solidFill>
                <a:latin typeface="Meiryo UI" panose="020B0604030504040204" pitchFamily="50" charset="-128"/>
                <a:ea typeface="Meiryo UI" panose="020B0604030504040204" pitchFamily="50" charset="-128"/>
              </a:rPr>
              <a:t>規定を補完することとし、</a:t>
            </a:r>
            <a:r>
              <a:rPr lang="ja-JP" altLang="en-US" b="0" i="0" u="sng" dirty="0">
                <a:solidFill>
                  <a:schemeClr val="tx1"/>
                </a:solidFill>
                <a:latin typeface="Meiryo UI" panose="020B0604030504040204" pitchFamily="50" charset="-128"/>
                <a:ea typeface="Meiryo UI" panose="020B0604030504040204" pitchFamily="50" charset="-128"/>
              </a:rPr>
              <a:t>同法の有害物質及び特定物質のうち指定化学物質に該当しない</a:t>
            </a:r>
            <a:r>
              <a:rPr lang="ja-JP" altLang="en-US" b="0" i="0" u="sng" dirty="0" smtClean="0">
                <a:solidFill>
                  <a:schemeClr val="tx1"/>
                </a:solidFill>
                <a:latin typeface="Meiryo UI" panose="020B0604030504040204" pitchFamily="50" charset="-128"/>
                <a:ea typeface="Meiryo UI" panose="020B0604030504040204" pitchFamily="50" charset="-128"/>
              </a:rPr>
              <a:t>物</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質</a:t>
            </a:r>
            <a:r>
              <a:rPr lang="ja-JP" altLang="en-US" b="0" i="0" u="sng" dirty="0">
                <a:solidFill>
                  <a:schemeClr val="tx1"/>
                </a:solidFill>
                <a:latin typeface="Meiryo UI" panose="020B0604030504040204" pitchFamily="50" charset="-128"/>
                <a:ea typeface="Meiryo UI" panose="020B0604030504040204" pitchFamily="50" charset="-128"/>
              </a:rPr>
              <a:t>を追加</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en-US" altLang="ja-JP" b="0" i="0" u="sng" dirty="0">
                <a:solidFill>
                  <a:schemeClr val="tx1"/>
                </a:solidFill>
                <a:latin typeface="Meiryo UI" panose="020B0604030504040204" pitchFamily="50" charset="-128"/>
                <a:ea typeface="Meiryo UI" panose="020B0604030504040204" pitchFamily="50" charset="-128"/>
              </a:rPr>
              <a:t>VOC</a:t>
            </a:r>
            <a:r>
              <a:rPr lang="ja-JP" altLang="en-US" b="0" i="0" u="sng" dirty="0">
                <a:solidFill>
                  <a:schemeClr val="tx1"/>
                </a:solidFill>
                <a:latin typeface="Meiryo UI" panose="020B0604030504040204" pitchFamily="50" charset="-128"/>
                <a:ea typeface="Meiryo UI" panose="020B0604030504040204" pitchFamily="50" charset="-128"/>
              </a:rPr>
              <a:t>総量については、引き続き府独自指定物質に位置づけ</a:t>
            </a:r>
            <a:r>
              <a:rPr lang="ja-JP" altLang="en-US" b="0" i="0" dirty="0">
                <a:solidFill>
                  <a:schemeClr val="tx1"/>
                </a:solidFill>
                <a:latin typeface="Meiryo UI" panose="020B0604030504040204" pitchFamily="50" charset="-128"/>
                <a:ea typeface="Meiryo UI" panose="020B0604030504040204" pitchFamily="50" charset="-128"/>
              </a:rPr>
              <a:t>、事業活動の実態に応じ、事業者</a:t>
            </a:r>
            <a:r>
              <a:rPr lang="ja-JP" altLang="en-US" b="0" i="0" dirty="0" smtClean="0">
                <a:solidFill>
                  <a:schemeClr val="tx1"/>
                </a:solidFill>
                <a:latin typeface="Meiryo UI" panose="020B0604030504040204" pitchFamily="50" charset="-128"/>
                <a:ea typeface="Meiryo UI" panose="020B0604030504040204" pitchFamily="50" charset="-128"/>
              </a:rPr>
              <a:t>が</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自主的</a:t>
            </a:r>
            <a:r>
              <a:rPr lang="ja-JP" altLang="en-US" b="0" i="0" dirty="0">
                <a:solidFill>
                  <a:schemeClr val="tx1"/>
                </a:solidFill>
                <a:latin typeface="Meiryo UI" panose="020B0604030504040204" pitchFamily="50" charset="-128"/>
                <a:ea typeface="Meiryo UI" panose="020B0604030504040204" pitchFamily="50" charset="-128"/>
              </a:rPr>
              <a:t>かつ柔軟に取り組むことのできる管理的手法による対策を中心に推進していくべきである。</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50" name="角丸四角形 44"/>
          <p:cNvSpPr/>
          <p:nvPr/>
        </p:nvSpPr>
        <p:spPr bwMode="auto">
          <a:xfrm>
            <a:off x="7085013" y="4492625"/>
            <a:ext cx="6273800" cy="4700588"/>
          </a:xfrm>
          <a:prstGeom prst="roundRect">
            <a:avLst>
              <a:gd name="adj" fmla="val 3630"/>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a:t>
            </a:r>
            <a:r>
              <a:rPr lang="ja-JP" altLang="en-US" i="0" dirty="0" smtClean="0">
                <a:solidFill>
                  <a:schemeClr val="tx1"/>
                </a:solidFill>
                <a:latin typeface="Meiryo UI" panose="020B0604030504040204" pitchFamily="50" charset="-128"/>
                <a:ea typeface="Meiryo UI" panose="020B0604030504040204" pitchFamily="50" charset="-128"/>
              </a:rPr>
              <a:t>水質</a:t>
            </a:r>
            <a:r>
              <a:rPr lang="ja-JP" altLang="en-US" i="0" dirty="0">
                <a:solidFill>
                  <a:schemeClr val="tx1"/>
                </a:solidFill>
                <a:latin typeface="Meiryo UI" panose="020B0604030504040204" pitchFamily="50" charset="-128"/>
                <a:ea typeface="Meiryo UI" panose="020B0604030504040204" pitchFamily="50" charset="-128"/>
              </a:rPr>
              <a:t>規制の</a:t>
            </a:r>
            <a:r>
              <a:rPr lang="ja-JP" altLang="en-US" i="0" dirty="0" smtClean="0">
                <a:solidFill>
                  <a:schemeClr val="tx1"/>
                </a:solidFill>
                <a:latin typeface="Meiryo UI" panose="020B0604030504040204" pitchFamily="50" charset="-128"/>
                <a:ea typeface="Meiryo UI" panose="020B0604030504040204" pitchFamily="50" charset="-128"/>
              </a:rPr>
              <a:t>見直し</a:t>
            </a:r>
            <a:endParaRPr lang="en-US" altLang="ja-JP" i="0" u="sng"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条例施行以降届出実績のない届出施設のあり方］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・今後の届出のある可能性等を踏まえ、現行条例施行以降、届出実績のない届出施設の一部に</a:t>
            </a:r>
            <a:r>
              <a:rPr lang="ja-JP" altLang="en-US" b="0" i="0" dirty="0" err="1" smtClean="0">
                <a:solidFill>
                  <a:schemeClr val="tx1"/>
                </a:solidFill>
                <a:latin typeface="Meiryo UI" panose="020B0604030504040204" pitchFamily="50" charset="-128"/>
                <a:ea typeface="Meiryo UI" panose="020B0604030504040204" pitchFamily="50" charset="-128"/>
              </a:rPr>
              <a:t>つ</a:t>
            </a:r>
            <a:r>
              <a:rPr lang="ja-JP" altLang="en-US" b="0" i="0" dirty="0" smtClean="0">
                <a:solidFill>
                  <a:schemeClr val="tx1"/>
                </a:solidFill>
                <a:latin typeface="Meiryo UI" panose="020B0604030504040204" pitchFamily="50" charset="-128"/>
                <a:ea typeface="Meiryo UI" panose="020B0604030504040204" pitchFamily="50" charset="-128"/>
              </a:rPr>
              <a:t>  </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いて</a:t>
            </a:r>
            <a:r>
              <a:rPr lang="ja-JP" altLang="en-US" b="0" i="0" dirty="0">
                <a:solidFill>
                  <a:schemeClr val="tx1"/>
                </a:solidFill>
                <a:latin typeface="Meiryo UI" panose="020B0604030504040204" pitchFamily="50" charset="-128"/>
                <a:ea typeface="Meiryo UI" panose="020B0604030504040204" pitchFamily="50" charset="-128"/>
              </a:rPr>
              <a:t>は、</a:t>
            </a:r>
            <a:r>
              <a:rPr lang="ja-JP" altLang="en-US" b="0" i="0" u="sng" dirty="0">
                <a:solidFill>
                  <a:schemeClr val="tx1"/>
                </a:solidFill>
                <a:latin typeface="Meiryo UI" panose="020B0604030504040204" pitchFamily="50" charset="-128"/>
                <a:ea typeface="Meiryo UI" panose="020B0604030504040204" pitchFamily="50" charset="-128"/>
              </a:rPr>
              <a:t>届出対象施設から除外</a:t>
            </a:r>
            <a:r>
              <a:rPr lang="ja-JP" altLang="en-US" b="0" i="0" dirty="0">
                <a:solidFill>
                  <a:schemeClr val="tx1"/>
                </a:solidFill>
                <a:latin typeface="Meiryo UI" panose="020B0604030504040204" pitchFamily="50" charset="-128"/>
                <a:ea typeface="Meiryo UI" panose="020B0604030504040204" pitchFamily="50" charset="-128"/>
              </a:rPr>
              <a:t>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「排水基準としての色又は臭気のあり方］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・色については、現在も指導している事例があることから、</a:t>
            </a:r>
            <a:r>
              <a:rPr lang="ja-JP" altLang="en-US" b="0" i="0" u="sng" dirty="0">
                <a:solidFill>
                  <a:schemeClr val="tx1"/>
                </a:solidFill>
                <a:latin typeface="Meiryo UI" panose="020B0604030504040204" pitchFamily="50" charset="-128"/>
                <a:ea typeface="Meiryo UI" panose="020B0604030504040204" pitchFamily="50" charset="-128"/>
              </a:rPr>
              <a:t>排水基準項目に残す</a:t>
            </a:r>
            <a:r>
              <a:rPr lang="ja-JP" altLang="en-US" b="0" i="0" dirty="0">
                <a:solidFill>
                  <a:schemeClr val="tx1"/>
                </a:solidFill>
                <a:latin typeface="Meiryo UI" panose="020B0604030504040204" pitchFamily="50" charset="-128"/>
                <a:ea typeface="Meiryo UI" panose="020B0604030504040204" pitchFamily="50" charset="-128"/>
              </a:rPr>
              <a:t>必要がある。</a:t>
            </a: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・臭気については、市町村が指導権限を有する悪臭防止法により規制が可能であることから、条例</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おける</a:t>
            </a:r>
            <a:r>
              <a:rPr lang="ja-JP" altLang="en-US" b="0" i="0" u="sng" dirty="0">
                <a:solidFill>
                  <a:schemeClr val="tx1"/>
                </a:solidFill>
                <a:latin typeface="Meiryo UI" panose="020B0604030504040204" pitchFamily="50" charset="-128"/>
                <a:ea typeface="Meiryo UI" panose="020B0604030504040204" pitchFamily="50" charset="-128"/>
              </a:rPr>
              <a:t>排水基準項目から除外</a:t>
            </a:r>
            <a:r>
              <a:rPr lang="ja-JP" altLang="en-US" b="0" i="0" dirty="0">
                <a:solidFill>
                  <a:schemeClr val="tx1"/>
                </a:solidFill>
                <a:latin typeface="Meiryo UI" panose="020B0604030504040204" pitchFamily="50" charset="-128"/>
                <a:ea typeface="Meiryo UI" panose="020B0604030504040204" pitchFamily="50" charset="-128"/>
              </a:rPr>
              <a:t>して差し支えない。</a:t>
            </a: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事故時の措置の対象のあり方］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a:t>
            </a:r>
            <a:r>
              <a:rPr lang="ja-JP" altLang="en-US" b="0" i="0" u="sng" dirty="0">
                <a:solidFill>
                  <a:schemeClr val="tx1"/>
                </a:solidFill>
                <a:latin typeface="Meiryo UI" panose="020B0604030504040204" pitchFamily="50" charset="-128"/>
                <a:ea typeface="Meiryo UI" panose="020B0604030504040204" pitchFamily="50" charset="-128"/>
              </a:rPr>
              <a:t>届出施設を設置していない未規制の小規模事業場など全ての事業場に対象を拡大</a:t>
            </a:r>
            <a:r>
              <a:rPr lang="ja-JP" altLang="en-US" b="0" i="0" dirty="0">
                <a:solidFill>
                  <a:schemeClr val="tx1"/>
                </a:solidFill>
                <a:latin typeface="Meiryo UI" panose="020B0604030504040204" pitchFamily="50" charset="-128"/>
                <a:ea typeface="Meiryo UI" panose="020B0604030504040204" pitchFamily="50" charset="-128"/>
              </a:rPr>
              <a:t>し、施設の</a:t>
            </a:r>
            <a:r>
              <a:rPr lang="ja-JP" altLang="en-US" b="0" i="0" dirty="0" smtClean="0">
                <a:solidFill>
                  <a:schemeClr val="tx1"/>
                </a:solidFill>
                <a:latin typeface="Meiryo UI" panose="020B0604030504040204" pitchFamily="50" charset="-128"/>
                <a:ea typeface="Meiryo UI" panose="020B0604030504040204" pitchFamily="50" charset="-128"/>
              </a:rPr>
              <a:t>破</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損</a:t>
            </a:r>
            <a:r>
              <a:rPr lang="ja-JP" altLang="en-US" b="0" i="0" dirty="0">
                <a:solidFill>
                  <a:schemeClr val="tx1"/>
                </a:solidFill>
                <a:latin typeface="Meiryo UI" panose="020B0604030504040204" pitchFamily="50" charset="-128"/>
                <a:ea typeface="Meiryo UI" panose="020B0604030504040204" pitchFamily="50" charset="-128"/>
              </a:rPr>
              <a:t>等による汚水流出などの水質事故発生時における</a:t>
            </a:r>
            <a:r>
              <a:rPr lang="ja-JP" altLang="en-US" b="0" i="0" u="sng" dirty="0">
                <a:solidFill>
                  <a:schemeClr val="tx1"/>
                </a:solidFill>
                <a:latin typeface="Meiryo UI" panose="020B0604030504040204" pitchFamily="50" charset="-128"/>
                <a:ea typeface="Meiryo UI" panose="020B0604030504040204" pitchFamily="50" charset="-128"/>
              </a:rPr>
              <a:t>応急措置の実施や再発防止策等の知事へ</a:t>
            </a:r>
            <a:r>
              <a:rPr lang="ja-JP" altLang="en-US" b="0" i="0" u="sng" dirty="0" smtClean="0">
                <a:solidFill>
                  <a:schemeClr val="tx1"/>
                </a:solidFill>
                <a:latin typeface="Meiryo UI" panose="020B0604030504040204" pitchFamily="50" charset="-128"/>
                <a:ea typeface="Meiryo UI" panose="020B0604030504040204" pitchFamily="50" charset="-128"/>
              </a:rPr>
              <a:t>の</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報告</a:t>
            </a:r>
            <a:r>
              <a:rPr lang="ja-JP" altLang="en-US" b="0" i="0" u="sng" dirty="0">
                <a:solidFill>
                  <a:schemeClr val="tx1"/>
                </a:solidFill>
                <a:latin typeface="Meiryo UI" panose="020B0604030504040204" pitchFamily="50" charset="-128"/>
                <a:ea typeface="Meiryo UI" panose="020B0604030504040204" pitchFamily="50" charset="-128"/>
              </a:rPr>
              <a:t>を義務化</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ただし、対象事業場以外の事業場は対象事業場に比べて排水量が少なく、公共用水域への</a:t>
            </a:r>
            <a:r>
              <a:rPr lang="ja-JP" altLang="en-US" b="0" i="0" dirty="0" smtClean="0">
                <a:solidFill>
                  <a:schemeClr val="tx1"/>
                </a:solidFill>
                <a:latin typeface="Meiryo UI" panose="020B0604030504040204" pitchFamily="50" charset="-128"/>
                <a:ea typeface="Meiryo UI" panose="020B0604030504040204" pitchFamily="50" charset="-128"/>
              </a:rPr>
              <a:t>負荷</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が</a:t>
            </a:r>
            <a:r>
              <a:rPr lang="ja-JP" altLang="en-US" b="0" i="0" dirty="0">
                <a:solidFill>
                  <a:schemeClr val="tx1"/>
                </a:solidFill>
                <a:latin typeface="Meiryo UI" panose="020B0604030504040204" pitchFamily="50" charset="-128"/>
                <a:ea typeface="Meiryo UI" panose="020B0604030504040204" pitchFamily="50" charset="-128"/>
              </a:rPr>
              <a:t>小さいと想定されるため、</a:t>
            </a:r>
            <a:r>
              <a:rPr lang="ja-JP" altLang="en-US" b="0" i="0" u="sng" dirty="0">
                <a:solidFill>
                  <a:schemeClr val="tx1"/>
                </a:solidFill>
                <a:latin typeface="Meiryo UI" panose="020B0604030504040204" pitchFamily="50" charset="-128"/>
                <a:ea typeface="Meiryo UI" panose="020B0604030504040204" pitchFamily="50" charset="-128"/>
              </a:rPr>
              <a:t>措置命令や命令違反に対する罰則の適用は要しない</a:t>
            </a:r>
            <a:r>
              <a:rPr lang="ja-JP" altLang="en-US" b="0" i="0" dirty="0">
                <a:solidFill>
                  <a:schemeClr val="tx1"/>
                </a:solidFill>
                <a:latin typeface="Meiryo UI" panose="020B0604030504040204" pitchFamily="50" charset="-128"/>
                <a:ea typeface="Meiryo UI" panose="020B0604030504040204" pitchFamily="50" charset="-128"/>
              </a:rPr>
              <a:t>ものとすべきである。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条例における総量削減指導の規定のあり方］</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・条例における</a:t>
            </a:r>
            <a:r>
              <a:rPr lang="en-US" altLang="ja-JP" b="0" i="0" dirty="0">
                <a:solidFill>
                  <a:schemeClr val="tx1"/>
                </a:solidFill>
                <a:latin typeface="Meiryo UI" panose="020B0604030504040204" pitchFamily="50" charset="-128"/>
                <a:ea typeface="Meiryo UI" panose="020B0604030504040204" pitchFamily="50" charset="-128"/>
              </a:rPr>
              <a:t>COD</a:t>
            </a:r>
            <a:r>
              <a:rPr lang="ja-JP" altLang="en-US" b="0" i="0" dirty="0" err="1">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窒素、</a:t>
            </a:r>
            <a:r>
              <a:rPr lang="ja-JP" altLang="en-US" b="0" i="0" dirty="0" err="1">
                <a:solidFill>
                  <a:schemeClr val="tx1"/>
                </a:solidFill>
                <a:latin typeface="Meiryo UI" panose="020B0604030504040204" pitchFamily="50" charset="-128"/>
                <a:ea typeface="Meiryo UI" panose="020B0604030504040204" pitchFamily="50" charset="-128"/>
              </a:rPr>
              <a:t>りんの</a:t>
            </a:r>
            <a:r>
              <a:rPr lang="ja-JP" altLang="en-US" b="0" i="0" dirty="0">
                <a:solidFill>
                  <a:schemeClr val="tx1"/>
                </a:solidFill>
                <a:latin typeface="Meiryo UI" panose="020B0604030504040204" pitchFamily="50" charset="-128"/>
                <a:ea typeface="Meiryo UI" panose="020B0604030504040204" pitchFamily="50" charset="-128"/>
              </a:rPr>
              <a:t>総量削減指導の規定については、平成</a:t>
            </a:r>
            <a:r>
              <a:rPr lang="en-US" altLang="ja-JP" b="0" i="0" dirty="0">
                <a:solidFill>
                  <a:schemeClr val="tx1"/>
                </a:solidFill>
                <a:latin typeface="Meiryo UI" panose="020B0604030504040204" pitchFamily="50" charset="-128"/>
                <a:ea typeface="Meiryo UI" panose="020B0604030504040204" pitchFamily="50" charset="-128"/>
              </a:rPr>
              <a:t>13</a:t>
            </a:r>
            <a:r>
              <a:rPr lang="ja-JP" altLang="en-US" b="0" i="0" dirty="0">
                <a:solidFill>
                  <a:schemeClr val="tx1"/>
                </a:solidFill>
                <a:latin typeface="Meiryo UI" panose="020B0604030504040204" pitchFamily="50" charset="-128"/>
                <a:ea typeface="Meiryo UI" panose="020B0604030504040204" pitchFamily="50" charset="-128"/>
              </a:rPr>
              <a:t>年の水濁法改正により</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水質</a:t>
            </a:r>
            <a:r>
              <a:rPr lang="ja-JP" altLang="en-US" b="0" i="0" dirty="0">
                <a:solidFill>
                  <a:schemeClr val="tx1"/>
                </a:solidFill>
                <a:latin typeface="Meiryo UI" panose="020B0604030504040204" pitchFamily="50" charset="-128"/>
                <a:ea typeface="Meiryo UI" panose="020B0604030504040204" pitchFamily="50" charset="-128"/>
              </a:rPr>
              <a:t>総量削減制度による同等の措置が可能となったため、削除して差し支えない。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44" name="角丸四角形 50"/>
          <p:cNvSpPr/>
          <p:nvPr/>
        </p:nvSpPr>
        <p:spPr bwMode="auto">
          <a:xfrm>
            <a:off x="358775" y="3917950"/>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化学物質分野</a:t>
            </a:r>
            <a:endParaRPr lang="en-US" altLang="ja-JP" i="0" dirty="0">
              <a:latin typeface="+mn-ea"/>
              <a:cs typeface="ＭＳ Ｐゴシック" pitchFamily="50" charset="-128"/>
            </a:endParaRPr>
          </a:p>
        </p:txBody>
      </p:sp>
      <p:sp>
        <p:nvSpPr>
          <p:cNvPr id="48" name="角丸四角形 50"/>
          <p:cNvSpPr/>
          <p:nvPr/>
        </p:nvSpPr>
        <p:spPr bwMode="auto">
          <a:xfrm>
            <a:off x="7046913" y="4086225"/>
            <a:ext cx="1223962"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水質分野</a:t>
            </a:r>
            <a:endParaRPr lang="en-US" altLang="ja-JP" i="0" dirty="0">
              <a:latin typeface="+mn-ea"/>
              <a:cs typeface="ＭＳ Ｐゴシック" pitchFamily="50" charset="-128"/>
            </a:endParaRPr>
          </a:p>
        </p:txBody>
      </p:sp>
      <p:sp>
        <p:nvSpPr>
          <p:cNvPr id="40" name="角丸四角形 50"/>
          <p:cNvSpPr/>
          <p:nvPr/>
        </p:nvSpPr>
        <p:spPr bwMode="auto">
          <a:xfrm>
            <a:off x="349250" y="269398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土壌汚染分野</a:t>
            </a:r>
            <a:endParaRPr lang="en-US" altLang="ja-JP" i="0" dirty="0">
              <a:latin typeface="+mn-ea"/>
              <a:cs typeface="ＭＳ Ｐゴシック" pitchFamily="50" charset="-128"/>
            </a:endParaRPr>
          </a:p>
        </p:txBody>
      </p:sp>
      <p:sp>
        <p:nvSpPr>
          <p:cNvPr id="49" name="角丸四角形 44"/>
          <p:cNvSpPr/>
          <p:nvPr/>
        </p:nvSpPr>
        <p:spPr bwMode="auto">
          <a:xfrm>
            <a:off x="334963" y="3090863"/>
            <a:ext cx="6289675" cy="773112"/>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・改正条例が令和元年</a:t>
            </a:r>
            <a:r>
              <a:rPr lang="en-US" altLang="ja-JP" b="0" i="0" dirty="0">
                <a:solidFill>
                  <a:schemeClr val="tx1"/>
                </a:solidFill>
                <a:latin typeface="Meiryo UI" panose="020B0604030504040204" pitchFamily="50" charset="-128"/>
                <a:ea typeface="Meiryo UI" panose="020B0604030504040204" pitchFamily="50" charset="-128"/>
              </a:rPr>
              <a:t>10</a:t>
            </a:r>
            <a:r>
              <a:rPr lang="ja-JP" altLang="en-US" b="0" i="0" dirty="0">
                <a:solidFill>
                  <a:schemeClr val="tx1"/>
                </a:solidFill>
                <a:latin typeface="Meiryo UI" panose="020B0604030504040204" pitchFamily="50" charset="-128"/>
                <a:ea typeface="Meiryo UI" panose="020B0604030504040204" pitchFamily="50" charset="-128"/>
              </a:rPr>
              <a:t>月に全面施行されたところであることから、現行の制度を継続することとし</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、新たな課題が確認された際に改めて検討を行うことが適当である。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52" name="角丸四角形 44"/>
          <p:cNvSpPr/>
          <p:nvPr/>
        </p:nvSpPr>
        <p:spPr bwMode="auto">
          <a:xfrm>
            <a:off x="379413" y="7082391"/>
            <a:ext cx="6230937" cy="2272623"/>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〇騒音規制の見直し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・条例では、騒音規制法、振動規制法に規定する特定施設のうち、電気事業法に規定する</a:t>
            </a:r>
            <a:r>
              <a:rPr lang="ja-JP" altLang="en-US" b="0" i="0" dirty="0" smtClean="0">
                <a:solidFill>
                  <a:schemeClr val="tx1"/>
                </a:solidFill>
                <a:latin typeface="Meiryo UI" panose="020B0604030504040204" pitchFamily="50" charset="-128"/>
                <a:ea typeface="Meiryo UI" panose="020B0604030504040204" pitchFamily="50" charset="-128"/>
              </a:rPr>
              <a:t>電気工</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作物</a:t>
            </a:r>
            <a:r>
              <a:rPr lang="ja-JP" altLang="en-US" b="0" i="0" dirty="0">
                <a:solidFill>
                  <a:schemeClr val="tx1"/>
                </a:solidFill>
                <a:latin typeface="Meiryo UI" panose="020B0604030504040204" pitchFamily="50" charset="-128"/>
                <a:ea typeface="Meiryo UI" panose="020B0604030504040204" pitchFamily="50" charset="-128"/>
              </a:rPr>
              <a:t>又はガス事業法に規定するガス工作物のみを設置している特定工場等を例外的に規制対象</a:t>
            </a:r>
            <a:r>
              <a:rPr lang="ja-JP" altLang="en-US" b="0" i="0" dirty="0" smtClean="0">
                <a:solidFill>
                  <a:schemeClr val="tx1"/>
                </a:solidFill>
                <a:latin typeface="Meiryo UI" panose="020B0604030504040204" pitchFamily="50" charset="-128"/>
                <a:ea typeface="Meiryo UI" panose="020B0604030504040204" pitchFamily="50" charset="-128"/>
              </a:rPr>
              <a:t>と</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して</a:t>
            </a:r>
            <a:r>
              <a:rPr lang="ja-JP" altLang="en-US" b="0" i="0" dirty="0">
                <a:solidFill>
                  <a:schemeClr val="tx1"/>
                </a:solidFill>
                <a:latin typeface="Meiryo UI" panose="020B0604030504040204" pitchFamily="50" charset="-128"/>
                <a:ea typeface="Meiryo UI" panose="020B0604030504040204" pitchFamily="50" charset="-128"/>
              </a:rPr>
              <a:t>いるが、現時点では騒音規制法、振動規制法に基づき市町村が必要な規制を行うことが可能</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r>
              <a:rPr lang="ja-JP" altLang="en-US" b="0" i="0" dirty="0">
                <a:solidFill>
                  <a:schemeClr val="tx1"/>
                </a:solidFill>
                <a:latin typeface="Meiryo UI" panose="020B0604030504040204" pitchFamily="50" charset="-128"/>
                <a:ea typeface="Meiryo UI" panose="020B0604030504040204" pitchFamily="50" charset="-128"/>
              </a:rPr>
              <a:t>ことから、条例の規制の対象から除外し、法と条例の規制の重複を解消すべきである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騒音に係る特定建設作業の規制対象に、苦情及び騒音の実態を踏まえ、これまで規制対象外</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あった</a:t>
            </a:r>
            <a:r>
              <a:rPr lang="ja-JP" altLang="en-US" b="0" i="0" u="sng" dirty="0">
                <a:solidFill>
                  <a:schemeClr val="tx1"/>
                </a:solidFill>
                <a:latin typeface="Meiryo UI" panose="020B0604030504040204" pitchFamily="50" charset="-128"/>
                <a:ea typeface="Meiryo UI" panose="020B0604030504040204" pitchFamily="50" charset="-128"/>
              </a:rPr>
              <a:t>スケルトンバケットを取り付けた油圧ショベルを使用するふるい分け等の</a:t>
            </a:r>
            <a:r>
              <a:rPr lang="ja-JP" altLang="ja-JP" b="0" i="0" u="sng" dirty="0">
                <a:solidFill>
                  <a:schemeClr val="tx1"/>
                </a:solidFill>
                <a:latin typeface="Meiryo UI" panose="020B0604030504040204" pitchFamily="50" charset="-128"/>
                <a:ea typeface="Meiryo UI" panose="020B0604030504040204" pitchFamily="50" charset="-128"/>
              </a:rPr>
              <a:t>作業を追加</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・人の声など制御の難しい騒音など、指導が難しいケースについては、府は、条例により更なる規制</a:t>
            </a:r>
            <a:r>
              <a:rPr lang="ja-JP" altLang="en-US" b="0" i="0" dirty="0" smtClean="0">
                <a:solidFill>
                  <a:schemeClr val="tx1"/>
                </a:solidFill>
                <a:latin typeface="Meiryo UI" panose="020B0604030504040204" pitchFamily="50" charset="-128"/>
                <a:ea typeface="Meiryo UI" panose="020B0604030504040204" pitchFamily="50" charset="-128"/>
              </a:rPr>
              <a:t>を</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設ける</a:t>
            </a:r>
            <a:r>
              <a:rPr lang="ja-JP" altLang="en-US" b="0" i="0" dirty="0">
                <a:solidFill>
                  <a:schemeClr val="tx1"/>
                </a:solidFill>
                <a:latin typeface="Meiryo UI" panose="020B0604030504040204" pitchFamily="50" charset="-128"/>
                <a:ea typeface="Meiryo UI" panose="020B0604030504040204" pitchFamily="50" charset="-128"/>
              </a:rPr>
              <a:t>のではなく、関係する対応事例等を収集し、事例の概要、対応の経緯、対策の内容など、</a:t>
            </a:r>
            <a:r>
              <a:rPr lang="ja-JP" altLang="en-US" b="0" i="0" dirty="0" smtClean="0">
                <a:solidFill>
                  <a:schemeClr val="tx1"/>
                </a:solidFill>
                <a:latin typeface="Meiryo UI" panose="020B0604030504040204" pitchFamily="50" charset="-128"/>
                <a:ea typeface="Meiryo UI" panose="020B0604030504040204" pitchFamily="50" charset="-128"/>
              </a:rPr>
              <a:t>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町村</a:t>
            </a:r>
            <a:r>
              <a:rPr lang="ja-JP" altLang="en-US" b="0" i="0" dirty="0">
                <a:solidFill>
                  <a:schemeClr val="tx1"/>
                </a:solidFill>
                <a:latin typeface="Meiryo UI" panose="020B0604030504040204" pitchFamily="50" charset="-128"/>
                <a:ea typeface="Meiryo UI" panose="020B0604030504040204" pitchFamily="50" charset="-128"/>
              </a:rPr>
              <a:t>が対応する際に参考としやすい形に整理した上で、市町村と共有できるようにすべきである。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3" name="角丸四角形 50"/>
          <p:cNvSpPr/>
          <p:nvPr/>
        </p:nvSpPr>
        <p:spPr bwMode="auto">
          <a:xfrm>
            <a:off x="403225" y="667280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騒音・振動分野</a:t>
            </a:r>
            <a:endParaRPr lang="en-US" altLang="ja-JP" i="0" dirty="0">
              <a:latin typeface="+mn-ea"/>
              <a:cs typeface="ＭＳ Ｐゴシック" pitchFamily="50" charset="-128"/>
            </a:endParaRPr>
          </a:p>
        </p:txBody>
      </p:sp>
      <p:sp>
        <p:nvSpPr>
          <p:cNvPr id="54" name="角丸四角形 44"/>
          <p:cNvSpPr/>
          <p:nvPr/>
        </p:nvSpPr>
        <p:spPr bwMode="auto">
          <a:xfrm>
            <a:off x="7042695" y="1046163"/>
            <a:ext cx="6278562" cy="2242269"/>
          </a:xfrm>
          <a:prstGeom prst="roundRect">
            <a:avLst>
              <a:gd name="adj" fmla="val 5144"/>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〇事業者の自主的取組の促進にかかる規定の追加</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・これまでの排出等規制に加えて新たな対応が求められる課題があり、これまでの規制を中心とした</a:t>
            </a:r>
            <a:r>
              <a:rPr lang="ja-JP" altLang="en-US" b="0" i="0" dirty="0" smtClean="0">
                <a:solidFill>
                  <a:schemeClr val="tx1"/>
                </a:solidFill>
                <a:latin typeface="Meiryo UI" panose="020B0604030504040204" pitchFamily="50" charset="-128"/>
                <a:ea typeface="Meiryo UI" panose="020B0604030504040204" pitchFamily="50" charset="-128"/>
              </a:rPr>
              <a:t>枠</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組み</a:t>
            </a:r>
            <a:r>
              <a:rPr lang="ja-JP" altLang="en-US" b="0" i="0" dirty="0">
                <a:solidFill>
                  <a:schemeClr val="tx1"/>
                </a:solidFill>
                <a:latin typeface="Meiryo UI" panose="020B0604030504040204" pitchFamily="50" charset="-128"/>
                <a:ea typeface="Meiryo UI" panose="020B0604030504040204" pitchFamily="50" charset="-128"/>
              </a:rPr>
              <a:t>では十分な対応が困難である。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・事業者がそれぞれの事業活動の実態に即した環境保全対策を柔軟に実施することで、新たな</a:t>
            </a:r>
            <a:r>
              <a:rPr lang="ja-JP" altLang="en-US" b="0" i="0" dirty="0" smtClean="0">
                <a:solidFill>
                  <a:schemeClr val="tx1"/>
                </a:solidFill>
                <a:latin typeface="Meiryo UI" panose="020B0604030504040204" pitchFamily="50" charset="-128"/>
                <a:ea typeface="Meiryo UI" panose="020B0604030504040204" pitchFamily="50" charset="-128"/>
              </a:rPr>
              <a:t>技術</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積極的な導入などにより、より効果的・効率的な排出削減への転換なども期待できることなどから</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は</a:t>
            </a:r>
            <a:r>
              <a:rPr lang="ja-JP" altLang="en-US" b="0" i="0" u="sng" dirty="0">
                <a:solidFill>
                  <a:schemeClr val="tx1"/>
                </a:solidFill>
                <a:latin typeface="Meiryo UI" panose="020B0604030504040204" pitchFamily="50" charset="-128"/>
                <a:ea typeface="Meiryo UI" panose="020B0604030504040204" pitchFamily="50" charset="-128"/>
              </a:rPr>
              <a:t>事業者自らの創意工夫による自主的・積極的な取組を行政として促進する方策についても</a:t>
            </a:r>
            <a:r>
              <a:rPr lang="ja-JP" altLang="en-US" b="0" i="0" u="sng" dirty="0" smtClean="0">
                <a:solidFill>
                  <a:schemeClr val="tx1"/>
                </a:solidFill>
                <a:latin typeface="Meiryo UI" panose="020B0604030504040204" pitchFamily="50" charset="-128"/>
                <a:ea typeface="Meiryo UI" panose="020B0604030504040204" pitchFamily="50" charset="-128"/>
              </a:rPr>
              <a:t>検</a:t>
            </a:r>
            <a:endParaRPr lang="en-US" altLang="ja-JP" b="0" i="0" u="sng"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u="sng" dirty="0">
                <a:solidFill>
                  <a:schemeClr val="tx1"/>
                </a:solidFill>
                <a:latin typeface="Meiryo UI" panose="020B0604030504040204" pitchFamily="50" charset="-128"/>
                <a:ea typeface="Meiryo UI" panose="020B0604030504040204" pitchFamily="50" charset="-128"/>
              </a:rPr>
              <a:t> </a:t>
            </a:r>
            <a:r>
              <a:rPr lang="ja-JP" altLang="en-US" b="0" i="0" u="sng" dirty="0" smtClean="0">
                <a:solidFill>
                  <a:schemeClr val="tx1"/>
                </a:solidFill>
                <a:latin typeface="Meiryo UI" panose="020B0604030504040204" pitchFamily="50" charset="-128"/>
                <a:ea typeface="Meiryo UI" panose="020B0604030504040204" pitchFamily="50" charset="-128"/>
              </a:rPr>
              <a:t>討</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・実際の制度導入にあたっては、その実効性を慎重に検証するとともに事業者のニーズを十分に</a:t>
            </a:r>
            <a:r>
              <a:rPr lang="ja-JP" altLang="en-US" b="0" i="0" dirty="0" err="1">
                <a:solidFill>
                  <a:schemeClr val="tx1"/>
                </a:solidFill>
                <a:latin typeface="Meiryo UI" panose="020B0604030504040204" pitchFamily="50" charset="-128"/>
                <a:ea typeface="Meiryo UI" panose="020B0604030504040204" pitchFamily="50" charset="-128"/>
              </a:rPr>
              <a:t>考慮</a:t>
            </a:r>
            <a:r>
              <a:rPr lang="ja-JP" altLang="en-US" b="0" i="0" dirty="0" err="1" smtClean="0">
                <a:solidFill>
                  <a:schemeClr val="tx1"/>
                </a:solidFill>
                <a:latin typeface="Meiryo UI" panose="020B0604030504040204" pitchFamily="50" charset="-128"/>
                <a:ea typeface="Meiryo UI" panose="020B0604030504040204" pitchFamily="50" charset="-128"/>
              </a:rPr>
              <a:t>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ことが必要である。また、その根拠の条例への位置づけにより、継続的な促進体制を構築すること</a:t>
            </a:r>
            <a:r>
              <a:rPr lang="ja-JP" altLang="en-US" b="0" i="0" dirty="0" smtClean="0">
                <a:solidFill>
                  <a:schemeClr val="tx1"/>
                </a:solidFill>
                <a:latin typeface="Meiryo UI" panose="020B0604030504040204" pitchFamily="50" charset="-128"/>
                <a:ea typeface="Meiryo UI" panose="020B0604030504040204" pitchFamily="50" charset="-128"/>
              </a:rPr>
              <a:t>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重要</a:t>
            </a:r>
            <a:r>
              <a:rPr lang="ja-JP" altLang="en-US" b="0" i="0" dirty="0">
                <a:solidFill>
                  <a:schemeClr val="tx1"/>
                </a:solidFill>
                <a:latin typeface="Meiryo UI" panose="020B0604030504040204" pitchFamily="50" charset="-128"/>
                <a:ea typeface="Meiryo UI" panose="020B0604030504040204" pitchFamily="50" charset="-128"/>
              </a:rPr>
              <a:t>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5" name="角丸四角形 50"/>
          <p:cNvSpPr/>
          <p:nvPr/>
        </p:nvSpPr>
        <p:spPr bwMode="auto">
          <a:xfrm>
            <a:off x="7029871" y="647700"/>
            <a:ext cx="1466850"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smtClean="0">
                <a:latin typeface="+mn-ea"/>
                <a:cs typeface="ＭＳ Ｐゴシック" pitchFamily="50" charset="-128"/>
              </a:rPr>
              <a:t>　規制</a:t>
            </a:r>
            <a:r>
              <a:rPr lang="ja-JP" altLang="en-US" i="0" dirty="0">
                <a:latin typeface="+mn-ea"/>
                <a:cs typeface="ＭＳ Ｐゴシック" pitchFamily="50" charset="-128"/>
              </a:rPr>
              <a:t>以外の手法</a:t>
            </a:r>
            <a:endParaRPr lang="en-US" altLang="ja-JP" i="0" dirty="0">
              <a:latin typeface="+mn-ea"/>
              <a:cs typeface="ＭＳ Ｐゴシック" pitchFamily="50" charset="-128"/>
            </a:endParaRPr>
          </a:p>
        </p:txBody>
      </p:sp>
      <p:sp>
        <p:nvSpPr>
          <p:cNvPr id="58" name="角丸四角形 50"/>
          <p:cNvSpPr/>
          <p:nvPr/>
        </p:nvSpPr>
        <p:spPr bwMode="auto">
          <a:xfrm>
            <a:off x="360363" y="1541463"/>
            <a:ext cx="1468437"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地盤沈下分野</a:t>
            </a:r>
            <a:endParaRPr lang="en-US" altLang="ja-JP" i="0" dirty="0">
              <a:latin typeface="+mn-ea"/>
              <a:cs typeface="ＭＳ Ｐゴシック" pitchFamily="50" charset="-128"/>
            </a:endParaRPr>
          </a:p>
        </p:txBody>
      </p:sp>
      <p:sp>
        <p:nvSpPr>
          <p:cNvPr id="59" name="角丸四角形 44"/>
          <p:cNvSpPr/>
          <p:nvPr/>
        </p:nvSpPr>
        <p:spPr bwMode="auto">
          <a:xfrm>
            <a:off x="360363" y="1924050"/>
            <a:ext cx="6278562" cy="715963"/>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・地盤沈下は沈静化の傾向にあり、法と併せた条例の効果は認められることから、引き続き地盤沈下</a:t>
            </a:r>
            <a:r>
              <a:rPr lang="ja-JP" altLang="en-US" b="0" i="0" dirty="0" smtClean="0">
                <a:solidFill>
                  <a:schemeClr val="tx1"/>
                </a:solidFill>
                <a:latin typeface="Meiryo UI" panose="020B0604030504040204" pitchFamily="50" charset="-128"/>
                <a:ea typeface="Meiryo UI" panose="020B0604030504040204" pitchFamily="50" charset="-128"/>
              </a:rPr>
              <a:t>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防止</a:t>
            </a:r>
            <a:r>
              <a:rPr lang="ja-JP" altLang="en-US" b="0" i="0" dirty="0">
                <a:solidFill>
                  <a:schemeClr val="tx1"/>
                </a:solidFill>
                <a:latin typeface="Meiryo UI" panose="020B0604030504040204" pitchFamily="50" charset="-128"/>
                <a:ea typeface="Meiryo UI" panose="020B0604030504040204" pitchFamily="50" charset="-128"/>
              </a:rPr>
              <a:t>を図るため、現行の規制制度を継続することが適当である。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21" name="角丸四角形 50"/>
          <p:cNvSpPr/>
          <p:nvPr/>
        </p:nvSpPr>
        <p:spPr bwMode="auto">
          <a:xfrm>
            <a:off x="403225" y="606425"/>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悪臭分野</a:t>
            </a:r>
            <a:endParaRPr lang="en-US" altLang="ja-JP" i="0" dirty="0">
              <a:latin typeface="+mn-ea"/>
              <a:cs typeface="ＭＳ Ｐゴシック" pitchFamily="50" charset="-128"/>
            </a:endParaRPr>
          </a:p>
        </p:txBody>
      </p:sp>
      <p:sp>
        <p:nvSpPr>
          <p:cNvPr id="22" name="角丸四角形 44"/>
          <p:cNvSpPr/>
          <p:nvPr/>
        </p:nvSpPr>
        <p:spPr bwMode="auto">
          <a:xfrm>
            <a:off x="395288" y="954088"/>
            <a:ext cx="6229350" cy="541337"/>
          </a:xfrm>
          <a:prstGeom prst="roundRect">
            <a:avLst>
              <a:gd name="adj" fmla="val 949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・屋外燃焼行為の悪臭苦情等の実態を踏まえ、現行制度を継続することが</a:t>
            </a:r>
            <a:r>
              <a:rPr lang="ja-JP" altLang="en-US" b="0" i="0" dirty="0" smtClean="0">
                <a:solidFill>
                  <a:schemeClr val="tx1"/>
                </a:solidFill>
                <a:latin typeface="Meiryo UI" panose="020B0604030504040204" pitchFamily="50" charset="-128"/>
                <a:ea typeface="Meiryo UI" panose="020B0604030504040204" pitchFamily="50" charset="-128"/>
              </a:rPr>
              <a:t>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2516</Words>
  <Application>Microsoft Office PowerPoint</Application>
  <PresentationFormat>ユーザー設定</PresentationFormat>
  <Paragraphs>162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Ｐ明朝</vt:lpstr>
      <vt:lpstr>ＭＳ ゴシック</vt:lpstr>
      <vt:lpstr>Arial</vt:lpstr>
      <vt:lpstr>Matura MT Script Capitals</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2021-09-27T08:26:51Z</dcterms:created>
  <dcterms:modified xsi:type="dcterms:W3CDTF">2021-10-28T03:12:20Z</dcterms:modified>
</cp:coreProperties>
</file>