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648" r:id="rId1"/>
  </p:sldMasterIdLst>
  <p:notesMasterIdLst>
    <p:notesMasterId r:id="rId3"/>
  </p:notesMasterIdLst>
  <p:sldIdLst>
    <p:sldId id="256" r:id="rId2"/>
  </p:sldIdLst>
  <p:sldSz cx="12801600" cy="9601200" type="A3"/>
  <p:notesSz cx="6807200" cy="9939338"/>
  <p:defaultTextStyle>
    <a:defPPr>
      <a:defRPr lang="ja-JP"/>
    </a:defPPr>
    <a:lvl1pPr algn="l" defTabSz="1279525" rtl="0" fontAlgn="base">
      <a:spcBef>
        <a:spcPct val="0"/>
      </a:spcBef>
      <a:spcAft>
        <a:spcPct val="0"/>
      </a:spcAft>
      <a:defRPr kumimoji="1" sz="2500" kern="1200">
        <a:solidFill>
          <a:schemeClr val="tx1"/>
        </a:solidFill>
        <a:latin typeface="Arial" charset="0"/>
        <a:ea typeface="ＭＳ Ｐゴシック" charset="-128"/>
        <a:cs typeface="+mn-cs"/>
      </a:defRPr>
    </a:lvl1pPr>
    <a:lvl2pPr marL="639763" indent="-182563" algn="l" defTabSz="1279525" rtl="0" fontAlgn="base">
      <a:spcBef>
        <a:spcPct val="0"/>
      </a:spcBef>
      <a:spcAft>
        <a:spcPct val="0"/>
      </a:spcAft>
      <a:defRPr kumimoji="1" sz="2500" kern="1200">
        <a:solidFill>
          <a:schemeClr val="tx1"/>
        </a:solidFill>
        <a:latin typeface="Arial" charset="0"/>
        <a:ea typeface="ＭＳ Ｐゴシック" charset="-128"/>
        <a:cs typeface="+mn-cs"/>
      </a:defRPr>
    </a:lvl2pPr>
    <a:lvl3pPr marL="1279525" indent="-365125" algn="l" defTabSz="1279525" rtl="0" fontAlgn="base">
      <a:spcBef>
        <a:spcPct val="0"/>
      </a:spcBef>
      <a:spcAft>
        <a:spcPct val="0"/>
      </a:spcAft>
      <a:defRPr kumimoji="1" sz="2500" kern="1200">
        <a:solidFill>
          <a:schemeClr val="tx1"/>
        </a:solidFill>
        <a:latin typeface="Arial" charset="0"/>
        <a:ea typeface="ＭＳ Ｐゴシック" charset="-128"/>
        <a:cs typeface="+mn-cs"/>
      </a:defRPr>
    </a:lvl3pPr>
    <a:lvl4pPr marL="1919288" indent="-547688" algn="l" defTabSz="1279525" rtl="0" fontAlgn="base">
      <a:spcBef>
        <a:spcPct val="0"/>
      </a:spcBef>
      <a:spcAft>
        <a:spcPct val="0"/>
      </a:spcAft>
      <a:defRPr kumimoji="1" sz="2500" kern="1200">
        <a:solidFill>
          <a:schemeClr val="tx1"/>
        </a:solidFill>
        <a:latin typeface="Arial" charset="0"/>
        <a:ea typeface="ＭＳ Ｐゴシック" charset="-128"/>
        <a:cs typeface="+mn-cs"/>
      </a:defRPr>
    </a:lvl4pPr>
    <a:lvl5pPr marL="2559050" indent="-730250" algn="l" defTabSz="1279525" rtl="0" fontAlgn="base">
      <a:spcBef>
        <a:spcPct val="0"/>
      </a:spcBef>
      <a:spcAft>
        <a:spcPct val="0"/>
      </a:spcAft>
      <a:defRPr kumimoji="1" sz="2500" kern="1200">
        <a:solidFill>
          <a:schemeClr val="tx1"/>
        </a:solidFill>
        <a:latin typeface="Arial" charset="0"/>
        <a:ea typeface="ＭＳ Ｐゴシック" charset="-128"/>
        <a:cs typeface="+mn-cs"/>
      </a:defRPr>
    </a:lvl5pPr>
    <a:lvl6pPr marL="2286000" algn="l" defTabSz="914400" rtl="0" eaLnBrk="1" latinLnBrk="0" hangingPunct="1">
      <a:defRPr kumimoji="1" sz="2500" kern="1200">
        <a:solidFill>
          <a:schemeClr val="tx1"/>
        </a:solidFill>
        <a:latin typeface="Arial" charset="0"/>
        <a:ea typeface="ＭＳ Ｐゴシック" charset="-128"/>
        <a:cs typeface="+mn-cs"/>
      </a:defRPr>
    </a:lvl6pPr>
    <a:lvl7pPr marL="2743200" algn="l" defTabSz="914400" rtl="0" eaLnBrk="1" latinLnBrk="0" hangingPunct="1">
      <a:defRPr kumimoji="1" sz="2500" kern="1200">
        <a:solidFill>
          <a:schemeClr val="tx1"/>
        </a:solidFill>
        <a:latin typeface="Arial" charset="0"/>
        <a:ea typeface="ＭＳ Ｐゴシック" charset="-128"/>
        <a:cs typeface="+mn-cs"/>
      </a:defRPr>
    </a:lvl7pPr>
    <a:lvl8pPr marL="3200400" algn="l" defTabSz="914400" rtl="0" eaLnBrk="1" latinLnBrk="0" hangingPunct="1">
      <a:defRPr kumimoji="1" sz="2500" kern="1200">
        <a:solidFill>
          <a:schemeClr val="tx1"/>
        </a:solidFill>
        <a:latin typeface="Arial" charset="0"/>
        <a:ea typeface="ＭＳ Ｐゴシック" charset="-128"/>
        <a:cs typeface="+mn-cs"/>
      </a:defRPr>
    </a:lvl8pPr>
    <a:lvl9pPr marL="3657600" algn="l" defTabSz="914400" rtl="0" eaLnBrk="1" latinLnBrk="0" hangingPunct="1">
      <a:defRPr kumimoji="1" sz="2500"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024">
          <p15:clr>
            <a:srgbClr val="A4A3A4"/>
          </p15:clr>
        </p15:guide>
        <p15:guide id="2" pos="4032">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FF"/>
    <a:srgbClr val="FFFFCC"/>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140" autoAdjust="0"/>
  </p:normalViewPr>
  <p:slideViewPr>
    <p:cSldViewPr>
      <p:cViewPr varScale="1">
        <p:scale>
          <a:sx n="53" d="100"/>
          <a:sy n="53" d="100"/>
        </p:scale>
        <p:origin x="1728" y="96"/>
      </p:cViewPr>
      <p:guideLst>
        <p:guide orient="horz" pos="3024"/>
        <p:guide pos="4032"/>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hdr" sz="quarter"/>
          </p:nvPr>
        </p:nvSpPr>
        <p:spPr bwMode="auto">
          <a:xfrm>
            <a:off x="1"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defRPr sz="1200">
                <a:latin typeface="Calibri" pitchFamily="34" charset="0"/>
              </a:defRPr>
            </a:lvl1pPr>
          </a:lstStyle>
          <a:p>
            <a:endParaRPr lang="en-US" altLang="ja-JP"/>
          </a:p>
        </p:txBody>
      </p:sp>
      <p:sp>
        <p:nvSpPr>
          <p:cNvPr id="15363" name="Rectangle 3"/>
          <p:cNvSpPr>
            <a:spLocks noGrp="1" noChangeArrowheads="1"/>
          </p:cNvSpPr>
          <p:nvPr>
            <p:ph type="dt" idx="1"/>
          </p:nvPr>
        </p:nvSpPr>
        <p:spPr bwMode="auto">
          <a:xfrm>
            <a:off x="3855839" y="1"/>
            <a:ext cx="2949787" cy="496571"/>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lvl1pPr algn="r">
              <a:defRPr sz="1200">
                <a:latin typeface="Calibri" pitchFamily="34" charset="0"/>
              </a:defRPr>
            </a:lvl1pPr>
          </a:lstStyle>
          <a:p>
            <a:fld id="{B9BF0D00-A7E0-4199-8A2B-493412573ABF}" type="datetimeFigureOut">
              <a:rPr lang="ja-JP" altLang="en-US"/>
              <a:pPr/>
              <a:t>2020/11/9</a:t>
            </a:fld>
            <a:endParaRPr lang="en-US" altLang="ja-JP"/>
          </a:p>
        </p:txBody>
      </p:sp>
      <p:sp>
        <p:nvSpPr>
          <p:cNvPr id="15364" name="Rectangle 4"/>
          <p:cNvSpPr>
            <a:spLocks noGrp="1" noRot="1" noChangeAspect="1" noChangeArrowheads="1" noTextEdit="1"/>
          </p:cNvSpPr>
          <p:nvPr>
            <p:ph type="sldImg" idx="2"/>
          </p:nvPr>
        </p:nvSpPr>
        <p:spPr bwMode="auto">
          <a:xfrm>
            <a:off x="920750" y="746125"/>
            <a:ext cx="4965700" cy="3725863"/>
          </a:xfrm>
          <a:prstGeom prst="rect">
            <a:avLst/>
          </a:prstGeom>
          <a:noFill/>
          <a:ln w="9525">
            <a:solidFill>
              <a:srgbClr val="000000"/>
            </a:solidFill>
            <a:miter lim="800000"/>
            <a:headEnd/>
            <a:tailEnd/>
          </a:ln>
          <a:effectLst/>
        </p:spPr>
      </p:sp>
      <p:sp>
        <p:nvSpPr>
          <p:cNvPr id="15365" name="Rectangle 5"/>
          <p:cNvSpPr>
            <a:spLocks noGrp="1" noChangeArrowheads="1"/>
          </p:cNvSpPr>
          <p:nvPr>
            <p:ph type="body" sz="quarter" idx="3"/>
          </p:nvPr>
        </p:nvSpPr>
        <p:spPr bwMode="auto">
          <a:xfrm>
            <a:off x="680720" y="4721384"/>
            <a:ext cx="5445760" cy="4472306"/>
          </a:xfrm>
          <a:prstGeom prst="rect">
            <a:avLst/>
          </a:prstGeom>
          <a:noFill/>
          <a:ln w="9525">
            <a:noFill/>
            <a:miter lim="800000"/>
            <a:headEnd/>
            <a:tailEnd/>
          </a:ln>
          <a:effectLst/>
        </p:spPr>
        <p:txBody>
          <a:bodyPr vert="horz" wrap="square" lIns="91115" tIns="45557" rIns="91115" bIns="45557"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5366" name="Rectangle 6"/>
          <p:cNvSpPr>
            <a:spLocks noGrp="1" noChangeArrowheads="1"/>
          </p:cNvSpPr>
          <p:nvPr>
            <p:ph type="ftr" sz="quarter" idx="4"/>
          </p:nvPr>
        </p:nvSpPr>
        <p:spPr bwMode="auto">
          <a:xfrm>
            <a:off x="1"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defRPr sz="1200">
                <a:latin typeface="Calibri" pitchFamily="34" charset="0"/>
              </a:defRPr>
            </a:lvl1pPr>
          </a:lstStyle>
          <a:p>
            <a:endParaRPr lang="en-US" altLang="ja-JP"/>
          </a:p>
        </p:txBody>
      </p:sp>
      <p:sp>
        <p:nvSpPr>
          <p:cNvPr id="15367" name="Rectangle 7"/>
          <p:cNvSpPr>
            <a:spLocks noGrp="1" noChangeArrowheads="1"/>
          </p:cNvSpPr>
          <p:nvPr>
            <p:ph type="sldNum" sz="quarter" idx="5"/>
          </p:nvPr>
        </p:nvSpPr>
        <p:spPr bwMode="auto">
          <a:xfrm>
            <a:off x="3855839" y="9441182"/>
            <a:ext cx="2949787" cy="496570"/>
          </a:xfrm>
          <a:prstGeom prst="rect">
            <a:avLst/>
          </a:prstGeom>
          <a:noFill/>
          <a:ln w="9525">
            <a:noFill/>
            <a:miter lim="800000"/>
            <a:headEnd/>
            <a:tailEnd/>
          </a:ln>
          <a:effectLst/>
        </p:spPr>
        <p:txBody>
          <a:bodyPr vert="horz" wrap="square" lIns="91115" tIns="45557" rIns="91115" bIns="45557" numCol="1" anchor="b" anchorCtr="0" compatLnSpc="1">
            <a:prstTxWarp prst="textNoShape">
              <a:avLst/>
            </a:prstTxWarp>
          </a:bodyPr>
          <a:lstStyle>
            <a:lvl1pPr algn="r">
              <a:defRPr sz="1200">
                <a:latin typeface="Calibri" pitchFamily="34" charset="0"/>
              </a:defRPr>
            </a:lvl1pPr>
          </a:lstStyle>
          <a:p>
            <a:fld id="{5AAA8660-73D4-4D53-9249-DF02BC39BAF9}" type="slidenum">
              <a:rPr lang="ja-JP" altLang="en-US"/>
              <a:pPr/>
              <a:t>‹#›</a:t>
            </a:fld>
            <a:endParaRPr lang="en-US" altLang="ja-JP"/>
          </a:p>
        </p:txBody>
      </p:sp>
    </p:spTree>
    <p:extLst>
      <p:ext uri="{BB962C8B-B14F-4D97-AF65-F5344CB8AC3E}">
        <p14:creationId xmlns:p14="http://schemas.microsoft.com/office/powerpoint/2010/main" val="3236954886"/>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1pPr>
    <a:lvl2pPr marL="4572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2pPr>
    <a:lvl3pPr marL="9144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3pPr>
    <a:lvl4pPr marL="13716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4pPr>
    <a:lvl5pPr marL="1828800" algn="l" rtl="0" fontAlgn="base">
      <a:spcBef>
        <a:spcPct val="30000"/>
      </a:spcBef>
      <a:spcAft>
        <a:spcPct val="0"/>
      </a:spcAft>
      <a:defRPr kumimoji="1" sz="1200" kern="1200">
        <a:solidFill>
          <a:schemeClr val="tx1"/>
        </a:solidFill>
        <a:latin typeface="Calibri" pitchFamily="34" charset="0"/>
        <a:ea typeface="ＭＳ Ｐゴシック"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ja-JP"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60121" y="2982598"/>
            <a:ext cx="10881360" cy="2058035"/>
          </a:xfrm>
        </p:spPr>
        <p:txBody>
          <a:bodyPr/>
          <a:lstStyle/>
          <a:p>
            <a:r>
              <a:rPr lang="ja-JP" altLang="en-US"/>
              <a:t>マスター タイトルの書式設定</a:t>
            </a:r>
          </a:p>
        </p:txBody>
      </p:sp>
      <p:sp>
        <p:nvSpPr>
          <p:cNvPr id="3" name="サブタイトル 2"/>
          <p:cNvSpPr>
            <a:spLocks noGrp="1"/>
          </p:cNvSpPr>
          <p:nvPr>
            <p:ph type="subTitle" idx="1"/>
          </p:nvPr>
        </p:nvSpPr>
        <p:spPr>
          <a:xfrm>
            <a:off x="1920241" y="5440680"/>
            <a:ext cx="896112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fld id="{9E79B633-C27B-47F2-89DA-A8E9C0D71880}" type="datetimeFigureOut">
              <a:rPr lang="ja-JP" altLang="en-US"/>
              <a:pPr>
                <a:defRPr/>
              </a:pPr>
              <a:t>2020/11/9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82A0BF6B-C23A-44B1-BF1F-B6DAECA94A4B}" type="slidenum">
              <a:rPr lang="ja-JP" altLang="en-US"/>
              <a:pPr>
                <a:defRPr/>
              </a:pPr>
              <a:t>‹#›</a:t>
            </a:fld>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2FBC0B53-C38C-4E03-ABA6-3578E7FEC88A}" type="datetimeFigureOut">
              <a:rPr lang="ja-JP" altLang="en-US"/>
              <a:pPr>
                <a:defRPr/>
              </a:pPr>
              <a:t>2020/11/9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59D31EEB-2B5F-4113-A868-984AAAC1BC9A}" type="slidenum">
              <a:rPr lang="ja-JP" altLang="en-US"/>
              <a:pPr>
                <a:defRPr/>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2994959" y="537847"/>
            <a:ext cx="4031615" cy="114703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895668" y="537847"/>
            <a:ext cx="11885930" cy="114703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0243E4D-565E-4811-92D5-CAD21B72B8F8}" type="datetimeFigureOut">
              <a:rPr lang="ja-JP" altLang="en-US"/>
              <a:pPr>
                <a:defRPr/>
              </a:pPr>
              <a:t>2020/11/9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2FB8C6AA-34D7-4AC5-88B8-E72DF55ABF4C}" type="slidenum">
              <a:rPr lang="ja-JP" altLang="en-US"/>
              <a:pPr>
                <a:defRPr/>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fld id="{E7F39DCA-B6CE-416E-9913-D6A8E1A9AFAE}" type="datetimeFigureOut">
              <a:rPr lang="ja-JP" altLang="en-US"/>
              <a:pPr>
                <a:defRPr/>
              </a:pPr>
              <a:t>2020/11/9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685DF8AF-F860-4579-B071-D45D5D07CAA4}" type="slidenum">
              <a:rPr lang="ja-JP" altLang="en-US"/>
              <a:pPr>
                <a:defRPr/>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11239" y="6169663"/>
            <a:ext cx="10881360" cy="1906905"/>
          </a:xfrm>
        </p:spPr>
        <p:txBody>
          <a:bodyPr anchor="t"/>
          <a:lstStyle>
            <a:lvl1pPr algn="l">
              <a:defRPr sz="56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1011239" y="4069399"/>
            <a:ext cx="10881360"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fld id="{A05C347A-D9D4-413D-8F18-515760F5982D}" type="datetimeFigureOut">
              <a:rPr lang="ja-JP" altLang="en-US"/>
              <a:pPr>
                <a:defRPr/>
              </a:pPr>
              <a:t>2020/11/9</a:t>
            </a:fld>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BBF2AC61-EB92-4BCD-A6E3-891EE8928B24}" type="slidenum">
              <a:rPr lang="ja-JP" altLang="en-US"/>
              <a:pPr>
                <a:defRPr/>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895669" y="3135948"/>
            <a:ext cx="795877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9067801" y="3135948"/>
            <a:ext cx="795877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fld id="{8B21A5FD-C68A-460D-989E-0148C09E5DD1}" type="datetimeFigureOut">
              <a:rPr lang="ja-JP" altLang="en-US"/>
              <a:pPr>
                <a:defRPr/>
              </a:pPr>
              <a:t>2020/11/9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650C908E-D42C-4F25-9679-F6DA22EA417C}" type="slidenum">
              <a:rPr lang="ja-JP" altLang="en-US"/>
              <a:pPr>
                <a:defRPr/>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0" y="384493"/>
            <a:ext cx="11521440" cy="16002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640081" y="2149160"/>
            <a:ext cx="5656263"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640081" y="3044826"/>
            <a:ext cx="5656263"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6503037" y="2149160"/>
            <a:ext cx="5658485"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6503037" y="3044826"/>
            <a:ext cx="5658485"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fld id="{B4A34536-B011-4345-936D-164557677061}" type="datetimeFigureOut">
              <a:rPr lang="ja-JP" altLang="en-US"/>
              <a:pPr>
                <a:defRPr/>
              </a:pPr>
              <a:t>2020/11/9</a:t>
            </a:fld>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E423E726-A99F-4113-85C7-CD268A69119D}" type="slidenum">
              <a:rPr lang="ja-JP" altLang="en-US"/>
              <a:pPr>
                <a:defRPr/>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fld id="{5A7A844D-896B-4284-8D4A-7B33446171AB}" type="datetimeFigureOut">
              <a:rPr lang="ja-JP" altLang="en-US"/>
              <a:pPr>
                <a:defRPr/>
              </a:pPr>
              <a:t>2020/11/9</a:t>
            </a:fld>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3FBC7BFA-C218-47DE-A0ED-A7F06143B5DB}" type="slidenum">
              <a:rPr lang="ja-JP" altLang="en-US"/>
              <a:pPr>
                <a:defRPr/>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fld id="{6A99FEA3-BF6C-4322-AC9F-E23596D6C232}" type="datetimeFigureOut">
              <a:rPr lang="ja-JP" altLang="en-US"/>
              <a:pPr>
                <a:defRPr/>
              </a:pPr>
              <a:t>2020/11/9</a:t>
            </a:fld>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8533E692-9DCC-4F4D-95F4-F368D0F7A4FA}" type="slidenum">
              <a:rPr lang="ja-JP" altLang="en-US"/>
              <a:pPr>
                <a:defRPr/>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40081" y="382270"/>
            <a:ext cx="4211638" cy="1626870"/>
          </a:xfrm>
        </p:spPr>
        <p:txBody>
          <a:bodyPr anchor="b"/>
          <a:lstStyle>
            <a:lvl1pPr algn="l">
              <a:defRPr sz="2800" b="1"/>
            </a:lvl1pPr>
          </a:lstStyle>
          <a:p>
            <a:r>
              <a:rPr lang="ja-JP" altLang="en-US"/>
              <a:t>マスター タイトルの書式設定</a:t>
            </a:r>
          </a:p>
        </p:txBody>
      </p:sp>
      <p:sp>
        <p:nvSpPr>
          <p:cNvPr id="3" name="コンテンツ プレースホルダー 2"/>
          <p:cNvSpPr>
            <a:spLocks noGrp="1"/>
          </p:cNvSpPr>
          <p:nvPr>
            <p:ph idx="1"/>
          </p:nvPr>
        </p:nvSpPr>
        <p:spPr>
          <a:xfrm>
            <a:off x="5005071" y="382271"/>
            <a:ext cx="7156450"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640081" y="2009141"/>
            <a:ext cx="4211638"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7848165B-2593-444C-BB29-2A93E547AB3D}" type="datetimeFigureOut">
              <a:rPr lang="ja-JP" altLang="en-US"/>
              <a:pPr>
                <a:defRPr/>
              </a:pPr>
              <a:t>2020/11/9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0F2F8C9E-8846-4418-A942-E914A1BE772A}" type="slidenum">
              <a:rPr lang="ja-JP" altLang="en-US"/>
              <a:pPr>
                <a:defRPr/>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509203" y="6720842"/>
            <a:ext cx="7680960" cy="793433"/>
          </a:xfrm>
        </p:spPr>
        <p:txBody>
          <a:bodyPr anchor="b"/>
          <a:lstStyle>
            <a:lvl1pPr algn="l">
              <a:defRPr sz="2800" b="1"/>
            </a:lvl1pPr>
          </a:lstStyle>
          <a:p>
            <a:r>
              <a:rPr lang="ja-JP" altLang="en-US"/>
              <a:t>マスター タイトルの書式設定</a:t>
            </a:r>
          </a:p>
        </p:txBody>
      </p:sp>
      <p:sp>
        <p:nvSpPr>
          <p:cNvPr id="3" name="図プレースホルダー 2"/>
          <p:cNvSpPr>
            <a:spLocks noGrp="1"/>
          </p:cNvSpPr>
          <p:nvPr>
            <p:ph type="pic" idx="1"/>
          </p:nvPr>
        </p:nvSpPr>
        <p:spPr>
          <a:xfrm>
            <a:off x="2509203" y="857885"/>
            <a:ext cx="7680960" cy="5760720"/>
          </a:xfrm>
        </p:spPr>
        <p:txBody>
          <a:bodyPr rtlCol="0">
            <a:normAutofit/>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pPr lvl="0"/>
            <a:endParaRPr lang="ja-JP" altLang="en-US" noProof="0"/>
          </a:p>
        </p:txBody>
      </p:sp>
      <p:sp>
        <p:nvSpPr>
          <p:cNvPr id="4" name="テキスト プレースホルダー 3"/>
          <p:cNvSpPr>
            <a:spLocks noGrp="1"/>
          </p:cNvSpPr>
          <p:nvPr>
            <p:ph type="body" sz="half" idx="2"/>
          </p:nvPr>
        </p:nvSpPr>
        <p:spPr>
          <a:xfrm>
            <a:off x="2509203" y="7514275"/>
            <a:ext cx="768096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fld id="{A54F7F45-0F31-4C73-8C5A-B6F6B037EED7}" type="datetimeFigureOut">
              <a:rPr lang="ja-JP" altLang="en-US"/>
              <a:pPr>
                <a:defRPr/>
              </a:pPr>
              <a:t>2020/11/9</a:t>
            </a:fld>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EC49588F-3934-462F-9F9C-00C163549AED}" type="slidenum">
              <a:rPr lang="ja-JP" altLang="en-US"/>
              <a:pPr>
                <a:defRPr/>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タイトル プレースホルダー 1"/>
          <p:cNvSpPr>
            <a:spLocks noGrp="1"/>
          </p:cNvSpPr>
          <p:nvPr>
            <p:ph type="title"/>
          </p:nvPr>
        </p:nvSpPr>
        <p:spPr bwMode="auto">
          <a:xfrm>
            <a:off x="639763" y="384175"/>
            <a:ext cx="11522075" cy="1600200"/>
          </a:xfrm>
          <a:prstGeom prst="rect">
            <a:avLst/>
          </a:prstGeom>
          <a:noFill/>
          <a:ln w="9525">
            <a:noFill/>
            <a:miter lim="800000"/>
            <a:headEnd/>
            <a:tailEnd/>
          </a:ln>
        </p:spPr>
        <p:txBody>
          <a:bodyPr vert="horz" wrap="square" lIns="128016" tIns="64008" rIns="128016" bIns="64008" numCol="1" anchor="ctr" anchorCtr="0" compatLnSpc="1">
            <a:prstTxWarp prst="textNoShape">
              <a:avLst/>
            </a:prstTxWarp>
          </a:bodyPr>
          <a:lstStyle/>
          <a:p>
            <a:pPr lvl="0"/>
            <a:r>
              <a:rPr lang="ja-JP" altLang="en-US"/>
              <a:t>マスター タイトルの書式設定</a:t>
            </a:r>
          </a:p>
        </p:txBody>
      </p:sp>
      <p:sp>
        <p:nvSpPr>
          <p:cNvPr id="14339" name="テキスト プレースホルダー 2"/>
          <p:cNvSpPr>
            <a:spLocks noGrp="1"/>
          </p:cNvSpPr>
          <p:nvPr>
            <p:ph type="body" idx="1"/>
          </p:nvPr>
        </p:nvSpPr>
        <p:spPr bwMode="auto">
          <a:xfrm>
            <a:off x="639763" y="2239963"/>
            <a:ext cx="11522075" cy="6337300"/>
          </a:xfrm>
          <a:prstGeom prst="rect">
            <a:avLst/>
          </a:prstGeom>
          <a:noFill/>
          <a:ln w="9525">
            <a:noFill/>
            <a:miter lim="800000"/>
            <a:headEnd/>
            <a:tailEnd/>
          </a:ln>
        </p:spPr>
        <p:txBody>
          <a:bodyPr vert="horz" wrap="square" lIns="128016" tIns="64008" rIns="128016" bIns="64008"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639763" y="8899525"/>
            <a:ext cx="2987675" cy="511175"/>
          </a:xfrm>
          <a:prstGeom prst="rect">
            <a:avLst/>
          </a:prstGeom>
        </p:spPr>
        <p:txBody>
          <a:bodyPr vert="horz" lIns="128016" tIns="64008" rIns="128016" bIns="64008" rtlCol="0" anchor="ctr"/>
          <a:lstStyle>
            <a:lvl1pPr algn="l" defTabSz="1280160" fontAlgn="auto">
              <a:spcBef>
                <a:spcPts val="0"/>
              </a:spcBef>
              <a:spcAft>
                <a:spcPts val="0"/>
              </a:spcAft>
              <a:defRPr sz="1700" smtClean="0">
                <a:solidFill>
                  <a:schemeClr val="tx1">
                    <a:tint val="75000"/>
                  </a:schemeClr>
                </a:solidFill>
                <a:latin typeface="+mn-lt"/>
                <a:ea typeface="+mn-ea"/>
              </a:defRPr>
            </a:lvl1pPr>
          </a:lstStyle>
          <a:p>
            <a:pPr>
              <a:defRPr/>
            </a:pPr>
            <a:fld id="{586C1B0F-2EC6-440D-9CF0-FBB05289CBCC}" type="datetimeFigureOut">
              <a:rPr lang="ja-JP" altLang="en-US"/>
              <a:pPr>
                <a:defRPr/>
              </a:pPr>
              <a:t>2020/11/9</a:t>
            </a:fld>
            <a:endParaRPr lang="ja-JP" altLang="en-US"/>
          </a:p>
        </p:txBody>
      </p:sp>
      <p:sp>
        <p:nvSpPr>
          <p:cNvPr id="5" name="フッター プレースホルダー 4"/>
          <p:cNvSpPr>
            <a:spLocks noGrp="1"/>
          </p:cNvSpPr>
          <p:nvPr>
            <p:ph type="ftr" sz="quarter" idx="3"/>
          </p:nvPr>
        </p:nvSpPr>
        <p:spPr>
          <a:xfrm>
            <a:off x="4373563" y="8899525"/>
            <a:ext cx="4054475" cy="511175"/>
          </a:xfrm>
          <a:prstGeom prst="rect">
            <a:avLst/>
          </a:prstGeom>
        </p:spPr>
        <p:txBody>
          <a:bodyPr vert="horz" lIns="128016" tIns="64008" rIns="128016" bIns="64008" rtlCol="0" anchor="ctr"/>
          <a:lstStyle>
            <a:lvl1pPr algn="ctr" defTabSz="1280160" fontAlgn="auto">
              <a:spcBef>
                <a:spcPts val="0"/>
              </a:spcBef>
              <a:spcAft>
                <a:spcPts val="0"/>
              </a:spcAft>
              <a:defRPr sz="1700">
                <a:solidFill>
                  <a:schemeClr val="tx1">
                    <a:tint val="75000"/>
                  </a:schemeClr>
                </a:solidFill>
                <a:latin typeface="+mn-lt"/>
                <a:ea typeface="+mn-ea"/>
              </a:defRPr>
            </a:lvl1pPr>
          </a:lstStyle>
          <a:p>
            <a:pPr>
              <a:defRPr/>
            </a:pPr>
            <a:endParaRPr lang="ja-JP" altLang="en-US"/>
          </a:p>
        </p:txBody>
      </p:sp>
      <p:sp>
        <p:nvSpPr>
          <p:cNvPr id="6" name="スライド番号プレースホルダー 5"/>
          <p:cNvSpPr>
            <a:spLocks noGrp="1"/>
          </p:cNvSpPr>
          <p:nvPr>
            <p:ph type="sldNum" sz="quarter" idx="4"/>
          </p:nvPr>
        </p:nvSpPr>
        <p:spPr>
          <a:xfrm>
            <a:off x="9174163" y="8899525"/>
            <a:ext cx="2987675" cy="511175"/>
          </a:xfrm>
          <a:prstGeom prst="rect">
            <a:avLst/>
          </a:prstGeom>
        </p:spPr>
        <p:txBody>
          <a:bodyPr vert="horz" lIns="128016" tIns="64008" rIns="128016" bIns="64008" rtlCol="0" anchor="ctr"/>
          <a:lstStyle>
            <a:lvl1pPr algn="r" defTabSz="1280160" fontAlgn="auto">
              <a:spcBef>
                <a:spcPts val="0"/>
              </a:spcBef>
              <a:spcAft>
                <a:spcPts val="0"/>
              </a:spcAft>
              <a:defRPr sz="1700" smtClean="0">
                <a:solidFill>
                  <a:schemeClr val="tx1">
                    <a:tint val="75000"/>
                  </a:schemeClr>
                </a:solidFill>
                <a:latin typeface="+mn-lt"/>
                <a:ea typeface="+mn-ea"/>
              </a:defRPr>
            </a:lvl1pPr>
          </a:lstStyle>
          <a:p>
            <a:pPr>
              <a:defRPr/>
            </a:pPr>
            <a:fld id="{9EC3E726-F351-4789-B918-214B6A0CFC7E}"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1279525" rtl="0" fontAlgn="base">
        <a:spcBef>
          <a:spcPct val="0"/>
        </a:spcBef>
        <a:spcAft>
          <a:spcPct val="0"/>
        </a:spcAft>
        <a:defRPr kumimoji="1" sz="6200" kern="1200">
          <a:solidFill>
            <a:schemeClr val="tx1"/>
          </a:solidFill>
          <a:latin typeface="+mj-lt"/>
          <a:ea typeface="+mj-ea"/>
          <a:cs typeface="+mj-cs"/>
        </a:defRPr>
      </a:lvl1pPr>
      <a:lvl2pPr algn="ctr" defTabSz="1279525" rtl="0" fontAlgn="base">
        <a:spcBef>
          <a:spcPct val="0"/>
        </a:spcBef>
        <a:spcAft>
          <a:spcPct val="0"/>
        </a:spcAft>
        <a:defRPr kumimoji="1" sz="6200">
          <a:solidFill>
            <a:schemeClr val="tx1"/>
          </a:solidFill>
          <a:latin typeface="Calibri" pitchFamily="34" charset="0"/>
          <a:ea typeface="ＭＳ Ｐゴシック" charset="-128"/>
        </a:defRPr>
      </a:lvl2pPr>
      <a:lvl3pPr algn="ctr" defTabSz="1279525" rtl="0" fontAlgn="base">
        <a:spcBef>
          <a:spcPct val="0"/>
        </a:spcBef>
        <a:spcAft>
          <a:spcPct val="0"/>
        </a:spcAft>
        <a:defRPr kumimoji="1" sz="6200">
          <a:solidFill>
            <a:schemeClr val="tx1"/>
          </a:solidFill>
          <a:latin typeface="Calibri" pitchFamily="34" charset="0"/>
          <a:ea typeface="ＭＳ Ｐゴシック" charset="-128"/>
        </a:defRPr>
      </a:lvl3pPr>
      <a:lvl4pPr algn="ctr" defTabSz="1279525" rtl="0" fontAlgn="base">
        <a:spcBef>
          <a:spcPct val="0"/>
        </a:spcBef>
        <a:spcAft>
          <a:spcPct val="0"/>
        </a:spcAft>
        <a:defRPr kumimoji="1" sz="6200">
          <a:solidFill>
            <a:schemeClr val="tx1"/>
          </a:solidFill>
          <a:latin typeface="Calibri" pitchFamily="34" charset="0"/>
          <a:ea typeface="ＭＳ Ｐゴシック" charset="-128"/>
        </a:defRPr>
      </a:lvl4pPr>
      <a:lvl5pPr algn="ctr" defTabSz="1279525" rtl="0" fontAlgn="base">
        <a:spcBef>
          <a:spcPct val="0"/>
        </a:spcBef>
        <a:spcAft>
          <a:spcPct val="0"/>
        </a:spcAft>
        <a:defRPr kumimoji="1" sz="6200">
          <a:solidFill>
            <a:schemeClr val="tx1"/>
          </a:solidFill>
          <a:latin typeface="Calibri" pitchFamily="34" charset="0"/>
          <a:ea typeface="ＭＳ Ｐゴシック" charset="-128"/>
        </a:defRPr>
      </a:lvl5pPr>
      <a:lvl6pPr marL="457200" algn="ctr" defTabSz="1279525" rtl="0" fontAlgn="base">
        <a:spcBef>
          <a:spcPct val="0"/>
        </a:spcBef>
        <a:spcAft>
          <a:spcPct val="0"/>
        </a:spcAft>
        <a:defRPr kumimoji="1" sz="6200">
          <a:solidFill>
            <a:schemeClr val="tx1"/>
          </a:solidFill>
          <a:latin typeface="Calibri" pitchFamily="34" charset="0"/>
          <a:ea typeface="ＭＳ Ｐゴシック" charset="-128"/>
        </a:defRPr>
      </a:lvl6pPr>
      <a:lvl7pPr marL="914400" algn="ctr" defTabSz="1279525" rtl="0" fontAlgn="base">
        <a:spcBef>
          <a:spcPct val="0"/>
        </a:spcBef>
        <a:spcAft>
          <a:spcPct val="0"/>
        </a:spcAft>
        <a:defRPr kumimoji="1" sz="6200">
          <a:solidFill>
            <a:schemeClr val="tx1"/>
          </a:solidFill>
          <a:latin typeface="Calibri" pitchFamily="34" charset="0"/>
          <a:ea typeface="ＭＳ Ｐゴシック" charset="-128"/>
        </a:defRPr>
      </a:lvl7pPr>
      <a:lvl8pPr marL="1371600" algn="ctr" defTabSz="1279525" rtl="0" fontAlgn="base">
        <a:spcBef>
          <a:spcPct val="0"/>
        </a:spcBef>
        <a:spcAft>
          <a:spcPct val="0"/>
        </a:spcAft>
        <a:defRPr kumimoji="1" sz="6200">
          <a:solidFill>
            <a:schemeClr val="tx1"/>
          </a:solidFill>
          <a:latin typeface="Calibri" pitchFamily="34" charset="0"/>
          <a:ea typeface="ＭＳ Ｐゴシック" charset="-128"/>
        </a:defRPr>
      </a:lvl8pPr>
      <a:lvl9pPr marL="1828800" algn="ctr" defTabSz="1279525" rtl="0" fontAlgn="base">
        <a:spcBef>
          <a:spcPct val="0"/>
        </a:spcBef>
        <a:spcAft>
          <a:spcPct val="0"/>
        </a:spcAft>
        <a:defRPr kumimoji="1" sz="6200">
          <a:solidFill>
            <a:schemeClr val="tx1"/>
          </a:solidFill>
          <a:latin typeface="Calibri" pitchFamily="34" charset="0"/>
          <a:ea typeface="ＭＳ Ｐゴシック" charset="-128"/>
        </a:defRPr>
      </a:lvl9pPr>
    </p:titleStyle>
    <p:bodyStyle>
      <a:lvl1pPr marL="479425" indent="-479425" algn="l" defTabSz="1279525" rtl="0" fontAlgn="base">
        <a:spcBef>
          <a:spcPct val="20000"/>
        </a:spcBef>
        <a:spcAft>
          <a:spcPct val="0"/>
        </a:spcAft>
        <a:buFont typeface="Arial" charset="0"/>
        <a:buChar char="•"/>
        <a:defRPr kumimoji="1" sz="4500" kern="1200">
          <a:solidFill>
            <a:schemeClr val="tx1"/>
          </a:solidFill>
          <a:latin typeface="+mn-lt"/>
          <a:ea typeface="+mn-ea"/>
          <a:cs typeface="+mn-cs"/>
        </a:defRPr>
      </a:lvl1pPr>
      <a:lvl2pPr marL="1039813" indent="-400050" algn="l" defTabSz="1279525" rtl="0" fontAlgn="base">
        <a:spcBef>
          <a:spcPct val="20000"/>
        </a:spcBef>
        <a:spcAft>
          <a:spcPct val="0"/>
        </a:spcAft>
        <a:buFont typeface="Arial" charset="0"/>
        <a:buChar char="–"/>
        <a:defRPr kumimoji="1" sz="3900" kern="1200">
          <a:solidFill>
            <a:schemeClr val="tx1"/>
          </a:solidFill>
          <a:latin typeface="+mn-lt"/>
          <a:ea typeface="+mn-ea"/>
          <a:cs typeface="+mn-cs"/>
        </a:defRPr>
      </a:lvl2pPr>
      <a:lvl3pPr marL="1600200" indent="-319088" algn="l" defTabSz="1279525" rtl="0" fontAlgn="base">
        <a:spcBef>
          <a:spcPct val="20000"/>
        </a:spcBef>
        <a:spcAft>
          <a:spcPct val="0"/>
        </a:spcAft>
        <a:buFont typeface="Arial" charset="0"/>
        <a:buChar char="•"/>
        <a:defRPr kumimoji="1" sz="3400" kern="1200">
          <a:solidFill>
            <a:schemeClr val="tx1"/>
          </a:solidFill>
          <a:latin typeface="+mn-lt"/>
          <a:ea typeface="+mn-ea"/>
          <a:cs typeface="+mn-cs"/>
        </a:defRPr>
      </a:lvl3pPr>
      <a:lvl4pPr marL="2239963"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4pPr>
      <a:lvl5pPr marL="2879725" indent="-319088" algn="l" defTabSz="1279525" rtl="0" fontAlgn="base">
        <a:spcBef>
          <a:spcPct val="20000"/>
        </a:spcBef>
        <a:spcAft>
          <a:spcPct val="0"/>
        </a:spcAft>
        <a:buFont typeface="Arial"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角丸四角形 28">
            <a:extLst>
              <a:ext uri="{FF2B5EF4-FFF2-40B4-BE49-F238E27FC236}">
                <a16:creationId xmlns:a16="http://schemas.microsoft.com/office/drawing/2014/main" id="{AA5C734A-5EAC-4A8A-92DC-3DE7E19C9FBE}"/>
              </a:ext>
            </a:extLst>
          </p:cNvPr>
          <p:cNvSpPr/>
          <p:nvPr/>
        </p:nvSpPr>
        <p:spPr bwMode="auto">
          <a:xfrm>
            <a:off x="173488" y="4512568"/>
            <a:ext cx="4436493" cy="4968000"/>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①規制対象の拡大</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石綿含有成形板等を含む</a:t>
            </a:r>
            <a:r>
              <a:rPr lang="ja-JP" altLang="en-US" sz="1100" u="sng" dirty="0">
                <a:solidFill>
                  <a:schemeClr val="tx1"/>
                </a:solidFill>
                <a:latin typeface="ＭＳ 明朝" pitchFamily="17" charset="-128"/>
                <a:ea typeface="ＭＳ 明朝" pitchFamily="17" charset="-128"/>
                <a:cs typeface="Meiryo UI" pitchFamily="50" charset="-128"/>
              </a:rPr>
              <a:t>全ての石綿含有建材に拡大する。</a:t>
            </a:r>
            <a:endParaRPr lang="en-US" altLang="ja-JP" sz="1100" u="sng"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・レベル３建材は作業基準のみ定め、届出不要。</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・仕上塗材の一部がレベル１建材からレベル３建材に変更。</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5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②事前調査の信頼性の確保</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元請業者に対し、一定規模以上等の建築物等の解体等工事について、石綿含有建材の有無にかかわらず、調査結果の都道府県等への報告を義務付ける。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③直接罰の創設</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隔離等をせずに吹付石綿等の除去作業を行った者に対する直接罰を創設する。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④不適切な作業の防止</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元請業者に対し、石綿含有建材の</a:t>
            </a:r>
            <a:r>
              <a:rPr lang="ja-JP" altLang="en-US" sz="1100" u="sng" dirty="0">
                <a:solidFill>
                  <a:schemeClr val="tx1"/>
                </a:solidFill>
                <a:latin typeface="ＭＳ 明朝" pitchFamily="17" charset="-128"/>
                <a:ea typeface="ＭＳ 明朝" pitchFamily="17" charset="-128"/>
                <a:cs typeface="Meiryo UI" pitchFamily="50" charset="-128"/>
              </a:rPr>
              <a:t>除去等作業の結果の発注者への報告</a:t>
            </a:r>
            <a:r>
              <a:rPr lang="ja-JP" altLang="en-US" sz="1100" dirty="0">
                <a:solidFill>
                  <a:schemeClr val="tx1"/>
                </a:solidFill>
                <a:latin typeface="ＭＳ 明朝" pitchFamily="17" charset="-128"/>
                <a:ea typeface="ＭＳ 明朝" pitchFamily="17" charset="-128"/>
                <a:cs typeface="Meiryo UI" pitchFamily="50" charset="-128"/>
              </a:rPr>
              <a:t>や作業に関する記録の作成・保存を義務付ける。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⑤その他</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都道府県等による立入検査対象に施工者等の事務所を追加することや、災害時に備えた建築物等の所有者等による石綿含有建材の使用の有無の把握を後押しする国及び地方公共団体の責務の創設等を規定する。</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なお、予期せぬ箇所からの石綿飛散の確認の必要性から</a:t>
            </a:r>
            <a:r>
              <a:rPr lang="ja-JP" altLang="en-US" sz="1100" u="sng" dirty="0">
                <a:solidFill>
                  <a:schemeClr val="tx1"/>
                </a:solidFill>
                <a:latin typeface="ＭＳ 明朝" pitchFamily="17" charset="-128"/>
                <a:ea typeface="ＭＳ 明朝" pitchFamily="17" charset="-128"/>
                <a:cs typeface="Meiryo UI" pitchFamily="50" charset="-128"/>
              </a:rPr>
              <a:t>大気濃度測定の義務化について検討されたが、</a:t>
            </a:r>
            <a:r>
              <a:rPr lang="ja-JP" altLang="en-US" sz="1100" dirty="0">
                <a:solidFill>
                  <a:schemeClr val="tx1"/>
                </a:solidFill>
                <a:latin typeface="ＭＳ 明朝" pitchFamily="17" charset="-128"/>
                <a:ea typeface="ＭＳ 明朝" pitchFamily="17" charset="-128"/>
                <a:cs typeface="Meiryo UI" pitchFamily="50" charset="-128"/>
              </a:rPr>
              <a:t>測定方法や評価指標等の課題を引き続き検討する必要があるため、</a:t>
            </a:r>
            <a:r>
              <a:rPr lang="ja-JP" altLang="en-US" sz="1100" u="sng" dirty="0">
                <a:solidFill>
                  <a:schemeClr val="tx1"/>
                </a:solidFill>
                <a:latin typeface="ＭＳ 明朝" pitchFamily="17" charset="-128"/>
                <a:ea typeface="ＭＳ 明朝" pitchFamily="17" charset="-128"/>
                <a:cs typeface="Meiryo UI" pitchFamily="50" charset="-128"/>
              </a:rPr>
              <a:t>今回の制度化は見送られた。</a:t>
            </a:r>
            <a:endParaRPr lang="en-US" altLang="ja-JP" sz="1100" u="sng" dirty="0">
              <a:solidFill>
                <a:schemeClr val="tx1"/>
              </a:solidFill>
              <a:latin typeface="ＭＳ 明朝" pitchFamily="17" charset="-128"/>
              <a:ea typeface="ＭＳ 明朝" pitchFamily="17" charset="-128"/>
              <a:cs typeface="Meiryo UI" pitchFamily="50" charset="-128"/>
            </a:endParaRP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令和３年４月</a:t>
            </a:r>
            <a:r>
              <a:rPr lang="ja-JP" altLang="en-US" sz="1100" dirty="0" smtClean="0">
                <a:solidFill>
                  <a:schemeClr val="tx1"/>
                </a:solidFill>
                <a:latin typeface="ＭＳ 明朝" pitchFamily="17" charset="-128"/>
                <a:ea typeface="ＭＳ 明朝" pitchFamily="17" charset="-128"/>
                <a:cs typeface="Meiryo UI" pitchFamily="50" charset="-128"/>
              </a:rPr>
              <a:t>施行（</a:t>
            </a:r>
            <a:r>
              <a:rPr lang="ja-JP" altLang="en-US" sz="1100" dirty="0">
                <a:solidFill>
                  <a:schemeClr val="tx1"/>
                </a:solidFill>
                <a:latin typeface="ＭＳ 明朝" pitchFamily="17" charset="-128"/>
                <a:ea typeface="ＭＳ 明朝" pitchFamily="17" charset="-128"/>
                <a:cs typeface="Meiryo UI" pitchFamily="50" charset="-128"/>
              </a:rPr>
              <a:t>②のみ令和４年</a:t>
            </a:r>
            <a:r>
              <a:rPr lang="ja-JP" altLang="en-US" sz="1100">
                <a:solidFill>
                  <a:schemeClr val="tx1"/>
                </a:solidFill>
                <a:latin typeface="ＭＳ 明朝" pitchFamily="17" charset="-128"/>
                <a:ea typeface="ＭＳ 明朝" pitchFamily="17" charset="-128"/>
                <a:cs typeface="Meiryo UI" pitchFamily="50" charset="-128"/>
              </a:rPr>
              <a:t>４月</a:t>
            </a:r>
            <a:r>
              <a:rPr lang="ja-JP" altLang="en-US" sz="1100" smtClean="0">
                <a:solidFill>
                  <a:schemeClr val="tx1"/>
                </a:solidFill>
                <a:latin typeface="ＭＳ 明朝" pitchFamily="17" charset="-128"/>
                <a:ea typeface="ＭＳ 明朝" pitchFamily="17" charset="-128"/>
                <a:cs typeface="Meiryo UI" pitchFamily="50" charset="-128"/>
              </a:rPr>
              <a:t>施行）</a:t>
            </a:r>
            <a:endParaRPr lang="en-US" altLang="ja-JP" sz="1100" b="1" dirty="0">
              <a:solidFill>
                <a:schemeClr val="tx1"/>
              </a:solidFill>
              <a:latin typeface="ＭＳ 明朝" pitchFamily="17" charset="-128"/>
              <a:ea typeface="ＭＳ 明朝" pitchFamily="17" charset="-128"/>
              <a:cs typeface="Meiryo UI" pitchFamily="50" charset="-128"/>
            </a:endParaRPr>
          </a:p>
        </p:txBody>
      </p:sp>
      <p:sp>
        <p:nvSpPr>
          <p:cNvPr id="45" name="角丸四角形 28">
            <a:extLst>
              <a:ext uri="{FF2B5EF4-FFF2-40B4-BE49-F238E27FC236}">
                <a16:creationId xmlns:a16="http://schemas.microsoft.com/office/drawing/2014/main" id="{4A0B68AC-1C88-4319-9FA9-31BD64B745E6}"/>
              </a:ext>
            </a:extLst>
          </p:cNvPr>
          <p:cNvSpPr/>
          <p:nvPr/>
        </p:nvSpPr>
        <p:spPr bwMode="auto">
          <a:xfrm>
            <a:off x="4774357" y="4512568"/>
            <a:ext cx="7819131" cy="4968000"/>
          </a:xfrm>
          <a:prstGeom prst="roundRect">
            <a:avLst>
              <a:gd name="adj" fmla="val 2337"/>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r>
              <a:rPr lang="ja-JP" altLang="en-US" sz="1100" dirty="0">
                <a:solidFill>
                  <a:schemeClr val="tx1"/>
                </a:solidFill>
                <a:latin typeface="ＭＳ 明朝" pitchFamily="17" charset="-128"/>
                <a:ea typeface="ＭＳ 明朝" pitchFamily="17" charset="-128"/>
                <a:cs typeface="Meiryo UI" pitchFamily="50" charset="-128"/>
              </a:rPr>
              <a:t>　府域の特性や、府民の安全・安心の確保の視点から、以下の規制とするべきである。</a:t>
            </a:r>
            <a:endParaRPr lang="en-US" altLang="ja-JP" sz="1100" dirty="0">
              <a:solidFill>
                <a:schemeClr val="tx1"/>
              </a:solidFill>
              <a:latin typeface="ＭＳ 明朝" pitchFamily="17" charset="-128"/>
              <a:ea typeface="ＭＳ 明朝" pitchFamily="17" charset="-128"/>
              <a:cs typeface="Meiryo UI" pitchFamily="50" charset="-128"/>
            </a:endParaRPr>
          </a:p>
        </p:txBody>
      </p:sp>
      <p:sp>
        <p:nvSpPr>
          <p:cNvPr id="39" name="Rectangle 4"/>
          <p:cNvSpPr>
            <a:spLocks noChangeArrowheads="1"/>
          </p:cNvSpPr>
          <p:nvPr/>
        </p:nvSpPr>
        <p:spPr bwMode="auto">
          <a:xfrm>
            <a:off x="-151928" y="145728"/>
            <a:ext cx="12362355" cy="406400"/>
          </a:xfrm>
          <a:prstGeom prst="rect">
            <a:avLst/>
          </a:prstGeom>
          <a:noFill/>
          <a:ln w="9525">
            <a:noFill/>
            <a:miter lim="800000"/>
            <a:headEnd/>
            <a:tailEnd/>
          </a:ln>
        </p:spPr>
        <p:txBody>
          <a:bodyPr vert="horz" wrap="square" lIns="74295" tIns="8890" rIns="74295" bIns="8890" numCol="1" anchor="t" anchorCtr="0" compatLnSpc="1">
            <a:prstTxWarp prst="textNoShape">
              <a:avLst/>
            </a:prstTxWarp>
          </a:bodyPr>
          <a:lstStyle/>
          <a:p>
            <a:pPr lvl="0" algn="ctr" defTabSz="914400"/>
            <a:r>
              <a:rPr lang="ja-JP" altLang="en-US" sz="1800" u="sng" dirty="0">
                <a:latin typeface="ＭＳ ゴシック" pitchFamily="49" charset="-128"/>
                <a:ea typeface="ＭＳ ゴシック" pitchFamily="49" charset="-128"/>
                <a:cs typeface="ＭＳ Ｐゴシック" pitchFamily="50" charset="-128"/>
              </a:rPr>
              <a:t>今後の大阪府生活環境の保全等に関する条例のあり方について</a:t>
            </a:r>
            <a:r>
              <a:rPr lang="en-US" altLang="ja-JP" sz="1800" u="sng" dirty="0">
                <a:latin typeface="ＭＳ ゴシック" pitchFamily="49" charset="-128"/>
                <a:ea typeface="ＭＳ ゴシック" pitchFamily="49" charset="-128"/>
                <a:cs typeface="ＭＳ Ｐゴシック" pitchFamily="50" charset="-128"/>
              </a:rPr>
              <a:t>(</a:t>
            </a:r>
            <a:r>
              <a:rPr lang="ja-JP" altLang="en-US" sz="1800" u="sng" dirty="0">
                <a:latin typeface="ＭＳ ゴシック" pitchFamily="49" charset="-128"/>
                <a:ea typeface="ＭＳ ゴシック" pitchFamily="49" charset="-128"/>
                <a:cs typeface="ＭＳ Ｐゴシック" pitchFamily="50" charset="-128"/>
              </a:rPr>
              <a:t>第一次報告の概要</a:t>
            </a:r>
            <a:r>
              <a:rPr lang="en-US" altLang="ja-JP" sz="1800" u="sng" dirty="0">
                <a:latin typeface="ＭＳ ゴシック" pitchFamily="49" charset="-128"/>
                <a:ea typeface="ＭＳ ゴシック" pitchFamily="49" charset="-128"/>
                <a:cs typeface="ＭＳ Ｐゴシック" pitchFamily="50" charset="-128"/>
              </a:rPr>
              <a:t>)(</a:t>
            </a:r>
            <a:r>
              <a:rPr lang="ja-JP" altLang="en-US" sz="1800" u="sng" dirty="0">
                <a:latin typeface="ＭＳ ゴシック" pitchFamily="49" charset="-128"/>
                <a:ea typeface="ＭＳ ゴシック" pitchFamily="49" charset="-128"/>
                <a:cs typeface="ＭＳ Ｐゴシック" pitchFamily="50" charset="-128"/>
              </a:rPr>
              <a:t>生活環境保全条例検討</a:t>
            </a:r>
            <a:r>
              <a:rPr lang="ja-JP" altLang="en-US" sz="1800" u="sng" dirty="0" smtClean="0">
                <a:latin typeface="ＭＳ ゴシック" pitchFamily="49" charset="-128"/>
                <a:ea typeface="ＭＳ ゴシック" pitchFamily="49" charset="-128"/>
                <a:cs typeface="ＭＳ Ｐゴシック" pitchFamily="50" charset="-128"/>
              </a:rPr>
              <a:t>部会</a:t>
            </a:r>
            <a:r>
              <a:rPr lang="en-US" altLang="ja-JP" sz="1800" u="sng" dirty="0" smtClean="0">
                <a:latin typeface="ＭＳ ゴシック" pitchFamily="49" charset="-128"/>
                <a:ea typeface="ＭＳ ゴシック" pitchFamily="49" charset="-128"/>
                <a:cs typeface="ＭＳ Ｐゴシック" pitchFamily="50" charset="-128"/>
              </a:rPr>
              <a:t>)</a:t>
            </a:r>
            <a:endParaRPr lang="ja-JP" altLang="en-US" sz="1800" u="sng" dirty="0">
              <a:latin typeface="ＭＳ ゴシック" pitchFamily="49" charset="-128"/>
              <a:ea typeface="ＭＳ ゴシック" pitchFamily="49" charset="-128"/>
              <a:cs typeface="ＭＳ Ｐゴシック" pitchFamily="50" charset="-128"/>
            </a:endParaRPr>
          </a:p>
        </p:txBody>
      </p:sp>
      <p:sp>
        <p:nvSpPr>
          <p:cNvPr id="30" name="Text Box 2"/>
          <p:cNvSpPr txBox="1">
            <a:spLocks noChangeArrowheads="1"/>
          </p:cNvSpPr>
          <p:nvPr/>
        </p:nvSpPr>
        <p:spPr bwMode="auto">
          <a:xfrm>
            <a:off x="11772900" y="173401"/>
            <a:ext cx="964604" cy="234711"/>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1"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ja-JP" altLang="en-US" sz="1300" b="0" i="0" u="none" strike="noStrike" cap="none" normalizeH="0" baseline="0" dirty="0" smtClean="0">
                <a:ln>
                  <a:noFill/>
                </a:ln>
                <a:effectLst/>
                <a:latin typeface="Arial" pitchFamily="34" charset="0"/>
                <a:ea typeface="ＭＳ Ｐゴシック" pitchFamily="50" charset="-128"/>
                <a:cs typeface="ＭＳ Ｐゴシック" pitchFamily="50" charset="-128"/>
              </a:rPr>
              <a:t>資料</a:t>
            </a:r>
            <a:r>
              <a:rPr lang="ja-JP" altLang="en-US" sz="1300" dirty="0">
                <a:latin typeface="Arial" pitchFamily="34" charset="0"/>
                <a:ea typeface="ＭＳ Ｐゴシック" pitchFamily="50" charset="-128"/>
                <a:cs typeface="ＭＳ Ｐゴシック" pitchFamily="50" charset="-128"/>
              </a:rPr>
              <a:t>５</a:t>
            </a:r>
            <a:r>
              <a:rPr kumimoji="1" lang="ja-JP" altLang="en-US" sz="1300" b="0" i="0" u="none" strike="noStrike" cap="none" normalizeH="0" baseline="0" dirty="0" smtClean="0">
                <a:ln>
                  <a:noFill/>
                </a:ln>
                <a:effectLst/>
                <a:latin typeface="Arial" pitchFamily="34" charset="0"/>
                <a:ea typeface="ＭＳ Ｐゴシック" pitchFamily="50" charset="-128"/>
                <a:cs typeface="ＭＳ Ｐゴシック" pitchFamily="50" charset="-128"/>
              </a:rPr>
              <a:t>－３</a:t>
            </a:r>
            <a:endParaRPr kumimoji="1" lang="ja-JP" altLang="ja-JP" sz="1300" b="0" i="0" u="none" strike="noStrike" cap="none" normalizeH="0" baseline="0" dirty="0">
              <a:ln>
                <a:noFill/>
              </a:ln>
              <a:effectLst/>
              <a:latin typeface="Arial" pitchFamily="34" charset="0"/>
              <a:ea typeface="ＭＳ Ｐゴシック" pitchFamily="50" charset="-128"/>
              <a:cs typeface="ＭＳ Ｐゴシック" pitchFamily="50" charset="-128"/>
            </a:endParaRPr>
          </a:p>
        </p:txBody>
      </p:sp>
      <p:sp>
        <p:nvSpPr>
          <p:cNvPr id="12" name="角丸四角形 28">
            <a:extLst>
              <a:ext uri="{FF2B5EF4-FFF2-40B4-BE49-F238E27FC236}">
                <a16:creationId xmlns:a16="http://schemas.microsoft.com/office/drawing/2014/main" id="{0179F611-4156-40AD-8283-17566920CBE2}"/>
              </a:ext>
            </a:extLst>
          </p:cNvPr>
          <p:cNvSpPr/>
          <p:nvPr/>
        </p:nvSpPr>
        <p:spPr bwMode="auto">
          <a:xfrm>
            <a:off x="173488" y="1857450"/>
            <a:ext cx="12420000" cy="2412000"/>
          </a:xfrm>
          <a:prstGeom prst="roundRect">
            <a:avLst>
              <a:gd name="adj" fmla="val 4483"/>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80000" anchor="t" anchorCtr="0"/>
          <a:lstStyle/>
          <a:p>
            <a:pPr>
              <a:lnSpc>
                <a:spcPts val="1300"/>
              </a:lnSpc>
            </a:pPr>
            <a:r>
              <a:rPr lang="ja-JP" altLang="en-US" sz="1100" b="1" dirty="0">
                <a:solidFill>
                  <a:schemeClr val="tx1"/>
                </a:solidFill>
                <a:latin typeface="ＭＳ 明朝" pitchFamily="17" charset="-128"/>
                <a:ea typeface="ＭＳ 明朝" pitchFamily="17" charset="-128"/>
                <a:cs typeface="Meiryo UI" pitchFamily="50" charset="-128"/>
              </a:rPr>
              <a:t>○石綿含有建築材料が使用された建築物等の解体等工事の規制の経過</a:t>
            </a:r>
            <a:endParaRPr lang="en-US" altLang="ja-JP" sz="1100" b="1"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平成７年　阪神・淡路大震災での石綿飛散問題</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平成８年　大気汚染防止法で吹付石綿（レベル１建材）規制開始（石綿含有断熱材等（レベル２建材）は平成</a:t>
            </a:r>
            <a:r>
              <a:rPr lang="en-US" altLang="ja-JP" sz="1100" dirty="0">
                <a:solidFill>
                  <a:schemeClr val="tx1"/>
                </a:solidFill>
                <a:latin typeface="ＭＳ 明朝" pitchFamily="17" charset="-128"/>
                <a:ea typeface="ＭＳ 明朝" pitchFamily="17" charset="-128"/>
                <a:cs typeface="Meiryo UI" pitchFamily="50" charset="-128"/>
              </a:rPr>
              <a:t>18</a:t>
            </a:r>
            <a:r>
              <a:rPr lang="ja-JP" altLang="en-US" sz="1100" dirty="0">
                <a:solidFill>
                  <a:schemeClr val="tx1"/>
                </a:solidFill>
                <a:latin typeface="ＭＳ 明朝" pitchFamily="17" charset="-128"/>
                <a:ea typeface="ＭＳ 明朝" pitchFamily="17" charset="-128"/>
                <a:cs typeface="Meiryo UI" pitchFamily="50" charset="-128"/>
              </a:rPr>
              <a:t>年）</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a:t>
            </a:r>
            <a:r>
              <a:rPr lang="en-US" altLang="ja-JP" sz="1100" dirty="0">
                <a:solidFill>
                  <a:schemeClr val="tx1"/>
                </a:solidFill>
                <a:latin typeface="ＭＳ 明朝" pitchFamily="17" charset="-128"/>
                <a:ea typeface="ＭＳ 明朝" pitchFamily="17" charset="-128"/>
                <a:cs typeface="Meiryo UI" pitchFamily="50" charset="-128"/>
              </a:rPr>
              <a:t>17</a:t>
            </a:r>
            <a:r>
              <a:rPr lang="ja-JP" altLang="en-US" sz="1100" dirty="0">
                <a:solidFill>
                  <a:schemeClr val="tx1"/>
                </a:solidFill>
                <a:latin typeface="ＭＳ 明朝" pitchFamily="17" charset="-128"/>
                <a:ea typeface="ＭＳ 明朝" pitchFamily="17" charset="-128"/>
                <a:cs typeface="Meiryo UI" pitchFamily="50" charset="-128"/>
              </a:rPr>
              <a:t>年　いわゆるクボタショックによる石綿に対する社会の関心の急激な高まり</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平成</a:t>
            </a:r>
            <a:r>
              <a:rPr lang="en-US" altLang="ja-JP" sz="1100" dirty="0">
                <a:solidFill>
                  <a:schemeClr val="tx1"/>
                </a:solidFill>
                <a:latin typeface="ＭＳ 明朝" pitchFamily="17" charset="-128"/>
                <a:ea typeface="ＭＳ 明朝" pitchFamily="17" charset="-128"/>
                <a:cs typeface="Meiryo UI" pitchFamily="50" charset="-128"/>
              </a:rPr>
              <a:t>18</a:t>
            </a:r>
            <a:r>
              <a:rPr lang="ja-JP" altLang="en-US" sz="1100" dirty="0">
                <a:solidFill>
                  <a:schemeClr val="tx1"/>
                </a:solidFill>
                <a:latin typeface="ＭＳ 明朝" pitchFamily="17" charset="-128"/>
                <a:ea typeface="ＭＳ 明朝" pitchFamily="17" charset="-128"/>
                <a:cs typeface="Meiryo UI" pitchFamily="50" charset="-128"/>
              </a:rPr>
              <a:t>年　大阪府で石綿</a:t>
            </a:r>
            <a:r>
              <a:rPr lang="ja-JP" altLang="en-US" sz="1100">
                <a:solidFill>
                  <a:schemeClr val="tx1"/>
                </a:solidFill>
                <a:latin typeface="ＭＳ 明朝" pitchFamily="17" charset="-128"/>
                <a:ea typeface="ＭＳ 明朝" pitchFamily="17" charset="-128"/>
                <a:cs typeface="Meiryo UI" pitchFamily="50" charset="-128"/>
              </a:rPr>
              <a:t>含有</a:t>
            </a:r>
            <a:r>
              <a:rPr lang="ja-JP" altLang="en-US" sz="1100" smtClean="0">
                <a:solidFill>
                  <a:schemeClr val="tx1"/>
                </a:solidFill>
                <a:latin typeface="ＭＳ 明朝" pitchFamily="17" charset="-128"/>
                <a:ea typeface="ＭＳ 明朝" pitchFamily="17" charset="-128"/>
                <a:cs typeface="Meiryo UI" pitchFamily="50" charset="-128"/>
              </a:rPr>
              <a:t>成形</a:t>
            </a:r>
            <a:r>
              <a:rPr lang="ja-JP" altLang="en-US" sz="1100">
                <a:solidFill>
                  <a:schemeClr val="tx1"/>
                </a:solidFill>
                <a:latin typeface="ＭＳ 明朝" pitchFamily="17" charset="-128"/>
                <a:ea typeface="ＭＳ 明朝" pitchFamily="17" charset="-128"/>
                <a:cs typeface="Meiryo UI" pitchFamily="50" charset="-128"/>
              </a:rPr>
              <a:t>板</a:t>
            </a:r>
            <a:r>
              <a:rPr lang="ja-JP" altLang="en-US" sz="1100" smtClean="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レベル３建材：法規制対象外）を規制開始　</a:t>
            </a: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⇒石綿含有建築材料を含む建築物の解体工事は、</a:t>
            </a:r>
            <a:r>
              <a:rPr lang="en-US" altLang="ja-JP" sz="1100" dirty="0">
                <a:solidFill>
                  <a:schemeClr val="tx1"/>
                </a:solidFill>
                <a:latin typeface="ＭＳ 明朝" pitchFamily="17" charset="-128"/>
                <a:ea typeface="ＭＳ 明朝" pitchFamily="17" charset="-128"/>
                <a:cs typeface="Meiryo UI" pitchFamily="50" charset="-128"/>
              </a:rPr>
              <a:t>2028</a:t>
            </a:r>
            <a:r>
              <a:rPr lang="ja-JP" altLang="en-US" sz="1100" dirty="0">
                <a:solidFill>
                  <a:schemeClr val="tx1"/>
                </a:solidFill>
                <a:latin typeface="ＭＳ 明朝" pitchFamily="17" charset="-128"/>
                <a:ea typeface="ＭＳ 明朝" pitchFamily="17" charset="-128"/>
                <a:cs typeface="Meiryo UI" pitchFamily="50" charset="-128"/>
              </a:rPr>
              <a:t>年頃をピークに全国的に増加することが予想されている。</a:t>
            </a:r>
          </a:p>
          <a:p>
            <a:pPr>
              <a:lnSpc>
                <a:spcPts val="1300"/>
              </a:lnSpc>
            </a:pP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b="1" dirty="0">
                <a:solidFill>
                  <a:schemeClr val="tx1"/>
                </a:solidFill>
                <a:latin typeface="ＭＳ 明朝" pitchFamily="17" charset="-128"/>
                <a:ea typeface="ＭＳ 明朝" pitchFamily="17" charset="-128"/>
                <a:cs typeface="Meiryo UI" pitchFamily="50" charset="-128"/>
              </a:rPr>
              <a:t>〇現行大気汚染防止法及び条例による石綿規制の概要</a:t>
            </a:r>
            <a:endParaRPr lang="en-US" altLang="ja-JP" sz="1100" b="1"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現行法</a:t>
            </a: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・建築物等の解体等工事における石綿含有建材の有無に関する事前調査を義務付け</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・解体等工事における作業基準の遵守</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・レベル１・２建材除去作業の事前届出</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条例</a:t>
            </a:r>
            <a:r>
              <a:rPr lang="en-US" altLang="ja-JP" sz="1100" dirty="0">
                <a:solidFill>
                  <a:schemeClr val="tx1"/>
                </a:solidFill>
                <a:latin typeface="ＭＳ 明朝" pitchFamily="17" charset="-128"/>
                <a:ea typeface="ＭＳ 明朝" pitchFamily="17" charset="-128"/>
                <a:cs typeface="Meiryo UI" pitchFamily="50" charset="-128"/>
              </a:rPr>
              <a:t>】</a:t>
            </a:r>
            <a:r>
              <a:rPr lang="ja-JP" altLang="en-US" sz="1100" dirty="0">
                <a:solidFill>
                  <a:schemeClr val="tx1"/>
                </a:solidFill>
                <a:latin typeface="ＭＳ 明朝" pitchFamily="17" charset="-128"/>
                <a:ea typeface="ＭＳ 明朝" pitchFamily="17" charset="-128"/>
                <a:cs typeface="Meiryo UI" pitchFamily="50" charset="-128"/>
              </a:rPr>
              <a:t>　・法対象外のレベル３建材の作業基準の遵守及び使用面積</a:t>
            </a:r>
            <a:r>
              <a:rPr lang="en-US" altLang="ja-JP" sz="1100" dirty="0">
                <a:solidFill>
                  <a:schemeClr val="tx1"/>
                </a:solidFill>
                <a:latin typeface="ＭＳ 明朝" pitchFamily="17" charset="-128"/>
                <a:ea typeface="ＭＳ 明朝" pitchFamily="17" charset="-128"/>
                <a:cs typeface="Meiryo UI" pitchFamily="50" charset="-128"/>
              </a:rPr>
              <a:t>1000m</a:t>
            </a:r>
            <a:r>
              <a:rPr lang="en-US" altLang="ja-JP" sz="1100" baseline="30000" dirty="0">
                <a:solidFill>
                  <a:schemeClr val="tx1"/>
                </a:solidFill>
                <a:latin typeface="ＭＳ 明朝" pitchFamily="17" charset="-128"/>
                <a:ea typeface="ＭＳ 明朝" pitchFamily="17" charset="-128"/>
                <a:cs typeface="Meiryo UI" pitchFamily="50" charset="-128"/>
              </a:rPr>
              <a:t>2</a:t>
            </a:r>
            <a:r>
              <a:rPr lang="ja-JP" altLang="en-US" sz="1100" dirty="0">
                <a:solidFill>
                  <a:schemeClr val="tx1"/>
                </a:solidFill>
                <a:latin typeface="ＭＳ 明朝" pitchFamily="17" charset="-128"/>
                <a:ea typeface="ＭＳ 明朝" pitchFamily="17" charset="-128"/>
                <a:cs typeface="Meiryo UI" pitchFamily="50" charset="-128"/>
              </a:rPr>
              <a:t>以上の除去作業の事前届出</a:t>
            </a:r>
            <a:endParaRPr lang="en-US" altLang="ja-JP" sz="1100" dirty="0">
              <a:solidFill>
                <a:schemeClr val="tx1"/>
              </a:solidFill>
              <a:latin typeface="ＭＳ 明朝" pitchFamily="17" charset="-128"/>
              <a:ea typeface="ＭＳ 明朝" pitchFamily="17" charset="-128"/>
              <a:cs typeface="Meiryo UI" pitchFamily="50" charset="-128"/>
            </a:endParaRPr>
          </a:p>
          <a:p>
            <a:pPr>
              <a:lnSpc>
                <a:spcPts val="1300"/>
              </a:lnSpc>
            </a:pPr>
            <a:r>
              <a:rPr lang="ja-JP" altLang="en-US" sz="1100" dirty="0">
                <a:solidFill>
                  <a:schemeClr val="tx1"/>
                </a:solidFill>
                <a:latin typeface="ＭＳ 明朝" pitchFamily="17" charset="-128"/>
                <a:ea typeface="ＭＳ 明朝" pitchFamily="17" charset="-128"/>
                <a:cs typeface="Meiryo UI" pitchFamily="50" charset="-128"/>
              </a:rPr>
              <a:t>　　　　　・敷地境界基準（</a:t>
            </a:r>
            <a:r>
              <a:rPr lang="en-US" altLang="ja-JP" sz="1100" dirty="0">
                <a:solidFill>
                  <a:schemeClr val="tx1"/>
                </a:solidFill>
                <a:latin typeface="ＭＳ 明朝" pitchFamily="17" charset="-128"/>
                <a:ea typeface="ＭＳ 明朝" pitchFamily="17" charset="-128"/>
                <a:cs typeface="Meiryo UI" pitchFamily="50" charset="-128"/>
              </a:rPr>
              <a:t>10</a:t>
            </a:r>
            <a:r>
              <a:rPr lang="ja-JP" altLang="en-US" sz="1100" dirty="0">
                <a:solidFill>
                  <a:schemeClr val="tx1"/>
                </a:solidFill>
                <a:latin typeface="ＭＳ 明朝" pitchFamily="17" charset="-128"/>
                <a:ea typeface="ＭＳ 明朝" pitchFamily="17" charset="-128"/>
                <a:cs typeface="Meiryo UI" pitchFamily="50" charset="-128"/>
              </a:rPr>
              <a:t>本／</a:t>
            </a:r>
            <a:r>
              <a:rPr lang="en-US" altLang="ja-JP" sz="1100" dirty="0">
                <a:solidFill>
                  <a:schemeClr val="tx1"/>
                </a:solidFill>
                <a:latin typeface="ＭＳ 明朝" pitchFamily="17" charset="-128"/>
                <a:ea typeface="ＭＳ 明朝" pitchFamily="17" charset="-128"/>
                <a:cs typeface="Meiryo UI" pitchFamily="50" charset="-128"/>
              </a:rPr>
              <a:t>L</a:t>
            </a:r>
            <a:r>
              <a:rPr lang="ja-JP" altLang="en-US" sz="1100" dirty="0">
                <a:solidFill>
                  <a:schemeClr val="tx1"/>
                </a:solidFill>
                <a:latin typeface="ＭＳ 明朝" pitchFamily="17" charset="-128"/>
                <a:ea typeface="ＭＳ 明朝" pitchFamily="17" charset="-128"/>
                <a:cs typeface="Meiryo UI" pitchFamily="50" charset="-128"/>
              </a:rPr>
              <a:t>）の設定及び一定規模以上の工事の大気濃度測定の義務付け</a:t>
            </a:r>
            <a:endParaRPr lang="en-US" altLang="ja-JP" sz="1100" dirty="0">
              <a:solidFill>
                <a:schemeClr val="tx1"/>
              </a:solidFill>
              <a:latin typeface="ＭＳ 明朝" pitchFamily="17" charset="-128"/>
              <a:ea typeface="ＭＳ 明朝" pitchFamily="17" charset="-128"/>
              <a:cs typeface="Meiryo UI" pitchFamily="50" charset="-128"/>
            </a:endParaRPr>
          </a:p>
        </p:txBody>
      </p:sp>
      <p:sp>
        <p:nvSpPr>
          <p:cNvPr id="15" name="テキスト ボックス 14">
            <a:extLst>
              <a:ext uri="{FF2B5EF4-FFF2-40B4-BE49-F238E27FC236}">
                <a16:creationId xmlns:a16="http://schemas.microsoft.com/office/drawing/2014/main" id="{C17391A6-7D6F-4783-93DB-1D507F519C51}"/>
              </a:ext>
            </a:extLst>
          </p:cNvPr>
          <p:cNvSpPr txBox="1"/>
          <p:nvPr/>
        </p:nvSpPr>
        <p:spPr bwMode="auto">
          <a:xfrm>
            <a:off x="280120" y="1701532"/>
            <a:ext cx="1872208"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現行規制の経過と概要</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5">
            <a:extLst>
              <a:ext uri="{FF2B5EF4-FFF2-40B4-BE49-F238E27FC236}">
                <a16:creationId xmlns:a16="http://schemas.microsoft.com/office/drawing/2014/main" id="{E6230515-065A-41D7-B942-2D732BFF1F94}"/>
              </a:ext>
            </a:extLst>
          </p:cNvPr>
          <p:cNvSpPr txBox="1"/>
          <p:nvPr/>
        </p:nvSpPr>
        <p:spPr bwMode="auto">
          <a:xfrm>
            <a:off x="280120" y="4357886"/>
            <a:ext cx="2412504"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改正大気汚染防止法の概要</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2" name="グループ化 1">
            <a:extLst>
              <a:ext uri="{FF2B5EF4-FFF2-40B4-BE49-F238E27FC236}">
                <a16:creationId xmlns:a16="http://schemas.microsoft.com/office/drawing/2014/main" id="{9E1956DD-CFBE-4B40-9132-5D23E218920F}"/>
              </a:ext>
            </a:extLst>
          </p:cNvPr>
          <p:cNvGrpSpPr/>
          <p:nvPr/>
        </p:nvGrpSpPr>
        <p:grpSpPr>
          <a:xfrm>
            <a:off x="7538889" y="1950178"/>
            <a:ext cx="5033373" cy="2805972"/>
            <a:chOff x="7538889" y="1920280"/>
            <a:chExt cx="5033373" cy="2805972"/>
          </a:xfrm>
        </p:grpSpPr>
        <p:sp>
          <p:nvSpPr>
            <p:cNvPr id="17" name="角丸四角形 28">
              <a:extLst>
                <a:ext uri="{FF2B5EF4-FFF2-40B4-BE49-F238E27FC236}">
                  <a16:creationId xmlns:a16="http://schemas.microsoft.com/office/drawing/2014/main" id="{13624957-A31B-4EAC-9891-90A5D7D1E5F7}"/>
                </a:ext>
              </a:extLst>
            </p:cNvPr>
            <p:cNvSpPr/>
            <p:nvPr/>
          </p:nvSpPr>
          <p:spPr bwMode="auto">
            <a:xfrm>
              <a:off x="7538889" y="1920280"/>
              <a:ext cx="4982591" cy="2229907"/>
            </a:xfrm>
            <a:prstGeom prst="roundRect">
              <a:avLst>
                <a:gd name="adj" fmla="val 2337"/>
              </a:avLst>
            </a:prstGeom>
            <a:ln/>
          </p:spPr>
          <p:style>
            <a:lnRef idx="1">
              <a:schemeClr val="accent5"/>
            </a:lnRef>
            <a:fillRef idx="2">
              <a:schemeClr val="accent5"/>
            </a:fillRef>
            <a:effectRef idx="1">
              <a:schemeClr val="accent5"/>
            </a:effectRef>
            <a:fontRef idx="minor">
              <a:schemeClr val="dk1"/>
            </a:fontRef>
          </p:style>
          <p:txBody>
            <a:bodyPr anchor="t" anchorCtr="0"/>
            <a:lstStyle/>
            <a:p>
              <a:pPr algn="ctr" defTabSz="1280160" fontAlgn="auto">
                <a:spcBef>
                  <a:spcPts val="0"/>
                </a:spcBef>
                <a:spcAft>
                  <a:spcPts val="0"/>
                </a:spcAft>
                <a:defRPr/>
              </a:pPr>
              <a:r>
                <a:rPr lang="ja-JP" altLang="en-US" sz="1400" dirty="0">
                  <a:solidFill>
                    <a:schemeClr val="tx1"/>
                  </a:solidFill>
                  <a:latin typeface="+mj-ea"/>
                  <a:ea typeface="+mj-ea"/>
                </a:rPr>
                <a:t>石綿（アスベスト）とは</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○石綿は、天然に産する蛇紋石（じゃもんせき）や角閃石（かくせんせき）の鉱物を繊維状にしたもので、その直径は</a:t>
              </a:r>
              <a:r>
                <a:rPr lang="en-US" altLang="ja-JP" sz="1050" dirty="0">
                  <a:solidFill>
                    <a:schemeClr val="tx1"/>
                  </a:solidFill>
                  <a:latin typeface="ＭＳ 明朝" pitchFamily="17" charset="-128"/>
                  <a:ea typeface="ＭＳ 明朝" pitchFamily="17" charset="-128"/>
                  <a:cs typeface="Meiryo UI" pitchFamily="50" charset="-128"/>
                </a:rPr>
                <a:t>0.02</a:t>
              </a:r>
              <a:r>
                <a:rPr lang="ja-JP" altLang="en-US" sz="1050" dirty="0">
                  <a:solidFill>
                    <a:schemeClr val="tx1"/>
                  </a:solidFill>
                  <a:latin typeface="ＭＳ 明朝" pitchFamily="17" charset="-128"/>
                  <a:ea typeface="ＭＳ 明朝" pitchFamily="17" charset="-128"/>
                  <a:cs typeface="Meiryo UI" pitchFamily="50" charset="-128"/>
                </a:rPr>
                <a:t>～</a:t>
              </a:r>
              <a:r>
                <a:rPr lang="en-US" altLang="ja-JP" sz="1050" dirty="0">
                  <a:solidFill>
                    <a:schemeClr val="tx1"/>
                  </a:solidFill>
                  <a:latin typeface="ＭＳ 明朝" pitchFamily="17" charset="-128"/>
                  <a:ea typeface="ＭＳ 明朝" pitchFamily="17" charset="-128"/>
                  <a:cs typeface="Meiryo UI" pitchFamily="50" charset="-128"/>
                </a:rPr>
                <a:t>0.35μm</a:t>
              </a:r>
              <a:r>
                <a:rPr lang="ja-JP" altLang="en-US" sz="1050" dirty="0">
                  <a:solidFill>
                    <a:schemeClr val="tx1"/>
                  </a:solidFill>
                  <a:latin typeface="ＭＳ 明朝" pitchFamily="17" charset="-128"/>
                  <a:ea typeface="ＭＳ 明朝" pitchFamily="17" charset="-128"/>
                  <a:cs typeface="Meiryo UI" pitchFamily="50" charset="-128"/>
                </a:rPr>
                <a:t>であり、細いものでは人の髪の毛の</a:t>
              </a:r>
              <a:r>
                <a:rPr lang="en-US" altLang="ja-JP" sz="1050" dirty="0">
                  <a:solidFill>
                    <a:schemeClr val="tx1"/>
                  </a:solidFill>
                  <a:latin typeface="ＭＳ 明朝" pitchFamily="17" charset="-128"/>
                  <a:ea typeface="ＭＳ 明朝" pitchFamily="17" charset="-128"/>
                  <a:cs typeface="Meiryo UI" pitchFamily="50" charset="-128"/>
                </a:rPr>
                <a:t>5,000</a:t>
              </a:r>
              <a:r>
                <a:rPr lang="ja-JP" altLang="en-US" sz="1050" dirty="0">
                  <a:solidFill>
                    <a:schemeClr val="tx1"/>
                  </a:solidFill>
                  <a:latin typeface="ＭＳ 明朝" pitchFamily="17" charset="-128"/>
                  <a:ea typeface="ＭＳ 明朝" pitchFamily="17" charset="-128"/>
                  <a:cs typeface="Meiryo UI" pitchFamily="50" charset="-128"/>
                </a:rPr>
                <a:t>分の１。</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〇熱、摩擦、酸やアルカリにも強く、スレート・石膏</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ボード等（建材）、吹付石綿（断熱材）といった様</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々な工業製品に使用されていた。</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〇石綿を吸入することで生じる疾患としては中皮腫や</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肺がん等が知られており、全国の中皮腫による死亡</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者は平成</a:t>
              </a:r>
              <a:r>
                <a:rPr lang="en-US" altLang="ja-JP" sz="1050" dirty="0">
                  <a:solidFill>
                    <a:schemeClr val="tx1"/>
                  </a:solidFill>
                  <a:latin typeface="ＭＳ 明朝" pitchFamily="17" charset="-128"/>
                  <a:ea typeface="ＭＳ 明朝" pitchFamily="17" charset="-128"/>
                  <a:cs typeface="Meiryo UI" pitchFamily="50" charset="-128"/>
                </a:rPr>
                <a:t>29</a:t>
              </a:r>
              <a:r>
                <a:rPr lang="ja-JP" altLang="en-US" sz="1050" dirty="0">
                  <a:solidFill>
                    <a:schemeClr val="tx1"/>
                  </a:solidFill>
                  <a:latin typeface="ＭＳ 明朝" pitchFamily="17" charset="-128"/>
                  <a:ea typeface="ＭＳ 明朝" pitchFamily="17" charset="-128"/>
                  <a:cs typeface="Meiryo UI" pitchFamily="50" charset="-128"/>
                </a:rPr>
                <a:t>年で</a:t>
              </a:r>
              <a:r>
                <a:rPr lang="en-US" altLang="ja-JP" sz="1050" dirty="0">
                  <a:solidFill>
                    <a:schemeClr val="tx1"/>
                  </a:solidFill>
                  <a:latin typeface="ＭＳ 明朝" pitchFamily="17" charset="-128"/>
                  <a:ea typeface="ＭＳ 明朝" pitchFamily="17" charset="-128"/>
                  <a:cs typeface="Meiryo UI" pitchFamily="50" charset="-128"/>
                </a:rPr>
                <a:t>1,555</a:t>
              </a:r>
              <a:r>
                <a:rPr lang="ja-JP" altLang="en-US" sz="1050" dirty="0">
                  <a:solidFill>
                    <a:schemeClr val="tx1"/>
                  </a:solidFill>
                  <a:latin typeface="ＭＳ 明朝" pitchFamily="17" charset="-128"/>
                  <a:ea typeface="ＭＳ 明朝" pitchFamily="17" charset="-128"/>
                  <a:cs typeface="Meiryo UI" pitchFamily="50" charset="-128"/>
                </a:rPr>
                <a:t>人となっており、そのうち大阪</a:t>
              </a:r>
              <a:endParaRPr lang="en-US" altLang="ja-JP" sz="1050" dirty="0">
                <a:solidFill>
                  <a:schemeClr val="tx1"/>
                </a:solidFill>
                <a:latin typeface="ＭＳ 明朝" pitchFamily="17" charset="-128"/>
                <a:ea typeface="ＭＳ 明朝" pitchFamily="17" charset="-128"/>
                <a:cs typeface="Meiryo UI" pitchFamily="50" charset="-128"/>
              </a:endParaRPr>
            </a:p>
            <a:p>
              <a:pPr marL="177800" indent="-177800">
                <a:lnSpc>
                  <a:spcPts val="1300"/>
                </a:lnSpc>
              </a:pPr>
              <a:r>
                <a:rPr lang="ja-JP" altLang="en-US" sz="1050" dirty="0">
                  <a:solidFill>
                    <a:schemeClr val="tx1"/>
                  </a:solidFill>
                  <a:latin typeface="ＭＳ 明朝" pitchFamily="17" charset="-128"/>
                  <a:ea typeface="ＭＳ 明朝" pitchFamily="17" charset="-128"/>
                  <a:cs typeface="Meiryo UI" pitchFamily="50" charset="-128"/>
                </a:rPr>
                <a:t>　府域は</a:t>
              </a:r>
              <a:r>
                <a:rPr lang="en-US" altLang="ja-JP" sz="1050" dirty="0">
                  <a:solidFill>
                    <a:schemeClr val="tx1"/>
                  </a:solidFill>
                  <a:latin typeface="ＭＳ 明朝" pitchFamily="17" charset="-128"/>
                  <a:ea typeface="ＭＳ 明朝" pitchFamily="17" charset="-128"/>
                  <a:cs typeface="Meiryo UI" pitchFamily="50" charset="-128"/>
                </a:rPr>
                <a:t>167</a:t>
              </a:r>
              <a:r>
                <a:rPr lang="ja-JP" altLang="en-US" sz="1050" dirty="0">
                  <a:solidFill>
                    <a:schemeClr val="tx1"/>
                  </a:solidFill>
                  <a:latin typeface="ＭＳ 明朝" pitchFamily="17" charset="-128"/>
                  <a:ea typeface="ＭＳ 明朝" pitchFamily="17" charset="-128"/>
                  <a:cs typeface="Meiryo UI" pitchFamily="50" charset="-128"/>
                </a:rPr>
                <a:t>人と全国で最も多い状況となっている。</a:t>
              </a:r>
              <a:endParaRPr lang="ja-JP" altLang="en-US" sz="1050" dirty="0">
                <a:solidFill>
                  <a:schemeClr val="tx1"/>
                </a:solidFill>
                <a:latin typeface="ＭＳ Ｐ明朝" panose="02020600040205080304" pitchFamily="18" charset="-128"/>
                <a:ea typeface="ＭＳ Ｐ明朝" panose="02020600040205080304" pitchFamily="18" charset="-128"/>
              </a:endParaRPr>
            </a:p>
          </p:txBody>
        </p:sp>
        <p:sp>
          <p:nvSpPr>
            <p:cNvPr id="23" name="テキスト ボックス 9">
              <a:extLst>
                <a:ext uri="{FF2B5EF4-FFF2-40B4-BE49-F238E27FC236}">
                  <a16:creationId xmlns:a16="http://schemas.microsoft.com/office/drawing/2014/main" id="{5F104792-32D5-42DE-9015-B32D514EF45F}"/>
                </a:ext>
              </a:extLst>
            </p:cNvPr>
            <p:cNvSpPr txBox="1"/>
            <p:nvPr/>
          </p:nvSpPr>
          <p:spPr>
            <a:xfrm>
              <a:off x="11506870" y="3754072"/>
              <a:ext cx="628650" cy="171450"/>
            </a:xfrm>
            <a:prstGeom prst="rect">
              <a:avLst/>
            </a:prstGeom>
            <a:noFill/>
            <a:ln w="0">
              <a:noFill/>
            </a:ln>
          </p:spPr>
          <p:txBody>
            <a:bodyPr vert="horz" wrap="square" lIns="0" tIns="0" rIns="0" bIns="0" rtlCol="0" anchor="t" anchorCtr="0">
              <a:noAutofit/>
            </a:bodyPr>
            <a:lstStyle/>
            <a:p>
              <a:pPr algn="ctr" eaLnBrk="0">
                <a:lnSpc>
                  <a:spcPts val="1150"/>
                </a:lnSpc>
                <a:spcAft>
                  <a:spcPts val="0"/>
                </a:spcAft>
              </a:pPr>
              <a:r>
                <a:rPr lang="ja-JP" sz="95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クリソタイル</a:t>
              </a:r>
              <a:endParaRPr lang="ja-JP" sz="105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sp>
          <p:nvSpPr>
            <p:cNvPr id="24" name="テキスト ボックス 11">
              <a:extLst>
                <a:ext uri="{FF2B5EF4-FFF2-40B4-BE49-F238E27FC236}">
                  <a16:creationId xmlns:a16="http://schemas.microsoft.com/office/drawing/2014/main" id="{A428AF58-1E40-4B61-82AE-2C86110B5779}"/>
                </a:ext>
              </a:extLst>
            </p:cNvPr>
            <p:cNvSpPr txBox="1"/>
            <p:nvPr/>
          </p:nvSpPr>
          <p:spPr>
            <a:xfrm>
              <a:off x="10052262" y="3925522"/>
              <a:ext cx="2520000" cy="237935"/>
            </a:xfrm>
            <a:prstGeom prst="rect">
              <a:avLst/>
            </a:prstGeom>
            <a:noFill/>
            <a:ln w="0">
              <a:noFill/>
            </a:ln>
          </p:spPr>
          <p:txBody>
            <a:bodyPr vert="horz" wrap="square" lIns="0" tIns="0" rIns="0" bIns="0" rtlCol="0" anchor="t" anchorCtr="0">
              <a:noAutofit/>
            </a:bodyPr>
            <a:lstStyle/>
            <a:p>
              <a:pPr algn="just" eaLnBrk="0">
                <a:lnSpc>
                  <a:spcPts val="1150"/>
                </a:lnSpc>
                <a:spcAft>
                  <a:spcPts val="0"/>
                </a:spcAft>
              </a:pPr>
              <a:r>
                <a:rPr lang="ja-JP" altLang="en-US" sz="80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写真提供</a:t>
              </a:r>
              <a:r>
                <a:rPr lang="ja-JP" altLang="en-US" sz="800" dirty="0">
                  <a:solidFill>
                    <a:srgbClr val="000000"/>
                  </a:solidFill>
                  <a:latin typeface="Century" panose="02040604050505020304" pitchFamily="18" charset="0"/>
                  <a:ea typeface="Meiryo UI" panose="020B0604030504040204" pitchFamily="50" charset="-128"/>
                  <a:cs typeface="Times New Roman" panose="02020603050405020304" pitchFamily="18" charset="0"/>
                  <a:sym typeface="Wingdings" panose="05000000000000000000" pitchFamily="2" charset="2"/>
                </a:rPr>
                <a:t>：（地</a:t>
              </a:r>
              <a:r>
                <a:rPr lang="ja-JP" altLang="en-US" sz="800" kern="1200" dirty="0">
                  <a:solidFill>
                    <a:srgbClr val="000000"/>
                  </a:solidFill>
                  <a:effectLst/>
                  <a:latin typeface="Century" panose="02040604050505020304" pitchFamily="18" charset="0"/>
                  <a:ea typeface="Meiryo UI" panose="020B0604030504040204" pitchFamily="50" charset="-128"/>
                  <a:cs typeface="Times New Roman" panose="02020603050405020304" pitchFamily="18" charset="0"/>
                </a:rPr>
                <a:t>独）大阪府立環境農林水産総合研究所</a:t>
              </a:r>
              <a:endParaRPr lang="ja-JP" sz="800" kern="100" dirty="0">
                <a:effectLst/>
                <a:latin typeface="Century" panose="02040604050505020304" pitchFamily="18" charset="0"/>
                <a:ea typeface="ＭＳ 明朝" panose="02020609040205080304" pitchFamily="17" charset="-128"/>
                <a:cs typeface="Times New Roman" panose="02020603050405020304" pitchFamily="18" charset="0"/>
              </a:endParaRPr>
            </a:p>
          </p:txBody>
        </p:sp>
        <p:grpSp>
          <p:nvGrpSpPr>
            <p:cNvPr id="7" name="グループ化 6">
              <a:extLst>
                <a:ext uri="{FF2B5EF4-FFF2-40B4-BE49-F238E27FC236}">
                  <a16:creationId xmlns:a16="http://schemas.microsoft.com/office/drawing/2014/main" id="{574C6BB3-310A-426A-99B0-F6FCAF6F0E09}"/>
                </a:ext>
              </a:extLst>
            </p:cNvPr>
            <p:cNvGrpSpPr/>
            <p:nvPr/>
          </p:nvGrpSpPr>
          <p:grpSpPr>
            <a:xfrm>
              <a:off x="8257628" y="2701933"/>
              <a:ext cx="4111329" cy="2024319"/>
              <a:chOff x="985309" y="-1375024"/>
              <a:chExt cx="9457089" cy="4748786"/>
            </a:xfrm>
          </p:grpSpPr>
          <p:pic>
            <p:nvPicPr>
              <p:cNvPr id="25" name="図 24">
                <a:extLst>
                  <a:ext uri="{FF2B5EF4-FFF2-40B4-BE49-F238E27FC236}">
                    <a16:creationId xmlns:a16="http://schemas.microsoft.com/office/drawing/2014/main" id="{82E303EF-6BD1-449D-8BF5-11788C5E0EAA}"/>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a:off x="7494127" y="-1375024"/>
                <a:ext cx="2948271" cy="2211204"/>
              </a:xfrm>
              <a:prstGeom prst="rect">
                <a:avLst/>
              </a:prstGeom>
            </p:spPr>
          </p:pic>
          <p:grpSp>
            <p:nvGrpSpPr>
              <p:cNvPr id="26" name="グループ化 25">
                <a:extLst>
                  <a:ext uri="{FF2B5EF4-FFF2-40B4-BE49-F238E27FC236}">
                    <a16:creationId xmlns:a16="http://schemas.microsoft.com/office/drawing/2014/main" id="{2AF8FD58-A7FE-45DD-A1BE-40D024974920}"/>
                  </a:ext>
                </a:extLst>
              </p:cNvPr>
              <p:cNvGrpSpPr/>
              <p:nvPr/>
            </p:nvGrpSpPr>
            <p:grpSpPr>
              <a:xfrm>
                <a:off x="985309" y="945434"/>
                <a:ext cx="9285610" cy="2428328"/>
                <a:chOff x="5801753" y="637617"/>
                <a:chExt cx="9285610" cy="2428327"/>
              </a:xfrm>
              <a:noFill/>
            </p:grpSpPr>
            <p:sp>
              <p:nvSpPr>
                <p:cNvPr id="28" name="正方形/長方形 27">
                  <a:extLst>
                    <a:ext uri="{FF2B5EF4-FFF2-40B4-BE49-F238E27FC236}">
                      <a16:creationId xmlns:a16="http://schemas.microsoft.com/office/drawing/2014/main" id="{AFC07F4C-6A9F-45D8-8C7A-C9B5D11D1F18}"/>
                    </a:ext>
                  </a:extLst>
                </p:cNvPr>
                <p:cNvSpPr/>
                <p:nvPr/>
              </p:nvSpPr>
              <p:spPr>
                <a:xfrm>
                  <a:off x="5801753" y="2921535"/>
                  <a:ext cx="2287096" cy="144409"/>
                </a:xfrm>
                <a:prstGeom prst="rect">
                  <a:avLst/>
                </a:prstGeom>
                <a:grpFill/>
                <a:ln w="95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8200FDFE-CBE4-42F0-BA15-45103D1285B4}"/>
                    </a:ext>
                  </a:extLst>
                </p:cNvPr>
                <p:cNvSpPr/>
                <p:nvPr/>
              </p:nvSpPr>
              <p:spPr>
                <a:xfrm>
                  <a:off x="14223110" y="637617"/>
                  <a:ext cx="460667" cy="47626"/>
                </a:xfrm>
                <a:prstGeom prst="rect">
                  <a:avLst/>
                </a:prstGeom>
                <a:solidFill>
                  <a:srgbClr val="000000"/>
                </a:solidFill>
                <a:ln w="9525"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a:extLst>
                    <a:ext uri="{FF2B5EF4-FFF2-40B4-BE49-F238E27FC236}">
                      <a16:creationId xmlns:a16="http://schemas.microsoft.com/office/drawing/2014/main" id="{227D2B3A-43CA-4D9F-A792-3383A53B6E4D}"/>
                    </a:ext>
                  </a:extLst>
                </p:cNvPr>
                <p:cNvSpPr txBox="1"/>
                <p:nvPr/>
              </p:nvSpPr>
              <p:spPr>
                <a:xfrm>
                  <a:off x="14721878" y="641692"/>
                  <a:ext cx="365485" cy="125358"/>
                </a:xfrm>
                <a:prstGeom prst="rect">
                  <a:avLst/>
                </a:prstGeom>
                <a:grpFill/>
                <a:ln w="0">
                  <a:noFill/>
                </a:ln>
              </p:spPr>
              <p:txBody>
                <a:bodyPr vert="horz" wrap="none" lIns="0" tIns="0" rIns="0" bIns="0" rtlCol="0" anchor="ctr" anchorCtr="0">
                  <a:spAutoFit/>
                </a:bodyPr>
                <a:lstStyle/>
                <a:p>
                  <a:pPr eaLnBrk="0">
                    <a:lnSpc>
                      <a:spcPts val="1080"/>
                    </a:lnSpc>
                  </a:pPr>
                  <a:r>
                    <a:rPr kumimoji="1" lang="en-US" altLang="ja-JP" sz="900" dirty="0">
                      <a:solidFill>
                        <a:srgbClr val="000000"/>
                      </a:solidFill>
                      <a:latin typeface="Meiryo UI" panose="020B0604030504040204" pitchFamily="50" charset="-128"/>
                      <a:ea typeface="Meiryo UI" panose="020B0604030504040204" pitchFamily="50" charset="-128"/>
                    </a:rPr>
                    <a:t>50 µm</a:t>
                  </a:r>
                  <a:endParaRPr kumimoji="1" lang="ja-JP" altLang="en-US" sz="900" dirty="0">
                    <a:solidFill>
                      <a:srgbClr val="000000"/>
                    </a:solidFill>
                    <a:latin typeface="Meiryo UI" panose="020B0604030504040204" pitchFamily="50" charset="-128"/>
                    <a:ea typeface="Meiryo UI" panose="020B0604030504040204" pitchFamily="50" charset="-128"/>
                  </a:endParaRPr>
                </a:p>
              </p:txBody>
            </p:sp>
          </p:grpSp>
        </p:grpSp>
      </p:grpSp>
      <p:sp>
        <p:nvSpPr>
          <p:cNvPr id="4" name="四角形: 角を丸くする 3">
            <a:extLst>
              <a:ext uri="{FF2B5EF4-FFF2-40B4-BE49-F238E27FC236}">
                <a16:creationId xmlns:a16="http://schemas.microsoft.com/office/drawing/2014/main" id="{3357148E-A310-4CDD-9638-C3821CEEE496}"/>
              </a:ext>
            </a:extLst>
          </p:cNvPr>
          <p:cNvSpPr/>
          <p:nvPr/>
        </p:nvSpPr>
        <p:spPr>
          <a:xfrm>
            <a:off x="173488" y="615307"/>
            <a:ext cx="12420000" cy="721994"/>
          </a:xfrm>
          <a:prstGeom prst="roundRect">
            <a:avLst/>
          </a:prstGeom>
          <a:noFill/>
          <a:ln w="12700">
            <a:solidFill>
              <a:schemeClr val="tx1"/>
            </a:solidFill>
          </a:ln>
        </p:spPr>
        <p:style>
          <a:lnRef idx="2">
            <a:schemeClr val="dk1"/>
          </a:lnRef>
          <a:fillRef idx="1">
            <a:schemeClr val="lt1"/>
          </a:fillRef>
          <a:effectRef idx="0">
            <a:schemeClr val="dk1"/>
          </a:effectRef>
          <a:fontRef idx="minor">
            <a:schemeClr val="dk1"/>
          </a:fontRef>
        </p:style>
        <p:txBody>
          <a:bodyPr tIns="180000" rtlCol="0" anchor="ctr"/>
          <a:lstStyle/>
          <a:p>
            <a:pPr marL="177800" indent="-177800">
              <a:lnSpc>
                <a:spcPts val="1300"/>
              </a:lnSpc>
            </a:pPr>
            <a:r>
              <a:rPr lang="ja-JP" altLang="en-US" sz="1100" dirty="0">
                <a:latin typeface="ＭＳ 明朝" pitchFamily="17" charset="-128"/>
                <a:ea typeface="ＭＳ 明朝" pitchFamily="17" charset="-128"/>
                <a:cs typeface="Meiryo UI" pitchFamily="50" charset="-128"/>
              </a:rPr>
              <a:t>〇昨年</a:t>
            </a:r>
            <a:r>
              <a:rPr lang="en-US" altLang="ja-JP" sz="1100" dirty="0">
                <a:latin typeface="ＭＳ 明朝" pitchFamily="17" charset="-128"/>
                <a:ea typeface="ＭＳ 明朝" pitchFamily="17" charset="-128"/>
                <a:cs typeface="Meiryo UI" pitchFamily="50" charset="-128"/>
              </a:rPr>
              <a:t>12</a:t>
            </a:r>
            <a:r>
              <a:rPr lang="ja-JP" altLang="en-US" sz="1100" dirty="0">
                <a:latin typeface="ＭＳ 明朝" pitchFamily="17" charset="-128"/>
                <a:ea typeface="ＭＳ 明朝" pitchFamily="17" charset="-128"/>
                <a:cs typeface="Meiryo UI" pitchFamily="50" charset="-128"/>
              </a:rPr>
              <a:t>月に大阪府から諮問された「今後の大阪府生活環境の保全等に関する条例のあり方について」は、現在、生活環境保全条例検討部会及び水質部会において審議を行っているところ。</a:t>
            </a:r>
          </a:p>
          <a:p>
            <a:pPr marL="177800" indent="-177800">
              <a:lnSpc>
                <a:spcPts val="1300"/>
              </a:lnSpc>
            </a:pPr>
            <a:r>
              <a:rPr lang="ja-JP" altLang="en-US" sz="1100" dirty="0">
                <a:latin typeface="ＭＳ 明朝" pitchFamily="17" charset="-128"/>
                <a:ea typeface="ＭＳ 明朝" pitchFamily="17" charset="-128"/>
                <a:cs typeface="Meiryo UI" pitchFamily="50" charset="-128"/>
              </a:rPr>
              <a:t>○審議に当たっては、法改正に伴い早急に条例改正が必要な事項を優先することとし、本年６月に大気汚染防止法が改正</a:t>
            </a:r>
            <a:r>
              <a:rPr lang="ja-JP" altLang="en-US" sz="1100" dirty="0" smtClean="0">
                <a:latin typeface="ＭＳ 明朝" pitchFamily="17" charset="-128"/>
                <a:ea typeface="ＭＳ 明朝" pitchFamily="17" charset="-128"/>
                <a:cs typeface="Meiryo UI" pitchFamily="50" charset="-128"/>
              </a:rPr>
              <a:t>され、令和３年４月１日に施行される石綿</a:t>
            </a:r>
            <a:r>
              <a:rPr lang="ja-JP" altLang="en-US" sz="1100" dirty="0">
                <a:latin typeface="ＭＳ 明朝" pitchFamily="17" charset="-128"/>
                <a:ea typeface="ＭＳ 明朝" pitchFamily="17" charset="-128"/>
                <a:cs typeface="Meiryo UI" pitchFamily="50" charset="-128"/>
              </a:rPr>
              <a:t>規制について、第一次報告としてとりまとめたところ。</a:t>
            </a:r>
            <a:endParaRPr kumimoji="1" lang="ja-JP" altLang="en-US" sz="1100" dirty="0">
              <a:solidFill>
                <a:srgbClr val="FF0000"/>
              </a:solidFill>
            </a:endParaRPr>
          </a:p>
        </p:txBody>
      </p:sp>
      <p:sp>
        <p:nvSpPr>
          <p:cNvPr id="63" name="テキスト ボックス 62"/>
          <p:cNvSpPr txBox="1"/>
          <p:nvPr/>
        </p:nvSpPr>
        <p:spPr bwMode="auto">
          <a:xfrm>
            <a:off x="280120" y="480120"/>
            <a:ext cx="1080000"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審議経過</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0" name="テキスト ボックス 39">
            <a:extLst>
              <a:ext uri="{FF2B5EF4-FFF2-40B4-BE49-F238E27FC236}">
                <a16:creationId xmlns:a16="http://schemas.microsoft.com/office/drawing/2014/main" id="{D58F69CF-D9A5-4947-8EFC-4EDA86F2E86B}"/>
              </a:ext>
            </a:extLst>
          </p:cNvPr>
          <p:cNvSpPr txBox="1"/>
          <p:nvPr/>
        </p:nvSpPr>
        <p:spPr bwMode="auto">
          <a:xfrm>
            <a:off x="64096" y="1443972"/>
            <a:ext cx="3960440" cy="271572"/>
          </a:xfrm>
          <a:prstGeom prst="roundRect">
            <a:avLst>
              <a:gd name="adj" fmla="val 8891"/>
            </a:avLst>
          </a:prstGeom>
          <a:noFill/>
          <a:ln w="12700">
            <a:noFill/>
          </a:ln>
        </p:spPr>
        <p:txBody>
          <a:bodyPr wrap="square">
            <a:spAutoFit/>
          </a:bodyPr>
          <a:lstStyle/>
          <a:p>
            <a:pPr marL="177800" indent="-177800">
              <a:lnSpc>
                <a:spcPts val="1300"/>
              </a:lnSpc>
            </a:pPr>
            <a:r>
              <a:rPr lang="ja-JP" altLang="en-US" sz="1400" b="1" dirty="0">
                <a:latin typeface="Meiryo UI" panose="020B0604030504040204" pitchFamily="50" charset="-128"/>
                <a:ea typeface="Meiryo UI" panose="020B0604030504040204" pitchFamily="50" charset="-128"/>
                <a:cs typeface="Meiryo UI" panose="020B0604030504040204" pitchFamily="50" charset="-128"/>
              </a:rPr>
              <a:t>大気分野（石綿規制）の検討結果について</a:t>
            </a:r>
          </a:p>
        </p:txBody>
      </p:sp>
      <p:sp>
        <p:nvSpPr>
          <p:cNvPr id="49" name="テキスト ボックス 48">
            <a:extLst>
              <a:ext uri="{FF2B5EF4-FFF2-40B4-BE49-F238E27FC236}">
                <a16:creationId xmlns:a16="http://schemas.microsoft.com/office/drawing/2014/main" id="{8BC1011F-D2C7-4C88-9F69-ABFD62D1E5C6}"/>
              </a:ext>
            </a:extLst>
          </p:cNvPr>
          <p:cNvSpPr txBox="1"/>
          <p:nvPr/>
        </p:nvSpPr>
        <p:spPr bwMode="auto">
          <a:xfrm>
            <a:off x="4961092" y="4368552"/>
            <a:ext cx="2735852" cy="306467"/>
          </a:xfrm>
          <a:prstGeom prst="roundRect">
            <a:avLst/>
          </a:prstGeom>
          <a:solidFill>
            <a:schemeClr val="bg2">
              <a:lumMod val="90000"/>
            </a:schemeClr>
          </a:solidFill>
          <a:ln w="9525">
            <a:solidFill>
              <a:schemeClr val="tx1"/>
            </a:solidFill>
          </a:ln>
        </p:spPr>
        <p:style>
          <a:lnRef idx="2">
            <a:schemeClr val="accent1"/>
          </a:lnRef>
          <a:fillRef idx="1">
            <a:schemeClr val="lt1"/>
          </a:fillRef>
          <a:effectRef idx="0">
            <a:schemeClr val="accent1"/>
          </a:effectRef>
          <a:fontRef idx="minor">
            <a:schemeClr val="dk1"/>
          </a:fontRef>
        </p:style>
        <p:txBody>
          <a:bodyPr wrap="square">
            <a:spAutoFit/>
          </a:bodyPr>
          <a:lstStyle/>
          <a:p>
            <a:pPr algn="ctr" defTabSz="1280160" fontAlgn="auto">
              <a:spcBef>
                <a:spcPts val="0"/>
              </a:spcBef>
              <a:spcAft>
                <a:spcPts val="0"/>
              </a:spcAft>
              <a:defRPr/>
            </a:pP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府独自規制（条例改正）のあり方</a:t>
            </a:r>
            <a:endParaRPr lang="ja-JP" altLang="en-US" sz="1200" b="1" baseline="30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9">
            <a:extLst>
              <a:ext uri="{FF2B5EF4-FFF2-40B4-BE49-F238E27FC236}">
                <a16:creationId xmlns:a16="http://schemas.microsoft.com/office/drawing/2014/main" id="{F8E462DA-5166-4593-B6F2-A64CA8E38016}"/>
              </a:ext>
            </a:extLst>
          </p:cNvPr>
          <p:cNvGraphicFramePr>
            <a:graphicFrameLocks noGrp="1"/>
          </p:cNvGraphicFramePr>
          <p:nvPr>
            <p:extLst>
              <p:ext uri="{D42A27DB-BD31-4B8C-83A1-F6EECF244321}">
                <p14:modId xmlns:p14="http://schemas.microsoft.com/office/powerpoint/2010/main" val="146112065"/>
              </p:ext>
            </p:extLst>
          </p:nvPr>
        </p:nvGraphicFramePr>
        <p:xfrm>
          <a:off x="5608712" y="5006190"/>
          <a:ext cx="6840760" cy="4384345"/>
        </p:xfrm>
        <a:graphic>
          <a:graphicData uri="http://schemas.openxmlformats.org/drawingml/2006/table">
            <a:tbl>
              <a:tblPr firstRow="1" bandRow="1">
                <a:tableStyleId>{5C22544A-7EE6-4342-B048-85BDC9FD1C3A}</a:tableStyleId>
              </a:tblPr>
              <a:tblGrid>
                <a:gridCol w="1728192">
                  <a:extLst>
                    <a:ext uri="{9D8B030D-6E8A-4147-A177-3AD203B41FA5}">
                      <a16:colId xmlns:a16="http://schemas.microsoft.com/office/drawing/2014/main" val="2433168526"/>
                    </a:ext>
                  </a:extLst>
                </a:gridCol>
                <a:gridCol w="1584176">
                  <a:extLst>
                    <a:ext uri="{9D8B030D-6E8A-4147-A177-3AD203B41FA5}">
                      <a16:colId xmlns:a16="http://schemas.microsoft.com/office/drawing/2014/main" val="158375234"/>
                    </a:ext>
                  </a:extLst>
                </a:gridCol>
                <a:gridCol w="3528392">
                  <a:extLst>
                    <a:ext uri="{9D8B030D-6E8A-4147-A177-3AD203B41FA5}">
                      <a16:colId xmlns:a16="http://schemas.microsoft.com/office/drawing/2014/main" val="924308339"/>
                    </a:ext>
                  </a:extLst>
                </a:gridCol>
              </a:tblGrid>
              <a:tr h="323976">
                <a:tc>
                  <a:txBody>
                    <a:bodyPr/>
                    <a:lstStyle/>
                    <a:p>
                      <a:pPr algn="ctr"/>
                      <a:r>
                        <a:rPr kumimoji="1" lang="ja-JP" altLang="en-US" sz="1100" dirty="0" smtClean="0">
                          <a:latin typeface="+mn-ea"/>
                          <a:ea typeface="+mn-ea"/>
                        </a:rPr>
                        <a:t>項目　</a:t>
                      </a:r>
                      <a:endParaRPr kumimoji="1" lang="ja-JP" altLang="en-US" sz="1100" dirty="0">
                        <a:latin typeface="+mn-ea"/>
                        <a:ea typeface="+mn-ea"/>
                      </a:endParaRPr>
                    </a:p>
                  </a:txBody>
                  <a:tcPr anchor="ctr"/>
                </a:tc>
                <a:tc>
                  <a:txBody>
                    <a:bodyPr/>
                    <a:lstStyle/>
                    <a:p>
                      <a:pPr algn="ctr"/>
                      <a:r>
                        <a:rPr kumimoji="1" lang="ja-JP" altLang="en-US" sz="1100" dirty="0">
                          <a:latin typeface="+mn-ea"/>
                          <a:ea typeface="+mn-ea"/>
                        </a:rPr>
                        <a:t>現行条例</a:t>
                      </a:r>
                    </a:p>
                  </a:txBody>
                  <a:tcPr anchor="ctr"/>
                </a:tc>
                <a:tc>
                  <a:txBody>
                    <a:bodyPr/>
                    <a:lstStyle/>
                    <a:p>
                      <a:pPr algn="ctr"/>
                      <a:r>
                        <a:rPr kumimoji="1" lang="ja-JP" altLang="en-US" sz="1100" dirty="0">
                          <a:latin typeface="+mn-ea"/>
                          <a:ea typeface="+mn-ea"/>
                        </a:rPr>
                        <a:t>あり方</a:t>
                      </a:r>
                    </a:p>
                  </a:txBody>
                  <a:tcPr anchor="ctr"/>
                </a:tc>
                <a:extLst>
                  <a:ext uri="{0D108BD9-81ED-4DB2-BD59-A6C34878D82A}">
                    <a16:rowId xmlns:a16="http://schemas.microsoft.com/office/drawing/2014/main" val="3097106520"/>
                  </a:ext>
                </a:extLst>
              </a:tr>
              <a:tr h="838586">
                <a:tc>
                  <a:txBody>
                    <a:bodyPr/>
                    <a:lstStyle/>
                    <a:p>
                      <a:pPr marL="363538" marR="0" lvl="0" indent="-363538"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cs typeface="Meiryo UI" pitchFamily="50" charset="-128"/>
                        </a:rPr>
                        <a:t>（１）石綿除去に係る</a:t>
                      </a:r>
                      <a:r>
                        <a:rPr lang="ja-JP" altLang="en-US" sz="1100" b="1" dirty="0" smtClean="0">
                          <a:solidFill>
                            <a:schemeClr val="tx1"/>
                          </a:solidFill>
                          <a:latin typeface="+mn-ea"/>
                          <a:ea typeface="+mn-ea"/>
                          <a:cs typeface="Meiryo UI" pitchFamily="50" charset="-128"/>
                        </a:rPr>
                        <a:t>作業</a:t>
                      </a:r>
                      <a:endParaRPr lang="en-US" altLang="ja-JP" sz="1100" b="1" dirty="0" smtClean="0">
                        <a:solidFill>
                          <a:schemeClr val="tx1"/>
                        </a:solidFill>
                        <a:latin typeface="+mn-ea"/>
                        <a:ea typeface="+mn-ea"/>
                        <a:cs typeface="Meiryo UI" pitchFamily="50" charset="-128"/>
                      </a:endParaRPr>
                    </a:p>
                    <a:p>
                      <a:pPr marL="363538" marR="0" lvl="0" indent="-363538" algn="l" defTabSz="1280160" rtl="0" eaLnBrk="1" fontAlgn="auto" latinLnBrk="0" hangingPunct="1">
                        <a:lnSpc>
                          <a:spcPct val="100000"/>
                        </a:lnSpc>
                        <a:spcBef>
                          <a:spcPts val="0"/>
                        </a:spcBef>
                        <a:spcAft>
                          <a:spcPts val="0"/>
                        </a:spcAft>
                        <a:buClrTx/>
                        <a:buSzTx/>
                        <a:buFontTx/>
                        <a:buNone/>
                        <a:tabLst/>
                        <a:defRPr/>
                      </a:pPr>
                      <a:r>
                        <a:rPr lang="ja-JP" altLang="en-US" sz="1100" b="1" dirty="0" smtClean="0">
                          <a:solidFill>
                            <a:schemeClr val="tx1"/>
                          </a:solidFill>
                          <a:latin typeface="+mn-ea"/>
                          <a:ea typeface="+mn-ea"/>
                          <a:cs typeface="Meiryo UI" pitchFamily="50" charset="-128"/>
                        </a:rPr>
                        <a:t>　　</a:t>
                      </a:r>
                      <a:r>
                        <a:rPr lang="ja-JP" altLang="en-US" sz="1100" b="1" baseline="0" dirty="0" smtClean="0">
                          <a:solidFill>
                            <a:schemeClr val="tx1"/>
                          </a:solidFill>
                          <a:latin typeface="+mn-ea"/>
                          <a:ea typeface="+mn-ea"/>
                          <a:cs typeface="Meiryo UI" pitchFamily="50" charset="-128"/>
                        </a:rPr>
                        <a:t> </a:t>
                      </a:r>
                      <a:r>
                        <a:rPr lang="ja-JP" altLang="en-US" sz="1100" b="1" dirty="0" smtClean="0">
                          <a:solidFill>
                            <a:schemeClr val="tx1"/>
                          </a:solidFill>
                          <a:latin typeface="+mn-ea"/>
                          <a:ea typeface="+mn-ea"/>
                          <a:cs typeface="Meiryo UI" pitchFamily="50" charset="-128"/>
                        </a:rPr>
                        <a:t>基準</a:t>
                      </a:r>
                      <a:r>
                        <a:rPr lang="ja-JP" altLang="en-US" sz="1100" b="1" dirty="0">
                          <a:solidFill>
                            <a:schemeClr val="tx1"/>
                          </a:solidFill>
                          <a:latin typeface="+mn-ea"/>
                          <a:ea typeface="+mn-ea"/>
                          <a:cs typeface="Meiryo UI" pitchFamily="50" charset="-128"/>
                        </a:rPr>
                        <a:t>について</a:t>
                      </a:r>
                      <a:endParaRPr kumimoji="1" lang="ja-JP" altLang="en-US" sz="1100" dirty="0">
                        <a:latin typeface="+mn-ea"/>
                        <a:ea typeface="+mn-ea"/>
                      </a:endParaRPr>
                    </a:p>
                  </a:txBody>
                  <a:tcPr anchor="ctr"/>
                </a:tc>
                <a:tc>
                  <a:txBody>
                    <a:bodyPr/>
                    <a:lstStyle/>
                    <a:p>
                      <a:r>
                        <a:rPr kumimoji="1" lang="ja-JP" altLang="en-US" sz="1100" dirty="0">
                          <a:latin typeface="+mn-ea"/>
                          <a:ea typeface="+mn-ea"/>
                        </a:rPr>
                        <a:t>飛散防止幕の設置や排水処理など、府独自の作業基準を規定</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住工が混在しているという府域の特性や石綿の飛散リスク低減の観点から、改正法・現行条例を比較し、</a:t>
                      </a:r>
                      <a:r>
                        <a:rPr lang="ja-JP" altLang="en-US" sz="1100" u="sng" dirty="0">
                          <a:latin typeface="+mn-ea"/>
                          <a:ea typeface="+mn-ea"/>
                        </a:rPr>
                        <a:t>より安全確保につながる（厳しい）作業基準となるよう設定する。</a:t>
                      </a:r>
                    </a:p>
                  </a:txBody>
                  <a:tcPr anchor="ctr"/>
                </a:tc>
                <a:extLst>
                  <a:ext uri="{0D108BD9-81ED-4DB2-BD59-A6C34878D82A}">
                    <a16:rowId xmlns:a16="http://schemas.microsoft.com/office/drawing/2014/main" val="2118091422"/>
                  </a:ext>
                </a:extLst>
              </a:tr>
              <a:tr h="792088">
                <a:tc>
                  <a:txBody>
                    <a:bodyPr/>
                    <a:lstStyle/>
                    <a:p>
                      <a:pPr marL="363538" indent="-363538"/>
                      <a:r>
                        <a:rPr lang="ja-JP" altLang="en-US" sz="1100" b="1" dirty="0">
                          <a:solidFill>
                            <a:schemeClr val="tx1"/>
                          </a:solidFill>
                          <a:latin typeface="+mn-ea"/>
                          <a:ea typeface="+mn-ea"/>
                          <a:cs typeface="Meiryo UI" pitchFamily="50" charset="-128"/>
                        </a:rPr>
                        <a:t>（２）石綿除去作業に</a:t>
                      </a:r>
                      <a:r>
                        <a:rPr lang="ja-JP" altLang="en-US" sz="1100" b="1" dirty="0" smtClean="0">
                          <a:solidFill>
                            <a:schemeClr val="tx1"/>
                          </a:solidFill>
                          <a:latin typeface="+mn-ea"/>
                          <a:ea typeface="+mn-ea"/>
                          <a:cs typeface="Meiryo UI" pitchFamily="50" charset="-128"/>
                        </a:rPr>
                        <a:t>係る</a:t>
                      </a:r>
                      <a:endParaRPr lang="en-US" altLang="ja-JP" sz="1100" b="1" dirty="0" smtClean="0">
                        <a:solidFill>
                          <a:schemeClr val="tx1"/>
                        </a:solidFill>
                        <a:latin typeface="+mn-ea"/>
                        <a:ea typeface="+mn-ea"/>
                        <a:cs typeface="Meiryo UI" pitchFamily="50" charset="-128"/>
                      </a:endParaRPr>
                    </a:p>
                    <a:p>
                      <a:pPr marL="363538" indent="-363538"/>
                      <a:r>
                        <a:rPr lang="ja-JP" altLang="en-US" sz="1100" b="1" dirty="0" smtClean="0">
                          <a:solidFill>
                            <a:schemeClr val="tx1"/>
                          </a:solidFill>
                          <a:latin typeface="+mn-ea"/>
                          <a:ea typeface="+mn-ea"/>
                          <a:cs typeface="Meiryo UI" pitchFamily="50" charset="-128"/>
                        </a:rPr>
                        <a:t>　　 届出について</a:t>
                      </a:r>
                      <a:endParaRPr lang="en-US" altLang="ja-JP" sz="1100" b="1" dirty="0" smtClean="0">
                        <a:solidFill>
                          <a:schemeClr val="tx1"/>
                        </a:solidFill>
                        <a:latin typeface="+mn-ea"/>
                        <a:ea typeface="+mn-ea"/>
                        <a:cs typeface="Meiryo UI" pitchFamily="50" charset="-128"/>
                      </a:endParaRPr>
                    </a:p>
                    <a:p>
                      <a:pPr marL="174625" indent="-174625"/>
                      <a:r>
                        <a:rPr lang="ja-JP" altLang="en-US" sz="1100" b="1" dirty="0">
                          <a:solidFill>
                            <a:schemeClr val="tx1"/>
                          </a:solidFill>
                          <a:latin typeface="+mn-ea"/>
                          <a:ea typeface="+mn-ea"/>
                        </a:rPr>
                        <a:t>　（ア）届出対象の建材</a:t>
                      </a:r>
                      <a:endParaRPr kumimoji="1" lang="ja-JP" altLang="en-US" sz="1100" dirty="0">
                        <a:latin typeface="+mn-ea"/>
                        <a:ea typeface="+mn-ea"/>
                      </a:endParaRPr>
                    </a:p>
                  </a:txBody>
                  <a:tcPr anchor="ctr"/>
                </a:tc>
                <a:tc>
                  <a:txBody>
                    <a:bodyPr/>
                    <a:lstStyle/>
                    <a:p>
                      <a:r>
                        <a:rPr kumimoji="1" lang="ja-JP" altLang="en-US" sz="1100" dirty="0">
                          <a:latin typeface="+mn-ea"/>
                          <a:ea typeface="+mn-ea"/>
                        </a:rPr>
                        <a:t>レベル３建材のうち石綿含有成形板（仕上塗材、</a:t>
                      </a:r>
                      <a:r>
                        <a:rPr kumimoji="1" lang="en-US" altLang="ja-JP" sz="1100" dirty="0">
                          <a:latin typeface="+mn-ea"/>
                          <a:ea typeface="+mn-ea"/>
                        </a:rPr>
                        <a:t>P</a:t>
                      </a:r>
                      <a:r>
                        <a:rPr kumimoji="1" lang="ja-JP" altLang="en-US" sz="1100" dirty="0">
                          <a:latin typeface="+mn-ea"/>
                          <a:ea typeface="+mn-ea"/>
                        </a:rPr>
                        <a:t>タイルは対象外）を対象</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法で新たに規定される仕上塗材や</a:t>
                      </a:r>
                      <a:r>
                        <a:rPr lang="en-US" altLang="ja-JP" sz="1100" dirty="0">
                          <a:latin typeface="+mn-ea"/>
                          <a:ea typeface="+mn-ea"/>
                        </a:rPr>
                        <a:t>P</a:t>
                      </a:r>
                      <a:r>
                        <a:rPr lang="ja-JP" altLang="en-US" sz="1100" dirty="0">
                          <a:latin typeface="+mn-ea"/>
                          <a:ea typeface="+mn-ea"/>
                        </a:rPr>
                        <a:t>タイルからの石綿飛散の実態を踏まえ、石綿の飛散リスク低減の観点から</a:t>
                      </a:r>
                      <a:r>
                        <a:rPr lang="ja-JP" altLang="en-US" sz="1100" u="sng" dirty="0">
                          <a:latin typeface="+mn-ea"/>
                          <a:ea typeface="+mn-ea"/>
                        </a:rPr>
                        <a:t>全てのレベル３建材を届出義務の対象とすべきである。</a:t>
                      </a:r>
                    </a:p>
                  </a:txBody>
                  <a:tcPr anchor="ctr"/>
                </a:tc>
                <a:extLst>
                  <a:ext uri="{0D108BD9-81ED-4DB2-BD59-A6C34878D82A}">
                    <a16:rowId xmlns:a16="http://schemas.microsoft.com/office/drawing/2014/main" val="1140047225"/>
                  </a:ext>
                </a:extLst>
              </a:tr>
              <a:tr h="936104">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rPr>
                        <a:t>　（イ）届出の面積要件</a:t>
                      </a:r>
                      <a:endParaRPr kumimoji="1" lang="ja-JP" altLang="en-US" sz="1100" dirty="0">
                        <a:latin typeface="+mn-ea"/>
                        <a:ea typeface="+mn-ea"/>
                      </a:endParaRPr>
                    </a:p>
                  </a:txBody>
                  <a:tcPr anchor="ctr"/>
                </a:tc>
                <a:tc>
                  <a:txBody>
                    <a:bodyPr/>
                    <a:lstStyle/>
                    <a:p>
                      <a:r>
                        <a:rPr kumimoji="1" lang="ja-JP" altLang="en-US" sz="1100" dirty="0">
                          <a:latin typeface="+mn-ea"/>
                          <a:ea typeface="+mn-ea"/>
                        </a:rPr>
                        <a:t>石綿</a:t>
                      </a:r>
                      <a:r>
                        <a:rPr kumimoji="1" lang="ja-JP" altLang="en-US" sz="1100" u="none" dirty="0">
                          <a:latin typeface="+mn-ea"/>
                          <a:ea typeface="+mn-ea"/>
                        </a:rPr>
                        <a:t>含有成形板の使用面積</a:t>
                      </a:r>
                      <a:r>
                        <a:rPr lang="en-US" altLang="ja-JP" sz="1100" u="none" dirty="0">
                          <a:latin typeface="+mn-ea"/>
                          <a:ea typeface="+mn-ea"/>
                        </a:rPr>
                        <a:t>1,000㎡</a:t>
                      </a:r>
                      <a:r>
                        <a:rPr lang="ja-JP" altLang="en-US" sz="1100" u="none" dirty="0">
                          <a:latin typeface="+mn-ea"/>
                          <a:ea typeface="+mn-ea"/>
                        </a:rPr>
                        <a:t>以上</a:t>
                      </a:r>
                      <a:endParaRPr kumimoji="1" lang="ja-JP" altLang="en-US" sz="1100" u="none" dirty="0">
                        <a:latin typeface="+mn-ea"/>
                        <a:ea typeface="+mn-ea"/>
                      </a:endParaRPr>
                    </a:p>
                  </a:txBody>
                  <a:tcPr anchor="ctr"/>
                </a:tc>
                <a:tc>
                  <a:txBody>
                    <a:bodyPr/>
                    <a:lstStyle/>
                    <a:p>
                      <a:r>
                        <a:rPr lang="ja-JP" altLang="en-US" sz="1100" dirty="0">
                          <a:latin typeface="+mn-ea"/>
                          <a:ea typeface="+mn-ea"/>
                        </a:rPr>
                        <a:t>　指導の継続性や作業基準毎に規制を行う合理性から、</a:t>
                      </a:r>
                      <a:r>
                        <a:rPr lang="ja-JP" altLang="en-US" sz="1100" u="sng" dirty="0">
                          <a:latin typeface="+mn-ea"/>
                          <a:ea typeface="+mn-ea"/>
                        </a:rPr>
                        <a:t>以下のいずれかに該当する場合に届出をすべきである。</a:t>
                      </a:r>
                    </a:p>
                    <a:p>
                      <a:r>
                        <a:rPr lang="ja-JP" altLang="en-US" sz="1100" dirty="0">
                          <a:latin typeface="+mn-ea"/>
                          <a:ea typeface="+mn-ea"/>
                        </a:rPr>
                        <a:t>　　</a:t>
                      </a:r>
                      <a:r>
                        <a:rPr lang="ja-JP" altLang="en-US" sz="1100" u="sng" dirty="0">
                          <a:latin typeface="+mn-ea"/>
                          <a:ea typeface="+mn-ea"/>
                        </a:rPr>
                        <a:t>・仕上塗材の使用面積が</a:t>
                      </a:r>
                      <a:r>
                        <a:rPr lang="en-US" altLang="ja-JP" sz="1100" u="sng" dirty="0">
                          <a:latin typeface="+mn-ea"/>
                          <a:ea typeface="+mn-ea"/>
                        </a:rPr>
                        <a:t>1,000㎡</a:t>
                      </a:r>
                      <a:r>
                        <a:rPr lang="ja-JP" altLang="en-US" sz="1100" u="sng" dirty="0">
                          <a:latin typeface="+mn-ea"/>
                          <a:ea typeface="+mn-ea"/>
                        </a:rPr>
                        <a:t>以上</a:t>
                      </a:r>
                    </a:p>
                    <a:p>
                      <a:r>
                        <a:rPr lang="ja-JP" altLang="en-US" sz="1100" dirty="0">
                          <a:latin typeface="+mn-ea"/>
                          <a:ea typeface="+mn-ea"/>
                        </a:rPr>
                        <a:t>　　</a:t>
                      </a:r>
                      <a:r>
                        <a:rPr lang="ja-JP" altLang="en-US" sz="1100" u="sng" dirty="0">
                          <a:latin typeface="+mn-ea"/>
                          <a:ea typeface="+mn-ea"/>
                        </a:rPr>
                        <a:t>・その他成形板等の使用面積の合計が</a:t>
                      </a:r>
                      <a:r>
                        <a:rPr lang="en-US" altLang="ja-JP" sz="1100" u="sng" dirty="0">
                          <a:latin typeface="+mn-ea"/>
                          <a:ea typeface="+mn-ea"/>
                        </a:rPr>
                        <a:t>1,000㎡</a:t>
                      </a:r>
                      <a:r>
                        <a:rPr lang="ja-JP" altLang="en-US" sz="1100" u="sng" dirty="0">
                          <a:latin typeface="+mn-ea"/>
                          <a:ea typeface="+mn-ea"/>
                        </a:rPr>
                        <a:t>以上</a:t>
                      </a:r>
                      <a:endParaRPr kumimoji="1" lang="ja-JP" altLang="en-US" sz="1100" u="sng" dirty="0">
                        <a:latin typeface="+mn-ea"/>
                        <a:ea typeface="+mn-ea"/>
                      </a:endParaRPr>
                    </a:p>
                  </a:txBody>
                  <a:tcPr anchor="ctr"/>
                </a:tc>
                <a:extLst>
                  <a:ext uri="{0D108BD9-81ED-4DB2-BD59-A6C34878D82A}">
                    <a16:rowId xmlns:a16="http://schemas.microsoft.com/office/drawing/2014/main" val="1106929838"/>
                  </a:ext>
                </a:extLst>
              </a:tr>
              <a:tr h="720080">
                <a:tc>
                  <a:txBody>
                    <a:bodyPr/>
                    <a:lstStyle/>
                    <a:p>
                      <a:r>
                        <a:rPr lang="ja-JP" altLang="en-US" sz="1100" b="1" dirty="0">
                          <a:solidFill>
                            <a:schemeClr val="tx1"/>
                          </a:solidFill>
                          <a:latin typeface="+mn-ea"/>
                          <a:ea typeface="+mn-ea"/>
                        </a:rPr>
                        <a:t>（３）その他</a:t>
                      </a:r>
                      <a:endParaRPr lang="en-US" altLang="ja-JP" sz="1100" b="1" dirty="0">
                        <a:solidFill>
                          <a:schemeClr val="tx1"/>
                        </a:solidFill>
                        <a:latin typeface="+mn-ea"/>
                        <a:ea typeface="+mn-ea"/>
                      </a:endParaRPr>
                    </a:p>
                    <a:p>
                      <a:r>
                        <a:rPr lang="ja-JP" altLang="en-US" sz="1100" b="1" dirty="0">
                          <a:solidFill>
                            <a:schemeClr val="tx1"/>
                          </a:solidFill>
                          <a:latin typeface="+mn-ea"/>
                          <a:ea typeface="+mn-ea"/>
                        </a:rPr>
                        <a:t>　（ア）完了報告書</a:t>
                      </a:r>
                      <a:endParaRPr lang="en-US" altLang="ja-JP" sz="1100" b="1" dirty="0">
                        <a:solidFill>
                          <a:schemeClr val="tx1"/>
                        </a:solidFill>
                        <a:latin typeface="+mn-ea"/>
                        <a:ea typeface="+mn-ea"/>
                      </a:endParaRPr>
                    </a:p>
                  </a:txBody>
                  <a:tcPr anchor="ctr"/>
                </a:tc>
                <a:tc>
                  <a:txBody>
                    <a:bodyPr/>
                    <a:lstStyle/>
                    <a:p>
                      <a:r>
                        <a:rPr kumimoji="1" lang="ja-JP" altLang="en-US" sz="1100" dirty="0">
                          <a:latin typeface="+mn-ea"/>
                          <a:ea typeface="+mn-ea"/>
                        </a:rPr>
                        <a:t>行政への提出義務なし</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latin typeface="+mn-ea"/>
                          <a:ea typeface="+mn-ea"/>
                        </a:rPr>
                        <a:t>　</a:t>
                      </a:r>
                      <a:r>
                        <a:rPr lang="ja-JP" altLang="en-US" sz="1100" u="sng" dirty="0" smtClean="0">
                          <a:solidFill>
                            <a:schemeClr val="tx1"/>
                          </a:solidFill>
                          <a:latin typeface="+mn-ea"/>
                          <a:ea typeface="+mn-ea"/>
                        </a:rPr>
                        <a:t>行政</a:t>
                      </a:r>
                      <a:r>
                        <a:rPr lang="ja-JP" altLang="en-US" sz="1100" u="sng" dirty="0">
                          <a:solidFill>
                            <a:schemeClr val="tx1"/>
                          </a:solidFill>
                          <a:latin typeface="+mn-ea"/>
                          <a:ea typeface="+mn-ea"/>
                        </a:rPr>
                        <a:t>への提出は</a:t>
                      </a:r>
                      <a:r>
                        <a:rPr lang="ja-JP" altLang="en-US" sz="1100" u="sng" dirty="0" smtClean="0">
                          <a:solidFill>
                            <a:schemeClr val="tx1"/>
                          </a:solidFill>
                          <a:latin typeface="+mn-ea"/>
                          <a:ea typeface="+mn-ea"/>
                        </a:rPr>
                        <a:t>義務化</a:t>
                      </a:r>
                      <a:r>
                        <a:rPr lang="ja-JP" altLang="en-US" sz="1100" u="sng" strike="noStrike" dirty="0" smtClean="0">
                          <a:solidFill>
                            <a:schemeClr val="tx1"/>
                          </a:solidFill>
                          <a:latin typeface="+mn-ea"/>
                          <a:ea typeface="+mn-ea"/>
                        </a:rPr>
                        <a:t>せず、必要に応じて求めることとし、新設される事前調査結果報告制度の活用等による工事前確認や工事中立入検査の対応に注力するべきである。</a:t>
                      </a:r>
                      <a:endParaRPr lang="ja-JP" altLang="en-US" sz="1100" u="sng" strike="noStrike" dirty="0">
                        <a:solidFill>
                          <a:schemeClr val="tx1"/>
                        </a:solidFill>
                        <a:latin typeface="+mn-ea"/>
                        <a:ea typeface="+mn-ea"/>
                      </a:endParaRPr>
                    </a:p>
                  </a:txBody>
                  <a:tcPr anchor="ctr"/>
                </a:tc>
                <a:extLst>
                  <a:ext uri="{0D108BD9-81ED-4DB2-BD59-A6C34878D82A}">
                    <a16:rowId xmlns:a16="http://schemas.microsoft.com/office/drawing/2014/main" val="2481867551"/>
                  </a:ext>
                </a:extLst>
              </a:tr>
              <a:tr h="731591">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b="1" dirty="0">
                          <a:solidFill>
                            <a:schemeClr val="tx1"/>
                          </a:solidFill>
                          <a:latin typeface="+mn-ea"/>
                          <a:ea typeface="+mn-ea"/>
                        </a:rPr>
                        <a:t>　（イ）大気濃度測定義務</a:t>
                      </a:r>
                      <a:endParaRPr kumimoji="1" lang="ja-JP" altLang="en-US" sz="1100" dirty="0">
                        <a:latin typeface="+mn-ea"/>
                        <a:ea typeface="+mn-ea"/>
                      </a:endParaRPr>
                    </a:p>
                  </a:txBody>
                  <a:tcPr anchor="ctr"/>
                </a:tc>
                <a:tc>
                  <a:txBody>
                    <a:bodyPr/>
                    <a:lstStyle/>
                    <a:p>
                      <a:r>
                        <a:rPr kumimoji="1" lang="ja-JP" altLang="en-US" sz="1100" dirty="0">
                          <a:latin typeface="+mn-ea"/>
                          <a:ea typeface="+mn-ea"/>
                        </a:rPr>
                        <a:t>敷地境界基準（</a:t>
                      </a:r>
                      <a:r>
                        <a:rPr kumimoji="1" lang="en-US" altLang="ja-JP" sz="1100" dirty="0">
                          <a:latin typeface="+mn-ea"/>
                          <a:ea typeface="+mn-ea"/>
                        </a:rPr>
                        <a:t>10</a:t>
                      </a:r>
                      <a:r>
                        <a:rPr kumimoji="1" lang="ja-JP" altLang="en-US" sz="1100" dirty="0">
                          <a:latin typeface="+mn-ea"/>
                          <a:ea typeface="+mn-ea"/>
                        </a:rPr>
                        <a:t>本／</a:t>
                      </a:r>
                      <a:r>
                        <a:rPr kumimoji="1" lang="en-US" altLang="ja-JP" sz="1100" dirty="0">
                          <a:latin typeface="+mn-ea"/>
                          <a:ea typeface="+mn-ea"/>
                        </a:rPr>
                        <a:t>L</a:t>
                      </a:r>
                      <a:r>
                        <a:rPr kumimoji="1" lang="ja-JP" altLang="en-US" sz="1100" dirty="0">
                          <a:latin typeface="+mn-ea"/>
                          <a:ea typeface="+mn-ea"/>
                        </a:rPr>
                        <a:t>）の設定及び一定規模以上の工事の測定義務</a:t>
                      </a:r>
                    </a:p>
                  </a:txBody>
                  <a:tcPr anchor="ctr"/>
                </a:tc>
                <a:tc>
                  <a:txBody>
                    <a:bodyPr/>
                    <a:lstStyle/>
                    <a:p>
                      <a:pPr marL="0" marR="0" lvl="0" indent="0" algn="l" defTabSz="1280160" rtl="0" eaLnBrk="1" fontAlgn="auto" latinLnBrk="0" hangingPunct="1">
                        <a:lnSpc>
                          <a:spcPct val="100000"/>
                        </a:lnSpc>
                        <a:spcBef>
                          <a:spcPts val="0"/>
                        </a:spcBef>
                        <a:spcAft>
                          <a:spcPts val="0"/>
                        </a:spcAft>
                        <a:buClrTx/>
                        <a:buSzTx/>
                        <a:buFontTx/>
                        <a:buNone/>
                        <a:tabLst/>
                        <a:defRPr/>
                      </a:pPr>
                      <a:r>
                        <a:rPr lang="ja-JP" altLang="en-US" sz="1100" dirty="0">
                          <a:solidFill>
                            <a:schemeClr val="tx1"/>
                          </a:solidFill>
                          <a:latin typeface="+mn-ea"/>
                          <a:ea typeface="+mn-ea"/>
                        </a:rPr>
                        <a:t>　今後の国や迅速測定装置の開発の動向を踏まえて検討を行うべきであり</a:t>
                      </a:r>
                      <a:r>
                        <a:rPr lang="ja-JP" altLang="en-US" sz="1100" dirty="0" smtClean="0">
                          <a:solidFill>
                            <a:schemeClr val="tx1"/>
                          </a:solidFill>
                          <a:latin typeface="+mn-ea"/>
                          <a:ea typeface="+mn-ea"/>
                        </a:rPr>
                        <a:t>、</a:t>
                      </a:r>
                      <a:r>
                        <a:rPr lang="ja-JP" altLang="en-US" sz="1100" u="sng" dirty="0" smtClean="0">
                          <a:solidFill>
                            <a:schemeClr val="tx1"/>
                          </a:solidFill>
                          <a:latin typeface="+mn-ea"/>
                          <a:ea typeface="+mn-ea"/>
                        </a:rPr>
                        <a:t>当面現行の</a:t>
                      </a:r>
                      <a:r>
                        <a:rPr lang="ja-JP" altLang="en-US" sz="1100" u="sng" strike="noStrike" dirty="0" smtClean="0">
                          <a:solidFill>
                            <a:schemeClr val="tx1"/>
                          </a:solidFill>
                          <a:latin typeface="+mn-ea"/>
                          <a:ea typeface="+mn-ea"/>
                        </a:rPr>
                        <a:t>規制</a:t>
                      </a:r>
                      <a:r>
                        <a:rPr lang="ja-JP" altLang="en-US" sz="1100" u="sng" dirty="0" smtClean="0">
                          <a:solidFill>
                            <a:schemeClr val="tx1"/>
                          </a:solidFill>
                          <a:latin typeface="+mn-ea"/>
                          <a:ea typeface="+mn-ea"/>
                        </a:rPr>
                        <a:t>を</a:t>
                      </a:r>
                      <a:r>
                        <a:rPr lang="ja-JP" altLang="en-US" sz="1100" u="sng" dirty="0">
                          <a:solidFill>
                            <a:schemeClr val="tx1"/>
                          </a:solidFill>
                          <a:latin typeface="+mn-ea"/>
                          <a:ea typeface="+mn-ea"/>
                        </a:rPr>
                        <a:t>維持するべきである。</a:t>
                      </a:r>
                      <a:endParaRPr lang="en-US" altLang="ja-JP" sz="1100" u="sng" dirty="0">
                        <a:solidFill>
                          <a:schemeClr val="tx1"/>
                        </a:solidFill>
                        <a:latin typeface="+mn-ea"/>
                        <a:ea typeface="+mn-ea"/>
                      </a:endParaRPr>
                    </a:p>
                  </a:txBody>
                  <a:tcPr anchor="ctr"/>
                </a:tc>
                <a:extLst>
                  <a:ext uri="{0D108BD9-81ED-4DB2-BD59-A6C34878D82A}">
                    <a16:rowId xmlns:a16="http://schemas.microsoft.com/office/drawing/2014/main" val="2987361520"/>
                  </a:ext>
                </a:extLst>
              </a:tr>
            </a:tbl>
          </a:graphicData>
        </a:graphic>
      </p:graphicFrame>
      <p:cxnSp>
        <p:nvCxnSpPr>
          <p:cNvPr id="13" name="コネクタ: カギ線 12">
            <a:extLst>
              <a:ext uri="{FF2B5EF4-FFF2-40B4-BE49-F238E27FC236}">
                <a16:creationId xmlns:a16="http://schemas.microsoft.com/office/drawing/2014/main" id="{E550C704-A0DC-4E97-977E-23EC80D49575}"/>
              </a:ext>
            </a:extLst>
          </p:cNvPr>
          <p:cNvCxnSpPr>
            <a:cxnSpLocks/>
          </p:cNvCxnSpPr>
          <p:nvPr/>
        </p:nvCxnSpPr>
        <p:spPr>
          <a:xfrm>
            <a:off x="4492720" y="5149973"/>
            <a:ext cx="1188000" cy="576065"/>
          </a:xfrm>
          <a:prstGeom prst="bentConnector3">
            <a:avLst>
              <a:gd name="adj1" fmla="val 36055"/>
            </a:avLst>
          </a:prstGeom>
          <a:ln w="57150">
            <a:tailEnd type="triangle"/>
          </a:ln>
        </p:spPr>
        <p:style>
          <a:lnRef idx="1">
            <a:schemeClr val="dk1"/>
          </a:lnRef>
          <a:fillRef idx="0">
            <a:schemeClr val="dk1"/>
          </a:fillRef>
          <a:effectRef idx="0">
            <a:schemeClr val="dk1"/>
          </a:effectRef>
          <a:fontRef idx="minor">
            <a:schemeClr val="tx1"/>
          </a:fontRef>
        </p:style>
      </p:cxnSp>
      <p:cxnSp>
        <p:nvCxnSpPr>
          <p:cNvPr id="50" name="コネクタ: カギ線 49">
            <a:extLst>
              <a:ext uri="{FF2B5EF4-FFF2-40B4-BE49-F238E27FC236}">
                <a16:creationId xmlns:a16="http://schemas.microsoft.com/office/drawing/2014/main" id="{9B334B82-8785-4D78-AB0A-3B3F6330CB23}"/>
              </a:ext>
            </a:extLst>
          </p:cNvPr>
          <p:cNvCxnSpPr>
            <a:cxnSpLocks/>
          </p:cNvCxnSpPr>
          <p:nvPr/>
        </p:nvCxnSpPr>
        <p:spPr>
          <a:xfrm rot="16200000" flipH="1">
            <a:off x="4870720" y="5718697"/>
            <a:ext cx="864000" cy="756000"/>
          </a:xfrm>
          <a:prstGeom prst="bentConnector3">
            <a:avLst>
              <a:gd name="adj1" fmla="val 99909"/>
            </a:avLst>
          </a:prstGeom>
          <a:ln w="57150">
            <a:tailEnd type="triangle"/>
          </a:ln>
        </p:spPr>
        <p:style>
          <a:lnRef idx="1">
            <a:schemeClr val="dk1"/>
          </a:lnRef>
          <a:fillRef idx="0">
            <a:schemeClr val="dk1"/>
          </a:fillRef>
          <a:effectRef idx="0">
            <a:schemeClr val="dk1"/>
          </a:effectRef>
          <a:fontRef idx="minor">
            <a:schemeClr val="tx1"/>
          </a:fontRef>
        </p:style>
      </p:cxnSp>
      <p:cxnSp>
        <p:nvCxnSpPr>
          <p:cNvPr id="52" name="コネクタ: カギ線 51">
            <a:extLst>
              <a:ext uri="{FF2B5EF4-FFF2-40B4-BE49-F238E27FC236}">
                <a16:creationId xmlns:a16="http://schemas.microsoft.com/office/drawing/2014/main" id="{473E2C46-B994-404B-A244-DC8EFCF3B060}"/>
              </a:ext>
            </a:extLst>
          </p:cNvPr>
          <p:cNvCxnSpPr>
            <a:cxnSpLocks/>
          </p:cNvCxnSpPr>
          <p:nvPr/>
        </p:nvCxnSpPr>
        <p:spPr>
          <a:xfrm rot="16200000" flipH="1">
            <a:off x="4870720" y="6582793"/>
            <a:ext cx="864000" cy="756000"/>
          </a:xfrm>
          <a:prstGeom prst="bentConnector3">
            <a:avLst>
              <a:gd name="adj1" fmla="val 99909"/>
            </a:avLst>
          </a:prstGeom>
          <a:ln w="57150">
            <a:tailEnd type="triangle"/>
          </a:ln>
        </p:spPr>
        <p:style>
          <a:lnRef idx="1">
            <a:schemeClr val="dk1"/>
          </a:lnRef>
          <a:fillRef idx="0">
            <a:schemeClr val="dk1"/>
          </a:fillRef>
          <a:effectRef idx="0">
            <a:schemeClr val="dk1"/>
          </a:effectRef>
          <a:fontRef idx="minor">
            <a:schemeClr val="tx1"/>
          </a:fontRef>
        </p:style>
      </p:cxnSp>
      <p:cxnSp>
        <p:nvCxnSpPr>
          <p:cNvPr id="67" name="コネクタ: カギ線 66">
            <a:extLst>
              <a:ext uri="{FF2B5EF4-FFF2-40B4-BE49-F238E27FC236}">
                <a16:creationId xmlns:a16="http://schemas.microsoft.com/office/drawing/2014/main" id="{D3C62106-B60C-48E4-BA73-9DD5EDEC4246}"/>
              </a:ext>
            </a:extLst>
          </p:cNvPr>
          <p:cNvCxnSpPr>
            <a:cxnSpLocks/>
          </p:cNvCxnSpPr>
          <p:nvPr/>
        </p:nvCxnSpPr>
        <p:spPr>
          <a:xfrm>
            <a:off x="4492829" y="7598246"/>
            <a:ext cx="1187891" cy="684000"/>
          </a:xfrm>
          <a:prstGeom prst="bentConnector3">
            <a:avLst>
              <a:gd name="adj1" fmla="val 35338"/>
            </a:avLst>
          </a:prstGeom>
          <a:ln w="57150">
            <a:tailEnd type="triangle"/>
          </a:ln>
        </p:spPr>
        <p:style>
          <a:lnRef idx="1">
            <a:schemeClr val="dk1"/>
          </a:lnRef>
          <a:fillRef idx="0">
            <a:schemeClr val="dk1"/>
          </a:fillRef>
          <a:effectRef idx="0">
            <a:schemeClr val="dk1"/>
          </a:effectRef>
          <a:fontRef idx="minor">
            <a:schemeClr val="tx1"/>
          </a:fontRef>
        </p:style>
      </p:cxnSp>
      <p:cxnSp>
        <p:nvCxnSpPr>
          <p:cNvPr id="69" name="コネクタ: カギ線 68">
            <a:extLst>
              <a:ext uri="{FF2B5EF4-FFF2-40B4-BE49-F238E27FC236}">
                <a16:creationId xmlns:a16="http://schemas.microsoft.com/office/drawing/2014/main" id="{3A2D3A3B-5291-4E61-B425-ACEE92470A6F}"/>
              </a:ext>
            </a:extLst>
          </p:cNvPr>
          <p:cNvCxnSpPr>
            <a:cxnSpLocks/>
          </p:cNvCxnSpPr>
          <p:nvPr/>
        </p:nvCxnSpPr>
        <p:spPr>
          <a:xfrm>
            <a:off x="4492829" y="8833048"/>
            <a:ext cx="1187891" cy="180000"/>
          </a:xfrm>
          <a:prstGeom prst="bentConnector3">
            <a:avLst>
              <a:gd name="adj1" fmla="val 35567"/>
            </a:avLst>
          </a:prstGeom>
          <a:ln w="57150">
            <a:tailEnd type="triangle"/>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1259</Words>
  <Application>Microsoft Office PowerPoint</Application>
  <PresentationFormat>A3 297x420 mm</PresentationFormat>
  <Paragraphs>79</Paragraphs>
  <Slides>1</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vt:i4>
      </vt:variant>
      <vt:variant>
        <vt:lpstr>スライド タイトル</vt:lpstr>
      </vt:variant>
      <vt:variant>
        <vt:i4>1</vt:i4>
      </vt:variant>
    </vt:vector>
  </HeadingPairs>
  <TitlesOfParts>
    <vt:vector size="12" baseType="lpstr">
      <vt:lpstr>Meiryo UI</vt:lpstr>
      <vt:lpstr>ＭＳ Ｐゴシック</vt:lpstr>
      <vt:lpstr>ＭＳ Ｐ明朝</vt:lpstr>
      <vt:lpstr>ＭＳ ゴシック</vt:lpstr>
      <vt:lpstr>ＭＳ 明朝</vt:lpstr>
      <vt:lpstr>Arial</vt:lpstr>
      <vt:lpstr>Calibri</vt:lpstr>
      <vt:lpstr>Century</vt:lpstr>
      <vt:lpstr>Times New Roman</vt:lpstr>
      <vt:lpstr>Wingdings</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2020-09-26T00:56:45Z</dcterms:created>
  <dcterms:modified xsi:type="dcterms:W3CDTF">2020-11-09T06:06:30Z</dcterms:modified>
</cp:coreProperties>
</file>