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1ED"/>
    <a:srgbClr val="148BF8"/>
    <a:srgbClr val="3E4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3686" autoAdjust="0"/>
  </p:normalViewPr>
  <p:slideViewPr>
    <p:cSldViewPr>
      <p:cViewPr varScale="1">
        <p:scale>
          <a:sx n="53" d="100"/>
          <a:sy n="53" d="100"/>
        </p:scale>
        <p:origin x="1728" y="9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6888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0"/>
            <a:ext cx="2949575" cy="496888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/>
            </a:lvl1pPr>
          </a:lstStyle>
          <a:p>
            <a:fld id="{9EFDEC38-9E6E-4F38-A92F-57AC730FB332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9" rIns="91417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2" y="4721225"/>
            <a:ext cx="5445125" cy="4471988"/>
          </a:xfrm>
          <a:prstGeom prst="rect">
            <a:avLst/>
          </a:prstGeom>
        </p:spPr>
        <p:txBody>
          <a:bodyPr vert="horz" lIns="91417" tIns="45709" rIns="91417" bIns="4570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3"/>
            <a:ext cx="2949575" cy="4968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3"/>
            <a:ext cx="2949575" cy="4968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/>
            </a:lvl1pPr>
          </a:lstStyle>
          <a:p>
            <a:fld id="{E89182C8-D04B-4A1A-8523-950FC9621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46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82C8-D04B-4A1A-8523-950FC9621A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2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7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3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1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5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8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20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2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8B6C-6B1F-4BD3-B7F6-168A29555C89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e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角丸四角形 68"/>
          <p:cNvSpPr/>
          <p:nvPr/>
        </p:nvSpPr>
        <p:spPr>
          <a:xfrm>
            <a:off x="4320899" y="533290"/>
            <a:ext cx="8408879" cy="5616000"/>
          </a:xfrm>
          <a:prstGeom prst="roundRect">
            <a:avLst>
              <a:gd name="adj" fmla="val 3473"/>
            </a:avLst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9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45" y="-7488"/>
            <a:ext cx="12801600" cy="473207"/>
          </a:xfrm>
          <a:gradFill flip="none" rotWithShape="1">
            <a:gsLst>
              <a:gs pos="80000">
                <a:srgbClr val="0070C0"/>
              </a:gs>
              <a:gs pos="0">
                <a:srgbClr val="0070C0"/>
              </a:gs>
              <a:gs pos="100000">
                <a:srgbClr val="0070C0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gradFill>
              <a:gsLst>
                <a:gs pos="0">
                  <a:srgbClr val="0070C0"/>
                </a:gs>
                <a:gs pos="100000">
                  <a:srgbClr val="0070C0"/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Autofit/>
          </a:bodyPr>
          <a:lstStyle/>
          <a:p>
            <a:pPr algn="l">
              <a:tabLst>
                <a:tab pos="4306888" algn="l"/>
              </a:tabLst>
            </a:pP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今後の地球温暖化対策のあり方について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6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部会報告の概要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329077" y="1591777"/>
            <a:ext cx="4975583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◆二酸化炭素排出量実質ゼロの実現に向けたアプローチ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7950" indent="-107950"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・現在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年に向けては、エネルギー・資源使用量の削減と、単位エネルギー量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7950" indent="-107950">
              <a:lnSpc>
                <a:spcPts val="14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資源量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あたりの二酸化炭素排出量の削減を同時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に推進することが重要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7950" indent="-107950">
              <a:lnSpc>
                <a:spcPts val="14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年以降は、さらなる取組みの推進を図るとともに、国と連携し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の回収・有効利用などの脱炭素社会に向けた技術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革新・導入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により、削減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を加速することが重要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86457" y="554896"/>
            <a:ext cx="4199065" cy="4560441"/>
          </a:xfrm>
          <a:prstGeom prst="roundRect">
            <a:avLst>
              <a:gd name="adj" fmla="val 3299"/>
            </a:avLst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960" dirty="0"/>
          </a:p>
        </p:txBody>
      </p:sp>
      <p:sp>
        <p:nvSpPr>
          <p:cNvPr id="78" name="角丸四角形 77"/>
          <p:cNvSpPr/>
          <p:nvPr/>
        </p:nvSpPr>
        <p:spPr>
          <a:xfrm>
            <a:off x="4310940" y="6194265"/>
            <a:ext cx="8416585" cy="3294750"/>
          </a:xfrm>
          <a:prstGeom prst="roundRect">
            <a:avLst>
              <a:gd name="adj" fmla="val 4274"/>
            </a:avLst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960" dirty="0"/>
          </a:p>
        </p:txBody>
      </p:sp>
      <p:sp>
        <p:nvSpPr>
          <p:cNvPr id="79" name="角丸四角形 78"/>
          <p:cNvSpPr/>
          <p:nvPr/>
        </p:nvSpPr>
        <p:spPr>
          <a:xfrm>
            <a:off x="4312567" y="6204792"/>
            <a:ext cx="4603117" cy="324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31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08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Ⅳ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計画の目標設定及び対策の推進体制</a:t>
            </a:r>
            <a:endParaRPr lang="ja-JP" altLang="en-US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312568" y="8054895"/>
            <a:ext cx="4495213" cy="13542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対策の推進体制</a:t>
            </a:r>
            <a:endParaRPr lang="en-US" altLang="ja-JP" sz="12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・温暖化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対策部会において、毎年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、地球温暖化対策の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取組状況等について、点検・評価し、その結果をホームページ等により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公表すべき。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・都市・住宅・防災・産業振興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などの他部局のほか、関係機関等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連携・協働して、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気候変動に対する緩和策と適応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を両輪で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推進すべき。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年の万博開催による社会情勢の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変化の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ほか、国の計画の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見直し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状況等を踏まえ、必要に応じて適宜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見直しを行うことが望ましい。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図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710" y="-19249"/>
            <a:ext cx="515144" cy="5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図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353" y="-19249"/>
            <a:ext cx="515144" cy="5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図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16" y="-19249"/>
            <a:ext cx="515144" cy="5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図 3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549" y="-19249"/>
            <a:ext cx="513398" cy="5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2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637" y="-19249"/>
            <a:ext cx="515144" cy="5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図 2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8725" y="-19249"/>
            <a:ext cx="495935" cy="5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図 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749" y="-19249"/>
            <a:ext cx="495934" cy="5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図 2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2773" y="-19249"/>
            <a:ext cx="495935" cy="5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図 3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829" y="-19249"/>
            <a:ext cx="513398" cy="5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図 1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392" y="-19249"/>
            <a:ext cx="515144" cy="5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角丸四角形 89"/>
          <p:cNvSpPr/>
          <p:nvPr/>
        </p:nvSpPr>
        <p:spPr>
          <a:xfrm>
            <a:off x="73915" y="5172718"/>
            <a:ext cx="4199065" cy="4316297"/>
          </a:xfrm>
          <a:prstGeom prst="roundRect">
            <a:avLst>
              <a:gd name="adj" fmla="val 3299"/>
            </a:avLst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960" dirty="0"/>
          </a:p>
        </p:txBody>
      </p:sp>
      <p:sp>
        <p:nvSpPr>
          <p:cNvPr id="97" name="角丸四角形 96"/>
          <p:cNvSpPr/>
          <p:nvPr/>
        </p:nvSpPr>
        <p:spPr>
          <a:xfrm>
            <a:off x="64096" y="5160640"/>
            <a:ext cx="4221426" cy="324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31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08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Ⅱ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大阪府域における地球温暖化の現状と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080" y="7807803"/>
            <a:ext cx="3707948" cy="155957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正方形/長方形 38"/>
          <p:cNvSpPr/>
          <p:nvPr/>
        </p:nvSpPr>
        <p:spPr>
          <a:xfrm>
            <a:off x="4327343" y="2575959"/>
            <a:ext cx="5061746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</a:t>
            </a:r>
            <a:r>
              <a:rPr lang="en-US" altLang="ja-JP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年に向けた対策の方向性</a:t>
            </a:r>
            <a:endParaRPr lang="en-US" altLang="ja-JP" sz="12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4529040" y="4544076"/>
            <a:ext cx="7992831" cy="1480660"/>
            <a:chOff x="4529040" y="4491118"/>
            <a:chExt cx="7992831" cy="1480660"/>
          </a:xfrm>
        </p:grpSpPr>
        <p:sp>
          <p:nvSpPr>
            <p:cNvPr id="41" name="角丸四角形 40"/>
            <p:cNvSpPr/>
            <p:nvPr/>
          </p:nvSpPr>
          <p:spPr>
            <a:xfrm>
              <a:off x="4529040" y="4491118"/>
              <a:ext cx="4032000" cy="3600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R="142875" algn="l">
                <a:spcAft>
                  <a:spcPts val="0"/>
                </a:spcAft>
              </a:pPr>
              <a:r>
                <a:rPr lang="ja-JP" altLang="en-US" sz="1000" u="sng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①あらゆる主体の意識改革・行動喚起</a:t>
              </a:r>
              <a:endParaRPr lang="en-US" altLang="ja-JP" sz="10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88900" marR="142875" algn="l">
                <a:spcAft>
                  <a:spcPts val="0"/>
                </a:spcAft>
              </a:pP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意識改革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持続可能性に配慮した消費の拡大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住宅の省エネ</a:t>
              </a:r>
              <a:endPara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4529040" y="4864671"/>
              <a:ext cx="4032000" cy="3600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R="142875" algn="l">
                <a:spcAft>
                  <a:spcPts val="0"/>
                </a:spcAft>
              </a:pPr>
              <a:r>
                <a:rPr lang="ja-JP" altLang="en-US" sz="1000" u="sng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②事業者における脱炭素化に向けた取組促進</a:t>
              </a:r>
              <a:endParaRPr lang="en-US" altLang="ja-JP" sz="10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88900" marR="142875" algn="l">
                <a:spcAft>
                  <a:spcPts val="0"/>
                </a:spcAft>
              </a:pP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脱炭素経営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事業者による取組促進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建築物の省エネ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技術革新</a:t>
              </a:r>
              <a:endPara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4529040" y="5238224"/>
              <a:ext cx="4032000" cy="3600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R="142875"/>
              <a:r>
                <a:rPr lang="ja-JP" altLang="en-US" sz="1000" u="sng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③</a:t>
              </a:r>
              <a:r>
                <a:rPr lang="en-US" altLang="ja-JP" sz="1000" u="sng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CO2</a:t>
              </a:r>
              <a:r>
                <a:rPr lang="ja-JP" altLang="en-US" sz="1000" u="sng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排出の少ないエネルギー（再生可能エネルギーを含む）の利用</a:t>
              </a:r>
              <a:r>
                <a:rPr lang="ja-JP" altLang="en-US" sz="1000" u="sng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促進</a:t>
              </a:r>
              <a:endParaRPr lang="en-US" altLang="ja-JP" sz="10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88900" marR="142875"/>
              <a:r>
                <a:rPr lang="ja-JP" altLang="en-US" sz="900" kern="100" dirty="0" smtClean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再生可能エネルギー等の導入促進</a:t>
              </a:r>
              <a:r>
                <a:rPr lang="en-US" altLang="ja-JP" sz="900" kern="100" dirty="0" smtClean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/CO2</a:t>
              </a:r>
              <a:r>
                <a:rPr lang="ja-JP" altLang="en-US" sz="900" kern="100" dirty="0" smtClean="0"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排出の少ないエネルギーの利用拡大</a:t>
              </a:r>
              <a:endParaRPr lang="en-US" altLang="ja-JP" sz="90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4529040" y="5611778"/>
              <a:ext cx="4032000" cy="3600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R="142875"/>
              <a:r>
                <a:rPr lang="ja-JP" altLang="en-US" sz="1000" u="sng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④輸送</a:t>
              </a:r>
              <a:r>
                <a:rPr lang="ja-JP" altLang="en-US" sz="1000" u="sng" kern="1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・移動における脱炭素化に向けた</a:t>
              </a:r>
              <a:r>
                <a:rPr lang="ja-JP" altLang="en-US" sz="1000" u="sng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取組</a:t>
              </a:r>
              <a:r>
                <a:rPr lang="ja-JP" altLang="en-US" sz="1000" u="sng" kern="1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促進</a:t>
              </a:r>
              <a:endParaRPr lang="en-US" altLang="ja-JP" sz="10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88900" marR="142875"/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ZEV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等電動車の普及促進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新たなモビリティサービスの促進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貨物輸送効率の向上</a:t>
              </a:r>
              <a:endPara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8730847" y="4494721"/>
              <a:ext cx="3791024" cy="3600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R="142875"/>
              <a:r>
                <a:rPr lang="ja-JP" altLang="en-US" sz="1000" u="sng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⑤資源循環の促進</a:t>
              </a:r>
              <a:endParaRPr lang="en-US" altLang="ja-JP" sz="10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88900" marR="142875"/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３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R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等の推進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食品ロスの削減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フロン対策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熱利用の促進</a:t>
              </a:r>
              <a:endPara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8730847" y="4863334"/>
              <a:ext cx="3791024" cy="3600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R="142875"/>
              <a:r>
                <a:rPr lang="ja-JP" altLang="en-US" sz="1000" u="sng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⑥森林吸収・緑化等の推進</a:t>
              </a:r>
              <a:endParaRPr lang="en-US" altLang="ja-JP" sz="10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88900" marR="142875"/>
              <a:r>
                <a:rPr lang="ja-JP" altLang="en-US" sz="900" kern="100" spc="-2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森林整備・木材利用の促進</a:t>
              </a:r>
              <a:r>
                <a:rPr lang="en-US" altLang="ja-JP" sz="900" kern="100" spc="-2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spc="-2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都市緑化の推進</a:t>
              </a:r>
              <a:endParaRPr lang="en-US" altLang="ja-JP" sz="900" kern="100" spc="-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8730847" y="5228832"/>
              <a:ext cx="3791024" cy="3600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R="142875"/>
              <a:r>
                <a:rPr lang="ja-JP" altLang="en-US" sz="1000" u="sng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⑦気候変動適応の推進等</a:t>
              </a:r>
              <a:endParaRPr lang="en-US" altLang="ja-JP" sz="10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88900" marR="142875"/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暑さ対策の推進</a:t>
              </a:r>
              <a:r>
                <a:rPr lang="en-US" altLang="ja-JP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/</a:t>
              </a:r>
              <a:r>
                <a:rPr lang="ja-JP" altLang="en-US" sz="900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適応７分野の取組みの着実な推進</a:t>
              </a:r>
              <a:endPara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57" name="正方形/長方形 56"/>
          <p:cNvSpPr/>
          <p:nvPr/>
        </p:nvSpPr>
        <p:spPr>
          <a:xfrm>
            <a:off x="4312568" y="909434"/>
            <a:ext cx="5387727" cy="23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20"/>
              </a:lnSpc>
            </a:pP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対策の推進にあたっての基本的な考え方</a:t>
            </a:r>
            <a:endParaRPr lang="en-US" altLang="ja-JP" sz="12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329367" y="1080114"/>
            <a:ext cx="82853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07950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年のめざすべき将来像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318428" y="6532607"/>
            <a:ext cx="4584556" cy="15337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計画の目標設定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年二酸化炭素排出量実質ゼロ」を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見据えつつ、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向けて対策に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よる削減量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を積み上げ、国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の削減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目標で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ある基準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(2013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比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％を超える削減目標を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設定することが望ましい。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・削減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目標に大きな影響を与えるものを管理指標として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設定することが望ましい。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>
              <a:lnSpc>
                <a:spcPts val="1400"/>
              </a:lnSpc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量、電気の排出係数等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>
              <a:lnSpc>
                <a:spcPts val="1400"/>
              </a:lnSpc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・取組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実績の進捗状況を把握するため、府域の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排出量と密接な取組指標を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設定することが望ましい。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85190" y="920332"/>
            <a:ext cx="3851282" cy="23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20"/>
              </a:lnSpc>
            </a:pP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地球温暖化の現状</a:t>
            </a:r>
            <a:endParaRPr lang="en-US" altLang="ja-JP" sz="12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70925" y="5527399"/>
            <a:ext cx="4142944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大阪府域における地球温暖化の現状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59411" y="1097881"/>
            <a:ext cx="4167905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513" indent="-136525"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・人間活動は約１℃の地球温暖化をもたらしたと推定され、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世紀末の世界の平均地上気温は最大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4.8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℃上昇すると予測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63513" indent="-136525">
              <a:lnSpc>
                <a:spcPts val="1400"/>
              </a:lnSpc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・確信度の高い複数の分野や地域に及ぶ主要なリスクとして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、海面上昇・高潮被害や洪水被害などの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８つが挙げられている。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4323749" y="2783475"/>
            <a:ext cx="5964959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年に向けた対策の基本的な考え方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400"/>
              </a:lnSpc>
              <a:tabLst>
                <a:tab pos="4848225" algn="l"/>
              </a:tabLst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将来像を見通しつつ、万博のテーマである「いのち輝く未来社会」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のためのア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400"/>
              </a:lnSpc>
              <a:tabLst>
                <a:tab pos="4848225" algn="l"/>
              </a:tabLst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イデアが社会実装段階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に移行し、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実現に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向けて対策を加速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べき重要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時期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・気候危機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認識及び脱炭素化に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向けた認識を各主体が共有し、それが社会全体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根付く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よう、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意識改革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・行動喚起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・再生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可能エネルギーなど単位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エネルギー量・資源量あたり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CO2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少なくなる選択を促進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・既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に現れている、もしくは将来影響が現れると予測される気候変動の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影響に対する適応策を推進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・コロナ危機と気候危機への取組みを両立する観点（グリーンリカバリー）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70925" y="1993029"/>
            <a:ext cx="3851282" cy="23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20"/>
              </a:lnSpc>
            </a:pPr>
            <a:r>
              <a:rPr lang="ja-JP" altLang="en-US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地球温暖化対策の動向</a:t>
            </a:r>
            <a:endParaRPr lang="en-US" altLang="ja-JP" sz="12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3120" y="2199887"/>
            <a:ext cx="4167905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513" indent="-136525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◆国際的動向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63513" indent="-136525"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・パリ協定が採択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され、平均気温の上昇を２℃高い水準を十分下回るとともに、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℃に抑える努力を追求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63513" indent="-136525">
              <a:lnSpc>
                <a:spcPts val="1400"/>
              </a:lnSpc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を掲げた持続可能な開発のための「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アジェンダ」を採択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(2015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９月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163513" indent="-136525">
              <a:lnSpc>
                <a:spcPts val="400"/>
              </a:lnSpc>
            </a:pP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63513" indent="-136525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◆国内の動向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63513" indent="-136525">
              <a:lnSpc>
                <a:spcPts val="14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・「地球温暖化対策計画」を閣議決定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(2016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５月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180975" indent="-85725">
              <a:lnSpc>
                <a:spcPts val="14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中期目標として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年度比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削減、長期的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年までに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％の温室効果ガスの削減を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めざすことを記載</a:t>
            </a:r>
            <a:endParaRPr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400"/>
              </a:lnSpc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・気候変動適応法を制定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６月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し、同法に基づく「気候変動適応計画」を閣議決定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同年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400"/>
              </a:lnSpc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・「パリ協定に基づく成長戦略としての長期戦略」を閣議決定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(2019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６月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最終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到達点としての脱炭素社会を掲げ、それを今世紀後半の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できるだけ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早い時期に実現することを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めざすことを記載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・環境大臣が「気候危機」を宣言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(2020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６月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312568" y="4277494"/>
            <a:ext cx="5117267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年に向けて取り組む項目（取組方向と取組例）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5" y="7156481"/>
            <a:ext cx="2836172" cy="18925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107" y="7222167"/>
            <a:ext cx="1432320" cy="178328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正方形/長方形 67"/>
          <p:cNvSpPr/>
          <p:nvPr/>
        </p:nvSpPr>
        <p:spPr>
          <a:xfrm>
            <a:off x="114896" y="5744862"/>
            <a:ext cx="4167905" cy="614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513" indent="-136525"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・大阪の年平均気温は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世紀の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年間で約２℃上昇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63513" indent="-136525">
              <a:lnSpc>
                <a:spcPts val="1400"/>
              </a:lnSpc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・熱中症リスクの増大や局地的豪雨・大規模台風による被害の甚大化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63513" indent="-136525">
              <a:lnSpc>
                <a:spcPts val="14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など、気候危機と認識すべき状況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84372" y="6352126"/>
            <a:ext cx="4142944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現行計画に基づく対策状況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111346" y="6562785"/>
            <a:ext cx="4167905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513" indent="-136525"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年度までに温室効果ガス排出量を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年度比で７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の削減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63513" indent="-136525"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目標に対し、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年度は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5,781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トン、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年度比で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％増加</a:t>
            </a:r>
          </a:p>
          <a:p>
            <a:pPr marL="163513" indent="-136525">
              <a:lnSpc>
                <a:spcPts val="14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消費量では、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年度比で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14.7%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減少）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76770" y="9277796"/>
            <a:ext cx="302505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大阪府域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における温室効果ガス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排出量・エネルギー消費量の推移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64096" y="533291"/>
            <a:ext cx="4221426" cy="324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31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08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Ⅰ 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世界と我が国における地球温暖化の現状と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動向</a:t>
            </a:r>
            <a:endParaRPr lang="ja-JP" altLang="en-US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4299868" y="533291"/>
            <a:ext cx="4603116" cy="324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5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08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Ⅲ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大阪府における今後の地球温暖化対策について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146717" y="8986653"/>
            <a:ext cx="40671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/>
            <a:r>
              <a: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温室効果ガス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排出量は、</a:t>
            </a:r>
            <a:r>
              <a: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年度は関西電力株式会社の</a:t>
            </a:r>
            <a:r>
              <a: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年度の排出係数（</a:t>
            </a:r>
            <a:r>
              <a: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0.358kg-CO2/kWh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）を使用し、</a:t>
            </a:r>
            <a:r>
              <a: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以降は、同社の</a:t>
            </a:r>
            <a:r>
              <a: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年度の排出係数（</a:t>
            </a:r>
            <a:r>
              <a: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0.514kg-CO2/kWh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）を使用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して算定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544816" y="1142812"/>
            <a:ext cx="5616624" cy="428041"/>
          </a:xfrm>
          <a:prstGeom prst="roundRect">
            <a:avLst>
              <a:gd name="adj" fmla="val 15451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8000" rIns="0" bIns="18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42875" marR="142875" algn="ctr"/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2050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年二酸化炭素排出量実質ゼロ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42875" marR="142875" algn="ctr"/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大阪から世界へ、現在から未来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　府民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がつくる暮らしやすい持続可能な脱炭素社会～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8902984" y="6566918"/>
            <a:ext cx="3736210" cy="1153979"/>
            <a:chOff x="8947373" y="6473083"/>
            <a:chExt cx="3679060" cy="1153979"/>
          </a:xfrm>
        </p:grpSpPr>
        <p:sp>
          <p:nvSpPr>
            <p:cNvPr id="56" name="角丸四角形 55"/>
            <p:cNvSpPr/>
            <p:nvPr/>
          </p:nvSpPr>
          <p:spPr>
            <a:xfrm>
              <a:off x="8947373" y="6473083"/>
              <a:ext cx="3678859" cy="215998"/>
            </a:xfrm>
            <a:prstGeom prst="roundRect">
              <a:avLst>
                <a:gd name="adj" fmla="val 21186"/>
              </a:avLst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18000" rIns="36000" bIns="18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R="142875" algn="l">
                <a:spcAft>
                  <a:spcPts val="0"/>
                </a:spcAft>
              </a:pPr>
              <a:r>
                <a:rPr lang="ja-JP" altLang="en-US" sz="1000" kern="100" dirty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＜</a:t>
              </a:r>
              <a:r>
                <a:rPr lang="ja-JP" sz="1000" kern="100" dirty="0" smtClean="0">
                  <a:solidFill>
                    <a:srgbClr val="00808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削減目標</a:t>
              </a:r>
              <a:r>
                <a:rPr lang="ja-JP" altLang="en-US" sz="1000" kern="100" dirty="0">
                  <a:solidFill>
                    <a:srgbClr val="494949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＞</a:t>
              </a:r>
              <a:r>
                <a:rPr lang="ja-JP" sz="1000" kern="100" dirty="0" smtClean="0">
                  <a:solidFill>
                    <a:srgbClr val="00808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温室</a:t>
              </a:r>
              <a:r>
                <a:rPr lang="ja-JP" sz="1000" kern="100" dirty="0">
                  <a:solidFill>
                    <a:srgbClr val="00808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効果ガス排出量の削減率</a:t>
              </a:r>
              <a:endParaRPr lang="ja-JP" sz="1000" kern="100" dirty="0">
                <a:solidFill>
                  <a:srgbClr val="49494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58" name="角丸四角形 57"/>
            <p:cNvSpPr/>
            <p:nvPr/>
          </p:nvSpPr>
          <p:spPr>
            <a:xfrm>
              <a:off x="8947374" y="6701837"/>
              <a:ext cx="3679059" cy="380738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18000" rIns="36000" bIns="18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R="142875"/>
              <a:r>
                <a:rPr lang="ja-JP" altLang="en-US" sz="1000" kern="100" dirty="0" smtClean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＜管理指標</a:t>
              </a:r>
              <a:r>
                <a:rPr lang="ja-JP" altLang="en-US" sz="1000" kern="100" dirty="0" smtClean="0">
                  <a:solidFill>
                    <a:srgbClr val="494949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＞</a:t>
              </a:r>
              <a:r>
                <a:rPr lang="ja-JP" altLang="en-US" sz="1000" kern="100" dirty="0" smtClean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エネルギー</a:t>
              </a:r>
              <a:r>
                <a:rPr lang="ja-JP" altLang="en-US" sz="1000" kern="100" dirty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消費量・ＧＤＰあたりのエネルギー消費量</a:t>
              </a:r>
            </a:p>
            <a:p>
              <a:pPr marL="756000" marR="142875"/>
              <a:r>
                <a:rPr lang="ja-JP" altLang="en-US" sz="1000" kern="100" dirty="0" smtClean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電気</a:t>
              </a:r>
              <a:r>
                <a:rPr lang="ja-JP" altLang="en-US" sz="1000" kern="100" dirty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の排出</a:t>
              </a:r>
              <a:r>
                <a:rPr lang="ja-JP" altLang="en-US" sz="1000" kern="100" dirty="0" smtClean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係数</a:t>
              </a:r>
              <a:endParaRPr lang="ja-JP" altLang="en-US" sz="1000" kern="100" dirty="0">
                <a:solidFill>
                  <a:srgbClr val="008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8947374" y="7095331"/>
              <a:ext cx="3679059" cy="531731"/>
            </a:xfrm>
            <a:prstGeom prst="roundRect">
              <a:avLst>
                <a:gd name="adj" fmla="val 11556"/>
              </a:avLst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18000" rIns="36000" bIns="18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R="142875"/>
              <a:r>
                <a:rPr lang="ja-JP" altLang="en-US" sz="1000" kern="100" dirty="0" smtClean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＜取組指標</a:t>
              </a:r>
              <a:r>
                <a:rPr lang="ja-JP" altLang="en-US" sz="1000" kern="100" dirty="0" smtClean="0">
                  <a:solidFill>
                    <a:srgbClr val="494949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＞</a:t>
              </a:r>
              <a:r>
                <a:rPr lang="en-US" altLang="ja-JP" sz="1000" kern="100" dirty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2030</a:t>
              </a:r>
              <a:r>
                <a:rPr lang="ja-JP" altLang="en-US" sz="1000" kern="100" dirty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年に向けて取り組む①～⑥の項目に関して</a:t>
              </a:r>
              <a:r>
                <a:rPr lang="ja-JP" altLang="en-US" sz="1000" kern="100" dirty="0" smtClean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　　</a:t>
              </a:r>
              <a:endParaRPr lang="en-US" altLang="ja-JP" sz="1000" kern="100" dirty="0" smtClean="0">
                <a:solidFill>
                  <a:srgbClr val="008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756000" marR="142875"/>
              <a:r>
                <a:rPr lang="ja-JP" altLang="en-US" sz="1000" kern="100" dirty="0" smtClean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適正</a:t>
              </a:r>
              <a:r>
                <a:rPr lang="ja-JP" altLang="en-US" sz="1000" kern="100" dirty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に取組状況を確認でき、経年的に把握</a:t>
              </a:r>
              <a:r>
                <a:rPr lang="ja-JP" altLang="en-US" sz="1000" kern="100" dirty="0" smtClean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できるものを</a:t>
              </a:r>
              <a:r>
                <a:rPr lang="ja-JP" altLang="en-US" sz="1000" kern="100" dirty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取組指標として</a:t>
              </a:r>
              <a:r>
                <a:rPr lang="ja-JP" altLang="en-US" sz="1000" kern="100" dirty="0" smtClean="0">
                  <a:solidFill>
                    <a:srgbClr val="00808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設定</a:t>
              </a:r>
              <a:endParaRPr lang="ja-JP" altLang="en-US" sz="1000" kern="100" dirty="0">
                <a:solidFill>
                  <a:srgbClr val="008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11585376" y="127040"/>
            <a:ext cx="1138663" cy="30777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資料３－３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276952" y="1560240"/>
            <a:ext cx="3488100" cy="2438944"/>
          </a:xfrm>
          <a:prstGeom prst="rect">
            <a:avLst/>
          </a:prstGeom>
        </p:spPr>
      </p:pic>
      <p:sp>
        <p:nvSpPr>
          <p:cNvPr id="74" name="正方形/長方形 73"/>
          <p:cNvSpPr/>
          <p:nvPr/>
        </p:nvSpPr>
        <p:spPr>
          <a:xfrm>
            <a:off x="10010103" y="4017735"/>
            <a:ext cx="21394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年二酸化炭素排出量実質ゼロに向けた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アプローチ（概念図）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038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1327</Words>
  <Application>Microsoft Office PowerPoint</Application>
  <PresentationFormat>A3 297x420 mm</PresentationFormat>
  <Paragraphs>79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ゴシック</vt:lpstr>
      <vt:lpstr>Arial</vt:lpstr>
      <vt:lpstr>Calibri</vt:lpstr>
      <vt:lpstr>Times New Roman</vt:lpstr>
      <vt:lpstr>Office ​​テーマ</vt:lpstr>
      <vt:lpstr>今後の地球温暖化対策のあり方について（部会報告の概要）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2020-01-27T08:11:08Z</dcterms:created>
  <dcterms:modified xsi:type="dcterms:W3CDTF">2020-11-09T06:04:54Z</dcterms:modified>
</cp:coreProperties>
</file>