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961938" cy="9601200"/>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8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99"/>
    <a:srgbClr val="FFFFCC"/>
    <a:srgbClr val="FFFF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1" autoAdjust="0"/>
    <p:restoredTop sz="98561" autoAdjust="0"/>
  </p:normalViewPr>
  <p:slideViewPr>
    <p:cSldViewPr>
      <p:cViewPr varScale="1">
        <p:scale>
          <a:sx n="51" d="100"/>
          <a:sy n="51" d="100"/>
        </p:scale>
        <p:origin x="1704" y="78"/>
      </p:cViewPr>
      <p:guideLst>
        <p:guide orient="horz" pos="3024"/>
        <p:guide pos="40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DC218CDB-E099-4757-8412-452E815093B3}" type="datetimeFigureOut">
              <a:rPr kumimoji="1" lang="ja-JP" altLang="en-US" smtClean="0"/>
              <a:t>2020/10/29</a:t>
            </a:fld>
            <a:endParaRPr kumimoji="1" lang="ja-JP" altLang="en-US"/>
          </a:p>
        </p:txBody>
      </p:sp>
      <p:sp>
        <p:nvSpPr>
          <p:cNvPr id="4" name="スライド イメージ プレースホルダー 3"/>
          <p:cNvSpPr>
            <a:spLocks noGrp="1" noRot="1" noChangeAspect="1"/>
          </p:cNvSpPr>
          <p:nvPr>
            <p:ph type="sldImg" idx="2"/>
          </p:nvPr>
        </p:nvSpPr>
        <p:spPr>
          <a:xfrm>
            <a:off x="889000" y="746125"/>
            <a:ext cx="5029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02D15B95-E874-42A3-B2B1-0E46CE32C876}" type="slidenum">
              <a:rPr kumimoji="1" lang="ja-JP" altLang="en-US" smtClean="0"/>
              <a:t>‹#›</a:t>
            </a:fld>
            <a:endParaRPr kumimoji="1" lang="ja-JP" altLang="en-US"/>
          </a:p>
        </p:txBody>
      </p:sp>
    </p:spTree>
    <p:extLst>
      <p:ext uri="{BB962C8B-B14F-4D97-AF65-F5344CB8AC3E}">
        <p14:creationId xmlns:p14="http://schemas.microsoft.com/office/powerpoint/2010/main" val="11336496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2D15B95-E874-42A3-B2B1-0E46CE32C876}" type="slidenum">
              <a:rPr kumimoji="1" lang="ja-JP" altLang="en-US" smtClean="0"/>
              <a:t>1</a:t>
            </a:fld>
            <a:endParaRPr kumimoji="1" lang="ja-JP" altLang="en-US"/>
          </a:p>
        </p:txBody>
      </p:sp>
    </p:spTree>
    <p:extLst>
      <p:ext uri="{BB962C8B-B14F-4D97-AF65-F5344CB8AC3E}">
        <p14:creationId xmlns:p14="http://schemas.microsoft.com/office/powerpoint/2010/main" val="26737678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72146" y="2982597"/>
            <a:ext cx="11017647"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44291" y="5440680"/>
            <a:ext cx="9073357"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1285503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1400281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3157719" y="537846"/>
            <a:ext cx="4082110" cy="114703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906886" y="537846"/>
            <a:ext cx="12034799" cy="114703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238882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3965601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23904" y="6169662"/>
            <a:ext cx="11017647"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23904" y="4069399"/>
            <a:ext cx="11017647"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2034915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906887" y="3135948"/>
            <a:ext cx="8058454"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181373" y="3135948"/>
            <a:ext cx="8058455"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349587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8097" y="384493"/>
            <a:ext cx="11665744" cy="16002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8097" y="2149159"/>
            <a:ext cx="5727107"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8097" y="3044826"/>
            <a:ext cx="5727107"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84486" y="2149159"/>
            <a:ext cx="5729357"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84486" y="3044826"/>
            <a:ext cx="5729357"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1056373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3566261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2887405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8098" y="382270"/>
            <a:ext cx="426438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67758" y="382271"/>
            <a:ext cx="7246083"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8098" y="2009141"/>
            <a:ext cx="426438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2938269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40630" y="6720841"/>
            <a:ext cx="7777163"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40630" y="857885"/>
            <a:ext cx="7777163"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40630" y="7514274"/>
            <a:ext cx="7777163"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B837422-5276-41F7-AFD5-762C53AC6E1B}" type="datetimeFigureOut">
              <a:rPr kumimoji="1" lang="ja-JP" altLang="en-US" smtClean="0"/>
              <a:t>2020/10/29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3664940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8097" y="384493"/>
            <a:ext cx="11665744"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8097" y="2240281"/>
            <a:ext cx="11665744"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8097" y="8898892"/>
            <a:ext cx="3024452"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0B837422-5276-41F7-AFD5-762C53AC6E1B}" type="datetimeFigureOut">
              <a:rPr kumimoji="1" lang="ja-JP" altLang="en-US" smtClean="0"/>
              <a:t>2020/10/29</a:t>
            </a:fld>
            <a:endParaRPr kumimoji="1" lang="ja-JP" altLang="en-US"/>
          </a:p>
        </p:txBody>
      </p:sp>
      <p:sp>
        <p:nvSpPr>
          <p:cNvPr id="5" name="フッター プレースホルダー 4"/>
          <p:cNvSpPr>
            <a:spLocks noGrp="1"/>
          </p:cNvSpPr>
          <p:nvPr>
            <p:ph type="ftr" sz="quarter" idx="3"/>
          </p:nvPr>
        </p:nvSpPr>
        <p:spPr>
          <a:xfrm>
            <a:off x="4428662" y="8898892"/>
            <a:ext cx="4104614"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289389" y="8898892"/>
            <a:ext cx="3024452"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3B4B82DA-F834-4B01-AD28-F124C4E621E0}" type="slidenum">
              <a:rPr kumimoji="1" lang="ja-JP" altLang="en-US" smtClean="0"/>
              <a:t>‹#›</a:t>
            </a:fld>
            <a:endParaRPr kumimoji="1" lang="ja-JP" altLang="en-US"/>
          </a:p>
        </p:txBody>
      </p:sp>
    </p:spTree>
    <p:extLst>
      <p:ext uri="{BB962C8B-B14F-4D97-AF65-F5344CB8AC3E}">
        <p14:creationId xmlns:p14="http://schemas.microsoft.com/office/powerpoint/2010/main" val="525197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テキスト ボックス 46"/>
          <p:cNvSpPr txBox="1"/>
          <p:nvPr/>
        </p:nvSpPr>
        <p:spPr>
          <a:xfrm>
            <a:off x="40606" y="1656595"/>
            <a:ext cx="6224588" cy="3118803"/>
          </a:xfrm>
          <a:prstGeom prst="rect">
            <a:avLst/>
          </a:prstGeom>
          <a:noFill/>
          <a:ln w="9525">
            <a:noFill/>
          </a:ln>
        </p:spPr>
        <p:txBody>
          <a:bodyPr wrap="square" rtlCol="0">
            <a:spAutoFit/>
          </a:bodyPr>
          <a:lstStyle/>
          <a:p>
            <a:pPr marL="174625" indent="6350">
              <a:lnSpc>
                <a:spcPts val="4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4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4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海岸漂着物処理推進法の改正・基本的方針の改定</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・平成</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年６月に、海岸漂着物処理推進法が改正・施行され、漂流ごみ・海底ごみを対象に追加するとともに、海岸漂着物の多くを占めるプラスチックごみの発生抑制やマイクロプラスチック</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対策が位置づけられた。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・法改正に伴い、令和元年５月に、法に基づく基本的方針が改定され、流域圏で関係主体が一体</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なった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対策の実施、発生抑制のための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3R</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の推進やマイクロプラスチックの実態把握の推進、国際</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連携</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確保等が追加された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国際的背景</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UNEP</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から「</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2050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年までに海洋プラスチック廃棄物の量が魚の重量を超える」との予測が示されるなど</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国際的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な問題意識が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深まっ</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・令和元年６月に開催された</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G20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大阪サミットで、「</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2050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年までに海洋プラスチックごみによる追加的</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な</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55600" indent="-174625">
              <a:lnSpc>
                <a:spcPts val="1600"/>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汚染</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をゼロにする」ことを目指す「大阪ブルー・オーシャン・ビジョン</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」が共有された。</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大阪府における動き</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・令和元年１月に、大阪府・大阪市が「おおさかプラスチックごみゼロ宣言」を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実施した。</a:t>
            </a:r>
            <a:endParaRPr lang="en-US" altLang="ja-JP" sz="11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Rectangle 29"/>
          <p:cNvSpPr>
            <a:spLocks noChangeArrowheads="1"/>
          </p:cNvSpPr>
          <p:nvPr/>
        </p:nvSpPr>
        <p:spPr bwMode="auto">
          <a:xfrm>
            <a:off x="2304505" y="195072"/>
            <a:ext cx="8382510" cy="376427"/>
          </a:xfrm>
          <a:prstGeom prst="rect">
            <a:avLst/>
          </a:prstGeom>
          <a:solidFill>
            <a:srgbClr val="0000FF"/>
          </a:solidFill>
          <a:ln w="9525">
            <a:noFill/>
            <a:miter lim="800000"/>
            <a:headEnd/>
            <a:tailEnd/>
          </a:ln>
        </p:spPr>
        <p:txBody>
          <a:bodyPr lIns="74295" tIns="8890" rIns="74295" bIns="8890" anchor="ctr"/>
          <a:lstStyle>
            <a:defPPr>
              <a:defRPr lang="ja-JP"/>
            </a:defPPr>
            <a:lvl1pPr algn="l" rtl="0" fontAlgn="base">
              <a:spcBef>
                <a:spcPct val="50000"/>
              </a:spcBef>
              <a:spcAft>
                <a:spcPct val="0"/>
              </a:spcAft>
              <a:defRPr kumimoji="1" sz="1200" b="1" i="1" kern="1200">
                <a:solidFill>
                  <a:schemeClr val="tx1"/>
                </a:solidFill>
                <a:latin typeface="Arial" charset="0"/>
                <a:ea typeface="ＭＳ Ｐゴシック" charset="-128"/>
                <a:cs typeface="+mn-cs"/>
              </a:defRPr>
            </a:lvl1pPr>
            <a:lvl2pPr marL="457200" algn="l" rtl="0" fontAlgn="base">
              <a:spcBef>
                <a:spcPct val="50000"/>
              </a:spcBef>
              <a:spcAft>
                <a:spcPct val="0"/>
              </a:spcAft>
              <a:defRPr kumimoji="1" sz="1200" b="1" i="1" kern="1200">
                <a:solidFill>
                  <a:schemeClr val="tx1"/>
                </a:solidFill>
                <a:latin typeface="Arial" charset="0"/>
                <a:ea typeface="ＭＳ Ｐゴシック" charset="-128"/>
                <a:cs typeface="+mn-cs"/>
              </a:defRPr>
            </a:lvl2pPr>
            <a:lvl3pPr marL="914400" algn="l" rtl="0" fontAlgn="base">
              <a:spcBef>
                <a:spcPct val="50000"/>
              </a:spcBef>
              <a:spcAft>
                <a:spcPct val="0"/>
              </a:spcAft>
              <a:defRPr kumimoji="1" sz="1200" b="1" i="1" kern="1200">
                <a:solidFill>
                  <a:schemeClr val="tx1"/>
                </a:solidFill>
                <a:latin typeface="Arial" charset="0"/>
                <a:ea typeface="ＭＳ Ｐゴシック" charset="-128"/>
                <a:cs typeface="+mn-cs"/>
              </a:defRPr>
            </a:lvl3pPr>
            <a:lvl4pPr marL="1371600" algn="l" rtl="0" fontAlgn="base">
              <a:spcBef>
                <a:spcPct val="50000"/>
              </a:spcBef>
              <a:spcAft>
                <a:spcPct val="0"/>
              </a:spcAft>
              <a:defRPr kumimoji="1" sz="1200" b="1" i="1" kern="1200">
                <a:solidFill>
                  <a:schemeClr val="tx1"/>
                </a:solidFill>
                <a:latin typeface="Arial" charset="0"/>
                <a:ea typeface="ＭＳ Ｐゴシック" charset="-128"/>
                <a:cs typeface="+mn-cs"/>
              </a:defRPr>
            </a:lvl4pPr>
            <a:lvl5pPr marL="1828800" algn="l" rtl="0" fontAlgn="base">
              <a:spcBef>
                <a:spcPct val="50000"/>
              </a:spcBef>
              <a:spcAft>
                <a:spcPct val="0"/>
              </a:spcAft>
              <a:defRPr kumimoji="1" sz="1200" b="1" i="1" kern="1200">
                <a:solidFill>
                  <a:schemeClr val="tx1"/>
                </a:solidFill>
                <a:latin typeface="Arial" charset="0"/>
                <a:ea typeface="ＭＳ Ｐゴシック" charset="-128"/>
                <a:cs typeface="+mn-cs"/>
              </a:defRPr>
            </a:lvl5pPr>
            <a:lvl6pPr marL="2286000" algn="l" defTabSz="914400" rtl="0" eaLnBrk="1" latinLnBrk="0" hangingPunct="1">
              <a:defRPr kumimoji="1" sz="1200" b="1" i="1" kern="1200">
                <a:solidFill>
                  <a:schemeClr val="tx1"/>
                </a:solidFill>
                <a:latin typeface="Arial" charset="0"/>
                <a:ea typeface="ＭＳ Ｐゴシック" charset="-128"/>
                <a:cs typeface="+mn-cs"/>
              </a:defRPr>
            </a:lvl6pPr>
            <a:lvl7pPr marL="2743200" algn="l" defTabSz="914400" rtl="0" eaLnBrk="1" latinLnBrk="0" hangingPunct="1">
              <a:defRPr kumimoji="1" sz="1200" b="1" i="1" kern="1200">
                <a:solidFill>
                  <a:schemeClr val="tx1"/>
                </a:solidFill>
                <a:latin typeface="Arial" charset="0"/>
                <a:ea typeface="ＭＳ Ｐゴシック" charset="-128"/>
                <a:cs typeface="+mn-cs"/>
              </a:defRPr>
            </a:lvl7pPr>
            <a:lvl8pPr marL="3200400" algn="l" defTabSz="914400" rtl="0" eaLnBrk="1" latinLnBrk="0" hangingPunct="1">
              <a:defRPr kumimoji="1" sz="1200" b="1" i="1" kern="1200">
                <a:solidFill>
                  <a:schemeClr val="tx1"/>
                </a:solidFill>
                <a:latin typeface="Arial" charset="0"/>
                <a:ea typeface="ＭＳ Ｐゴシック" charset="-128"/>
                <a:cs typeface="+mn-cs"/>
              </a:defRPr>
            </a:lvl8pPr>
            <a:lvl9pPr marL="3657600" algn="l" defTabSz="914400" rtl="0" eaLnBrk="1" latinLnBrk="0" hangingPunct="1">
              <a:defRPr kumimoji="1" sz="1200" b="1" i="1" kern="1200">
                <a:solidFill>
                  <a:schemeClr val="tx1"/>
                </a:solidFill>
                <a:latin typeface="Arial" charset="0"/>
                <a:ea typeface="ＭＳ Ｐゴシック" charset="-128"/>
                <a:cs typeface="+mn-cs"/>
              </a:defRPr>
            </a:lvl9pPr>
          </a:lstStyle>
          <a:p>
            <a:pPr algn="ctr"/>
            <a:r>
              <a:rPr lang="ja-JP" altLang="en-US"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海岸漂着物等対策推進地域</a:t>
            </a:r>
            <a:r>
              <a:rPr lang="ja-JP" altLang="ja-JP"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のあり方</a:t>
            </a:r>
            <a:r>
              <a:rPr lang="ja-JP" altLang="ja-JP"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について</a:t>
            </a:r>
            <a:r>
              <a:rPr lang="ja-JP" altLang="en-US"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（水質部会</a:t>
            </a:r>
            <a:r>
              <a:rPr lang="ja-JP" altLang="en-US" sz="1800" i="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報告）</a:t>
            </a:r>
            <a:r>
              <a:rPr lang="ja-JP" altLang="en-US" sz="1800" i="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　概要</a:t>
            </a:r>
            <a:endParaRPr lang="ja-JP" altLang="ja-JP" i="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Text Box 2"/>
          <p:cNvSpPr txBox="1">
            <a:spLocks noChangeArrowheads="1"/>
          </p:cNvSpPr>
          <p:nvPr/>
        </p:nvSpPr>
        <p:spPr bwMode="auto">
          <a:xfrm>
            <a:off x="11635227" y="195072"/>
            <a:ext cx="1221598" cy="341351"/>
          </a:xfrm>
          <a:prstGeom prst="rect">
            <a:avLst/>
          </a:prstGeom>
          <a:solidFill>
            <a:srgbClr val="FFFFFF"/>
          </a:solidFill>
          <a:ln w="9525">
            <a:solidFill>
              <a:srgbClr val="000000"/>
            </a:solidFill>
            <a:miter lim="800000"/>
            <a:headEnd/>
            <a:tailEnd/>
          </a:ln>
        </p:spPr>
        <p:txBody>
          <a:bodyPr vert="horz" wrap="square" lIns="74295" tIns="8890" rIns="74295" bIns="8890" numCol="1" anchor="ctr" anchorCtr="0" compatLnSpc="1">
            <a:prstTxWarp prst="textNoShape">
              <a:avLst/>
            </a:prstTxWarp>
          </a:body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ja-JP" altLang="en-US" sz="14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rPr>
              <a:t>資料２－３</a:t>
            </a:r>
            <a:endParaRPr kumimoji="1" lang="ja-JP" altLang="ja-JP" sz="14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角丸四角形 2"/>
          <p:cNvSpPr/>
          <p:nvPr/>
        </p:nvSpPr>
        <p:spPr>
          <a:xfrm>
            <a:off x="156890" y="4888499"/>
            <a:ext cx="6382680" cy="4480730"/>
          </a:xfrm>
          <a:prstGeom prst="roundRect">
            <a:avLst>
              <a:gd name="adj" fmla="val 376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1" name="図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26339" y="186844"/>
            <a:ext cx="400733" cy="399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図 3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893527" y="186844"/>
            <a:ext cx="399193" cy="399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テキスト ボックス 26"/>
          <p:cNvSpPr txBox="1"/>
          <p:nvPr/>
        </p:nvSpPr>
        <p:spPr>
          <a:xfrm>
            <a:off x="6433957" y="1054716"/>
            <a:ext cx="6494126" cy="3785652"/>
          </a:xfrm>
          <a:prstGeom prst="rect">
            <a:avLst/>
          </a:prstGeom>
          <a:noFill/>
          <a:ln w="9525">
            <a:noFill/>
          </a:ln>
        </p:spPr>
        <p:txBody>
          <a:bodyPr wrap="square" rtlCol="0">
            <a:spAutoFit/>
          </a:bodyPr>
          <a:lstStyle/>
          <a:p>
            <a:pPr marL="174625" indent="6350">
              <a:lnSpc>
                <a:spcPts val="1600"/>
              </a:lnSpc>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重点</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区域</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（海岸</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大阪府</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の海岸線の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全延長の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海域（地先海面</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）とすることが適当。</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現行</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計画を踏襲）</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（陸域</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大阪</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湾におけるプラスチックごみの主な発生由来である陸域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に重点</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区域を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設定することが適当。地域</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indent="6350">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としては、プラスチック製品の利用に地域差は無いと考えられることから、府域全域とすることが適当。</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ＭＳ 明朝" panose="02020609040205080304" pitchFamily="17" charset="-128"/>
                <a:ea typeface="ＭＳ 明朝" panose="02020609040205080304" pitchFamily="17"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発生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抑制</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対策を強化するためには、市町村や府民、企業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等と共に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モデル的</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に取組み</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を推進する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エリアを、例えば河川流域単位等で設定</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、成果</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を府域に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展開すること</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有効。</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600"/>
              </a:lnSpc>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計画</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期間</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263525" indent="-88900">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SDGs</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の目標</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年である</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年度までの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年間とするとともに、</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が達成された社会を目指すために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開催</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263525" indent="-88900">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される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大阪・関西万博の開催年である</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年に中間見直しを行うことが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適当。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263525" indent="-88900">
              <a:lnSpc>
                <a:spcPts val="2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263525" indent="-88900">
              <a:lnSpc>
                <a:spcPts val="200"/>
              </a:lnSpc>
            </a:pP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 目標</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設定</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（長期的（</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2050</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年を想定）に目指す姿）</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「豊かな大阪湾」の実現のため</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プラスチックごみを</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含め人の活動に</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伴うごみの流入がない大阪湾を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目指す。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2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（当面の目標</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b="1" dirty="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2030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年度に大阪湾に流入するプラスチックごみの量を半減</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200"/>
              </a:lnSpc>
            </a:pP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ＭＳ 明朝" panose="02020609040205080304" pitchFamily="17" charset="-128"/>
                <a:ea typeface="ＭＳ 明朝" panose="02020609040205080304" pitchFamily="17"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目標達成状況の把握にあたっては、定期的に入手可能な</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データ（例：港湾管理者が回収するごみの量）を活用</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すること</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現実的かつ効率的。</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4625">
              <a:lnSpc>
                <a:spcPts val="14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22321" y="5134735"/>
            <a:ext cx="6242874" cy="4285789"/>
          </a:xfrm>
          <a:prstGeom prst="rect">
            <a:avLst/>
          </a:prstGeom>
          <a:noFill/>
          <a:ln w="9525">
            <a:noFill/>
          </a:ln>
        </p:spPr>
        <p:txBody>
          <a:bodyPr wrap="square" rtlCol="0">
            <a:spAutoFit/>
          </a:bodyPr>
          <a:lstStyle/>
          <a:p>
            <a:pPr marL="363538" indent="-182563">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「豊かな大阪湾」の実現に向け、プラスチックごみの削減に重点的に取り組むことを通じて、海岸漂着物全体の削減を目指すべき。</a:t>
            </a:r>
          </a:p>
          <a:p>
            <a:pPr marL="363538" indent="-182563">
              <a:lnSpc>
                <a:spcPts val="5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・「大阪ブルー・オーシャン・ビジョン」の目指すべき方向性と整合をとる。</a:t>
            </a: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・これまで大阪湾の環境改善に向けて取り組んできたネットワーク等を活かす。</a:t>
            </a:r>
          </a:p>
          <a:p>
            <a:pPr marL="363538" indent="-182563">
              <a:lnSpc>
                <a:spcPts val="1400"/>
              </a:lnSpc>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３</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R</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の取組みと切れ目のない対策を、既存の知見に基づく対策と、実態把握結果を踏まえた対策の２段階で展開すべき。</a:t>
            </a:r>
          </a:p>
          <a:p>
            <a:pPr marL="363538" indent="-182563">
              <a:lnSpc>
                <a:spcPts val="5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・ごみが海域へ流出した後で回収するには多くの手間や費用がかかることから、陸域において、できる限り早い段階で散乱ごみの発生抑制や回収を行うことが、効果的・効率的。（下図</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200"/>
              </a:lnSpc>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・当面は既存の知見による発生抑制を行いつつ、陸域の散乱ごみの実態把握を進め、その成果を踏まえて、きめ細かい対策や的を絞った制度を検討することが適当</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2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200"/>
              </a:lnSpc>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・対策</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を通じて、ライフスタイルや産業の転換を後押しし、</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他</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の環境課題に貢献する視点を持つべき。</a:t>
            </a:r>
          </a:p>
          <a:p>
            <a:pPr marL="363538" indent="-182563">
              <a:lnSpc>
                <a:spcPts val="1400"/>
              </a:lnSpc>
            </a:pP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 市町村や各管理者等との協力体制を構築すべき。</a:t>
            </a:r>
          </a:p>
          <a:p>
            <a:pPr marL="363538" indent="-182563">
              <a:lnSpc>
                <a:spcPts val="5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・生活系ごみの環境中への流出・飛散防止については、</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まち美化を所管する市町村の役割が重要。 </a:t>
            </a: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・港湾管理者や陸域における河川や道路の管理者が</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実施しているごみに関する取組は、副次的に海岸</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363538" indent="-182563">
              <a:lnSpc>
                <a:spcPts val="14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漂着物対策に寄与。</a:t>
            </a:r>
          </a:p>
          <a:p>
            <a:pPr marL="363538" indent="-182563">
              <a:lnSpc>
                <a:spcPts val="14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6687367" y="8634816"/>
            <a:ext cx="6210229" cy="784830"/>
          </a:xfrm>
          <a:prstGeom prst="rect">
            <a:avLst/>
          </a:prstGeom>
          <a:noFill/>
          <a:ln w="9525">
            <a:noFill/>
          </a:ln>
        </p:spPr>
        <p:txBody>
          <a:bodyPr wrap="square" rtlCol="0">
            <a:spAutoFit/>
          </a:bodyPr>
          <a:lstStyle/>
          <a:p>
            <a:pPr marL="174625">
              <a:lnSpc>
                <a:spcPts val="14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4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ts val="400"/>
              </a:lnSpc>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87313" indent="-87313">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SDGs</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未来都市の選定を受けて、大阪府・大阪市が策定する「大阪ブルー・オーシャン・ビジョン」実行計画とは、目標・施策の共通化を図るべき</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p:cNvSpPr txBox="1"/>
          <p:nvPr/>
        </p:nvSpPr>
        <p:spPr>
          <a:xfrm>
            <a:off x="6851949" y="8554753"/>
            <a:ext cx="1124928" cy="292927"/>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６．その他</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283830" y="4769724"/>
            <a:ext cx="2133040" cy="292388"/>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３．基本的方向性</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テキスト ボックス 34"/>
          <p:cNvSpPr txBox="1"/>
          <p:nvPr/>
        </p:nvSpPr>
        <p:spPr>
          <a:xfrm>
            <a:off x="6851949" y="4745837"/>
            <a:ext cx="2133040" cy="292388"/>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５．実施すべき施策</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283830" y="1555884"/>
            <a:ext cx="2133040" cy="292388"/>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２．地域計画改定の背景</a:t>
            </a:r>
          </a:p>
        </p:txBody>
      </p:sp>
      <p:pic>
        <p:nvPicPr>
          <p:cNvPr id="6" name="図 5"/>
          <p:cNvPicPr>
            <a:picLocks noChangeAspect="1"/>
          </p:cNvPicPr>
          <p:nvPr/>
        </p:nvPicPr>
        <p:blipFill rotWithShape="1">
          <a:blip r:embed="rId5"/>
          <a:srcRect b="14092"/>
          <a:stretch/>
        </p:blipFill>
        <p:spPr>
          <a:xfrm>
            <a:off x="10501159" y="2961685"/>
            <a:ext cx="2385985" cy="1428442"/>
          </a:xfrm>
          <a:prstGeom prst="rect">
            <a:avLst/>
          </a:prstGeom>
        </p:spPr>
      </p:pic>
      <p:graphicFrame>
        <p:nvGraphicFramePr>
          <p:cNvPr id="7" name="表 6"/>
          <p:cNvGraphicFramePr>
            <a:graphicFrameLocks noGrp="1"/>
          </p:cNvGraphicFramePr>
          <p:nvPr>
            <p:extLst>
              <p:ext uri="{D42A27DB-BD31-4B8C-83A1-F6EECF244321}">
                <p14:modId xmlns:p14="http://schemas.microsoft.com/office/powerpoint/2010/main" val="268018237"/>
              </p:ext>
            </p:extLst>
          </p:nvPr>
        </p:nvGraphicFramePr>
        <p:xfrm>
          <a:off x="6887406" y="5218534"/>
          <a:ext cx="6007612" cy="3230880"/>
        </p:xfrm>
        <a:graphic>
          <a:graphicData uri="http://schemas.openxmlformats.org/drawingml/2006/table">
            <a:tbl>
              <a:tblPr firstRow="1" bandRow="1">
                <a:tableStyleId>{5940675A-B579-460E-94D1-54222C63F5DA}</a:tableStyleId>
              </a:tblPr>
              <a:tblGrid>
                <a:gridCol w="1740396">
                  <a:extLst>
                    <a:ext uri="{9D8B030D-6E8A-4147-A177-3AD203B41FA5}">
                      <a16:colId xmlns:a16="http://schemas.microsoft.com/office/drawing/2014/main" val="1211733386"/>
                    </a:ext>
                  </a:extLst>
                </a:gridCol>
                <a:gridCol w="4267216">
                  <a:extLst>
                    <a:ext uri="{9D8B030D-6E8A-4147-A177-3AD203B41FA5}">
                      <a16:colId xmlns:a16="http://schemas.microsoft.com/office/drawing/2014/main" val="3048087351"/>
                    </a:ext>
                  </a:extLst>
                </a:gridCol>
              </a:tblGrid>
              <a:tr h="735900">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100" b="1" dirty="0" smtClean="0">
                          <a:latin typeface="Meiryo UI" panose="020B0604030504040204" pitchFamily="50" charset="-128"/>
                          <a:ea typeface="Meiryo UI" panose="020B0604030504040204" pitchFamily="50" charset="-128"/>
                        </a:rPr>
                        <a:t>①海岸漂着物等の効果的な発生抑制</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３</a:t>
                      </a:r>
                      <a:r>
                        <a:rPr kumimoji="1" lang="en-US" altLang="ja-JP" sz="1100" dirty="0">
                          <a:latin typeface="Meiryo UI" panose="020B0604030504040204" pitchFamily="50" charset="-128"/>
                          <a:ea typeface="Meiryo UI" panose="020B0604030504040204" pitchFamily="50" charset="-128"/>
                        </a:rPr>
                        <a:t>R</a:t>
                      </a:r>
                      <a:r>
                        <a:rPr kumimoji="1" lang="ja-JP" altLang="en-US" sz="1100" dirty="0">
                          <a:latin typeface="Meiryo UI" panose="020B0604030504040204" pitchFamily="50" charset="-128"/>
                          <a:ea typeface="Meiryo UI" panose="020B0604030504040204" pitchFamily="50" charset="-128"/>
                        </a:rPr>
                        <a:t>の推進による循環型社会の形成、市町村・事業者等と連携した陸域への流出・飛散防止（必要に応じて規制的・誘導的施策を検討）、散乱プラスチックごみ回収活動への住民参加促進、プラスチック代替技術の普及促進</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4987242"/>
                  </a:ext>
                </a:extLst>
              </a:tr>
              <a:tr h="405435">
                <a:tc>
                  <a:txBody>
                    <a:bodyPr/>
                    <a:lstStyle/>
                    <a:p>
                      <a:r>
                        <a:rPr kumimoji="1" lang="ja-JP" altLang="en-US" sz="1100" b="1" dirty="0">
                          <a:latin typeface="Meiryo UI" panose="020B0604030504040204" pitchFamily="50" charset="-128"/>
                          <a:ea typeface="Meiryo UI" panose="020B0604030504040204" pitchFamily="50" charset="-128"/>
                        </a:rPr>
                        <a:t>②海岸漂着物等の円滑な回収・処理</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港湾管理者による漂流ごみの回収、漁業者・</a:t>
                      </a:r>
                      <a:r>
                        <a:rPr kumimoji="1" lang="en-US" altLang="ja-JP" sz="1100" dirty="0">
                          <a:latin typeface="Meiryo UI" panose="020B0604030504040204" pitchFamily="50" charset="-128"/>
                          <a:ea typeface="Meiryo UI" panose="020B0604030504040204" pitchFamily="50" charset="-128"/>
                        </a:rPr>
                        <a:t>NPO</a:t>
                      </a:r>
                      <a:r>
                        <a:rPr kumimoji="1" lang="ja-JP" altLang="en-US" sz="1100" dirty="0">
                          <a:latin typeface="Meiryo UI" panose="020B0604030504040204" pitchFamily="50" charset="-128"/>
                          <a:ea typeface="Meiryo UI" panose="020B0604030504040204" pitchFamily="50" charset="-128"/>
                        </a:rPr>
                        <a:t>との連携による漂流ごみ・海底ごみの回収、ボランティア等による海岸漂着ごみの回収の支援</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1627197"/>
                  </a:ext>
                </a:extLst>
              </a:tr>
              <a:tr h="564712">
                <a:tc>
                  <a:txBody>
                    <a:bodyPr/>
                    <a:lstStyle/>
                    <a:p>
                      <a:r>
                        <a:rPr kumimoji="1" lang="ja-JP" altLang="en-US" sz="1100" b="1" dirty="0">
                          <a:latin typeface="Meiryo UI" panose="020B0604030504040204" pitchFamily="50" charset="-128"/>
                          <a:ea typeface="Meiryo UI" panose="020B0604030504040204" pitchFamily="50" charset="-128"/>
                        </a:rPr>
                        <a:t>③海洋プラスチックごみ、マイクロプラスチックの実態把握</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民間企業・</a:t>
                      </a:r>
                      <a:r>
                        <a:rPr kumimoji="1" lang="en-US" altLang="ja-JP" sz="1100" dirty="0">
                          <a:latin typeface="Meiryo UI" panose="020B0604030504040204" pitchFamily="50" charset="-128"/>
                          <a:ea typeface="Meiryo UI" panose="020B0604030504040204" pitchFamily="50" charset="-128"/>
                        </a:rPr>
                        <a:t>NPO</a:t>
                      </a:r>
                      <a:r>
                        <a:rPr kumimoji="1" lang="ja-JP" altLang="en-US" sz="1100" dirty="0">
                          <a:latin typeface="Meiryo UI" panose="020B0604030504040204" pitchFamily="50" charset="-128"/>
                          <a:ea typeface="Meiryo UI" panose="020B0604030504040204" pitchFamily="50" charset="-128"/>
                        </a:rPr>
                        <a:t>等が行う調査結果の共有・利活用、陸域における散乱ごみの発生要因や飛散・流出プロセスの把握、国の調査・検討状況や大学等の調査研究動向等の情報収集</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32239581"/>
                  </a:ext>
                </a:extLst>
              </a:tr>
              <a:tr h="564712">
                <a:tc>
                  <a:txBody>
                    <a:bodyPr/>
                    <a:lstStyle/>
                    <a:p>
                      <a:r>
                        <a:rPr kumimoji="1" lang="ja-JP" altLang="en-US" sz="1100" b="1" dirty="0">
                          <a:latin typeface="Meiryo UI" panose="020B0604030504040204" pitchFamily="50" charset="-128"/>
                          <a:ea typeface="Meiryo UI" panose="020B0604030504040204" pitchFamily="50" charset="-128"/>
                        </a:rPr>
                        <a:t>④海洋プラスチックごみ問題の啓発</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陸域から海洋プラスチックに至るプロセスの理解促進、「豊かな大阪湾」の実現に向けた取組との連携、他の社会課題と連携したライフスタイルの変革促進、行動科学の活用や</a:t>
                      </a:r>
                      <a:r>
                        <a:rPr kumimoji="1" lang="en-US" altLang="ja-JP" sz="1100" dirty="0">
                          <a:latin typeface="Meiryo UI" panose="020B0604030504040204" pitchFamily="50" charset="-128"/>
                          <a:ea typeface="Meiryo UI" panose="020B0604030504040204" pitchFamily="50" charset="-128"/>
                        </a:rPr>
                        <a:t>SNS</a:t>
                      </a:r>
                      <a:r>
                        <a:rPr kumimoji="1" lang="ja-JP" altLang="en-US" sz="1100" dirty="0">
                          <a:latin typeface="Meiryo UI" panose="020B0604030504040204" pitchFamily="50" charset="-128"/>
                          <a:ea typeface="Meiryo UI" panose="020B0604030504040204" pitchFamily="50" charset="-128"/>
                        </a:rPr>
                        <a:t>等を通じた情報発信</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33760946"/>
                  </a:ext>
                </a:extLst>
              </a:tr>
              <a:tr h="405435">
                <a:tc>
                  <a:txBody>
                    <a:bodyPr/>
                    <a:lstStyle/>
                    <a:p>
                      <a:r>
                        <a:rPr kumimoji="1" lang="ja-JP" altLang="en-US" sz="1100" b="1" dirty="0">
                          <a:latin typeface="Meiryo UI" panose="020B0604030504040204" pitchFamily="50" charset="-128"/>
                          <a:ea typeface="Meiryo UI" panose="020B0604030504040204" pitchFamily="50" charset="-128"/>
                        </a:rPr>
                        <a:t>⑤効果的な推進体制</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府のイニシアチブによる連携（プラスチックごみゼロ宣言等）、河川や道路等の管理者と市町村の連携促進、大阪湾や流域圏の行政間連携</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8358155"/>
                  </a:ext>
                </a:extLst>
              </a:tr>
              <a:tr h="405435">
                <a:tc>
                  <a:txBody>
                    <a:bodyPr/>
                    <a:lstStyle/>
                    <a:p>
                      <a:r>
                        <a:rPr kumimoji="1" lang="ja-JP" altLang="en-US" sz="1100" b="1" dirty="0">
                          <a:latin typeface="Meiryo UI" panose="020B0604030504040204" pitchFamily="50" charset="-128"/>
                          <a:ea typeface="Meiryo UI" panose="020B0604030504040204" pitchFamily="50" charset="-128"/>
                        </a:rPr>
                        <a:t>⑥国際連携</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Meiryo UI" panose="020B0604030504040204" pitchFamily="50" charset="-128"/>
                          <a:ea typeface="Meiryo UI" panose="020B0604030504040204" pitchFamily="50" charset="-128"/>
                        </a:rPr>
                        <a:t>国際機関と連携した府内企業の海外展開支援、府の環境行政のノウハウの海外行政機関への提供</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67271853"/>
                  </a:ext>
                </a:extLst>
              </a:tr>
            </a:tbl>
          </a:graphicData>
        </a:graphic>
      </p:graphicFrame>
      <p:sp>
        <p:nvSpPr>
          <p:cNvPr id="19" name="テキスト ボックス 18"/>
          <p:cNvSpPr txBox="1"/>
          <p:nvPr/>
        </p:nvSpPr>
        <p:spPr>
          <a:xfrm>
            <a:off x="283830" y="732887"/>
            <a:ext cx="1989024" cy="292388"/>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１．審議経過</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149094" y="1059854"/>
            <a:ext cx="6123974" cy="502702"/>
          </a:xfrm>
          <a:prstGeom prst="rect">
            <a:avLst/>
          </a:prstGeom>
          <a:noFill/>
          <a:ln w="9525">
            <a:noFill/>
          </a:ln>
        </p:spPr>
        <p:txBody>
          <a:bodyPr wrap="square" rtlCol="0">
            <a:spAutoFit/>
          </a:bodyPr>
          <a:lstStyle/>
          <a:p>
            <a:pPr marL="87313" indent="-87313">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令和元年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月に諮問を受け、令和２年１月から同年</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10</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月まで計４回の水質部会において、論点整理やアンケート、関係者ヒアリング等を経て、海岸漂着物等対策推進地域計画のあり方を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とりまとめた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p:txBody>
      </p:sp>
      <p:pic>
        <p:nvPicPr>
          <p:cNvPr id="2" name="図 1"/>
          <p:cNvPicPr>
            <a:picLocks noChangeAspect="1"/>
          </p:cNvPicPr>
          <p:nvPr/>
        </p:nvPicPr>
        <p:blipFill>
          <a:blip r:embed="rId6"/>
          <a:stretch>
            <a:fillRect/>
          </a:stretch>
        </p:blipFill>
        <p:spPr>
          <a:xfrm>
            <a:off x="3409802" y="7393072"/>
            <a:ext cx="3058010" cy="1879871"/>
          </a:xfrm>
          <a:prstGeom prst="rect">
            <a:avLst/>
          </a:prstGeom>
        </p:spPr>
      </p:pic>
      <p:sp>
        <p:nvSpPr>
          <p:cNvPr id="31" name="角丸四角形 30"/>
          <p:cNvSpPr/>
          <p:nvPr/>
        </p:nvSpPr>
        <p:spPr>
          <a:xfrm>
            <a:off x="6647381" y="893815"/>
            <a:ext cx="6256962" cy="3709049"/>
          </a:xfrm>
          <a:prstGeom prst="roundRect">
            <a:avLst>
              <a:gd name="adj" fmla="val 376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6852551" y="732887"/>
            <a:ext cx="2564364" cy="292388"/>
          </a:xfrm>
          <a:prstGeom prst="rect">
            <a:avLst/>
          </a:prstGeom>
          <a:solidFill>
            <a:schemeClr val="accent5">
              <a:lumMod val="40000"/>
              <a:lumOff val="60000"/>
            </a:schemeClr>
          </a:solidFill>
          <a:ln w="19050">
            <a:solidFill>
              <a:srgbClr val="0000FF"/>
            </a:solidFill>
          </a:ln>
        </p:spPr>
        <p:txBody>
          <a:bodyPr wrap="square" rtlCol="0">
            <a:spAutoFit/>
          </a:bodyPr>
          <a:lstStyle/>
          <a:p>
            <a:r>
              <a:rPr lang="ja-JP" altLang="en-US" sz="1300" b="1" dirty="0">
                <a:latin typeface="Meiryo UI" panose="020B0604030504040204" pitchFamily="50" charset="-128"/>
                <a:ea typeface="Meiryo UI" panose="020B0604030504040204" pitchFamily="50" charset="-128"/>
                <a:cs typeface="Meiryo UI" panose="020B0604030504040204" pitchFamily="50" charset="-128"/>
              </a:rPr>
              <a:t>４．重点</a:t>
            </a:r>
            <a:r>
              <a:rPr lang="ja-JP" altLang="en-US" sz="1300" b="1" dirty="0" smtClean="0">
                <a:latin typeface="Meiryo UI" panose="020B0604030504040204" pitchFamily="50" charset="-128"/>
                <a:ea typeface="Meiryo UI" panose="020B0604030504040204" pitchFamily="50" charset="-128"/>
                <a:cs typeface="Meiryo UI" panose="020B0604030504040204" pitchFamily="50" charset="-128"/>
              </a:rPr>
              <a:t>区域、目標等の設定</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10879208" y="4295123"/>
            <a:ext cx="2007936" cy="271677"/>
          </a:xfrm>
          <a:prstGeom prst="rect">
            <a:avLst/>
          </a:prstGeom>
          <a:noFill/>
          <a:ln w="9525">
            <a:noFill/>
          </a:ln>
        </p:spPr>
        <p:txBody>
          <a:bodyPr wrap="square" rtlCol="0">
            <a:spAutoFit/>
          </a:bodyPr>
          <a:lstStyle/>
          <a:p>
            <a:pPr marL="174625" indent="6350">
              <a:lnSpc>
                <a:spcPts val="1600"/>
              </a:lnSpc>
            </a:pPr>
            <a:r>
              <a:rPr lang="ja-JP" altLang="en-US" sz="1000" b="1" dirty="0" smtClean="0">
                <a:latin typeface="Meiryo UI" panose="020B0604030504040204" pitchFamily="50" charset="-128"/>
                <a:ea typeface="Meiryo UI" panose="020B0604030504040204" pitchFamily="50" charset="-128"/>
                <a:cs typeface="Meiryo UI" panose="020B0604030504040204" pitchFamily="50" charset="-128"/>
              </a:rPr>
              <a:t>流入ごみ量削減のイメージ</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6163555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7D37D5DC3111EA4DA248C7ACBAED65AC" ma:contentTypeVersion="0" ma:contentTypeDescription="新しいドキュメントを作成します。" ma:contentTypeScope="" ma:versionID="bec28475a50fe2f6f79db21461222815">
  <xsd:schema xmlns:xsd="http://www.w3.org/2001/XMLSchema" xmlns:xs="http://www.w3.org/2001/XMLSchema" xmlns:p="http://schemas.microsoft.com/office/2006/metadata/properties" targetNamespace="http://schemas.microsoft.com/office/2006/metadata/properties" ma:root="true" ma:fieldsID="4ed14474a1014a33b797668e927a5ba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B5A193-05D5-4031-A670-EAB2A0EA6557}">
  <ds:schemaRefs>
    <ds:schemaRef ds:uri="http://schemas.microsoft.com/sharepoint/v3/contenttype/forms"/>
  </ds:schemaRefs>
</ds:datastoreItem>
</file>

<file path=customXml/itemProps2.xml><?xml version="1.0" encoding="utf-8"?>
<ds:datastoreItem xmlns:ds="http://schemas.openxmlformats.org/officeDocument/2006/customXml" ds:itemID="{83700EC1-5007-466C-A31A-D468D6D166FA}">
  <ds:schemaRefs>
    <ds:schemaRef ds:uri="http://purl.org/dc/dcmitype/"/>
    <ds:schemaRef ds:uri="http://schemas.microsoft.com/office/infopath/2007/PartnerControls"/>
    <ds:schemaRef ds:uri="http://purl.org/dc/elements/1.1/"/>
    <ds:schemaRef ds:uri="http://schemas.microsoft.com/office/2006/documentManagement/types"/>
    <ds:schemaRef ds:uri="http://schemas.microsoft.com/office/2006/metadata/properties"/>
    <ds:schemaRef ds:uri="http://www.w3.org/XML/1998/namespace"/>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F6961D54-7B22-4398-897C-D2226ADD28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7800</TotalTime>
  <Words>1308</Words>
  <Application>Microsoft Office PowerPoint</Application>
  <PresentationFormat>ユーザー設定</PresentationFormat>
  <Paragraphs>86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ＭＳ ゴシック</vt:lpstr>
      <vt:lpstr>ＭＳ 明朝</vt:lpstr>
      <vt:lpstr>Arial</vt:lpstr>
      <vt:lpstr>Calibri</vt:lpstr>
      <vt:lpstr>Office ​​テーマ</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田渕　敬一</dc:creator>
  <cp:lastModifiedBy>田中　吉隆</cp:lastModifiedBy>
  <cp:revision>689</cp:revision>
  <cp:lastPrinted>2020-10-29T11:53:22Z</cp:lastPrinted>
  <dcterms:created xsi:type="dcterms:W3CDTF">2015-03-03T02:47:57Z</dcterms:created>
  <dcterms:modified xsi:type="dcterms:W3CDTF">2020-10-29T12:09:59Z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0x0101007D37D5DC3111EA4DA248C7ACBAED65AC</vt:lpwstr>
  </property>
</Properties>
</file>