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4"/>
  </p:sldMasterIdLst>
  <p:notesMasterIdLst>
    <p:notesMasterId r:id="rId6"/>
  </p:notesMasterIdLst>
  <p:sldIdLst>
    <p:sldId id="257" r:id="rId5"/>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12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和明 志知" initials="和明" lastIdx="1" clrIdx="0">
    <p:extLst>
      <p:ext uri="{19B8F6BF-5375-455C-9EA6-DF929625EA0E}">
        <p15:presenceInfo xmlns:p15="http://schemas.microsoft.com/office/powerpoint/2012/main" userId="S::ShichiK@lan.pref.osaka.jp::a0a75f73-cfae-4ccc-a516-0f014ade891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FF99"/>
    <a:srgbClr val="FF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132" autoAdjust="0"/>
    <p:restoredTop sz="94238" autoAdjust="0"/>
  </p:normalViewPr>
  <p:slideViewPr>
    <p:cSldViewPr snapToGrid="0">
      <p:cViewPr>
        <p:scale>
          <a:sx n="100" d="100"/>
          <a:sy n="100" d="100"/>
        </p:scale>
        <p:origin x="174" y="-1296"/>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commentAuthors" Target="commentAuthor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3"/>
            <a:ext cx="2949678" cy="498559"/>
          </a:xfrm>
          <a:prstGeom prst="rect">
            <a:avLst/>
          </a:prstGeom>
        </p:spPr>
        <p:txBody>
          <a:bodyPr vert="horz" lIns="62967" tIns="31482" rIns="62967" bIns="31482" rtlCol="0"/>
          <a:lstStyle>
            <a:lvl1pPr algn="l">
              <a:defRPr sz="800"/>
            </a:lvl1pPr>
          </a:lstStyle>
          <a:p>
            <a:endParaRPr kumimoji="1" lang="ja-JP" altLang="en-US"/>
          </a:p>
        </p:txBody>
      </p:sp>
      <p:sp>
        <p:nvSpPr>
          <p:cNvPr id="3" name="日付プレースホルダー 2"/>
          <p:cNvSpPr>
            <a:spLocks noGrp="1"/>
          </p:cNvSpPr>
          <p:nvPr>
            <p:ph type="dt" idx="1"/>
          </p:nvPr>
        </p:nvSpPr>
        <p:spPr>
          <a:xfrm>
            <a:off x="3855348" y="3"/>
            <a:ext cx="2950766" cy="498559"/>
          </a:xfrm>
          <a:prstGeom prst="rect">
            <a:avLst/>
          </a:prstGeom>
        </p:spPr>
        <p:txBody>
          <a:bodyPr vert="horz" lIns="62967" tIns="31482" rIns="62967" bIns="31482" rtlCol="0"/>
          <a:lstStyle>
            <a:lvl1pPr algn="r">
              <a:defRPr sz="800"/>
            </a:lvl1pPr>
          </a:lstStyle>
          <a:p>
            <a:fld id="{1F23BE22-CCCB-4109-8A9D-C4F6EDC54622}" type="datetimeFigureOut">
              <a:rPr kumimoji="1" lang="ja-JP" altLang="en-US" smtClean="0"/>
              <a:t>2020/10/29</a:t>
            </a:fld>
            <a:endParaRPr kumimoji="1" lang="ja-JP" altLang="en-US"/>
          </a:p>
        </p:txBody>
      </p:sp>
      <p:sp>
        <p:nvSpPr>
          <p:cNvPr id="4" name="スライド イメージ プレースホルダー 3"/>
          <p:cNvSpPr>
            <a:spLocks noGrp="1" noRot="1" noChangeAspect="1"/>
          </p:cNvSpPr>
          <p:nvPr>
            <p:ph type="sldImg" idx="2"/>
          </p:nvPr>
        </p:nvSpPr>
        <p:spPr>
          <a:xfrm>
            <a:off x="982663" y="1243013"/>
            <a:ext cx="4841875" cy="3352800"/>
          </a:xfrm>
          <a:prstGeom prst="rect">
            <a:avLst/>
          </a:prstGeom>
          <a:noFill/>
          <a:ln w="12700">
            <a:solidFill>
              <a:prstClr val="black"/>
            </a:solidFill>
          </a:ln>
        </p:spPr>
        <p:txBody>
          <a:bodyPr vert="horz" lIns="62967" tIns="31482" rIns="62967" bIns="31482" rtlCol="0" anchor="ctr"/>
          <a:lstStyle/>
          <a:p>
            <a:endParaRPr lang="ja-JP" altLang="en-US"/>
          </a:p>
        </p:txBody>
      </p:sp>
      <p:sp>
        <p:nvSpPr>
          <p:cNvPr id="5" name="ノート プレースホルダー 4"/>
          <p:cNvSpPr>
            <a:spLocks noGrp="1"/>
          </p:cNvSpPr>
          <p:nvPr>
            <p:ph type="body" sz="quarter" idx="3"/>
          </p:nvPr>
        </p:nvSpPr>
        <p:spPr>
          <a:xfrm>
            <a:off x="680612" y="4783535"/>
            <a:ext cx="5445978" cy="3913800"/>
          </a:xfrm>
          <a:prstGeom prst="rect">
            <a:avLst/>
          </a:prstGeom>
        </p:spPr>
        <p:txBody>
          <a:bodyPr vert="horz" lIns="62967" tIns="31482" rIns="62967" bIns="31482"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40782"/>
            <a:ext cx="2949678" cy="498559"/>
          </a:xfrm>
          <a:prstGeom prst="rect">
            <a:avLst/>
          </a:prstGeom>
        </p:spPr>
        <p:txBody>
          <a:bodyPr vert="horz" lIns="62967" tIns="31482" rIns="62967" bIns="31482" rtlCol="0" anchor="b"/>
          <a:lstStyle>
            <a:lvl1pPr algn="l">
              <a:defRPr sz="800"/>
            </a:lvl1pPr>
          </a:lstStyle>
          <a:p>
            <a:endParaRPr kumimoji="1" lang="ja-JP" altLang="en-US"/>
          </a:p>
        </p:txBody>
      </p:sp>
      <p:sp>
        <p:nvSpPr>
          <p:cNvPr id="7" name="スライド番号プレースホルダー 6"/>
          <p:cNvSpPr>
            <a:spLocks noGrp="1"/>
          </p:cNvSpPr>
          <p:nvPr>
            <p:ph type="sldNum" sz="quarter" idx="5"/>
          </p:nvPr>
        </p:nvSpPr>
        <p:spPr>
          <a:xfrm>
            <a:off x="3855348" y="9440782"/>
            <a:ext cx="2950766" cy="498559"/>
          </a:xfrm>
          <a:prstGeom prst="rect">
            <a:avLst/>
          </a:prstGeom>
        </p:spPr>
        <p:txBody>
          <a:bodyPr vert="horz" lIns="62967" tIns="31482" rIns="62967" bIns="31482" rtlCol="0" anchor="b"/>
          <a:lstStyle>
            <a:lvl1pPr algn="r">
              <a:defRPr sz="800"/>
            </a:lvl1pPr>
          </a:lstStyle>
          <a:p>
            <a:fld id="{EE026290-6C45-4643-8AA7-839D24B6E76A}" type="slidenum">
              <a:rPr kumimoji="1" lang="ja-JP" altLang="en-US" smtClean="0"/>
              <a:t>‹#›</a:t>
            </a:fld>
            <a:endParaRPr kumimoji="1" lang="ja-JP" altLang="en-US"/>
          </a:p>
        </p:txBody>
      </p:sp>
    </p:spTree>
    <p:extLst>
      <p:ext uri="{BB962C8B-B14F-4D97-AF65-F5344CB8AC3E}">
        <p14:creationId xmlns:p14="http://schemas.microsoft.com/office/powerpoint/2010/main" val="1037686103"/>
      </p:ext>
    </p:extLst>
  </p:cSld>
  <p:clrMap bg1="lt1" tx1="dk1" bg2="lt2" tx2="dk2" accent1="accent1" accent2="accent2" accent3="accent3" accent4="accent4" accent5="accent5" accent6="accent6" hlink="hlink" folHlink="folHlink"/>
  <p:notesStyle>
    <a:lvl1pPr marL="0" algn="l" defTabSz="684130" rtl="0" eaLnBrk="1" latinLnBrk="0" hangingPunct="1">
      <a:defRPr kumimoji="1" sz="898" kern="1200">
        <a:solidFill>
          <a:schemeClr val="tx1"/>
        </a:solidFill>
        <a:latin typeface="+mn-lt"/>
        <a:ea typeface="+mn-ea"/>
        <a:cs typeface="+mn-cs"/>
      </a:defRPr>
    </a:lvl1pPr>
    <a:lvl2pPr marL="342065" algn="l" defTabSz="684130" rtl="0" eaLnBrk="1" latinLnBrk="0" hangingPunct="1">
      <a:defRPr kumimoji="1" sz="898" kern="1200">
        <a:solidFill>
          <a:schemeClr val="tx1"/>
        </a:solidFill>
        <a:latin typeface="+mn-lt"/>
        <a:ea typeface="+mn-ea"/>
        <a:cs typeface="+mn-cs"/>
      </a:defRPr>
    </a:lvl2pPr>
    <a:lvl3pPr marL="684130" algn="l" defTabSz="684130" rtl="0" eaLnBrk="1" latinLnBrk="0" hangingPunct="1">
      <a:defRPr kumimoji="1" sz="898" kern="1200">
        <a:solidFill>
          <a:schemeClr val="tx1"/>
        </a:solidFill>
        <a:latin typeface="+mn-lt"/>
        <a:ea typeface="+mn-ea"/>
        <a:cs typeface="+mn-cs"/>
      </a:defRPr>
    </a:lvl3pPr>
    <a:lvl4pPr marL="1026195" algn="l" defTabSz="684130" rtl="0" eaLnBrk="1" latinLnBrk="0" hangingPunct="1">
      <a:defRPr kumimoji="1" sz="898" kern="1200">
        <a:solidFill>
          <a:schemeClr val="tx1"/>
        </a:solidFill>
        <a:latin typeface="+mn-lt"/>
        <a:ea typeface="+mn-ea"/>
        <a:cs typeface="+mn-cs"/>
      </a:defRPr>
    </a:lvl4pPr>
    <a:lvl5pPr marL="1368260" algn="l" defTabSz="684130" rtl="0" eaLnBrk="1" latinLnBrk="0" hangingPunct="1">
      <a:defRPr kumimoji="1" sz="898" kern="1200">
        <a:solidFill>
          <a:schemeClr val="tx1"/>
        </a:solidFill>
        <a:latin typeface="+mn-lt"/>
        <a:ea typeface="+mn-ea"/>
        <a:cs typeface="+mn-cs"/>
      </a:defRPr>
    </a:lvl5pPr>
    <a:lvl6pPr marL="1710325" algn="l" defTabSz="684130" rtl="0" eaLnBrk="1" latinLnBrk="0" hangingPunct="1">
      <a:defRPr kumimoji="1" sz="898" kern="1200">
        <a:solidFill>
          <a:schemeClr val="tx1"/>
        </a:solidFill>
        <a:latin typeface="+mn-lt"/>
        <a:ea typeface="+mn-ea"/>
        <a:cs typeface="+mn-cs"/>
      </a:defRPr>
    </a:lvl6pPr>
    <a:lvl7pPr marL="2052390" algn="l" defTabSz="684130" rtl="0" eaLnBrk="1" latinLnBrk="0" hangingPunct="1">
      <a:defRPr kumimoji="1" sz="898" kern="1200">
        <a:solidFill>
          <a:schemeClr val="tx1"/>
        </a:solidFill>
        <a:latin typeface="+mn-lt"/>
        <a:ea typeface="+mn-ea"/>
        <a:cs typeface="+mn-cs"/>
      </a:defRPr>
    </a:lvl7pPr>
    <a:lvl8pPr marL="2394455" algn="l" defTabSz="684130" rtl="0" eaLnBrk="1" latinLnBrk="0" hangingPunct="1">
      <a:defRPr kumimoji="1" sz="898" kern="1200">
        <a:solidFill>
          <a:schemeClr val="tx1"/>
        </a:solidFill>
        <a:latin typeface="+mn-lt"/>
        <a:ea typeface="+mn-ea"/>
        <a:cs typeface="+mn-cs"/>
      </a:defRPr>
    </a:lvl8pPr>
    <a:lvl9pPr marL="2736520" algn="l" defTabSz="684130" rtl="0" eaLnBrk="1" latinLnBrk="0" hangingPunct="1">
      <a:defRPr kumimoji="1" sz="898"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7C024BC3-5DC2-4A6F-91CB-56B2F0F1B228}" type="datetimeFigureOut">
              <a:rPr kumimoji="1" lang="ja-JP" altLang="en-US" smtClean="0"/>
              <a:t>2020/10/29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47DF169-C2B5-419B-B123-2E2E1CB8F04A}" type="slidenum">
              <a:rPr kumimoji="1" lang="ja-JP" altLang="en-US" smtClean="0"/>
              <a:t>‹#›</a:t>
            </a:fld>
            <a:endParaRPr kumimoji="1" lang="ja-JP" altLang="en-US"/>
          </a:p>
        </p:txBody>
      </p:sp>
    </p:spTree>
    <p:extLst>
      <p:ext uri="{BB962C8B-B14F-4D97-AF65-F5344CB8AC3E}">
        <p14:creationId xmlns:p14="http://schemas.microsoft.com/office/powerpoint/2010/main" val="41507694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C024BC3-5DC2-4A6F-91CB-56B2F0F1B228}" type="datetimeFigureOut">
              <a:rPr kumimoji="1" lang="ja-JP" altLang="en-US" smtClean="0"/>
              <a:t>2020/10/29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47DF169-C2B5-419B-B123-2E2E1CB8F04A}" type="slidenum">
              <a:rPr kumimoji="1" lang="ja-JP" altLang="en-US" smtClean="0"/>
              <a:t>‹#›</a:t>
            </a:fld>
            <a:endParaRPr kumimoji="1" lang="ja-JP" altLang="en-US"/>
          </a:p>
        </p:txBody>
      </p:sp>
    </p:spTree>
    <p:extLst>
      <p:ext uri="{BB962C8B-B14F-4D97-AF65-F5344CB8AC3E}">
        <p14:creationId xmlns:p14="http://schemas.microsoft.com/office/powerpoint/2010/main" val="13462245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C024BC3-5DC2-4A6F-91CB-56B2F0F1B228}" type="datetimeFigureOut">
              <a:rPr kumimoji="1" lang="ja-JP" altLang="en-US" smtClean="0"/>
              <a:t>2020/10/29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47DF169-C2B5-419B-B123-2E2E1CB8F04A}" type="slidenum">
              <a:rPr kumimoji="1" lang="ja-JP" altLang="en-US" smtClean="0"/>
              <a:t>‹#›</a:t>
            </a:fld>
            <a:endParaRPr kumimoji="1" lang="ja-JP" altLang="en-US"/>
          </a:p>
        </p:txBody>
      </p:sp>
    </p:spTree>
    <p:extLst>
      <p:ext uri="{BB962C8B-B14F-4D97-AF65-F5344CB8AC3E}">
        <p14:creationId xmlns:p14="http://schemas.microsoft.com/office/powerpoint/2010/main" val="13428490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C024BC3-5DC2-4A6F-91CB-56B2F0F1B228}" type="datetimeFigureOut">
              <a:rPr kumimoji="1" lang="ja-JP" altLang="en-US" smtClean="0"/>
              <a:t>2020/10/29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47DF169-C2B5-419B-B123-2E2E1CB8F04A}" type="slidenum">
              <a:rPr kumimoji="1" lang="ja-JP" altLang="en-US" smtClean="0"/>
              <a:t>‹#›</a:t>
            </a:fld>
            <a:endParaRPr kumimoji="1" lang="ja-JP" altLang="en-US"/>
          </a:p>
        </p:txBody>
      </p:sp>
    </p:spTree>
    <p:extLst>
      <p:ext uri="{BB962C8B-B14F-4D97-AF65-F5344CB8AC3E}">
        <p14:creationId xmlns:p14="http://schemas.microsoft.com/office/powerpoint/2010/main" val="13789124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C024BC3-5DC2-4A6F-91CB-56B2F0F1B228}" type="datetimeFigureOut">
              <a:rPr kumimoji="1" lang="ja-JP" altLang="en-US" smtClean="0"/>
              <a:t>2020/10/29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47DF169-C2B5-419B-B123-2E2E1CB8F04A}" type="slidenum">
              <a:rPr kumimoji="1" lang="ja-JP" altLang="en-US" smtClean="0"/>
              <a:t>‹#›</a:t>
            </a:fld>
            <a:endParaRPr kumimoji="1" lang="ja-JP" altLang="en-US"/>
          </a:p>
        </p:txBody>
      </p:sp>
    </p:spTree>
    <p:extLst>
      <p:ext uri="{BB962C8B-B14F-4D97-AF65-F5344CB8AC3E}">
        <p14:creationId xmlns:p14="http://schemas.microsoft.com/office/powerpoint/2010/main" val="26668213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7C024BC3-5DC2-4A6F-91CB-56B2F0F1B228}" type="datetimeFigureOut">
              <a:rPr kumimoji="1" lang="ja-JP" altLang="en-US" smtClean="0"/>
              <a:t>2020/10/29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47DF169-C2B5-419B-B123-2E2E1CB8F04A}" type="slidenum">
              <a:rPr kumimoji="1" lang="ja-JP" altLang="en-US" smtClean="0"/>
              <a:t>‹#›</a:t>
            </a:fld>
            <a:endParaRPr kumimoji="1" lang="ja-JP" altLang="en-US"/>
          </a:p>
        </p:txBody>
      </p:sp>
    </p:spTree>
    <p:extLst>
      <p:ext uri="{BB962C8B-B14F-4D97-AF65-F5344CB8AC3E}">
        <p14:creationId xmlns:p14="http://schemas.microsoft.com/office/powerpoint/2010/main" val="41476731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7C024BC3-5DC2-4A6F-91CB-56B2F0F1B228}" type="datetimeFigureOut">
              <a:rPr kumimoji="1" lang="ja-JP" altLang="en-US" smtClean="0"/>
              <a:t>2020/10/29</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E47DF169-C2B5-419B-B123-2E2E1CB8F04A}" type="slidenum">
              <a:rPr kumimoji="1" lang="ja-JP" altLang="en-US" smtClean="0"/>
              <a:t>‹#›</a:t>
            </a:fld>
            <a:endParaRPr kumimoji="1" lang="ja-JP" altLang="en-US"/>
          </a:p>
        </p:txBody>
      </p:sp>
    </p:spTree>
    <p:extLst>
      <p:ext uri="{BB962C8B-B14F-4D97-AF65-F5344CB8AC3E}">
        <p14:creationId xmlns:p14="http://schemas.microsoft.com/office/powerpoint/2010/main" val="40128770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7C024BC3-5DC2-4A6F-91CB-56B2F0F1B228}" type="datetimeFigureOut">
              <a:rPr kumimoji="1" lang="ja-JP" altLang="en-US" smtClean="0"/>
              <a:t>2020/10/29</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E47DF169-C2B5-419B-B123-2E2E1CB8F04A}" type="slidenum">
              <a:rPr kumimoji="1" lang="ja-JP" altLang="en-US" smtClean="0"/>
              <a:t>‹#›</a:t>
            </a:fld>
            <a:endParaRPr kumimoji="1" lang="ja-JP" altLang="en-US"/>
          </a:p>
        </p:txBody>
      </p:sp>
    </p:spTree>
    <p:extLst>
      <p:ext uri="{BB962C8B-B14F-4D97-AF65-F5344CB8AC3E}">
        <p14:creationId xmlns:p14="http://schemas.microsoft.com/office/powerpoint/2010/main" val="18735891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024BC3-5DC2-4A6F-91CB-56B2F0F1B228}" type="datetimeFigureOut">
              <a:rPr kumimoji="1" lang="ja-JP" altLang="en-US" smtClean="0"/>
              <a:t>2020/10/29</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E47DF169-C2B5-419B-B123-2E2E1CB8F04A}" type="slidenum">
              <a:rPr kumimoji="1" lang="ja-JP" altLang="en-US" smtClean="0"/>
              <a:t>‹#›</a:t>
            </a:fld>
            <a:endParaRPr kumimoji="1" lang="ja-JP" altLang="en-US"/>
          </a:p>
        </p:txBody>
      </p:sp>
    </p:spTree>
    <p:extLst>
      <p:ext uri="{BB962C8B-B14F-4D97-AF65-F5344CB8AC3E}">
        <p14:creationId xmlns:p14="http://schemas.microsoft.com/office/powerpoint/2010/main" val="16691469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C024BC3-5DC2-4A6F-91CB-56B2F0F1B228}" type="datetimeFigureOut">
              <a:rPr kumimoji="1" lang="ja-JP" altLang="en-US" smtClean="0"/>
              <a:t>2020/10/29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47DF169-C2B5-419B-B123-2E2E1CB8F04A}" type="slidenum">
              <a:rPr kumimoji="1" lang="ja-JP" altLang="en-US" smtClean="0"/>
              <a:t>‹#›</a:t>
            </a:fld>
            <a:endParaRPr kumimoji="1" lang="ja-JP" altLang="en-US"/>
          </a:p>
        </p:txBody>
      </p:sp>
    </p:spTree>
    <p:extLst>
      <p:ext uri="{BB962C8B-B14F-4D97-AF65-F5344CB8AC3E}">
        <p14:creationId xmlns:p14="http://schemas.microsoft.com/office/powerpoint/2010/main" val="21022184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C024BC3-5DC2-4A6F-91CB-56B2F0F1B228}" type="datetimeFigureOut">
              <a:rPr kumimoji="1" lang="ja-JP" altLang="en-US" smtClean="0"/>
              <a:t>2020/10/29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47DF169-C2B5-419B-B123-2E2E1CB8F04A}" type="slidenum">
              <a:rPr kumimoji="1" lang="ja-JP" altLang="en-US" smtClean="0"/>
              <a:t>‹#›</a:t>
            </a:fld>
            <a:endParaRPr kumimoji="1" lang="ja-JP" altLang="en-US"/>
          </a:p>
        </p:txBody>
      </p:sp>
    </p:spTree>
    <p:extLst>
      <p:ext uri="{BB962C8B-B14F-4D97-AF65-F5344CB8AC3E}">
        <p14:creationId xmlns:p14="http://schemas.microsoft.com/office/powerpoint/2010/main" val="19747209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C024BC3-5DC2-4A6F-91CB-56B2F0F1B228}" type="datetimeFigureOut">
              <a:rPr kumimoji="1" lang="ja-JP" altLang="en-US" smtClean="0"/>
              <a:t>2020/10/29</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47DF169-C2B5-419B-B123-2E2E1CB8F04A}" type="slidenum">
              <a:rPr kumimoji="1" lang="ja-JP" altLang="en-US" smtClean="0"/>
              <a:t>‹#›</a:t>
            </a:fld>
            <a:endParaRPr kumimoji="1" lang="ja-JP" altLang="en-US"/>
          </a:p>
        </p:txBody>
      </p:sp>
    </p:spTree>
    <p:extLst>
      <p:ext uri="{BB962C8B-B14F-4D97-AF65-F5344CB8AC3E}">
        <p14:creationId xmlns:p14="http://schemas.microsoft.com/office/powerpoint/2010/main" val="810022661"/>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角丸四角形 14">
            <a:extLst>
              <a:ext uri="{FF2B5EF4-FFF2-40B4-BE49-F238E27FC236}">
                <a16:creationId xmlns:a16="http://schemas.microsoft.com/office/drawing/2014/main" id="{F85F666E-50D7-447C-B41E-C432F475198E}"/>
              </a:ext>
            </a:extLst>
          </p:cNvPr>
          <p:cNvSpPr/>
          <p:nvPr/>
        </p:nvSpPr>
        <p:spPr>
          <a:xfrm>
            <a:off x="340152" y="6372225"/>
            <a:ext cx="9315910" cy="460310"/>
          </a:xfrm>
          <a:prstGeom prst="roundRect">
            <a:avLst>
              <a:gd name="adj" fmla="val 5737"/>
            </a:avLst>
          </a:prstGeom>
          <a:solidFill>
            <a:srgbClr val="CCFF99"/>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1">
            <a:schemeClr val="accent4"/>
          </a:lnRef>
          <a:fillRef idx="2">
            <a:schemeClr val="accent4"/>
          </a:fillRef>
          <a:effectRef idx="1">
            <a:schemeClr val="accent4"/>
          </a:effectRef>
          <a:fontRef idx="minor">
            <a:schemeClr val="dk1"/>
          </a:fontRef>
        </p:style>
        <p:txBody>
          <a:bodyPr rtlCol="0" anchor="ctr"/>
          <a:lstStyle/>
          <a:p>
            <a:pPr algn="ctr"/>
            <a:r>
              <a:rPr lang="ja-JP" altLang="ja-JP" sz="1700" b="1" kern="100" dirty="0">
                <a:solidFill>
                  <a:schemeClr val="tx1"/>
                </a:solidFill>
                <a:effectLst/>
                <a:latin typeface="游明朝" panose="02020400000000000000" pitchFamily="18" charset="-128"/>
                <a:ea typeface="HGｺﾞｼｯｸM" panose="020B0609000000000000" pitchFamily="49" charset="-128"/>
                <a:cs typeface="ＭＳ 明朝" panose="02020609040205080304" pitchFamily="17" charset="-128"/>
              </a:rPr>
              <a:t>答申</a:t>
            </a:r>
            <a:r>
              <a:rPr lang="ja-JP" altLang="en-US" sz="1700" b="1" kern="100" dirty="0">
                <a:solidFill>
                  <a:schemeClr val="tx1"/>
                </a:solidFill>
                <a:latin typeface="游明朝" panose="02020400000000000000" pitchFamily="18" charset="-128"/>
                <a:ea typeface="HGｺﾞｼｯｸM" panose="020B0609000000000000" pitchFamily="49" charset="-128"/>
                <a:cs typeface="ＭＳ 明朝" panose="02020609040205080304" pitchFamily="17" charset="-128"/>
              </a:rPr>
              <a:t>及び</a:t>
            </a:r>
            <a:r>
              <a:rPr lang="ja-JP" altLang="en-US" sz="1700" b="1" kern="100" dirty="0">
                <a:solidFill>
                  <a:schemeClr val="tx1"/>
                </a:solidFill>
                <a:effectLst/>
                <a:latin typeface="游明朝" panose="02020400000000000000" pitchFamily="18" charset="-128"/>
                <a:ea typeface="HGｺﾞｼｯｸM" panose="020B0609000000000000" pitchFamily="49" charset="-128"/>
                <a:cs typeface="ＭＳ 明朝" panose="02020609040205080304" pitchFamily="17" charset="-128"/>
              </a:rPr>
              <a:t>上記の考え方を</a:t>
            </a:r>
            <a:r>
              <a:rPr lang="ja-JP" altLang="ja-JP" sz="1700" b="1" kern="100" dirty="0">
                <a:solidFill>
                  <a:schemeClr val="tx1"/>
                </a:solidFill>
                <a:effectLst/>
                <a:latin typeface="游明朝" panose="02020400000000000000" pitchFamily="18" charset="-128"/>
                <a:ea typeface="HGｺﾞｼｯｸM" panose="020B0609000000000000" pitchFamily="49" charset="-128"/>
                <a:cs typeface="ＭＳ 明朝" panose="02020609040205080304" pitchFamily="17" charset="-128"/>
              </a:rPr>
              <a:t>踏まえ、次期環境総合計画及び</a:t>
            </a:r>
            <a:r>
              <a:rPr lang="ja-JP" altLang="en-US" sz="1700" b="1" kern="100" dirty="0">
                <a:solidFill>
                  <a:schemeClr val="tx1"/>
                </a:solidFill>
                <a:effectLst/>
                <a:latin typeface="游明朝" panose="02020400000000000000" pitchFamily="18" charset="-128"/>
                <a:ea typeface="HGｺﾞｼｯｸM" panose="020B0609000000000000" pitchFamily="49" charset="-128"/>
                <a:cs typeface="ＭＳ 明朝" panose="02020609040205080304" pitchFamily="17" charset="-128"/>
              </a:rPr>
              <a:t>その他の</a:t>
            </a:r>
            <a:r>
              <a:rPr lang="ja-JP" altLang="ja-JP" sz="1700" b="1" kern="100" dirty="0">
                <a:solidFill>
                  <a:schemeClr val="tx1"/>
                </a:solidFill>
                <a:effectLst/>
                <a:latin typeface="游明朝" panose="02020400000000000000" pitchFamily="18" charset="-128"/>
                <a:ea typeface="HGｺﾞｼｯｸM" panose="020B0609000000000000" pitchFamily="49" charset="-128"/>
                <a:cs typeface="ＭＳ 明朝" panose="02020609040205080304" pitchFamily="17" charset="-128"/>
              </a:rPr>
              <a:t>環境関連計画等</a:t>
            </a:r>
            <a:r>
              <a:rPr lang="ja-JP" altLang="en-US" sz="1700" b="1" kern="100" dirty="0">
                <a:solidFill>
                  <a:schemeClr val="tx1"/>
                </a:solidFill>
                <a:effectLst/>
                <a:latin typeface="游明朝" panose="02020400000000000000" pitchFamily="18" charset="-128"/>
                <a:ea typeface="HGｺﾞｼｯｸM" panose="020B0609000000000000" pitchFamily="49" charset="-128"/>
                <a:cs typeface="ＭＳ 明朝" panose="02020609040205080304" pitchFamily="17" charset="-128"/>
              </a:rPr>
              <a:t>に反映</a:t>
            </a:r>
            <a:endParaRPr lang="ja-JP" altLang="ja-JP" sz="1700" b="1"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endParaRPr>
          </a:p>
        </p:txBody>
      </p:sp>
      <p:sp>
        <p:nvSpPr>
          <p:cNvPr id="15" name="角丸四角形 14"/>
          <p:cNvSpPr/>
          <p:nvPr/>
        </p:nvSpPr>
        <p:spPr>
          <a:xfrm>
            <a:off x="255170" y="1073245"/>
            <a:ext cx="9406129" cy="1479456"/>
          </a:xfrm>
          <a:prstGeom prst="roundRect">
            <a:avLst>
              <a:gd name="adj" fmla="val 5737"/>
            </a:avLst>
          </a:prstGeom>
          <a:gradFill>
            <a:gsLst>
              <a:gs pos="0">
                <a:schemeClr val="accent4">
                  <a:satMod val="105000"/>
                  <a:tint val="67000"/>
                  <a:lumMod val="94000"/>
                  <a:lumOff val="6000"/>
                </a:schemeClr>
              </a:gs>
              <a:gs pos="50000">
                <a:schemeClr val="accent4">
                  <a:lumMod val="105000"/>
                  <a:satMod val="103000"/>
                  <a:tint val="73000"/>
                </a:schemeClr>
              </a:gs>
              <a:gs pos="100000">
                <a:schemeClr val="accent4">
                  <a:lumMod val="105000"/>
                  <a:satMod val="109000"/>
                  <a:tint val="81000"/>
                </a:schemeClr>
              </a:gs>
            </a:gsLst>
          </a:gradFill>
          <a:ln>
            <a:solidFill>
              <a:schemeClr val="tx1"/>
            </a:solidFill>
          </a:ln>
          <a:effectLst/>
          <a:scene3d>
            <a:camera prst="orthographicFront">
              <a:rot lat="0" lon="0" rev="0"/>
            </a:camera>
            <a:lightRig rig="contrasting" dir="t">
              <a:rot lat="0" lon="0" rev="7800000"/>
            </a:lightRig>
          </a:scene3d>
          <a:sp3d>
            <a:bevelT w="139700" h="139700"/>
          </a:sp3d>
        </p:spPr>
        <p:style>
          <a:lnRef idx="1">
            <a:schemeClr val="accent4"/>
          </a:lnRef>
          <a:fillRef idx="2">
            <a:schemeClr val="accent4"/>
          </a:fillRef>
          <a:effectRef idx="1">
            <a:schemeClr val="accent4"/>
          </a:effectRef>
          <a:fontRef idx="minor">
            <a:schemeClr val="dk1"/>
          </a:fontRef>
        </p:style>
        <p:txBody>
          <a:bodyPr rtlCol="0" anchor="ctr"/>
          <a:lstStyle/>
          <a:p>
            <a:pPr marL="285750" indent="-285750">
              <a:buFont typeface="Wingdings" panose="05000000000000000000" pitchFamily="2" charset="2"/>
              <a:buChar char="Ø"/>
            </a:pPr>
            <a:r>
              <a:rPr lang="ja-JP" altLang="en-US" sz="1300" dirty="0">
                <a:latin typeface="HGｺﾞｼｯｸM" panose="020B0609000000000000" pitchFamily="49" charset="-128"/>
                <a:ea typeface="HGｺﾞｼｯｸM" panose="020B0609000000000000" pitchFamily="49" charset="-128"/>
              </a:rPr>
              <a:t>　</a:t>
            </a:r>
            <a:r>
              <a:rPr lang="ja-JP" altLang="ja-JP" sz="1300" dirty="0">
                <a:latin typeface="HGｺﾞｼｯｸM" panose="020B0609000000000000" pitchFamily="49" charset="-128"/>
                <a:ea typeface="HGｺﾞｼｯｸM" panose="020B0609000000000000" pitchFamily="49" charset="-128"/>
              </a:rPr>
              <a:t>経済活動が大幅に縮小し、感染</a:t>
            </a:r>
            <a:r>
              <a:rPr lang="ja-JP" altLang="en-US" sz="1300" dirty="0">
                <a:latin typeface="HGｺﾞｼｯｸM" panose="020B0609000000000000" pitchFamily="49" charset="-128"/>
                <a:ea typeface="HGｺﾞｼｯｸM" panose="020B0609000000000000" pitchFamily="49" charset="-128"/>
              </a:rPr>
              <a:t>症拡大の防止</a:t>
            </a:r>
            <a:r>
              <a:rPr lang="ja-JP" altLang="ja-JP" sz="1300" dirty="0">
                <a:latin typeface="HGｺﾞｼｯｸM" panose="020B0609000000000000" pitchFamily="49" charset="-128"/>
                <a:ea typeface="HGｺﾞｼｯｸM" panose="020B0609000000000000" pitchFamily="49" charset="-128"/>
              </a:rPr>
              <a:t>に</a:t>
            </a:r>
            <a:r>
              <a:rPr lang="ja-JP" altLang="en-US" sz="1300" dirty="0">
                <a:latin typeface="HGｺﾞｼｯｸM" panose="020B0609000000000000" pitchFamily="49" charset="-128"/>
                <a:ea typeface="HGｺﾞｼｯｸM" panose="020B0609000000000000" pitchFamily="49" charset="-128"/>
              </a:rPr>
              <a:t>向けて、</a:t>
            </a:r>
            <a:r>
              <a:rPr lang="ja-JP" altLang="ja-JP" sz="1300" dirty="0">
                <a:latin typeface="HGｺﾞｼｯｸM" panose="020B0609000000000000" pitchFamily="49" charset="-128"/>
                <a:ea typeface="HGｺﾞｼｯｸM" panose="020B0609000000000000" pitchFamily="49" charset="-128"/>
              </a:rPr>
              <a:t>テレワークや</a:t>
            </a:r>
            <a:r>
              <a:rPr lang="en-US" altLang="ja-JP" sz="1300" dirty="0">
                <a:latin typeface="HGｺﾞｼｯｸM" panose="020B0609000000000000" pitchFamily="49" charset="-128"/>
                <a:ea typeface="HGｺﾞｼｯｸM" panose="020B0609000000000000" pitchFamily="49" charset="-128"/>
              </a:rPr>
              <a:t>WEB</a:t>
            </a:r>
            <a:r>
              <a:rPr lang="ja-JP" altLang="en-US" sz="1300" dirty="0">
                <a:latin typeface="HGｺﾞｼｯｸM" panose="020B0609000000000000" pitchFamily="49" charset="-128"/>
                <a:ea typeface="HGｺﾞｼｯｸM" panose="020B0609000000000000" pitchFamily="49" charset="-128"/>
              </a:rPr>
              <a:t>会議などの働き方の変化、電子取引の進展やテイクアウトの増加</a:t>
            </a:r>
            <a:r>
              <a:rPr lang="ja-JP" altLang="en-US" sz="1300" dirty="0">
                <a:solidFill>
                  <a:schemeClr val="tx1"/>
                </a:solidFill>
                <a:latin typeface="HGｺﾞｼｯｸM" panose="020B0609000000000000" pitchFamily="49" charset="-128"/>
                <a:ea typeface="HGｺﾞｼｯｸM" panose="020B0609000000000000" pitchFamily="49" charset="-128"/>
              </a:rPr>
              <a:t>といった</a:t>
            </a:r>
            <a:r>
              <a:rPr lang="ja-JP" altLang="en-US" sz="1300" dirty="0">
                <a:latin typeface="HGｺﾞｼｯｸM" panose="020B0609000000000000" pitchFamily="49" charset="-128"/>
                <a:ea typeface="HGｺﾞｼｯｸM" panose="020B0609000000000000" pitchFamily="49" charset="-128"/>
              </a:rPr>
              <a:t>生活面での変化など</a:t>
            </a:r>
            <a:r>
              <a:rPr lang="ja-JP" altLang="en-US" sz="1300" dirty="0">
                <a:solidFill>
                  <a:schemeClr val="tx1"/>
                </a:solidFill>
                <a:latin typeface="HGｺﾞｼｯｸM" panose="020B0609000000000000" pitchFamily="49" charset="-128"/>
                <a:ea typeface="HGｺﾞｼｯｸM" panose="020B0609000000000000" pitchFamily="49" charset="-128"/>
              </a:rPr>
              <a:t>、</a:t>
            </a:r>
            <a:r>
              <a:rPr lang="ja-JP" altLang="en-US" sz="1300" dirty="0">
                <a:latin typeface="HGｺﾞｼｯｸM" panose="020B0609000000000000" pitchFamily="49" charset="-128"/>
                <a:ea typeface="HGｺﾞｼｯｸM" panose="020B0609000000000000" pitchFamily="49" charset="-128"/>
              </a:rPr>
              <a:t>様々な</a:t>
            </a:r>
            <a:r>
              <a:rPr lang="ja-JP" altLang="ja-JP" sz="1300" dirty="0">
                <a:latin typeface="HGｺﾞｼｯｸM" panose="020B0609000000000000" pitchFamily="49" charset="-128"/>
                <a:ea typeface="HGｺﾞｼｯｸM" panose="020B0609000000000000" pitchFamily="49" charset="-128"/>
              </a:rPr>
              <a:t>行動変容が起きている。</a:t>
            </a:r>
            <a:endParaRPr lang="en-US" altLang="ja-JP" sz="1300" dirty="0">
              <a:latin typeface="HGｺﾞｼｯｸM" panose="020B0609000000000000" pitchFamily="49" charset="-128"/>
              <a:ea typeface="HGｺﾞｼｯｸM" panose="020B0609000000000000" pitchFamily="49" charset="-128"/>
            </a:endParaRPr>
          </a:p>
          <a:p>
            <a:pPr marL="285750" indent="-285750">
              <a:buFont typeface="Wingdings" panose="05000000000000000000" pitchFamily="2" charset="2"/>
              <a:buChar char="Ø"/>
            </a:pPr>
            <a:r>
              <a:rPr lang="ja-JP" altLang="en-US" sz="1300" dirty="0">
                <a:latin typeface="HGｺﾞｼｯｸM" panose="020B0609000000000000" pitchFamily="49" charset="-128"/>
                <a:ea typeface="HGｺﾞｼｯｸM" panose="020B0609000000000000" pitchFamily="49" charset="-128"/>
              </a:rPr>
              <a:t>　</a:t>
            </a:r>
            <a:r>
              <a:rPr lang="ja-JP" altLang="ja-JP" sz="1300" dirty="0">
                <a:latin typeface="HGｺﾞｼｯｸM" panose="020B0609000000000000" pitchFamily="49" charset="-128"/>
                <a:ea typeface="HGｺﾞｼｯｸM" panose="020B0609000000000000" pitchFamily="49" charset="-128"/>
              </a:rPr>
              <a:t>これらの変化は環境に好ましい影響を与える場合もあれば、好ましくない影響を及ぼす場合もあるため、適宜、必要な改善対策を講じつつ、より環境に配慮</a:t>
            </a:r>
            <a:r>
              <a:rPr lang="ja-JP" altLang="ja-JP" sz="1300" dirty="0" smtClean="0">
                <a:latin typeface="HGｺﾞｼｯｸM" panose="020B0609000000000000" pitchFamily="49" charset="-128"/>
                <a:ea typeface="HGｺﾞｼｯｸM" panose="020B0609000000000000" pitchFamily="49" charset="-128"/>
              </a:rPr>
              <a:t>した</a:t>
            </a:r>
            <a:r>
              <a:rPr lang="ja-JP" altLang="en-US" sz="1300" dirty="0" smtClean="0">
                <a:latin typeface="HGｺﾞｼｯｸM" panose="020B0609000000000000" pitchFamily="49" charset="-128"/>
                <a:ea typeface="HGｺﾞｼｯｸM" panose="020B0609000000000000" pitchFamily="49" charset="-128"/>
              </a:rPr>
              <a:t>生活様式</a:t>
            </a:r>
            <a:r>
              <a:rPr lang="ja-JP" altLang="ja-JP" sz="1300" dirty="0" smtClean="0">
                <a:latin typeface="HGｺﾞｼｯｸM" panose="020B0609000000000000" pitchFamily="49" charset="-128"/>
                <a:ea typeface="HGｺﾞｼｯｸM" panose="020B0609000000000000" pitchFamily="49" charset="-128"/>
              </a:rPr>
              <a:t>を</a:t>
            </a:r>
            <a:r>
              <a:rPr lang="ja-JP" altLang="ja-JP" sz="1300" dirty="0">
                <a:latin typeface="HGｺﾞｼｯｸM" panose="020B0609000000000000" pitchFamily="49" charset="-128"/>
                <a:ea typeface="HGｺﾞｼｯｸM" panose="020B0609000000000000" pitchFamily="49" charset="-128"/>
              </a:rPr>
              <a:t>定着させていくことが望まれる。</a:t>
            </a:r>
            <a:endParaRPr lang="en-US" altLang="ja-JP" sz="1300" dirty="0">
              <a:latin typeface="HGｺﾞｼｯｸM" panose="020B0609000000000000" pitchFamily="49" charset="-128"/>
              <a:ea typeface="HGｺﾞｼｯｸM" panose="020B0609000000000000" pitchFamily="49" charset="-128"/>
            </a:endParaRPr>
          </a:p>
          <a:p>
            <a:pPr marL="285750" indent="-285750">
              <a:buFont typeface="Wingdings" panose="05000000000000000000" pitchFamily="2" charset="2"/>
              <a:buChar char="Ø"/>
            </a:pPr>
            <a:r>
              <a:rPr lang="ja-JP" altLang="en-US" sz="1300" dirty="0">
                <a:latin typeface="HGｺﾞｼｯｸM" panose="020B0609000000000000" pitchFamily="49" charset="-128"/>
                <a:ea typeface="HGｺﾞｼｯｸM" panose="020B0609000000000000" pitchFamily="49" charset="-128"/>
              </a:rPr>
              <a:t>　個人、組織、社会の関係性に様々な変化が生じているこの機に、より強靭で持続可能な社会経済</a:t>
            </a:r>
            <a:r>
              <a:rPr lang="ja-JP" altLang="en-US" sz="1300" dirty="0" smtClean="0">
                <a:latin typeface="HGｺﾞｼｯｸM" panose="020B0609000000000000" pitchFamily="49" charset="-128"/>
                <a:ea typeface="HGｺﾞｼｯｸM" panose="020B0609000000000000" pitchFamily="49" charset="-128"/>
              </a:rPr>
              <a:t>活動へ</a:t>
            </a:r>
            <a:r>
              <a:rPr lang="ja-JP" altLang="en-US" sz="1300" dirty="0">
                <a:latin typeface="HGｺﾞｼｯｸM" panose="020B0609000000000000" pitchFamily="49" charset="-128"/>
                <a:ea typeface="HGｺﾞｼｯｸM" panose="020B0609000000000000" pitchFamily="49" charset="-128"/>
              </a:rPr>
              <a:t>の変革と、中長期かつ世界的な視野を</a:t>
            </a:r>
            <a:r>
              <a:rPr lang="ja-JP" altLang="en-US" sz="1300" dirty="0" smtClean="0">
                <a:latin typeface="HGｺﾞｼｯｸM" panose="020B0609000000000000" pitchFamily="49" charset="-128"/>
                <a:ea typeface="HGｺﾞｼｯｸM" panose="020B0609000000000000" pitchFamily="49" charset="-128"/>
              </a:rPr>
              <a:t>もって</a:t>
            </a:r>
            <a:r>
              <a:rPr lang="ja-JP" altLang="en-US" sz="1300" dirty="0">
                <a:latin typeface="HGｺﾞｼｯｸM" panose="020B0609000000000000" pitchFamily="49" charset="-128"/>
                <a:ea typeface="HGｺﾞｼｯｸM" panose="020B0609000000000000" pitchFamily="49" charset="-128"/>
              </a:rPr>
              <a:t>今後の社会の在り様を</a:t>
            </a:r>
            <a:r>
              <a:rPr lang="ja-JP" altLang="en-US" sz="1300" dirty="0" smtClean="0">
                <a:latin typeface="HGｺﾞｼｯｸM" panose="020B0609000000000000" pitchFamily="49" charset="-128"/>
                <a:ea typeface="HGｺﾞｼｯｸM" panose="020B0609000000000000" pitchFamily="49" charset="-128"/>
              </a:rPr>
              <a:t>考える対応が求められている</a:t>
            </a:r>
            <a:r>
              <a:rPr lang="ja-JP" altLang="ja-JP" sz="1300" dirty="0" smtClean="0">
                <a:latin typeface="HGｺﾞｼｯｸM" panose="020B0609000000000000" pitchFamily="49" charset="-128"/>
                <a:ea typeface="HGｺﾞｼｯｸM" panose="020B0609000000000000" pitchFamily="49" charset="-128"/>
              </a:rPr>
              <a:t>。</a:t>
            </a:r>
            <a:endParaRPr kumimoji="1" lang="ja-JP" altLang="en-US" sz="1300" u="sng" dirty="0">
              <a:solidFill>
                <a:schemeClr val="tx1"/>
              </a:solidFill>
              <a:latin typeface="HGｺﾞｼｯｸM" panose="020B0609000000000000" pitchFamily="49" charset="-128"/>
              <a:ea typeface="HGｺﾞｼｯｸM" panose="020B0609000000000000" pitchFamily="49" charset="-128"/>
            </a:endParaRPr>
          </a:p>
        </p:txBody>
      </p:sp>
      <p:sp>
        <p:nvSpPr>
          <p:cNvPr id="7" name="二等辺三角形 6">
            <a:extLst>
              <a:ext uri="{FF2B5EF4-FFF2-40B4-BE49-F238E27FC236}">
                <a16:creationId xmlns:a16="http://schemas.microsoft.com/office/drawing/2014/main" id="{C1E3CCBC-F9D8-4CF5-A186-E3344E3342D7}"/>
              </a:ext>
            </a:extLst>
          </p:cNvPr>
          <p:cNvSpPr/>
          <p:nvPr/>
        </p:nvSpPr>
        <p:spPr>
          <a:xfrm rot="10800000">
            <a:off x="3729034" y="2568884"/>
            <a:ext cx="2447925" cy="285858"/>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角丸四角形 14">
            <a:extLst>
              <a:ext uri="{FF2B5EF4-FFF2-40B4-BE49-F238E27FC236}">
                <a16:creationId xmlns:a16="http://schemas.microsoft.com/office/drawing/2014/main" id="{8466121F-4A33-4B38-92D6-46EC39D380CE}"/>
              </a:ext>
            </a:extLst>
          </p:cNvPr>
          <p:cNvSpPr/>
          <p:nvPr/>
        </p:nvSpPr>
        <p:spPr>
          <a:xfrm>
            <a:off x="1746488" y="815969"/>
            <a:ext cx="6503238" cy="342222"/>
          </a:xfrm>
          <a:prstGeom prst="roundRect">
            <a:avLst>
              <a:gd name="adj" fmla="val 5737"/>
            </a:avLst>
          </a:prstGeom>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1">
            <a:schemeClr val="accent4"/>
          </a:lnRef>
          <a:fillRef idx="2">
            <a:schemeClr val="accent4"/>
          </a:fillRef>
          <a:effectRef idx="1">
            <a:schemeClr val="accent4"/>
          </a:effectRef>
          <a:fontRef idx="minor">
            <a:schemeClr val="dk1"/>
          </a:fontRef>
        </p:style>
        <p:txBody>
          <a:bodyPr rtlCol="0" anchor="ctr"/>
          <a:lstStyle/>
          <a:p>
            <a:pPr algn="ctr"/>
            <a:r>
              <a:rPr lang="ja-JP" altLang="ja-JP" b="1" kern="100" dirty="0">
                <a:effectLst/>
                <a:latin typeface="游明朝" panose="02020400000000000000" pitchFamily="18" charset="-128"/>
                <a:ea typeface="HGｺﾞｼｯｸM" panose="020B0609000000000000" pitchFamily="49" charset="-128"/>
                <a:cs typeface="Times New Roman" panose="02020603050405020304" pitchFamily="18" charset="0"/>
              </a:rPr>
              <a:t>新型コロナウイルス</a:t>
            </a:r>
            <a:r>
              <a:rPr lang="ja-JP" altLang="en-US" b="1" kern="100" dirty="0">
                <a:effectLst/>
                <a:latin typeface="游明朝" panose="02020400000000000000" pitchFamily="18" charset="-128"/>
                <a:ea typeface="HGｺﾞｼｯｸM" panose="020B0609000000000000" pitchFamily="49" charset="-128"/>
                <a:cs typeface="Times New Roman" panose="02020603050405020304" pitchFamily="18" charset="0"/>
              </a:rPr>
              <a:t>感染症</a:t>
            </a:r>
            <a:r>
              <a:rPr lang="ja-JP" altLang="ja-JP" b="1" kern="100" dirty="0">
                <a:effectLst/>
                <a:latin typeface="游明朝" panose="02020400000000000000" pitchFamily="18" charset="-128"/>
                <a:ea typeface="HGｺﾞｼｯｸM" panose="020B0609000000000000" pitchFamily="49" charset="-128"/>
                <a:cs typeface="Times New Roman" panose="02020603050405020304" pitchFamily="18" charset="0"/>
              </a:rPr>
              <a:t>による社会</a:t>
            </a:r>
            <a:r>
              <a:rPr lang="ja-JP" altLang="en-US" b="1" kern="100" dirty="0">
                <a:latin typeface="游明朝" panose="02020400000000000000" pitchFamily="18" charset="-128"/>
                <a:ea typeface="HGｺﾞｼｯｸM" panose="020B0609000000000000" pitchFamily="49" charset="-128"/>
                <a:cs typeface="Times New Roman" panose="02020603050405020304" pitchFamily="18" charset="0"/>
              </a:rPr>
              <a:t>経済活動の変化</a:t>
            </a:r>
            <a:r>
              <a:rPr lang="ja-JP" altLang="ja-JP" b="1" kern="100" dirty="0">
                <a:effectLst/>
                <a:latin typeface="游明朝" panose="02020400000000000000" pitchFamily="18" charset="-128"/>
                <a:ea typeface="HGｺﾞｼｯｸM" panose="020B0609000000000000" pitchFamily="49" charset="-128"/>
                <a:cs typeface="Times New Roman" panose="02020603050405020304" pitchFamily="18" charset="0"/>
              </a:rPr>
              <a:t>等</a:t>
            </a:r>
            <a:endParaRPr lang="ja-JP" altLang="ja-JP" b="1" kern="100" dirty="0">
              <a:effectLst/>
              <a:latin typeface="游明朝" panose="02020400000000000000" pitchFamily="18" charset="-128"/>
              <a:ea typeface="游明朝" panose="02020400000000000000" pitchFamily="18" charset="-128"/>
              <a:cs typeface="Times New Roman" panose="02020603050405020304" pitchFamily="18" charset="0"/>
            </a:endParaRPr>
          </a:p>
        </p:txBody>
      </p:sp>
      <p:sp>
        <p:nvSpPr>
          <p:cNvPr id="17" name="角丸四角形 14">
            <a:extLst>
              <a:ext uri="{FF2B5EF4-FFF2-40B4-BE49-F238E27FC236}">
                <a16:creationId xmlns:a16="http://schemas.microsoft.com/office/drawing/2014/main" id="{8923D3F2-26B6-43F2-A736-983717833B5D}"/>
              </a:ext>
            </a:extLst>
          </p:cNvPr>
          <p:cNvSpPr/>
          <p:nvPr/>
        </p:nvSpPr>
        <p:spPr>
          <a:xfrm>
            <a:off x="249933" y="3161044"/>
            <a:ext cx="9406129" cy="2868282"/>
          </a:xfrm>
          <a:prstGeom prst="roundRect">
            <a:avLst>
              <a:gd name="adj" fmla="val 5737"/>
            </a:avLst>
          </a:prstGeom>
          <a:solidFill>
            <a:srgbClr val="FFCCFF"/>
          </a:solidFill>
          <a:ln>
            <a:solidFill>
              <a:schemeClr val="tx1"/>
            </a:solidFill>
          </a:ln>
          <a:effectLst/>
          <a:scene3d>
            <a:camera prst="orthographicFront">
              <a:rot lat="0" lon="0" rev="0"/>
            </a:camera>
            <a:lightRig rig="contrasting" dir="t">
              <a:rot lat="0" lon="0" rev="7800000"/>
            </a:lightRig>
          </a:scene3d>
          <a:sp3d>
            <a:bevelT w="139700" h="139700"/>
          </a:sp3d>
        </p:spPr>
        <p:style>
          <a:lnRef idx="1">
            <a:schemeClr val="accent4"/>
          </a:lnRef>
          <a:fillRef idx="2">
            <a:schemeClr val="accent4"/>
          </a:fillRef>
          <a:effectRef idx="1">
            <a:schemeClr val="accent4"/>
          </a:effectRef>
          <a:fontRef idx="minor">
            <a:schemeClr val="dk1"/>
          </a:fontRef>
        </p:style>
        <p:txBody>
          <a:bodyPr tIns="108000" rtlCol="0" anchor="ctr"/>
          <a:lstStyle/>
          <a:p>
            <a:pPr marL="285750" indent="-285750">
              <a:buFont typeface="Wingdings" panose="05000000000000000000" pitchFamily="2" charset="2"/>
              <a:buChar char="u"/>
            </a:pPr>
            <a:r>
              <a:rPr lang="ja-JP" altLang="ja-JP" sz="1300" kern="0" dirty="0">
                <a:solidFill>
                  <a:srgbClr val="000000"/>
                </a:solidFill>
                <a:latin typeface="HGｺﾞｼｯｸM" panose="020B0609000000000000" pitchFamily="49" charset="-128"/>
                <a:ea typeface="HGｺﾞｼｯｸM" panose="020B0609000000000000" pitchFamily="49" charset="-128"/>
                <a:cs typeface="ＭＳ 明朝" panose="02020609040205080304" pitchFamily="17" charset="-128"/>
              </a:rPr>
              <a:t>「グリーンリカバリー」</a:t>
            </a:r>
            <a:r>
              <a:rPr lang="ja-JP" altLang="en-US" sz="1300" kern="0" dirty="0">
                <a:solidFill>
                  <a:srgbClr val="000000"/>
                </a:solidFill>
                <a:latin typeface="HGｺﾞｼｯｸM" panose="020B0609000000000000" pitchFamily="49" charset="-128"/>
                <a:ea typeface="HGｺﾞｼｯｸM" panose="020B0609000000000000" pitchFamily="49" charset="-128"/>
                <a:cs typeface="ＭＳ 明朝" panose="02020609040205080304" pitchFamily="17" charset="-128"/>
              </a:rPr>
              <a:t>の考え方を踏まえ、</a:t>
            </a:r>
            <a:r>
              <a:rPr lang="ja-JP" altLang="en-US" sz="1300" kern="0" dirty="0">
                <a:latin typeface="HGｺﾞｼｯｸM" panose="020B0609000000000000" pitchFamily="49" charset="-128"/>
                <a:ea typeface="HGｺﾞｼｯｸM" panose="020B0609000000000000" pitchFamily="49" charset="-128"/>
              </a:rPr>
              <a:t>経済復興と環境・社会との両立はもとより、より持続可能で、</a:t>
            </a:r>
            <a:r>
              <a:rPr lang="ja-JP" altLang="en-US" sz="1300" kern="0" dirty="0">
                <a:solidFill>
                  <a:schemeClr val="tx1"/>
                </a:solidFill>
                <a:latin typeface="HGｺﾞｼｯｸM" panose="020B0609000000000000" pitchFamily="49" charset="-128"/>
                <a:ea typeface="HGｺﾞｼｯｸM" panose="020B0609000000000000" pitchFamily="49" charset="-128"/>
              </a:rPr>
              <a:t>生物多様性の保全や気候変動への適応などを通じて災害や感染症などに対してもより強靭（レジリエント）な社会・経済モデルへの移行を</a:t>
            </a:r>
            <a:r>
              <a:rPr lang="ja-JP" altLang="en-US" sz="1300" kern="0" dirty="0" smtClean="0">
                <a:solidFill>
                  <a:schemeClr val="tx1"/>
                </a:solidFill>
                <a:latin typeface="HGｺﾞｼｯｸM" panose="020B0609000000000000" pitchFamily="49" charset="-128"/>
                <a:ea typeface="HGｺﾞｼｯｸM" panose="020B0609000000000000" pitchFamily="49" charset="-128"/>
              </a:rPr>
              <a:t>大胆に進めていく。</a:t>
            </a:r>
            <a:endParaRPr lang="en-US" altLang="ja-JP" sz="1300" kern="0" dirty="0">
              <a:solidFill>
                <a:schemeClr val="tx1"/>
              </a:solidFill>
              <a:latin typeface="HGｺﾞｼｯｸM" panose="020B0609000000000000" pitchFamily="49" charset="-128"/>
              <a:ea typeface="HGｺﾞｼｯｸM" panose="020B0609000000000000" pitchFamily="49" charset="-128"/>
            </a:endParaRPr>
          </a:p>
          <a:p>
            <a:r>
              <a:rPr lang="ja-JP" altLang="en-US" sz="1300" kern="0" dirty="0">
                <a:solidFill>
                  <a:schemeClr val="tx1"/>
                </a:solidFill>
                <a:latin typeface="HGｺﾞｼｯｸM" panose="020B0609000000000000" pitchFamily="49" charset="-128"/>
                <a:ea typeface="HGｺﾞｼｯｸM" panose="020B0609000000000000" pitchFamily="49" charset="-128"/>
                <a:cs typeface="ＭＳ 明朝" panose="02020609040205080304" pitchFamily="17" charset="-128"/>
              </a:rPr>
              <a:t>　　</a:t>
            </a:r>
            <a:r>
              <a:rPr lang="ja-JP" altLang="en-US" sz="1300" kern="0" dirty="0" smtClean="0">
                <a:solidFill>
                  <a:schemeClr val="tx1"/>
                </a:solidFill>
                <a:latin typeface="HGｺﾞｼｯｸM" panose="020B0609000000000000" pitchFamily="49" charset="-128"/>
                <a:ea typeface="HGｺﾞｼｯｸM" panose="020B0609000000000000" pitchFamily="49" charset="-128"/>
                <a:cs typeface="ＭＳ 明朝" panose="02020609040205080304" pitchFamily="17" charset="-128"/>
              </a:rPr>
              <a:t>　</a:t>
            </a:r>
            <a:r>
              <a:rPr lang="ja-JP" altLang="en-US" sz="1100" kern="0" dirty="0" smtClean="0">
                <a:solidFill>
                  <a:schemeClr val="tx1"/>
                </a:solidFill>
                <a:latin typeface="HGｺﾞｼｯｸM" panose="020B0609000000000000" pitchFamily="49" charset="-128"/>
                <a:ea typeface="HGｺﾞｼｯｸM" panose="020B0609000000000000" pitchFamily="49" charset="-128"/>
                <a:cs typeface="ＭＳ 明朝" panose="02020609040205080304" pitchFamily="17" charset="-128"/>
              </a:rPr>
              <a:t>対応</a:t>
            </a:r>
            <a:r>
              <a:rPr lang="ja-JP" altLang="en-US" sz="1100" kern="0" dirty="0">
                <a:solidFill>
                  <a:schemeClr val="tx1"/>
                </a:solidFill>
                <a:latin typeface="HGｺﾞｼｯｸM" panose="020B0609000000000000" pitchFamily="49" charset="-128"/>
                <a:ea typeface="HGｺﾞｼｯｸM" panose="020B0609000000000000" pitchFamily="49" charset="-128"/>
                <a:cs typeface="ＭＳ 明朝" panose="02020609040205080304" pitchFamily="17" charset="-128"/>
              </a:rPr>
              <a:t>の例）</a:t>
            </a:r>
            <a:r>
              <a:rPr lang="ja-JP" altLang="en-US" sz="1100" kern="0" dirty="0" smtClean="0">
                <a:solidFill>
                  <a:schemeClr val="tx1"/>
                </a:solidFill>
                <a:latin typeface="HGｺﾞｼｯｸM" panose="020B0609000000000000" pitchFamily="49" charset="-128"/>
                <a:ea typeface="HGｺﾞｼｯｸM" panose="020B0609000000000000" pitchFamily="49" charset="-128"/>
                <a:cs typeface="ＭＳ 明朝" panose="02020609040205080304" pitchFamily="17" charset="-128"/>
              </a:rPr>
              <a:t>感染症防止対策にも寄与する省エネ</a:t>
            </a:r>
            <a:r>
              <a:rPr lang="ja-JP" altLang="en-US" sz="1100" kern="0" dirty="0">
                <a:solidFill>
                  <a:schemeClr val="tx1"/>
                </a:solidFill>
                <a:latin typeface="HGｺﾞｼｯｸM" panose="020B0609000000000000" pitchFamily="49" charset="-128"/>
                <a:ea typeface="HGｺﾞｼｯｸM" panose="020B0609000000000000" pitchFamily="49" charset="-128"/>
                <a:cs typeface="ＭＳ 明朝" panose="02020609040205080304" pitchFamily="17" charset="-128"/>
              </a:rPr>
              <a:t>機器の普及</a:t>
            </a:r>
            <a:r>
              <a:rPr lang="ja-JP" altLang="en-US" sz="1100" kern="0" dirty="0" smtClean="0">
                <a:solidFill>
                  <a:schemeClr val="tx1"/>
                </a:solidFill>
                <a:latin typeface="HGｺﾞｼｯｸM" panose="020B0609000000000000" pitchFamily="49" charset="-128"/>
                <a:ea typeface="HGｺﾞｼｯｸM" panose="020B0609000000000000" pitchFamily="49" charset="-128"/>
                <a:cs typeface="ＭＳ 明朝" panose="02020609040205080304" pitchFamily="17" charset="-128"/>
              </a:rPr>
              <a:t>促進</a:t>
            </a:r>
            <a:endParaRPr lang="en-US" altLang="ja-JP" sz="1100" kern="0" dirty="0" smtClean="0">
              <a:solidFill>
                <a:schemeClr val="tx1"/>
              </a:solidFill>
              <a:latin typeface="HGｺﾞｼｯｸM" panose="020B0609000000000000" pitchFamily="49" charset="-128"/>
              <a:ea typeface="HGｺﾞｼｯｸM" panose="020B0609000000000000" pitchFamily="49" charset="-128"/>
              <a:cs typeface="ＭＳ 明朝" panose="02020609040205080304" pitchFamily="17" charset="-128"/>
            </a:endParaRPr>
          </a:p>
          <a:p>
            <a:pPr>
              <a:lnSpc>
                <a:spcPts val="1000"/>
              </a:lnSpc>
            </a:pPr>
            <a:endParaRPr lang="en-US" altLang="ja-JP" sz="1100" kern="0" dirty="0">
              <a:solidFill>
                <a:schemeClr val="tx1"/>
              </a:solidFill>
              <a:latin typeface="HGｺﾞｼｯｸM" panose="020B0609000000000000" pitchFamily="49" charset="-128"/>
              <a:ea typeface="HGｺﾞｼｯｸM" panose="020B0609000000000000" pitchFamily="49" charset="-128"/>
              <a:cs typeface="ＭＳ 明朝" panose="02020609040205080304" pitchFamily="17" charset="-128"/>
            </a:endParaRPr>
          </a:p>
          <a:p>
            <a:pPr marL="285750" indent="-285750">
              <a:buFont typeface="Wingdings" panose="05000000000000000000" pitchFamily="2" charset="2"/>
              <a:buChar char="u"/>
            </a:pPr>
            <a:r>
              <a:rPr kumimoji="1" lang="ja-JP" altLang="en-US" sz="1300" kern="0" dirty="0">
                <a:solidFill>
                  <a:schemeClr val="tx1"/>
                </a:solidFill>
                <a:latin typeface="HGｺﾞｼｯｸM" panose="020B0609000000000000" pitchFamily="49" charset="-128"/>
                <a:ea typeface="HGｺﾞｼｯｸM" panose="020B0609000000000000" pitchFamily="49" charset="-128"/>
                <a:cs typeface="Meiryo UI" panose="020B0604030504040204" pitchFamily="50" charset="-128"/>
              </a:rPr>
              <a:t>  府域での</a:t>
            </a:r>
            <a:r>
              <a:rPr kumimoji="1" lang="en-US" altLang="ja-JP" sz="1300" kern="0" dirty="0">
                <a:solidFill>
                  <a:schemeClr val="tx1"/>
                </a:solidFill>
                <a:latin typeface="HGｺﾞｼｯｸM" panose="020B0609000000000000" pitchFamily="49" charset="-128"/>
                <a:ea typeface="HGｺﾞｼｯｸM" panose="020B0609000000000000" pitchFamily="49" charset="-128"/>
                <a:cs typeface="Meiryo UI" panose="020B0604030504040204" pitchFamily="50" charset="-128"/>
              </a:rPr>
              <a:t>2050</a:t>
            </a:r>
            <a:r>
              <a:rPr kumimoji="1" lang="ja-JP" altLang="en-US" sz="1300" kern="0" dirty="0">
                <a:solidFill>
                  <a:schemeClr val="tx1"/>
                </a:solidFill>
                <a:latin typeface="HGｺﾞｼｯｸM" panose="020B0609000000000000" pitchFamily="49" charset="-128"/>
                <a:ea typeface="HGｺﾞｼｯｸM" panose="020B0609000000000000" pitchFamily="49" charset="-128"/>
                <a:cs typeface="Meiryo UI" panose="020B0604030504040204" pitchFamily="50" charset="-128"/>
              </a:rPr>
              <a:t>年の</a:t>
            </a:r>
            <a:r>
              <a:rPr kumimoji="1" lang="en-US" altLang="ja-JP" sz="1300" kern="0" dirty="0">
                <a:solidFill>
                  <a:schemeClr val="tx1"/>
                </a:solidFill>
                <a:latin typeface="HGｺﾞｼｯｸM" panose="020B0609000000000000" pitchFamily="49" charset="-128"/>
                <a:ea typeface="HGｺﾞｼｯｸM" panose="020B0609000000000000" pitchFamily="49" charset="-128"/>
                <a:cs typeface="Meiryo UI" panose="020B0604030504040204" pitchFamily="50" charset="-128"/>
              </a:rPr>
              <a:t>CO2</a:t>
            </a:r>
            <a:r>
              <a:rPr kumimoji="1" lang="ja-JP" altLang="en-US" sz="1300" kern="0" dirty="0">
                <a:solidFill>
                  <a:schemeClr val="tx1"/>
                </a:solidFill>
                <a:latin typeface="HGｺﾞｼｯｸM" panose="020B0609000000000000" pitchFamily="49" charset="-128"/>
                <a:ea typeface="HGｺﾞｼｯｸM" panose="020B0609000000000000" pitchFamily="49" charset="-128"/>
                <a:cs typeface="Meiryo UI" panose="020B0604030504040204" pitchFamily="50" charset="-128"/>
              </a:rPr>
              <a:t>排出量実質ゼロや「大阪ブルー・オーシャン・ビジョン」の実現を見通しつつ、</a:t>
            </a:r>
            <a:r>
              <a:rPr kumimoji="1" lang="en-US" altLang="ja-JP" sz="1300" kern="0" dirty="0">
                <a:solidFill>
                  <a:schemeClr val="tx1"/>
                </a:solidFill>
                <a:latin typeface="HGｺﾞｼｯｸM" panose="020B0609000000000000" pitchFamily="49" charset="-128"/>
                <a:ea typeface="HGｺﾞｼｯｸM" panose="020B0609000000000000" pitchFamily="49" charset="-128"/>
                <a:cs typeface="Meiryo UI" panose="020B0604030504040204" pitchFamily="50" charset="-128"/>
              </a:rPr>
              <a:t>ESG</a:t>
            </a:r>
            <a:r>
              <a:rPr kumimoji="1" lang="ja-JP" altLang="en-US" sz="1300" kern="0" dirty="0">
                <a:solidFill>
                  <a:schemeClr val="tx1"/>
                </a:solidFill>
                <a:latin typeface="HGｺﾞｼｯｸM" panose="020B0609000000000000" pitchFamily="49" charset="-128"/>
                <a:ea typeface="HGｺﾞｼｯｸM" panose="020B0609000000000000" pitchFamily="49" charset="-128"/>
                <a:cs typeface="Meiryo UI" panose="020B0604030504040204" pitchFamily="50" charset="-128"/>
              </a:rPr>
              <a:t>投資の加速などの意識・行動変化や、分散・ネットワーク型社会への変化も踏まえ、脱炭素化と循環経済への移行に向けた「環境」「社会」「経済」の諸課題の同時解決と統合的向上を図る取組みを推進していく。</a:t>
            </a:r>
            <a:endParaRPr kumimoji="1" lang="en-US" altLang="ja-JP" sz="1300" kern="0" dirty="0">
              <a:solidFill>
                <a:schemeClr val="tx1"/>
              </a:solidFill>
              <a:latin typeface="HGｺﾞｼｯｸM" panose="020B0609000000000000" pitchFamily="49" charset="-128"/>
              <a:ea typeface="HGｺﾞｼｯｸM" panose="020B0609000000000000" pitchFamily="49" charset="-128"/>
              <a:cs typeface="Meiryo UI" panose="020B0604030504040204" pitchFamily="50" charset="-128"/>
            </a:endParaRPr>
          </a:p>
          <a:p>
            <a:r>
              <a:rPr kumimoji="1" lang="ja-JP" altLang="en-US" sz="1300" kern="0" dirty="0">
                <a:solidFill>
                  <a:schemeClr val="tx1"/>
                </a:solidFill>
                <a:latin typeface="HGｺﾞｼｯｸM" panose="020B0609000000000000" pitchFamily="49" charset="-128"/>
                <a:ea typeface="HGｺﾞｼｯｸM" panose="020B0609000000000000" pitchFamily="49" charset="-128"/>
              </a:rPr>
              <a:t>　　</a:t>
            </a:r>
            <a:r>
              <a:rPr kumimoji="1" lang="ja-JP" altLang="en-US" sz="1300" kern="0" dirty="0" smtClean="0">
                <a:solidFill>
                  <a:schemeClr val="tx1"/>
                </a:solidFill>
                <a:latin typeface="HGｺﾞｼｯｸM" panose="020B0609000000000000" pitchFamily="49" charset="-128"/>
                <a:ea typeface="HGｺﾞｼｯｸM" panose="020B0609000000000000" pitchFamily="49" charset="-128"/>
              </a:rPr>
              <a:t>　</a:t>
            </a:r>
            <a:r>
              <a:rPr kumimoji="1" lang="ja-JP" altLang="en-US" sz="1100" kern="0" dirty="0" smtClean="0">
                <a:solidFill>
                  <a:schemeClr val="tx1"/>
                </a:solidFill>
                <a:latin typeface="HGｺﾞｼｯｸM" panose="020B0609000000000000" pitchFamily="49" charset="-128"/>
                <a:ea typeface="HGｺﾞｼｯｸM" panose="020B0609000000000000" pitchFamily="49" charset="-128"/>
              </a:rPr>
              <a:t>対応</a:t>
            </a:r>
            <a:r>
              <a:rPr kumimoji="1" lang="ja-JP" altLang="en-US" sz="1100" kern="0" dirty="0">
                <a:solidFill>
                  <a:schemeClr val="tx1"/>
                </a:solidFill>
                <a:latin typeface="HGｺﾞｼｯｸM" panose="020B0609000000000000" pitchFamily="49" charset="-128"/>
                <a:ea typeface="HGｺﾞｼｯｸM" panose="020B0609000000000000" pitchFamily="49" charset="-128"/>
              </a:rPr>
              <a:t>の例</a:t>
            </a:r>
            <a:r>
              <a:rPr kumimoji="1" lang="ja-JP" altLang="en-US" sz="1100" kern="0" dirty="0" smtClean="0">
                <a:solidFill>
                  <a:schemeClr val="tx1"/>
                </a:solidFill>
                <a:latin typeface="HGｺﾞｼｯｸM" panose="020B0609000000000000" pitchFamily="49" charset="-128"/>
                <a:ea typeface="HGｺﾞｼｯｸM" panose="020B0609000000000000" pitchFamily="49" charset="-128"/>
              </a:rPr>
              <a:t>）分散型社会に対応</a:t>
            </a:r>
            <a:r>
              <a:rPr kumimoji="1" lang="ja-JP" altLang="en-US" sz="1100" kern="0" dirty="0">
                <a:solidFill>
                  <a:schemeClr val="tx1"/>
                </a:solidFill>
                <a:latin typeface="HGｺﾞｼｯｸM" panose="020B0609000000000000" pitchFamily="49" charset="-128"/>
                <a:ea typeface="HGｺﾞｼｯｸM" panose="020B0609000000000000" pitchFamily="49" charset="-128"/>
              </a:rPr>
              <a:t>した再エネ・蓄電池等</a:t>
            </a:r>
            <a:r>
              <a:rPr kumimoji="1" lang="ja-JP" altLang="en-US" sz="1100" kern="0" dirty="0" smtClean="0">
                <a:solidFill>
                  <a:schemeClr val="tx1"/>
                </a:solidFill>
                <a:latin typeface="HGｺﾞｼｯｸM" panose="020B0609000000000000" pitchFamily="49" charset="-128"/>
                <a:ea typeface="HGｺﾞｼｯｸM" panose="020B0609000000000000" pitchFamily="49" charset="-128"/>
              </a:rPr>
              <a:t>の</a:t>
            </a:r>
            <a:r>
              <a:rPr kumimoji="1" lang="ja-JP" altLang="en-US" sz="1100" kern="0" dirty="0">
                <a:solidFill>
                  <a:schemeClr val="tx1"/>
                </a:solidFill>
                <a:latin typeface="HGｺﾞｼｯｸM" panose="020B0609000000000000" pitchFamily="49" charset="-128"/>
                <a:ea typeface="HGｺﾞｼｯｸM" panose="020B0609000000000000" pitchFamily="49" charset="-128"/>
              </a:rPr>
              <a:t>エ</a:t>
            </a:r>
            <a:r>
              <a:rPr kumimoji="1" lang="ja-JP" altLang="en-US" sz="1100" kern="0" dirty="0" smtClean="0">
                <a:solidFill>
                  <a:schemeClr val="tx1"/>
                </a:solidFill>
                <a:latin typeface="HGｺﾞｼｯｸM" panose="020B0609000000000000" pitchFamily="49" charset="-128"/>
                <a:ea typeface="HGｺﾞｼｯｸM" panose="020B0609000000000000" pitchFamily="49" charset="-128"/>
              </a:rPr>
              <a:t>ネルギーシステム</a:t>
            </a:r>
            <a:r>
              <a:rPr kumimoji="1" lang="ja-JP" altLang="en-US" sz="1100" kern="0" dirty="0">
                <a:solidFill>
                  <a:schemeClr val="tx1"/>
                </a:solidFill>
                <a:latin typeface="HGｺﾞｼｯｸM" panose="020B0609000000000000" pitchFamily="49" charset="-128"/>
                <a:ea typeface="HGｺﾞｼｯｸM" panose="020B0609000000000000" pitchFamily="49" charset="-128"/>
              </a:rPr>
              <a:t>の</a:t>
            </a:r>
            <a:r>
              <a:rPr kumimoji="1" lang="ja-JP" altLang="en-US" sz="1100" kern="0" dirty="0" smtClean="0">
                <a:solidFill>
                  <a:schemeClr val="tx1"/>
                </a:solidFill>
                <a:latin typeface="HGｺﾞｼｯｸM" panose="020B0609000000000000" pitchFamily="49" charset="-128"/>
                <a:ea typeface="HGｺﾞｼｯｸM" panose="020B0609000000000000" pitchFamily="49" charset="-128"/>
              </a:rPr>
              <a:t>普及</a:t>
            </a:r>
            <a:endParaRPr kumimoji="1" lang="en-US" altLang="ja-JP" sz="1100" kern="0" dirty="0">
              <a:solidFill>
                <a:schemeClr val="tx1"/>
              </a:solidFill>
              <a:latin typeface="HGｺﾞｼｯｸM" panose="020B0609000000000000" pitchFamily="49" charset="-128"/>
              <a:ea typeface="HGｺﾞｼｯｸM" panose="020B0609000000000000" pitchFamily="49" charset="-128"/>
            </a:endParaRPr>
          </a:p>
          <a:p>
            <a:r>
              <a:rPr kumimoji="1" lang="ja-JP" altLang="en-US" sz="1100" kern="0" dirty="0">
                <a:solidFill>
                  <a:schemeClr val="tx1"/>
                </a:solidFill>
                <a:latin typeface="HGｺﾞｼｯｸM" panose="020B0609000000000000" pitchFamily="49" charset="-128"/>
                <a:ea typeface="HGｺﾞｼｯｸM" panose="020B0609000000000000" pitchFamily="49" charset="-128"/>
              </a:rPr>
              <a:t>　　　　　　 　</a:t>
            </a:r>
            <a:r>
              <a:rPr kumimoji="1" lang="ja-JP" altLang="en-US" sz="1100" kern="0" dirty="0" smtClean="0">
                <a:solidFill>
                  <a:schemeClr val="tx1"/>
                </a:solidFill>
                <a:latin typeface="HGｺﾞｼｯｸM" panose="020B0609000000000000" pitchFamily="49" charset="-128"/>
                <a:ea typeface="HGｺﾞｼｯｸM" panose="020B0609000000000000" pitchFamily="49" charset="-128"/>
              </a:rPr>
              <a:t>　バイオマス材料などプラスチック代替品の普及、リユース容器の活用など使い捨て</a:t>
            </a:r>
            <a:r>
              <a:rPr kumimoji="1" lang="ja-JP" altLang="en-US" sz="1100" kern="0" dirty="0">
                <a:solidFill>
                  <a:schemeClr val="tx1"/>
                </a:solidFill>
                <a:latin typeface="HGｺﾞｼｯｸM" panose="020B0609000000000000" pitchFamily="49" charset="-128"/>
                <a:ea typeface="HGｺﾞｼｯｸM" panose="020B0609000000000000" pitchFamily="49" charset="-128"/>
              </a:rPr>
              <a:t>プラスチック</a:t>
            </a:r>
            <a:r>
              <a:rPr kumimoji="1" lang="ja-JP" altLang="en-US" sz="1100" kern="0" dirty="0" smtClean="0">
                <a:solidFill>
                  <a:schemeClr val="tx1"/>
                </a:solidFill>
                <a:latin typeface="HGｺﾞｼｯｸM" panose="020B0609000000000000" pitchFamily="49" charset="-128"/>
                <a:ea typeface="HGｺﾞｼｯｸM" panose="020B0609000000000000" pitchFamily="49" charset="-128"/>
              </a:rPr>
              <a:t>の代替手法の促進</a:t>
            </a:r>
            <a:endParaRPr kumimoji="1" lang="en-US" altLang="ja-JP" sz="1100" kern="0" dirty="0" smtClean="0">
              <a:solidFill>
                <a:schemeClr val="tx1"/>
              </a:solidFill>
              <a:latin typeface="HGｺﾞｼｯｸM" panose="020B0609000000000000" pitchFamily="49" charset="-128"/>
              <a:ea typeface="HGｺﾞｼｯｸM" panose="020B0609000000000000" pitchFamily="49" charset="-128"/>
            </a:endParaRPr>
          </a:p>
          <a:p>
            <a:pPr>
              <a:lnSpc>
                <a:spcPts val="1000"/>
              </a:lnSpc>
            </a:pPr>
            <a:endParaRPr lang="en-US" altLang="ja-JP" sz="1100" kern="0" dirty="0">
              <a:solidFill>
                <a:schemeClr val="tx1"/>
              </a:solidFill>
              <a:latin typeface="HGｺﾞｼｯｸM" panose="020B0609000000000000" pitchFamily="49" charset="-128"/>
              <a:ea typeface="HGｺﾞｼｯｸM" panose="020B0609000000000000" pitchFamily="49" charset="-128"/>
            </a:endParaRPr>
          </a:p>
          <a:p>
            <a:pPr marL="285750" indent="-285750">
              <a:buFont typeface="Wingdings" panose="05000000000000000000" pitchFamily="2" charset="2"/>
              <a:buChar char="u"/>
            </a:pPr>
            <a:r>
              <a:rPr lang="en-US" altLang="ja-JP" sz="1300" kern="0" dirty="0">
                <a:solidFill>
                  <a:schemeClr val="tx1"/>
                </a:solidFill>
                <a:latin typeface="HGｺﾞｼｯｸM" panose="020B0609000000000000" pitchFamily="49" charset="-128"/>
                <a:ea typeface="HGｺﾞｼｯｸM" panose="020B0609000000000000" pitchFamily="49" charset="-128"/>
              </a:rPr>
              <a:t>  2025</a:t>
            </a:r>
            <a:r>
              <a:rPr lang="ja-JP" altLang="ja-JP" sz="1300" kern="0" dirty="0">
                <a:solidFill>
                  <a:schemeClr val="tx1"/>
                </a:solidFill>
                <a:latin typeface="HGｺﾞｼｯｸM" panose="020B0609000000000000" pitchFamily="49" charset="-128"/>
                <a:ea typeface="HGｺﾞｼｯｸM" panose="020B0609000000000000" pitchFamily="49" charset="-128"/>
              </a:rPr>
              <a:t>年大阪・関西万博は</a:t>
            </a:r>
            <a:r>
              <a:rPr lang="en-US" altLang="ja-JP" sz="1300" kern="0" dirty="0">
                <a:solidFill>
                  <a:schemeClr val="tx1"/>
                </a:solidFill>
                <a:latin typeface="HGｺﾞｼｯｸM" panose="020B0609000000000000" pitchFamily="49" charset="-128"/>
                <a:ea typeface="HGｺﾞｼｯｸM" panose="020B0609000000000000" pitchFamily="49" charset="-128"/>
              </a:rPr>
              <a:t>SDGs</a:t>
            </a:r>
            <a:r>
              <a:rPr lang="ja-JP" altLang="en-US" sz="1300" kern="0" dirty="0">
                <a:solidFill>
                  <a:schemeClr val="tx1"/>
                </a:solidFill>
                <a:latin typeface="HGｺﾞｼｯｸM" panose="020B0609000000000000" pitchFamily="49" charset="-128"/>
                <a:ea typeface="HGｺﾞｼｯｸM" panose="020B0609000000000000" pitchFamily="49" charset="-128"/>
              </a:rPr>
              <a:t>の</a:t>
            </a:r>
            <a:r>
              <a:rPr lang="ja-JP" altLang="ja-JP" sz="1300" kern="0" dirty="0">
                <a:solidFill>
                  <a:schemeClr val="tx1"/>
                </a:solidFill>
                <a:latin typeface="HGｺﾞｼｯｸM" panose="020B0609000000000000" pitchFamily="49" charset="-128"/>
                <a:ea typeface="HGｺﾞｼｯｸM" panose="020B0609000000000000" pitchFamily="49" charset="-128"/>
              </a:rPr>
              <a:t>達成に貢献する「</a:t>
            </a:r>
            <a:r>
              <a:rPr lang="ja-JP" altLang="en-US" sz="1300" kern="0" dirty="0">
                <a:solidFill>
                  <a:schemeClr val="tx1"/>
                </a:solidFill>
                <a:latin typeface="HGｺﾞｼｯｸM" panose="020B0609000000000000" pitchFamily="49" charset="-128"/>
                <a:ea typeface="HGｺﾞｼｯｸM" panose="020B0609000000000000" pitchFamily="49" charset="-128"/>
              </a:rPr>
              <a:t>未来社会の</a:t>
            </a:r>
            <a:r>
              <a:rPr lang="ja-JP" altLang="ja-JP" sz="1300" kern="0" dirty="0">
                <a:solidFill>
                  <a:schemeClr val="tx1"/>
                </a:solidFill>
                <a:latin typeface="HGｺﾞｼｯｸM" panose="020B0609000000000000" pitchFamily="49" charset="-128"/>
                <a:ea typeface="HGｺﾞｼｯｸM" panose="020B0609000000000000" pitchFamily="49" charset="-128"/>
              </a:rPr>
              <a:t>実験場」</a:t>
            </a:r>
            <a:r>
              <a:rPr lang="ja-JP" altLang="en-US" sz="1300" kern="0" dirty="0">
                <a:solidFill>
                  <a:schemeClr val="tx1"/>
                </a:solidFill>
                <a:latin typeface="HGｺﾞｼｯｸM" panose="020B0609000000000000" pitchFamily="49" charset="-128"/>
                <a:ea typeface="HGｺﾞｼｯｸM" panose="020B0609000000000000" pitchFamily="49" charset="-128"/>
              </a:rPr>
              <a:t>とされており、</a:t>
            </a:r>
            <a:r>
              <a:rPr lang="en-US" altLang="ja-JP" sz="1300" kern="0" dirty="0">
                <a:solidFill>
                  <a:schemeClr val="tx1"/>
                </a:solidFill>
                <a:latin typeface="HGｺﾞｼｯｸM" panose="020B0609000000000000" pitchFamily="49" charset="-128"/>
                <a:ea typeface="HGｺﾞｼｯｸM" panose="020B0609000000000000" pitchFamily="49" charset="-128"/>
              </a:rPr>
              <a:t>SDGs</a:t>
            </a:r>
            <a:r>
              <a:rPr lang="ja-JP" altLang="ja-JP" sz="1300" kern="0" dirty="0">
                <a:solidFill>
                  <a:schemeClr val="tx1"/>
                </a:solidFill>
                <a:latin typeface="HGｺﾞｼｯｸM" panose="020B0609000000000000" pitchFamily="49" charset="-128"/>
                <a:ea typeface="HGｺﾞｼｯｸM" panose="020B0609000000000000" pitchFamily="49" charset="-128"/>
              </a:rPr>
              <a:t>目標年（</a:t>
            </a:r>
            <a:r>
              <a:rPr lang="en-US" altLang="ja-JP" sz="1300" kern="0" dirty="0">
                <a:solidFill>
                  <a:schemeClr val="tx1"/>
                </a:solidFill>
                <a:latin typeface="HGｺﾞｼｯｸM" panose="020B0609000000000000" pitchFamily="49" charset="-128"/>
                <a:ea typeface="HGｺﾞｼｯｸM" panose="020B0609000000000000" pitchFamily="49" charset="-128"/>
              </a:rPr>
              <a:t>2030</a:t>
            </a:r>
            <a:r>
              <a:rPr lang="ja-JP" altLang="ja-JP" sz="1300" kern="0" dirty="0">
                <a:solidFill>
                  <a:schemeClr val="tx1"/>
                </a:solidFill>
                <a:latin typeface="HGｺﾞｼｯｸM" panose="020B0609000000000000" pitchFamily="49" charset="-128"/>
                <a:ea typeface="HGｺﾞｼｯｸM" panose="020B0609000000000000" pitchFamily="49" charset="-128"/>
              </a:rPr>
              <a:t>年）</a:t>
            </a:r>
            <a:r>
              <a:rPr lang="ja-JP" altLang="ja-JP" sz="1300" kern="0" dirty="0" smtClean="0">
                <a:solidFill>
                  <a:schemeClr val="tx1"/>
                </a:solidFill>
                <a:latin typeface="HGｺﾞｼｯｸM" panose="020B0609000000000000" pitchFamily="49" charset="-128"/>
                <a:ea typeface="HGｺﾞｼｯｸM" panose="020B0609000000000000" pitchFamily="49" charset="-128"/>
              </a:rPr>
              <a:t>及び</a:t>
            </a:r>
            <a:r>
              <a:rPr lang="ja-JP" altLang="en-US" sz="1300" kern="0" dirty="0" smtClean="0">
                <a:solidFill>
                  <a:schemeClr val="tx1"/>
                </a:solidFill>
                <a:latin typeface="HGｺﾞｼｯｸM" panose="020B0609000000000000" pitchFamily="49" charset="-128"/>
                <a:ea typeface="HGｺﾞｼｯｸM" panose="020B0609000000000000" pitchFamily="49" charset="-128"/>
              </a:rPr>
              <a:t>その先を</a:t>
            </a:r>
            <a:r>
              <a:rPr lang="ja-JP" altLang="en-US" sz="1300" kern="0" dirty="0">
                <a:solidFill>
                  <a:schemeClr val="tx1"/>
                </a:solidFill>
                <a:latin typeface="HGｺﾞｼｯｸM" panose="020B0609000000000000" pitchFamily="49" charset="-128"/>
                <a:ea typeface="HGｺﾞｼｯｸM" panose="020B0609000000000000" pitchFamily="49" charset="-128"/>
              </a:rPr>
              <a:t>見据えて、環境関連技術の</a:t>
            </a:r>
            <a:r>
              <a:rPr lang="ja-JP" altLang="ja-JP" sz="1300" kern="0" dirty="0">
                <a:solidFill>
                  <a:schemeClr val="tx1"/>
                </a:solidFill>
                <a:latin typeface="HGｺﾞｼｯｸM" panose="020B0609000000000000" pitchFamily="49" charset="-128"/>
                <a:ea typeface="HGｺﾞｼｯｸM" panose="020B0609000000000000" pitchFamily="49" charset="-128"/>
              </a:rPr>
              <a:t>イノベーション</a:t>
            </a:r>
            <a:r>
              <a:rPr lang="ja-JP" altLang="en-US" sz="1300" kern="0" dirty="0">
                <a:solidFill>
                  <a:schemeClr val="tx1"/>
                </a:solidFill>
                <a:latin typeface="HGｺﾞｼｯｸM" panose="020B0609000000000000" pitchFamily="49" charset="-128"/>
                <a:ea typeface="HGｺﾞｼｯｸM" panose="020B0609000000000000" pitchFamily="49" charset="-128"/>
              </a:rPr>
              <a:t>を加速させる</a:t>
            </a:r>
            <a:r>
              <a:rPr lang="ja-JP" altLang="ja-JP" sz="1300" kern="0" dirty="0">
                <a:solidFill>
                  <a:schemeClr val="tx1"/>
                </a:solidFill>
                <a:latin typeface="HGｺﾞｼｯｸM" panose="020B0609000000000000" pitchFamily="49" charset="-128"/>
                <a:ea typeface="HGｺﾞｼｯｸM" panose="020B0609000000000000" pitchFamily="49" charset="-128"/>
              </a:rPr>
              <a:t>。</a:t>
            </a:r>
            <a:endParaRPr lang="en-US" altLang="ja-JP" sz="1300" kern="0" dirty="0">
              <a:solidFill>
                <a:schemeClr val="tx1"/>
              </a:solidFill>
              <a:latin typeface="HGｺﾞｼｯｸM" panose="020B0609000000000000" pitchFamily="49" charset="-128"/>
              <a:ea typeface="HGｺﾞｼｯｸM" panose="020B0609000000000000" pitchFamily="49" charset="-128"/>
            </a:endParaRPr>
          </a:p>
          <a:p>
            <a:r>
              <a:rPr lang="ja-JP" altLang="en-US" sz="1300" kern="0" dirty="0">
                <a:solidFill>
                  <a:schemeClr val="tx1"/>
                </a:solidFill>
                <a:latin typeface="HGｺﾞｼｯｸM" panose="020B0609000000000000" pitchFamily="49" charset="-128"/>
                <a:ea typeface="HGｺﾞｼｯｸM" panose="020B0609000000000000" pitchFamily="49" charset="-128"/>
              </a:rPr>
              <a:t>　　</a:t>
            </a:r>
            <a:r>
              <a:rPr lang="ja-JP" altLang="en-US" sz="1300" kern="0" dirty="0" smtClean="0">
                <a:solidFill>
                  <a:schemeClr val="tx1"/>
                </a:solidFill>
                <a:latin typeface="HGｺﾞｼｯｸM" panose="020B0609000000000000" pitchFamily="49" charset="-128"/>
                <a:ea typeface="HGｺﾞｼｯｸM" panose="020B0609000000000000" pitchFamily="49" charset="-128"/>
              </a:rPr>
              <a:t>　</a:t>
            </a:r>
            <a:r>
              <a:rPr lang="ja-JP" altLang="en-US" sz="1100" kern="0" dirty="0" smtClean="0">
                <a:solidFill>
                  <a:schemeClr val="tx1"/>
                </a:solidFill>
                <a:latin typeface="HGｺﾞｼｯｸM" panose="020B0609000000000000" pitchFamily="49" charset="-128"/>
                <a:ea typeface="HGｺﾞｼｯｸM" panose="020B0609000000000000" pitchFamily="49" charset="-128"/>
              </a:rPr>
              <a:t>対応</a:t>
            </a:r>
            <a:r>
              <a:rPr lang="ja-JP" altLang="en-US" sz="1100" kern="0" dirty="0">
                <a:solidFill>
                  <a:schemeClr val="tx1"/>
                </a:solidFill>
                <a:latin typeface="HGｺﾞｼｯｸM" panose="020B0609000000000000" pitchFamily="49" charset="-128"/>
                <a:ea typeface="HGｺﾞｼｯｸM" panose="020B0609000000000000" pitchFamily="49" charset="-128"/>
              </a:rPr>
              <a:t>の例</a:t>
            </a:r>
            <a:r>
              <a:rPr lang="ja-JP" altLang="en-US" sz="1100" kern="0" dirty="0" smtClean="0">
                <a:solidFill>
                  <a:schemeClr val="tx1"/>
                </a:solidFill>
                <a:latin typeface="HGｺﾞｼｯｸM" panose="020B0609000000000000" pitchFamily="49" charset="-128"/>
                <a:ea typeface="HGｺﾞｼｯｸM" panose="020B0609000000000000" pitchFamily="49" charset="-128"/>
              </a:rPr>
              <a:t>）技術普及ロードマップの検討、</a:t>
            </a:r>
            <a:r>
              <a:rPr lang="ja-JP" altLang="en-US" sz="1100" kern="0" dirty="0">
                <a:solidFill>
                  <a:schemeClr val="tx1"/>
                </a:solidFill>
                <a:latin typeface="HGｺﾞｼｯｸM" panose="020B0609000000000000" pitchFamily="49" charset="-128"/>
                <a:ea typeface="HGｺﾞｼｯｸM" panose="020B0609000000000000" pitchFamily="49" charset="-128"/>
              </a:rPr>
              <a:t>商工等施策との連携による社会</a:t>
            </a:r>
            <a:r>
              <a:rPr lang="ja-JP" altLang="en-US" sz="1100" kern="0" dirty="0" smtClean="0">
                <a:solidFill>
                  <a:schemeClr val="tx1"/>
                </a:solidFill>
                <a:latin typeface="HGｺﾞｼｯｸM" panose="020B0609000000000000" pitchFamily="49" charset="-128"/>
                <a:ea typeface="HGｺﾞｼｯｸM" panose="020B0609000000000000" pitchFamily="49" charset="-128"/>
              </a:rPr>
              <a:t>実装の促進</a:t>
            </a:r>
            <a:endParaRPr lang="en-US" altLang="ja-JP" sz="1100" kern="0" dirty="0">
              <a:solidFill>
                <a:schemeClr val="tx1"/>
              </a:solidFill>
              <a:latin typeface="HGｺﾞｼｯｸM" panose="020B0609000000000000" pitchFamily="49" charset="-128"/>
              <a:ea typeface="HGｺﾞｼｯｸM" panose="020B0609000000000000" pitchFamily="49" charset="-128"/>
            </a:endParaRPr>
          </a:p>
        </p:txBody>
      </p:sp>
      <p:sp>
        <p:nvSpPr>
          <p:cNvPr id="19" name="角丸四角形 14">
            <a:extLst>
              <a:ext uri="{FF2B5EF4-FFF2-40B4-BE49-F238E27FC236}">
                <a16:creationId xmlns:a16="http://schemas.microsoft.com/office/drawing/2014/main" id="{C3F809FF-DDAD-4061-8F48-EB67F45F0CE7}"/>
              </a:ext>
            </a:extLst>
          </p:cNvPr>
          <p:cNvSpPr/>
          <p:nvPr/>
        </p:nvSpPr>
        <p:spPr>
          <a:xfrm>
            <a:off x="2767038" y="2956842"/>
            <a:ext cx="4462137" cy="345113"/>
          </a:xfrm>
          <a:prstGeom prst="roundRect">
            <a:avLst>
              <a:gd name="adj" fmla="val 5737"/>
            </a:avLst>
          </a:prstGeom>
          <a:solidFill>
            <a:srgbClr val="FFCCFF"/>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1">
            <a:schemeClr val="accent4"/>
          </a:lnRef>
          <a:fillRef idx="2">
            <a:schemeClr val="accent4"/>
          </a:fillRef>
          <a:effectRef idx="1">
            <a:schemeClr val="accent4"/>
          </a:effectRef>
          <a:fontRef idx="minor">
            <a:schemeClr val="dk1"/>
          </a:fontRef>
        </p:style>
        <p:txBody>
          <a:bodyPr rtlCol="0" anchor="ctr"/>
          <a:lstStyle/>
          <a:p>
            <a:pPr marL="178435" indent="-178435" algn="ctr"/>
            <a:r>
              <a:rPr lang="ja-JP" altLang="ja-JP" b="1" kern="100" dirty="0">
                <a:effectLst/>
                <a:latin typeface="游明朝" panose="02020400000000000000" pitchFamily="18" charset="-128"/>
                <a:ea typeface="HGｺﾞｼｯｸM" panose="020B0609000000000000" pitchFamily="49" charset="-128"/>
                <a:cs typeface="Times New Roman" panose="02020603050405020304" pitchFamily="18" charset="0"/>
              </a:rPr>
              <a:t>ポストコロナを見据えた対応</a:t>
            </a:r>
            <a:r>
              <a:rPr lang="ja-JP" altLang="en-US" b="1" kern="100" dirty="0">
                <a:effectLst/>
                <a:latin typeface="游明朝" panose="02020400000000000000" pitchFamily="18" charset="-128"/>
                <a:ea typeface="HGｺﾞｼｯｸM" panose="020B0609000000000000" pitchFamily="49" charset="-128"/>
                <a:cs typeface="Times New Roman" panose="02020603050405020304" pitchFamily="18" charset="0"/>
              </a:rPr>
              <a:t>の考え方</a:t>
            </a:r>
            <a:endParaRPr lang="ja-JP" altLang="ja-JP" kern="100" dirty="0">
              <a:effectLst/>
              <a:latin typeface="游明朝" panose="02020400000000000000" pitchFamily="18" charset="-128"/>
              <a:ea typeface="游明朝" panose="02020400000000000000" pitchFamily="18" charset="-128"/>
              <a:cs typeface="Times New Roman" panose="02020603050405020304" pitchFamily="18" charset="0"/>
            </a:endParaRPr>
          </a:p>
        </p:txBody>
      </p:sp>
      <p:sp>
        <p:nvSpPr>
          <p:cNvPr id="27" name="テキスト ボックス 26">
            <a:extLst>
              <a:ext uri="{FF2B5EF4-FFF2-40B4-BE49-F238E27FC236}">
                <a16:creationId xmlns:a16="http://schemas.microsoft.com/office/drawing/2014/main" id="{1200352B-F57C-4FFE-84AA-D4BF64CF1AC8}"/>
              </a:ext>
            </a:extLst>
          </p:cNvPr>
          <p:cNvSpPr txBox="1"/>
          <p:nvPr/>
        </p:nvSpPr>
        <p:spPr>
          <a:xfrm>
            <a:off x="-164099" y="142782"/>
            <a:ext cx="8702761" cy="461665"/>
          </a:xfrm>
          <a:prstGeom prst="rect">
            <a:avLst/>
          </a:prstGeom>
          <a:noFill/>
        </p:spPr>
        <p:txBody>
          <a:bodyPr wrap="square">
            <a:spAutoFit/>
          </a:bodyPr>
          <a:lstStyle/>
          <a:p>
            <a:pPr algn="ctr"/>
            <a:r>
              <a:rPr lang="ja-JP" altLang="ja-JP" sz="2400" b="1" kern="100" dirty="0">
                <a:effectLst/>
                <a:latin typeface="游明朝" panose="02020400000000000000" pitchFamily="18" charset="-128"/>
                <a:ea typeface="HGｺﾞｼｯｸM" panose="020B0609000000000000" pitchFamily="49" charset="-128"/>
                <a:cs typeface="Times New Roman" panose="02020603050405020304" pitchFamily="18" charset="0"/>
              </a:rPr>
              <a:t>ポストコロナを見据えた今後の環境</a:t>
            </a:r>
            <a:r>
              <a:rPr lang="ja-JP" altLang="en-US" sz="2400" b="1" kern="100" dirty="0">
                <a:effectLst/>
                <a:latin typeface="游明朝" panose="02020400000000000000" pitchFamily="18" charset="-128"/>
                <a:ea typeface="HGｺﾞｼｯｸM" panose="020B0609000000000000" pitchFamily="49" charset="-128"/>
                <a:cs typeface="Times New Roman" panose="02020603050405020304" pitchFamily="18" charset="0"/>
              </a:rPr>
              <a:t>施策の推進</a:t>
            </a:r>
            <a:r>
              <a:rPr lang="ja-JP" altLang="ja-JP" sz="2400" b="1" kern="100" dirty="0">
                <a:effectLst/>
                <a:latin typeface="游明朝" panose="02020400000000000000" pitchFamily="18" charset="-128"/>
                <a:ea typeface="HGｺﾞｼｯｸM" panose="020B0609000000000000" pitchFamily="49" charset="-128"/>
                <a:cs typeface="Times New Roman" panose="02020603050405020304" pitchFamily="18" charset="0"/>
              </a:rPr>
              <a:t>について</a:t>
            </a:r>
            <a:endParaRPr lang="ja-JP" alt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p:txBody>
      </p:sp>
      <p:sp>
        <p:nvSpPr>
          <p:cNvPr id="23" name="フローチャート: 処理 22">
            <a:extLst>
              <a:ext uri="{FF2B5EF4-FFF2-40B4-BE49-F238E27FC236}">
                <a16:creationId xmlns:a16="http://schemas.microsoft.com/office/drawing/2014/main" id="{76923972-DA54-400C-A7F4-80F2B73EE875}"/>
              </a:ext>
            </a:extLst>
          </p:cNvPr>
          <p:cNvSpPr/>
          <p:nvPr/>
        </p:nvSpPr>
        <p:spPr>
          <a:xfrm>
            <a:off x="-3" y="642253"/>
            <a:ext cx="9906000" cy="45719"/>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二等辺三角形 25">
            <a:extLst>
              <a:ext uri="{FF2B5EF4-FFF2-40B4-BE49-F238E27FC236}">
                <a16:creationId xmlns:a16="http://schemas.microsoft.com/office/drawing/2014/main" id="{2C3E0637-10CB-4B8D-997C-E7F493E37F77}"/>
              </a:ext>
            </a:extLst>
          </p:cNvPr>
          <p:cNvSpPr/>
          <p:nvPr/>
        </p:nvSpPr>
        <p:spPr>
          <a:xfrm rot="10800000">
            <a:off x="3729030" y="6029326"/>
            <a:ext cx="2447925" cy="285858"/>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2" name="正方形/長方形 11"/>
          <p:cNvSpPr/>
          <p:nvPr/>
        </p:nvSpPr>
        <p:spPr>
          <a:xfrm>
            <a:off x="8538661" y="136385"/>
            <a:ext cx="1266977" cy="396934"/>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solidFill>
                  <a:schemeClr val="tx1"/>
                </a:solidFill>
                <a:latin typeface="ＭＳ ゴシック" panose="020B0609070205080204" pitchFamily="49" charset="-128"/>
                <a:ea typeface="ＭＳ ゴシック" panose="020B0609070205080204" pitchFamily="49" charset="-128"/>
              </a:rPr>
              <a:t>資料１－６</a:t>
            </a:r>
            <a:endParaRPr kumimoji="1" lang="ja-JP" altLang="en-US" sz="1600" dirty="0">
              <a:solidFill>
                <a:schemeClr val="tx1"/>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314438995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7D37D5DC3111EA4DA248C7ACBAED65AC" ma:contentTypeVersion="0" ma:contentTypeDescription="新しいドキュメントを作成します。" ma:contentTypeScope="" ma:versionID="bec28475a50fe2f6f79db21461222815">
  <xsd:schema xmlns:xsd="http://www.w3.org/2001/XMLSchema" xmlns:xs="http://www.w3.org/2001/XMLSchema" xmlns:p="http://schemas.microsoft.com/office/2006/metadata/properties" targetNamespace="http://schemas.microsoft.com/office/2006/metadata/properties" ma:root="true" ma:fieldsID="4ed14474a1014a33b797668e927a5ba1">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7040B1D-DF7D-4C43-B4FE-277CE2A202C6}">
  <ds:schemaRefs>
    <ds:schemaRef ds:uri="http://purl.org/dc/terms/"/>
    <ds:schemaRef ds:uri="http://www.w3.org/XML/1998/namespace"/>
    <ds:schemaRef ds:uri="http://purl.org/dc/dcmitype/"/>
    <ds:schemaRef ds:uri="http://purl.org/dc/elements/1.1/"/>
    <ds:schemaRef ds:uri="http://schemas.microsoft.com/office/2006/documentManagement/types"/>
    <ds:schemaRef ds:uri="http://schemas.microsoft.com/office/infopath/2007/PartnerControls"/>
    <ds:schemaRef ds:uri="http://schemas.openxmlformats.org/package/2006/metadata/core-properties"/>
    <ds:schemaRef ds:uri="http://schemas.microsoft.com/office/2006/metadata/properties"/>
  </ds:schemaRefs>
</ds:datastoreItem>
</file>

<file path=customXml/itemProps2.xml><?xml version="1.0" encoding="utf-8"?>
<ds:datastoreItem xmlns:ds="http://schemas.openxmlformats.org/officeDocument/2006/customXml" ds:itemID="{EA964FFE-D4FB-4F68-B48D-CD69A529C4C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99EA0FC8-024D-482F-A823-5ED273826A1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4817</TotalTime>
  <Words>488</Words>
  <Application>Microsoft Office PowerPoint</Application>
  <PresentationFormat>A4 210 x 297 mm</PresentationFormat>
  <Paragraphs>17</Paragraphs>
  <Slides>1</Slides>
  <Notes>0</Notes>
  <HiddenSlides>0</HiddenSlides>
  <MMClips>0</MMClips>
  <ScaleCrop>false</ScaleCrop>
  <HeadingPairs>
    <vt:vector size="6" baseType="variant">
      <vt:variant>
        <vt:lpstr>使用されているフォント</vt:lpstr>
      </vt:variant>
      <vt:variant>
        <vt:i4>12</vt:i4>
      </vt:variant>
      <vt:variant>
        <vt:lpstr>テーマ</vt:lpstr>
      </vt:variant>
      <vt:variant>
        <vt:i4>1</vt:i4>
      </vt:variant>
      <vt:variant>
        <vt:lpstr>スライド タイトル</vt:lpstr>
      </vt:variant>
      <vt:variant>
        <vt:i4>1</vt:i4>
      </vt:variant>
    </vt:vector>
  </HeadingPairs>
  <TitlesOfParts>
    <vt:vector size="14" baseType="lpstr">
      <vt:lpstr>HGｺﾞｼｯｸM</vt:lpstr>
      <vt:lpstr>Meiryo UI</vt:lpstr>
      <vt:lpstr>ＭＳ ゴシック</vt:lpstr>
      <vt:lpstr>ＭＳ 明朝</vt:lpstr>
      <vt:lpstr>游ゴシック</vt:lpstr>
      <vt:lpstr>游ゴシック Light</vt:lpstr>
      <vt:lpstr>游明朝</vt:lpstr>
      <vt:lpstr>Arial</vt:lpstr>
      <vt:lpstr>Calibri</vt:lpstr>
      <vt:lpstr>Calibri Light</vt:lpstr>
      <vt:lpstr>Times New Roman</vt:lpstr>
      <vt:lpstr>Wingdings</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尾山　恵美</dc:creator>
  <cp:lastModifiedBy>田中　吉隆</cp:lastModifiedBy>
  <cp:revision>432</cp:revision>
  <cp:lastPrinted>2020-10-29T08:35:29Z</cp:lastPrinted>
  <dcterms:created xsi:type="dcterms:W3CDTF">2019-03-22T01:29:23Z</dcterms:created>
  <dcterms:modified xsi:type="dcterms:W3CDTF">2020-10-29T09:15:51Z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0x0101007D37D5DC3111EA4DA248C7ACBAED65AC</vt:lpwstr>
  </property>
</Properties>
</file>