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8"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33" autoAdjust="0"/>
    <p:restoredTop sz="94444" autoAdjust="0"/>
  </p:normalViewPr>
  <p:slideViewPr>
    <p:cSldViewPr snapToGrid="0">
      <p:cViewPr varScale="1">
        <p:scale>
          <a:sx n="58" d="100"/>
          <a:sy n="58" d="100"/>
        </p:scale>
        <p:origin x="115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B4F7E11-D221-4DE4-83DB-D2CE2C433D49}" type="datetimeFigureOut">
              <a:rPr kumimoji="1" lang="ja-JP" altLang="en-US" smtClean="0"/>
              <a:t>2020/10/15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2789590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4F7E11-D221-4DE4-83DB-D2CE2C433D49}" type="datetimeFigureOut">
              <a:rPr kumimoji="1" lang="ja-JP" altLang="en-US" smtClean="0"/>
              <a:t>2020/10/15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2920785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4F7E11-D221-4DE4-83DB-D2CE2C433D49}" type="datetimeFigureOut">
              <a:rPr kumimoji="1" lang="ja-JP" altLang="en-US" smtClean="0"/>
              <a:t>2020/10/15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1628842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4F7E11-D221-4DE4-83DB-D2CE2C433D49}" type="datetimeFigureOut">
              <a:rPr kumimoji="1" lang="ja-JP" altLang="en-US" smtClean="0"/>
              <a:t>2020/10/15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3141426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B4F7E11-D221-4DE4-83DB-D2CE2C433D49}" type="datetimeFigureOut">
              <a:rPr kumimoji="1" lang="ja-JP" altLang="en-US" smtClean="0"/>
              <a:t>2020/10/15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938808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B4F7E11-D221-4DE4-83DB-D2CE2C433D49}" type="datetimeFigureOut">
              <a:rPr kumimoji="1" lang="ja-JP" altLang="en-US" smtClean="0"/>
              <a:t>2020/10/15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1403291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B4F7E11-D221-4DE4-83DB-D2CE2C433D49}" type="datetimeFigureOut">
              <a:rPr kumimoji="1" lang="ja-JP" altLang="en-US" smtClean="0"/>
              <a:t>2020/10/15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1308175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B4F7E11-D221-4DE4-83DB-D2CE2C433D49}" type="datetimeFigureOut">
              <a:rPr kumimoji="1" lang="ja-JP" altLang="en-US" smtClean="0"/>
              <a:t>2020/10/15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4241013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4F7E11-D221-4DE4-83DB-D2CE2C433D49}" type="datetimeFigureOut">
              <a:rPr kumimoji="1" lang="ja-JP" altLang="en-US" smtClean="0"/>
              <a:t>2020/10/15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3870028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B4F7E11-D221-4DE4-83DB-D2CE2C433D49}" type="datetimeFigureOut">
              <a:rPr kumimoji="1" lang="ja-JP" altLang="en-US" smtClean="0"/>
              <a:t>2020/10/15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3094004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B4F7E11-D221-4DE4-83DB-D2CE2C433D49}" type="datetimeFigureOut">
              <a:rPr kumimoji="1" lang="ja-JP" altLang="en-US" smtClean="0"/>
              <a:t>2020/10/15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443651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4B4F7E11-D221-4DE4-83DB-D2CE2C433D49}" type="datetimeFigureOut">
              <a:rPr kumimoji="1" lang="ja-JP" altLang="en-US" smtClean="0"/>
              <a:t>2020/10/15</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29755180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角丸四角形 132"/>
          <p:cNvSpPr/>
          <p:nvPr/>
        </p:nvSpPr>
        <p:spPr>
          <a:xfrm>
            <a:off x="6568985" y="2037569"/>
            <a:ext cx="6137197" cy="1557749"/>
          </a:xfrm>
          <a:prstGeom prst="roundRect">
            <a:avLst>
              <a:gd name="adj" fmla="val 520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p:nvPr/>
        </p:nvSpPr>
        <p:spPr>
          <a:xfrm>
            <a:off x="6905769" y="8799720"/>
            <a:ext cx="5633765" cy="653127"/>
          </a:xfrm>
          <a:prstGeom prst="roundRect">
            <a:avLst>
              <a:gd name="adj" fmla="val 575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メイリオ" panose="020B0604030504040204" pitchFamily="50" charset="-128"/>
                <a:ea typeface="メイリオ" panose="020B0604030504040204" pitchFamily="50" charset="-128"/>
              </a:rPr>
              <a:t>環境・社会・経済の統合的向上</a:t>
            </a: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130" name="角丸四角形 129"/>
          <p:cNvSpPr/>
          <p:nvPr/>
        </p:nvSpPr>
        <p:spPr>
          <a:xfrm>
            <a:off x="8522286" y="6489961"/>
            <a:ext cx="4017263" cy="629174"/>
          </a:xfrm>
          <a:prstGeom prst="roundRect">
            <a:avLst>
              <a:gd name="adj" fmla="val 958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角丸四角形 130"/>
          <p:cNvSpPr/>
          <p:nvPr/>
        </p:nvSpPr>
        <p:spPr>
          <a:xfrm>
            <a:off x="8522286" y="7184762"/>
            <a:ext cx="4017263" cy="629174"/>
          </a:xfrm>
          <a:prstGeom prst="roundRect">
            <a:avLst>
              <a:gd name="adj" fmla="val 958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角丸四角形 131"/>
          <p:cNvSpPr/>
          <p:nvPr/>
        </p:nvSpPr>
        <p:spPr>
          <a:xfrm>
            <a:off x="8522286" y="7879564"/>
            <a:ext cx="4017263" cy="629174"/>
          </a:xfrm>
          <a:prstGeom prst="roundRect">
            <a:avLst>
              <a:gd name="adj" fmla="val 958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角丸四角形 126"/>
          <p:cNvSpPr/>
          <p:nvPr/>
        </p:nvSpPr>
        <p:spPr>
          <a:xfrm>
            <a:off x="6905769" y="6489327"/>
            <a:ext cx="1571415" cy="623402"/>
          </a:xfrm>
          <a:prstGeom prst="roundRect">
            <a:avLst>
              <a:gd name="adj" fmla="val 13435"/>
            </a:avLst>
          </a:prstGeom>
          <a:solidFill>
            <a:srgbClr val="99FF66"/>
          </a:solid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r>
              <a:rPr lang="ja-JP" altLang="en-US" sz="1200" b="1">
                <a:solidFill>
                  <a:schemeClr val="tx1"/>
                </a:solidFill>
                <a:latin typeface="メイリオ" panose="020B0604030504040204" pitchFamily="50" charset="-128"/>
                <a:ea typeface="メイリオ" panose="020B0604030504040204" pitchFamily="50" charset="-128"/>
              </a:rPr>
              <a:t>環境効率性の向上</a:t>
            </a:r>
            <a:endParaRPr lang="en-US" altLang="ja-JP" sz="1200" b="1" dirty="0">
              <a:solidFill>
                <a:schemeClr val="tx1"/>
              </a:solidFill>
              <a:latin typeface="メイリオ" panose="020B0604030504040204" pitchFamily="50" charset="-128"/>
              <a:ea typeface="メイリオ" panose="020B0604030504040204" pitchFamily="50" charset="-128"/>
            </a:endParaRPr>
          </a:p>
        </p:txBody>
      </p:sp>
      <p:sp>
        <p:nvSpPr>
          <p:cNvPr id="128" name="角丸四角形 127"/>
          <p:cNvSpPr/>
          <p:nvPr/>
        </p:nvSpPr>
        <p:spPr>
          <a:xfrm>
            <a:off x="6905769" y="7187331"/>
            <a:ext cx="1571415" cy="623402"/>
          </a:xfrm>
          <a:prstGeom prst="roundRect">
            <a:avLst>
              <a:gd name="adj" fmla="val 13435"/>
            </a:avLst>
          </a:prstGeom>
          <a:solidFill>
            <a:srgbClr val="99FF66"/>
          </a:solid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pPr>
              <a:lnSpc>
                <a:spcPts val="1400"/>
              </a:lnSpc>
              <a:spcBef>
                <a:spcPts val="600"/>
              </a:spcBef>
            </a:pPr>
            <a:r>
              <a:rPr lang="ja-JP" altLang="en-US" sz="1200" b="1" dirty="0">
                <a:solidFill>
                  <a:schemeClr val="tx1"/>
                </a:solidFill>
                <a:latin typeface="メイリオ" panose="020B0604030504040204" pitchFamily="50" charset="-128"/>
                <a:ea typeface="メイリオ" panose="020B0604030504040204" pitchFamily="50" charset="-128"/>
              </a:rPr>
              <a:t>環境リスクと</a:t>
            </a:r>
            <a:endParaRPr lang="en-US" altLang="ja-JP" sz="1200" b="1" dirty="0">
              <a:solidFill>
                <a:schemeClr val="tx1"/>
              </a:solidFill>
              <a:latin typeface="メイリオ" panose="020B0604030504040204" pitchFamily="50" charset="-128"/>
              <a:ea typeface="メイリオ" panose="020B0604030504040204" pitchFamily="50" charset="-128"/>
            </a:endParaRPr>
          </a:p>
          <a:p>
            <a:pPr>
              <a:lnSpc>
                <a:spcPts val="1400"/>
              </a:lnSpc>
              <a:spcBef>
                <a:spcPts val="600"/>
              </a:spcBef>
            </a:pPr>
            <a:r>
              <a:rPr lang="ja-JP" altLang="en-US" sz="1200" b="1" dirty="0">
                <a:solidFill>
                  <a:schemeClr val="tx1"/>
                </a:solidFill>
                <a:latin typeface="メイリオ" panose="020B0604030504040204" pitchFamily="50" charset="-128"/>
                <a:ea typeface="メイリオ" panose="020B0604030504040204" pitchFamily="50" charset="-128"/>
              </a:rPr>
              <a:t>移行リスクへの対応</a:t>
            </a:r>
            <a:endParaRPr lang="en-US" altLang="ja-JP" sz="1200" b="1" dirty="0">
              <a:solidFill>
                <a:schemeClr val="tx1"/>
              </a:solidFill>
              <a:latin typeface="メイリオ" panose="020B0604030504040204" pitchFamily="50" charset="-128"/>
              <a:ea typeface="メイリオ" panose="020B0604030504040204" pitchFamily="50" charset="-128"/>
            </a:endParaRPr>
          </a:p>
        </p:txBody>
      </p:sp>
      <p:sp>
        <p:nvSpPr>
          <p:cNvPr id="129" name="角丸四角形 128"/>
          <p:cNvSpPr/>
          <p:nvPr/>
        </p:nvSpPr>
        <p:spPr>
          <a:xfrm>
            <a:off x="6905769" y="7885336"/>
            <a:ext cx="1571415" cy="623402"/>
          </a:xfrm>
          <a:prstGeom prst="roundRect">
            <a:avLst>
              <a:gd name="adj" fmla="val 9720"/>
            </a:avLst>
          </a:prstGeom>
          <a:solidFill>
            <a:srgbClr val="99FF66"/>
          </a:solid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spcBef>
                <a:spcPts val="600"/>
              </a:spcBef>
            </a:pPr>
            <a:r>
              <a:rPr lang="ja-JP" altLang="en-US" sz="1200" b="1" dirty="0">
                <a:solidFill>
                  <a:schemeClr val="tx1"/>
                </a:solidFill>
                <a:latin typeface="メイリオ" panose="020B0604030504040204" pitchFamily="50" charset="-128"/>
                <a:ea typeface="メイリオ" panose="020B0604030504040204" pitchFamily="50" charset="-128"/>
              </a:rPr>
              <a:t>自然資本の強化</a:t>
            </a:r>
            <a:endParaRPr lang="en-US" altLang="ja-JP" sz="1200" b="1" dirty="0">
              <a:solidFill>
                <a:schemeClr val="tx1"/>
              </a:solidFill>
              <a:latin typeface="メイリオ" panose="020B0604030504040204" pitchFamily="50" charset="-128"/>
              <a:ea typeface="メイリオ" panose="020B0604030504040204" pitchFamily="50" charset="-128"/>
            </a:endParaRPr>
          </a:p>
        </p:txBody>
      </p:sp>
      <p:sp>
        <p:nvSpPr>
          <p:cNvPr id="126" name="角丸四角形 125"/>
          <p:cNvSpPr/>
          <p:nvPr/>
        </p:nvSpPr>
        <p:spPr>
          <a:xfrm>
            <a:off x="6905769" y="5791323"/>
            <a:ext cx="1571415" cy="623402"/>
          </a:xfrm>
          <a:prstGeom prst="roundRect">
            <a:avLst>
              <a:gd name="adj" fmla="val 11578"/>
            </a:avLst>
          </a:prstGeom>
          <a:solidFill>
            <a:srgbClr val="99FF66"/>
          </a:solid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r>
              <a:rPr lang="ja-JP" altLang="en-US" sz="1200" b="1" spc="-150" dirty="0">
                <a:solidFill>
                  <a:schemeClr val="tx1"/>
                </a:solidFill>
                <a:latin typeface="メイリオ" panose="020B0604030504040204" pitchFamily="50" charset="-128"/>
                <a:ea typeface="メイリオ" panose="020B0604030504040204" pitchFamily="50" charset="-128"/>
              </a:rPr>
              <a:t>外部性の内部化</a:t>
            </a:r>
            <a:endParaRPr lang="ja-JP" altLang="en-US" sz="1200" b="1" u="sng" dirty="0">
              <a:solidFill>
                <a:schemeClr val="tx1"/>
              </a:solidFill>
              <a:latin typeface="メイリオ" panose="020B0604030504040204" pitchFamily="50" charset="-128"/>
              <a:ea typeface="メイリオ" panose="020B0604030504040204" pitchFamily="50" charset="-128"/>
            </a:endParaRPr>
          </a:p>
        </p:txBody>
      </p:sp>
      <p:sp>
        <p:nvSpPr>
          <p:cNvPr id="19" name="角丸四角形 18"/>
          <p:cNvSpPr/>
          <p:nvPr/>
        </p:nvSpPr>
        <p:spPr>
          <a:xfrm>
            <a:off x="8522271" y="5795160"/>
            <a:ext cx="4017263" cy="629174"/>
          </a:xfrm>
          <a:prstGeom prst="roundRect">
            <a:avLst>
              <a:gd name="adj" fmla="val 958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テキスト ボックス 106"/>
          <p:cNvSpPr txBox="1"/>
          <p:nvPr/>
        </p:nvSpPr>
        <p:spPr>
          <a:xfrm>
            <a:off x="5567630" y="3401278"/>
            <a:ext cx="830538"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気候変動</a:t>
            </a:r>
            <a:endParaRPr kumimoji="1" lang="en-US" altLang="ja-JP" sz="1000"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0" y="-11374"/>
            <a:ext cx="12801600" cy="468000"/>
          </a:xfrm>
          <a:solidFill>
            <a:schemeClr val="accent1">
              <a:lumMod val="50000"/>
            </a:schemeClr>
          </a:solidFill>
          <a:ln>
            <a:solidFill>
              <a:schemeClr val="accent1">
                <a:lumMod val="50000"/>
              </a:schemeClr>
            </a:solidFill>
          </a:ln>
        </p:spPr>
        <p:txBody>
          <a:bodyPr vert="horz" wrap="square" lIns="100800" tIns="100800" rIns="100800" bIns="100800" rtlCol="0" anchor="ctr">
            <a:spAutoFit/>
          </a:bodyPr>
          <a:lstStyle/>
          <a:p>
            <a:pPr>
              <a:lnSpc>
                <a:spcPts val="3080"/>
              </a:lnSpc>
              <a:spcBef>
                <a:spcPts val="0"/>
              </a:spcBef>
            </a:pPr>
            <a:r>
              <a:rPr lang="ja-JP" altLang="en-US" sz="2000" b="1" dirty="0" smtClean="0">
                <a:solidFill>
                  <a:schemeClr val="bg1"/>
                </a:solidFill>
                <a:latin typeface="メイリオ" panose="020B0604030504040204" pitchFamily="50" charset="-128"/>
                <a:ea typeface="メイリオ" panose="020B0604030504040204" pitchFamily="50" charset="-128"/>
              </a:rPr>
              <a:t>環境</a:t>
            </a:r>
            <a:r>
              <a:rPr lang="ja-JP" altLang="en-US" sz="2000" b="1" dirty="0">
                <a:solidFill>
                  <a:schemeClr val="bg1"/>
                </a:solidFill>
                <a:latin typeface="メイリオ" panose="020B0604030504040204" pitchFamily="50" charset="-128"/>
                <a:ea typeface="メイリオ" panose="020B0604030504040204" pitchFamily="50" charset="-128"/>
              </a:rPr>
              <a:t>総合計画の策定にあたっての基本的</a:t>
            </a:r>
            <a:r>
              <a:rPr lang="ja-JP" altLang="en-US" sz="2000" b="1" dirty="0" smtClean="0">
                <a:solidFill>
                  <a:schemeClr val="bg1"/>
                </a:solidFill>
                <a:latin typeface="メイリオ" panose="020B0604030504040204" pitchFamily="50" charset="-128"/>
                <a:ea typeface="メイリオ" panose="020B0604030504040204" pitchFamily="50" charset="-128"/>
              </a:rPr>
              <a:t>事項について（部会報告の概要）</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sp>
        <p:nvSpPr>
          <p:cNvPr id="49" name="テキスト ボックス 48"/>
          <p:cNvSpPr txBox="1"/>
          <p:nvPr/>
        </p:nvSpPr>
        <p:spPr>
          <a:xfrm>
            <a:off x="6755430" y="4397871"/>
            <a:ext cx="5988077" cy="1015663"/>
          </a:xfrm>
          <a:prstGeom prst="rect">
            <a:avLst/>
          </a:prstGeom>
          <a:noFill/>
        </p:spPr>
        <p:txBody>
          <a:bodyPr wrap="square" rtlCol="0">
            <a:spAutoFit/>
          </a:bodyPr>
          <a:lstStyle/>
          <a:p>
            <a:pPr marL="240030" indent="-240030">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環境だけに着目した施策ではなく、環境施策を通じて社会・経済に</a:t>
            </a:r>
            <a:r>
              <a:rPr kumimoji="1" lang="ja-JP" altLang="en-US" sz="1100" dirty="0" smtClean="0">
                <a:latin typeface="メイリオ" panose="020B0604030504040204" pitchFamily="50" charset="-128"/>
                <a:ea typeface="メイリオ" panose="020B0604030504040204" pitchFamily="50" charset="-128"/>
              </a:rPr>
              <a:t>も良い影響をもたらし</a:t>
            </a:r>
            <a:r>
              <a:rPr kumimoji="1" lang="ja-JP" altLang="en-US" sz="1100" b="1" u="sng" dirty="0" smtClean="0">
                <a:latin typeface="メイリオ" panose="020B0604030504040204" pitchFamily="50" charset="-128"/>
                <a:ea typeface="メイリオ" panose="020B0604030504040204" pitchFamily="50" charset="-128"/>
              </a:rPr>
              <a:t>環境</a:t>
            </a:r>
            <a:r>
              <a:rPr kumimoji="1" lang="ja-JP" altLang="en-US" sz="1100" b="1" u="sng" dirty="0">
                <a:latin typeface="メイリオ" panose="020B0604030504040204" pitchFamily="50" charset="-128"/>
                <a:ea typeface="メイリオ" panose="020B0604030504040204" pitchFamily="50" charset="-128"/>
              </a:rPr>
              <a:t>・社会・経済の統合的向上</a:t>
            </a:r>
            <a:r>
              <a:rPr kumimoji="1" lang="ja-JP" altLang="en-US" sz="1100" u="sng" dirty="0">
                <a:latin typeface="メイリオ" panose="020B0604030504040204" pitchFamily="50" charset="-128"/>
                <a:ea typeface="メイリオ" panose="020B0604030504040204" pitchFamily="50" charset="-128"/>
              </a:rPr>
              <a:t>に資する施策を</a:t>
            </a:r>
            <a:r>
              <a:rPr kumimoji="1" lang="ja-JP" altLang="en-US" sz="1100" u="sng" dirty="0" smtClean="0">
                <a:latin typeface="メイリオ" panose="020B0604030504040204" pitchFamily="50" charset="-128"/>
                <a:ea typeface="メイリオ" panose="020B0604030504040204" pitchFamily="50" charset="-128"/>
              </a:rPr>
              <a:t>展開</a:t>
            </a:r>
            <a:endParaRPr kumimoji="1" lang="en-US" altLang="ja-JP" sz="1100" u="sng" dirty="0" smtClean="0">
              <a:latin typeface="メイリオ" panose="020B0604030504040204" pitchFamily="50" charset="-128"/>
              <a:ea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rPr>
              <a:t>　</a:t>
            </a:r>
            <a:r>
              <a:rPr kumimoji="1" lang="ja-JP" altLang="en-US" sz="1050" dirty="0" smtClean="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外部性の内部化、自然資本の強化、環境リスクと移行リスクへの対応、環境効率性の向上</a:t>
            </a:r>
            <a:r>
              <a:rPr kumimoji="1" lang="ja-JP" altLang="en-US" sz="1050" dirty="0" smtClean="0">
                <a:latin typeface="メイリオ" panose="020B0604030504040204" pitchFamily="50" charset="-128"/>
                <a:ea typeface="メイリオ" panose="020B0604030504040204" pitchFamily="50" charset="-128"/>
              </a:rPr>
              <a:t>）</a:t>
            </a:r>
            <a:endParaRPr kumimoji="1" lang="en-US" altLang="ja-JP" sz="1050" dirty="0" smtClean="0">
              <a:latin typeface="メイリオ" panose="020B0604030504040204" pitchFamily="50" charset="-128"/>
              <a:ea typeface="メイリオ" panose="020B0604030504040204" pitchFamily="50" charset="-128"/>
            </a:endParaRPr>
          </a:p>
          <a:p>
            <a:pPr marL="240030" indent="-240030">
              <a:spcBef>
                <a:spcPts val="600"/>
              </a:spcBef>
              <a:buFont typeface="Wingdings" panose="05000000000000000000" pitchFamily="2" charset="2"/>
              <a:buChar char="Ø"/>
            </a:pPr>
            <a:r>
              <a:rPr kumimoji="1" lang="ja-JP" altLang="en-US" sz="1100" dirty="0" smtClean="0">
                <a:latin typeface="メイリオ" panose="020B0604030504040204" pitchFamily="50" charset="-128"/>
                <a:ea typeface="メイリオ" panose="020B0604030504040204" pitchFamily="50" charset="-128"/>
              </a:rPr>
              <a:t>府域</a:t>
            </a:r>
            <a:r>
              <a:rPr kumimoji="1" lang="ja-JP" altLang="en-US" sz="1100" dirty="0">
                <a:latin typeface="メイリオ" panose="020B0604030504040204" pitchFamily="50" charset="-128"/>
                <a:ea typeface="メイリオ" panose="020B0604030504040204" pitchFamily="50" charset="-128"/>
              </a:rPr>
              <a:t>だけでなく、世界全体の健全な環境と安定した社会が必要不可欠であることを踏まえ、</a:t>
            </a:r>
            <a:r>
              <a:rPr kumimoji="1" lang="en-US" altLang="ja-JP" sz="1100" dirty="0">
                <a:latin typeface="メイリオ" panose="020B0604030504040204" pitchFamily="50" charset="-128"/>
                <a:ea typeface="メイリオ" panose="020B0604030504040204" pitchFamily="50" charset="-128"/>
              </a:rPr>
              <a:t>SDGs</a:t>
            </a:r>
            <a:r>
              <a:rPr kumimoji="1" lang="ja-JP" altLang="en-US" sz="1100" dirty="0">
                <a:latin typeface="メイリオ" panose="020B0604030504040204" pitchFamily="50" charset="-128"/>
                <a:ea typeface="メイリオ" panose="020B0604030504040204" pitchFamily="50" charset="-128"/>
              </a:rPr>
              <a:t>の観点も踏まえて、</a:t>
            </a:r>
            <a:r>
              <a:rPr kumimoji="1" lang="ja-JP" altLang="en-US" sz="1100" b="1" u="sng" dirty="0">
                <a:latin typeface="メイリオ" panose="020B0604030504040204" pitchFamily="50" charset="-128"/>
                <a:ea typeface="メイリオ" panose="020B0604030504040204" pitchFamily="50" charset="-128"/>
              </a:rPr>
              <a:t>中・長期的かつ世界的な視野</a:t>
            </a:r>
            <a:r>
              <a:rPr kumimoji="1" lang="ja-JP" altLang="en-US" sz="1100" u="sng" dirty="0">
                <a:latin typeface="メイリオ" panose="020B0604030504040204" pitchFamily="50" charset="-128"/>
                <a:ea typeface="メイリオ" panose="020B0604030504040204" pitchFamily="50" charset="-128"/>
              </a:rPr>
              <a:t>を</a:t>
            </a:r>
            <a:r>
              <a:rPr kumimoji="1" lang="ja-JP" altLang="en-US" sz="1100" u="sng" dirty="0" smtClean="0">
                <a:latin typeface="メイリオ" panose="020B0604030504040204" pitchFamily="50" charset="-128"/>
                <a:ea typeface="メイリオ" panose="020B0604030504040204" pitchFamily="50" charset="-128"/>
              </a:rPr>
              <a:t>もつ</a:t>
            </a:r>
            <a:endParaRPr kumimoji="1" lang="ja-JP" altLang="en-US" sz="1100" dirty="0">
              <a:latin typeface="メイリオ" panose="020B0604030504040204" pitchFamily="50" charset="-128"/>
              <a:ea typeface="メイリオ" panose="020B0604030504040204" pitchFamily="50" charset="-128"/>
            </a:endParaRPr>
          </a:p>
        </p:txBody>
      </p:sp>
      <p:sp>
        <p:nvSpPr>
          <p:cNvPr id="32" name="テキスト ボックス 31"/>
          <p:cNvSpPr txBox="1"/>
          <p:nvPr/>
        </p:nvSpPr>
        <p:spPr>
          <a:xfrm>
            <a:off x="-40096" y="2303151"/>
            <a:ext cx="972784" cy="292388"/>
          </a:xfrm>
          <a:prstGeom prst="rect">
            <a:avLst/>
          </a:prstGeom>
          <a:noFill/>
        </p:spPr>
        <p:txBody>
          <a:bodyPr wrap="square" rtlCol="0">
            <a:spAutoFit/>
          </a:bodyPr>
          <a:lstStyle/>
          <a:p>
            <a:r>
              <a:rPr kumimoji="1" lang="en-US" altLang="ja-JP" sz="1300" b="1" dirty="0" smtClean="0">
                <a:latin typeface="メイリオ" panose="020B0604030504040204" pitchFamily="50" charset="-128"/>
                <a:ea typeface="メイリオ" panose="020B0604030504040204" pitchFamily="50" charset="-128"/>
              </a:rPr>
              <a:t>《</a:t>
            </a:r>
            <a:r>
              <a:rPr kumimoji="1" lang="ja-JP" altLang="en-US" sz="1300" b="1" dirty="0" smtClean="0">
                <a:latin typeface="メイリオ" panose="020B0604030504040204" pitchFamily="50" charset="-128"/>
                <a:ea typeface="メイリオ" panose="020B0604030504040204" pitchFamily="50" charset="-128"/>
              </a:rPr>
              <a:t>環境</a:t>
            </a:r>
            <a:r>
              <a:rPr kumimoji="1" lang="en-US" altLang="ja-JP" sz="1300" b="1" dirty="0" smtClean="0">
                <a:latin typeface="メイリオ" panose="020B0604030504040204" pitchFamily="50" charset="-128"/>
                <a:ea typeface="メイリオ" panose="020B0604030504040204" pitchFamily="50" charset="-128"/>
              </a:rPr>
              <a:t>》</a:t>
            </a:r>
            <a:endParaRPr kumimoji="1" lang="ja-JP" altLang="en-US" sz="1300" b="1" dirty="0">
              <a:latin typeface="メイリオ" panose="020B0604030504040204" pitchFamily="50" charset="-128"/>
              <a:ea typeface="メイリオ" panose="020B0604030504040204" pitchFamily="50" charset="-128"/>
            </a:endParaRPr>
          </a:p>
        </p:txBody>
      </p:sp>
      <p:sp>
        <p:nvSpPr>
          <p:cNvPr id="33" name="テキスト ボックス 32"/>
          <p:cNvSpPr txBox="1"/>
          <p:nvPr/>
        </p:nvSpPr>
        <p:spPr>
          <a:xfrm>
            <a:off x="16069" y="4058251"/>
            <a:ext cx="1133270" cy="292388"/>
          </a:xfrm>
          <a:prstGeom prst="rect">
            <a:avLst/>
          </a:prstGeom>
          <a:noFill/>
        </p:spPr>
        <p:txBody>
          <a:bodyPr wrap="square" rtlCol="0">
            <a:spAutoFit/>
          </a:bodyPr>
          <a:lstStyle/>
          <a:p>
            <a:r>
              <a:rPr kumimoji="1" lang="en-US" altLang="ja-JP" sz="1300" b="1" dirty="0" smtClean="0">
                <a:latin typeface="Meiryo UI" panose="020B0604030504040204" pitchFamily="50" charset="-128"/>
                <a:ea typeface="Meiryo UI" panose="020B0604030504040204" pitchFamily="50" charset="-128"/>
              </a:rPr>
              <a:t>《</a:t>
            </a:r>
            <a:r>
              <a:rPr kumimoji="1" lang="ja-JP" altLang="en-US" sz="1300" b="1" dirty="0" smtClean="0">
                <a:latin typeface="Meiryo UI" panose="020B0604030504040204" pitchFamily="50" charset="-128"/>
                <a:ea typeface="Meiryo UI" panose="020B0604030504040204" pitchFamily="50" charset="-128"/>
              </a:rPr>
              <a:t>社会</a:t>
            </a:r>
            <a:r>
              <a:rPr kumimoji="1" lang="ja-JP" altLang="en-US" sz="1300" b="1" dirty="0">
                <a:latin typeface="Meiryo UI" panose="020B0604030504040204" pitchFamily="50" charset="-128"/>
                <a:ea typeface="Meiryo UI" panose="020B0604030504040204" pitchFamily="50" charset="-128"/>
              </a:rPr>
              <a:t>・</a:t>
            </a:r>
            <a:r>
              <a:rPr kumimoji="1" lang="ja-JP" altLang="en-US" sz="1300" b="1" dirty="0" smtClean="0">
                <a:latin typeface="Meiryo UI" panose="020B0604030504040204" pitchFamily="50" charset="-128"/>
                <a:ea typeface="Meiryo UI" panose="020B0604030504040204" pitchFamily="50" charset="-128"/>
              </a:rPr>
              <a:t>経済</a:t>
            </a:r>
            <a:r>
              <a:rPr kumimoji="1" lang="en-US" altLang="ja-JP" sz="1300" b="1" dirty="0" smtClean="0">
                <a:latin typeface="Meiryo UI" panose="020B0604030504040204" pitchFamily="50" charset="-128"/>
                <a:ea typeface="Meiryo UI" panose="020B0604030504040204" pitchFamily="50" charset="-128"/>
              </a:rPr>
              <a:t>》</a:t>
            </a:r>
            <a:endParaRPr kumimoji="1" lang="ja-JP" altLang="en-US" sz="1300" b="1" dirty="0">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78692" y="2595539"/>
            <a:ext cx="4994008" cy="638636"/>
          </a:xfrm>
          <a:prstGeom prst="rect">
            <a:avLst/>
          </a:prstGeom>
          <a:noFill/>
        </p:spPr>
        <p:txBody>
          <a:bodyPr wrap="squar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世界</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気候変動影響、森林伐採、水不足、海洋汚染</a:t>
            </a:r>
            <a:r>
              <a:rPr kumimoji="1" lang="ja-JP" altLang="en-US" sz="1100" dirty="0" smtClean="0">
                <a:latin typeface="メイリオ" panose="020B0604030504040204" pitchFamily="50" charset="-128"/>
                <a:ea typeface="メイリオ" panose="020B0604030504040204" pitchFamily="50" charset="-128"/>
              </a:rPr>
              <a:t>、生物</a:t>
            </a:r>
            <a:r>
              <a:rPr kumimoji="1" lang="ja-JP" altLang="en-US" sz="1100" dirty="0">
                <a:latin typeface="メイリオ" panose="020B0604030504040204" pitchFamily="50" charset="-128"/>
                <a:ea typeface="メイリオ" panose="020B0604030504040204" pitchFamily="50" charset="-128"/>
              </a:rPr>
              <a:t>多様性低下</a:t>
            </a:r>
            <a:r>
              <a:rPr kumimoji="1" lang="ja-JP" altLang="en-US" sz="1100" dirty="0" smtClean="0">
                <a:latin typeface="メイリオ" panose="020B0604030504040204" pitchFamily="50" charset="-128"/>
                <a:ea typeface="メイリオ" panose="020B0604030504040204" pitchFamily="50" charset="-128"/>
              </a:rPr>
              <a:t>など</a:t>
            </a:r>
            <a:endParaRPr kumimoji="1" lang="en-US" altLang="ja-JP" sz="1100" dirty="0" smtClean="0">
              <a:latin typeface="メイリオ" panose="020B0604030504040204" pitchFamily="50" charset="-128"/>
              <a:ea typeface="メイリオ" panose="020B0604030504040204" pitchFamily="50" charset="-128"/>
            </a:endParaRPr>
          </a:p>
          <a:p>
            <a:r>
              <a:rPr kumimoji="1" lang="en-US" altLang="ja-JP" sz="1100" dirty="0">
                <a:latin typeface="メイリオ" panose="020B0604030504040204" pitchFamily="50" charset="-128"/>
                <a:ea typeface="メイリオ" panose="020B0604030504040204" pitchFamily="50" charset="-128"/>
              </a:rPr>
              <a:t> </a:t>
            </a:r>
            <a:r>
              <a:rPr kumimoji="1" lang="en-US" altLang="ja-JP" sz="1100" dirty="0" smtClean="0">
                <a:latin typeface="メイリオ" panose="020B0604030504040204" pitchFamily="50" charset="-128"/>
                <a:ea typeface="メイリオ" panose="020B0604030504040204" pitchFamily="50" charset="-128"/>
              </a:rPr>
              <a:t>           </a:t>
            </a:r>
            <a:r>
              <a:rPr kumimoji="1" lang="ja-JP" altLang="en-US" sz="1100" dirty="0" smtClean="0">
                <a:latin typeface="メイリオ" panose="020B0604030504040204" pitchFamily="50" charset="-128"/>
                <a:ea typeface="メイリオ" panose="020B0604030504040204" pitchFamily="50" charset="-128"/>
              </a:rPr>
              <a:t>地球</a:t>
            </a:r>
            <a:r>
              <a:rPr kumimoji="1" lang="ja-JP" altLang="en-US" sz="1100" dirty="0">
                <a:latin typeface="メイリオ" panose="020B0604030504040204" pitchFamily="50" charset="-128"/>
                <a:ea typeface="メイリオ" panose="020B0604030504040204" pitchFamily="50" charset="-128"/>
              </a:rPr>
              <a:t>規模の環境問題が深刻化</a:t>
            </a:r>
            <a:endParaRPr kumimoji="1" lang="en-US" altLang="ja-JP" sz="1100" dirty="0">
              <a:latin typeface="メイリオ" panose="020B0604030504040204" pitchFamily="50" charset="-128"/>
              <a:ea typeface="メイリオ" panose="020B0604030504040204" pitchFamily="50" charset="-128"/>
            </a:endParaRPr>
          </a:p>
          <a:p>
            <a:pPr>
              <a:spcBef>
                <a:spcPts val="280"/>
              </a:spcBef>
            </a:pP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大阪</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資源</a:t>
            </a:r>
            <a:r>
              <a:rPr kumimoji="1" lang="ja-JP" altLang="en-US" sz="1100" spc="-42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エネルギーの多量消費</a:t>
            </a:r>
            <a:r>
              <a:rPr kumimoji="1" lang="ja-JP" altLang="en-US" sz="1100" spc="-42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ヒートアイランド</a:t>
            </a:r>
            <a:r>
              <a:rPr kumimoji="1" lang="ja-JP" altLang="en-US" sz="1100" dirty="0" smtClean="0">
                <a:latin typeface="メイリオ" panose="020B0604030504040204" pitchFamily="50" charset="-128"/>
                <a:ea typeface="メイリオ" panose="020B0604030504040204" pitchFamily="50" charset="-128"/>
              </a:rPr>
              <a:t>現象　など</a:t>
            </a:r>
            <a:endParaRPr kumimoji="1" lang="ja-JP" altLang="en-US" sz="1100" spc="-300" dirty="0">
              <a:latin typeface="メイリオ" panose="020B0604030504040204" pitchFamily="50" charset="-128"/>
              <a:ea typeface="メイリオ" panose="020B0604030504040204" pitchFamily="50" charset="-128"/>
            </a:endParaRPr>
          </a:p>
        </p:txBody>
      </p:sp>
      <p:sp>
        <p:nvSpPr>
          <p:cNvPr id="37" name="テキスト ボックス 36"/>
          <p:cNvSpPr txBox="1"/>
          <p:nvPr/>
        </p:nvSpPr>
        <p:spPr>
          <a:xfrm>
            <a:off x="76943" y="4359340"/>
            <a:ext cx="5663457" cy="656590"/>
          </a:xfrm>
          <a:prstGeom prst="rect">
            <a:avLst/>
          </a:prstGeom>
          <a:noFill/>
        </p:spPr>
        <p:txBody>
          <a:bodyPr wrap="square" rtlCol="0">
            <a:spAutoFit/>
          </a:bodyPr>
          <a:lstStyle/>
          <a:p>
            <a:pPr>
              <a:lnSpc>
                <a:spcPts val="1400"/>
              </a:lnSpc>
              <a:spcBef>
                <a:spcPts val="200"/>
              </a:spcBef>
            </a:pP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世界</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人口増加</a:t>
            </a:r>
            <a:r>
              <a:rPr kumimoji="1" lang="ja-JP" altLang="en-US" sz="1100" spc="-42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新興国の経済成長</a:t>
            </a:r>
            <a:r>
              <a:rPr kumimoji="1" lang="ja-JP" altLang="en-US" sz="1100" spc="-3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インフラ整備増大</a:t>
            </a:r>
            <a:r>
              <a:rPr kumimoji="1" lang="ja-JP" altLang="en-US" sz="1100" spc="-42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pPr>
              <a:lnSpc>
                <a:spcPts val="1400"/>
              </a:lnSpc>
            </a:pPr>
            <a:r>
              <a:rPr kumimoji="1" lang="ja-JP" altLang="en-US" sz="1100" dirty="0">
                <a:latin typeface="メイリオ" panose="020B0604030504040204" pitchFamily="50" charset="-128"/>
                <a:ea typeface="メイリオ" panose="020B0604030504040204" pitchFamily="50" charset="-128"/>
              </a:rPr>
              <a:t>　　　　貧困</a:t>
            </a:r>
            <a:r>
              <a:rPr kumimoji="1" lang="en-US" altLang="ja-JP" sz="1100" spc="-300" baseline="30000" dirty="0">
                <a:latin typeface="メイリオ" panose="020B0604030504040204" pitchFamily="50" charset="-128"/>
                <a:ea typeface="メイリオ" panose="020B0604030504040204" pitchFamily="50" charset="-128"/>
              </a:rPr>
              <a:t>※ </a:t>
            </a:r>
            <a:r>
              <a:rPr kumimoji="1" lang="ja-JP" altLang="en-US" sz="1100" dirty="0" err="1">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不平等の増加</a:t>
            </a:r>
            <a:r>
              <a:rPr kumimoji="1" lang="en-US" altLang="ja-JP" sz="1100" spc="-300" baseline="30000" dirty="0">
                <a:latin typeface="メイリオ" panose="020B0604030504040204" pitchFamily="50" charset="-128"/>
                <a:ea typeface="メイリオ" panose="020B0604030504040204" pitchFamily="50" charset="-128"/>
              </a:rPr>
              <a:t>※ </a:t>
            </a:r>
            <a:r>
              <a:rPr kumimoji="1" lang="ja-JP" altLang="en-US" sz="1100" dirty="0" err="1">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自然災害による住居の喪失</a:t>
            </a:r>
            <a:r>
              <a:rPr kumimoji="1" lang="ja-JP" altLang="en-US" sz="1100" spc="-3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経済の停滞</a:t>
            </a:r>
            <a:r>
              <a:rPr kumimoji="1" lang="en-US" altLang="ja-JP" sz="1100" spc="-300" baseline="30000" dirty="0">
                <a:latin typeface="メイリオ" panose="020B0604030504040204" pitchFamily="50" charset="-128"/>
                <a:ea typeface="メイリオ" panose="020B0604030504040204" pitchFamily="50" charset="-128"/>
              </a:rPr>
              <a:t>※</a:t>
            </a:r>
            <a:r>
              <a:rPr kumimoji="1" lang="ja-JP" altLang="en-US" sz="1100" spc="-300" dirty="0" err="1">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紛争</a:t>
            </a:r>
            <a:r>
              <a:rPr kumimoji="1" lang="ja-JP" altLang="en-US" sz="1100" spc="-300" dirty="0">
                <a:latin typeface="メイリオ" panose="020B0604030504040204" pitchFamily="50" charset="-128"/>
                <a:ea typeface="メイリオ" panose="020B0604030504040204" pitchFamily="50" charset="-128"/>
              </a:rPr>
              <a:t>　</a:t>
            </a:r>
            <a:r>
              <a:rPr kumimoji="1" lang="ja-JP" altLang="en-US" sz="1100" spc="-300" dirty="0" smtClean="0">
                <a:latin typeface="メイリオ" panose="020B0604030504040204" pitchFamily="50" charset="-128"/>
                <a:ea typeface="メイリオ" panose="020B0604030504040204" pitchFamily="50" charset="-128"/>
              </a:rPr>
              <a:t>など</a:t>
            </a:r>
            <a:endParaRPr kumimoji="1" lang="en-US" altLang="ja-JP" sz="1100" spc="-400" dirty="0">
              <a:latin typeface="メイリオ" panose="020B0604030504040204" pitchFamily="50" charset="-128"/>
              <a:ea typeface="メイリオ" panose="020B0604030504040204" pitchFamily="50" charset="-128"/>
            </a:endParaRPr>
          </a:p>
          <a:p>
            <a:pPr>
              <a:lnSpc>
                <a:spcPts val="1400"/>
              </a:lnSpc>
              <a:spcBef>
                <a:spcPts val="200"/>
              </a:spcBef>
            </a:pP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大阪</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人口減少</a:t>
            </a:r>
            <a:r>
              <a:rPr kumimoji="1" lang="ja-JP" altLang="en-US" sz="1100" spc="-42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社会保障費の増大</a:t>
            </a:r>
            <a:r>
              <a:rPr kumimoji="1" lang="ja-JP" altLang="en-US" sz="1100" spc="-42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インフラ更新等による財政運営への</a:t>
            </a:r>
            <a:r>
              <a:rPr kumimoji="1" lang="ja-JP" altLang="en-US" sz="1100" dirty="0" smtClean="0">
                <a:latin typeface="メイリオ" panose="020B0604030504040204" pitchFamily="50" charset="-128"/>
                <a:ea typeface="メイリオ" panose="020B0604030504040204" pitchFamily="50" charset="-128"/>
              </a:rPr>
              <a:t>圧迫　など</a:t>
            </a:r>
            <a:endParaRPr kumimoji="1" lang="en-US" altLang="ja-JP" sz="1100" spc="-420" dirty="0">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1346516" y="3628484"/>
            <a:ext cx="1951901" cy="307777"/>
          </a:xfrm>
          <a:prstGeom prst="rect">
            <a:avLst/>
          </a:prstGeom>
          <a:noFill/>
        </p:spPr>
        <p:txBody>
          <a:bodyPr wrap="square" rtlCol="0">
            <a:spAutoFit/>
          </a:bodyPr>
          <a:lstStyle/>
          <a:p>
            <a:pPr algn="ctr"/>
            <a:r>
              <a:rPr kumimoji="1" lang="ja-JP" altLang="en-US" sz="1400" dirty="0">
                <a:latin typeface="Meiryo UI" panose="020B0604030504040204" pitchFamily="50" charset="-128"/>
                <a:ea typeface="Meiryo UI" panose="020B0604030504040204" pitchFamily="50" charset="-128"/>
              </a:rPr>
              <a:t>相互に密接に関連</a:t>
            </a:r>
          </a:p>
        </p:txBody>
      </p:sp>
      <p:sp>
        <p:nvSpPr>
          <p:cNvPr id="2" name="角丸四角形 1"/>
          <p:cNvSpPr/>
          <p:nvPr/>
        </p:nvSpPr>
        <p:spPr>
          <a:xfrm>
            <a:off x="0" y="1861427"/>
            <a:ext cx="6493434" cy="7619290"/>
          </a:xfrm>
          <a:prstGeom prst="roundRect">
            <a:avLst>
              <a:gd name="adj" fmla="val 585"/>
            </a:avLst>
          </a:prstGeom>
          <a:no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42" name="角丸四角形 41"/>
          <p:cNvSpPr/>
          <p:nvPr/>
        </p:nvSpPr>
        <p:spPr>
          <a:xfrm>
            <a:off x="34264" y="2174750"/>
            <a:ext cx="6415981" cy="5179264"/>
          </a:xfrm>
          <a:prstGeom prst="roundRect">
            <a:avLst>
              <a:gd name="adj" fmla="val 1785"/>
            </a:avLst>
          </a:prstGeom>
          <a:noFill/>
          <a:ln w="95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36" name="角丸四角形 35"/>
          <p:cNvSpPr/>
          <p:nvPr/>
        </p:nvSpPr>
        <p:spPr>
          <a:xfrm>
            <a:off x="138818" y="2045279"/>
            <a:ext cx="3240000" cy="216000"/>
          </a:xfrm>
          <a:prstGeom prst="round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wrap="none" lIns="50400" tIns="36000" rIns="50400" bIns="0" rtlCol="0" anchor="ctr"/>
          <a:lstStyle/>
          <a:p>
            <a:pPr algn="ctr"/>
            <a:r>
              <a:rPr kumimoji="1" lang="ja-JP" altLang="en-US" sz="1200" b="1" dirty="0">
                <a:latin typeface="メイリオ" panose="020B0604030504040204" pitchFamily="50" charset="-128"/>
                <a:ea typeface="メイリオ" panose="020B0604030504040204" pitchFamily="50" charset="-128"/>
              </a:rPr>
              <a:t>環境・社会・経済は相互に密接に関連</a:t>
            </a:r>
          </a:p>
        </p:txBody>
      </p:sp>
      <p:sp>
        <p:nvSpPr>
          <p:cNvPr id="5" name="角丸四角形 4"/>
          <p:cNvSpPr/>
          <p:nvPr/>
        </p:nvSpPr>
        <p:spPr>
          <a:xfrm>
            <a:off x="36063" y="1712117"/>
            <a:ext cx="3060000" cy="252000"/>
          </a:xfrm>
          <a:prstGeom prst="roundRect">
            <a:avLst/>
          </a:prstGeom>
          <a:solidFill>
            <a:schemeClr val="accent1">
              <a:lumMod val="5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none" lIns="50400" tIns="36000" rIns="50400" bIns="0" rtlCol="0" anchor="ctr"/>
          <a:lstStyle/>
          <a:p>
            <a:r>
              <a:rPr kumimoji="1" lang="ja-JP" altLang="en-US" sz="1400" dirty="0">
                <a:solidFill>
                  <a:schemeClr val="bg1"/>
                </a:solidFill>
                <a:latin typeface="メイリオ" panose="020B0604030504040204" pitchFamily="50" charset="-128"/>
                <a:ea typeface="メイリオ" panose="020B0604030504040204" pitchFamily="50" charset="-128"/>
              </a:rPr>
              <a:t>　世界及び大阪を取りまく状況</a:t>
            </a:r>
          </a:p>
        </p:txBody>
      </p:sp>
      <p:sp>
        <p:nvSpPr>
          <p:cNvPr id="34" name="テキスト ボックス 33"/>
          <p:cNvSpPr txBox="1"/>
          <p:nvPr/>
        </p:nvSpPr>
        <p:spPr>
          <a:xfrm>
            <a:off x="-17387" y="7771438"/>
            <a:ext cx="6553110" cy="656590"/>
          </a:xfrm>
          <a:prstGeom prst="rect">
            <a:avLst/>
          </a:prstGeom>
          <a:noFill/>
        </p:spPr>
        <p:txBody>
          <a:bodyPr wrap="square" rtlCol="0">
            <a:spAutoFit/>
          </a:bodyPr>
          <a:lstStyle/>
          <a:p>
            <a:pPr>
              <a:lnSpc>
                <a:spcPts val="1400"/>
              </a:lnSpc>
              <a:spcBef>
                <a:spcPts val="200"/>
              </a:spcBef>
            </a:pPr>
            <a:r>
              <a:rPr kumimoji="1" lang="ja-JP" altLang="en-US" sz="1100" dirty="0" smtClean="0">
                <a:latin typeface="メイリオ" panose="020B0604030504040204" pitchFamily="50" charset="-128"/>
                <a:ea typeface="メイリオ" panose="020B0604030504040204" pitchFamily="50" charset="-128"/>
              </a:rPr>
              <a:t>〇 経済</a:t>
            </a:r>
            <a:r>
              <a:rPr kumimoji="1" lang="ja-JP" altLang="en-US" sz="1100" dirty="0">
                <a:latin typeface="メイリオ" panose="020B0604030504040204" pitchFamily="50" charset="-128"/>
                <a:ea typeface="メイリオ" panose="020B0604030504040204" pitchFamily="50" charset="-128"/>
              </a:rPr>
              <a:t>のグローバル化や</a:t>
            </a:r>
            <a:r>
              <a:rPr kumimoji="1" lang="ja-JP" altLang="en-US" sz="1100" dirty="0">
                <a:latin typeface="Meiryo UI" panose="020B0604030504040204" pitchFamily="50" charset="-128"/>
                <a:ea typeface="Meiryo UI" panose="020B0604030504040204" pitchFamily="50" charset="-128"/>
              </a:rPr>
              <a:t>インターネット</a:t>
            </a:r>
            <a:r>
              <a:rPr kumimoji="1" lang="ja-JP" altLang="en-US" sz="1100" dirty="0">
                <a:latin typeface="メイリオ" panose="020B0604030504040204" pitchFamily="50" charset="-128"/>
                <a:ea typeface="メイリオ" panose="020B0604030504040204" pitchFamily="50" charset="-128"/>
              </a:rPr>
              <a:t>の普及により</a:t>
            </a:r>
            <a:r>
              <a:rPr kumimoji="1" lang="ja-JP" altLang="en-US" sz="1100" spc="-3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世界との相互依存</a:t>
            </a:r>
            <a:r>
              <a:rPr kumimoji="1" lang="ja-JP" altLang="en-US" sz="1100" spc="-3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相互影響は高まって</a:t>
            </a:r>
            <a:r>
              <a:rPr kumimoji="1" lang="ja-JP" altLang="en-US" sz="1100" dirty="0" smtClean="0">
                <a:latin typeface="メイリオ" panose="020B0604030504040204" pitchFamily="50" charset="-128"/>
                <a:ea typeface="メイリオ" panose="020B0604030504040204" pitchFamily="50" charset="-128"/>
              </a:rPr>
              <a:t>いる</a:t>
            </a:r>
            <a:endParaRPr kumimoji="1" lang="en-US" altLang="ja-JP" sz="1100" dirty="0">
              <a:latin typeface="メイリオ" panose="020B0604030504040204" pitchFamily="50" charset="-128"/>
              <a:ea typeface="メイリオ" panose="020B0604030504040204" pitchFamily="50" charset="-128"/>
            </a:endParaRPr>
          </a:p>
          <a:p>
            <a:pPr>
              <a:lnSpc>
                <a:spcPts val="1400"/>
              </a:lnSpc>
            </a:pPr>
            <a:r>
              <a:rPr kumimoji="1" lang="ja-JP" altLang="en-US" sz="1100" dirty="0">
                <a:latin typeface="メイリオ" panose="020B0604030504040204" pitchFamily="50" charset="-128"/>
                <a:ea typeface="メイリオ" panose="020B0604030504040204" pitchFamily="50" charset="-128"/>
              </a:rPr>
              <a:t>　 特</a:t>
            </a:r>
            <a:r>
              <a:rPr kumimoji="1" lang="ja-JP" altLang="en-US" sz="1100" dirty="0" smtClean="0">
                <a:latin typeface="メイリオ" panose="020B0604030504040204" pitchFamily="50" charset="-128"/>
                <a:ea typeface="メイリオ" panose="020B0604030504040204" pitchFamily="50" charset="-128"/>
              </a:rPr>
              <a:t>に大阪</a:t>
            </a:r>
            <a:r>
              <a:rPr kumimoji="1" lang="ja-JP" altLang="en-US" sz="1100" dirty="0">
                <a:latin typeface="メイリオ" panose="020B0604030504040204" pitchFamily="50" charset="-128"/>
                <a:ea typeface="メイリオ" panose="020B0604030504040204" pitchFamily="50" charset="-128"/>
              </a:rPr>
              <a:t>を含め我が国は資源の輸入依存度が高いため、資源の</a:t>
            </a:r>
            <a:r>
              <a:rPr kumimoji="1" lang="ja-JP" altLang="en-US" sz="1100" dirty="0" smtClean="0">
                <a:latin typeface="メイリオ" panose="020B0604030504040204" pitchFamily="50" charset="-128"/>
                <a:ea typeface="メイリオ" panose="020B0604030504040204" pitchFamily="50" charset="-128"/>
              </a:rPr>
              <a:t>供給地域の</a:t>
            </a:r>
            <a:r>
              <a:rPr kumimoji="1" lang="ja-JP" altLang="en-US" sz="1100" dirty="0">
                <a:latin typeface="メイリオ" panose="020B0604030504040204" pitchFamily="50" charset="-128"/>
                <a:ea typeface="メイリオ" panose="020B0604030504040204" pitchFamily="50" charset="-128"/>
              </a:rPr>
              <a:t>社会的安定が必要不可欠</a:t>
            </a:r>
            <a:endParaRPr kumimoji="1" lang="en-US" altLang="ja-JP" sz="1100" dirty="0">
              <a:latin typeface="メイリオ" panose="020B0604030504040204" pitchFamily="50" charset="-128"/>
              <a:ea typeface="メイリオ" panose="020B0604030504040204" pitchFamily="50" charset="-128"/>
            </a:endParaRPr>
          </a:p>
          <a:p>
            <a:pPr>
              <a:lnSpc>
                <a:spcPts val="1400"/>
              </a:lnSpc>
              <a:spcBef>
                <a:spcPts val="200"/>
              </a:spcBef>
            </a:pPr>
            <a:r>
              <a:rPr kumimoji="1" lang="ja-JP" altLang="en-US" sz="1100" dirty="0" smtClean="0">
                <a:latin typeface="メイリオ" panose="020B0604030504040204" pitchFamily="50" charset="-128"/>
                <a:ea typeface="メイリオ" panose="020B0604030504040204" pitchFamily="50" charset="-128"/>
              </a:rPr>
              <a:t>〇 大阪はその経済力</a:t>
            </a:r>
            <a:r>
              <a:rPr kumimoji="1" lang="ja-JP" altLang="en-US" sz="1100" dirty="0">
                <a:latin typeface="メイリオ" panose="020B0604030504040204" pitchFamily="50" charset="-128"/>
                <a:ea typeface="メイリオ" panose="020B0604030504040204" pitchFamily="50" charset="-128"/>
              </a:rPr>
              <a:t>と</a:t>
            </a:r>
            <a:r>
              <a:rPr kumimoji="1" lang="en-US" altLang="ja-JP" sz="1100" dirty="0">
                <a:latin typeface="メイリオ" panose="020B0604030504040204" pitchFamily="50" charset="-128"/>
                <a:ea typeface="メイリオ" panose="020B0604030504040204" pitchFamily="50" charset="-128"/>
              </a:rPr>
              <a:t>2025</a:t>
            </a:r>
            <a:r>
              <a:rPr kumimoji="1" lang="ja-JP" altLang="en-US" sz="1100" dirty="0">
                <a:latin typeface="メイリオ" panose="020B0604030504040204" pitchFamily="50" charset="-128"/>
                <a:ea typeface="メイリオ" panose="020B0604030504040204" pitchFamily="50" charset="-128"/>
              </a:rPr>
              <a:t>年大阪・関西万博の開催地</a:t>
            </a:r>
            <a:r>
              <a:rPr kumimoji="1" lang="ja-JP" altLang="en-US" sz="1100" dirty="0" smtClean="0">
                <a:latin typeface="メイリオ" panose="020B0604030504040204" pitchFamily="50" charset="-128"/>
                <a:ea typeface="メイリオ" panose="020B0604030504040204" pitchFamily="50" charset="-128"/>
              </a:rPr>
              <a:t>で</a:t>
            </a:r>
            <a:r>
              <a:rPr kumimoji="1" lang="ja-JP" altLang="en-US" sz="1100" dirty="0">
                <a:latin typeface="メイリオ" panose="020B0604030504040204" pitchFamily="50" charset="-128"/>
                <a:ea typeface="メイリオ" panose="020B0604030504040204" pitchFamily="50" charset="-128"/>
              </a:rPr>
              <a:t>も</a:t>
            </a:r>
            <a:r>
              <a:rPr kumimoji="1" lang="ja-JP" altLang="en-US" sz="1100" dirty="0" smtClean="0">
                <a:latin typeface="メイリオ" panose="020B0604030504040204" pitchFamily="50" charset="-128"/>
                <a:ea typeface="メイリオ" panose="020B0604030504040204" pitchFamily="50" charset="-128"/>
              </a:rPr>
              <a:t>あり、世界へ与える影響</a:t>
            </a:r>
            <a:r>
              <a:rPr kumimoji="1" lang="ja-JP" altLang="en-US" sz="1100" dirty="0">
                <a:latin typeface="メイリオ" panose="020B0604030504040204" pitchFamily="50" charset="-128"/>
                <a:ea typeface="メイリオ" panose="020B0604030504040204" pitchFamily="50" charset="-128"/>
              </a:rPr>
              <a:t>は小さく</a:t>
            </a:r>
            <a:r>
              <a:rPr kumimoji="1" lang="ja-JP" altLang="en-US" sz="1100" dirty="0" smtClean="0">
                <a:latin typeface="メイリオ" panose="020B0604030504040204" pitchFamily="50" charset="-128"/>
                <a:ea typeface="メイリオ" panose="020B0604030504040204" pitchFamily="50" charset="-128"/>
              </a:rPr>
              <a:t>ない</a:t>
            </a:r>
            <a:endParaRPr kumimoji="1" lang="ja-JP" altLang="en-US" sz="1100"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138818" y="813083"/>
            <a:ext cx="12400716" cy="718145"/>
          </a:xfrm>
          <a:prstGeom prst="rect">
            <a:avLst/>
          </a:prstGeom>
          <a:noFill/>
        </p:spPr>
        <p:txBody>
          <a:bodyPr wrap="square" lIns="0" tIns="0" rIns="0" bIns="0" rtlCol="0">
            <a:spAutoFit/>
          </a:bodyPr>
          <a:lstStyle/>
          <a:p>
            <a:pPr>
              <a:lnSpc>
                <a:spcPts val="1400"/>
              </a:lnSpc>
            </a:pPr>
            <a:r>
              <a:rPr kumimoji="1" lang="ja-JP" altLang="en-US" sz="1100" dirty="0" smtClean="0">
                <a:latin typeface="メイリオ" panose="020B0604030504040204" pitchFamily="50" charset="-128"/>
                <a:ea typeface="メイリオ" panose="020B0604030504040204" pitchFamily="50" charset="-128"/>
              </a:rPr>
              <a:t>〇大阪府では現在</a:t>
            </a:r>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2020 </a:t>
            </a:r>
            <a:r>
              <a:rPr kumimoji="1" lang="ja-JP" altLang="en-US" sz="1100" dirty="0">
                <a:latin typeface="メイリオ" panose="020B0604030504040204" pitchFamily="50" charset="-128"/>
                <a:ea typeface="メイリオ" panose="020B0604030504040204" pitchFamily="50" charset="-128"/>
              </a:rPr>
              <a:t>年度を年限とする「大阪２１世紀の新環境総合計画」 に基づき、府民の参加・行動のもと、持続可能な経済社会システムを目指し</a:t>
            </a:r>
            <a:r>
              <a:rPr kumimoji="1" lang="ja-JP" altLang="en-US" sz="1100" dirty="0" smtClean="0">
                <a:latin typeface="メイリオ" panose="020B0604030504040204" pitchFamily="50" charset="-128"/>
                <a:ea typeface="メイリオ" panose="020B0604030504040204" pitchFamily="50" charset="-128"/>
              </a:rPr>
              <a:t>、施策</a:t>
            </a:r>
            <a:r>
              <a:rPr kumimoji="1" lang="ja-JP" altLang="en-US" sz="1100" dirty="0">
                <a:latin typeface="メイリオ" panose="020B0604030504040204" pitchFamily="50" charset="-128"/>
                <a:ea typeface="メイリオ" panose="020B0604030504040204" pitchFamily="50" charset="-128"/>
              </a:rPr>
              <a:t>を</a:t>
            </a:r>
            <a:r>
              <a:rPr kumimoji="1" lang="ja-JP" altLang="en-US" sz="1100" dirty="0" smtClean="0">
                <a:latin typeface="メイリオ" panose="020B0604030504040204" pitchFamily="50" charset="-128"/>
                <a:ea typeface="メイリオ" panose="020B0604030504040204" pitchFamily="50" charset="-128"/>
              </a:rPr>
              <a:t>展開</a:t>
            </a:r>
            <a:endParaRPr kumimoji="1" lang="en-US" altLang="ja-JP" sz="1100" dirty="0" smtClean="0">
              <a:latin typeface="メイリオ" panose="020B0604030504040204" pitchFamily="50" charset="-128"/>
              <a:ea typeface="メイリオ" panose="020B0604030504040204" pitchFamily="50" charset="-128"/>
            </a:endParaRPr>
          </a:p>
          <a:p>
            <a:pPr>
              <a:lnSpc>
                <a:spcPts val="1400"/>
              </a:lnSpc>
            </a:pPr>
            <a:r>
              <a:rPr kumimoji="1" lang="ja-JP" altLang="en-US" sz="1100" dirty="0" smtClean="0">
                <a:latin typeface="メイリオ" panose="020B0604030504040204" pitchFamily="50" charset="-128"/>
                <a:ea typeface="メイリオ" panose="020B0604030504040204" pitchFamily="50" charset="-128"/>
              </a:rPr>
              <a:t>〇</a:t>
            </a:r>
            <a:r>
              <a:rPr kumimoji="1" lang="en-US" altLang="ja-JP" sz="1100" dirty="0" smtClean="0">
                <a:latin typeface="メイリオ" panose="020B0604030504040204" pitchFamily="50" charset="-128"/>
                <a:ea typeface="メイリオ" panose="020B0604030504040204" pitchFamily="50" charset="-128"/>
              </a:rPr>
              <a:t>2021</a:t>
            </a:r>
            <a:r>
              <a:rPr kumimoji="1" lang="ja-JP" altLang="en-US" sz="1100" dirty="0" smtClean="0">
                <a:latin typeface="メイリオ" panose="020B0604030504040204" pitchFamily="50" charset="-128"/>
                <a:ea typeface="メイリオ" panose="020B0604030504040204" pitchFamily="50" charset="-128"/>
              </a:rPr>
              <a:t>年度以降の環境総合計画の策定にあたって、昨年</a:t>
            </a:r>
            <a:r>
              <a:rPr kumimoji="1" lang="en-US" altLang="ja-JP" sz="1100" dirty="0" smtClean="0">
                <a:latin typeface="メイリオ" panose="020B0604030504040204" pitchFamily="50" charset="-128"/>
                <a:ea typeface="メイリオ" panose="020B0604030504040204" pitchFamily="50" charset="-128"/>
              </a:rPr>
              <a:t>6</a:t>
            </a:r>
            <a:r>
              <a:rPr kumimoji="1" lang="ja-JP" altLang="en-US" sz="1100" dirty="0" smtClean="0">
                <a:latin typeface="メイリオ" panose="020B0604030504040204" pitchFamily="50" charset="-128"/>
                <a:ea typeface="メイリオ" panose="020B0604030504040204" pitchFamily="50" charset="-128"/>
              </a:rPr>
              <a:t>月</a:t>
            </a:r>
            <a:r>
              <a:rPr kumimoji="1" lang="en-US" altLang="ja-JP" sz="1100" dirty="0" smtClean="0">
                <a:latin typeface="メイリオ" panose="020B0604030504040204" pitchFamily="50" charset="-128"/>
                <a:ea typeface="メイリオ" panose="020B0604030504040204" pitchFamily="50" charset="-128"/>
              </a:rPr>
              <a:t>20</a:t>
            </a:r>
            <a:r>
              <a:rPr kumimoji="1" lang="ja-JP" altLang="en-US" sz="1100" dirty="0" smtClean="0">
                <a:latin typeface="メイリオ" panose="020B0604030504040204" pitchFamily="50" charset="-128"/>
                <a:ea typeface="メイリオ" panose="020B0604030504040204" pitchFamily="50" charset="-128"/>
              </a:rPr>
              <a:t>日に知事から本府</a:t>
            </a:r>
            <a:r>
              <a:rPr kumimoji="1" lang="ja-JP" altLang="en-US" sz="1100" dirty="0">
                <a:latin typeface="メイリオ" panose="020B0604030504040204" pitchFamily="50" charset="-128"/>
                <a:ea typeface="メイリオ" panose="020B0604030504040204" pitchFamily="50" charset="-128"/>
              </a:rPr>
              <a:t>を</a:t>
            </a:r>
            <a:r>
              <a:rPr kumimoji="1" lang="ja-JP" altLang="en-US" sz="1100" dirty="0" smtClean="0">
                <a:latin typeface="メイリオ" panose="020B0604030504040204" pitchFamily="50" charset="-128"/>
                <a:ea typeface="メイリオ" panose="020B0604030504040204" pitchFamily="50" charset="-128"/>
              </a:rPr>
              <a:t>取り巻く情勢</a:t>
            </a:r>
            <a:r>
              <a:rPr kumimoji="1" lang="ja-JP" altLang="en-US" sz="1100" dirty="0">
                <a:latin typeface="メイリオ" panose="020B0604030504040204" pitchFamily="50" charset="-128"/>
                <a:ea typeface="メイリオ" panose="020B0604030504040204" pitchFamily="50" charset="-128"/>
              </a:rPr>
              <a:t>を踏まえた、長期的な環境施策の方針</a:t>
            </a:r>
            <a:r>
              <a:rPr kumimoji="1" lang="ja-JP" altLang="en-US" sz="1100" dirty="0" smtClean="0">
                <a:latin typeface="メイリオ" panose="020B0604030504040204" pitchFamily="50" charset="-128"/>
                <a:ea typeface="メイリオ" panose="020B0604030504040204" pitchFamily="50" charset="-128"/>
              </a:rPr>
              <a:t>などの基本的事項について諮問を受けて、環境総合計画部会を</a:t>
            </a:r>
            <a:endParaRPr kumimoji="1" lang="en-US" altLang="ja-JP" sz="1100" dirty="0" smtClean="0">
              <a:latin typeface="メイリオ" panose="020B0604030504040204" pitchFamily="50" charset="-128"/>
              <a:ea typeface="メイリオ" panose="020B0604030504040204" pitchFamily="50" charset="-128"/>
            </a:endParaRPr>
          </a:p>
          <a:p>
            <a:pPr>
              <a:lnSpc>
                <a:spcPts val="1400"/>
              </a:lnSpc>
            </a:pPr>
            <a:r>
              <a:rPr kumimoji="1" lang="ja-JP" altLang="en-US" sz="1100" dirty="0">
                <a:latin typeface="メイリオ" panose="020B0604030504040204" pitchFamily="50" charset="-128"/>
                <a:ea typeface="メイリオ" panose="020B0604030504040204" pitchFamily="50" charset="-128"/>
              </a:rPr>
              <a:t>　</a:t>
            </a:r>
            <a:r>
              <a:rPr kumimoji="1" lang="ja-JP" altLang="en-US" sz="1100" dirty="0" smtClean="0">
                <a:latin typeface="メイリオ" panose="020B0604030504040204" pitchFamily="50" charset="-128"/>
                <a:ea typeface="メイリオ" panose="020B0604030504040204" pitchFamily="50" charset="-128"/>
              </a:rPr>
              <a:t>４回開催し、本年３月に部会報告をとりまとめ</a:t>
            </a:r>
            <a:endParaRPr kumimoji="1" lang="en-US" altLang="ja-JP" sz="1100" dirty="0" smtClean="0">
              <a:latin typeface="メイリオ" panose="020B0604030504040204" pitchFamily="50" charset="-128"/>
              <a:ea typeface="メイリオ" panose="020B0604030504040204" pitchFamily="50" charset="-128"/>
            </a:endParaRPr>
          </a:p>
          <a:p>
            <a:pPr>
              <a:lnSpc>
                <a:spcPts val="1400"/>
              </a:lnSpc>
            </a:pPr>
            <a:r>
              <a:rPr kumimoji="1" lang="ja-JP" altLang="en-US" sz="1100" dirty="0" smtClean="0">
                <a:latin typeface="メイリオ" panose="020B0604030504040204" pitchFamily="50" charset="-128"/>
                <a:ea typeface="メイリオ" panose="020B0604030504040204" pitchFamily="50" charset="-128"/>
              </a:rPr>
              <a:t>〇審議会における審議を経て、答申案を決定し、以降、大阪府にて計画策定作業やパブリックコメントを踏まえて、</a:t>
            </a:r>
            <a:r>
              <a:rPr kumimoji="1" lang="en-US" altLang="ja-JP" sz="1100" dirty="0" smtClean="0">
                <a:latin typeface="メイリオ" panose="020B0604030504040204" pitchFamily="50" charset="-128"/>
                <a:ea typeface="メイリオ" panose="020B0604030504040204" pitchFamily="50" charset="-128"/>
              </a:rPr>
              <a:t>2021</a:t>
            </a:r>
            <a:r>
              <a:rPr kumimoji="1" lang="ja-JP" altLang="en-US" sz="1100" dirty="0" smtClean="0">
                <a:latin typeface="メイリオ" panose="020B0604030504040204" pitchFamily="50" charset="-128"/>
                <a:ea typeface="メイリオ" panose="020B0604030504040204" pitchFamily="50" charset="-128"/>
              </a:rPr>
              <a:t>年</a:t>
            </a:r>
            <a:r>
              <a:rPr kumimoji="1" lang="en-US" altLang="ja-JP" sz="1100" dirty="0" smtClean="0">
                <a:latin typeface="メイリオ" panose="020B0604030504040204" pitchFamily="50" charset="-128"/>
                <a:ea typeface="メイリオ" panose="020B0604030504040204" pitchFamily="50" charset="-128"/>
              </a:rPr>
              <a:t>3</a:t>
            </a:r>
            <a:r>
              <a:rPr kumimoji="1" lang="ja-JP" altLang="en-US" sz="1100" dirty="0" smtClean="0">
                <a:latin typeface="メイリオ" panose="020B0604030504040204" pitchFamily="50" charset="-128"/>
                <a:ea typeface="メイリオ" panose="020B0604030504040204" pitchFamily="50" charset="-128"/>
              </a:rPr>
              <a:t>月に次期環境総合計画を策定予定</a:t>
            </a:r>
            <a:endParaRPr kumimoji="1" lang="en-US" altLang="ja-JP" sz="1100" dirty="0" smtClean="0">
              <a:latin typeface="メイリオ" panose="020B0604030504040204" pitchFamily="50" charset="-128"/>
              <a:ea typeface="メイリオ" panose="020B0604030504040204" pitchFamily="50" charset="-128"/>
            </a:endParaRPr>
          </a:p>
        </p:txBody>
      </p:sp>
      <p:sp>
        <p:nvSpPr>
          <p:cNvPr id="86" name="角丸四角形 85"/>
          <p:cNvSpPr/>
          <p:nvPr/>
        </p:nvSpPr>
        <p:spPr>
          <a:xfrm>
            <a:off x="10885804" y="9080435"/>
            <a:ext cx="1303118" cy="311850"/>
          </a:xfrm>
          <a:prstGeom prst="roundRect">
            <a:avLst/>
          </a:prstGeom>
          <a:solidFill>
            <a:srgbClr val="0070C0"/>
          </a:solidFill>
        </p:spPr>
        <p:style>
          <a:lnRef idx="2">
            <a:schemeClr val="accent1"/>
          </a:lnRef>
          <a:fillRef idx="1">
            <a:schemeClr val="lt1"/>
          </a:fillRef>
          <a:effectRef idx="0">
            <a:schemeClr val="accent1"/>
          </a:effectRef>
          <a:fontRef idx="minor">
            <a:schemeClr val="dk1"/>
          </a:fontRef>
        </p:style>
        <p:txBody>
          <a:bodyPr lIns="50400" tIns="50400" rIns="50400" bIns="50400" rtlCol="0" anchor="ctr"/>
          <a:lstStyle/>
          <a:p>
            <a:pPr>
              <a:lnSpc>
                <a:spcPts val="1300"/>
              </a:lnSpc>
            </a:pPr>
            <a:r>
              <a:rPr lang="ja-JP" altLang="en-US" sz="1100" dirty="0" smtClean="0">
                <a:solidFill>
                  <a:schemeClr val="bg1"/>
                </a:solidFill>
                <a:latin typeface="メイリオ" panose="020B0604030504040204" pitchFamily="50" charset="-128"/>
                <a:ea typeface="メイリオ" panose="020B0604030504040204" pitchFamily="50" charset="-128"/>
              </a:rPr>
              <a:t>持続的な</a:t>
            </a:r>
            <a:r>
              <a:rPr lang="ja-JP" altLang="en-US" sz="1200" b="1" dirty="0" smtClean="0">
                <a:solidFill>
                  <a:schemeClr val="bg1"/>
                </a:solidFill>
                <a:latin typeface="メイリオ" panose="020B0604030504040204" pitchFamily="50" charset="-128"/>
                <a:ea typeface="メイリオ" panose="020B0604030504040204" pitchFamily="50" charset="-128"/>
              </a:rPr>
              <a:t>経済</a:t>
            </a:r>
            <a:r>
              <a:rPr lang="ja-JP" altLang="en-US" sz="1100" dirty="0">
                <a:solidFill>
                  <a:schemeClr val="bg1"/>
                </a:solidFill>
                <a:latin typeface="メイリオ" panose="020B0604030504040204" pitchFamily="50" charset="-128"/>
                <a:ea typeface="メイリオ" panose="020B0604030504040204" pitchFamily="50" charset="-128"/>
              </a:rPr>
              <a:t>成長</a:t>
            </a:r>
          </a:p>
        </p:txBody>
      </p:sp>
      <p:sp>
        <p:nvSpPr>
          <p:cNvPr id="85" name="角丸四角形 84"/>
          <p:cNvSpPr/>
          <p:nvPr/>
        </p:nvSpPr>
        <p:spPr>
          <a:xfrm>
            <a:off x="8958390" y="9100969"/>
            <a:ext cx="1807873" cy="280125"/>
          </a:xfrm>
          <a:prstGeom prst="roundRect">
            <a:avLst/>
          </a:prstGeom>
          <a:solidFill>
            <a:srgbClr val="0070C0"/>
          </a:solidFill>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nSpc>
                <a:spcPts val="1400"/>
              </a:lnSpc>
            </a:pPr>
            <a:r>
              <a:rPr lang="ja-JP" altLang="en-US" sz="1100" dirty="0" smtClean="0">
                <a:solidFill>
                  <a:schemeClr val="bg1"/>
                </a:solidFill>
                <a:latin typeface="メイリオ" panose="020B0604030504040204" pitchFamily="50" charset="-128"/>
                <a:ea typeface="メイリオ" panose="020B0604030504040204" pitchFamily="50" charset="-128"/>
              </a:rPr>
              <a:t>公正・包摂・強靭な</a:t>
            </a:r>
            <a:r>
              <a:rPr lang="ja-JP" altLang="en-US" sz="1200" b="1" dirty="0" smtClean="0">
                <a:solidFill>
                  <a:schemeClr val="bg1"/>
                </a:solidFill>
                <a:latin typeface="メイリオ" panose="020B0604030504040204" pitchFamily="50" charset="-128"/>
                <a:ea typeface="メイリオ" panose="020B0604030504040204" pitchFamily="50" charset="-128"/>
              </a:rPr>
              <a:t>社会</a:t>
            </a:r>
            <a:endParaRPr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65" name="角丸四角形 64"/>
          <p:cNvSpPr/>
          <p:nvPr/>
        </p:nvSpPr>
        <p:spPr>
          <a:xfrm>
            <a:off x="7083267" y="9082834"/>
            <a:ext cx="1755582" cy="306130"/>
          </a:xfrm>
          <a:prstGeom prst="roundRect">
            <a:avLst/>
          </a:prstGeom>
          <a:solidFill>
            <a:srgbClr val="0070C0"/>
          </a:solidFill>
        </p:spPr>
        <p:style>
          <a:lnRef idx="2">
            <a:schemeClr val="accent1"/>
          </a:lnRef>
          <a:fillRef idx="1">
            <a:schemeClr val="lt1"/>
          </a:fillRef>
          <a:effectRef idx="0">
            <a:schemeClr val="accent1"/>
          </a:effectRef>
          <a:fontRef idx="minor">
            <a:schemeClr val="dk1"/>
          </a:fontRef>
        </p:style>
        <p:txBody>
          <a:bodyPr lIns="50400" tIns="50400" rIns="50400" bIns="50400" rtlCol="0" anchor="ctr"/>
          <a:lstStyle/>
          <a:p>
            <a:pPr algn="ctr">
              <a:lnSpc>
                <a:spcPts val="1400"/>
              </a:lnSpc>
            </a:pPr>
            <a:r>
              <a:rPr lang="ja-JP" altLang="en-US" sz="1100" dirty="0">
                <a:solidFill>
                  <a:schemeClr val="bg1"/>
                </a:solidFill>
                <a:latin typeface="メイリオ" panose="020B0604030504040204" pitchFamily="50" charset="-128"/>
                <a:ea typeface="メイリオ" panose="020B0604030504040204" pitchFamily="50" charset="-128"/>
              </a:rPr>
              <a:t>健全</a:t>
            </a:r>
            <a:r>
              <a:rPr lang="ja-JP" altLang="en-US" sz="1100" dirty="0" smtClean="0">
                <a:solidFill>
                  <a:schemeClr val="bg1"/>
                </a:solidFill>
                <a:latin typeface="メイリオ" panose="020B0604030504040204" pitchFamily="50" charset="-128"/>
                <a:ea typeface="メイリオ" panose="020B0604030504040204" pitchFamily="50" charset="-128"/>
              </a:rPr>
              <a:t>で豊か</a:t>
            </a:r>
            <a:r>
              <a:rPr lang="ja-JP" altLang="en-US" sz="1100" dirty="0">
                <a:solidFill>
                  <a:schemeClr val="bg1"/>
                </a:solidFill>
                <a:latin typeface="メイリオ" panose="020B0604030504040204" pitchFamily="50" charset="-128"/>
                <a:ea typeface="メイリオ" panose="020B0604030504040204" pitchFamily="50" charset="-128"/>
              </a:rPr>
              <a:t>な</a:t>
            </a:r>
            <a:r>
              <a:rPr lang="ja-JP" altLang="en-US" sz="1200" b="1" dirty="0">
                <a:solidFill>
                  <a:schemeClr val="bg1"/>
                </a:solidFill>
                <a:latin typeface="メイリオ" panose="020B0604030504040204" pitchFamily="50" charset="-128"/>
                <a:ea typeface="メイリオ" panose="020B0604030504040204" pitchFamily="50" charset="-128"/>
              </a:rPr>
              <a:t>環境</a:t>
            </a:r>
          </a:p>
        </p:txBody>
      </p:sp>
      <p:sp>
        <p:nvSpPr>
          <p:cNvPr id="89" name="角丸四角形 88"/>
          <p:cNvSpPr/>
          <p:nvPr/>
        </p:nvSpPr>
        <p:spPr>
          <a:xfrm>
            <a:off x="6555124" y="1872632"/>
            <a:ext cx="6202123" cy="7608085"/>
          </a:xfrm>
          <a:prstGeom prst="roundRect">
            <a:avLst>
              <a:gd name="adj" fmla="val 630"/>
            </a:avLst>
          </a:prstGeom>
          <a:no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55" name="角丸四角形 54"/>
          <p:cNvSpPr/>
          <p:nvPr/>
        </p:nvSpPr>
        <p:spPr>
          <a:xfrm>
            <a:off x="6434245" y="4146705"/>
            <a:ext cx="2349362" cy="25532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50400" tIns="36000" rIns="50400" bIns="0" rtlCol="0" anchor="ctr"/>
          <a:lstStyle/>
          <a:p>
            <a:r>
              <a:rPr kumimoji="1" lang="ja-JP" altLang="en-US" sz="1400" dirty="0">
                <a:latin typeface="メイリオ" panose="020B0604030504040204" pitchFamily="50" charset="-128"/>
                <a:ea typeface="メイリオ" panose="020B0604030504040204" pitchFamily="50" charset="-128"/>
              </a:rPr>
              <a:t>　</a:t>
            </a:r>
            <a:r>
              <a:rPr kumimoji="1" lang="en-US" altLang="ja-JP" sz="1200" b="1" dirty="0" smtClean="0">
                <a:solidFill>
                  <a:srgbClr val="002060"/>
                </a:solidFill>
                <a:latin typeface="メイリオ" panose="020B0604030504040204" pitchFamily="50" charset="-128"/>
                <a:ea typeface="メイリオ" panose="020B0604030504040204" pitchFamily="50" charset="-128"/>
              </a:rPr>
              <a:t>《</a:t>
            </a:r>
            <a:r>
              <a:rPr kumimoji="1" lang="ja-JP" altLang="en-US" sz="1200" b="1" dirty="0" smtClean="0">
                <a:solidFill>
                  <a:srgbClr val="002060"/>
                </a:solidFill>
                <a:latin typeface="メイリオ" panose="020B0604030504040204" pitchFamily="50" charset="-128"/>
                <a:ea typeface="メイリオ" panose="020B0604030504040204" pitchFamily="50" charset="-128"/>
              </a:rPr>
              <a:t>施策</a:t>
            </a:r>
            <a:r>
              <a:rPr kumimoji="1" lang="ja-JP" altLang="en-US" sz="1200" b="1" dirty="0">
                <a:solidFill>
                  <a:srgbClr val="002060"/>
                </a:solidFill>
                <a:latin typeface="メイリオ" panose="020B0604030504040204" pitchFamily="50" charset="-128"/>
                <a:ea typeface="メイリオ" panose="020B0604030504040204" pitchFamily="50" charset="-128"/>
              </a:rPr>
              <a:t>の基本的な</a:t>
            </a:r>
            <a:r>
              <a:rPr kumimoji="1" lang="ja-JP" altLang="en-US" sz="1200" b="1" dirty="0" smtClean="0">
                <a:solidFill>
                  <a:srgbClr val="002060"/>
                </a:solidFill>
                <a:latin typeface="メイリオ" panose="020B0604030504040204" pitchFamily="50" charset="-128"/>
                <a:ea typeface="メイリオ" panose="020B0604030504040204" pitchFamily="50" charset="-128"/>
              </a:rPr>
              <a:t>方向性</a:t>
            </a:r>
            <a:r>
              <a:rPr kumimoji="1" lang="en-US" altLang="ja-JP" sz="1300" b="1" dirty="0" smtClean="0">
                <a:solidFill>
                  <a:srgbClr val="002060"/>
                </a:solidFill>
                <a:latin typeface="メイリオ" panose="020B0604030504040204" pitchFamily="50" charset="-128"/>
                <a:ea typeface="メイリオ" panose="020B0604030504040204" pitchFamily="50" charset="-128"/>
              </a:rPr>
              <a:t>》</a:t>
            </a:r>
            <a:endParaRPr kumimoji="1" lang="ja-JP" altLang="en-US" sz="1300" b="1" dirty="0">
              <a:solidFill>
                <a:srgbClr val="002060"/>
              </a:solidFill>
              <a:latin typeface="メイリオ" panose="020B0604030504040204" pitchFamily="50" charset="-128"/>
              <a:ea typeface="メイリオ" panose="020B0604030504040204" pitchFamily="50" charset="-128"/>
            </a:endParaRPr>
          </a:p>
        </p:txBody>
      </p:sp>
      <p:sp>
        <p:nvSpPr>
          <p:cNvPr id="105" name="テキスト ボックス 104"/>
          <p:cNvSpPr txBox="1"/>
          <p:nvPr/>
        </p:nvSpPr>
        <p:spPr>
          <a:xfrm>
            <a:off x="8500083" y="7222033"/>
            <a:ext cx="3933217" cy="553998"/>
          </a:xfrm>
          <a:prstGeom prst="rect">
            <a:avLst/>
          </a:prstGeom>
          <a:noFill/>
        </p:spPr>
        <p:txBody>
          <a:bodyPr wrap="square" rtlCol="0">
            <a:spAutoFit/>
          </a:bodyPr>
          <a:lstStyle/>
          <a:p>
            <a:pPr indent="-172800">
              <a:lnSpc>
                <a:spcPts val="1200"/>
              </a:lnSpc>
              <a:buFont typeface="Wingdings" panose="05000000000000000000" pitchFamily="2" charset="2"/>
              <a:buChar char="Ø"/>
            </a:pPr>
            <a:r>
              <a:rPr kumimoji="1" lang="ja-JP" altLang="en-US" sz="1000" dirty="0">
                <a:latin typeface="メイリオ" panose="020B0604030504040204" pitchFamily="50" charset="-128"/>
                <a:ea typeface="メイリオ" panose="020B0604030504040204" pitchFamily="50" charset="-128"/>
              </a:rPr>
              <a:t>環境基準や環境保全目標の</a:t>
            </a:r>
            <a:r>
              <a:rPr kumimoji="1" lang="ja-JP" altLang="en-US" sz="1000" dirty="0" smtClean="0">
                <a:latin typeface="メイリオ" panose="020B0604030504040204" pitchFamily="50" charset="-128"/>
                <a:ea typeface="メイリオ" panose="020B0604030504040204" pitchFamily="50" charset="-128"/>
              </a:rPr>
              <a:t>達成を</a:t>
            </a:r>
            <a:r>
              <a:rPr kumimoji="1" lang="ja-JP" altLang="en-US" sz="1000" dirty="0">
                <a:latin typeface="メイリオ" panose="020B0604030504040204" pitchFamily="50" charset="-128"/>
                <a:ea typeface="メイリオ" panose="020B0604030504040204" pitchFamily="50" charset="-128"/>
              </a:rPr>
              <a:t>図</a:t>
            </a:r>
            <a:r>
              <a:rPr kumimoji="1" lang="ja-JP" altLang="en-US" sz="1000" dirty="0" smtClean="0">
                <a:latin typeface="メイリオ" panose="020B0604030504040204" pitchFamily="50" charset="-128"/>
                <a:ea typeface="メイリオ" panose="020B0604030504040204" pitchFamily="50" charset="-128"/>
              </a:rPr>
              <a:t>る</a:t>
            </a:r>
            <a:endParaRPr kumimoji="1" lang="en-US" altLang="ja-JP" sz="1000" dirty="0">
              <a:latin typeface="メイリオ" panose="020B0604030504040204" pitchFamily="50" charset="-128"/>
              <a:ea typeface="メイリオ" panose="020B0604030504040204" pitchFamily="50" charset="-128"/>
            </a:endParaRPr>
          </a:p>
          <a:p>
            <a:pPr indent="-172800">
              <a:lnSpc>
                <a:spcPts val="1200"/>
              </a:lnSpc>
              <a:buFont typeface="Wingdings" panose="05000000000000000000" pitchFamily="2" charset="2"/>
              <a:buChar char="Ø"/>
            </a:pPr>
            <a:r>
              <a:rPr kumimoji="1" lang="ja-JP" altLang="en-US" sz="1000" dirty="0">
                <a:latin typeface="メイリオ" panose="020B0604030504040204" pitchFamily="50" charset="-128"/>
                <a:ea typeface="メイリオ" panose="020B0604030504040204" pitchFamily="50" charset="-128"/>
              </a:rPr>
              <a:t>これまで以上に地球規模の環境問題に</a:t>
            </a:r>
            <a:r>
              <a:rPr kumimoji="1" lang="ja-JP" altLang="en-US" sz="1000" dirty="0" smtClean="0">
                <a:latin typeface="メイリオ" panose="020B0604030504040204" pitchFamily="50" charset="-128"/>
                <a:ea typeface="メイリオ" panose="020B0604030504040204" pitchFamily="50" charset="-128"/>
              </a:rPr>
              <a:t>取り組む</a:t>
            </a:r>
            <a:endParaRPr kumimoji="1" lang="en-US" altLang="ja-JP" sz="1000" dirty="0" smtClean="0">
              <a:latin typeface="メイリオ" panose="020B0604030504040204" pitchFamily="50" charset="-128"/>
              <a:ea typeface="メイリオ" panose="020B0604030504040204" pitchFamily="50" charset="-128"/>
            </a:endParaRPr>
          </a:p>
          <a:p>
            <a:pPr indent="-172800">
              <a:lnSpc>
                <a:spcPts val="1200"/>
              </a:lnSpc>
              <a:buFont typeface="Wingdings" panose="05000000000000000000" pitchFamily="2" charset="2"/>
              <a:buChar char="Ø"/>
            </a:pPr>
            <a:r>
              <a:rPr kumimoji="1" lang="ja-JP" altLang="en-US" sz="1000" dirty="0">
                <a:latin typeface="メイリオ" panose="020B0604030504040204" pitchFamily="50" charset="-128"/>
                <a:ea typeface="メイリオ" panose="020B0604030504040204" pitchFamily="50" charset="-128"/>
              </a:rPr>
              <a:t>府民啓発、環境リスク評価のための基礎</a:t>
            </a:r>
            <a:r>
              <a:rPr kumimoji="1" lang="ja-JP" altLang="en-US" sz="1000" dirty="0" smtClean="0">
                <a:latin typeface="メイリオ" panose="020B0604030504040204" pitchFamily="50" charset="-128"/>
                <a:ea typeface="メイリオ" panose="020B0604030504040204" pitchFamily="50" charset="-128"/>
              </a:rPr>
              <a:t>データを提供する</a:t>
            </a:r>
            <a:endParaRPr kumimoji="1" lang="en-US" altLang="ja-JP" sz="1000" dirty="0">
              <a:latin typeface="メイリオ" panose="020B0604030504040204" pitchFamily="50" charset="-128"/>
              <a:ea typeface="メイリオ" panose="020B0604030504040204" pitchFamily="50" charset="-128"/>
            </a:endParaRPr>
          </a:p>
        </p:txBody>
      </p:sp>
      <p:sp>
        <p:nvSpPr>
          <p:cNvPr id="106" name="テキスト ボックス 105"/>
          <p:cNvSpPr txBox="1"/>
          <p:nvPr/>
        </p:nvSpPr>
        <p:spPr>
          <a:xfrm>
            <a:off x="8500083" y="5831570"/>
            <a:ext cx="4039451" cy="553998"/>
          </a:xfrm>
          <a:prstGeom prst="rect">
            <a:avLst/>
          </a:prstGeom>
          <a:noFill/>
        </p:spPr>
        <p:txBody>
          <a:bodyPr wrap="square" rtlCol="0">
            <a:spAutoFit/>
          </a:bodyPr>
          <a:lstStyle/>
          <a:p>
            <a:pPr indent="-172800">
              <a:lnSpc>
                <a:spcPts val="1200"/>
              </a:lnSpc>
              <a:buFont typeface="Wingdings" panose="05000000000000000000" pitchFamily="2" charset="2"/>
              <a:buChar char="Ø"/>
            </a:pPr>
            <a:r>
              <a:rPr kumimoji="1" lang="ja-JP" altLang="en-US" sz="1000" dirty="0" smtClean="0">
                <a:latin typeface="メイリオ" panose="020B0604030504040204" pitchFamily="50" charset="-128"/>
                <a:ea typeface="メイリオ" panose="020B0604030504040204" pitchFamily="50" charset="-128"/>
              </a:rPr>
              <a:t>消費</a:t>
            </a:r>
            <a:r>
              <a:rPr kumimoji="1" lang="ja-JP" altLang="en-US" sz="1000" dirty="0">
                <a:latin typeface="メイリオ" panose="020B0604030504040204" pitchFamily="50" charset="-128"/>
                <a:ea typeface="メイリオ" panose="020B0604030504040204" pitchFamily="50" charset="-128"/>
              </a:rPr>
              <a:t>活動・事業活動（金融含む</a:t>
            </a:r>
            <a:r>
              <a:rPr kumimoji="1" lang="ja-JP" altLang="en-US" sz="1000" dirty="0" smtClean="0">
                <a:latin typeface="メイリオ" panose="020B0604030504040204" pitchFamily="50" charset="-128"/>
                <a:ea typeface="メイリオ" panose="020B0604030504040204" pitchFamily="50" charset="-128"/>
              </a:rPr>
              <a:t>）において、環境負荷</a:t>
            </a:r>
            <a:r>
              <a:rPr kumimoji="1" lang="ja-JP" altLang="en-US" sz="1000" dirty="0">
                <a:latin typeface="メイリオ" panose="020B0604030504040204" pitchFamily="50" charset="-128"/>
                <a:ea typeface="メイリオ" panose="020B0604030504040204" pitchFamily="50" charset="-128"/>
              </a:rPr>
              <a:t>に</a:t>
            </a:r>
            <a:r>
              <a:rPr kumimoji="1" lang="ja-JP" altLang="en-US" sz="1000" dirty="0" smtClean="0">
                <a:latin typeface="メイリオ" panose="020B0604030504040204" pitchFamily="50" charset="-128"/>
                <a:ea typeface="メイリオ" panose="020B0604030504040204" pitchFamily="50" charset="-128"/>
              </a:rPr>
              <a:t>応じた</a:t>
            </a:r>
            <a:endParaRPr kumimoji="1" lang="en-US" altLang="ja-JP" sz="1000" dirty="0" smtClean="0">
              <a:latin typeface="メイリオ" panose="020B0604030504040204" pitchFamily="50" charset="-128"/>
              <a:ea typeface="メイリオ" panose="020B0604030504040204" pitchFamily="50" charset="-128"/>
            </a:endParaRPr>
          </a:p>
          <a:p>
            <a:pPr>
              <a:lnSpc>
                <a:spcPts val="1200"/>
              </a:lnSpc>
            </a:pPr>
            <a:r>
              <a:rPr kumimoji="1" lang="ja-JP" altLang="en-US" sz="1000" dirty="0" smtClean="0">
                <a:latin typeface="メイリオ" panose="020B0604030504040204" pitchFamily="50" charset="-128"/>
                <a:ea typeface="メイリオ" panose="020B0604030504040204" pitchFamily="50" charset="-128"/>
              </a:rPr>
              <a:t>　 負担</a:t>
            </a:r>
            <a:r>
              <a:rPr kumimoji="1" lang="ja-JP" altLang="en-US" sz="1000" dirty="0">
                <a:latin typeface="メイリオ" panose="020B0604030504040204" pitchFamily="50" charset="-128"/>
                <a:ea typeface="メイリオ" panose="020B0604030504040204" pitchFamily="50" charset="-128"/>
              </a:rPr>
              <a:t>を負うようにする</a:t>
            </a:r>
            <a:endParaRPr kumimoji="1" lang="en-US" altLang="ja-JP" sz="1000" dirty="0">
              <a:latin typeface="メイリオ" panose="020B0604030504040204" pitchFamily="50" charset="-128"/>
              <a:ea typeface="メイリオ" panose="020B0604030504040204" pitchFamily="50" charset="-128"/>
            </a:endParaRPr>
          </a:p>
          <a:p>
            <a:pPr indent="-172800">
              <a:lnSpc>
                <a:spcPts val="1200"/>
              </a:lnSpc>
              <a:buFont typeface="Wingdings" panose="05000000000000000000" pitchFamily="2" charset="2"/>
              <a:buChar char="Ø"/>
            </a:pPr>
            <a:r>
              <a:rPr kumimoji="1" lang="ja-JP" altLang="en-US" sz="1000" dirty="0">
                <a:latin typeface="メイリオ" panose="020B0604030504040204" pitchFamily="50" charset="-128"/>
                <a:ea typeface="メイリオ" panose="020B0604030504040204" pitchFamily="50" charset="-128"/>
              </a:rPr>
              <a:t>社会全体を良くする取組みが報われるように</a:t>
            </a:r>
            <a:r>
              <a:rPr kumimoji="1" lang="ja-JP" altLang="en-US" sz="1000" dirty="0" smtClean="0">
                <a:latin typeface="メイリオ" panose="020B0604030504040204" pitchFamily="50" charset="-128"/>
                <a:ea typeface="メイリオ" panose="020B0604030504040204" pitchFamily="50" charset="-128"/>
              </a:rPr>
              <a:t>する</a:t>
            </a:r>
            <a:endParaRPr kumimoji="1" lang="en-US" altLang="ja-JP" sz="1000" dirty="0">
              <a:latin typeface="メイリオ" panose="020B0604030504040204" pitchFamily="50" charset="-128"/>
              <a:ea typeface="メイリオ" panose="020B0604030504040204" pitchFamily="50" charset="-128"/>
            </a:endParaRPr>
          </a:p>
        </p:txBody>
      </p:sp>
      <p:sp>
        <p:nvSpPr>
          <p:cNvPr id="109" name="テキスト ボックス 108"/>
          <p:cNvSpPr txBox="1"/>
          <p:nvPr/>
        </p:nvSpPr>
        <p:spPr>
          <a:xfrm>
            <a:off x="8500083" y="6559192"/>
            <a:ext cx="4027156" cy="553998"/>
          </a:xfrm>
          <a:prstGeom prst="rect">
            <a:avLst/>
          </a:prstGeom>
          <a:noFill/>
        </p:spPr>
        <p:txBody>
          <a:bodyPr wrap="square" rtlCol="0">
            <a:spAutoFit/>
          </a:bodyPr>
          <a:lstStyle/>
          <a:p>
            <a:pPr marL="72000" indent="-172800">
              <a:lnSpc>
                <a:spcPts val="1200"/>
              </a:lnSpc>
              <a:buFont typeface="Wingdings" panose="05000000000000000000" pitchFamily="2" charset="2"/>
              <a:buChar char="Ø"/>
            </a:pPr>
            <a:r>
              <a:rPr kumimoji="1" lang="ja-JP" altLang="en-US" sz="1000" dirty="0" smtClean="0">
                <a:latin typeface="メイリオ" panose="020B0604030504040204" pitchFamily="50" charset="-128"/>
                <a:ea typeface="メイリオ" panose="020B0604030504040204" pitchFamily="50" charset="-128"/>
              </a:rPr>
              <a:t>製品</a:t>
            </a:r>
            <a:r>
              <a:rPr kumimoji="1" lang="ja-JP" altLang="en-US" sz="1000" dirty="0">
                <a:latin typeface="メイリオ" panose="020B0604030504040204" pitchFamily="50" charset="-128"/>
                <a:ea typeface="メイリオ" panose="020B0604030504040204" pitchFamily="50" charset="-128"/>
              </a:rPr>
              <a:t>設計や製法の段階で環境負荷を</a:t>
            </a:r>
            <a:r>
              <a:rPr kumimoji="1" lang="ja-JP" altLang="en-US" sz="1000" dirty="0" smtClean="0">
                <a:latin typeface="メイリオ" panose="020B0604030504040204" pitchFamily="50" charset="-128"/>
                <a:ea typeface="メイリオ" panose="020B0604030504040204" pitchFamily="50" charset="-128"/>
              </a:rPr>
              <a:t>低減する</a:t>
            </a:r>
            <a:endParaRPr kumimoji="1" lang="en-US" altLang="ja-JP" sz="1000" dirty="0">
              <a:latin typeface="メイリオ" panose="020B0604030504040204" pitchFamily="50" charset="-128"/>
              <a:ea typeface="メイリオ" panose="020B0604030504040204" pitchFamily="50" charset="-128"/>
            </a:endParaRPr>
          </a:p>
          <a:p>
            <a:pPr marL="72000" indent="-172800">
              <a:lnSpc>
                <a:spcPts val="1200"/>
              </a:lnSpc>
              <a:buFont typeface="Wingdings" panose="05000000000000000000" pitchFamily="2" charset="2"/>
              <a:buChar char="Ø"/>
            </a:pPr>
            <a:r>
              <a:rPr kumimoji="1" lang="ja-JP" altLang="en-US" sz="1000" dirty="0">
                <a:latin typeface="メイリオ" panose="020B0604030504040204" pitchFamily="50" charset="-128"/>
                <a:ea typeface="メイリオ" panose="020B0604030504040204" pitchFamily="50" charset="-128"/>
              </a:rPr>
              <a:t>環境技術</a:t>
            </a:r>
            <a:r>
              <a:rPr kumimoji="1" lang="ja-JP" altLang="en-US" sz="1000" dirty="0" smtClean="0">
                <a:latin typeface="メイリオ" panose="020B0604030504040204" pitchFamily="50" charset="-128"/>
                <a:ea typeface="メイリオ" panose="020B0604030504040204" pitchFamily="50" charset="-128"/>
              </a:rPr>
              <a:t>の活用・支援する</a:t>
            </a:r>
            <a:endParaRPr kumimoji="1" lang="en-US" altLang="ja-JP" sz="1000" dirty="0" smtClean="0">
              <a:latin typeface="メイリオ" panose="020B0604030504040204" pitchFamily="50" charset="-128"/>
              <a:ea typeface="メイリオ" panose="020B0604030504040204" pitchFamily="50" charset="-128"/>
            </a:endParaRPr>
          </a:p>
          <a:p>
            <a:pPr marL="72000" indent="-172800">
              <a:lnSpc>
                <a:spcPts val="1200"/>
              </a:lnSpc>
              <a:buFont typeface="Wingdings" panose="05000000000000000000" pitchFamily="2" charset="2"/>
              <a:buChar char="Ø"/>
            </a:pPr>
            <a:r>
              <a:rPr kumimoji="1" lang="ja-JP" altLang="en-US" sz="1000" dirty="0">
                <a:latin typeface="メイリオ" panose="020B0604030504040204" pitchFamily="50" charset="-128"/>
                <a:ea typeface="メイリオ" panose="020B0604030504040204" pitchFamily="50" charset="-128"/>
              </a:rPr>
              <a:t>情報通信技術などを活用して、効率化・合理化を</a:t>
            </a:r>
            <a:r>
              <a:rPr kumimoji="1" lang="ja-JP" altLang="en-US" sz="1000" dirty="0" smtClean="0">
                <a:latin typeface="メイリオ" panose="020B0604030504040204" pitchFamily="50" charset="-128"/>
                <a:ea typeface="メイリオ" panose="020B0604030504040204" pitchFamily="50" charset="-128"/>
              </a:rPr>
              <a:t>推進する</a:t>
            </a:r>
            <a:endParaRPr kumimoji="1" lang="en-US" altLang="ja-JP" sz="1000" dirty="0">
              <a:latin typeface="メイリオ" panose="020B0604030504040204" pitchFamily="50" charset="-128"/>
              <a:ea typeface="メイリオ" panose="020B0604030504040204" pitchFamily="50" charset="-128"/>
            </a:endParaRPr>
          </a:p>
        </p:txBody>
      </p:sp>
      <p:pic>
        <p:nvPicPr>
          <p:cNvPr id="8" name="図 7"/>
          <p:cNvPicPr>
            <a:picLocks noChangeAspect="1"/>
          </p:cNvPicPr>
          <p:nvPr/>
        </p:nvPicPr>
        <p:blipFill>
          <a:blip r:embed="rId2"/>
          <a:stretch>
            <a:fillRect/>
          </a:stretch>
        </p:blipFill>
        <p:spPr>
          <a:xfrm>
            <a:off x="5104205" y="2229738"/>
            <a:ext cx="1315859" cy="875645"/>
          </a:xfrm>
          <a:prstGeom prst="rect">
            <a:avLst/>
          </a:prstGeom>
        </p:spPr>
      </p:pic>
      <p:sp>
        <p:nvSpPr>
          <p:cNvPr id="83" name="テキスト ボックス 82"/>
          <p:cNvSpPr txBox="1"/>
          <p:nvPr/>
        </p:nvSpPr>
        <p:spPr>
          <a:xfrm>
            <a:off x="5148250" y="3108671"/>
            <a:ext cx="1478699" cy="246221"/>
          </a:xfrm>
          <a:prstGeom prst="rect">
            <a:avLst/>
          </a:prstGeom>
          <a:noFill/>
        </p:spPr>
        <p:txBody>
          <a:bodyPr wrap="square" rtlCol="0">
            <a:spAutoFit/>
          </a:bodyPr>
          <a:lstStyle/>
          <a:p>
            <a:r>
              <a:rPr kumimoji="1" lang="ja-JP" altLang="en-US" sz="1000" dirty="0">
                <a:latin typeface="メイリオ" panose="020B0604030504040204" pitchFamily="50" charset="-128"/>
                <a:ea typeface="メイリオ" panose="020B0604030504040204" pitchFamily="50" charset="-128"/>
              </a:rPr>
              <a:t>水不足のイメージ図</a:t>
            </a:r>
            <a:endParaRPr kumimoji="1" lang="ja-JP" altLang="en-US" sz="1000" spc="-300" dirty="0">
              <a:latin typeface="メイリオ" panose="020B0604030504040204" pitchFamily="50" charset="-128"/>
              <a:ea typeface="メイリオ" panose="020B0604030504040204" pitchFamily="50" charset="-128"/>
            </a:endParaRPr>
          </a:p>
        </p:txBody>
      </p:sp>
      <p:sp>
        <p:nvSpPr>
          <p:cNvPr id="100" name="テキスト ボックス 99"/>
          <p:cNvSpPr txBox="1"/>
          <p:nvPr/>
        </p:nvSpPr>
        <p:spPr>
          <a:xfrm>
            <a:off x="3554248" y="3234541"/>
            <a:ext cx="315974" cy="253916"/>
          </a:xfrm>
          <a:prstGeom prst="rect">
            <a:avLst/>
          </a:prstGeom>
          <a:noFill/>
        </p:spPr>
        <p:txBody>
          <a:bodyPr wrap="square" rtlCol="0">
            <a:spAutoFit/>
          </a:bodyPr>
          <a:lstStyle/>
          <a:p>
            <a:r>
              <a:rPr kumimoji="1" lang="ja-JP" altLang="en-US" sz="1050" dirty="0">
                <a:ln>
                  <a:solidFill>
                    <a:schemeClr val="tx1"/>
                  </a:solidFill>
                </a:ln>
                <a:latin typeface="Meiryo UI" panose="020B0604030504040204" pitchFamily="50" charset="-128"/>
                <a:ea typeface="Meiryo UI" panose="020B0604030504040204" pitchFamily="50" charset="-128"/>
              </a:rPr>
              <a:t>例</a:t>
            </a:r>
          </a:p>
        </p:txBody>
      </p:sp>
      <p:cxnSp>
        <p:nvCxnSpPr>
          <p:cNvPr id="119" name="直線矢印コネクタ 118"/>
          <p:cNvCxnSpPr/>
          <p:nvPr/>
        </p:nvCxnSpPr>
        <p:spPr>
          <a:xfrm flipH="1">
            <a:off x="5919602" y="3616932"/>
            <a:ext cx="953" cy="1440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2" name="テキスト ボックス 101"/>
          <p:cNvSpPr txBox="1"/>
          <p:nvPr/>
        </p:nvSpPr>
        <p:spPr>
          <a:xfrm>
            <a:off x="3647620" y="3393583"/>
            <a:ext cx="1789733" cy="253916"/>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資源・エネルギー消費の増大</a:t>
            </a:r>
            <a:endParaRPr kumimoji="1" lang="en-US" altLang="ja-JP" sz="1000" dirty="0">
              <a:latin typeface="Meiryo UI" panose="020B0604030504040204" pitchFamily="50" charset="-128"/>
              <a:ea typeface="Meiryo UI" panose="020B0604030504040204" pitchFamily="50" charset="-128"/>
            </a:endParaRPr>
          </a:p>
        </p:txBody>
      </p:sp>
      <p:sp>
        <p:nvSpPr>
          <p:cNvPr id="103" name="テキスト ボックス 102"/>
          <p:cNvSpPr txBox="1"/>
          <p:nvPr/>
        </p:nvSpPr>
        <p:spPr>
          <a:xfrm>
            <a:off x="4460385" y="3800073"/>
            <a:ext cx="820249" cy="374461"/>
          </a:xfrm>
          <a:prstGeom prst="rect">
            <a:avLst/>
          </a:prstGeom>
          <a:noFill/>
        </p:spPr>
        <p:txBody>
          <a:bodyPr wrap="square" rtlCol="0">
            <a:spAutoFit/>
          </a:bodyPr>
          <a:lstStyle/>
          <a:p>
            <a:pPr>
              <a:lnSpc>
                <a:spcPts val="1100"/>
              </a:lnSpc>
            </a:pPr>
            <a:r>
              <a:rPr kumimoji="1" lang="ja-JP" altLang="en-US" sz="1000" dirty="0">
                <a:latin typeface="Meiryo UI" panose="020B0604030504040204" pitchFamily="50" charset="-128"/>
                <a:ea typeface="Meiryo UI" panose="020B0604030504040204" pitchFamily="50" charset="-128"/>
              </a:rPr>
              <a:t>資源をめぐる紛争の懸念</a:t>
            </a:r>
            <a:endParaRPr kumimoji="1" lang="en-US" altLang="ja-JP" sz="1000" dirty="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5389692" y="3755127"/>
            <a:ext cx="1158417" cy="656590"/>
          </a:xfrm>
          <a:prstGeom prst="rect">
            <a:avLst/>
          </a:prstGeom>
          <a:noFill/>
        </p:spPr>
        <p:txBody>
          <a:bodyPr wrap="square" rtlCol="0">
            <a:spAutoFit/>
          </a:bodyPr>
          <a:lstStyle/>
          <a:p>
            <a:pPr>
              <a:lnSpc>
                <a:spcPts val="1100"/>
              </a:lnSpc>
            </a:pPr>
            <a:r>
              <a:rPr kumimoji="1" lang="ja-JP" altLang="en-US" sz="1000" dirty="0">
                <a:latin typeface="Meiryo UI" panose="020B0604030504040204" pitchFamily="50" charset="-128"/>
                <a:ea typeface="Meiryo UI" panose="020B0604030504040204" pitchFamily="50" charset="-128"/>
              </a:rPr>
              <a:t>自然災害の増加・被害の甚大化による住居の喪失</a:t>
            </a:r>
            <a:r>
              <a:rPr kumimoji="1" lang="ja-JP" altLang="en-US" sz="1000" dirty="0" smtClean="0">
                <a:latin typeface="Meiryo UI" panose="020B0604030504040204" pitchFamily="50" charset="-128"/>
                <a:ea typeface="Meiryo UI" panose="020B0604030504040204" pitchFamily="50" charset="-128"/>
              </a:rPr>
              <a:t>・</a:t>
            </a:r>
            <a:endParaRPr kumimoji="1" lang="en-US" altLang="ja-JP" sz="1000" dirty="0" smtClean="0">
              <a:latin typeface="Meiryo UI" panose="020B0604030504040204" pitchFamily="50" charset="-128"/>
              <a:ea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rPr>
              <a:t>経済</a:t>
            </a:r>
            <a:r>
              <a:rPr kumimoji="1" lang="ja-JP" altLang="en-US" sz="1000" dirty="0">
                <a:latin typeface="Meiryo UI" panose="020B0604030504040204" pitchFamily="50" charset="-128"/>
                <a:ea typeface="Meiryo UI" panose="020B0604030504040204" pitchFamily="50" charset="-128"/>
              </a:rPr>
              <a:t>の停滞等</a:t>
            </a:r>
            <a:endParaRPr kumimoji="1" lang="en-US" altLang="ja-JP" sz="1000" dirty="0">
              <a:latin typeface="Meiryo UI" panose="020B0604030504040204" pitchFamily="50" charset="-128"/>
              <a:ea typeface="Meiryo UI" panose="020B0604030504040204" pitchFamily="50" charset="-128"/>
            </a:endParaRPr>
          </a:p>
        </p:txBody>
      </p:sp>
      <p:sp>
        <p:nvSpPr>
          <p:cNvPr id="117" name="テキスト ボックス 116"/>
          <p:cNvSpPr txBox="1"/>
          <p:nvPr/>
        </p:nvSpPr>
        <p:spPr>
          <a:xfrm>
            <a:off x="3604540" y="3800073"/>
            <a:ext cx="820249" cy="374461"/>
          </a:xfrm>
          <a:prstGeom prst="rect">
            <a:avLst/>
          </a:prstGeom>
          <a:noFill/>
        </p:spPr>
        <p:txBody>
          <a:bodyPr wrap="square" rtlCol="0">
            <a:spAutoFit/>
          </a:bodyPr>
          <a:lstStyle/>
          <a:p>
            <a:pPr>
              <a:lnSpc>
                <a:spcPts val="1100"/>
              </a:lnSpc>
            </a:pPr>
            <a:r>
              <a:rPr kumimoji="1" lang="ja-JP" altLang="en-US" sz="1000" dirty="0">
                <a:latin typeface="Meiryo UI" panose="020B0604030504040204" pitchFamily="50" charset="-128"/>
                <a:ea typeface="Meiryo UI" panose="020B0604030504040204" pitchFamily="50" charset="-128"/>
              </a:rPr>
              <a:t>インフラ整備の増大</a:t>
            </a:r>
            <a:endParaRPr kumimoji="1" lang="en-US" altLang="ja-JP" sz="1000" dirty="0">
              <a:latin typeface="Meiryo UI" panose="020B0604030504040204" pitchFamily="50" charset="-128"/>
              <a:ea typeface="Meiryo UI" panose="020B0604030504040204" pitchFamily="50" charset="-128"/>
            </a:endParaRPr>
          </a:p>
        </p:txBody>
      </p:sp>
      <p:cxnSp>
        <p:nvCxnSpPr>
          <p:cNvPr id="13" name="直線矢印コネクタ 12"/>
          <p:cNvCxnSpPr>
            <a:stCxn id="117" idx="0"/>
          </p:cNvCxnSpPr>
          <p:nvPr/>
        </p:nvCxnSpPr>
        <p:spPr>
          <a:xfrm flipV="1">
            <a:off x="4014665" y="3639963"/>
            <a:ext cx="223206" cy="1601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8" name="直線矢印コネクタ 117"/>
          <p:cNvCxnSpPr>
            <a:endCxn id="103" idx="0"/>
          </p:cNvCxnSpPr>
          <p:nvPr/>
        </p:nvCxnSpPr>
        <p:spPr>
          <a:xfrm>
            <a:off x="4633857" y="3636859"/>
            <a:ext cx="236653" cy="16321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0" name="直線矢印コネクタ 119"/>
          <p:cNvCxnSpPr/>
          <p:nvPr/>
        </p:nvCxnSpPr>
        <p:spPr>
          <a:xfrm flipV="1">
            <a:off x="5280331" y="3500563"/>
            <a:ext cx="242816" cy="32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1" name="テキスト ボックス 120"/>
          <p:cNvSpPr txBox="1"/>
          <p:nvPr/>
        </p:nvSpPr>
        <p:spPr>
          <a:xfrm>
            <a:off x="162276" y="5013385"/>
            <a:ext cx="6347746" cy="609192"/>
          </a:xfrm>
          <a:prstGeom prst="rect">
            <a:avLst/>
          </a:prstGeom>
          <a:noFill/>
          <a:ln w="6350">
            <a:noFill/>
            <a:prstDash val="dash"/>
          </a:ln>
        </p:spPr>
        <p:txBody>
          <a:bodyPr wrap="square" lIns="72000" tIns="72000" rIns="0" bIns="36000" rtlCol="0" anchor="ctr" anchorCtr="0">
            <a:spAutoFit/>
          </a:bodyPr>
          <a:lstStyle/>
          <a:p>
            <a:pPr indent="-360000">
              <a:lnSpc>
                <a:spcPts val="1300"/>
              </a:lnSpc>
            </a:pPr>
            <a:r>
              <a:rPr kumimoji="1" lang="en-US" altLang="ja-JP" sz="1000" dirty="0" smtClean="0">
                <a:latin typeface="メイリオ" panose="020B0604030504040204" pitchFamily="50" charset="-128"/>
                <a:ea typeface="メイリオ" panose="020B0604030504040204" pitchFamily="50" charset="-128"/>
              </a:rPr>
              <a:t>※</a:t>
            </a:r>
            <a:r>
              <a:rPr kumimoji="1" lang="ja-JP" altLang="en-US" sz="1000" dirty="0" smtClean="0">
                <a:latin typeface="メイリオ" panose="020B0604030504040204" pitchFamily="50" charset="-128"/>
                <a:ea typeface="メイリオ" panose="020B0604030504040204" pitchFamily="50" charset="-128"/>
              </a:rPr>
              <a:t>例えば、気候</a:t>
            </a:r>
            <a:r>
              <a:rPr kumimoji="1" lang="ja-JP" altLang="en-US" sz="1000" dirty="0">
                <a:latin typeface="メイリオ" panose="020B0604030504040204" pitchFamily="50" charset="-128"/>
                <a:ea typeface="メイリオ" panose="020B0604030504040204" pitchFamily="50" charset="-128"/>
              </a:rPr>
              <a:t>変動は</a:t>
            </a:r>
            <a:r>
              <a:rPr kumimoji="1" lang="ja-JP" altLang="en-US" sz="1000" dirty="0" smtClean="0">
                <a:latin typeface="メイリオ" panose="020B0604030504040204" pitchFamily="50" charset="-128"/>
                <a:ea typeface="メイリオ" panose="020B0604030504040204" pitchFamily="50" charset="-128"/>
              </a:rPr>
              <a:t>、温室</a:t>
            </a:r>
            <a:r>
              <a:rPr kumimoji="1" lang="ja-JP" altLang="en-US" sz="1000" dirty="0">
                <a:latin typeface="メイリオ" panose="020B0604030504040204" pitchFamily="50" charset="-128"/>
                <a:ea typeface="メイリオ" panose="020B0604030504040204" pitchFamily="50" charset="-128"/>
              </a:rPr>
              <a:t>効果ガス排出が少ない国・地域においても、水不足・</a:t>
            </a:r>
            <a:r>
              <a:rPr kumimoji="1" lang="ja-JP" altLang="en-US" sz="1000" dirty="0" smtClean="0">
                <a:latin typeface="メイリオ" panose="020B0604030504040204" pitchFamily="50" charset="-128"/>
                <a:ea typeface="メイリオ" panose="020B0604030504040204" pitchFamily="50" charset="-128"/>
              </a:rPr>
              <a:t>収穫不足</a:t>
            </a:r>
            <a:r>
              <a:rPr kumimoji="1" lang="ja-JP" altLang="en-US" sz="1000" dirty="0">
                <a:latin typeface="メイリオ" panose="020B0604030504040204" pitchFamily="50" charset="-128"/>
                <a:ea typeface="メイリオ" panose="020B0604030504040204" pitchFamily="50" charset="-128"/>
              </a:rPr>
              <a:t>・自然災害</a:t>
            </a:r>
            <a:r>
              <a:rPr kumimoji="1" lang="ja-JP" altLang="en-US" sz="1000" dirty="0" smtClean="0">
                <a:latin typeface="メイリオ" panose="020B0604030504040204" pitchFamily="50" charset="-128"/>
                <a:ea typeface="メイリオ" panose="020B0604030504040204" pitchFamily="50" charset="-128"/>
              </a:rPr>
              <a:t>に</a:t>
            </a:r>
            <a:endParaRPr kumimoji="1" lang="en-US" altLang="ja-JP" sz="1000" dirty="0" smtClean="0">
              <a:latin typeface="メイリオ" panose="020B0604030504040204" pitchFamily="50" charset="-128"/>
              <a:ea typeface="メイリオ" panose="020B0604030504040204" pitchFamily="50" charset="-128"/>
            </a:endParaRPr>
          </a:p>
          <a:p>
            <a:pPr indent="-360000">
              <a:lnSpc>
                <a:spcPts val="1300"/>
              </a:lnSpc>
            </a:pPr>
            <a:r>
              <a:rPr kumimoji="1" lang="ja-JP" altLang="en-US" sz="1000" dirty="0">
                <a:latin typeface="メイリオ" panose="020B0604030504040204" pitchFamily="50" charset="-128"/>
                <a:ea typeface="メイリオ" panose="020B0604030504040204" pitchFamily="50" charset="-128"/>
              </a:rPr>
              <a:t>　</a:t>
            </a:r>
            <a:r>
              <a:rPr kumimoji="1" lang="ja-JP" altLang="en-US" sz="1000" dirty="0" smtClean="0">
                <a:latin typeface="メイリオ" panose="020B0604030504040204" pitchFamily="50" charset="-128"/>
                <a:ea typeface="メイリオ" panose="020B0604030504040204" pitchFamily="50" charset="-128"/>
              </a:rPr>
              <a:t>よる</a:t>
            </a:r>
            <a:r>
              <a:rPr kumimoji="1" lang="ja-JP" altLang="en-US" sz="1000" dirty="0">
                <a:latin typeface="メイリオ" panose="020B0604030504040204" pitchFamily="50" charset="-128"/>
                <a:ea typeface="メイリオ" panose="020B0604030504040204" pitchFamily="50" charset="-128"/>
              </a:rPr>
              <a:t>住居の喪失・経済の停滞などの悪影響を引き起こしている</a:t>
            </a:r>
            <a:r>
              <a:rPr kumimoji="1" lang="ja-JP" altLang="en-US" sz="1000" dirty="0" smtClean="0">
                <a:latin typeface="メイリオ" panose="020B0604030504040204" pitchFamily="50" charset="-128"/>
                <a:ea typeface="メイリオ" panose="020B0604030504040204" pitchFamily="50" charset="-128"/>
              </a:rPr>
              <a:t>。また</a:t>
            </a:r>
            <a:r>
              <a:rPr kumimoji="1" lang="ja-JP" altLang="en-US" sz="1000" dirty="0">
                <a:latin typeface="メイリオ" panose="020B0604030504040204" pitchFamily="50" charset="-128"/>
                <a:ea typeface="メイリオ" panose="020B0604030504040204" pitchFamily="50" charset="-128"/>
              </a:rPr>
              <a:t>、悪影響は社会的弱者ほど</a:t>
            </a:r>
            <a:r>
              <a:rPr kumimoji="1" lang="ja-JP" altLang="en-US" sz="1000" dirty="0" smtClean="0">
                <a:latin typeface="メイリオ" panose="020B0604030504040204" pitchFamily="50" charset="-128"/>
                <a:ea typeface="メイリオ" panose="020B0604030504040204" pitchFamily="50" charset="-128"/>
              </a:rPr>
              <a:t>大きく</a:t>
            </a:r>
            <a:endParaRPr kumimoji="1" lang="en-US" altLang="ja-JP" sz="1000" dirty="0" smtClean="0">
              <a:latin typeface="メイリオ" panose="020B0604030504040204" pitchFamily="50" charset="-128"/>
              <a:ea typeface="メイリオ" panose="020B0604030504040204" pitchFamily="50" charset="-128"/>
            </a:endParaRPr>
          </a:p>
          <a:p>
            <a:pPr indent="-360000">
              <a:lnSpc>
                <a:spcPts val="1300"/>
              </a:lnSpc>
            </a:pPr>
            <a:r>
              <a:rPr kumimoji="1" lang="ja-JP" altLang="en-US" sz="1000" dirty="0">
                <a:latin typeface="メイリオ" panose="020B0604030504040204" pitchFamily="50" charset="-128"/>
                <a:ea typeface="メイリオ" panose="020B0604030504040204" pitchFamily="50" charset="-128"/>
              </a:rPr>
              <a:t>　</a:t>
            </a:r>
            <a:r>
              <a:rPr kumimoji="1" lang="ja-JP" altLang="en-US" sz="1000" dirty="0" smtClean="0">
                <a:latin typeface="メイリオ" panose="020B0604030504040204" pitchFamily="50" charset="-128"/>
                <a:ea typeface="メイリオ" panose="020B0604030504040204" pitchFamily="50" charset="-128"/>
              </a:rPr>
              <a:t>受ける</a:t>
            </a:r>
            <a:r>
              <a:rPr kumimoji="1" lang="ja-JP" altLang="en-US" sz="1000" dirty="0">
                <a:latin typeface="メイリオ" panose="020B0604030504040204" pitchFamily="50" charset="-128"/>
                <a:ea typeface="メイリオ" panose="020B0604030504040204" pitchFamily="50" charset="-128"/>
              </a:rPr>
              <a:t>といわれており、リスクに対処することが貧困や</a:t>
            </a:r>
            <a:r>
              <a:rPr kumimoji="1" lang="ja-JP" altLang="en-US" sz="1000" dirty="0" smtClean="0">
                <a:latin typeface="メイリオ" panose="020B0604030504040204" pitchFamily="50" charset="-128"/>
                <a:ea typeface="メイリオ" panose="020B0604030504040204" pitchFamily="50" charset="-128"/>
              </a:rPr>
              <a:t>不平等の</a:t>
            </a:r>
            <a:r>
              <a:rPr kumimoji="1" lang="ja-JP" altLang="en-US" sz="1000" dirty="0">
                <a:latin typeface="メイリオ" panose="020B0604030504040204" pitchFamily="50" charset="-128"/>
                <a:ea typeface="メイリオ" panose="020B0604030504040204" pitchFamily="50" charset="-128"/>
              </a:rPr>
              <a:t>増加防止に</a:t>
            </a:r>
            <a:r>
              <a:rPr kumimoji="1" lang="ja-JP" altLang="en-US" sz="1000" dirty="0" smtClean="0">
                <a:latin typeface="メイリオ" panose="020B0604030504040204" pitchFamily="50" charset="-128"/>
                <a:ea typeface="メイリオ" panose="020B0604030504040204" pitchFamily="50" charset="-128"/>
              </a:rPr>
              <a:t>つながる。</a:t>
            </a:r>
            <a:endParaRPr kumimoji="1" lang="en-US" altLang="ja-JP" sz="1000" dirty="0">
              <a:latin typeface="メイリオ" panose="020B0604030504040204" pitchFamily="50" charset="-128"/>
              <a:ea typeface="メイリオ" panose="020B0604030504040204" pitchFamily="50" charset="-128"/>
            </a:endParaRPr>
          </a:p>
        </p:txBody>
      </p:sp>
      <p:sp>
        <p:nvSpPr>
          <p:cNvPr id="66" name="テキスト ボックス 65"/>
          <p:cNvSpPr txBox="1"/>
          <p:nvPr/>
        </p:nvSpPr>
        <p:spPr>
          <a:xfrm>
            <a:off x="54273" y="6135753"/>
            <a:ext cx="4311422" cy="964367"/>
          </a:xfrm>
          <a:prstGeom prst="rect">
            <a:avLst/>
          </a:prstGeom>
          <a:noFill/>
        </p:spPr>
        <p:txBody>
          <a:bodyPr wrap="square" rtlCol="0">
            <a:spAutoFit/>
          </a:bodyPr>
          <a:lstStyle/>
          <a:p>
            <a:pPr>
              <a:lnSpc>
                <a:spcPts val="1400"/>
              </a:lnSpc>
              <a:spcBef>
                <a:spcPts val="200"/>
              </a:spcBef>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2015</a:t>
            </a:r>
            <a:r>
              <a:rPr kumimoji="1" lang="ja-JP" altLang="en-US" sz="1100" dirty="0">
                <a:latin typeface="メイリオ" panose="020B0604030504040204" pitchFamily="50" charset="-128"/>
                <a:ea typeface="メイリオ" panose="020B0604030504040204" pitchFamily="50" charset="-128"/>
              </a:rPr>
              <a:t>年に</a:t>
            </a:r>
            <a:r>
              <a:rPr kumimoji="1" lang="ja-JP" altLang="en-US" sz="1100" dirty="0">
                <a:latin typeface="Meiryo UI" panose="020B0604030504040204" pitchFamily="50" charset="-128"/>
                <a:ea typeface="Meiryo UI"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持続可能な開発のための</a:t>
            </a:r>
            <a:r>
              <a:rPr kumimoji="1" lang="en-US" altLang="ja-JP" sz="1100" dirty="0">
                <a:latin typeface="メイリオ" panose="020B0604030504040204" pitchFamily="50" charset="-128"/>
                <a:ea typeface="メイリオ" panose="020B0604030504040204" pitchFamily="50" charset="-128"/>
              </a:rPr>
              <a:t>2030</a:t>
            </a:r>
            <a:r>
              <a:rPr kumimoji="1" lang="ja-JP" altLang="en-US" sz="1100" dirty="0">
                <a:latin typeface="メイリオ" panose="020B0604030504040204" pitchFamily="50" charset="-128"/>
                <a:ea typeface="メイリオ" panose="020B0604030504040204" pitchFamily="50" charset="-128"/>
              </a:rPr>
              <a:t>アジェンダ</a:t>
            </a:r>
            <a:r>
              <a:rPr kumimoji="1" lang="ja-JP" altLang="en-US" sz="1100" dirty="0">
                <a:latin typeface="Meiryo UI" panose="020B0604030504040204" pitchFamily="50" charset="-128"/>
                <a:ea typeface="Meiryo UI"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が国連総会で採択された。アジェンダでは、</a:t>
            </a:r>
            <a:r>
              <a:rPr kumimoji="1" lang="ja-JP" altLang="en-US" sz="1100" dirty="0">
                <a:latin typeface="Meiryo UI" panose="020B0604030504040204" pitchFamily="50" charset="-128"/>
                <a:ea typeface="Meiryo UI"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環境保護</a:t>
            </a:r>
            <a:r>
              <a:rPr kumimoji="1" lang="ja-JP" altLang="en-US" sz="1100" dirty="0">
                <a:latin typeface="Meiryo UI" panose="020B0604030504040204" pitchFamily="50" charset="-128"/>
                <a:ea typeface="Meiryo UI"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社会的包摂</a:t>
            </a:r>
            <a:r>
              <a:rPr kumimoji="1" lang="en-US" altLang="ja-JP" sz="1100" baseline="30000" dirty="0">
                <a:latin typeface="メイリオ" panose="020B0604030504040204" pitchFamily="50" charset="-128"/>
                <a:ea typeface="メイリオ" panose="020B0604030504040204" pitchFamily="50" charset="-128"/>
              </a:rPr>
              <a:t>※</a:t>
            </a:r>
            <a:r>
              <a:rPr kumimoji="1" lang="ja-JP" altLang="en-US" sz="1100" dirty="0">
                <a:latin typeface="Meiryo UI" panose="020B0604030504040204" pitchFamily="50" charset="-128"/>
                <a:ea typeface="Meiryo UI"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経済成長</a:t>
            </a:r>
            <a:r>
              <a:rPr kumimoji="1" lang="ja-JP" altLang="en-US" sz="1100" dirty="0">
                <a:latin typeface="Meiryo UI" panose="020B0604030504040204" pitchFamily="50" charset="-128"/>
                <a:ea typeface="Meiryo UI"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の３つの要素を調和させることが重要とされて</a:t>
            </a:r>
            <a:r>
              <a:rPr kumimoji="1" lang="ja-JP" altLang="en-US" sz="1100" dirty="0" smtClean="0">
                <a:latin typeface="メイリオ" panose="020B0604030504040204" pitchFamily="50" charset="-128"/>
                <a:ea typeface="メイリオ" panose="020B0604030504040204" pitchFamily="50" charset="-128"/>
              </a:rPr>
              <a:t>いる</a:t>
            </a:r>
            <a:endParaRPr kumimoji="1" lang="en-US" altLang="ja-JP" sz="1100" dirty="0">
              <a:latin typeface="メイリオ" panose="020B0604030504040204" pitchFamily="50" charset="-128"/>
              <a:ea typeface="メイリオ" panose="020B0604030504040204" pitchFamily="50" charset="-128"/>
            </a:endParaRPr>
          </a:p>
          <a:p>
            <a:pPr>
              <a:lnSpc>
                <a:spcPts val="700"/>
              </a:lnSpc>
              <a:spcBef>
                <a:spcPts val="600"/>
              </a:spcBef>
            </a:pPr>
            <a:r>
              <a:rPr kumimoji="1" lang="en-US" altLang="ja-JP" sz="800" dirty="0" smtClean="0">
                <a:latin typeface="メイリオ" panose="020B0604030504040204" pitchFamily="50" charset="-128"/>
                <a:ea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rPr>
              <a:t>貧困</a:t>
            </a:r>
            <a:r>
              <a:rPr kumimoji="1" lang="ja-JP" altLang="en-US" sz="800" dirty="0">
                <a:latin typeface="メイリオ" panose="020B0604030504040204" pitchFamily="50" charset="-128"/>
                <a:ea typeface="メイリオ" panose="020B0604030504040204" pitchFamily="50" charset="-128"/>
              </a:rPr>
              <a:t>と飢餓に終止符を打ち、すべての人間が、尊厳と平等の下に、</a:t>
            </a:r>
            <a:r>
              <a:rPr kumimoji="1" lang="ja-JP" altLang="en-US" sz="800" dirty="0" smtClean="0">
                <a:latin typeface="メイリオ" panose="020B0604030504040204" pitchFamily="50" charset="-128"/>
                <a:ea typeface="メイリオ" panose="020B0604030504040204" pitchFamily="50" charset="-128"/>
              </a:rPr>
              <a:t>そして健康</a:t>
            </a:r>
            <a:r>
              <a:rPr kumimoji="1" lang="ja-JP" altLang="en-US" sz="800" dirty="0">
                <a:latin typeface="メイリオ" panose="020B0604030504040204" pitchFamily="50" charset="-128"/>
                <a:ea typeface="メイリオ" panose="020B0604030504040204" pitchFamily="50" charset="-128"/>
              </a:rPr>
              <a:t>な環境</a:t>
            </a:r>
            <a:r>
              <a:rPr kumimoji="1" lang="ja-JP" altLang="en-US" sz="800" dirty="0" smtClean="0">
                <a:latin typeface="メイリオ" panose="020B0604030504040204" pitchFamily="50" charset="-128"/>
                <a:ea typeface="メイリオ" panose="020B0604030504040204" pitchFamily="50" charset="-128"/>
              </a:rPr>
              <a:t>の　　</a:t>
            </a:r>
            <a:endParaRPr kumimoji="1" lang="en-US" altLang="ja-JP" sz="800" dirty="0" smtClean="0">
              <a:latin typeface="メイリオ" panose="020B0604030504040204" pitchFamily="50" charset="-128"/>
              <a:ea typeface="メイリオ" panose="020B0604030504040204" pitchFamily="50" charset="-128"/>
            </a:endParaRPr>
          </a:p>
          <a:p>
            <a:pPr>
              <a:lnSpc>
                <a:spcPts val="700"/>
              </a:lnSpc>
              <a:spcBef>
                <a:spcPts val="600"/>
              </a:spcBef>
            </a:pPr>
            <a:r>
              <a:rPr kumimoji="1" lang="ja-JP" altLang="en-US" sz="800" dirty="0">
                <a:latin typeface="メイリオ" panose="020B0604030504040204" pitchFamily="50" charset="-128"/>
                <a:ea typeface="メイリオ" panose="020B0604030504040204" pitchFamily="50" charset="-128"/>
              </a:rPr>
              <a:t>　</a:t>
            </a:r>
            <a:r>
              <a:rPr kumimoji="1" lang="ja-JP" altLang="en-US" sz="800" dirty="0" smtClean="0">
                <a:latin typeface="メイリオ" panose="020B0604030504040204" pitchFamily="50" charset="-128"/>
                <a:ea typeface="メイリオ" panose="020B0604030504040204" pitchFamily="50" charset="-128"/>
              </a:rPr>
              <a:t>下</a:t>
            </a:r>
            <a:r>
              <a:rPr kumimoji="1" lang="ja-JP" altLang="en-US" sz="800" dirty="0">
                <a:latin typeface="メイリオ" panose="020B0604030504040204" pitchFamily="50" charset="-128"/>
                <a:ea typeface="メイリオ" panose="020B0604030504040204" pitchFamily="50" charset="-128"/>
              </a:rPr>
              <a:t>に、その持てる潜在能力を発揮することができる</a:t>
            </a:r>
            <a:r>
              <a:rPr kumimoji="1" lang="ja-JP" altLang="en-US" sz="800" dirty="0" smtClean="0">
                <a:latin typeface="メイリオ" panose="020B0604030504040204" pitchFamily="50" charset="-128"/>
                <a:ea typeface="メイリオ" panose="020B0604030504040204" pitchFamily="50" charset="-128"/>
              </a:rPr>
              <a:t>社会。</a:t>
            </a:r>
            <a:endParaRPr kumimoji="1" lang="en-US" altLang="ja-JP" sz="800" spc="-420" dirty="0">
              <a:latin typeface="メイリオ" panose="020B0604030504040204" pitchFamily="50" charset="-128"/>
              <a:ea typeface="メイリオ" panose="020B0604030504040204" pitchFamily="50" charset="-128"/>
            </a:endParaRPr>
          </a:p>
        </p:txBody>
      </p:sp>
      <p:pic>
        <p:nvPicPr>
          <p:cNvPr id="69" name="図 68"/>
          <p:cNvPicPr>
            <a:picLocks noChangeAspect="1"/>
          </p:cNvPicPr>
          <p:nvPr/>
        </p:nvPicPr>
        <p:blipFill rotWithShape="1">
          <a:blip r:embed="rId3"/>
          <a:srcRect l="1573" t="23654" r="1289" b="3787"/>
          <a:stretch/>
        </p:blipFill>
        <p:spPr>
          <a:xfrm>
            <a:off x="4253304" y="5832018"/>
            <a:ext cx="2162718" cy="1065504"/>
          </a:xfrm>
          <a:prstGeom prst="rect">
            <a:avLst/>
          </a:prstGeom>
        </p:spPr>
      </p:pic>
      <p:sp>
        <p:nvSpPr>
          <p:cNvPr id="62" name="テキスト ボックス 61"/>
          <p:cNvSpPr txBox="1"/>
          <p:nvPr/>
        </p:nvSpPr>
        <p:spPr>
          <a:xfrm>
            <a:off x="-4251" y="5897217"/>
            <a:ext cx="2612268" cy="292388"/>
          </a:xfrm>
          <a:prstGeom prst="rect">
            <a:avLst/>
          </a:prstGeom>
          <a:noFill/>
        </p:spPr>
        <p:txBody>
          <a:bodyPr wrap="square" rtlCol="0">
            <a:spAutoFit/>
          </a:bodyPr>
          <a:lstStyle/>
          <a:p>
            <a:r>
              <a:rPr kumimoji="1" lang="en-US" altLang="ja-JP" sz="1300" b="1" dirty="0" smtClean="0">
                <a:latin typeface="Meiryo UI" panose="020B0604030504040204" pitchFamily="50" charset="-128"/>
                <a:ea typeface="Meiryo UI" panose="020B0604030504040204" pitchFamily="50" charset="-128"/>
              </a:rPr>
              <a:t>《</a:t>
            </a:r>
            <a:r>
              <a:rPr kumimoji="1" lang="ja-JP" altLang="en-US" sz="1300" b="1" dirty="0" smtClean="0">
                <a:latin typeface="Meiryo UI" panose="020B0604030504040204" pitchFamily="50" charset="-128"/>
                <a:ea typeface="Meiryo UI" panose="020B0604030504040204" pitchFamily="50" charset="-128"/>
              </a:rPr>
              <a:t>持続</a:t>
            </a:r>
            <a:r>
              <a:rPr kumimoji="1" lang="ja-JP" altLang="en-US" sz="1300" b="1" dirty="0">
                <a:latin typeface="Meiryo UI" panose="020B0604030504040204" pitchFamily="50" charset="-128"/>
                <a:ea typeface="Meiryo UI" panose="020B0604030504040204" pitchFamily="50" charset="-128"/>
              </a:rPr>
              <a:t>可能な社会に向けた</a:t>
            </a:r>
            <a:r>
              <a:rPr kumimoji="1" lang="ja-JP" altLang="en-US" sz="1300" b="1" dirty="0" smtClean="0">
                <a:latin typeface="Meiryo UI" panose="020B0604030504040204" pitchFamily="50" charset="-128"/>
                <a:ea typeface="Meiryo UI" panose="020B0604030504040204" pitchFamily="50" charset="-128"/>
              </a:rPr>
              <a:t>取組み</a:t>
            </a:r>
            <a:r>
              <a:rPr kumimoji="1" lang="en-US" altLang="ja-JP" sz="1300" b="1" dirty="0" smtClean="0">
                <a:latin typeface="Meiryo UI" panose="020B0604030504040204" pitchFamily="50" charset="-128"/>
                <a:ea typeface="Meiryo UI" panose="020B0604030504040204" pitchFamily="50" charset="-128"/>
              </a:rPr>
              <a:t>》</a:t>
            </a:r>
            <a:endParaRPr kumimoji="1" lang="ja-JP" altLang="en-US" sz="1300" b="1" dirty="0">
              <a:latin typeface="Meiryo UI" panose="020B0604030504040204" pitchFamily="50" charset="-128"/>
              <a:ea typeface="Meiryo UI" panose="020B0604030504040204" pitchFamily="50" charset="-128"/>
            </a:endParaRPr>
          </a:p>
        </p:txBody>
      </p:sp>
      <p:cxnSp>
        <p:nvCxnSpPr>
          <p:cNvPr id="10" name="直線コネクタ 9"/>
          <p:cNvCxnSpPr/>
          <p:nvPr/>
        </p:nvCxnSpPr>
        <p:spPr>
          <a:xfrm flipV="1">
            <a:off x="7037" y="5654346"/>
            <a:ext cx="6401040" cy="2324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0" name="下矢印 69"/>
          <p:cNvSpPr/>
          <p:nvPr/>
        </p:nvSpPr>
        <p:spPr>
          <a:xfrm>
            <a:off x="2073966" y="5665042"/>
            <a:ext cx="1915833" cy="2652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p:cNvSpPr txBox="1"/>
          <p:nvPr/>
        </p:nvSpPr>
        <p:spPr>
          <a:xfrm>
            <a:off x="4460650" y="6925713"/>
            <a:ext cx="1928633" cy="400110"/>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アジェンダの中核を成す</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持続可能な開発目標（</a:t>
            </a:r>
            <a:r>
              <a:rPr kumimoji="1" lang="en-US" altLang="ja-JP" sz="1000" dirty="0">
                <a:latin typeface="Meiryo UI" panose="020B0604030504040204" pitchFamily="50" charset="-128"/>
                <a:ea typeface="Meiryo UI" panose="020B0604030504040204" pitchFamily="50" charset="-128"/>
              </a:rPr>
              <a:t>SDGs</a:t>
            </a:r>
            <a:r>
              <a:rPr kumimoji="1" lang="ja-JP" altLang="en-US" sz="1000" dirty="0">
                <a:latin typeface="Meiryo UI" panose="020B0604030504040204" pitchFamily="50" charset="-128"/>
                <a:ea typeface="Meiryo UI" panose="020B0604030504040204" pitchFamily="50" charset="-128"/>
              </a:rPr>
              <a:t>）</a:t>
            </a:r>
          </a:p>
        </p:txBody>
      </p:sp>
      <p:sp>
        <p:nvSpPr>
          <p:cNvPr id="72" name="角丸四角形 71"/>
          <p:cNvSpPr/>
          <p:nvPr/>
        </p:nvSpPr>
        <p:spPr>
          <a:xfrm>
            <a:off x="30540" y="616823"/>
            <a:ext cx="12726707" cy="1010895"/>
          </a:xfrm>
          <a:prstGeom prst="roundRect">
            <a:avLst>
              <a:gd name="adj" fmla="val 5316"/>
            </a:avLst>
          </a:prstGeom>
          <a:no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73" name="角丸四角形 72"/>
          <p:cNvSpPr/>
          <p:nvPr/>
        </p:nvSpPr>
        <p:spPr>
          <a:xfrm>
            <a:off x="81657" y="524015"/>
            <a:ext cx="3613593" cy="258551"/>
          </a:xfrm>
          <a:prstGeom prst="roundRect">
            <a:avLst/>
          </a:prstGeom>
          <a:solidFill>
            <a:schemeClr val="accent1">
              <a:lumMod val="5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none" lIns="50400" tIns="36000" rIns="50400" bIns="0" rtlCol="0" anchor="ctr"/>
          <a:lstStyle/>
          <a:p>
            <a:r>
              <a:rPr kumimoji="1" lang="ja-JP" altLang="en-US" sz="1400" dirty="0">
                <a:solidFill>
                  <a:schemeClr val="bg1"/>
                </a:solidFill>
                <a:latin typeface="メイリオ" panose="020B0604030504040204" pitchFamily="50" charset="-128"/>
                <a:ea typeface="メイリオ" panose="020B0604030504040204" pitchFamily="50" charset="-128"/>
              </a:rPr>
              <a:t>　</a:t>
            </a:r>
            <a:r>
              <a:rPr kumimoji="1" lang="ja-JP" altLang="en-US" sz="1400" dirty="0" smtClean="0">
                <a:solidFill>
                  <a:schemeClr val="bg1"/>
                </a:solidFill>
                <a:latin typeface="メイリオ" panose="020B0604030504040204" pitchFamily="50" charset="-128"/>
                <a:ea typeface="メイリオ" panose="020B0604030504040204" pitchFamily="50" charset="-128"/>
              </a:rPr>
              <a:t>審議経過及び次期環境</a:t>
            </a:r>
            <a:r>
              <a:rPr kumimoji="1" lang="ja-JP" altLang="en-US" sz="1400" dirty="0">
                <a:solidFill>
                  <a:schemeClr val="bg1"/>
                </a:solidFill>
                <a:latin typeface="メイリオ" panose="020B0604030504040204" pitchFamily="50" charset="-128"/>
                <a:ea typeface="メイリオ" panose="020B0604030504040204" pitchFamily="50" charset="-128"/>
              </a:rPr>
              <a:t>総合計画について</a:t>
            </a:r>
          </a:p>
        </p:txBody>
      </p:sp>
      <p:sp>
        <p:nvSpPr>
          <p:cNvPr id="9" name="正方形/長方形 8"/>
          <p:cNvSpPr/>
          <p:nvPr/>
        </p:nvSpPr>
        <p:spPr>
          <a:xfrm>
            <a:off x="6553135" y="2026561"/>
            <a:ext cx="6400800" cy="2041585"/>
          </a:xfrm>
          <a:prstGeom prst="rect">
            <a:avLst/>
          </a:prstGeom>
        </p:spPr>
        <p:txBody>
          <a:bodyPr>
            <a:spAutoFit/>
          </a:bodyPr>
          <a:lstStyle/>
          <a:p>
            <a:pPr>
              <a:lnSpc>
                <a:spcPts val="1400"/>
              </a:lnSpc>
            </a:pPr>
            <a:r>
              <a:rPr kumimoji="1" lang="ja-JP" altLang="en-US" sz="1100" dirty="0">
                <a:latin typeface="メイリオ" panose="020B0604030504040204" pitchFamily="50" charset="-128"/>
                <a:ea typeface="メイリオ" panose="020B0604030504040204" pitchFamily="50" charset="-128"/>
              </a:rPr>
              <a:t>〇 計画期間：</a:t>
            </a:r>
            <a:r>
              <a:rPr kumimoji="1" lang="en-US" altLang="ja-JP" sz="1100" dirty="0">
                <a:latin typeface="Meiryo UI" panose="020B0604030504040204" pitchFamily="50" charset="-128"/>
                <a:ea typeface="Meiryo UI" panose="020B0604030504040204" pitchFamily="50" charset="-128"/>
              </a:rPr>
              <a:t>2021</a:t>
            </a:r>
            <a:r>
              <a:rPr kumimoji="1" lang="ja-JP" altLang="en-US" sz="1100" dirty="0">
                <a:latin typeface="Meiryo UI" panose="020B0604030504040204" pitchFamily="50" charset="-128"/>
                <a:ea typeface="Meiryo UI" panose="020B0604030504040204" pitchFamily="50" charset="-128"/>
              </a:rPr>
              <a:t>年度～</a:t>
            </a:r>
            <a:r>
              <a:rPr kumimoji="1" lang="en-US" altLang="ja-JP" sz="1100" dirty="0">
                <a:latin typeface="Meiryo UI" panose="020B0604030504040204" pitchFamily="50" charset="-128"/>
                <a:ea typeface="Meiryo UI" panose="020B0604030504040204" pitchFamily="50" charset="-128"/>
              </a:rPr>
              <a:t>2030</a:t>
            </a:r>
            <a:r>
              <a:rPr kumimoji="1" lang="ja-JP" altLang="en-US" sz="1100" dirty="0">
                <a:latin typeface="Meiryo UI" panose="020B0604030504040204" pitchFamily="50" charset="-128"/>
                <a:ea typeface="Meiryo UI" panose="020B0604030504040204" pitchFamily="50" charset="-128"/>
              </a:rPr>
              <a:t>年度までの</a:t>
            </a:r>
            <a:r>
              <a:rPr kumimoji="1" lang="en-US" altLang="ja-JP" sz="1100" dirty="0">
                <a:latin typeface="Meiryo UI" panose="020B0604030504040204" pitchFamily="50" charset="-128"/>
                <a:ea typeface="Meiryo UI" panose="020B0604030504040204" pitchFamily="50" charset="-128"/>
              </a:rPr>
              <a:t>10</a:t>
            </a:r>
            <a:r>
              <a:rPr kumimoji="1" lang="ja-JP" altLang="en-US" sz="1100" dirty="0" smtClean="0">
                <a:latin typeface="Meiryo UI" panose="020B0604030504040204" pitchFamily="50" charset="-128"/>
                <a:ea typeface="Meiryo UI" panose="020B0604030504040204" pitchFamily="50" charset="-128"/>
              </a:rPr>
              <a:t>年間</a:t>
            </a:r>
            <a:endParaRPr kumimoji="1" lang="en-US" altLang="ja-JP" sz="1100"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メイリオ" panose="020B0604030504040204" pitchFamily="50" charset="-128"/>
                <a:ea typeface="メイリオ" panose="020B0604030504040204" pitchFamily="50" charset="-128"/>
              </a:rPr>
              <a:t>〇 </a:t>
            </a:r>
            <a:r>
              <a:rPr kumimoji="1" lang="ja-JP" altLang="en-US" sz="1100" b="1" u="sng" dirty="0" smtClean="0">
                <a:latin typeface="メイリオ" panose="020B0604030504040204" pitchFamily="50" charset="-128"/>
                <a:ea typeface="メイリオ" panose="020B0604030504040204" pitchFamily="50" charset="-128"/>
              </a:rPr>
              <a:t>分野</a:t>
            </a:r>
            <a:r>
              <a:rPr kumimoji="1" lang="ja-JP" altLang="en-US" sz="1100" b="1" u="sng" dirty="0">
                <a:latin typeface="メイリオ" panose="020B0604030504040204" pitchFamily="50" charset="-128"/>
                <a:ea typeface="メイリオ" panose="020B0604030504040204" pitchFamily="50" charset="-128"/>
              </a:rPr>
              <a:t>横断的</a:t>
            </a:r>
            <a:r>
              <a:rPr kumimoji="1" lang="ja-JP" altLang="en-US" sz="1050" u="sng" dirty="0">
                <a:latin typeface="メイリオ" panose="020B0604030504040204" pitchFamily="50" charset="-128"/>
                <a:ea typeface="メイリオ" panose="020B0604030504040204" pitchFamily="50" charset="-128"/>
              </a:rPr>
              <a:t>かつ</a:t>
            </a:r>
            <a:r>
              <a:rPr kumimoji="1" lang="ja-JP" altLang="en-US" sz="1100" b="1" u="sng" dirty="0">
                <a:latin typeface="メイリオ" panose="020B0604030504040204" pitchFamily="50" charset="-128"/>
                <a:ea typeface="メイリオ" panose="020B0604030504040204" pitchFamily="50" charset="-128"/>
              </a:rPr>
              <a:t>環境・社会・経済の統合的向上に資する「めざすべき将来像」</a:t>
            </a:r>
            <a:r>
              <a:rPr kumimoji="1" lang="ja-JP" altLang="en-US" sz="1050" u="sng" dirty="0">
                <a:latin typeface="メイリオ" panose="020B0604030504040204" pitchFamily="50" charset="-128"/>
                <a:ea typeface="メイリオ" panose="020B0604030504040204" pitchFamily="50" charset="-128"/>
              </a:rPr>
              <a:t>と</a:t>
            </a:r>
            <a:r>
              <a:rPr kumimoji="1" lang="ja-JP" altLang="en-US" sz="1100" b="1" u="sng" dirty="0">
                <a:latin typeface="メイリオ" panose="020B0604030504040204" pitchFamily="50" charset="-128"/>
                <a:ea typeface="メイリオ" panose="020B0604030504040204" pitchFamily="50" charset="-128"/>
              </a:rPr>
              <a:t>「施策の基本</a:t>
            </a:r>
            <a:endParaRPr kumimoji="1" lang="en-US" altLang="ja-JP" sz="1100" b="1" u="sng" dirty="0">
              <a:latin typeface="メイリオ" panose="020B0604030504040204" pitchFamily="50" charset="-128"/>
              <a:ea typeface="メイリオ" panose="020B0604030504040204" pitchFamily="50" charset="-128"/>
            </a:endParaRPr>
          </a:p>
          <a:p>
            <a:pPr>
              <a:lnSpc>
                <a:spcPts val="1400"/>
              </a:lnSpc>
              <a:spcBef>
                <a:spcPts val="200"/>
              </a:spcBef>
            </a:pPr>
            <a:r>
              <a:rPr kumimoji="1" lang="ja-JP" altLang="en-US" sz="1100" b="1" dirty="0">
                <a:latin typeface="メイリオ" panose="020B0604030504040204" pitchFamily="50" charset="-128"/>
                <a:ea typeface="メイリオ" panose="020B0604030504040204" pitchFamily="50" charset="-128"/>
              </a:rPr>
              <a:t>　 </a:t>
            </a:r>
            <a:r>
              <a:rPr kumimoji="1" lang="ja-JP" altLang="en-US" sz="1100" b="1" u="sng" dirty="0">
                <a:latin typeface="メイリオ" panose="020B0604030504040204" pitchFamily="50" charset="-128"/>
                <a:ea typeface="メイリオ" panose="020B0604030504040204" pitchFamily="50" charset="-128"/>
              </a:rPr>
              <a:t>的な方向性」</a:t>
            </a:r>
            <a:r>
              <a:rPr kumimoji="1" lang="ja-JP" altLang="en-US" sz="1050" u="sng" dirty="0">
                <a:latin typeface="メイリオ" panose="020B0604030504040204" pitchFamily="50" charset="-128"/>
                <a:ea typeface="メイリオ" panose="020B0604030504040204" pitchFamily="50" charset="-128"/>
              </a:rPr>
              <a:t>を提示</a:t>
            </a:r>
            <a:r>
              <a:rPr kumimoji="1" lang="ja-JP" altLang="en-US" sz="1050" dirty="0">
                <a:latin typeface="メイリオ" panose="020B0604030504040204" pitchFamily="50" charset="-128"/>
                <a:ea typeface="メイリオ" panose="020B0604030504040204" pitchFamily="50" charset="-128"/>
              </a:rPr>
              <a:t>　</a:t>
            </a:r>
            <a:endParaRPr kumimoji="1" lang="en-US" altLang="ja-JP" sz="1050" dirty="0">
              <a:latin typeface="メイリオ" panose="020B0604030504040204" pitchFamily="50" charset="-128"/>
              <a:ea typeface="メイリオ" panose="020B0604030504040204" pitchFamily="50" charset="-128"/>
            </a:endParaRPr>
          </a:p>
          <a:p>
            <a:pPr>
              <a:lnSpc>
                <a:spcPts val="1400"/>
              </a:lnSpc>
              <a:spcBef>
                <a:spcPts val="200"/>
              </a:spcBef>
            </a:pPr>
            <a:r>
              <a:rPr kumimoji="1" lang="ja-JP" altLang="en-US" sz="1050" dirty="0" smtClean="0">
                <a:latin typeface="メイリオ" panose="020B0604030504040204" pitchFamily="50" charset="-128"/>
                <a:ea typeface="メイリオ" panose="020B0604030504040204" pitchFamily="50" charset="-128"/>
              </a:rPr>
              <a:t>　 </a:t>
            </a:r>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rPr>
              <a:t>環境</a:t>
            </a:r>
            <a:r>
              <a:rPr kumimoji="1" lang="ja-JP" altLang="en-US" sz="1050" dirty="0">
                <a:latin typeface="メイリオ" panose="020B0604030504040204" pitchFamily="50" charset="-128"/>
                <a:ea typeface="メイリオ" panose="020B0604030504040204" pitchFamily="50" charset="-128"/>
              </a:rPr>
              <a:t>総合計画の基本的な</a:t>
            </a:r>
            <a:r>
              <a:rPr kumimoji="1" lang="ja-JP" altLang="en-US" sz="1050" dirty="0" smtClean="0">
                <a:latin typeface="メイリオ" panose="020B0604030504040204" pitchFamily="50" charset="-128"/>
                <a:ea typeface="メイリオ" panose="020B0604030504040204" pitchFamily="50" charset="-128"/>
              </a:rPr>
              <a:t>方向性や大阪</a:t>
            </a:r>
            <a:r>
              <a:rPr kumimoji="1" lang="ja-JP" altLang="en-US" sz="1050" dirty="0">
                <a:latin typeface="メイリオ" panose="020B0604030504040204" pitchFamily="50" charset="-128"/>
                <a:ea typeface="メイリオ" panose="020B0604030504040204" pitchFamily="50" charset="-128"/>
              </a:rPr>
              <a:t>の特性を</a:t>
            </a:r>
            <a:r>
              <a:rPr kumimoji="1" lang="ja-JP" altLang="en-US" sz="1050" dirty="0" smtClean="0">
                <a:latin typeface="メイリオ" panose="020B0604030504040204" pitchFamily="50" charset="-128"/>
                <a:ea typeface="メイリオ" panose="020B0604030504040204" pitchFamily="50" charset="-128"/>
              </a:rPr>
              <a:t>踏まえて、個別</a:t>
            </a:r>
            <a:r>
              <a:rPr kumimoji="1" lang="ja-JP" altLang="en-US" sz="1050" dirty="0">
                <a:latin typeface="メイリオ" panose="020B0604030504040204" pitchFamily="50" charset="-128"/>
                <a:ea typeface="メイリオ" panose="020B0604030504040204" pitchFamily="50" charset="-128"/>
              </a:rPr>
              <a:t>分野の計画・</a:t>
            </a:r>
            <a:r>
              <a:rPr kumimoji="1" lang="ja-JP" altLang="en-US" sz="1050" dirty="0" smtClean="0">
                <a:latin typeface="メイリオ" panose="020B0604030504040204" pitchFamily="50" charset="-128"/>
                <a:ea typeface="メイリオ" panose="020B0604030504040204" pitchFamily="50" charset="-128"/>
              </a:rPr>
              <a:t>制度</a:t>
            </a:r>
            <a:r>
              <a:rPr kumimoji="1" lang="ja-JP" altLang="en-US" sz="1050" dirty="0">
                <a:latin typeface="メイリオ" panose="020B0604030504040204" pitchFamily="50" charset="-128"/>
                <a:ea typeface="メイリオ" panose="020B0604030504040204" pitchFamily="50" charset="-128"/>
              </a:rPr>
              <a:t>の</a:t>
            </a:r>
            <a:r>
              <a:rPr kumimoji="1" lang="ja-JP" altLang="en-US" sz="1050" dirty="0" smtClean="0">
                <a:latin typeface="メイリオ" panose="020B0604030504040204" pitchFamily="50" charset="-128"/>
                <a:ea typeface="メイリオ" panose="020B0604030504040204" pitchFamily="50" charset="-128"/>
              </a:rPr>
              <a:t>具体的</a:t>
            </a:r>
            <a:r>
              <a:rPr kumimoji="1" lang="ja-JP" altLang="en-US" sz="1050" dirty="0">
                <a:latin typeface="メイリオ" panose="020B0604030504040204" pitchFamily="50" charset="-128"/>
                <a:ea typeface="メイリオ" panose="020B0604030504040204" pitchFamily="50" charset="-128"/>
              </a:rPr>
              <a:t>な</a:t>
            </a:r>
            <a:r>
              <a:rPr kumimoji="1" lang="ja-JP" altLang="en-US" sz="1050" dirty="0" smtClean="0">
                <a:latin typeface="メイリオ" panose="020B0604030504040204" pitchFamily="50" charset="-128"/>
                <a:ea typeface="メイリオ" panose="020B0604030504040204" pitchFamily="50" charset="-128"/>
              </a:rPr>
              <a:t>目標</a:t>
            </a:r>
            <a:endParaRPr kumimoji="1" lang="en-US" altLang="ja-JP" sz="1050" dirty="0" smtClean="0">
              <a:latin typeface="メイリオ" panose="020B0604030504040204" pitchFamily="50" charset="-128"/>
              <a:ea typeface="メイリオ" panose="020B0604030504040204" pitchFamily="50" charset="-128"/>
            </a:endParaRPr>
          </a:p>
          <a:p>
            <a:pPr>
              <a:lnSpc>
                <a:spcPts val="1400"/>
              </a:lnSpc>
              <a:spcBef>
                <a:spcPts val="200"/>
              </a:spcBef>
            </a:pPr>
            <a:r>
              <a:rPr kumimoji="1" lang="ja-JP" altLang="en-US" sz="1050" dirty="0">
                <a:latin typeface="メイリオ" panose="020B0604030504040204" pitchFamily="50" charset="-128"/>
                <a:ea typeface="メイリオ" panose="020B0604030504040204" pitchFamily="50" charset="-128"/>
              </a:rPr>
              <a:t>　</a:t>
            </a:r>
            <a:r>
              <a:rPr kumimoji="1" lang="ja-JP" altLang="en-US" sz="1050" dirty="0" smtClean="0">
                <a:latin typeface="メイリオ" panose="020B0604030504040204" pitchFamily="50" charset="-128"/>
                <a:ea typeface="メイリオ" panose="020B0604030504040204" pitchFamily="50" charset="-128"/>
              </a:rPr>
              <a:t>　・施策</a:t>
            </a:r>
            <a:r>
              <a:rPr kumimoji="1" lang="ja-JP" altLang="en-US" sz="1050" dirty="0">
                <a:latin typeface="メイリオ" panose="020B0604030504040204" pitchFamily="50" charset="-128"/>
                <a:ea typeface="メイリオ" panose="020B0604030504040204" pitchFamily="50" charset="-128"/>
              </a:rPr>
              <a:t>を</a:t>
            </a:r>
            <a:r>
              <a:rPr kumimoji="1" lang="ja-JP" altLang="en-US" sz="1050" dirty="0" smtClean="0">
                <a:latin typeface="メイリオ" panose="020B0604030504040204" pitchFamily="50" charset="-128"/>
                <a:ea typeface="メイリオ" panose="020B0604030504040204" pitchFamily="50" charset="-128"/>
              </a:rPr>
              <a:t>設定</a:t>
            </a:r>
            <a:endParaRPr kumimoji="1" lang="en-US" altLang="ja-JP" sz="1050" dirty="0" smtClean="0">
              <a:latin typeface="メイリオ" panose="020B0604030504040204" pitchFamily="50" charset="-128"/>
              <a:ea typeface="メイリオ" panose="020B0604030504040204" pitchFamily="50" charset="-128"/>
            </a:endParaRPr>
          </a:p>
          <a:p>
            <a:pPr>
              <a:lnSpc>
                <a:spcPts val="1400"/>
              </a:lnSpc>
              <a:spcBef>
                <a:spcPts val="200"/>
              </a:spcBef>
            </a:pPr>
            <a:r>
              <a:rPr kumimoji="1" lang="ja-JP" altLang="en-US" sz="1050" dirty="0" smtClean="0">
                <a:latin typeface="メイリオ" panose="020B0604030504040204" pitchFamily="50" charset="-128"/>
                <a:ea typeface="メイリオ" panose="020B0604030504040204" pitchFamily="50" charset="-128"/>
              </a:rPr>
              <a:t>〇 各主体（府民・府・事業者・民間</a:t>
            </a:r>
            <a:r>
              <a:rPr kumimoji="1" lang="ja-JP" altLang="en-US" sz="1050" dirty="0">
                <a:latin typeface="メイリオ" panose="020B0604030504040204" pitchFamily="50" charset="-128"/>
                <a:ea typeface="メイリオ" panose="020B0604030504040204" pitchFamily="50" charset="-128"/>
              </a:rPr>
              <a:t>団体</a:t>
            </a:r>
            <a:r>
              <a:rPr kumimoji="1" lang="ja-JP" altLang="en-US" sz="1050" dirty="0" smtClean="0">
                <a:latin typeface="メイリオ" panose="020B0604030504040204" pitchFamily="50" charset="-128"/>
                <a:ea typeface="メイリオ" panose="020B0604030504040204" pitchFamily="50" charset="-128"/>
              </a:rPr>
              <a:t>・その他</a:t>
            </a:r>
            <a:r>
              <a:rPr kumimoji="1" lang="ja-JP" altLang="en-US" sz="1050" dirty="0">
                <a:latin typeface="メイリオ" panose="020B0604030504040204" pitchFamily="50" charset="-128"/>
                <a:ea typeface="メイリオ" panose="020B0604030504040204" pitchFamily="50" charset="-128"/>
              </a:rPr>
              <a:t>関係</a:t>
            </a:r>
            <a:r>
              <a:rPr kumimoji="1" lang="ja-JP" altLang="en-US" sz="1050" dirty="0" smtClean="0">
                <a:latin typeface="メイリオ" panose="020B0604030504040204" pitchFamily="50" charset="-128"/>
                <a:ea typeface="メイリオ" panose="020B0604030504040204" pitchFamily="50" charset="-128"/>
              </a:rPr>
              <a:t>機関）が連携して取組み</a:t>
            </a:r>
            <a:r>
              <a:rPr kumimoji="1" lang="ja-JP" altLang="en-US" sz="1050" dirty="0">
                <a:latin typeface="メイリオ" panose="020B0604030504040204" pitchFamily="50" charset="-128"/>
                <a:ea typeface="メイリオ" panose="020B0604030504040204" pitchFamily="50" charset="-128"/>
              </a:rPr>
              <a:t>を促進</a:t>
            </a:r>
            <a:endParaRPr kumimoji="1" lang="en-US" altLang="ja-JP" sz="1050" dirty="0">
              <a:latin typeface="メイリオ" panose="020B0604030504040204" pitchFamily="50" charset="-128"/>
              <a:ea typeface="メイリオ" panose="020B0604030504040204" pitchFamily="50" charset="-128"/>
            </a:endParaRPr>
          </a:p>
          <a:p>
            <a:pPr>
              <a:lnSpc>
                <a:spcPts val="1400"/>
              </a:lnSpc>
              <a:spcBef>
                <a:spcPts val="200"/>
              </a:spcBef>
            </a:pPr>
            <a:r>
              <a:rPr kumimoji="1" lang="ja-JP" altLang="en-US" sz="1050" dirty="0" smtClean="0">
                <a:latin typeface="Meiryo" panose="020B0604030504040204" pitchFamily="34" charset="-128"/>
                <a:ea typeface="Meiryo" panose="020B0604030504040204" pitchFamily="34" charset="-128"/>
              </a:rPr>
              <a:t>〇 </a:t>
            </a:r>
            <a:r>
              <a:rPr kumimoji="1" lang="ja-JP" altLang="en-US" sz="1050" dirty="0">
                <a:latin typeface="Meiryo" panose="020B0604030504040204" pitchFamily="34" charset="-128"/>
                <a:ea typeface="Meiryo" panose="020B0604030504040204" pitchFamily="34" charset="-128"/>
              </a:rPr>
              <a:t>実効性の担保</a:t>
            </a:r>
            <a:endParaRPr kumimoji="1" lang="en-US" altLang="ja-JP" sz="1050" dirty="0">
              <a:latin typeface="Meiryo" panose="020B0604030504040204" pitchFamily="34" charset="-128"/>
              <a:ea typeface="Meiryo" panose="020B0604030504040204" pitchFamily="34" charset="-128"/>
            </a:endParaRPr>
          </a:p>
          <a:p>
            <a:pPr marL="188550">
              <a:lnSpc>
                <a:spcPts val="1200"/>
              </a:lnSpc>
            </a:pPr>
            <a:r>
              <a:rPr kumimoji="1" lang="en-US" altLang="ja-JP" sz="1050" dirty="0">
                <a:latin typeface="Meiryo" panose="020B0604030504040204" pitchFamily="34" charset="-128"/>
                <a:ea typeface="Meiryo" panose="020B0604030504040204" pitchFamily="34" charset="-128"/>
              </a:rPr>
              <a:t>2025</a:t>
            </a:r>
            <a:r>
              <a:rPr kumimoji="1" lang="ja-JP" altLang="en-US" sz="1050" dirty="0">
                <a:latin typeface="Meiryo" panose="020B0604030504040204" pitchFamily="34" charset="-128"/>
                <a:ea typeface="Meiryo" panose="020B0604030504040204" pitchFamily="34" charset="-128"/>
              </a:rPr>
              <a:t>年頃を目途に、個別分野の計画・制度への「施策の基本的な方向性」の反映状況をチェック</a:t>
            </a:r>
          </a:p>
          <a:p>
            <a:pPr>
              <a:lnSpc>
                <a:spcPts val="1400"/>
              </a:lnSpc>
              <a:spcBef>
                <a:spcPts val="200"/>
              </a:spcBef>
            </a:pPr>
            <a:endParaRPr kumimoji="1" lang="en-US" altLang="ja-JP" sz="1050" dirty="0" smtClean="0">
              <a:latin typeface="メイリオ" panose="020B0604030504040204" pitchFamily="50" charset="-128"/>
              <a:ea typeface="メイリオ" panose="020B0604030504040204" pitchFamily="50" charset="-128"/>
            </a:endParaRPr>
          </a:p>
          <a:p>
            <a:pPr>
              <a:lnSpc>
                <a:spcPts val="1400"/>
              </a:lnSpc>
              <a:spcBef>
                <a:spcPts val="200"/>
              </a:spcBef>
            </a:pPr>
            <a:endParaRPr kumimoji="1" lang="en-US" altLang="ja-JP" sz="1050" dirty="0" smtClean="0">
              <a:latin typeface="メイリオ" panose="020B0604030504040204" pitchFamily="50" charset="-128"/>
              <a:ea typeface="メイリオ" panose="020B0604030504040204" pitchFamily="50" charset="-128"/>
            </a:endParaRPr>
          </a:p>
        </p:txBody>
      </p:sp>
      <p:sp>
        <p:nvSpPr>
          <p:cNvPr id="80" name="角丸四角形 79"/>
          <p:cNvSpPr/>
          <p:nvPr/>
        </p:nvSpPr>
        <p:spPr>
          <a:xfrm>
            <a:off x="6568985" y="1723669"/>
            <a:ext cx="3613593" cy="258551"/>
          </a:xfrm>
          <a:prstGeom prst="roundRect">
            <a:avLst/>
          </a:prstGeom>
          <a:solidFill>
            <a:schemeClr val="accent1">
              <a:lumMod val="5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none" lIns="50400" tIns="36000" rIns="50400" bIns="0" rtlCol="0" anchor="ctr"/>
          <a:lstStyle/>
          <a:p>
            <a:r>
              <a:rPr kumimoji="1" lang="ja-JP" altLang="en-US" sz="1400" dirty="0">
                <a:solidFill>
                  <a:schemeClr val="bg1"/>
                </a:solidFill>
                <a:latin typeface="メイリオ" panose="020B0604030504040204" pitchFamily="50" charset="-128"/>
                <a:ea typeface="メイリオ" panose="020B0604030504040204" pitchFamily="50" charset="-128"/>
              </a:rPr>
              <a:t>　</a:t>
            </a:r>
            <a:r>
              <a:rPr kumimoji="1" lang="ja-JP" altLang="en-US" sz="1400" dirty="0" smtClean="0">
                <a:solidFill>
                  <a:schemeClr val="bg1"/>
                </a:solidFill>
                <a:latin typeface="メイリオ" panose="020B0604030504040204" pitchFamily="50" charset="-128"/>
                <a:ea typeface="メイリオ" panose="020B0604030504040204" pitchFamily="50" charset="-128"/>
              </a:rPr>
              <a:t>次期環境総合計画の基本的事項につ</a:t>
            </a:r>
            <a:r>
              <a:rPr kumimoji="1" lang="ja-JP" altLang="en-US" sz="1400" dirty="0">
                <a:solidFill>
                  <a:schemeClr val="bg1"/>
                </a:solidFill>
                <a:latin typeface="メイリオ" panose="020B0604030504040204" pitchFamily="50" charset="-128"/>
                <a:ea typeface="メイリオ" panose="020B0604030504040204" pitchFamily="50" charset="-128"/>
              </a:rPr>
              <a:t>いて</a:t>
            </a:r>
          </a:p>
        </p:txBody>
      </p:sp>
      <p:sp>
        <p:nvSpPr>
          <p:cNvPr id="12" name="正方形/長方形 11"/>
          <p:cNvSpPr/>
          <p:nvPr/>
        </p:nvSpPr>
        <p:spPr>
          <a:xfrm>
            <a:off x="6590749" y="3616711"/>
            <a:ext cx="6133708" cy="630942"/>
          </a:xfrm>
          <a:prstGeom prst="rect">
            <a:avLst/>
          </a:prstGeom>
        </p:spPr>
        <p:txBody>
          <a:bodyPr wrap="square">
            <a:spAutoFit/>
          </a:bodyPr>
          <a:lstStyle/>
          <a:p>
            <a:r>
              <a:rPr kumimoji="1" lang="en-US" altLang="ja-JP" sz="1200" b="1" dirty="0" smtClean="0">
                <a:solidFill>
                  <a:srgbClr val="002060"/>
                </a:solidFill>
                <a:latin typeface="メイリオ" panose="020B0604030504040204" pitchFamily="50" charset="-128"/>
                <a:ea typeface="メイリオ" panose="020B0604030504040204" pitchFamily="50" charset="-128"/>
              </a:rPr>
              <a:t>《</a:t>
            </a:r>
            <a:r>
              <a:rPr kumimoji="1" lang="ja-JP" altLang="en-US" sz="1200" b="1" dirty="0" smtClean="0">
                <a:solidFill>
                  <a:srgbClr val="002060"/>
                </a:solidFill>
                <a:latin typeface="メイリオ" panose="020B0604030504040204" pitchFamily="50" charset="-128"/>
                <a:ea typeface="メイリオ" panose="020B0604030504040204" pitchFamily="50" charset="-128"/>
              </a:rPr>
              <a:t>め</a:t>
            </a:r>
            <a:r>
              <a:rPr kumimoji="1" lang="ja-JP" altLang="en-US" sz="1200" b="1" dirty="0">
                <a:solidFill>
                  <a:srgbClr val="002060"/>
                </a:solidFill>
                <a:latin typeface="メイリオ" panose="020B0604030504040204" pitchFamily="50" charset="-128"/>
                <a:ea typeface="メイリオ" panose="020B0604030504040204" pitchFamily="50" charset="-128"/>
              </a:rPr>
              <a:t>ざ</a:t>
            </a:r>
            <a:r>
              <a:rPr kumimoji="1" lang="ja-JP" altLang="en-US" sz="1200" b="1" dirty="0" smtClean="0">
                <a:solidFill>
                  <a:srgbClr val="002060"/>
                </a:solidFill>
                <a:latin typeface="メイリオ" panose="020B0604030504040204" pitchFamily="50" charset="-128"/>
                <a:ea typeface="メイリオ" panose="020B0604030504040204" pitchFamily="50" charset="-128"/>
              </a:rPr>
              <a:t>す</a:t>
            </a:r>
            <a:r>
              <a:rPr kumimoji="1" lang="ja-JP" altLang="en-US" sz="1200" b="1" dirty="0">
                <a:solidFill>
                  <a:srgbClr val="002060"/>
                </a:solidFill>
                <a:latin typeface="メイリオ" panose="020B0604030504040204" pitchFamily="50" charset="-128"/>
                <a:ea typeface="メイリオ" panose="020B0604030504040204" pitchFamily="50" charset="-128"/>
              </a:rPr>
              <a:t>べき将来像</a:t>
            </a:r>
            <a:r>
              <a:rPr kumimoji="1" lang="en-US" altLang="ja-JP" sz="1200" b="1" dirty="0">
                <a:solidFill>
                  <a:srgbClr val="002060"/>
                </a:solidFill>
                <a:latin typeface="メイリオ" panose="020B0604030504040204" pitchFamily="50" charset="-128"/>
                <a:ea typeface="メイリオ" panose="020B0604030504040204" pitchFamily="50" charset="-128"/>
              </a:rPr>
              <a:t>》</a:t>
            </a:r>
            <a:endParaRPr kumimoji="1" lang="ja-JP" altLang="en-US" sz="1200" b="1" dirty="0">
              <a:solidFill>
                <a:srgbClr val="002060"/>
              </a:solidFill>
              <a:latin typeface="メイリオ" panose="020B0604030504040204" pitchFamily="50" charset="-128"/>
              <a:ea typeface="メイリオ" panose="020B0604030504040204" pitchFamily="50" charset="-128"/>
            </a:endParaRPr>
          </a:p>
          <a:p>
            <a:r>
              <a:rPr kumimoji="1" lang="ja-JP" altLang="en-US" sz="1100" dirty="0">
                <a:latin typeface="Meiryo" panose="020B0604030504040204" pitchFamily="34" charset="-128"/>
                <a:ea typeface="Meiryo" panose="020B0604030504040204" pitchFamily="34" charset="-128"/>
              </a:rPr>
              <a:t>　（</a:t>
            </a:r>
            <a:r>
              <a:rPr kumimoji="1" lang="en-US" altLang="ja-JP" sz="1100" dirty="0">
                <a:latin typeface="Meiryo" panose="020B0604030504040204" pitchFamily="34" charset="-128"/>
                <a:ea typeface="Meiryo" panose="020B0604030504040204" pitchFamily="34" charset="-128"/>
              </a:rPr>
              <a:t>2050</a:t>
            </a:r>
            <a:r>
              <a:rPr kumimoji="1" lang="ja-JP" altLang="en-US" sz="1100" dirty="0">
                <a:latin typeface="Meiryo" panose="020B0604030504040204" pitchFamily="34" charset="-128"/>
                <a:ea typeface="Meiryo" panose="020B0604030504040204" pitchFamily="34" charset="-128"/>
              </a:rPr>
              <a:t>年）</a:t>
            </a:r>
            <a:r>
              <a:rPr lang="ja-JP" altLang="ja-JP" sz="1100" dirty="0">
                <a:latin typeface="Meiryo" panose="020B0604030504040204" pitchFamily="34" charset="-128"/>
                <a:ea typeface="Meiryo" panose="020B0604030504040204" pitchFamily="34" charset="-128"/>
              </a:rPr>
              <a:t>大阪から世界へ、現在から未来へ</a:t>
            </a:r>
            <a:r>
              <a:rPr lang="ja-JP" altLang="en-US" sz="1100" dirty="0">
                <a:latin typeface="Meiryo" panose="020B0604030504040204" pitchFamily="34" charset="-128"/>
                <a:ea typeface="Meiryo" panose="020B0604030504040204" pitchFamily="34" charset="-128"/>
              </a:rPr>
              <a:t>　</a:t>
            </a:r>
            <a:r>
              <a:rPr lang="ja-JP" altLang="ja-JP" sz="1100" dirty="0">
                <a:latin typeface="Meiryo" panose="020B0604030504040204" pitchFamily="34" charset="-128"/>
                <a:ea typeface="Meiryo" panose="020B0604030504040204" pitchFamily="34" charset="-128"/>
              </a:rPr>
              <a:t>府民がつくる暮らしやすい持続可能な社会</a:t>
            </a:r>
            <a:endParaRPr lang="en-US" altLang="ja-JP" sz="1100" dirty="0">
              <a:latin typeface="Meiryo" panose="020B0604030504040204" pitchFamily="34" charset="-128"/>
              <a:ea typeface="Meiryo" panose="020B0604030504040204" pitchFamily="34" charset="-128"/>
            </a:endParaRPr>
          </a:p>
          <a:p>
            <a:r>
              <a:rPr kumimoji="1" lang="ja-JP" altLang="en-US" sz="1100" dirty="0">
                <a:latin typeface="Meiryo" panose="020B0604030504040204" pitchFamily="34" charset="-128"/>
                <a:ea typeface="Meiryo" panose="020B0604030504040204" pitchFamily="34" charset="-128"/>
              </a:rPr>
              <a:t>　（</a:t>
            </a:r>
            <a:r>
              <a:rPr kumimoji="1" lang="en-US" altLang="ja-JP" sz="1100" dirty="0">
                <a:latin typeface="Meiryo" panose="020B0604030504040204" pitchFamily="34" charset="-128"/>
                <a:ea typeface="Meiryo" panose="020B0604030504040204" pitchFamily="34" charset="-128"/>
              </a:rPr>
              <a:t>2030</a:t>
            </a:r>
            <a:r>
              <a:rPr kumimoji="1" lang="ja-JP" altLang="en-US" sz="1100" dirty="0">
                <a:latin typeface="Meiryo" panose="020B0604030504040204" pitchFamily="34" charset="-128"/>
                <a:ea typeface="Meiryo" panose="020B0604030504040204" pitchFamily="34" charset="-128"/>
              </a:rPr>
              <a:t>年）</a:t>
            </a:r>
            <a:r>
              <a:rPr lang="ja-JP" altLang="ja-JP" sz="1100" dirty="0">
                <a:latin typeface="Meiryo" panose="020B0604030504040204" pitchFamily="34" charset="-128"/>
                <a:ea typeface="Meiryo" panose="020B0604030504040204" pitchFamily="34" charset="-128"/>
              </a:rPr>
              <a:t>いのち輝く</a:t>
            </a:r>
            <a:r>
              <a:rPr lang="en-US" altLang="ja-JP" sz="1100" dirty="0">
                <a:latin typeface="Meiryo" panose="020B0604030504040204" pitchFamily="34" charset="-128"/>
                <a:ea typeface="Meiryo" panose="020B0604030504040204" pitchFamily="34" charset="-128"/>
              </a:rPr>
              <a:t>SDGs</a:t>
            </a:r>
            <a:r>
              <a:rPr lang="ja-JP" altLang="ja-JP" sz="1100" dirty="0">
                <a:latin typeface="Meiryo" panose="020B0604030504040204" pitchFamily="34" charset="-128"/>
                <a:ea typeface="Meiryo" panose="020B0604030504040204" pitchFamily="34" charset="-128"/>
              </a:rPr>
              <a:t>先進都市・大阪　―環境施策を通じてー </a:t>
            </a:r>
            <a:endParaRPr kumimoji="1" lang="en-US" altLang="ja-JP" sz="1100" dirty="0">
              <a:latin typeface="Meiryo" panose="020B0604030504040204" pitchFamily="34" charset="-128"/>
              <a:ea typeface="Meiryo" panose="020B0604030504040204" pitchFamily="34" charset="-128"/>
            </a:endParaRPr>
          </a:p>
        </p:txBody>
      </p:sp>
      <p:sp>
        <p:nvSpPr>
          <p:cNvPr id="14" name="右カーブ矢印 13"/>
          <p:cNvSpPr/>
          <p:nvPr/>
        </p:nvSpPr>
        <p:spPr>
          <a:xfrm>
            <a:off x="1449237" y="3395677"/>
            <a:ext cx="465372" cy="866004"/>
          </a:xfrm>
          <a:prstGeom prst="curvedRightArrow">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chemeClr val="tx1"/>
              </a:solidFill>
            </a:endParaRPr>
          </a:p>
        </p:txBody>
      </p:sp>
      <p:sp>
        <p:nvSpPr>
          <p:cNvPr id="16" name="上カーブ矢印 15"/>
          <p:cNvSpPr/>
          <p:nvPr/>
        </p:nvSpPr>
        <p:spPr>
          <a:xfrm rot="16200000">
            <a:off x="2568662" y="3517465"/>
            <a:ext cx="848399" cy="481057"/>
          </a:xfrm>
          <a:prstGeom prst="curved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4" name="角丸四角形 93"/>
          <p:cNvSpPr/>
          <p:nvPr/>
        </p:nvSpPr>
        <p:spPr>
          <a:xfrm>
            <a:off x="159523" y="2541002"/>
            <a:ext cx="4869131" cy="644876"/>
          </a:xfrm>
          <a:prstGeom prst="roundRect">
            <a:avLst/>
          </a:prstGeom>
          <a:noFill/>
        </p:spPr>
        <p:style>
          <a:lnRef idx="2">
            <a:schemeClr val="accent1"/>
          </a:lnRef>
          <a:fillRef idx="1">
            <a:schemeClr val="lt1"/>
          </a:fillRef>
          <a:effectRef idx="0">
            <a:schemeClr val="accent1"/>
          </a:effectRef>
          <a:fontRef idx="minor">
            <a:schemeClr val="dk1"/>
          </a:fontRef>
        </p:style>
        <p:txBody>
          <a:bodyPr wrap="none" lIns="50400" tIns="36000" rIns="50400" bIns="0" rtlCol="0" anchor="ctr"/>
          <a:lstStyle/>
          <a:p>
            <a:pPr algn="ctr"/>
            <a:endParaRPr kumimoji="1" lang="ja-JP" altLang="en-US" sz="1200" b="1" dirty="0">
              <a:latin typeface="メイリオ" panose="020B0604030504040204" pitchFamily="50" charset="-128"/>
              <a:ea typeface="メイリオ" panose="020B0604030504040204" pitchFamily="50" charset="-128"/>
            </a:endParaRPr>
          </a:p>
        </p:txBody>
      </p:sp>
      <p:sp>
        <p:nvSpPr>
          <p:cNvPr id="95" name="角丸四角形 94"/>
          <p:cNvSpPr/>
          <p:nvPr/>
        </p:nvSpPr>
        <p:spPr>
          <a:xfrm>
            <a:off x="150320" y="4357527"/>
            <a:ext cx="5590080" cy="644876"/>
          </a:xfrm>
          <a:prstGeom prst="roundRect">
            <a:avLst/>
          </a:prstGeom>
          <a:noFill/>
        </p:spPr>
        <p:style>
          <a:lnRef idx="2">
            <a:schemeClr val="accent1"/>
          </a:lnRef>
          <a:fillRef idx="1">
            <a:schemeClr val="lt1"/>
          </a:fillRef>
          <a:effectRef idx="0">
            <a:schemeClr val="accent1"/>
          </a:effectRef>
          <a:fontRef idx="minor">
            <a:schemeClr val="dk1"/>
          </a:fontRef>
        </p:style>
        <p:txBody>
          <a:bodyPr wrap="none" lIns="50400" tIns="36000" rIns="50400" bIns="0" rtlCol="0" anchor="ctr"/>
          <a:lstStyle/>
          <a:p>
            <a:pPr algn="ctr"/>
            <a:endParaRPr kumimoji="1" lang="ja-JP" altLang="en-US" sz="1200" b="1" dirty="0">
              <a:latin typeface="メイリオ" panose="020B0604030504040204" pitchFamily="50" charset="-128"/>
              <a:ea typeface="メイリオ" panose="020B0604030504040204" pitchFamily="50" charset="-128"/>
            </a:endParaRPr>
          </a:p>
        </p:txBody>
      </p:sp>
      <p:sp>
        <p:nvSpPr>
          <p:cNvPr id="96" name="テキスト ボックス 95"/>
          <p:cNvSpPr txBox="1"/>
          <p:nvPr/>
        </p:nvSpPr>
        <p:spPr>
          <a:xfrm>
            <a:off x="8509571" y="8001829"/>
            <a:ext cx="3805150" cy="400110"/>
          </a:xfrm>
          <a:prstGeom prst="rect">
            <a:avLst/>
          </a:prstGeom>
          <a:noFill/>
        </p:spPr>
        <p:txBody>
          <a:bodyPr wrap="square" rtlCol="0">
            <a:spAutoFit/>
          </a:bodyPr>
          <a:lstStyle/>
          <a:p>
            <a:pPr marL="72000" indent="-172800">
              <a:lnSpc>
                <a:spcPts val="1200"/>
              </a:lnSpc>
              <a:buFont typeface="Wingdings" panose="05000000000000000000" pitchFamily="2" charset="2"/>
              <a:buChar char="Ø"/>
            </a:pPr>
            <a:r>
              <a:rPr kumimoji="1" lang="ja-JP" altLang="en-US" sz="1000" dirty="0" smtClean="0">
                <a:latin typeface="メイリオ" panose="020B0604030504040204" pitchFamily="50" charset="-128"/>
                <a:ea typeface="メイリオ" panose="020B0604030504040204" pitchFamily="50" charset="-128"/>
              </a:rPr>
              <a:t>生態系の価値の認識や意識醸成をする</a:t>
            </a:r>
            <a:endParaRPr kumimoji="1" lang="en-US" altLang="ja-JP" sz="1000" dirty="0" smtClean="0">
              <a:latin typeface="メイリオ" panose="020B0604030504040204" pitchFamily="50" charset="-128"/>
              <a:ea typeface="メイリオ" panose="020B0604030504040204" pitchFamily="50" charset="-128"/>
            </a:endParaRPr>
          </a:p>
          <a:p>
            <a:pPr marL="72000" indent="-172800">
              <a:lnSpc>
                <a:spcPts val="1200"/>
              </a:lnSpc>
              <a:buFont typeface="Wingdings" panose="05000000000000000000" pitchFamily="2" charset="2"/>
              <a:buChar char="Ø"/>
            </a:pPr>
            <a:r>
              <a:rPr kumimoji="1" lang="ja-JP" altLang="en-US" sz="1000" dirty="0" smtClean="0">
                <a:latin typeface="メイリオ" panose="020B0604030504040204" pitchFamily="50" charset="-128"/>
                <a:ea typeface="メイリオ" panose="020B0604030504040204" pitchFamily="50" charset="-128"/>
              </a:rPr>
              <a:t>グリーンインフラなどみどりを積極的に活用する</a:t>
            </a:r>
            <a:endParaRPr kumimoji="1" lang="en-US" altLang="ja-JP" sz="1000" dirty="0">
              <a:latin typeface="メイリオ" panose="020B0604030504040204" pitchFamily="50" charset="-128"/>
              <a:ea typeface="メイリオ" panose="020B0604030504040204" pitchFamily="50" charset="-128"/>
            </a:endParaRPr>
          </a:p>
        </p:txBody>
      </p:sp>
      <p:sp>
        <p:nvSpPr>
          <p:cNvPr id="97" name="角丸四角形 96"/>
          <p:cNvSpPr/>
          <p:nvPr/>
        </p:nvSpPr>
        <p:spPr>
          <a:xfrm>
            <a:off x="31205" y="7671113"/>
            <a:ext cx="6419696" cy="756915"/>
          </a:xfrm>
          <a:prstGeom prst="roundRect">
            <a:avLst>
              <a:gd name="adj" fmla="val 9486"/>
            </a:avLst>
          </a:prstGeom>
          <a:noFill/>
          <a:ln w="95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38" name="角丸四角形 37"/>
          <p:cNvSpPr/>
          <p:nvPr/>
        </p:nvSpPr>
        <p:spPr>
          <a:xfrm>
            <a:off x="107201" y="7513021"/>
            <a:ext cx="3240000" cy="216000"/>
          </a:xfrm>
          <a:prstGeom prst="round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wrap="none" lIns="50400" tIns="36000" rIns="50400" bIns="0" rtlCol="0" anchor="ctr"/>
          <a:lstStyle/>
          <a:p>
            <a:pPr algn="ctr"/>
            <a:r>
              <a:rPr kumimoji="1" lang="ja-JP" altLang="en-US" sz="1200" b="1" dirty="0">
                <a:latin typeface="メイリオ" panose="020B0604030504040204" pitchFamily="50" charset="-128"/>
                <a:ea typeface="メイリオ" panose="020B0604030504040204" pitchFamily="50" charset="-128"/>
              </a:rPr>
              <a:t>大阪</a:t>
            </a:r>
            <a:r>
              <a:rPr kumimoji="1" lang="ja-JP" altLang="en-US" sz="1200" b="1" dirty="0" smtClean="0">
                <a:latin typeface="メイリオ" panose="020B0604030504040204" pitchFamily="50" charset="-128"/>
                <a:ea typeface="メイリオ" panose="020B0604030504040204" pitchFamily="50" charset="-128"/>
              </a:rPr>
              <a:t>と世界</a:t>
            </a:r>
            <a:r>
              <a:rPr kumimoji="1" lang="ja-JP" altLang="en-US" sz="1200" b="1" dirty="0">
                <a:latin typeface="メイリオ" panose="020B0604030504040204" pitchFamily="50" charset="-128"/>
                <a:ea typeface="メイリオ" panose="020B0604030504040204" pitchFamily="50" charset="-128"/>
              </a:rPr>
              <a:t>との相互依存・相互影響</a:t>
            </a:r>
          </a:p>
        </p:txBody>
      </p:sp>
      <p:sp>
        <p:nvSpPr>
          <p:cNvPr id="123" name="角丸四角形 122"/>
          <p:cNvSpPr/>
          <p:nvPr/>
        </p:nvSpPr>
        <p:spPr>
          <a:xfrm>
            <a:off x="33657" y="8638454"/>
            <a:ext cx="6419696" cy="711980"/>
          </a:xfrm>
          <a:prstGeom prst="roundRect">
            <a:avLst>
              <a:gd name="adj" fmla="val 16197"/>
            </a:avLst>
          </a:prstGeom>
          <a:noFill/>
          <a:ln w="95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124" name="角丸四角形 123"/>
          <p:cNvSpPr/>
          <p:nvPr/>
        </p:nvSpPr>
        <p:spPr>
          <a:xfrm>
            <a:off x="131981" y="8550665"/>
            <a:ext cx="1993734" cy="182210"/>
          </a:xfrm>
          <a:prstGeom prst="round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wrap="none" lIns="50400" tIns="36000" rIns="50400" bIns="0" rtlCol="0" anchor="ctr"/>
          <a:lstStyle/>
          <a:p>
            <a:pPr algn="ctr"/>
            <a:r>
              <a:rPr kumimoji="1" lang="ja-JP" altLang="en-US" sz="1200" b="1" dirty="0" smtClean="0">
                <a:latin typeface="メイリオ" panose="020B0604030504040204" pitchFamily="50" charset="-128"/>
                <a:ea typeface="メイリオ" panose="020B0604030504040204" pitchFamily="50" charset="-128"/>
              </a:rPr>
              <a:t>大阪の特性</a:t>
            </a:r>
            <a:endParaRPr kumimoji="1" lang="ja-JP" altLang="en-US" sz="1200" b="1" dirty="0">
              <a:latin typeface="メイリオ" panose="020B0604030504040204" pitchFamily="50" charset="-128"/>
              <a:ea typeface="メイリオ" panose="020B0604030504040204" pitchFamily="50" charset="-128"/>
            </a:endParaRPr>
          </a:p>
        </p:txBody>
      </p:sp>
      <p:sp>
        <p:nvSpPr>
          <p:cNvPr id="125" name="テキスト ボックス 124"/>
          <p:cNvSpPr txBox="1"/>
          <p:nvPr/>
        </p:nvSpPr>
        <p:spPr>
          <a:xfrm>
            <a:off x="7037" y="8761949"/>
            <a:ext cx="6359706" cy="600164"/>
          </a:xfrm>
          <a:prstGeom prst="rect">
            <a:avLst/>
          </a:prstGeom>
          <a:noFill/>
        </p:spPr>
        <p:txBody>
          <a:bodyPr wrap="square" rtlCol="0">
            <a:spAutoFit/>
          </a:bodyPr>
          <a:lstStyle/>
          <a:p>
            <a:r>
              <a:rPr kumimoji="1" lang="ja-JP" altLang="en-US" sz="1100" dirty="0" smtClean="0">
                <a:latin typeface="メイリオ" panose="020B0604030504040204" pitchFamily="50" charset="-128"/>
                <a:ea typeface="メイリオ" panose="020B0604030504040204" pitchFamily="50" charset="-128"/>
              </a:rPr>
              <a:t>〇中小企業が支える優れた技術が多く、エレクトロニクス・素材産業・大学・研究機関等が集積</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〇</a:t>
            </a:r>
            <a:r>
              <a:rPr kumimoji="1" lang="ja-JP" altLang="en-US" sz="1100" dirty="0" smtClean="0">
                <a:latin typeface="メイリオ" panose="020B0604030504040204" pitchFamily="50" charset="-128"/>
                <a:ea typeface="メイリオ" panose="020B0604030504040204" pitchFamily="50" charset="-128"/>
              </a:rPr>
              <a:t>関西の経済</a:t>
            </a:r>
            <a:r>
              <a:rPr kumimoji="1" lang="ja-JP" altLang="en-US" sz="1100" dirty="0">
                <a:latin typeface="メイリオ" panose="020B0604030504040204" pitchFamily="50" charset="-128"/>
                <a:ea typeface="メイリオ" panose="020B0604030504040204" pitchFamily="50" charset="-128"/>
              </a:rPr>
              <a:t>の中核をなし、</a:t>
            </a:r>
            <a:r>
              <a:rPr kumimoji="1" lang="ja-JP" altLang="en-US" sz="1100" dirty="0" smtClean="0">
                <a:latin typeface="メイリオ" panose="020B0604030504040204" pitchFamily="50" charset="-128"/>
                <a:ea typeface="メイリオ" panose="020B0604030504040204" pitchFamily="50" charset="-128"/>
              </a:rPr>
              <a:t>製品・サービス</a:t>
            </a:r>
            <a:r>
              <a:rPr kumimoji="1" lang="ja-JP" altLang="en-US" sz="1100" dirty="0">
                <a:latin typeface="メイリオ" panose="020B0604030504040204" pitchFamily="50" charset="-128"/>
                <a:ea typeface="メイリオ" panose="020B0604030504040204" pitchFamily="50" charset="-128"/>
              </a:rPr>
              <a:t>の大消費地</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〇大阪人は、寛容で排他性が低く、建前より実質主義で進取の気質を</a:t>
            </a:r>
            <a:r>
              <a:rPr kumimoji="1" lang="ja-JP" altLang="en-US" sz="1100" dirty="0" smtClean="0">
                <a:latin typeface="メイリオ" panose="020B0604030504040204" pitchFamily="50" charset="-128"/>
                <a:ea typeface="メイリオ" panose="020B0604030504040204" pitchFamily="50" charset="-128"/>
              </a:rPr>
              <a:t>有する</a:t>
            </a:r>
            <a:endParaRPr kumimoji="1" lang="en-US" altLang="ja-JP" sz="1100" dirty="0" smtClean="0">
              <a:latin typeface="メイリオ" panose="020B0604030504040204" pitchFamily="50" charset="-128"/>
              <a:ea typeface="メイリオ" panose="020B0604030504040204" pitchFamily="50" charset="-128"/>
            </a:endParaRPr>
          </a:p>
        </p:txBody>
      </p:sp>
      <p:sp>
        <p:nvSpPr>
          <p:cNvPr id="23" name="正方形/長方形 22"/>
          <p:cNvSpPr/>
          <p:nvPr/>
        </p:nvSpPr>
        <p:spPr>
          <a:xfrm>
            <a:off x="6905769" y="5467032"/>
            <a:ext cx="5633765" cy="28619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メイリオ" panose="020B0604030504040204" pitchFamily="50" charset="-128"/>
                <a:ea typeface="メイリオ" panose="020B0604030504040204" pitchFamily="50" charset="-128"/>
              </a:rPr>
              <a:t>環境・社会・経済の統合的向上のための環境施策における観点と取組み方針</a:t>
            </a:r>
            <a:endParaRPr kumimoji="1" lang="ja-JP" altLang="en-US" sz="1200" dirty="0">
              <a:latin typeface="メイリオ" panose="020B0604030504040204" pitchFamily="50" charset="-128"/>
              <a:ea typeface="メイリオ" panose="020B0604030504040204" pitchFamily="50" charset="-128"/>
            </a:endParaRPr>
          </a:p>
        </p:txBody>
      </p:sp>
      <p:sp>
        <p:nvSpPr>
          <p:cNvPr id="24" name="フローチャート: 組合せ 23"/>
          <p:cNvSpPr/>
          <p:nvPr/>
        </p:nvSpPr>
        <p:spPr>
          <a:xfrm>
            <a:off x="7248621" y="8508738"/>
            <a:ext cx="5066100" cy="246104"/>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p:cNvSpPr/>
          <p:nvPr/>
        </p:nvSpPr>
        <p:spPr>
          <a:xfrm>
            <a:off x="11150278" y="33767"/>
            <a:ext cx="1552407" cy="39693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tx1"/>
                </a:solidFill>
                <a:latin typeface="ＭＳ ゴシック" panose="020B0609070205080204" pitchFamily="49" charset="-128"/>
                <a:ea typeface="ＭＳ ゴシック" panose="020B0609070205080204" pitchFamily="49" charset="-128"/>
              </a:rPr>
              <a:t>資料１－３</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7530694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3564</TotalTime>
  <Words>1173</Words>
  <Application>Microsoft Office PowerPoint</Application>
  <PresentationFormat>A3 297x420 mm</PresentationFormat>
  <Paragraphs>80</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Meiryo UI</vt:lpstr>
      <vt:lpstr>ＭＳ ゴシック</vt:lpstr>
      <vt:lpstr>メイリオ</vt:lpstr>
      <vt:lpstr>メイリオ</vt: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長濵　智子</dc:creator>
  <cp:lastModifiedBy>田中　吉隆</cp:lastModifiedBy>
  <cp:revision>249</cp:revision>
  <cp:lastPrinted>2020-05-11T12:30:12Z</cp:lastPrinted>
  <dcterms:created xsi:type="dcterms:W3CDTF">2019-11-22T00:39:14Z</dcterms:created>
  <dcterms:modified xsi:type="dcterms:W3CDTF">2020-10-15T12:40:42Z</dcterms:modified>
</cp:coreProperties>
</file>