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906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75" d="100"/>
          <a:sy n="75" d="100"/>
        </p:scale>
        <p:origin x="99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9D30C-8E97-4E02-AC21-B71333F98D77}" type="datetimeFigureOut">
              <a:rPr kumimoji="1" lang="ja-JP" altLang="en-US" smtClean="0"/>
              <a:t>2021/1/19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65E6C9-7EF9-4E0C-BB5B-86F6AC6F008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45877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9D30C-8E97-4E02-AC21-B71333F98D77}" type="datetimeFigureOut">
              <a:rPr kumimoji="1" lang="ja-JP" altLang="en-US" smtClean="0"/>
              <a:t>2021/1/19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65E6C9-7EF9-4E0C-BB5B-86F6AC6F008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745678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9D30C-8E97-4E02-AC21-B71333F98D77}" type="datetimeFigureOut">
              <a:rPr kumimoji="1" lang="ja-JP" altLang="en-US" smtClean="0"/>
              <a:t>2021/1/19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65E6C9-7EF9-4E0C-BB5B-86F6AC6F008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01288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9D30C-8E97-4E02-AC21-B71333F98D77}" type="datetimeFigureOut">
              <a:rPr kumimoji="1" lang="ja-JP" altLang="en-US" smtClean="0"/>
              <a:t>2021/1/19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65E6C9-7EF9-4E0C-BB5B-86F6AC6F008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30065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9D30C-8E97-4E02-AC21-B71333F98D77}" type="datetimeFigureOut">
              <a:rPr kumimoji="1" lang="ja-JP" altLang="en-US" smtClean="0"/>
              <a:t>2021/1/19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65E6C9-7EF9-4E0C-BB5B-86F6AC6F008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285414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9D30C-8E97-4E02-AC21-B71333F98D77}" type="datetimeFigureOut">
              <a:rPr kumimoji="1" lang="ja-JP" altLang="en-US" smtClean="0"/>
              <a:t>2021/1/19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65E6C9-7EF9-4E0C-BB5B-86F6AC6F008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36367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9D30C-8E97-4E02-AC21-B71333F98D77}" type="datetimeFigureOut">
              <a:rPr kumimoji="1" lang="ja-JP" altLang="en-US" smtClean="0"/>
              <a:t>2021/1/19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65E6C9-7EF9-4E0C-BB5B-86F6AC6F008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941629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9D30C-8E97-4E02-AC21-B71333F98D77}" type="datetimeFigureOut">
              <a:rPr kumimoji="1" lang="ja-JP" altLang="en-US" smtClean="0"/>
              <a:t>2021/1/19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65E6C9-7EF9-4E0C-BB5B-86F6AC6F008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22042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9D30C-8E97-4E02-AC21-B71333F98D77}" type="datetimeFigureOut">
              <a:rPr kumimoji="1" lang="ja-JP" altLang="en-US" smtClean="0"/>
              <a:t>2021/1/19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65E6C9-7EF9-4E0C-BB5B-86F6AC6F008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51672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9D30C-8E97-4E02-AC21-B71333F98D77}" type="datetimeFigureOut">
              <a:rPr kumimoji="1" lang="ja-JP" altLang="en-US" smtClean="0"/>
              <a:t>2021/1/19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65E6C9-7EF9-4E0C-BB5B-86F6AC6F008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427678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9D30C-8E97-4E02-AC21-B71333F98D77}" type="datetimeFigureOut">
              <a:rPr kumimoji="1" lang="ja-JP" altLang="en-US" smtClean="0"/>
              <a:t>2021/1/19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65E6C9-7EF9-4E0C-BB5B-86F6AC6F008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190809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F9D30C-8E97-4E02-AC21-B71333F98D77}" type="datetimeFigureOut">
              <a:rPr kumimoji="1" lang="ja-JP" altLang="en-US" smtClean="0"/>
              <a:t>2021/1/19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65E6C9-7EF9-4E0C-BB5B-86F6AC6F008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049884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2.png"/><Relationship Id="rId7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http://www.unic.or.jp/files/sdg_icon_17_ja-290x290.png" TargetMode="External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図 5"/>
          <p:cNvPicPr>
            <a:picLocks noChangeAspect="1"/>
          </p:cNvPicPr>
          <p:nvPr/>
        </p:nvPicPr>
        <p:blipFill rotWithShape="1">
          <a:blip r:embed="rId2"/>
          <a:srcRect l="1205" t="1507" r="897" b="1735"/>
          <a:stretch/>
        </p:blipFill>
        <p:spPr>
          <a:xfrm>
            <a:off x="3756660" y="877682"/>
            <a:ext cx="3116581" cy="2082622"/>
          </a:xfrm>
          <a:prstGeom prst="rect">
            <a:avLst/>
          </a:prstGeom>
        </p:spPr>
      </p:pic>
      <p:sp>
        <p:nvSpPr>
          <p:cNvPr id="46" name="角丸四角形 45"/>
          <p:cNvSpPr/>
          <p:nvPr/>
        </p:nvSpPr>
        <p:spPr>
          <a:xfrm>
            <a:off x="81929" y="6586093"/>
            <a:ext cx="1983091" cy="21836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5" name="角丸四角形 44"/>
          <p:cNvSpPr/>
          <p:nvPr/>
        </p:nvSpPr>
        <p:spPr>
          <a:xfrm>
            <a:off x="78748" y="4678766"/>
            <a:ext cx="1337296" cy="21510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テキスト ボックス 3"/>
          <p:cNvSpPr txBox="1">
            <a:spLocks noChangeArrowheads="1"/>
          </p:cNvSpPr>
          <p:nvPr/>
        </p:nvSpPr>
        <p:spPr bwMode="auto">
          <a:xfrm>
            <a:off x="0" y="460610"/>
            <a:ext cx="6858000" cy="307777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ja-JP" altLang="en-US" sz="1400" b="1" dirty="0" smtClean="0">
                <a:solidFill>
                  <a:schemeClr val="bg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ゼロエミッション車を中心とする電動車の普及促進について</a:t>
            </a:r>
            <a:endParaRPr lang="ja-JP" altLang="en-US" sz="1400" b="1" dirty="0">
              <a:solidFill>
                <a:schemeClr val="bg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pic>
        <p:nvPicPr>
          <p:cNvPr id="7" name="Picture 13" descr="http://www.unic.or.jp/files/sdg_icon_17_ja-290x290.png"/>
          <p:cNvPicPr>
            <a:picLocks noChangeAspect="1" noChangeArrowheads="1"/>
          </p:cNvPicPr>
          <p:nvPr/>
        </p:nvPicPr>
        <p:blipFill>
          <a:blip r:embed="rId3" r:link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37158" y="95735"/>
            <a:ext cx="368035" cy="3680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図 1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0407" y="93356"/>
            <a:ext cx="365841" cy="3672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図 24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32089" y="93356"/>
            <a:ext cx="367254" cy="3672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図 25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99345" y="93356"/>
            <a:ext cx="367254" cy="3672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サブタイトル 2"/>
          <p:cNvSpPr txBox="1">
            <a:spLocks/>
          </p:cNvSpPr>
          <p:nvPr/>
        </p:nvSpPr>
        <p:spPr>
          <a:xfrm>
            <a:off x="5337015" y="95717"/>
            <a:ext cx="1939920" cy="535700"/>
          </a:xfrm>
          <a:prstGeom prst="rect">
            <a:avLst/>
          </a:prstGeom>
        </p:spPr>
        <p:txBody>
          <a:bodyPr vert="horz" lIns="164269" tIns="82135" rIns="164269" bIns="82135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2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 panose="020B0604030504040204" pitchFamily="50" charset="-128"/>
              </a:rPr>
              <a:t>資料６ー２</a:t>
            </a:r>
            <a:endParaRPr lang="en-US" altLang="ja-JP" sz="12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  <a:cs typeface="Meiryo UI" panose="020B0604030504040204" pitchFamily="50" charset="-128"/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0" y="2865223"/>
            <a:ext cx="2457595" cy="307777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14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２　</a:t>
            </a:r>
            <a:r>
              <a:rPr kumimoji="1" lang="ja-JP" altLang="en-US" sz="14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世界の主な動向</a:t>
            </a:r>
            <a:endParaRPr kumimoji="1" lang="ja-JP" altLang="en-US" sz="14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0" y="5355265"/>
            <a:ext cx="2457595" cy="307777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14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３　</a:t>
            </a:r>
            <a:r>
              <a:rPr kumimoji="1" lang="ja-JP" altLang="en-US" sz="14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国内の主な動向</a:t>
            </a:r>
            <a:endParaRPr kumimoji="1" lang="ja-JP" altLang="en-US" sz="14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7497612"/>
              </p:ext>
            </p:extLst>
          </p:nvPr>
        </p:nvGraphicFramePr>
        <p:xfrm>
          <a:off x="78748" y="3235328"/>
          <a:ext cx="6662057" cy="135363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97478">
                  <a:extLst>
                    <a:ext uri="{9D8B030D-6E8A-4147-A177-3AD203B41FA5}">
                      <a16:colId xmlns:a16="http://schemas.microsoft.com/office/drawing/2014/main" val="3309171868"/>
                    </a:ext>
                  </a:extLst>
                </a:gridCol>
                <a:gridCol w="5564579">
                  <a:extLst>
                    <a:ext uri="{9D8B030D-6E8A-4147-A177-3AD203B41FA5}">
                      <a16:colId xmlns:a16="http://schemas.microsoft.com/office/drawing/2014/main" val="3095534946"/>
                    </a:ext>
                  </a:extLst>
                </a:gridCol>
              </a:tblGrid>
              <a:tr h="26527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en-US" sz="1000" b="0" kern="1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イギリス</a:t>
                      </a:r>
                      <a:endParaRPr lang="ja-JP" sz="1000" b="0" kern="100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6858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ＭＳ 明朝" panose="02020609040205080304" pitchFamily="17" charset="-128"/>
                        <a:buNone/>
                        <a:tabLst/>
                        <a:defRPr/>
                      </a:pPr>
                      <a:r>
                        <a:rPr lang="ja-JP" altLang="en-US" sz="1000" b="0" kern="1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</a:t>
                      </a:r>
                      <a:r>
                        <a:rPr kumimoji="1" lang="en-US" altLang="ja-JP" sz="1000" b="0" kern="12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2030</a:t>
                      </a:r>
                      <a:r>
                        <a:rPr kumimoji="1" lang="ja-JP" altLang="ja-JP" sz="1000" b="0" kern="12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年</a:t>
                      </a:r>
                      <a:r>
                        <a:rPr kumimoji="1" lang="ja-JP" altLang="en-US" sz="1000" b="0" kern="12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に</a:t>
                      </a:r>
                      <a:r>
                        <a:rPr kumimoji="1" lang="ja-JP" altLang="ja-JP" sz="1000" b="0" kern="12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ガソリン及びディーゼル</a:t>
                      </a:r>
                      <a:r>
                        <a:rPr kumimoji="1" lang="ja-JP" altLang="en-US" sz="1000" b="0" kern="12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車（</a:t>
                      </a:r>
                      <a:r>
                        <a:rPr kumimoji="1" lang="ja-JP" altLang="ja-JP" sz="1000" b="0" kern="12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乗用車及びバン</a:t>
                      </a:r>
                      <a:r>
                        <a:rPr kumimoji="1" lang="ja-JP" altLang="en-US" sz="1000" b="0" kern="12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）</a:t>
                      </a:r>
                      <a:r>
                        <a:rPr kumimoji="1" lang="ja-JP" altLang="ja-JP" sz="1000" b="0" kern="12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の新車販売を禁止</a:t>
                      </a:r>
                      <a:r>
                        <a:rPr lang="ja-JP" altLang="en-US" sz="1000" b="0" kern="1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</a:t>
                      </a:r>
                      <a:r>
                        <a:rPr lang="en-US" altLang="ja-JP" sz="1000" b="0" kern="1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2020</a:t>
                      </a:r>
                      <a:r>
                        <a:rPr lang="ja-JP" altLang="en-US" sz="1000" b="0" kern="1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</a:t>
                      </a:r>
                      <a:r>
                        <a:rPr lang="en-US" altLang="ja-JP" sz="1000" b="0" kern="1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11</a:t>
                      </a:r>
                      <a:r>
                        <a:rPr lang="ja-JP" altLang="en-US" sz="1000" b="0" kern="1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月表明）</a:t>
                      </a:r>
                      <a:endParaRPr kumimoji="1" lang="en-US" altLang="ja-JP" sz="1000" b="0" kern="1200" dirty="0" smtClean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pPr marL="0" lvl="0" indent="0" algn="just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ＭＳ 明朝" panose="02020609040205080304" pitchFamily="17" charset="-128"/>
                        <a:buNone/>
                      </a:pPr>
                      <a:r>
                        <a:rPr kumimoji="1" lang="en-US" altLang="ja-JP" sz="800" b="0" kern="12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※2035</a:t>
                      </a:r>
                      <a:r>
                        <a:rPr kumimoji="1" lang="ja-JP" altLang="en-US" sz="800" b="0" kern="12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年までは、相当な距離をゼロエミッションで走行可能な車（例えば</a:t>
                      </a:r>
                      <a:r>
                        <a:rPr kumimoji="1" lang="en-US" altLang="ja-JP" sz="800" b="0" kern="12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PHV</a:t>
                      </a:r>
                      <a:r>
                        <a:rPr kumimoji="1" lang="ja-JP" altLang="en-US" sz="800" b="0" kern="1200" dirty="0" err="1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、</a:t>
                      </a:r>
                      <a:r>
                        <a:rPr kumimoji="1" lang="en-US" altLang="ja-JP" sz="800" b="0" kern="12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HV</a:t>
                      </a:r>
                      <a:r>
                        <a:rPr kumimoji="1" lang="ja-JP" altLang="en-US" sz="800" b="0" kern="12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）は販売可能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47297502"/>
                  </a:ext>
                </a:extLst>
              </a:tr>
              <a:tr h="14283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en-US" sz="1000" b="0" kern="1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フランス</a:t>
                      </a:r>
                      <a:endParaRPr lang="ja-JP" sz="1000" b="0" kern="100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6858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ＭＳ 明朝" panose="02020609040205080304" pitchFamily="17" charset="-128"/>
                        <a:buNone/>
                        <a:tabLst/>
                        <a:defRPr/>
                      </a:pPr>
                      <a:r>
                        <a:rPr lang="ja-JP" altLang="en-US" sz="1000" b="0" kern="1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</a:t>
                      </a:r>
                      <a:r>
                        <a:rPr lang="en-US" altLang="ja-JP" sz="1000" b="0" kern="1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2040</a:t>
                      </a:r>
                      <a:r>
                        <a:rPr lang="ja-JP" altLang="en-US" sz="1000" b="0" kern="1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年にガソリン及びディーゼル車の新車販売を禁止（</a:t>
                      </a:r>
                      <a:r>
                        <a:rPr lang="en-US" altLang="ja-JP" sz="1000" b="0" kern="1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2017</a:t>
                      </a:r>
                      <a:r>
                        <a:rPr lang="ja-JP" altLang="en-US" sz="1000" b="0" kern="1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</a:t>
                      </a:r>
                      <a:r>
                        <a:rPr lang="en-US" altLang="ja-JP" sz="1000" b="0" kern="1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</a:t>
                      </a:r>
                      <a:r>
                        <a:rPr lang="ja-JP" altLang="en-US" sz="1000" b="0" kern="1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月表明）</a:t>
                      </a:r>
                      <a:endParaRPr lang="ja-JP" altLang="ja-JP" sz="1000" b="0" kern="100" dirty="0" smtClean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35856918"/>
                  </a:ext>
                </a:extLst>
              </a:tr>
              <a:tr h="14283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000" b="0" kern="1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中国</a:t>
                      </a:r>
                      <a:endParaRPr lang="ja-JP" sz="1000" b="0" kern="100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ＭＳ 明朝" panose="02020609040205080304" pitchFamily="17" charset="-128"/>
                        <a:buNone/>
                      </a:pPr>
                      <a:r>
                        <a:rPr lang="ja-JP" altLang="en-US" sz="1000" b="0" kern="1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</a:t>
                      </a:r>
                      <a:r>
                        <a:rPr lang="en-US" altLang="ja-JP" sz="1000" b="0" kern="1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2035</a:t>
                      </a:r>
                      <a:r>
                        <a:rPr lang="ja-JP" altLang="en-US" sz="1000" b="0" kern="1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年をめどにガソリンエンジン車（乗用車）の新車販売をすべて環境対応車（</a:t>
                      </a:r>
                      <a:r>
                        <a:rPr lang="en-US" altLang="ja-JP" sz="1000" b="0" kern="1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HV</a:t>
                      </a:r>
                      <a:r>
                        <a:rPr lang="ja-JP" altLang="en-US" sz="1000" b="0" kern="1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以上）、そのうち</a:t>
                      </a:r>
                      <a:endParaRPr lang="en-US" altLang="ja-JP" sz="1000" b="0" kern="100" dirty="0" smtClean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lvl="0" indent="0" algn="just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ＭＳ 明朝" panose="02020609040205080304" pitchFamily="17" charset="-128"/>
                        <a:buNone/>
                      </a:pPr>
                      <a:r>
                        <a:rPr lang="en-US" altLang="ja-JP" sz="1000" b="0" kern="1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50</a:t>
                      </a:r>
                      <a:r>
                        <a:rPr lang="ja-JP" altLang="en-US" sz="1000" b="0" kern="1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％を新エネルギー車（</a:t>
                      </a:r>
                      <a:r>
                        <a:rPr lang="en-US" altLang="ja-JP" sz="1000" b="0" kern="1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EV</a:t>
                      </a:r>
                      <a:r>
                        <a:rPr lang="ja-JP" altLang="en-US" sz="1000" b="0" kern="1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及び</a:t>
                      </a:r>
                      <a:r>
                        <a:rPr lang="en-US" altLang="ja-JP" sz="1000" b="0" kern="1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PHV</a:t>
                      </a:r>
                      <a:r>
                        <a:rPr lang="ja-JP" altLang="en-US" sz="1000" b="0" kern="1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）（</a:t>
                      </a:r>
                      <a:r>
                        <a:rPr lang="en-US" altLang="ja-JP" sz="1000" b="0" kern="1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2020</a:t>
                      </a:r>
                      <a:r>
                        <a:rPr lang="ja-JP" altLang="en-US" sz="1000" b="0" kern="1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</a:t>
                      </a:r>
                      <a:r>
                        <a:rPr lang="en-US" altLang="ja-JP" sz="1000" b="0" kern="1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</a:t>
                      </a:r>
                      <a:r>
                        <a:rPr lang="ja-JP" altLang="en-US" sz="1000" b="0" kern="1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月表明）　　</a:t>
                      </a:r>
                      <a:endParaRPr lang="en-US" altLang="ja-JP" sz="1000" b="0" kern="100" dirty="0" smtClean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86982637"/>
                  </a:ext>
                </a:extLst>
              </a:tr>
              <a:tr h="28567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ja-JP" sz="1000" b="0" kern="1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カリフォルニア州</a:t>
                      </a:r>
                      <a:r>
                        <a:rPr lang="ja-JP" altLang="en-US" sz="1000" b="0" kern="1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（米国）</a:t>
                      </a:r>
                      <a:endParaRPr lang="ja-JP" sz="1000" b="0" kern="100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ＭＳ 明朝" panose="02020609040205080304" pitchFamily="17" charset="-128"/>
                        <a:buNone/>
                      </a:pPr>
                      <a:r>
                        <a:rPr lang="ja-JP" altLang="en-US" sz="1000" b="0" kern="1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</a:t>
                      </a:r>
                      <a:r>
                        <a:rPr lang="en-US" sz="1000" b="0" kern="1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2035</a:t>
                      </a:r>
                      <a:r>
                        <a:rPr lang="ja-JP" sz="1000" b="0" kern="1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年まで</a:t>
                      </a:r>
                      <a:r>
                        <a:rPr lang="ja-JP" sz="1000" b="0" kern="1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に</a:t>
                      </a:r>
                      <a:r>
                        <a:rPr lang="ja-JP" altLang="en-US" sz="1000" b="0" kern="1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ガソリン車（乗用車及びトラック）（</a:t>
                      </a:r>
                      <a:r>
                        <a:rPr lang="en-US" altLang="ja-JP" sz="1000" b="0" kern="1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HV</a:t>
                      </a:r>
                      <a:r>
                        <a:rPr lang="ja-JP" altLang="en-US" sz="1000" b="0" kern="1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を含む）の新車販売を禁止（</a:t>
                      </a:r>
                      <a:r>
                        <a:rPr lang="en-US" altLang="ja-JP" sz="1000" b="0" kern="1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2020</a:t>
                      </a:r>
                      <a:r>
                        <a:rPr lang="ja-JP" altLang="en-US" sz="1000" b="0" kern="1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</a:t>
                      </a:r>
                      <a:r>
                        <a:rPr lang="en-US" altLang="ja-JP" sz="1000" b="0" kern="1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9</a:t>
                      </a:r>
                      <a:r>
                        <a:rPr lang="ja-JP" altLang="en-US" sz="1000" b="0" kern="1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月表明）</a:t>
                      </a:r>
                      <a:endParaRPr lang="en-US" altLang="ja-JP" sz="1000" b="0" kern="100" dirty="0" smtClean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lvl="0" indent="0" algn="just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ＭＳ 明朝" panose="02020609040205080304" pitchFamily="17" charset="-128"/>
                        <a:buNone/>
                      </a:pPr>
                      <a:r>
                        <a:rPr kumimoji="1" lang="en-US" altLang="ja-JP" sz="800" b="0" kern="12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※2045</a:t>
                      </a:r>
                      <a:r>
                        <a:rPr kumimoji="1" lang="ja-JP" altLang="en-US" sz="800" b="0" kern="12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年からは、中・大型のガソリントラックは州内で走行不可</a:t>
                      </a:r>
                      <a:endParaRPr kumimoji="1" lang="en-US" altLang="ja-JP" sz="800" b="0" kern="1200" dirty="0" smtClean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79028831"/>
                  </a:ext>
                </a:extLst>
              </a:tr>
              <a:tr h="28567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en-US" sz="1000" b="0" kern="1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ケベック州</a:t>
                      </a:r>
                      <a:endParaRPr lang="en-US" altLang="ja-JP" sz="1000" b="0" kern="100" dirty="0" smtClean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en-US" sz="1000" b="0" kern="1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（カナダ）</a:t>
                      </a:r>
                      <a:endParaRPr lang="ja-JP" sz="1000" b="0" kern="100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ＭＳ 明朝" panose="02020609040205080304" pitchFamily="17" charset="-128"/>
                        <a:buNone/>
                      </a:pPr>
                      <a:r>
                        <a:rPr lang="ja-JP" altLang="en-US" sz="1000" b="0" kern="1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</a:t>
                      </a:r>
                      <a:r>
                        <a:rPr lang="en-US" sz="1000" b="0" kern="1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2035</a:t>
                      </a:r>
                      <a:r>
                        <a:rPr lang="ja-JP" sz="1000" b="0" kern="1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年までに</a:t>
                      </a:r>
                      <a:r>
                        <a:rPr lang="ja-JP" sz="1000" b="0" kern="1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ガソリン</a:t>
                      </a:r>
                      <a:r>
                        <a:rPr lang="ja-JP" altLang="en-US" sz="1000" b="0" kern="1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車（</a:t>
                      </a:r>
                      <a:r>
                        <a:rPr lang="ja-JP" sz="1000" b="0" kern="1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乗用車</a:t>
                      </a:r>
                      <a:r>
                        <a:rPr lang="ja-JP" altLang="en-US" sz="1000" b="0" kern="1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）</a:t>
                      </a:r>
                      <a:r>
                        <a:rPr lang="ja-JP" sz="1000" b="0" kern="1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の</a:t>
                      </a:r>
                      <a:r>
                        <a:rPr lang="ja-JP" sz="1000" b="0" kern="1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新車</a:t>
                      </a:r>
                      <a:r>
                        <a:rPr lang="ja-JP" sz="1000" b="0" kern="1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販売</a:t>
                      </a:r>
                      <a:r>
                        <a:rPr lang="ja-JP" altLang="en-US" sz="1000" b="0" kern="1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を</a:t>
                      </a:r>
                      <a:r>
                        <a:rPr lang="ja-JP" sz="1000" b="0" kern="1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禁止</a:t>
                      </a:r>
                      <a:r>
                        <a:rPr lang="ja-JP" altLang="en-US" sz="1000" b="0" kern="1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</a:t>
                      </a:r>
                      <a:r>
                        <a:rPr lang="en-US" altLang="ja-JP" sz="1000" b="0" kern="1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2020</a:t>
                      </a:r>
                      <a:r>
                        <a:rPr lang="ja-JP" altLang="en-US" sz="1000" b="0" kern="1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</a:t>
                      </a:r>
                      <a:r>
                        <a:rPr lang="en-US" altLang="ja-JP" sz="1000" b="0" kern="1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11</a:t>
                      </a:r>
                      <a:r>
                        <a:rPr lang="ja-JP" altLang="en-US" sz="1000" b="0" kern="1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月表明）</a:t>
                      </a:r>
                      <a:endParaRPr lang="ja-JP" sz="1000" b="0" kern="100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79549620"/>
                  </a:ext>
                </a:extLst>
              </a:tr>
            </a:tbl>
          </a:graphicData>
        </a:graphic>
      </p:graphicFrame>
      <p:graphicFrame>
        <p:nvGraphicFramePr>
          <p:cNvPr id="19" name="表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0457497"/>
              </p:ext>
            </p:extLst>
          </p:nvPr>
        </p:nvGraphicFramePr>
        <p:xfrm>
          <a:off x="87085" y="5724999"/>
          <a:ext cx="6662057" cy="8001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97140">
                  <a:extLst>
                    <a:ext uri="{9D8B030D-6E8A-4147-A177-3AD203B41FA5}">
                      <a16:colId xmlns:a16="http://schemas.microsoft.com/office/drawing/2014/main" val="3309171868"/>
                    </a:ext>
                  </a:extLst>
                </a:gridCol>
                <a:gridCol w="5564917">
                  <a:extLst>
                    <a:ext uri="{9D8B030D-6E8A-4147-A177-3AD203B41FA5}">
                      <a16:colId xmlns:a16="http://schemas.microsoft.com/office/drawing/2014/main" val="309553494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050" b="0" kern="1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政府</a:t>
                      </a:r>
                      <a:endParaRPr lang="ja-JP" sz="1050" b="0" kern="100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just">
                        <a:spcAft>
                          <a:spcPts val="0"/>
                        </a:spcAft>
                        <a:buFont typeface="ＭＳ 明朝" panose="02020609040205080304" pitchFamily="17" charset="-128"/>
                        <a:buNone/>
                      </a:pPr>
                      <a:r>
                        <a:rPr lang="ja-JP" altLang="en-US" sz="1050" b="0" kern="1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・</a:t>
                      </a:r>
                      <a:r>
                        <a:rPr lang="en-US" altLang="ja-JP" sz="1050" b="0" kern="1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2035</a:t>
                      </a:r>
                      <a:r>
                        <a:rPr lang="ja-JP" altLang="en-US" sz="1050" b="0" kern="1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年</a:t>
                      </a:r>
                      <a:r>
                        <a:rPr lang="ja-JP" sz="1050" b="0" kern="1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までに乗用車</a:t>
                      </a:r>
                      <a:r>
                        <a:rPr lang="ja-JP" sz="1050" b="0" kern="1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新車販売で</a:t>
                      </a:r>
                      <a:r>
                        <a:rPr lang="ja-JP" sz="1050" b="0" kern="1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電動車</a:t>
                      </a:r>
                      <a:r>
                        <a:rPr lang="en-US" sz="1050" b="0" kern="1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100</a:t>
                      </a:r>
                      <a:r>
                        <a:rPr lang="ja-JP" sz="1050" b="0" kern="1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％</a:t>
                      </a:r>
                      <a:r>
                        <a:rPr lang="ja-JP" altLang="en-US" sz="1050" b="0" kern="1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を実現</a:t>
                      </a:r>
                      <a:endParaRPr lang="en-US" altLang="ja-JP" sz="1050" b="0" kern="100" dirty="0" smtClean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  <a:p>
                      <a:pPr marL="0" lvl="0" indent="0" algn="just">
                        <a:spcAft>
                          <a:spcPts val="0"/>
                        </a:spcAft>
                        <a:buFont typeface="ＭＳ 明朝" panose="02020609040205080304" pitchFamily="17" charset="-128"/>
                        <a:buNone/>
                      </a:pPr>
                      <a:r>
                        <a:rPr lang="ja-JP" altLang="en-US" sz="1050" b="0" kern="1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・</a:t>
                      </a:r>
                      <a:r>
                        <a:rPr lang="ja-JP" sz="1050" b="0" kern="1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商用車</a:t>
                      </a:r>
                      <a:r>
                        <a:rPr lang="ja-JP" sz="1050" b="0" kern="1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についても、乗用車に準じて</a:t>
                      </a:r>
                      <a:r>
                        <a:rPr lang="en-US" sz="1050" b="0" kern="1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2021</a:t>
                      </a:r>
                      <a:r>
                        <a:rPr lang="ja-JP" sz="1050" b="0" kern="1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年夏までに</a:t>
                      </a:r>
                      <a:r>
                        <a:rPr lang="ja-JP" sz="1050" b="0" kern="1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検討</a:t>
                      </a:r>
                      <a:endParaRPr lang="en-US" altLang="ja-JP" sz="1050" b="0" kern="100" dirty="0" smtClean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  <a:p>
                      <a:pPr marL="0" lvl="0" indent="0" algn="just">
                        <a:spcAft>
                          <a:spcPts val="0"/>
                        </a:spcAft>
                        <a:buFont typeface="ＭＳ 明朝" panose="02020609040205080304" pitchFamily="17" charset="-128"/>
                        <a:buNone/>
                      </a:pPr>
                      <a:r>
                        <a:rPr lang="ja-JP" altLang="en-US" sz="1050" b="0" kern="1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（</a:t>
                      </a:r>
                      <a:r>
                        <a:rPr lang="en-US" altLang="ja-JP" sz="1050" b="0" kern="1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2020</a:t>
                      </a:r>
                      <a:r>
                        <a:rPr lang="ja-JP" altLang="en-US" sz="1050" b="0" kern="1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年</a:t>
                      </a:r>
                      <a:r>
                        <a:rPr lang="en-US" altLang="ja-JP" sz="1050" b="0" kern="1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12</a:t>
                      </a:r>
                      <a:r>
                        <a:rPr lang="ja-JP" altLang="en-US" sz="1050" b="0" kern="1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月</a:t>
                      </a:r>
                      <a:r>
                        <a:rPr lang="en-US" altLang="ja-JP" sz="1050" b="0" kern="1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25</a:t>
                      </a:r>
                      <a:r>
                        <a:rPr lang="ja-JP" altLang="en-US" sz="1050" b="0" kern="1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日策定「</a:t>
                      </a:r>
                      <a:r>
                        <a:rPr lang="en-US" altLang="ja-JP" sz="1050" b="0" kern="1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2050</a:t>
                      </a:r>
                      <a:r>
                        <a:rPr lang="ja-JP" altLang="en-US" sz="1050" b="0" kern="1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年カーボンニュートラルに伴うグリーン成長戦略」等）</a:t>
                      </a:r>
                      <a:endParaRPr lang="ja-JP" sz="1050" b="0" kern="100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8064657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050" b="0" kern="1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東京都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just">
                        <a:spcAft>
                          <a:spcPts val="0"/>
                        </a:spcAft>
                        <a:buFont typeface="ＭＳ 明朝" panose="02020609040205080304" pitchFamily="17" charset="-128"/>
                        <a:buNone/>
                      </a:pPr>
                      <a:r>
                        <a:rPr lang="ja-JP" altLang="en-US" sz="1050" b="0" kern="1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・</a:t>
                      </a:r>
                      <a:r>
                        <a:rPr lang="en-US" sz="1050" b="0" kern="1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2030</a:t>
                      </a:r>
                      <a:r>
                        <a:rPr lang="ja-JP" sz="1050" b="0" kern="1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年までに都内</a:t>
                      </a:r>
                      <a:r>
                        <a:rPr lang="ja-JP" sz="1050" b="0" kern="1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で</a:t>
                      </a:r>
                      <a:r>
                        <a:rPr lang="ja-JP" altLang="en-US" sz="1050" b="0" kern="1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新車</a:t>
                      </a:r>
                      <a:r>
                        <a:rPr lang="ja-JP" sz="1050" b="0" kern="1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販売</a:t>
                      </a:r>
                      <a:r>
                        <a:rPr lang="ja-JP" altLang="en-US" sz="1050" b="0" kern="1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される</a:t>
                      </a:r>
                      <a:r>
                        <a:rPr lang="ja-JP" sz="1050" b="0" kern="1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乗用車</a:t>
                      </a:r>
                      <a:r>
                        <a:rPr lang="ja-JP" altLang="en-US" sz="1050" b="0" kern="1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を</a:t>
                      </a:r>
                      <a:r>
                        <a:rPr lang="en-US" altLang="ja-JP" sz="1050" b="0" kern="1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100%</a:t>
                      </a:r>
                      <a:r>
                        <a:rPr lang="ja-JP" altLang="en-US" sz="1050" b="0" kern="1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非ガソリン化</a:t>
                      </a:r>
                      <a:endParaRPr lang="en-US" altLang="ja-JP" sz="1050" b="0" kern="100" dirty="0" smtClean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  <a:p>
                      <a:pPr marL="0" lvl="0" indent="0" algn="just">
                        <a:spcAft>
                          <a:spcPts val="0"/>
                        </a:spcAft>
                        <a:buFont typeface="ＭＳ 明朝" panose="02020609040205080304" pitchFamily="17" charset="-128"/>
                        <a:buNone/>
                      </a:pPr>
                      <a:r>
                        <a:rPr lang="ja-JP" altLang="en-US" sz="1050" b="0" kern="1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（</a:t>
                      </a:r>
                      <a:r>
                        <a:rPr lang="en-US" altLang="ja-JP" sz="1050" b="0" kern="1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2020</a:t>
                      </a:r>
                      <a:r>
                        <a:rPr lang="ja-JP" altLang="en-US" sz="1050" b="0" kern="1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年</a:t>
                      </a:r>
                      <a:r>
                        <a:rPr lang="en-US" altLang="ja-JP" sz="1050" b="0" kern="1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12</a:t>
                      </a:r>
                      <a:r>
                        <a:rPr lang="ja-JP" altLang="en-US" sz="1050" b="0" kern="1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月</a:t>
                      </a:r>
                      <a:r>
                        <a:rPr lang="en-US" altLang="ja-JP" sz="1050" b="0" kern="1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8</a:t>
                      </a:r>
                      <a:r>
                        <a:rPr lang="ja-JP" altLang="en-US" sz="1050" b="0" kern="1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日に表明）</a:t>
                      </a:r>
                      <a:endParaRPr lang="ja-JP" sz="1050" b="0" kern="100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90785733"/>
                  </a:ext>
                </a:extLst>
              </a:tr>
            </a:tbl>
          </a:graphicData>
        </a:graphic>
      </p:graphicFrame>
      <p:sp>
        <p:nvSpPr>
          <p:cNvPr id="14" name="正方形/長方形 13"/>
          <p:cNvSpPr/>
          <p:nvPr/>
        </p:nvSpPr>
        <p:spPr>
          <a:xfrm>
            <a:off x="-19050" y="1152504"/>
            <a:ext cx="640842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・ゼロエミッション車（</a:t>
            </a:r>
            <a:r>
              <a:rPr lang="en-US" altLang="ja-JP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EV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lang="en-US" altLang="ja-JP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PHV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lang="en-US" altLang="ja-JP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FCV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）にハイブリッド</a:t>
            </a: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自動車を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含む</a:t>
            </a:r>
            <a:endParaRPr lang="en-US" altLang="ja-JP" sz="105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「電動車」の</a:t>
            </a: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普及率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は約</a:t>
            </a:r>
            <a:r>
              <a:rPr lang="en-US" altLang="ja-JP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54</a:t>
            </a: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万台（約</a:t>
            </a:r>
            <a:r>
              <a:rPr lang="en-US" altLang="ja-JP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15</a:t>
            </a: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％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endParaRPr lang="en-US" altLang="ja-JP" sz="105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・この</a:t>
            </a: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うち、ゼロエミッション車の普及率は約１万台（約</a:t>
            </a:r>
            <a:r>
              <a:rPr lang="en-US" altLang="ja-JP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0.3</a:t>
            </a: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％）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に</a:t>
            </a:r>
            <a:endParaRPr lang="en-US" altLang="ja-JP" sz="105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留まる。</a:t>
            </a:r>
            <a:endParaRPr lang="ja-JP" altLang="en-US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0" y="863373"/>
            <a:ext cx="2457595" cy="307777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14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１</a:t>
            </a:r>
            <a:r>
              <a:rPr kumimoji="1" lang="ja-JP" altLang="en-US" sz="14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ja-JP" altLang="en-US" sz="14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府域の電動車の普及状況</a:t>
            </a:r>
            <a:endParaRPr kumimoji="1" lang="ja-JP" altLang="en-US" sz="14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0" y="7249163"/>
            <a:ext cx="2457595" cy="307777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14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４　</a:t>
            </a:r>
            <a:r>
              <a:rPr kumimoji="1" lang="ja-JP" altLang="en-US" sz="14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自治体の主な制度</a:t>
            </a:r>
            <a:endParaRPr kumimoji="1" lang="ja-JP" altLang="en-US" sz="14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2" name="正方形/長方形 31"/>
          <p:cNvSpPr/>
          <p:nvPr/>
        </p:nvSpPr>
        <p:spPr>
          <a:xfrm>
            <a:off x="-38099" y="7537890"/>
            <a:ext cx="685800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〇</a:t>
            </a:r>
            <a:r>
              <a:rPr lang="ja-JP" altLang="en-US" sz="1050" b="1" dirty="0">
                <a:latin typeface="Meiryo UI" panose="020B0604030504040204" pitchFamily="50" charset="-128"/>
                <a:ea typeface="Meiryo UI" panose="020B0604030504040204" pitchFamily="50" charset="-128"/>
              </a:rPr>
              <a:t>販売実績の</a:t>
            </a:r>
            <a:r>
              <a:rPr lang="ja-JP" altLang="en-US" sz="105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報告制度</a:t>
            </a:r>
            <a:endParaRPr lang="en-US" altLang="ja-JP" sz="105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05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05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・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京都市</a:t>
            </a:r>
            <a:r>
              <a:rPr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（地球</a:t>
            </a: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温暖化対策</a:t>
            </a:r>
            <a:r>
              <a:rPr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条例）</a:t>
            </a:r>
            <a:endParaRPr lang="en-US" altLang="ja-JP" sz="9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自動車</a:t>
            </a: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販売事業者に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対して、</a:t>
            </a:r>
            <a:r>
              <a:rPr lang="ja-JP" altLang="en-US" sz="105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温室</a:t>
            </a:r>
            <a:r>
              <a:rPr lang="ja-JP" altLang="en-US" sz="105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効果ガスを排出しない又は排出の量が相当</a:t>
            </a:r>
            <a:r>
              <a:rPr lang="ja-JP" altLang="en-US" sz="105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程度少ない</a:t>
            </a:r>
            <a:r>
              <a:rPr lang="ja-JP" altLang="en-US" sz="105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自動車（</a:t>
            </a:r>
            <a:r>
              <a:rPr lang="ja-JP" altLang="en-US" sz="105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エコカー）の</a:t>
            </a:r>
            <a:endParaRPr lang="en-US" altLang="ja-JP" sz="1050" b="1" u="sng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05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05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r>
              <a:rPr lang="ja-JP" altLang="en-US" sz="105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販売実績</a:t>
            </a:r>
            <a:r>
              <a:rPr lang="ja-JP" altLang="en-US" sz="105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の</a:t>
            </a:r>
            <a:r>
              <a:rPr lang="ja-JP" altLang="en-US" sz="105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報告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を義務付け。</a:t>
            </a:r>
            <a:endParaRPr lang="ja-JP" altLang="en-US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3" name="正方形/長方形 32"/>
          <p:cNvSpPr/>
          <p:nvPr/>
        </p:nvSpPr>
        <p:spPr>
          <a:xfrm>
            <a:off x="-38101" y="8855502"/>
            <a:ext cx="6944627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〇</a:t>
            </a:r>
            <a:r>
              <a:rPr lang="ja-JP" altLang="en-US" sz="105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駐車場</a:t>
            </a:r>
            <a:r>
              <a:rPr lang="ja-JP" altLang="en-US" sz="105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における充電設備の</a:t>
            </a:r>
            <a:r>
              <a:rPr lang="ja-JP" altLang="en-US" sz="105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整備等</a:t>
            </a:r>
            <a:endParaRPr lang="en-US" altLang="ja-JP" sz="105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05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・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京都府</a:t>
            </a:r>
            <a:r>
              <a:rPr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（電気</a:t>
            </a: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自動車等の普及の促進に関する条例）</a:t>
            </a:r>
            <a:endParaRPr lang="en-US" altLang="ja-JP" sz="9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不特定かつ多数の者が利用する駐車場を設置する事業者に対して、</a:t>
            </a:r>
            <a:r>
              <a:rPr lang="ja-JP" altLang="en-US" sz="105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当該駐車場における充電設備の整備、電気自動車</a:t>
            </a:r>
            <a:endParaRPr lang="en-US" altLang="ja-JP" sz="1050" b="1" u="sng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05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05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r>
              <a:rPr lang="ja-JP" altLang="en-US" sz="105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等を優先的に駐車するための区画の設置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を努力義務として規定。</a:t>
            </a:r>
            <a:endParaRPr lang="en-US" altLang="ja-JP" sz="105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8" name="正方形/長方形 37"/>
          <p:cNvSpPr/>
          <p:nvPr/>
        </p:nvSpPr>
        <p:spPr>
          <a:xfrm>
            <a:off x="83819" y="6576568"/>
            <a:ext cx="6963845" cy="6283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トップランナー制度による燃費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規制</a:t>
            </a:r>
            <a:endParaRPr lang="en-US" altLang="ja-JP" sz="105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spcBef>
                <a:spcPts val="150"/>
              </a:spcBef>
            </a:pPr>
            <a:r>
              <a:rPr lang="ja-JP" altLang="en-US" sz="105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エネルギー</a:t>
            </a: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の使用の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合理化等に</a:t>
            </a: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関する法律（省エネ法）のトップランナー制度において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、燃費</a:t>
            </a: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基準を設定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。</a:t>
            </a:r>
            <a:endParaRPr lang="en-US" altLang="ja-JP" sz="105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spcBef>
                <a:spcPts val="150"/>
              </a:spcBef>
            </a:pP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 乗用車の</a:t>
            </a:r>
            <a:r>
              <a:rPr lang="en-US" altLang="ja-JP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2030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年度燃費基準は、企業</a:t>
            </a: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別平均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燃費で</a:t>
            </a:r>
            <a:r>
              <a:rPr lang="en-US" altLang="ja-JP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25.4km/L</a:t>
            </a: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と、</a:t>
            </a:r>
            <a:r>
              <a:rPr lang="en-US" altLang="ja-JP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2016</a:t>
            </a: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年度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実績値から約３割の燃費</a:t>
            </a: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改善を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求めている。</a:t>
            </a:r>
            <a:endParaRPr lang="ja-JP" altLang="en-US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9" name="正方形/長方形 38"/>
          <p:cNvSpPr/>
          <p:nvPr/>
        </p:nvSpPr>
        <p:spPr>
          <a:xfrm>
            <a:off x="78748" y="4671852"/>
            <a:ext cx="6773176" cy="6283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欧州の</a:t>
            </a:r>
            <a:r>
              <a:rPr lang="en-US" altLang="ja-JP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CO</a:t>
            </a:r>
            <a:r>
              <a:rPr lang="en-US" altLang="ja-JP" sz="1050" baseline="-25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排出規制</a:t>
            </a:r>
            <a:endParaRPr lang="en-US" altLang="ja-JP" sz="105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spcBef>
                <a:spcPts val="150"/>
              </a:spcBef>
            </a:pP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乗用車</a:t>
            </a: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からの排出</a:t>
            </a:r>
            <a:r>
              <a:rPr lang="en-US" altLang="ja-JP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CO</a:t>
            </a:r>
            <a:r>
              <a:rPr lang="en-US" altLang="ja-JP" sz="1050" baseline="-25000" dirty="0">
                <a:latin typeface="Meiryo UI" panose="020B0604030504040204" pitchFamily="50" charset="-128"/>
                <a:ea typeface="Meiryo UI" panose="020B0604030504040204" pitchFamily="50" charset="-128"/>
              </a:rPr>
              <a:t>2</a:t>
            </a: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について</a:t>
            </a:r>
            <a:r>
              <a:rPr lang="en-US" altLang="ja-JP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2021</a:t>
            </a: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年の目標値を平均</a:t>
            </a:r>
            <a:r>
              <a:rPr lang="en-US" altLang="ja-JP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95g/km</a:t>
            </a: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と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する規制</a:t>
            </a: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を実施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。</a:t>
            </a:r>
            <a:endParaRPr lang="en-US" altLang="ja-JP" sz="105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spcBef>
                <a:spcPts val="150"/>
              </a:spcBef>
            </a:pP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 今後、</a:t>
            </a:r>
            <a:r>
              <a:rPr lang="en-US" altLang="ja-JP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2025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年に</a:t>
            </a:r>
            <a:r>
              <a:rPr lang="en-US" altLang="ja-JP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2021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年比</a:t>
            </a:r>
            <a:r>
              <a:rPr lang="en-US" altLang="ja-JP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15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％減、</a:t>
            </a:r>
            <a:r>
              <a:rPr lang="en-US" altLang="ja-JP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2030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年</a:t>
            </a: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に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同</a:t>
            </a:r>
            <a:r>
              <a:rPr lang="en-US" altLang="ja-JP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37.5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％減</a:t>
            </a: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と段階的に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引き上げる。</a:t>
            </a:r>
            <a:endParaRPr lang="ja-JP" altLang="en-US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4" name="正方形/長方形 43"/>
          <p:cNvSpPr/>
          <p:nvPr/>
        </p:nvSpPr>
        <p:spPr>
          <a:xfrm>
            <a:off x="4508772" y="2927779"/>
            <a:ext cx="1948012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府</a:t>
            </a: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域</a:t>
            </a:r>
            <a:r>
              <a:rPr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における電動車の普及率の推移</a:t>
            </a:r>
            <a:endParaRPr lang="ja-JP" altLang="en-US" sz="1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30" name="図 29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6248" y="94769"/>
            <a:ext cx="365840" cy="365840"/>
          </a:xfrm>
          <a:prstGeom prst="rect">
            <a:avLst/>
          </a:prstGeom>
        </p:spPr>
      </p:pic>
      <p:pic>
        <p:nvPicPr>
          <p:cNvPr id="34" name="図 33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66179" y="95822"/>
            <a:ext cx="370118" cy="370118"/>
          </a:xfrm>
          <a:prstGeom prst="rect">
            <a:avLst/>
          </a:prstGeom>
        </p:spPr>
      </p:pic>
      <p:pic>
        <p:nvPicPr>
          <p:cNvPr id="35" name="図 34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7710" y="92618"/>
            <a:ext cx="365799" cy="365799"/>
          </a:xfrm>
          <a:prstGeom prst="rect">
            <a:avLst/>
          </a:prstGeom>
        </p:spPr>
      </p:pic>
      <p:sp>
        <p:nvSpPr>
          <p:cNvPr id="41" name="正方形/長方形 40"/>
          <p:cNvSpPr/>
          <p:nvPr/>
        </p:nvSpPr>
        <p:spPr>
          <a:xfrm>
            <a:off x="-38099" y="8213670"/>
            <a:ext cx="7066714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〇</a:t>
            </a:r>
            <a:r>
              <a:rPr lang="ja-JP" altLang="en-US" sz="105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新車販売時における環境情報の説明</a:t>
            </a:r>
            <a:r>
              <a:rPr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（地球温暖化対策もしくは生活環境保全等を目的とする条例で規定）</a:t>
            </a:r>
            <a:endParaRPr lang="en-US" altLang="ja-JP" sz="9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05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・</a:t>
            </a:r>
            <a:r>
              <a:rPr lang="zh-TW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北海道、埼玉県、千葉県、東京都、神奈川県、愛知県、三重県、京都府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等</a:t>
            </a:r>
            <a:endParaRPr lang="en-US" altLang="ja-JP" sz="105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　</a:t>
            </a:r>
            <a:r>
              <a:rPr lang="zh-TW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自動車</a:t>
            </a:r>
            <a:r>
              <a:rPr lang="zh-TW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販売事</a:t>
            </a:r>
            <a:r>
              <a:rPr lang="zh-TW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業者</a:t>
            </a: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に</a:t>
            </a:r>
            <a:r>
              <a:rPr lang="zh-TW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対</a:t>
            </a: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して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、</a:t>
            </a:r>
            <a:r>
              <a:rPr lang="ja-JP" altLang="en-US" sz="105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新車販売時における</a:t>
            </a:r>
            <a:r>
              <a:rPr lang="ja-JP" altLang="en-US" sz="105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購入者への環境情報の説明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を義務付け。</a:t>
            </a:r>
            <a:endParaRPr lang="en-US" altLang="zh-TW" sz="105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　うち、４道県（北海道、埼玉県、千葉県、愛知県）は、知事が販売状況等の報告を求めることができると規定。</a:t>
            </a:r>
            <a:endParaRPr lang="ja-JP" altLang="en-US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2" name="正方形/長方形 41"/>
          <p:cNvSpPr/>
          <p:nvPr/>
        </p:nvSpPr>
        <p:spPr>
          <a:xfrm>
            <a:off x="139079" y="9519725"/>
            <a:ext cx="6601726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・神奈川県</a:t>
            </a:r>
            <a:r>
              <a:rPr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lang="zh-CN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地球温暖化対策推進条例</a:t>
            </a:r>
            <a:r>
              <a:rPr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endParaRPr lang="en-US" altLang="ja-JP" sz="9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駐車場所有者等に対して、</a:t>
            </a:r>
            <a:r>
              <a:rPr lang="ja-JP" altLang="en-US" sz="105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電気自動車等が利用しやすい環境の整備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を努力義務として規定。</a:t>
            </a:r>
            <a:endParaRPr lang="ja-JP" altLang="en-US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7" name="正方形/長方形 26"/>
          <p:cNvSpPr/>
          <p:nvPr/>
        </p:nvSpPr>
        <p:spPr>
          <a:xfrm>
            <a:off x="102870" y="1875716"/>
            <a:ext cx="3905250" cy="9002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＜ゼロエミッション車の普及に向けた課題＞</a:t>
            </a:r>
            <a:endParaRPr lang="en-US" altLang="ja-JP" sz="105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〇</a:t>
            </a: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導入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コストの低減　　</a:t>
            </a:r>
            <a:endParaRPr lang="ja-JP" altLang="en-US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〇車種の拡充</a:t>
            </a:r>
            <a:endParaRPr lang="ja-JP" altLang="en-US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〇充電・水素インフラの整備</a:t>
            </a:r>
            <a:endParaRPr lang="ja-JP" altLang="en-US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〇電池性能の向上（充電時間の短縮、航続距離の延長、重量</a:t>
            </a: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等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endParaRPr lang="ja-JP" altLang="en-US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9" name="正方形/長方形 28"/>
          <p:cNvSpPr/>
          <p:nvPr/>
        </p:nvSpPr>
        <p:spPr>
          <a:xfrm>
            <a:off x="4421263" y="4571398"/>
            <a:ext cx="2600150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出所）日本経済新聞の記事</a:t>
            </a:r>
            <a:r>
              <a:rPr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等</a:t>
            </a:r>
            <a:r>
              <a:rPr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をもとに大阪府まとめ</a:t>
            </a:r>
            <a:endParaRPr lang="ja-JP" altLang="en-US" sz="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10" name="直線コネクタ 9"/>
          <p:cNvCxnSpPr/>
          <p:nvPr/>
        </p:nvCxnSpPr>
        <p:spPr>
          <a:xfrm>
            <a:off x="4225925" y="2537460"/>
            <a:ext cx="259080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正方形/長方形 2"/>
          <p:cNvSpPr/>
          <p:nvPr/>
        </p:nvSpPr>
        <p:spPr>
          <a:xfrm>
            <a:off x="5856904" y="106853"/>
            <a:ext cx="896602" cy="31345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52964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1246</TotalTime>
  <Words>797</Words>
  <Application>Microsoft Office PowerPoint</Application>
  <PresentationFormat>A4 210 x 297 mm</PresentationFormat>
  <Paragraphs>58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1" baseType="lpstr">
      <vt:lpstr>Meiryo UI</vt:lpstr>
      <vt:lpstr>ＭＳ ゴシック</vt:lpstr>
      <vt:lpstr>ＭＳ 明朝</vt:lpstr>
      <vt:lpstr>游ゴシック</vt:lpstr>
      <vt:lpstr>游ゴシック Light</vt:lpstr>
      <vt:lpstr>Arial</vt:lpstr>
      <vt:lpstr>Calibri</vt:lpstr>
      <vt:lpstr>Calibri Light</vt:lpstr>
      <vt:lpstr>Times New Roman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寺倉　涼子</dc:creator>
  <cp:lastModifiedBy>田中　吉隆</cp:lastModifiedBy>
  <cp:revision>73</cp:revision>
  <cp:lastPrinted>2021-01-18T08:51:03Z</cp:lastPrinted>
  <dcterms:created xsi:type="dcterms:W3CDTF">2021-01-13T05:34:48Z</dcterms:created>
  <dcterms:modified xsi:type="dcterms:W3CDTF">2021-01-19T04:32:30Z</dcterms:modified>
</cp:coreProperties>
</file>