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0" r:id="rId5"/>
  </p:sldIdLst>
  <p:sldSz cx="15122525" cy="10693400"/>
  <p:notesSz cx="6807200" cy="9939338"/>
  <p:defaultTextStyle>
    <a:defPPr>
      <a:defRPr lang="ja-JP"/>
    </a:defPPr>
    <a:lvl1pPr marL="0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27037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5407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181113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08148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3518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362222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089259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816295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B8E7FDE-D2B3-49C8-A9AC-294C2DF0EE5D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A3"/>
    <a:srgbClr val="33CC33"/>
    <a:srgbClr val="A9D18E"/>
    <a:srgbClr val="007E39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710" autoAdjust="0"/>
  </p:normalViewPr>
  <p:slideViewPr>
    <p:cSldViewPr snapToGrid="0">
      <p:cViewPr varScale="1">
        <p:scale>
          <a:sx n="45" d="100"/>
          <a:sy n="45" d="100"/>
        </p:scale>
        <p:origin x="1272" y="48"/>
      </p:cViewPr>
      <p:guideLst>
        <p:guide orient="horz" pos="3345"/>
        <p:guide pos="4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9678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7" y="19"/>
            <a:ext cx="2950765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r">
              <a:defRPr sz="800"/>
            </a:lvl1pPr>
          </a:lstStyle>
          <a:p>
            <a:fld id="{57DB76CF-5E8E-4210-900E-8A81334EBD6C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6" tIns="31459" rIns="62916" bIns="314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7"/>
          </a:xfrm>
          <a:prstGeom prst="rect">
            <a:avLst/>
          </a:prstGeom>
        </p:spPr>
        <p:txBody>
          <a:bodyPr vert="horz" lIns="62916" tIns="31459" rIns="62916" bIns="314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7" y="9440780"/>
            <a:ext cx="2950765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r">
              <a:defRPr sz="800"/>
            </a:lvl1pPr>
          </a:lstStyle>
          <a:p>
            <a:fld id="{A1109B6F-EF79-4700-9586-60FB757CB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5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4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9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8221" indent="-287775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1108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1547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1990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32438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92877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5332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1376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88F9AE-47C9-421A-9640-DC11322335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14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4" y="3321888"/>
            <a:ext cx="12854145" cy="229215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56128" y="428236"/>
            <a:ext cx="995566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9" y="6871503"/>
            <a:ext cx="12854145" cy="2123829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9" y="4532322"/>
            <a:ext cx="12854145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2703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5407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811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081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351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622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89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1629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687283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32" y="2393643"/>
            <a:ext cx="6681741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32" y="3391196"/>
            <a:ext cx="6681741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7" y="2393643"/>
            <a:ext cx="6684366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7" y="3391196"/>
            <a:ext cx="6684366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1" y="425756"/>
            <a:ext cx="4975207" cy="181193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9"/>
            <a:ext cx="8453912" cy="9126522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31" y="2237697"/>
            <a:ext cx="4975207" cy="7314584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100"/>
            </a:lvl1pPr>
            <a:lvl2pPr marL="727037" indent="0">
              <a:buNone/>
              <a:defRPr sz="4500"/>
            </a:lvl2pPr>
            <a:lvl3pPr marL="1454074" indent="0">
              <a:buNone/>
              <a:defRPr sz="3800"/>
            </a:lvl3pPr>
            <a:lvl4pPr marL="2181113" indent="0">
              <a:buNone/>
              <a:defRPr sz="3300"/>
            </a:lvl4pPr>
            <a:lvl5pPr marL="2908148" indent="0">
              <a:buNone/>
              <a:defRPr sz="3300"/>
            </a:lvl5pPr>
            <a:lvl6pPr marL="3635184" indent="0">
              <a:buNone/>
              <a:defRPr sz="3300"/>
            </a:lvl6pPr>
            <a:lvl7pPr marL="4362222" indent="0">
              <a:buNone/>
              <a:defRPr sz="3300"/>
            </a:lvl7pPr>
            <a:lvl8pPr marL="5089259" indent="0">
              <a:buNone/>
              <a:defRPr sz="3300"/>
            </a:lvl8pPr>
            <a:lvl9pPr marL="5816295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5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5"/>
            <a:ext cx="13610273" cy="1782234"/>
          </a:xfrm>
          <a:prstGeom prst="rect">
            <a:avLst/>
          </a:prstGeom>
        </p:spPr>
        <p:txBody>
          <a:bodyPr vert="horz" lIns="145400" tIns="72700" rIns="145400" bIns="7270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8"/>
            <a:ext cx="13610273" cy="7057149"/>
          </a:xfrm>
          <a:prstGeom prst="rect">
            <a:avLst/>
          </a:prstGeom>
        </p:spPr>
        <p:txBody>
          <a:bodyPr vert="horz" lIns="145400" tIns="72700" rIns="145400" bIns="727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32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4" y="9911200"/>
            <a:ext cx="478880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3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074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278" indent="-545278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1436" indent="-454399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759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4629" indent="-363520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71667" indent="-363520" algn="l" defTabSz="1454074" rtl="0" eaLnBrk="1" latinLnBrk="0" hangingPunct="1">
        <a:spcBef>
          <a:spcPct val="20000"/>
        </a:spcBef>
        <a:buFont typeface="Arial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399870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25741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452776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179814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7037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5407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181113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08148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518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62222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9259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295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>
          <a:xfrm>
            <a:off x="5477044" y="823448"/>
            <a:ext cx="9559756" cy="3046931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400"/>
              </a:lnSpc>
              <a:tabLst>
                <a:tab pos="6457950" algn="l"/>
              </a:tabLst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原発への依存度の低下</a:t>
            </a: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の脱炭素化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・レジリエンス強化につながる分散型エネルギーシステム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需要サイドが主導する多様で柔軟性のあるエネルギー需給構造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  <a:spcAft>
                <a:spcPts val="60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エネルギーの大消費地である大阪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の特性を踏まえ、引き続き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エネルギーの「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地産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地消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広域的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な再生可能エネルギーの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調達を促進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社会・都市全体での熱も含めたエネルギー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効率の向上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年を見据えた地域の脱炭素化を推進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するとともに、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時等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に備えた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レジリエンス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の強化を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蓄電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システムの活用を含め、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サイドと供給サイドが一体になって柔軟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消費量や消費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パターンをコントロールする取組みを推進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万博の活用も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意識しつつ、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エネルギー関連産業を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振興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とともに、大阪における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あらゆる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分野の企業の持続的成長を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kumimoji="0"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禍により生じる社会変革を契機として、</a:t>
            </a:r>
            <a:r>
              <a:rPr kumimoji="0"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「グリーンリカバリー」の考え方も取り入れつつ、これらの取組みを加速度的に</a:t>
            </a:r>
            <a:r>
              <a:rPr kumimoji="0"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kumimoji="0" lang="ja-JP" altLang="en-US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418" y="920408"/>
            <a:ext cx="4655695" cy="2740129"/>
          </a:xfrm>
          <a:prstGeom prst="rect">
            <a:avLst/>
          </a:prstGeom>
        </p:spPr>
      </p:pic>
      <p:sp>
        <p:nvSpPr>
          <p:cNvPr id="53" name="角丸四角形 52"/>
          <p:cNvSpPr/>
          <p:nvPr/>
        </p:nvSpPr>
        <p:spPr>
          <a:xfrm>
            <a:off x="5477044" y="7582991"/>
            <a:ext cx="9554127" cy="3042929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endParaRPr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5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大消費地・大阪における再生可能エネルギーの利用率を倍増！</a:t>
            </a: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大阪の成長につながるエネルギー効率の向上を実現！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  <a:spcBef>
                <a:spcPts val="900"/>
              </a:spcBef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府市の地球温暖化</a:t>
            </a: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対策実行計画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の目標と整合を図るとともに、サブ指標により進捗管理を行う。</a:t>
            </a:r>
          </a:p>
          <a:p>
            <a:pPr lvl="0" algn="just" defTabSz="457200">
              <a:lnSpc>
                <a:spcPts val="1400"/>
              </a:lnSpc>
            </a:pP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国のエネルギー基本計画の改定などの動向に合わせ、必要に応じて見直しを行う</a:t>
            </a: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0"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0DF040-2128-4798-9DC1-F1E1E356F492}"/>
              </a:ext>
            </a:extLst>
          </p:cNvPr>
          <p:cNvSpPr/>
          <p:nvPr/>
        </p:nvSpPr>
        <p:spPr>
          <a:xfrm>
            <a:off x="10659281" y="7771295"/>
            <a:ext cx="4294832" cy="2791930"/>
          </a:xfrm>
          <a:prstGeom prst="rect">
            <a:avLst/>
          </a:prstGeom>
          <a:solidFill>
            <a:schemeClr val="bg1"/>
          </a:solidFill>
          <a:ln w="12700">
            <a:solidFill>
              <a:srgbClr val="B7D6A3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44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と連携しながら、地域におけるエネルギー問題の解決に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・事業を検討し取組みを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が共同で設置した「おおさかスマートエネルギーセンター」を拠点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として様々な施策・事業を展開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2992" y="3326851"/>
            <a:ext cx="4767992" cy="19077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180000" rIns="90000" bIns="72000" anchor="t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「新たなエネルギー社会の構築」に向け、需要と供給の両面から対策を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進めて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いく必要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があるが、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エネルギー需給を需要サイドから捉える視点を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重視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需要サイドにおける取組みを推進する観点が極めて重要。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の成長や安全・安心で安定した府民生活の実現を目指す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地球温暖化対策との整合性の確保を図る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社会情勢等の変化等を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とともに、</a:t>
            </a:r>
            <a:r>
              <a:rPr lang="en-US" altLang="ja-JP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年（大阪・関西万博）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の目標年）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を見据える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府民、民間事業者、エネルギー供給事業者等の各主体の役割分担を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踏まえ、関係者がそれぞれの特性を活かし、連携して取り組む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 </a:t>
            </a:r>
            <a:r>
              <a:rPr lang="ja-JP" altLang="en-US" sz="1100" kern="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国の政策動向に大きな変動等があった場合は、見直すことも必要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2992" y="3203696"/>
            <a:ext cx="2556000" cy="252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Ⅰ</a:t>
            </a:r>
            <a:r>
              <a:rPr lang="ja-JP" altLang="en-US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エネルギー政策の基本的な考え方</a:t>
            </a:r>
            <a:endParaRPr lang="ja-JP" sz="12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タイトル 1"/>
          <p:cNvSpPr txBox="1">
            <a:spLocks/>
          </p:cNvSpPr>
          <p:nvPr/>
        </p:nvSpPr>
        <p:spPr bwMode="auto">
          <a:xfrm>
            <a:off x="0" y="0"/>
            <a:ext cx="15122525" cy="591102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大阪府市エネルギー政策審議会における審議結果に</a:t>
            </a:r>
            <a:r>
              <a:rPr lang="ja-JP" altLang="en-US" sz="2000" b="1" dirty="0" smtClean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lang="ja-JP" altLang="en-US" sz="2000" b="1" dirty="0">
              <a:solidFill>
                <a:sysClr val="window" lastClr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82991" y="5405920"/>
            <a:ext cx="4767993" cy="5220000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年度までを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期間と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「おおさかエネルギー地産地消推進プラン」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再生可能エネルギーの普及拡大（地産）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を中心に、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応じた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の効率的な使用（地消）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を推進。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年度末時点の進捗状況は＋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116.8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100" b="1" u="sng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達成率は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77.8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年度末の達成率は約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割程度の見込み。）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◯"/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＜国際的な動向＞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採択　●パリ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発効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ESG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投資の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RE100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などへの対応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＜国内の動向＞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●電力システム改革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●原子力安全規制の改革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●長期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エネルギー需給見通し（エネルギーミックス）の決定 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2015.7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●エネルギー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2018.7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lvl="0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●パリ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協定に基づく成長戦略としての長期戦略の策定 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2019.6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●菅首相に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r>
              <a: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年の温室効果ガス排出量実質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ゼロ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2020.10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lvl="0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●エネルギー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基本計画の見直しに向けた議論の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2020.10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二等辺三角形 27"/>
          <p:cNvSpPr/>
          <p:nvPr/>
        </p:nvSpPr>
        <p:spPr>
          <a:xfrm rot="5400000">
            <a:off x="1386008" y="6272762"/>
            <a:ext cx="7563326" cy="368300"/>
          </a:xfrm>
          <a:prstGeom prst="triangle">
            <a:avLst>
              <a:gd name="adj" fmla="val 49979"/>
            </a:avLst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サブタイトル 2"/>
          <p:cNvSpPr txBox="1">
            <a:spLocks/>
          </p:cNvSpPr>
          <p:nvPr/>
        </p:nvSpPr>
        <p:spPr bwMode="auto">
          <a:xfrm>
            <a:off x="13631688" y="151477"/>
            <a:ext cx="1368425" cy="288147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1440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75304"/>
              </p:ext>
            </p:extLst>
          </p:nvPr>
        </p:nvGraphicFramePr>
        <p:xfrm>
          <a:off x="327705" y="6670285"/>
          <a:ext cx="4196545" cy="21975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24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年度までの目標値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年度末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 rowSpan="3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</a:t>
                      </a:r>
                      <a:endParaRPr lang="en-US" altLang="ja-JP" sz="11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供給力の</a:t>
                      </a:r>
                      <a:endParaRPr lang="en-US" altLang="ja-JP" sz="110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太陽光発電</a:t>
                      </a: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1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+7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8.1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分散型電源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b="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（コージェネレーション等）</a:t>
                      </a:r>
                      <a:endParaRPr lang="ja-JP" sz="8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+30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r>
                        <a:rPr lang="en-US" sz="11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1.6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廃棄物発電等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+5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+4.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需要の</a:t>
                      </a:r>
                    </a:p>
                  </a:txBody>
                  <a:tcPr marL="0" marR="0" marT="0" marB="0" vert="eaVert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ガス冷暖房等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6.6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BEMS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6.3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　計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+150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</a:t>
                      </a:r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+11</a:t>
                      </a:r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6.8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角丸四角形 58"/>
          <p:cNvSpPr/>
          <p:nvPr/>
        </p:nvSpPr>
        <p:spPr>
          <a:xfrm>
            <a:off x="5477044" y="4085180"/>
            <a:ext cx="9559756" cy="3298770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の取組みの方向性の下、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対策の柱ごとに取組方針を示し、様々な施策・事業を推進していくべき。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4349" y="8609319"/>
            <a:ext cx="3862870" cy="1939391"/>
          </a:xfrm>
          <a:prstGeom prst="rect">
            <a:avLst/>
          </a:prstGeom>
        </p:spPr>
      </p:pic>
      <p:sp>
        <p:nvSpPr>
          <p:cNvPr id="52" name="正方形/長方形 51"/>
          <p:cNvSpPr>
            <a:spLocks/>
          </p:cNvSpPr>
          <p:nvPr/>
        </p:nvSpPr>
        <p:spPr>
          <a:xfrm>
            <a:off x="8260574" y="8623833"/>
            <a:ext cx="2304000" cy="57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125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>
            <a:spLocks/>
          </p:cNvSpPr>
          <p:nvPr/>
        </p:nvSpPr>
        <p:spPr>
          <a:xfrm>
            <a:off x="8260574" y="9229289"/>
            <a:ext cx="2304000" cy="57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再エネ利⽤率倍増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現状は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15〜20%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>
            <a:spLocks/>
          </p:cNvSpPr>
          <p:nvPr/>
        </p:nvSpPr>
        <p:spPr>
          <a:xfrm>
            <a:off x="8260574" y="9842575"/>
            <a:ext cx="2304000" cy="39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年度⽬標として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以上の改善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二等辺三角形 60"/>
          <p:cNvSpPr>
            <a:spLocks noChangeAspect="1"/>
          </p:cNvSpPr>
          <p:nvPr/>
        </p:nvSpPr>
        <p:spPr>
          <a:xfrm rot="5400000">
            <a:off x="8043234" y="9995575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二等辺三角形 61"/>
          <p:cNvSpPr>
            <a:spLocks noChangeAspect="1"/>
          </p:cNvSpPr>
          <p:nvPr/>
        </p:nvSpPr>
        <p:spPr>
          <a:xfrm rot="5400000">
            <a:off x="8043234" y="8871494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二等辺三角形 62"/>
          <p:cNvSpPr>
            <a:spLocks noChangeAspect="1"/>
          </p:cNvSpPr>
          <p:nvPr/>
        </p:nvSpPr>
        <p:spPr>
          <a:xfrm rot="5400000">
            <a:off x="8043234" y="9476204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2994" y="2403214"/>
            <a:ext cx="4767990" cy="7498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36000" rIns="90000" bIns="36000" anchor="t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市によるエネルギー政策の基本的な考え方を踏まえ、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年大阪・関西万博の開催地として、また、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先進都市を目指す大阪として、引き続き府市が一体となって、「新たなエネルギー社会の構築」に向けた取組みを進めていくため、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年度までに府市が実施すべき中長期的なエネルギー政策のあり方について検討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100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D3AC21B0-8D69-4110-A4A1-CE2547582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95490"/>
              </p:ext>
            </p:extLst>
          </p:nvPr>
        </p:nvGraphicFramePr>
        <p:xfrm>
          <a:off x="5569641" y="4464226"/>
          <a:ext cx="9384472" cy="2877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88509">
                  <a:extLst>
                    <a:ext uri="{9D8B030D-6E8A-4147-A177-3AD203B41FA5}">
                      <a16:colId xmlns:a16="http://schemas.microsoft.com/office/drawing/2014/main" val="690973963"/>
                    </a:ext>
                  </a:extLst>
                </a:gridCol>
                <a:gridCol w="4362450">
                  <a:extLst>
                    <a:ext uri="{9D8B030D-6E8A-4147-A177-3AD203B41FA5}">
                      <a16:colId xmlns:a16="http://schemas.microsoft.com/office/drawing/2014/main" val="241573695"/>
                    </a:ext>
                  </a:extLst>
                </a:gridCol>
                <a:gridCol w="2533513">
                  <a:extLst>
                    <a:ext uri="{9D8B030D-6E8A-4147-A177-3AD203B41FA5}">
                      <a16:colId xmlns:a16="http://schemas.microsoft.com/office/drawing/2014/main" val="3085062157"/>
                    </a:ext>
                  </a:extLst>
                </a:gridCol>
              </a:tblGrid>
              <a:tr h="178577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今後の対策の柱</a:t>
                      </a: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取組方針</a:t>
                      </a: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</a:t>
                      </a:r>
                      <a:r>
                        <a:rPr kumimoji="1" lang="ja-JP" altLang="en-US" sz="1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取組み例</a:t>
                      </a:r>
                      <a:endParaRPr kumimoji="1" lang="ja-JP" altLang="en-US" sz="1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93223"/>
                  </a:ext>
                </a:extLst>
              </a:tr>
              <a:tr h="403818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可能エネルギーの普及拡大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kumimoji="0" lang="ja-JP" altLang="en-US" sz="1000" b="1" i="0" u="sng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太陽光発電の普及促進に力点を置き</a:t>
                      </a:r>
                      <a:r>
                        <a:rPr kumimoji="0" lang="ja-JP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、その他の再生可能エネルギーも含めて、</a:t>
                      </a:r>
                      <a:r>
                        <a:rPr kumimoji="0" lang="en-US" altLang="ja-JP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0" lang="en-US" altLang="ja-JP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0" lang="ja-JP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</a:t>
                      </a:r>
                      <a:r>
                        <a:rPr kumimoji="0" lang="ja-JP" altLang="en-US" sz="1000" b="1" i="0" u="sng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特に地域で需給一体的に活用されるものの普及促進の取組みを</a:t>
                      </a:r>
                      <a:r>
                        <a:rPr kumimoji="0" lang="ja-JP" altLang="en-US" sz="1000" b="1" i="0" u="sng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すべき。</a:t>
                      </a:r>
                      <a:endParaRPr kumimoji="0" lang="en-US" altLang="ja-JP" sz="10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府域における</a:t>
                      </a:r>
                      <a:r>
                        <a:rPr kumimoji="0" lang="ja-JP" altLang="en-US" sz="1000" b="1" i="0" u="sng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再生可能エネルギーの需要の創出に向けた取組みを推進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すべき。</a:t>
                      </a:r>
                      <a:endParaRPr kumimoji="0" lang="en-US" altLang="ja-JP" sz="10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太陽光発電設備の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共同購入事業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54074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・再生可能エネルギー電気を選択しやすい環境づくり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・庁舎における再生可能エネルギー電気の調達</a:t>
                      </a: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715386490"/>
                  </a:ext>
                </a:extLst>
              </a:tr>
              <a:tr h="630952">
                <a:tc>
                  <a:txBody>
                    <a:bodyPr/>
                    <a:lstStyle/>
                    <a:p>
                      <a:pPr marL="180975" marR="0" lvl="0" indent="-180975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効率の向上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エネルギー使用量等の「見える化」を推進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するとともに、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省エネルギー機器･設備</a:t>
                      </a:r>
                      <a:r>
                        <a:rPr lang="en-US" altLang="ja-JP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の導入促進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住宅・建築物の省エネルギー化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エネルギーの面的利用の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</a:t>
                      </a:r>
                      <a:r>
                        <a:rPr lang="en-US" altLang="ja-JP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の取組み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デジタル技術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やナッジなど行動科学の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知見も活用し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、豊かさを感じられる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省エネ型</a:t>
                      </a:r>
                      <a:endParaRPr lang="en-US" altLang="ja-JP" sz="1000" b="1" u="sng" kern="1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ライフスタイル･ビジネススタイル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への転換に向けた取組みを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・省エネ関連情報の収集・分析・発信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・中小企業の支援につながる省エネ施策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快適で健康にもいい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ZEH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ZEB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・ナッジの知見の活用による省エネ啓発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・コロナ禍を受けた行動変容と相まった転換の促進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275814170"/>
                  </a:ext>
                </a:extLst>
              </a:tr>
              <a:tr h="517385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レジリエンスと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需給調整力の強化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</a:t>
                      </a: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の脱炭素化</a:t>
                      </a: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とも調和のとれる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災害に強い自立・分散型エネルギーシステム</a:t>
                      </a:r>
                      <a:r>
                        <a:rPr lang="en-US" altLang="ja-JP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の普及促進の取組みを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デマンドレスポンス（</a:t>
                      </a:r>
                      <a:r>
                        <a:rPr lang="en-US" altLang="ja-JP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DR</a:t>
                      </a: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）やバーチャルパワープラント（</a:t>
                      </a:r>
                      <a:r>
                        <a:rPr lang="en-US" altLang="ja-JP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VPP</a:t>
                      </a: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）など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電力</a:t>
                      </a:r>
                      <a:r>
                        <a:rPr lang="ja-JP" altLang="en-US" sz="1000" b="1" u="sng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需給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調整</a:t>
                      </a:r>
                      <a:r>
                        <a:rPr lang="en-US" altLang="ja-JP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力</a:t>
                      </a:r>
                      <a:r>
                        <a:rPr lang="ja-JP" altLang="en-US" sz="1000" b="1" u="sng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の強化に向けた取組みを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ja-JP" altLang="en-US" sz="1000" b="0" u="none" kern="100" dirty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・自立・分散型電源の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災害停電時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電源の確保に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つながる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・需給調整力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の効率的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資する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529060953"/>
                  </a:ext>
                </a:extLst>
              </a:tr>
              <a:tr h="403818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関連産業の振興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分野の企業の持続的成長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イノベーションの創出環境を整備するなど、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関連産業の振興の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取組み</a:t>
                      </a:r>
                      <a:r>
                        <a:rPr lang="en-US" altLang="ja-JP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事業活動を通じた脱炭素化を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進める中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小企業等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の支援の取組みを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ja-JP" altLang="en-US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・水素の利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活用の拡大に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向けた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・万博を契機と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したイノベーション促進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先進的企業の事例・ノウハウの展開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992653934"/>
                  </a:ext>
                </a:extLst>
              </a:tr>
            </a:tbl>
          </a:graphicData>
        </a:graphic>
      </p:graphicFrame>
      <p:sp>
        <p:nvSpPr>
          <p:cNvPr id="50" name="正方形/長方形 49"/>
          <p:cNvSpPr/>
          <p:nvPr/>
        </p:nvSpPr>
        <p:spPr>
          <a:xfrm>
            <a:off x="82991" y="5278613"/>
            <a:ext cx="3996000" cy="252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Ⅱ</a:t>
            </a:r>
            <a:r>
              <a:rPr lang="ja-JP" altLang="en-US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現行プランの進捗状況と大阪のエネルギーを取り巻く状況</a:t>
            </a:r>
            <a:endParaRPr lang="ja-JP" altLang="ja-JP" sz="12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51295" y="5575557"/>
            <a:ext cx="1772755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プランの進捗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151295" y="8922933"/>
            <a:ext cx="23347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大阪のエネルギーを取り巻く状況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5477044" y="696700"/>
            <a:ext cx="1944000" cy="252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Ⅲ</a:t>
            </a:r>
            <a:r>
              <a:rPr lang="ja-JP" altLang="en-US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今後の取組みの</a:t>
            </a:r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方向性</a:t>
            </a:r>
            <a:endParaRPr lang="ja-JP" altLang="en-US" sz="12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5547282" y="1002662"/>
            <a:ext cx="22886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「新たなエネルギー社会」の視点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5547282" y="1792738"/>
            <a:ext cx="18060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今後の取組みの方向性</a:t>
            </a:r>
          </a:p>
        </p:txBody>
      </p:sp>
      <p:sp>
        <p:nvSpPr>
          <p:cNvPr id="72" name="角丸四角形 71"/>
          <p:cNvSpPr/>
          <p:nvPr/>
        </p:nvSpPr>
        <p:spPr>
          <a:xfrm>
            <a:off x="10342663" y="885900"/>
            <a:ext cx="2463121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のイメージ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477044" y="3953909"/>
            <a:ext cx="3024000" cy="252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Ⅳ</a:t>
            </a:r>
            <a:r>
              <a:rPr lang="ja-JP" altLang="en-US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今後の対策の柱と</a:t>
            </a:r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施策・事業</a:t>
            </a:r>
            <a:r>
              <a:rPr lang="ja-JP" altLang="en-US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の取組方針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5477044" y="7451690"/>
            <a:ext cx="2880000" cy="252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Ⅴ</a:t>
            </a:r>
            <a:r>
              <a:rPr lang="ja-JP" altLang="en-US" sz="12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今後のエネルギー政策の効果的な推進</a:t>
            </a:r>
          </a:p>
        </p:txBody>
      </p:sp>
      <p:sp>
        <p:nvSpPr>
          <p:cNvPr id="76" name="角丸四角形 75"/>
          <p:cNvSpPr/>
          <p:nvPr/>
        </p:nvSpPr>
        <p:spPr>
          <a:xfrm>
            <a:off x="5547282" y="7758407"/>
            <a:ext cx="322333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大阪ならではのエネルギー政策の推進に向けて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5547282" y="8368418"/>
            <a:ext cx="149359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目標設定の考え方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8623833"/>
            <a:ext cx="2520000" cy="576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⾃⽴・分散型エネルギー導⼊量</a:t>
            </a:r>
            <a:endParaRPr kumimoji="0" lang="en-US" altLang="ja-JP" sz="12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「供給⼒の増加」</a:t>
            </a:r>
            <a:endParaRPr kumimoji="0" lang="en-US" altLang="ja-JP" sz="105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（太陽光発電、燃料電池、廃棄物発電等）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9233204"/>
            <a:ext cx="2520000" cy="576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再エネ利用率</a:t>
            </a: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</a:t>
            </a: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電力需要に</a:t>
            </a: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対する</a:t>
            </a:r>
            <a:endParaRPr kumimoji="0" lang="en-US" altLang="ja-JP" sz="105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再生</a:t>
            </a: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可能エネルギー利用率」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9842575"/>
            <a:ext cx="2520000" cy="396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エネルギー利用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効率</a:t>
            </a: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「府内総生産に対するエネルギー消費量」</a:t>
            </a:r>
            <a:endParaRPr kumimoji="0" lang="ja-JP" altLang="en-US" sz="105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0637030" y="7655545"/>
            <a:ext cx="233805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施策・事業の効果的な推進体制</a:t>
            </a:r>
          </a:p>
        </p:txBody>
      </p:sp>
      <p:graphicFrame>
        <p:nvGraphicFramePr>
          <p:cNvPr id="47" name="表 3">
            <a:extLst>
              <a:ext uri="{FF2B5EF4-FFF2-40B4-BE49-F238E27FC236}">
                <a16:creationId xmlns:a16="http://schemas.microsoft.com/office/drawing/2014/main" id="{D3AC21B0-8D69-4110-A4A1-CE2547582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35681"/>
              </p:ext>
            </p:extLst>
          </p:nvPr>
        </p:nvGraphicFramePr>
        <p:xfrm>
          <a:off x="2111822" y="828273"/>
          <a:ext cx="3240000" cy="127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690973963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241573695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職名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9322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 fontAlgn="ctr">
                        <a:spcAft>
                          <a:spcPts val="0"/>
                        </a:spcAft>
                      </a:pPr>
                      <a:r>
                        <a:rPr lang="ja-JP" altLang="en-US" sz="900" b="0" u="none" strike="noStrike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秋元　圭吾</a:t>
                      </a:r>
                      <a:endParaRPr lang="ja-JP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l" fontAlgn="ctr">
                        <a:spcAft>
                          <a:spcPts val="600"/>
                        </a:spcAft>
                      </a:pPr>
                      <a:r>
                        <a:rPr lang="ja-JP" altLang="en-US" sz="900" b="0" kern="10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（公財）地球</a:t>
                      </a: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環境産業技術研究</a:t>
                      </a:r>
                      <a:r>
                        <a:rPr lang="ja-JP" altLang="en-US" sz="900" b="0" kern="10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機構主席</a:t>
                      </a: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研究員</a:t>
                      </a:r>
                      <a:endParaRPr 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371538649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 fontAlgn="ctr">
                        <a:spcAft>
                          <a:spcPts val="0"/>
                        </a:spcAft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阪　智香</a:t>
                      </a:r>
                      <a:endParaRPr lang="zh-TW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l" fontAlgn="ctr">
                        <a:spcAft>
                          <a:spcPts val="600"/>
                        </a:spcAft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関西学院大学教授</a:t>
                      </a:r>
                      <a:endParaRPr lang="ja-JP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60900084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9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下田　吉之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9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大阪大学大学院教授</a:t>
                      </a: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27581417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鈴木　靖文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l" fontAlgn="ctr">
                        <a:spcAft>
                          <a:spcPts val="600"/>
                        </a:spcAft>
                      </a:pPr>
                      <a:r>
                        <a:rPr lang="ja-JP" altLang="en-US" sz="900" b="0" kern="10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（有）ひので</a:t>
                      </a: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やエコライフ</a:t>
                      </a:r>
                      <a:r>
                        <a:rPr lang="ja-JP" altLang="en-US" sz="900" b="0" kern="10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研究所代表</a:t>
                      </a: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取締役</a:t>
                      </a:r>
                      <a:endParaRPr lang="ja-JP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52906095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 fontAlgn="ctr">
                        <a:spcAft>
                          <a:spcPts val="0"/>
                        </a:spcAft>
                      </a:pPr>
                      <a:r>
                        <a:rPr lang="zh-TW" altLang="en-US" sz="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高橋　洋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都留文科大学教授</a:t>
                      </a: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99265393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 fontAlgn="ctr">
                        <a:spcAft>
                          <a:spcPts val="0"/>
                        </a:spcAft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髙村　ゆかり</a:t>
                      </a:r>
                      <a:endParaRPr lang="zh-TW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l" fontAlgn="ctr">
                        <a:spcAft>
                          <a:spcPts val="600"/>
                        </a:spcAft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東京大学未来ビジョン研究センター教授</a:t>
                      </a:r>
                      <a:endParaRPr lang="ja-JP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34687172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 fontAlgn="ctr">
                        <a:spcAft>
                          <a:spcPts val="0"/>
                        </a:spcAft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近本　智行</a:t>
                      </a:r>
                      <a:endParaRPr lang="zh-TW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l" fontAlgn="ctr">
                        <a:spcAft>
                          <a:spcPts val="600"/>
                        </a:spcAft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立命館大学教授</a:t>
                      </a:r>
                      <a:endParaRPr lang="ja-JP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1503838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 fontAlgn="ctr">
                        <a:spcAft>
                          <a:spcPts val="0"/>
                        </a:spcAft>
                      </a:pP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鶴崎　敬大</a:t>
                      </a:r>
                      <a:endParaRPr lang="zh-TW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>
                      <a:lvl1pPr marL="0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27037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5407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81113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908148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635184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362222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5089259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816295" algn="l" defTabSz="1454074" rtl="0" eaLnBrk="1" latinLnBrk="0" hangingPunct="1">
                        <a:defRPr kumimoji="1" sz="30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l" fontAlgn="ctr">
                        <a:spcAft>
                          <a:spcPts val="600"/>
                        </a:spcAft>
                      </a:pPr>
                      <a:r>
                        <a:rPr lang="ja-JP" altLang="en-US" sz="900" b="0" kern="10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（株）住</a:t>
                      </a: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環境計画</a:t>
                      </a:r>
                      <a:r>
                        <a:rPr lang="ja-JP" altLang="en-US" sz="900" b="0" kern="10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研究所取締役</a:t>
                      </a:r>
                      <a:r>
                        <a:rPr lang="ja-JP" altLang="en-US" sz="900" b="0" kern="10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研究所長</a:t>
                      </a:r>
                      <a:endParaRPr lang="ja-JP" altLang="en-US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603987148"/>
                  </a:ext>
                </a:extLst>
              </a:tr>
            </a:tbl>
          </a:graphicData>
        </a:graphic>
      </p:graphicFrame>
      <p:sp>
        <p:nvSpPr>
          <p:cNvPr id="49" name="正方形/長方形 48"/>
          <p:cNvSpPr/>
          <p:nvPr/>
        </p:nvSpPr>
        <p:spPr bwMode="black">
          <a:xfrm>
            <a:off x="82990" y="593502"/>
            <a:ext cx="1992145" cy="1470522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</a:pPr>
            <a:r>
              <a:rPr lang="ja-JP" altLang="en-US" sz="1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■審議経過</a:t>
            </a:r>
            <a:endParaRPr lang="en-US" altLang="ja-JP" sz="13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171450">
              <a:lnSpc>
                <a:spcPts val="15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▼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令和元年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審議会設置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171450">
              <a:lnSpc>
                <a:spcPts val="15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▼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諮問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171450">
              <a:lnSpc>
                <a:spcPts val="1500"/>
              </a:lnSpc>
              <a:spcBef>
                <a:spcPts val="600"/>
              </a:spcBef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171450">
              <a:lnSpc>
                <a:spcPts val="1500"/>
              </a:lnSpc>
              <a:spcAft>
                <a:spcPts val="600"/>
              </a:spcAft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審議会開催（全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171450">
              <a:lnSpc>
                <a:spcPts val="15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▼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答申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 bwMode="black">
          <a:xfrm>
            <a:off x="82990" y="2155544"/>
            <a:ext cx="5394054" cy="277888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■今後の大阪府・大阪市によるエネルギー政策のあり方について（答申概要）</a:t>
            </a:r>
          </a:p>
        </p:txBody>
      </p:sp>
      <p:sp>
        <p:nvSpPr>
          <p:cNvPr id="42" name="正方形/長方形 41"/>
          <p:cNvSpPr/>
          <p:nvPr/>
        </p:nvSpPr>
        <p:spPr bwMode="black">
          <a:xfrm>
            <a:off x="2075135" y="593502"/>
            <a:ext cx="1992145" cy="259677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</a:pPr>
            <a:r>
              <a:rPr lang="ja-JP" altLang="en-US" sz="1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■委員名簿</a:t>
            </a:r>
            <a:endParaRPr lang="en-US" altLang="ja-JP" sz="13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 bwMode="white">
          <a:xfrm>
            <a:off x="7632700" y="17960"/>
            <a:ext cx="4419800" cy="554442"/>
          </a:xfrm>
          <a:prstGeom prst="rect">
            <a:avLst/>
          </a:prstGeom>
          <a:noFill/>
        </p:spPr>
        <p:txBody>
          <a:bodyPr wrap="none" tIns="36000" bIns="36000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1600" b="1" spc="6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大阪が先導する脱炭素化時代のエネルギー社会</a:t>
            </a:r>
            <a:endParaRPr kumimoji="1" lang="en-US" altLang="ja-JP" sz="1600" b="1" spc="6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～地域の社会変革で豊かな暮らしと競争力向上を実現～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</a:schemeClr>
        </a:solidFill>
        <a:ln w="19050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2100000" algn="tl" rotWithShape="0">
            <a:schemeClr val="bg1">
              <a:alpha val="40000"/>
            </a:schemeClr>
          </a:outerShdw>
        </a:effectLst>
      </a:spPr>
      <a:bodyPr rot="0" spcFirstLastPara="0" vert="horz" wrap="square" lIns="91440" tIns="108000" rIns="9144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>
          <a:spcAft>
            <a:spcPts val="600"/>
          </a:spcAft>
          <a:buFont typeface="Meiryo UI" panose="020B0604030504040204" pitchFamily="50" charset="-128"/>
          <a:buChar char="◯"/>
          <a:defRPr sz="1200" kern="1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203357EE341D445AD84EF9A3D54174A" ma:contentTypeVersion="1" ma:contentTypeDescription="新しいドキュメントを作成します。" ma:contentTypeScope="" ma:versionID="2f3b1b61c27db6e3c9ee8c86a032b1eb">
  <xsd:schema xmlns:xsd="http://www.w3.org/2001/XMLSchema" xmlns:p="http://schemas.microsoft.com/office/2006/metadata/properties" xmlns:ns2="79a6af1d-7af9-4c8d-b2df-d41fbfc10dd0" targetNamespace="http://schemas.microsoft.com/office/2006/metadata/properties" ma:root="true" ma:fieldsID="e363fd7c4bdb59cb6e17c7e14da76f23" ns2:_="">
    <xsd:import namespace="79a6af1d-7af9-4c8d-b2df-d41fbfc10dd0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9a6af1d-7af9-4c8d-b2df-d41fbfc10dd0" elementFormDefault="qualified">
    <xsd:import namespace="http://schemas.microsoft.com/office/2006/documentManagement/type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x65e5__x4ed8__x5165__x308a_ xmlns="79a6af1d-7af9-4c8d-b2df-d41fbfc10dd0" xsi:nil="true"/>
  </documentManagement>
</p:properties>
</file>

<file path=customXml/itemProps1.xml><?xml version="1.0" encoding="utf-8"?>
<ds:datastoreItem xmlns:ds="http://schemas.openxmlformats.org/officeDocument/2006/customXml" ds:itemID="{530C24A2-0978-46F8-9725-5267501E0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6af1d-7af9-4c8d-b2df-d41fbfc10dd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AD18A9A-5E61-4FAD-9D1B-090A4649BD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50B924-8ECC-49DA-B303-33840336C203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79a6af1d-7af9-4c8d-b2df-d41fbfc10dd0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1815</Words>
  <Application>Microsoft Office PowerPoint</Application>
  <PresentationFormat>ユーザー設定</PresentationFormat>
  <Paragraphs>197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ShichiK</cp:lastModifiedBy>
  <cp:revision>100</cp:revision>
  <cp:lastPrinted>2020-12-22T12:08:55Z</cp:lastPrinted>
  <dcterms:modified xsi:type="dcterms:W3CDTF">2020-12-28T03:18:06Z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0x0101000203357EE341D445AD84EF9A3D54174A</vt:lpwstr>
  </property>
</Properties>
</file>