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2"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4" autoAdjust="0"/>
    <p:restoredTop sz="94434" autoAdjust="0"/>
  </p:normalViewPr>
  <p:slideViewPr>
    <p:cSldViewPr>
      <p:cViewPr varScale="1">
        <p:scale>
          <a:sx n="48" d="100"/>
          <a:sy n="48" d="100"/>
        </p:scale>
        <p:origin x="1200" y="48"/>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2949575" cy="496888"/>
          </a:xfrm>
          <a:prstGeom prst="rect">
            <a:avLst/>
          </a:prstGeom>
        </p:spPr>
        <p:txBody>
          <a:bodyPr vert="horz" lIns="91392" tIns="45694" rIns="91392" bIns="4569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6" y="0"/>
            <a:ext cx="2949575" cy="496888"/>
          </a:xfrm>
          <a:prstGeom prst="rect">
            <a:avLst/>
          </a:prstGeom>
        </p:spPr>
        <p:txBody>
          <a:bodyPr vert="horz" lIns="91392" tIns="45694" rIns="91392" bIns="45694" rtlCol="0"/>
          <a:lstStyle>
            <a:lvl1pPr algn="r">
              <a:defRPr sz="1200"/>
            </a:lvl1pPr>
          </a:lstStyle>
          <a:p>
            <a:fld id="{10FD45D8-F27E-4567-8103-9E68D315A7AD}" type="datetimeFigureOut">
              <a:rPr kumimoji="1" lang="ja-JP" altLang="en-US" smtClean="0"/>
              <a:t>2021/1/7</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392" tIns="45694" rIns="91392" bIns="45694" rtlCol="0" anchor="ctr"/>
          <a:lstStyle/>
          <a:p>
            <a:endParaRPr lang="ja-JP" altLang="en-US" dirty="0"/>
          </a:p>
        </p:txBody>
      </p:sp>
      <p:sp>
        <p:nvSpPr>
          <p:cNvPr id="5" name="ノート プレースホルダー 4"/>
          <p:cNvSpPr>
            <a:spLocks noGrp="1"/>
          </p:cNvSpPr>
          <p:nvPr>
            <p:ph type="body" sz="quarter" idx="3"/>
          </p:nvPr>
        </p:nvSpPr>
        <p:spPr>
          <a:xfrm>
            <a:off x="681045" y="4721225"/>
            <a:ext cx="5445125" cy="4471988"/>
          </a:xfrm>
          <a:prstGeom prst="rect">
            <a:avLst/>
          </a:prstGeom>
        </p:spPr>
        <p:txBody>
          <a:bodyPr vert="horz" lIns="91392" tIns="45694" rIns="91392" bIns="4569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440863"/>
            <a:ext cx="2949575" cy="496887"/>
          </a:xfrm>
          <a:prstGeom prst="rect">
            <a:avLst/>
          </a:prstGeom>
        </p:spPr>
        <p:txBody>
          <a:bodyPr vert="horz" lIns="91392" tIns="45694" rIns="91392" bIns="4569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6" y="9440863"/>
            <a:ext cx="2949575" cy="496887"/>
          </a:xfrm>
          <a:prstGeom prst="rect">
            <a:avLst/>
          </a:prstGeom>
        </p:spPr>
        <p:txBody>
          <a:bodyPr vert="horz" lIns="91392" tIns="45694" rIns="91392" bIns="45694" rtlCol="0" anchor="b"/>
          <a:lstStyle>
            <a:lvl1pPr algn="r">
              <a:defRPr sz="1200"/>
            </a:lvl1pPr>
          </a:lstStyle>
          <a:p>
            <a:fld id="{006FDA77-1BB2-4267-8FFD-E8EAA26EDBBF}" type="slidenum">
              <a:rPr kumimoji="1" lang="ja-JP" altLang="en-US" smtClean="0"/>
              <a:t>‹#›</a:t>
            </a:fld>
            <a:endParaRPr kumimoji="1" lang="ja-JP" altLang="en-US" dirty="0"/>
          </a:p>
        </p:txBody>
      </p:sp>
    </p:spTree>
    <p:extLst>
      <p:ext uri="{BB962C8B-B14F-4D97-AF65-F5344CB8AC3E}">
        <p14:creationId xmlns:p14="http://schemas.microsoft.com/office/powerpoint/2010/main" val="12900638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6FDA77-1BB2-4267-8FFD-E8EAA26EDBBF}" type="slidenum">
              <a:rPr kumimoji="1" lang="ja-JP" altLang="en-US" smtClean="0"/>
              <a:t>1</a:t>
            </a:fld>
            <a:endParaRPr kumimoji="1" lang="ja-JP" altLang="en-US" dirty="0"/>
          </a:p>
        </p:txBody>
      </p:sp>
    </p:spTree>
    <p:extLst>
      <p:ext uri="{BB962C8B-B14F-4D97-AF65-F5344CB8AC3E}">
        <p14:creationId xmlns:p14="http://schemas.microsoft.com/office/powerpoint/2010/main" val="3204459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04807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2020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6"/>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6"/>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91980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148040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092151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895273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416561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100903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127661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250057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AEA4832-DEE3-46D9-BDDC-52CA51B1078C}" type="datetimeFigureOut">
              <a:rPr kumimoji="1" lang="ja-JP" altLang="en-US" smtClean="0"/>
              <a:t>2021/1/7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45978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5AEA4832-DEE3-46D9-BDDC-52CA51B1078C}" type="datetimeFigureOut">
              <a:rPr kumimoji="1" lang="ja-JP" altLang="en-US" smtClean="0"/>
              <a:t>2021/1/7</a:t>
            </a:fld>
            <a:endParaRPr kumimoji="1" lang="ja-JP" altLang="en-US" dirty="0"/>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47697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4944673" y="9006898"/>
            <a:ext cx="7793427" cy="558257"/>
          </a:xfrm>
          <a:prstGeom prst="roundRect">
            <a:avLst>
              <a:gd name="adj" fmla="val 11704"/>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endParaRPr lang="ja-JP" altLang="en-US"/>
          </a:p>
        </p:txBody>
      </p:sp>
      <p:sp>
        <p:nvSpPr>
          <p:cNvPr id="71"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111223" y="610474"/>
            <a:ext cx="12573263" cy="707093"/>
          </a:xfrm>
          <a:prstGeom prst="roundRect">
            <a:avLst>
              <a:gd name="adj" fmla="val 11704"/>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endParaRPr lang="ja-JP" altLang="en-US"/>
          </a:p>
        </p:txBody>
      </p:sp>
      <p:sp>
        <p:nvSpPr>
          <p:cNvPr id="89"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4933991" y="1555951"/>
            <a:ext cx="7804110" cy="7236000"/>
          </a:xfrm>
          <a:prstGeom prst="roundRect">
            <a:avLst>
              <a:gd name="adj" fmla="val 1629"/>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endParaRPr lang="ja-JP" altLang="en-US"/>
          </a:p>
        </p:txBody>
      </p:sp>
      <p:sp>
        <p:nvSpPr>
          <p:cNvPr id="108"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8179816" y="1854228"/>
            <a:ext cx="4464109" cy="6860107"/>
          </a:xfrm>
          <a:prstGeom prst="roundRect">
            <a:avLst>
              <a:gd name="adj" fmla="val 527"/>
            </a:avLst>
          </a:prstGeom>
          <a:noFill/>
          <a:ln w="12700" algn="ctr">
            <a:solidFill>
              <a:schemeClr val="accent1">
                <a:shade val="50000"/>
              </a:schemeClr>
            </a:solidFill>
            <a:prstDash val="sysDash"/>
            <a:round/>
            <a:headEnd/>
            <a:tailEnd/>
          </a:ln>
          <a:effectLst/>
          <a:extLst/>
        </p:spPr>
        <p:txBody>
          <a:bodyPr vert="horz" wrap="square" lIns="91440" tIns="45720" rIns="91440" bIns="45720" numCol="1" anchor="ctr" anchorCtr="0" compatLnSpc="1">
            <a:prstTxWarp prst="textNoShape">
              <a:avLst/>
            </a:prstTxWarp>
          </a:bodyPr>
          <a:lstStyle/>
          <a:p>
            <a:endParaRPr lang="ja-JP" altLang="en-US"/>
          </a:p>
        </p:txBody>
      </p:sp>
      <p:sp>
        <p:nvSpPr>
          <p:cNvPr id="86"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85076" y="1530648"/>
            <a:ext cx="4720008" cy="8034508"/>
          </a:xfrm>
          <a:prstGeom prst="roundRect">
            <a:avLst>
              <a:gd name="adj" fmla="val 2361"/>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endParaRPr lang="ja-JP" altLang="en-US"/>
          </a:p>
        </p:txBody>
      </p:sp>
      <p:sp>
        <p:nvSpPr>
          <p:cNvPr id="82"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169172" y="1865563"/>
            <a:ext cx="4516969" cy="2692331"/>
          </a:xfrm>
          <a:prstGeom prst="roundRect">
            <a:avLst>
              <a:gd name="adj" fmla="val 2026"/>
            </a:avLst>
          </a:prstGeom>
          <a:solidFill>
            <a:srgbClr val="FFFFFF"/>
          </a:solidFill>
          <a:ln w="3175" algn="ctr">
            <a:solidFill>
              <a:srgbClr val="000000"/>
            </a:solidFill>
            <a:prstDash val="sysDash"/>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endParaRPr lang="ja-JP" altLang="en-US"/>
          </a:p>
        </p:txBody>
      </p:sp>
      <p:sp>
        <p:nvSpPr>
          <p:cNvPr id="10"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169173" y="4773497"/>
            <a:ext cx="4516968" cy="4719651"/>
          </a:xfrm>
          <a:prstGeom prst="roundRect">
            <a:avLst>
              <a:gd name="adj" fmla="val 850"/>
            </a:avLst>
          </a:prstGeom>
          <a:solidFill>
            <a:srgbClr val="FFFFFF"/>
          </a:solidFill>
          <a:ln w="3175" algn="ctr">
            <a:solidFill>
              <a:srgbClr val="000000"/>
            </a:solidFill>
            <a:prstDash val="sysDash"/>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endParaRPr lang="ja-JP" altLang="en-US"/>
          </a:p>
        </p:txBody>
      </p:sp>
      <p:sp>
        <p:nvSpPr>
          <p:cNvPr id="81" name="テキスト ボックス 80">
            <a:extLst>
              <a:ext uri="{FF2B5EF4-FFF2-40B4-BE49-F238E27FC236}">
                <a16:creationId xmlns:a16="http://schemas.microsoft.com/office/drawing/2014/main" id="{ED433A61-DD04-461B-BC6B-3E99967B9AB8}"/>
              </a:ext>
            </a:extLst>
          </p:cNvPr>
          <p:cNvSpPr txBox="1"/>
          <p:nvPr/>
        </p:nvSpPr>
        <p:spPr>
          <a:xfrm>
            <a:off x="-36179" y="5382401"/>
            <a:ext cx="4738340" cy="4131900"/>
          </a:xfrm>
          <a:prstGeom prst="rect">
            <a:avLst/>
          </a:prstGeom>
          <a:noFill/>
        </p:spPr>
        <p:txBody>
          <a:bodyPr wrap="square" rtlCol="0">
            <a:spAutoFit/>
          </a:bodyPr>
          <a:lstStyle/>
          <a:p>
            <a:pPr marL="285750" marR="33655" indent="-152400" algn="just">
              <a:lnSpc>
                <a:spcPts val="1200"/>
              </a:lnSpc>
              <a:spcBef>
                <a:spcPts val="400"/>
              </a:spcBef>
              <a:defRPr/>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a:rPr>
              <a:t>◆大阪府温暖化の防止等に関する条例（</a:t>
            </a:r>
            <a:r>
              <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a:rPr>
              <a:t>2006</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a:rPr>
              <a:t>年４月施行）</a:t>
            </a:r>
          </a:p>
          <a:p>
            <a:pPr marL="285750" marR="33655" indent="-152400" algn="just">
              <a:lnSpc>
                <a:spcPts val="1200"/>
              </a:lnSpc>
              <a:spcBef>
                <a:spcPts val="400"/>
              </a:spcBef>
              <a:defRPr/>
            </a:pPr>
            <a:r>
              <a:rPr lang="ja-JP" altLang="en-US" sz="1200" b="1" kern="100" dirty="0">
                <a:solidFill>
                  <a:prstClr val="black"/>
                </a:solidFill>
                <a:latin typeface="Meiryo UI" panose="020B0604030504040204" pitchFamily="50" charset="-128"/>
                <a:ea typeface="Meiryo UI" panose="020B0604030504040204" pitchFamily="50" charset="-128"/>
                <a:cs typeface="Times New Roman"/>
              </a:rPr>
              <a:t>　</a:t>
            </a:r>
            <a:r>
              <a:rPr lang="ja-JP" altLang="en-US" sz="1200" kern="100" dirty="0" smtClean="0">
                <a:solidFill>
                  <a:prstClr val="black"/>
                </a:solidFill>
                <a:latin typeface="Meiryo UI" panose="020B0604030504040204" pitchFamily="50" charset="-128"/>
                <a:ea typeface="Meiryo UI" panose="020B0604030504040204" pitchFamily="50" charset="-128"/>
                <a:cs typeface="Times New Roman"/>
              </a:rPr>
              <a:t>〇</a:t>
            </a:r>
            <a:r>
              <a:rPr lang="ja-JP" altLang="en-US" sz="1200" kern="100" dirty="0" smtClean="0">
                <a:latin typeface="Meiryo UI" panose="020B0604030504040204" pitchFamily="50" charset="-128"/>
                <a:ea typeface="Meiryo UI" panose="020B0604030504040204" pitchFamily="50" charset="-128"/>
                <a:cs typeface="Times New Roman"/>
              </a:rPr>
              <a:t>建築物の環境配慮に係る主な取組み　</a:t>
            </a:r>
            <a:r>
              <a:rPr lang="en-US" altLang="ja-JP" sz="1000" kern="100" dirty="0">
                <a:solidFill>
                  <a:prstClr val="black"/>
                </a:solidFill>
                <a:latin typeface="Meiryo UI" panose="020B0604030504040204" pitchFamily="50" charset="-128"/>
                <a:ea typeface="Meiryo UI" panose="020B0604030504040204" pitchFamily="50" charset="-128"/>
                <a:cs typeface="Times New Roman"/>
              </a:rPr>
              <a:t>※</a:t>
            </a:r>
            <a:r>
              <a:rPr lang="ja-JP" altLang="en-US" sz="1000" kern="100" dirty="0">
                <a:solidFill>
                  <a:prstClr val="black"/>
                </a:solidFill>
                <a:latin typeface="Meiryo UI" panose="020B0604030504040204" pitchFamily="50" charset="-128"/>
                <a:ea typeface="Meiryo UI" panose="020B0604030504040204" pitchFamily="50" charset="-128"/>
                <a:cs typeface="Times New Roman"/>
              </a:rPr>
              <a:t>大阪市</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a:rPr>
              <a:t>も同様</a:t>
            </a:r>
            <a:r>
              <a:rPr lang="ja-JP" altLang="en-US" sz="1000" kern="100" dirty="0">
                <a:solidFill>
                  <a:prstClr val="black"/>
                </a:solidFill>
                <a:latin typeface="Meiryo UI" panose="020B0604030504040204" pitchFamily="50" charset="-128"/>
                <a:ea typeface="Meiryo UI" panose="020B0604030504040204" pitchFamily="50" charset="-128"/>
                <a:cs typeface="Times New Roman"/>
              </a:rPr>
              <a:t>の条例を有する</a:t>
            </a:r>
          </a:p>
          <a:p>
            <a:pPr marL="285750" marR="33655" lvl="0" indent="-152400" algn="just" defTabSz="1280160" rtl="0" eaLnBrk="1" fontAlgn="auto" latinLnBrk="0" hangingPunct="1">
              <a:lnSpc>
                <a:spcPts val="1200"/>
              </a:lnSpc>
              <a:spcBef>
                <a:spcPts val="400"/>
              </a:spcBef>
              <a:spcAft>
                <a:spcPts val="0"/>
              </a:spcAft>
              <a:buClrTx/>
              <a:buSzTx/>
              <a:buFontTx/>
              <a:buNone/>
              <a:tabLst/>
              <a:defRPr/>
            </a:pPr>
            <a:r>
              <a:rPr kumimoji="1" lang="ja-JP" altLang="en-US" sz="10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　</a:t>
            </a:r>
            <a:r>
              <a:rPr kumimoji="1"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a:t>
            </a:r>
            <a:r>
              <a:rPr kumimoji="1" lang="en-US"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1</a:t>
            </a:r>
            <a:r>
              <a:rPr lang="ja-JP" altLang="en-US" sz="1200" kern="100" dirty="0">
                <a:solidFill>
                  <a:prstClr val="black"/>
                </a:solidFill>
                <a:latin typeface="Meiryo UI" panose="020B0604030504040204" pitchFamily="50" charset="-128"/>
                <a:ea typeface="Meiryo UI" panose="020B0604030504040204" pitchFamily="50" charset="-128"/>
                <a:cs typeface="Times New Roman"/>
              </a:rPr>
              <a:t>）</a:t>
            </a:r>
            <a:r>
              <a:rPr kumimoji="1"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建築物環境計画書の届出</a:t>
            </a:r>
            <a:endParaRPr kumimoji="1" lang="en-US"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85750" marR="33655" lvl="0" indent="-152400" algn="just" defTabSz="1280160" rtl="0" eaLnBrk="1" fontAlgn="auto" latinLnBrk="0" hangingPunct="1">
              <a:lnSpc>
                <a:spcPts val="1200"/>
              </a:lnSpc>
              <a:spcBef>
                <a:spcPts val="400"/>
              </a:spcBef>
              <a:spcAft>
                <a:spcPts val="0"/>
              </a:spcAft>
              <a:buClrTx/>
              <a:buSzTx/>
              <a:buFontTx/>
              <a:buNone/>
              <a:tabLst/>
              <a:defRPr/>
            </a:pPr>
            <a:r>
              <a:rPr lang="ja-JP" altLang="en-US" sz="800" b="1" kern="100" dirty="0">
                <a:solidFill>
                  <a:prstClr val="black"/>
                </a:solidFill>
                <a:latin typeface="Meiryo UI" panose="020B0604030504040204" pitchFamily="50" charset="-128"/>
                <a:ea typeface="Meiryo UI" panose="020B0604030504040204" pitchFamily="50" charset="-128"/>
                <a:cs typeface="Times New Roman"/>
              </a:rPr>
              <a:t>　　　　　　</a:t>
            </a:r>
            <a:r>
              <a:rPr lang="ja-JP" altLang="en-US" sz="800" b="1" kern="100" dirty="0" smtClean="0">
                <a:solidFill>
                  <a:prstClr val="black"/>
                </a:solidFill>
                <a:latin typeface="Meiryo UI" panose="020B0604030504040204" pitchFamily="50" charset="-128"/>
                <a:ea typeface="Meiryo UI" panose="020B0604030504040204" pitchFamily="50" charset="-128"/>
                <a:cs typeface="Times New Roman"/>
              </a:rPr>
              <a:t>  </a:t>
            </a:r>
            <a:r>
              <a:rPr kumimoji="1" lang="ja-JP" altLang="en-US"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a:t>
            </a:r>
            <a:r>
              <a:rPr kumimoji="1" lang="en-US" altLang="ja-JP"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2006</a:t>
            </a:r>
            <a:r>
              <a:rPr kumimoji="1" lang="ja-JP" altLang="en-US"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年４月～</a:t>
            </a:r>
            <a:r>
              <a:rPr kumimoji="1" lang="en-US" altLang="ja-JP"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5,000</a:t>
            </a:r>
            <a:r>
              <a:rPr kumimoji="1" lang="ja-JP" altLang="en-US"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㎡以上 → </a:t>
            </a:r>
            <a:r>
              <a:rPr kumimoji="1" lang="en-US" altLang="ja-JP"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2012</a:t>
            </a:r>
            <a:r>
              <a:rPr kumimoji="1" lang="ja-JP" altLang="en-US"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年７月～</a:t>
            </a:r>
            <a:r>
              <a:rPr kumimoji="1" lang="en-US" altLang="ja-JP"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2,000</a:t>
            </a:r>
            <a:r>
              <a:rPr kumimoji="1" lang="ja-JP" altLang="en-US"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㎡以上</a:t>
            </a:r>
            <a:endParaRPr kumimoji="1" lang="en-US" altLang="ja-JP"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85750" marR="33655" lvl="0" indent="-152400" algn="just" defTabSz="1280160" rtl="0" eaLnBrk="1" fontAlgn="auto" latinLnBrk="0" hangingPunct="1">
              <a:lnSpc>
                <a:spcPts val="1200"/>
              </a:lnSpc>
              <a:spcBef>
                <a:spcPts val="300"/>
              </a:spcBef>
              <a:spcAft>
                <a:spcPts val="0"/>
              </a:spcAft>
              <a:buClrTx/>
              <a:buSzTx/>
              <a:buFontTx/>
              <a:buNone/>
              <a:tabLst/>
              <a:defRPr/>
            </a:pPr>
            <a:r>
              <a:rPr kumimoji="1" lang="ja-JP" altLang="en-US" sz="10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a:t>
            </a:r>
            <a:r>
              <a:rPr kumimoji="1"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a:t>
            </a:r>
            <a:r>
              <a:rPr kumimoji="1" lang="en-US"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2</a:t>
            </a:r>
            <a:r>
              <a:rPr kumimoji="1"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）条例</a:t>
            </a:r>
            <a:r>
              <a:rPr kumimoji="1" lang="ja-JP" altLang="en-US" sz="12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で定める</a:t>
            </a:r>
            <a:r>
              <a:rPr kumimoji="1" lang="ja-JP" altLang="ja-JP" sz="12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基準への</a:t>
            </a:r>
            <a:r>
              <a:rPr kumimoji="1" lang="ja-JP"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適合</a:t>
            </a:r>
            <a:endParaRPr lang="en-US" altLang="ja-JP" sz="1200" kern="100" dirty="0">
              <a:solidFill>
                <a:prstClr val="black"/>
              </a:solidFill>
              <a:latin typeface="Meiryo UI" panose="020B0604030504040204" pitchFamily="50" charset="-128"/>
              <a:ea typeface="Meiryo UI" panose="020B0604030504040204" pitchFamily="50" charset="-128"/>
              <a:cs typeface="Times New Roman"/>
            </a:endParaRPr>
          </a:p>
          <a:p>
            <a:pPr marL="285750" marR="33655" lvl="0" indent="-152400" algn="just" defTabSz="1280160" rtl="0" eaLnBrk="1" fontAlgn="auto" latinLnBrk="0" hangingPunct="1">
              <a:lnSpc>
                <a:spcPts val="1200"/>
              </a:lnSpc>
              <a:spcBef>
                <a:spcPts val="400"/>
              </a:spcBef>
              <a:spcAft>
                <a:spcPts val="0"/>
              </a:spcAft>
              <a:buClrTx/>
              <a:buSzTx/>
              <a:buFontTx/>
              <a:buNone/>
              <a:tabLst/>
              <a:defRPr/>
            </a:pPr>
            <a:endParaRPr lang="en-US" altLang="ja-JP" sz="800" b="1" kern="100" dirty="0" smtClean="0">
              <a:solidFill>
                <a:prstClr val="black"/>
              </a:solidFill>
              <a:latin typeface="Meiryo UI" panose="020B0604030504040204" pitchFamily="50" charset="-128"/>
              <a:ea typeface="Meiryo UI" panose="020B0604030504040204" pitchFamily="50" charset="-128"/>
              <a:cs typeface="Times New Roman"/>
            </a:endParaRPr>
          </a:p>
          <a:p>
            <a:pPr marL="285750" marR="33655" lvl="0" indent="-152400" algn="just" defTabSz="1280160" rtl="0" eaLnBrk="1" fontAlgn="auto" latinLnBrk="0" hangingPunct="1">
              <a:lnSpc>
                <a:spcPts val="1200"/>
              </a:lnSpc>
              <a:spcBef>
                <a:spcPts val="400"/>
              </a:spcBef>
              <a:spcAft>
                <a:spcPts val="0"/>
              </a:spcAft>
              <a:buClrTx/>
              <a:buSzTx/>
              <a:buFontTx/>
              <a:buNone/>
              <a:tabLst/>
              <a:defRPr/>
            </a:pPr>
            <a:endParaRPr kumimoji="1" lang="en-US" altLang="ja-JP" sz="8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85750" marR="33655" lvl="0" indent="-152400" algn="just" defTabSz="1280160" rtl="0" eaLnBrk="1" fontAlgn="auto" latinLnBrk="0" hangingPunct="1">
              <a:lnSpc>
                <a:spcPts val="1200"/>
              </a:lnSpc>
              <a:spcBef>
                <a:spcPts val="400"/>
              </a:spcBef>
              <a:spcAft>
                <a:spcPts val="0"/>
              </a:spcAft>
              <a:buClrTx/>
              <a:buSzTx/>
              <a:buFontTx/>
              <a:buNone/>
              <a:tabLst/>
              <a:defRPr/>
            </a:pPr>
            <a:endParaRPr lang="en-US" altLang="ja-JP" sz="800" b="1" kern="100" dirty="0" smtClean="0">
              <a:solidFill>
                <a:prstClr val="black"/>
              </a:solidFill>
              <a:latin typeface="Meiryo UI" panose="020B0604030504040204" pitchFamily="50" charset="-128"/>
              <a:ea typeface="Meiryo UI" panose="020B0604030504040204" pitchFamily="50" charset="-128"/>
              <a:cs typeface="Times New Roman"/>
            </a:endParaRPr>
          </a:p>
          <a:p>
            <a:pPr marL="285750" marR="33655" lvl="0" indent="-152400" algn="just" defTabSz="1280160" rtl="0" eaLnBrk="1" fontAlgn="auto" latinLnBrk="0" hangingPunct="1">
              <a:lnSpc>
                <a:spcPts val="1200"/>
              </a:lnSpc>
              <a:spcBef>
                <a:spcPts val="400"/>
              </a:spcBef>
              <a:spcAft>
                <a:spcPts val="0"/>
              </a:spcAft>
              <a:buClrTx/>
              <a:buSzTx/>
              <a:buFontTx/>
              <a:buNone/>
              <a:tabLst/>
              <a:defRPr/>
            </a:pPr>
            <a:endParaRPr kumimoji="1" lang="en-US" altLang="ja-JP" sz="8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85750" marR="33655" lvl="0" indent="-152400" algn="just" defTabSz="1280160" rtl="0" eaLnBrk="1" fontAlgn="auto" latinLnBrk="0" hangingPunct="1">
              <a:lnSpc>
                <a:spcPts val="1200"/>
              </a:lnSpc>
              <a:spcBef>
                <a:spcPts val="400"/>
              </a:spcBef>
              <a:spcAft>
                <a:spcPts val="0"/>
              </a:spcAft>
              <a:buClrTx/>
              <a:buSzTx/>
              <a:buFontTx/>
              <a:buNone/>
              <a:tabLst/>
              <a:defRPr/>
            </a:pPr>
            <a:endParaRPr lang="en-US" altLang="ja-JP" sz="800" b="1" kern="100" dirty="0" smtClean="0">
              <a:solidFill>
                <a:prstClr val="black"/>
              </a:solidFill>
              <a:latin typeface="Meiryo UI" panose="020B0604030504040204" pitchFamily="50" charset="-128"/>
              <a:ea typeface="Meiryo UI" panose="020B0604030504040204" pitchFamily="50" charset="-128"/>
              <a:cs typeface="Times New Roman"/>
            </a:endParaRPr>
          </a:p>
          <a:p>
            <a:pPr marL="285750" marR="33655" lvl="0" indent="-152400" algn="just" defTabSz="1280160" rtl="0" eaLnBrk="1" fontAlgn="auto" latinLnBrk="0" hangingPunct="1">
              <a:lnSpc>
                <a:spcPts val="1200"/>
              </a:lnSpc>
              <a:spcBef>
                <a:spcPts val="400"/>
              </a:spcBef>
              <a:spcAft>
                <a:spcPts val="0"/>
              </a:spcAft>
              <a:buClrTx/>
              <a:buSzTx/>
              <a:buFontTx/>
              <a:buNone/>
              <a:tabLst/>
              <a:defRPr/>
            </a:pPr>
            <a:endParaRPr kumimoji="1" lang="en-US" altLang="ja-JP" sz="8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85750" marR="33655" lvl="0" indent="-152400" algn="just" defTabSz="1280160" rtl="0" eaLnBrk="1" fontAlgn="auto" latinLnBrk="0" hangingPunct="1">
              <a:lnSpc>
                <a:spcPts val="900"/>
              </a:lnSpc>
              <a:spcBef>
                <a:spcPts val="400"/>
              </a:spcBef>
              <a:spcAft>
                <a:spcPts val="0"/>
              </a:spcAft>
              <a:buClrTx/>
              <a:buSzTx/>
              <a:buFontTx/>
              <a:buNone/>
              <a:tabLst/>
              <a:defRPr/>
            </a:pPr>
            <a:endParaRPr kumimoji="1" lang="en-US" altLang="ja-JP" sz="8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85750" marR="33655" lvl="0" indent="-152400" algn="just" defTabSz="1280160" rtl="0" eaLnBrk="1" fontAlgn="auto" latinLnBrk="0" hangingPunct="1">
              <a:lnSpc>
                <a:spcPts val="1200"/>
              </a:lnSpc>
              <a:spcBef>
                <a:spcPts val="400"/>
              </a:spcBef>
              <a:spcAft>
                <a:spcPts val="0"/>
              </a:spcAft>
              <a:buClrTx/>
              <a:buSzTx/>
              <a:buFontTx/>
              <a:buNone/>
              <a:tabLst/>
              <a:defRPr/>
            </a:pPr>
            <a:r>
              <a:rPr lang="ja-JP" altLang="en-US" sz="800" b="1" kern="100" dirty="0">
                <a:solidFill>
                  <a:prstClr val="black"/>
                </a:solidFill>
                <a:latin typeface="Meiryo UI" panose="020B0604030504040204" pitchFamily="50" charset="-128"/>
                <a:ea typeface="Meiryo UI" panose="020B0604030504040204" pitchFamily="50" charset="-128"/>
                <a:cs typeface="Times New Roman"/>
              </a:rPr>
              <a:t>　</a:t>
            </a:r>
            <a:r>
              <a:rPr kumimoji="1"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a:t>
            </a:r>
            <a:r>
              <a:rPr kumimoji="1" lang="en-US" altLang="ja-JP"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3</a:t>
            </a:r>
            <a:r>
              <a:rPr lang="ja-JP" altLang="en-US" sz="1200" kern="100" dirty="0" smtClean="0">
                <a:solidFill>
                  <a:prstClr val="black"/>
                </a:solidFill>
                <a:latin typeface="Meiryo UI" panose="020B0604030504040204" pitchFamily="50" charset="-128"/>
                <a:ea typeface="Meiryo UI" panose="020B0604030504040204" pitchFamily="50" charset="-128"/>
                <a:cs typeface="Times New Roman"/>
              </a:rPr>
              <a:t>）</a:t>
            </a:r>
            <a:r>
              <a:rPr kumimoji="1" lang="ja-JP" altLang="en-US" sz="12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販売</a:t>
            </a:r>
            <a:r>
              <a:rPr kumimoji="1" lang="ja-JP" altLang="en-US" sz="12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等の広告や工事現場への建築物環境性能表示</a:t>
            </a:r>
            <a:endParaRPr kumimoji="1" lang="en-US" altLang="ja-JP" sz="12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85750" marR="33655" lvl="0" indent="-152400" defTabSz="1280160" rtl="0" eaLnBrk="1" fontAlgn="auto" latinLnBrk="0" hangingPunct="1">
              <a:lnSpc>
                <a:spcPts val="1200"/>
              </a:lnSpc>
              <a:spcBef>
                <a:spcPts val="300"/>
              </a:spcBef>
              <a:spcAft>
                <a:spcPts val="0"/>
              </a:spcAft>
              <a:buClrTx/>
              <a:buSzTx/>
              <a:buFontTx/>
              <a:buNone/>
              <a:tabLst/>
              <a:defRPr/>
            </a:pPr>
            <a:r>
              <a:rPr kumimoji="1" lang="ja-JP" altLang="en-US" sz="10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a:t>
            </a:r>
            <a:r>
              <a:rPr lang="ja-JP" altLang="en-US" sz="1000" b="1" kern="100" dirty="0">
                <a:solidFill>
                  <a:prstClr val="black"/>
                </a:solidFill>
                <a:latin typeface="Meiryo UI" panose="020B0604030504040204" pitchFamily="50" charset="-128"/>
                <a:ea typeface="Meiryo UI" panose="020B0604030504040204" pitchFamily="50" charset="-128"/>
                <a:cs typeface="Times New Roman"/>
              </a:rPr>
              <a:t> </a:t>
            </a:r>
            <a:r>
              <a:rPr kumimoji="1" lang="ja-JP" altLang="en-US" sz="10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 </a:t>
            </a:r>
            <a:r>
              <a:rPr kumimoji="1" lang="ja-JP" altLang="en-US"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a:t>
            </a:r>
            <a:r>
              <a:rPr kumimoji="1" lang="ja-JP" altLang="en-US"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建築物環境計画書の届出後、価格・間取りなどを記載した販売</a:t>
            </a:r>
            <a:r>
              <a:rPr kumimoji="1" lang="ja-JP" altLang="en-US"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、賃貸広告は</a:t>
            </a:r>
            <a:endParaRPr kumimoji="1" lang="en-US" altLang="ja-JP"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85750" marR="33655" lvl="0" indent="-152400" defTabSz="1280160" rtl="0" eaLnBrk="1" fontAlgn="auto" latinLnBrk="0" hangingPunct="1">
              <a:lnSpc>
                <a:spcPts val="1200"/>
              </a:lnSpc>
              <a:spcBef>
                <a:spcPts val="300"/>
              </a:spcBef>
              <a:spcAft>
                <a:spcPts val="0"/>
              </a:spcAft>
              <a:buClrTx/>
              <a:buSzTx/>
              <a:buFontTx/>
              <a:buNone/>
              <a:tabLst/>
              <a:defRPr/>
            </a:pPr>
            <a:r>
              <a:rPr lang="ja-JP" altLang="en-US" sz="900" kern="100" dirty="0">
                <a:solidFill>
                  <a:prstClr val="black"/>
                </a:solidFill>
                <a:latin typeface="Meiryo UI" panose="020B0604030504040204" pitchFamily="50" charset="-128"/>
                <a:ea typeface="Meiryo UI" panose="020B0604030504040204" pitchFamily="50" charset="-128"/>
                <a:cs typeface="Times New Roman"/>
              </a:rPr>
              <a:t>　</a:t>
            </a:r>
            <a:r>
              <a:rPr lang="ja-JP" altLang="en-US" sz="900" kern="100" dirty="0" smtClean="0">
                <a:solidFill>
                  <a:prstClr val="black"/>
                </a:solidFill>
                <a:latin typeface="Meiryo UI" panose="020B0604030504040204" pitchFamily="50" charset="-128"/>
                <a:ea typeface="Meiryo UI" panose="020B0604030504040204" pitchFamily="50" charset="-128"/>
                <a:cs typeface="Times New Roman"/>
              </a:rPr>
              <a:t>　　　　　　建築物環境性能</a:t>
            </a:r>
            <a:r>
              <a:rPr kumimoji="1" lang="ja-JP" altLang="en-US"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表示とその届出を義務化（</a:t>
            </a:r>
            <a:r>
              <a:rPr kumimoji="1" lang="en-US" altLang="ja-JP"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2012</a:t>
            </a:r>
            <a:r>
              <a:rPr kumimoji="1" lang="ja-JP" altLang="en-US"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年</a:t>
            </a:r>
            <a:r>
              <a:rPr kumimoji="1" lang="en-US" altLang="ja-JP"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7</a:t>
            </a:r>
            <a:r>
              <a:rPr kumimoji="1" lang="ja-JP" altLang="en-US"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月～）</a:t>
            </a:r>
          </a:p>
          <a:p>
            <a:pPr marL="285750" marR="33655" lvl="0" indent="-152400" algn="just">
              <a:lnSpc>
                <a:spcPts val="1200"/>
              </a:lnSpc>
              <a:spcBef>
                <a:spcPts val="300"/>
              </a:spcBef>
              <a:defRPr/>
            </a:pPr>
            <a:r>
              <a:rPr kumimoji="1" lang="ja-JP" altLang="en-US"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a:t>
            </a:r>
            <a:r>
              <a:rPr kumimoji="1" lang="ja-JP" altLang="en-US"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 ⇒</a:t>
            </a:r>
            <a:r>
              <a:rPr kumimoji="1" lang="ja-JP" altLang="en-US"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工事現場への建築物環境性能表示の義務化（</a:t>
            </a:r>
            <a:r>
              <a:rPr kumimoji="1" lang="en-US" altLang="ja-JP"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2018</a:t>
            </a:r>
            <a:r>
              <a:rPr kumimoji="1" lang="ja-JP" altLang="en-US"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a:t>
            </a:r>
            <a:r>
              <a:rPr kumimoji="1" lang="en-US" altLang="ja-JP"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4</a:t>
            </a:r>
            <a:r>
              <a:rPr kumimoji="1" lang="ja-JP" altLang="en-US"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月～</a:t>
            </a:r>
            <a:r>
              <a:rPr kumimoji="1" lang="ja-JP" altLang="en-US"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a:t>
            </a:r>
            <a:endParaRPr kumimoji="1" lang="en-US" altLang="ja-JP" sz="90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85750" marR="33655" lvl="0" indent="-152400" algn="just">
              <a:lnSpc>
                <a:spcPts val="1200"/>
              </a:lnSpc>
              <a:spcBef>
                <a:spcPts val="300"/>
              </a:spcBef>
              <a:defRPr/>
            </a:pPr>
            <a:r>
              <a:rPr lang="ja-JP" altLang="en-US" sz="900" b="1" kern="100" dirty="0">
                <a:solidFill>
                  <a:prstClr val="black"/>
                </a:solidFill>
                <a:latin typeface="Meiryo UI" panose="020B0604030504040204" pitchFamily="50" charset="-128"/>
                <a:ea typeface="Meiryo UI" panose="020B0604030504040204" pitchFamily="50" charset="-128"/>
                <a:cs typeface="Times New Roman"/>
              </a:rPr>
              <a:t> </a:t>
            </a:r>
            <a:r>
              <a:rPr lang="ja-JP" altLang="en-US" sz="1200" kern="100" dirty="0" smtClean="0">
                <a:solidFill>
                  <a:prstClr val="black"/>
                </a:solidFill>
                <a:latin typeface="Meiryo UI" panose="020B0604030504040204" pitchFamily="50" charset="-128"/>
                <a:ea typeface="Meiryo UI" panose="020B0604030504040204" pitchFamily="50" charset="-128"/>
                <a:cs typeface="Times New Roman"/>
              </a:rPr>
              <a:t>（</a:t>
            </a:r>
            <a:r>
              <a:rPr lang="en-US" altLang="ja-JP" sz="1200" kern="100" dirty="0" smtClean="0">
                <a:solidFill>
                  <a:prstClr val="black"/>
                </a:solidFill>
                <a:latin typeface="Meiryo UI" panose="020B0604030504040204" pitchFamily="50" charset="-128"/>
                <a:ea typeface="Meiryo UI" panose="020B0604030504040204" pitchFamily="50" charset="-128"/>
                <a:cs typeface="Times New Roman"/>
              </a:rPr>
              <a:t>4</a:t>
            </a:r>
            <a:r>
              <a:rPr lang="ja-JP" altLang="en-US" sz="1200" kern="100" dirty="0" smtClean="0">
                <a:solidFill>
                  <a:prstClr val="black"/>
                </a:solidFill>
                <a:latin typeface="Meiryo UI" panose="020B0604030504040204" pitchFamily="50" charset="-128"/>
                <a:ea typeface="Meiryo UI" panose="020B0604030504040204" pitchFamily="50" charset="-128"/>
                <a:cs typeface="Times New Roman"/>
              </a:rPr>
              <a:t>）</a:t>
            </a:r>
            <a:r>
              <a:rPr lang="ja-JP" altLang="ja-JP" sz="1200" kern="100" dirty="0" smtClean="0">
                <a:solidFill>
                  <a:prstClr val="black"/>
                </a:solidFill>
                <a:latin typeface="Meiryo UI" panose="020B0604030504040204" pitchFamily="50" charset="-128"/>
                <a:ea typeface="Meiryo UI" panose="020B0604030504040204" pitchFamily="50" charset="-128"/>
                <a:cs typeface="Times New Roman"/>
              </a:rPr>
              <a:t>再生</a:t>
            </a:r>
            <a:r>
              <a:rPr lang="ja-JP" altLang="ja-JP" sz="1200" kern="100" dirty="0">
                <a:solidFill>
                  <a:prstClr val="black"/>
                </a:solidFill>
                <a:latin typeface="Meiryo UI" panose="020B0604030504040204" pitchFamily="50" charset="-128"/>
                <a:ea typeface="Meiryo UI" panose="020B0604030504040204" pitchFamily="50" charset="-128"/>
                <a:cs typeface="Times New Roman"/>
              </a:rPr>
              <a:t>可能エネルギー利用設備の導入の検討</a:t>
            </a:r>
            <a:endParaRPr lang="en-US" altLang="ja-JP" sz="1200" kern="100" dirty="0">
              <a:solidFill>
                <a:prstClr val="black"/>
              </a:solidFill>
              <a:latin typeface="Meiryo UI" panose="020B0604030504040204" pitchFamily="50" charset="-128"/>
              <a:ea typeface="Meiryo UI" panose="020B0604030504040204" pitchFamily="50" charset="-128"/>
              <a:cs typeface="Times New Roman"/>
            </a:endParaRPr>
          </a:p>
          <a:p>
            <a:pPr marL="285750" marR="33655" lvl="0" indent="-152400" algn="just">
              <a:lnSpc>
                <a:spcPts val="1200"/>
              </a:lnSpc>
              <a:spcBef>
                <a:spcPts val="300"/>
              </a:spcBef>
              <a:defRPr/>
            </a:pPr>
            <a:r>
              <a:rPr lang="ja-JP" altLang="en-US" sz="1200" b="1" kern="100" dirty="0">
                <a:solidFill>
                  <a:prstClr val="black"/>
                </a:solidFill>
                <a:latin typeface="Meiryo UI" panose="020B0604030504040204" pitchFamily="50" charset="-128"/>
                <a:ea typeface="Meiryo UI" panose="020B0604030504040204" pitchFamily="50" charset="-128"/>
                <a:cs typeface="Times New Roman"/>
              </a:rPr>
              <a:t>　　</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a:rPr>
              <a:t>   </a:t>
            </a:r>
            <a:r>
              <a:rPr lang="ja-JP" altLang="en-US" sz="1200" b="1" kern="100" dirty="0">
                <a:solidFill>
                  <a:prstClr val="black"/>
                </a:solidFill>
                <a:latin typeface="Meiryo UI" panose="020B0604030504040204" pitchFamily="50" charset="-128"/>
                <a:ea typeface="Meiryo UI" panose="020B0604030504040204" pitchFamily="50" charset="-128"/>
                <a:cs typeface="Times New Roman"/>
              </a:rPr>
              <a:t> </a:t>
            </a:r>
            <a:r>
              <a:rPr lang="ja-JP" altLang="en-US" sz="900" kern="100" dirty="0" smtClean="0">
                <a:solidFill>
                  <a:prstClr val="black"/>
                </a:solidFill>
                <a:latin typeface="Meiryo UI" panose="020B0604030504040204" pitchFamily="50" charset="-128"/>
                <a:ea typeface="Meiryo UI" panose="020B0604030504040204" pitchFamily="50" charset="-128"/>
                <a:cs typeface="Times New Roman"/>
              </a:rPr>
              <a:t>⇒太陽光</a:t>
            </a:r>
            <a:r>
              <a:rPr lang="ja-JP" altLang="en-US" sz="900" kern="100" dirty="0">
                <a:solidFill>
                  <a:prstClr val="black"/>
                </a:solidFill>
                <a:latin typeface="Meiryo UI" panose="020B0604030504040204" pitchFamily="50" charset="-128"/>
                <a:ea typeface="Meiryo UI" panose="020B0604030504040204" pitchFamily="50" charset="-128"/>
                <a:cs typeface="Times New Roman"/>
              </a:rPr>
              <a:t>発電設備</a:t>
            </a:r>
            <a:r>
              <a:rPr lang="ja-JP" altLang="en-US" sz="900" kern="100" dirty="0" smtClean="0">
                <a:solidFill>
                  <a:prstClr val="black"/>
                </a:solidFill>
                <a:latin typeface="Meiryo UI" panose="020B0604030504040204" pitchFamily="50" charset="-128"/>
                <a:ea typeface="Meiryo UI" panose="020B0604030504040204" pitchFamily="50" charset="-128"/>
                <a:cs typeface="Times New Roman"/>
              </a:rPr>
              <a:t>等の</a:t>
            </a:r>
            <a:r>
              <a:rPr lang="ja-JP" altLang="en-US" sz="900" kern="100" dirty="0">
                <a:solidFill>
                  <a:prstClr val="black"/>
                </a:solidFill>
                <a:latin typeface="Meiryo UI" panose="020B0604030504040204" pitchFamily="50" charset="-128"/>
                <a:ea typeface="Meiryo UI" panose="020B0604030504040204" pitchFamily="50" charset="-128"/>
                <a:cs typeface="Times New Roman"/>
              </a:rPr>
              <a:t>導入の検討義務化（</a:t>
            </a:r>
            <a:r>
              <a:rPr lang="en-US" altLang="ja-JP" sz="900" kern="100" dirty="0">
                <a:solidFill>
                  <a:prstClr val="black"/>
                </a:solidFill>
                <a:latin typeface="Meiryo UI" panose="020B0604030504040204" pitchFamily="50" charset="-128"/>
                <a:ea typeface="Meiryo UI" panose="020B0604030504040204" pitchFamily="50" charset="-128"/>
                <a:cs typeface="Times New Roman"/>
              </a:rPr>
              <a:t>2015</a:t>
            </a:r>
            <a:r>
              <a:rPr lang="ja-JP" altLang="en-US" sz="900" kern="100" dirty="0">
                <a:solidFill>
                  <a:prstClr val="black"/>
                </a:solidFill>
                <a:latin typeface="Meiryo UI" panose="020B0604030504040204" pitchFamily="50" charset="-128"/>
                <a:ea typeface="Meiryo UI" panose="020B0604030504040204" pitchFamily="50" charset="-128"/>
                <a:cs typeface="Times New Roman"/>
              </a:rPr>
              <a:t>年</a:t>
            </a:r>
            <a:r>
              <a:rPr lang="en-US" altLang="ja-JP" sz="900" kern="100" dirty="0">
                <a:solidFill>
                  <a:prstClr val="black"/>
                </a:solidFill>
                <a:latin typeface="Meiryo UI" panose="020B0604030504040204" pitchFamily="50" charset="-128"/>
                <a:ea typeface="Meiryo UI" panose="020B0604030504040204" pitchFamily="50" charset="-128"/>
                <a:cs typeface="Times New Roman"/>
              </a:rPr>
              <a:t>4</a:t>
            </a:r>
            <a:r>
              <a:rPr lang="ja-JP" altLang="en-US" sz="900" kern="100" dirty="0">
                <a:solidFill>
                  <a:prstClr val="black"/>
                </a:solidFill>
                <a:latin typeface="Meiryo UI" panose="020B0604030504040204" pitchFamily="50" charset="-128"/>
                <a:ea typeface="Meiryo UI" panose="020B0604030504040204" pitchFamily="50" charset="-128"/>
                <a:cs typeface="Times New Roman"/>
              </a:rPr>
              <a:t>月～）　</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a:rPr>
              <a:t>　 </a:t>
            </a: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a:endParaRPr>
          </a:p>
          <a:p>
            <a:pPr marL="285750" marR="33655" lvl="0" indent="-152400" algn="just">
              <a:lnSpc>
                <a:spcPts val="1200"/>
              </a:lnSpc>
              <a:spcBef>
                <a:spcPts val="400"/>
              </a:spcBef>
              <a:defRPr/>
            </a:pPr>
            <a:r>
              <a:rPr lang="en-US" altLang="ja-JP" sz="1200" b="1" kern="100" dirty="0">
                <a:solidFill>
                  <a:prstClr val="black"/>
                </a:solidFill>
                <a:latin typeface="Meiryo UI" panose="020B0604030504040204" pitchFamily="50" charset="-128"/>
                <a:ea typeface="Meiryo UI" panose="020B0604030504040204" pitchFamily="50" charset="-128"/>
                <a:cs typeface="Times New Roman"/>
              </a:rPr>
              <a:t> </a:t>
            </a:r>
            <a:r>
              <a:rPr lang="ja-JP" altLang="en-US" sz="1200" kern="100" dirty="0" smtClean="0">
                <a:solidFill>
                  <a:prstClr val="black"/>
                </a:solidFill>
                <a:latin typeface="Meiryo UI" panose="020B0604030504040204" pitchFamily="50" charset="-128"/>
                <a:ea typeface="Meiryo UI" panose="020B0604030504040204" pitchFamily="50" charset="-128"/>
                <a:cs typeface="Times New Roman"/>
              </a:rPr>
              <a:t>（</a:t>
            </a:r>
            <a:r>
              <a:rPr lang="en-US" altLang="ja-JP" sz="1200" kern="100" dirty="0" smtClean="0">
                <a:solidFill>
                  <a:prstClr val="black"/>
                </a:solidFill>
                <a:latin typeface="Meiryo UI" panose="020B0604030504040204" pitchFamily="50" charset="-128"/>
                <a:ea typeface="Meiryo UI" panose="020B0604030504040204" pitchFamily="50" charset="-128"/>
                <a:cs typeface="Times New Roman"/>
              </a:rPr>
              <a:t>5</a:t>
            </a:r>
            <a:r>
              <a:rPr lang="ja-JP" altLang="en-US" sz="1200" kern="100" dirty="0" smtClean="0">
                <a:solidFill>
                  <a:prstClr val="black"/>
                </a:solidFill>
                <a:latin typeface="Meiryo UI" panose="020B0604030504040204" pitchFamily="50" charset="-128"/>
                <a:ea typeface="Meiryo UI" panose="020B0604030504040204" pitchFamily="50" charset="-128"/>
                <a:cs typeface="Times New Roman"/>
              </a:rPr>
              <a:t>）建築物</a:t>
            </a:r>
            <a:r>
              <a:rPr lang="ja-JP" altLang="en-US" sz="1200" kern="100" dirty="0">
                <a:solidFill>
                  <a:prstClr val="black"/>
                </a:solidFill>
                <a:latin typeface="Meiryo UI" panose="020B0604030504040204" pitchFamily="50" charset="-128"/>
                <a:ea typeface="Meiryo UI" panose="020B0604030504040204" pitchFamily="50" charset="-128"/>
                <a:cs typeface="Times New Roman"/>
              </a:rPr>
              <a:t>の顕彰制度</a:t>
            </a:r>
            <a:r>
              <a:rPr lang="ja-JP" altLang="en-US" sz="1200" b="1" kern="100" dirty="0">
                <a:solidFill>
                  <a:prstClr val="black"/>
                </a:solidFill>
                <a:latin typeface="Meiryo UI" panose="020B0604030504040204" pitchFamily="50" charset="-128"/>
                <a:ea typeface="Meiryo UI" panose="020B0604030504040204" pitchFamily="50" charset="-128"/>
                <a:cs typeface="Times New Roman"/>
              </a:rPr>
              <a:t>　</a:t>
            </a:r>
            <a:endParaRPr lang="en-US" altLang="ja-JP" sz="1200" b="1" kern="100" dirty="0">
              <a:solidFill>
                <a:prstClr val="black"/>
              </a:solidFill>
              <a:latin typeface="Meiryo UI" panose="020B0604030504040204" pitchFamily="50" charset="-128"/>
              <a:ea typeface="Meiryo UI" panose="020B0604030504040204" pitchFamily="50" charset="-128"/>
              <a:cs typeface="Times New Roman"/>
            </a:endParaRPr>
          </a:p>
          <a:p>
            <a:pPr marL="285750" marR="33655" lvl="0" indent="-152400" algn="just">
              <a:lnSpc>
                <a:spcPts val="1200"/>
              </a:lnSpc>
              <a:defRPr/>
            </a:pPr>
            <a:r>
              <a:rPr lang="en-US" altLang="ja-JP" sz="900" b="1" kern="100" dirty="0">
                <a:solidFill>
                  <a:prstClr val="black"/>
                </a:solidFill>
                <a:latin typeface="Meiryo UI" panose="020B0604030504040204" pitchFamily="50" charset="-128"/>
                <a:ea typeface="Meiryo UI" panose="020B0604030504040204" pitchFamily="50" charset="-128"/>
                <a:cs typeface="Times New Roman"/>
              </a:rPr>
              <a:t>    </a:t>
            </a:r>
            <a:r>
              <a:rPr lang="ja-JP" altLang="en-US" sz="900" b="1" kern="100" dirty="0">
                <a:solidFill>
                  <a:prstClr val="black"/>
                </a:solidFill>
                <a:latin typeface="Meiryo UI" panose="020B0604030504040204" pitchFamily="50" charset="-128"/>
                <a:ea typeface="Meiryo UI" panose="020B0604030504040204" pitchFamily="50" charset="-128"/>
                <a:cs typeface="Times New Roman"/>
              </a:rPr>
              <a:t>  </a:t>
            </a:r>
            <a:r>
              <a:rPr lang="ja-JP" altLang="en-US" sz="900" b="1" kern="100" dirty="0" smtClean="0">
                <a:solidFill>
                  <a:prstClr val="black"/>
                </a:solidFill>
                <a:latin typeface="Meiryo UI" panose="020B0604030504040204" pitchFamily="50" charset="-128"/>
                <a:ea typeface="Meiryo UI" panose="020B0604030504040204" pitchFamily="50" charset="-128"/>
                <a:cs typeface="Times New Roman"/>
              </a:rPr>
              <a:t>     </a:t>
            </a:r>
            <a:r>
              <a:rPr lang="ja-JP" altLang="en-US" sz="900" kern="100" dirty="0" smtClean="0">
                <a:solidFill>
                  <a:prstClr val="black"/>
                </a:solidFill>
                <a:latin typeface="Meiryo UI" panose="020B0604030504040204" pitchFamily="50" charset="-128"/>
                <a:ea typeface="Meiryo UI" panose="020B0604030504040204" pitchFamily="50" charset="-128"/>
                <a:cs typeface="Times New Roman"/>
              </a:rPr>
              <a:t>⇒おおさか</a:t>
            </a:r>
            <a:r>
              <a:rPr lang="ja-JP" altLang="en-US" sz="900" kern="100" dirty="0">
                <a:solidFill>
                  <a:prstClr val="black"/>
                </a:solidFill>
                <a:latin typeface="Meiryo UI" panose="020B0604030504040204" pitchFamily="50" charset="-128"/>
                <a:ea typeface="Meiryo UI" panose="020B0604030504040204" pitchFamily="50" charset="-128"/>
                <a:cs typeface="Times New Roman"/>
              </a:rPr>
              <a:t>環境にやさしい建築賞　 </a:t>
            </a:r>
            <a:r>
              <a:rPr lang="ja-JP" altLang="en-US" sz="900" kern="100" dirty="0" smtClean="0">
                <a:solidFill>
                  <a:prstClr val="black"/>
                </a:solidFill>
                <a:latin typeface="Meiryo UI" panose="020B0604030504040204" pitchFamily="50" charset="-128"/>
                <a:ea typeface="Meiryo UI" panose="020B0604030504040204" pitchFamily="50" charset="-128"/>
                <a:cs typeface="Times New Roman"/>
              </a:rPr>
              <a:t>（</a:t>
            </a:r>
            <a:r>
              <a:rPr lang="en-US" altLang="ja-JP" sz="900" kern="100" dirty="0">
                <a:solidFill>
                  <a:prstClr val="black"/>
                </a:solidFill>
                <a:latin typeface="Meiryo UI" panose="020B0604030504040204" pitchFamily="50" charset="-128"/>
                <a:ea typeface="Meiryo UI" panose="020B0604030504040204" pitchFamily="50" charset="-128"/>
                <a:cs typeface="Times New Roman"/>
              </a:rPr>
              <a:t>2007</a:t>
            </a:r>
            <a:r>
              <a:rPr lang="ja-JP" altLang="en-US" sz="900" kern="100" dirty="0">
                <a:solidFill>
                  <a:prstClr val="black"/>
                </a:solidFill>
                <a:latin typeface="Meiryo UI" panose="020B0604030504040204" pitchFamily="50" charset="-128"/>
                <a:ea typeface="Meiryo UI" panose="020B0604030504040204" pitchFamily="50" charset="-128"/>
                <a:cs typeface="Times New Roman"/>
              </a:rPr>
              <a:t>年度～</a:t>
            </a:r>
            <a:r>
              <a:rPr lang="ja-JP" altLang="en-US" sz="900" kern="100" dirty="0" smtClean="0">
                <a:solidFill>
                  <a:prstClr val="black"/>
                </a:solidFill>
                <a:latin typeface="Meiryo UI" panose="020B0604030504040204" pitchFamily="50" charset="-128"/>
                <a:ea typeface="Meiryo UI" panose="020B0604030504040204" pitchFamily="50" charset="-128"/>
                <a:cs typeface="Times New Roman"/>
              </a:rPr>
              <a:t>）</a:t>
            </a:r>
            <a:endParaRPr lang="en-US" altLang="ja-JP" sz="900" kern="100" dirty="0">
              <a:solidFill>
                <a:prstClr val="black"/>
              </a:solidFill>
              <a:latin typeface="Meiryo UI" panose="020B0604030504040204" pitchFamily="50" charset="-128"/>
              <a:ea typeface="Meiryo UI" panose="020B0604030504040204" pitchFamily="50" charset="-128"/>
              <a:cs typeface="Times New Roman"/>
            </a:endParaRPr>
          </a:p>
          <a:p>
            <a:pPr marL="285750" marR="33655" indent="-152400">
              <a:lnSpc>
                <a:spcPts val="1200"/>
              </a:lnSpc>
              <a:defRPr/>
            </a:pPr>
            <a:r>
              <a:rPr lang="ja-JP" altLang="en-US" sz="900" kern="100" dirty="0">
                <a:solidFill>
                  <a:prstClr val="black"/>
                </a:solidFill>
                <a:latin typeface="Meiryo UI" panose="020B0604030504040204" pitchFamily="50" charset="-128"/>
                <a:ea typeface="Meiryo UI" panose="020B0604030504040204" pitchFamily="50" charset="-128"/>
                <a:cs typeface="Times New Roman"/>
              </a:rPr>
              <a:t>　</a:t>
            </a:r>
            <a:r>
              <a:rPr lang="ja-JP" altLang="en-US" sz="900" kern="100" dirty="0" smtClean="0">
                <a:solidFill>
                  <a:prstClr val="black"/>
                </a:solidFill>
                <a:latin typeface="Meiryo UI" panose="020B0604030504040204" pitchFamily="50" charset="-128"/>
                <a:ea typeface="Meiryo UI" panose="020B0604030504040204" pitchFamily="50" charset="-128"/>
                <a:cs typeface="Times New Roman"/>
              </a:rPr>
              <a:t>　　　　 ⇒おおさか</a:t>
            </a:r>
            <a:r>
              <a:rPr lang="ja-JP" altLang="en-US" sz="900" kern="100" dirty="0">
                <a:solidFill>
                  <a:prstClr val="black"/>
                </a:solidFill>
                <a:latin typeface="Meiryo UI" panose="020B0604030504040204" pitchFamily="50" charset="-128"/>
                <a:ea typeface="Meiryo UI" panose="020B0604030504040204" pitchFamily="50" charset="-128"/>
                <a:cs typeface="Times New Roman"/>
              </a:rPr>
              <a:t>ストップ温暖化賞特別</a:t>
            </a:r>
            <a:r>
              <a:rPr lang="ja-JP" altLang="en-US" sz="900" kern="100" dirty="0" smtClean="0">
                <a:solidFill>
                  <a:prstClr val="black"/>
                </a:solidFill>
                <a:latin typeface="Meiryo UI" panose="020B0604030504040204" pitchFamily="50" charset="-128"/>
                <a:ea typeface="Meiryo UI" panose="020B0604030504040204" pitchFamily="50" charset="-128"/>
                <a:cs typeface="Times New Roman"/>
              </a:rPr>
              <a:t>賞（</a:t>
            </a:r>
            <a:r>
              <a:rPr lang="ja-JP" altLang="en-US" sz="900" kern="100" dirty="0">
                <a:solidFill>
                  <a:prstClr val="black"/>
                </a:solidFill>
                <a:latin typeface="Meiryo UI" panose="020B0604030504040204" pitchFamily="50" charset="-128"/>
                <a:ea typeface="Meiryo UI" panose="020B0604030504040204" pitchFamily="50" charset="-128"/>
                <a:cs typeface="Times New Roman"/>
              </a:rPr>
              <a:t>愛称：“涼”デザイン建築賞</a:t>
            </a:r>
            <a:r>
              <a:rPr lang="ja-JP" altLang="en-US" sz="900" kern="100" dirty="0" smtClean="0">
                <a:solidFill>
                  <a:prstClr val="black"/>
                </a:solidFill>
                <a:latin typeface="Meiryo UI" panose="020B0604030504040204" pitchFamily="50" charset="-128"/>
                <a:ea typeface="Meiryo UI" panose="020B0604030504040204" pitchFamily="50" charset="-128"/>
                <a:cs typeface="Times New Roman"/>
              </a:rPr>
              <a:t>）（</a:t>
            </a:r>
            <a:r>
              <a:rPr lang="en-US" altLang="ja-JP" sz="900" kern="100" dirty="0" smtClean="0">
                <a:solidFill>
                  <a:prstClr val="black"/>
                </a:solidFill>
                <a:latin typeface="Meiryo UI" panose="020B0604030504040204" pitchFamily="50" charset="-128"/>
                <a:ea typeface="Meiryo UI" panose="020B0604030504040204" pitchFamily="50" charset="-128"/>
                <a:cs typeface="Times New Roman"/>
              </a:rPr>
              <a:t>2019</a:t>
            </a:r>
            <a:r>
              <a:rPr lang="ja-JP" altLang="en-US" sz="900" kern="100" dirty="0">
                <a:solidFill>
                  <a:prstClr val="black"/>
                </a:solidFill>
                <a:latin typeface="Meiryo UI" panose="020B0604030504040204" pitchFamily="50" charset="-128"/>
                <a:ea typeface="Meiryo UI" panose="020B0604030504040204" pitchFamily="50" charset="-128"/>
                <a:cs typeface="Times New Roman"/>
              </a:rPr>
              <a:t>年度～</a:t>
            </a:r>
            <a:r>
              <a:rPr lang="ja-JP" altLang="en-US" sz="900" kern="100" dirty="0" smtClean="0">
                <a:solidFill>
                  <a:prstClr val="black"/>
                </a:solidFill>
                <a:latin typeface="Meiryo UI" panose="020B0604030504040204" pitchFamily="50" charset="-128"/>
                <a:ea typeface="Meiryo UI" panose="020B0604030504040204" pitchFamily="50" charset="-128"/>
                <a:cs typeface="Times New Roman"/>
              </a:rPr>
              <a:t>）</a:t>
            </a:r>
            <a:endParaRPr kumimoji="1" lang="en-US" altLang="ja-JP" sz="9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p:txBody>
      </p:sp>
      <p:sp>
        <p:nvSpPr>
          <p:cNvPr id="3" name="AutoShape 67">
            <a:extLst>
              <a:ext uri="{FF2B5EF4-FFF2-40B4-BE49-F238E27FC236}">
                <a16:creationId xmlns:a16="http://schemas.microsoft.com/office/drawing/2014/main" id="{828EC785-BC4C-4A36-B092-79666F6AD6CB}"/>
              </a:ext>
            </a:extLst>
          </p:cNvPr>
          <p:cNvSpPr>
            <a:spLocks noChangeArrowheads="1"/>
          </p:cNvSpPr>
          <p:nvPr/>
        </p:nvSpPr>
        <p:spPr bwMode="auto">
          <a:xfrm>
            <a:off x="99219" y="39188"/>
            <a:ext cx="12598034" cy="473069"/>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8100" cmpd="dbl" algn="ctr">
            <a:solidFill>
              <a:srgbClr val="000000"/>
            </a:solidFill>
            <a:round/>
            <a:headEnd/>
            <a:tailEnd/>
          </a:ln>
          <a:effectLst/>
        </p:spPr>
        <p:txBody>
          <a:bodyPr rot="0" vert="horz" wrap="square" lIns="36000" tIns="8890" rIns="36000" bIns="8890" anchor="ctr" anchorCtr="0" upright="1">
            <a:noAutofit/>
          </a:bodyPr>
          <a:lstStyle/>
          <a:p>
            <a:pPr>
              <a:lnSpc>
                <a:spcPts val="2400"/>
              </a:lnSpc>
              <a:spcAft>
                <a:spcPts val="0"/>
              </a:spcAft>
            </a:pPr>
            <a:r>
              <a:rPr lang="ja-JP" altLang="en-US" sz="2400" b="1" kern="100" dirty="0" smtClean="0">
                <a:effectLst/>
                <a:latin typeface="Meiryo UI" panose="020B0604030504040204" pitchFamily="50" charset="-128"/>
                <a:ea typeface="Meiryo UI" panose="020B0604030504040204" pitchFamily="50" charset="-128"/>
                <a:cs typeface="Times New Roman"/>
              </a:rPr>
              <a:t>　</a:t>
            </a:r>
            <a:r>
              <a:rPr lang="ja-JP" sz="1900" b="1" kern="100" dirty="0" smtClean="0">
                <a:effectLst/>
                <a:latin typeface="Meiryo UI" panose="020B0604030504040204" pitchFamily="50" charset="-128"/>
                <a:ea typeface="Meiryo UI" panose="020B0604030504040204" pitchFamily="50" charset="-128"/>
                <a:cs typeface="Times New Roman"/>
              </a:rPr>
              <a:t>建築物</a:t>
            </a:r>
            <a:r>
              <a:rPr lang="ja-JP" sz="1900" b="1" kern="100" dirty="0">
                <a:effectLst/>
                <a:latin typeface="Meiryo UI" panose="020B0604030504040204" pitchFamily="50" charset="-128"/>
                <a:ea typeface="Meiryo UI" panose="020B0604030504040204" pitchFamily="50" charset="-128"/>
                <a:cs typeface="Times New Roman"/>
              </a:rPr>
              <a:t>の環境配慮のあり方に</a:t>
            </a:r>
            <a:r>
              <a:rPr lang="ja-JP" sz="1900" b="1" kern="100" dirty="0" smtClean="0">
                <a:effectLst/>
                <a:latin typeface="Meiryo UI" panose="020B0604030504040204" pitchFamily="50" charset="-128"/>
                <a:ea typeface="Meiryo UI" panose="020B0604030504040204" pitchFamily="50" charset="-128"/>
                <a:cs typeface="Times New Roman"/>
              </a:rPr>
              <a:t>ついて</a:t>
            </a:r>
            <a:r>
              <a:rPr lang="ja-JP" altLang="en-US" sz="1600" b="1" kern="100" dirty="0" smtClean="0">
                <a:latin typeface="Meiryo UI" panose="020B0604030504040204" pitchFamily="50" charset="-128"/>
                <a:ea typeface="Meiryo UI" panose="020B0604030504040204" pitchFamily="50" charset="-128"/>
                <a:cs typeface="Times New Roman"/>
              </a:rPr>
              <a:t>（温暖化対策部会中間報告</a:t>
            </a:r>
            <a:r>
              <a:rPr lang="ja-JP" altLang="en-US" sz="1600" kern="100" dirty="0" smtClean="0">
                <a:latin typeface="Meiryo UI" panose="020B0604030504040204" pitchFamily="50" charset="-128"/>
                <a:ea typeface="Meiryo UI" panose="020B0604030504040204" pitchFamily="50" charset="-128"/>
                <a:cs typeface="Times New Roman"/>
              </a:rPr>
              <a:t>）</a:t>
            </a:r>
            <a:endParaRPr lang="en-US" altLang="ja-JP" sz="1600" b="1" kern="100" dirty="0">
              <a:latin typeface="Meiryo UI" panose="020B0604030504040204" pitchFamily="50" charset="-128"/>
              <a:ea typeface="Meiryo UI" panose="020B0604030504040204" pitchFamily="50" charset="-128"/>
              <a:cs typeface="Times New Roman"/>
            </a:endParaRPr>
          </a:p>
        </p:txBody>
      </p:sp>
      <p:sp>
        <p:nvSpPr>
          <p:cNvPr id="4" name="Text Box 2">
            <a:extLst>
              <a:ext uri="{FF2B5EF4-FFF2-40B4-BE49-F238E27FC236}">
                <a16:creationId xmlns:a16="http://schemas.microsoft.com/office/drawing/2014/main" id="{94DA1597-A9A1-4F80-8C52-012A81DBCD83}"/>
              </a:ext>
            </a:extLst>
          </p:cNvPr>
          <p:cNvSpPr txBox="1">
            <a:spLocks noChangeArrowheads="1"/>
          </p:cNvSpPr>
          <p:nvPr/>
        </p:nvSpPr>
        <p:spPr bwMode="auto">
          <a:xfrm>
            <a:off x="11441360" y="79267"/>
            <a:ext cx="1162050" cy="322384"/>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400" kern="1200" dirty="0">
                <a:solidFill>
                  <a:srgbClr val="000000"/>
                </a:solidFill>
                <a:effectLst/>
                <a:latin typeface="ＭＳ Ｐゴシック"/>
                <a:ea typeface="ＭＳ ゴシック"/>
                <a:cs typeface="ＭＳ Ｐゴシック"/>
              </a:rPr>
              <a:t>資料</a:t>
            </a:r>
            <a:r>
              <a:rPr lang="ja-JP" altLang="en-US" sz="1400" kern="1200" dirty="0">
                <a:solidFill>
                  <a:srgbClr val="000000"/>
                </a:solidFill>
                <a:effectLst/>
                <a:latin typeface="ＭＳ Ｐゴシック"/>
                <a:ea typeface="ＭＳ ゴシック"/>
                <a:cs typeface="ＭＳ Ｐゴシック"/>
              </a:rPr>
              <a:t>〇</a:t>
            </a:r>
            <a:r>
              <a:rPr lang="en-US" altLang="ja-JP" sz="1400" kern="1200" dirty="0">
                <a:solidFill>
                  <a:srgbClr val="000000"/>
                </a:solidFill>
                <a:effectLst/>
                <a:latin typeface="ＭＳ Ｐゴシック"/>
                <a:ea typeface="ＭＳ ゴシック"/>
                <a:cs typeface="ＭＳ Ｐゴシック"/>
              </a:rPr>
              <a:t>‐</a:t>
            </a:r>
            <a:r>
              <a:rPr lang="ja-JP" altLang="en-US" sz="1400" dirty="0">
                <a:solidFill>
                  <a:srgbClr val="000000"/>
                </a:solidFill>
                <a:latin typeface="ＭＳ Ｐゴシック"/>
                <a:ea typeface="ＭＳ ゴシック"/>
                <a:cs typeface="ＭＳ Ｐゴシック"/>
              </a:rPr>
              <a:t>〇</a:t>
            </a:r>
            <a:endParaRPr lang="ja-JP" sz="1200" dirty="0">
              <a:effectLst/>
              <a:latin typeface="ＭＳ Ｐゴシック"/>
              <a:cs typeface="ＭＳ Ｐゴシック"/>
            </a:endParaRPr>
          </a:p>
        </p:txBody>
      </p:sp>
      <p:sp>
        <p:nvSpPr>
          <p:cNvPr id="5" name="四角形: 角を丸くする 34">
            <a:extLst>
              <a:ext uri="{FF2B5EF4-FFF2-40B4-BE49-F238E27FC236}">
                <a16:creationId xmlns:a16="http://schemas.microsoft.com/office/drawing/2014/main" id="{FE59779F-C1F2-4DF4-9CB2-A546140BDC4C}"/>
              </a:ext>
            </a:extLst>
          </p:cNvPr>
          <p:cNvSpPr/>
          <p:nvPr/>
        </p:nvSpPr>
        <p:spPr>
          <a:xfrm>
            <a:off x="316978" y="1416223"/>
            <a:ext cx="2745393" cy="248976"/>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altLang="ja-JP" sz="1200" b="1" dirty="0"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Ⅱ</a:t>
            </a:r>
            <a:r>
              <a:rPr lang="ja-JP" altLang="en-US" sz="1200" b="1" dirty="0" err="1"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a:t>
            </a:r>
            <a:r>
              <a:rPr lang="ja-JP" altLang="en-US" sz="1200" b="1" dirty="0"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国や大阪府を取り巻く状況につい</a:t>
            </a:r>
            <a:r>
              <a:rPr lang="ja-JP" altLang="en-US" sz="12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て</a:t>
            </a:r>
            <a:endParaRPr kumimoji="1" lang="ja-JP" altLang="en-US" sz="12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0C8BC6B5-538D-4251-B2B6-E42ECF2FD19E}"/>
              </a:ext>
            </a:extLst>
          </p:cNvPr>
          <p:cNvGraphicFramePr>
            <a:graphicFrameLocks noGrp="1"/>
          </p:cNvGraphicFramePr>
          <p:nvPr>
            <p:extLst>
              <p:ext uri="{D42A27DB-BD31-4B8C-83A1-F6EECF244321}">
                <p14:modId xmlns:p14="http://schemas.microsoft.com/office/powerpoint/2010/main" val="3504842392"/>
              </p:ext>
            </p:extLst>
          </p:nvPr>
        </p:nvGraphicFramePr>
        <p:xfrm>
          <a:off x="696631" y="6445709"/>
          <a:ext cx="3239198" cy="1274856"/>
        </p:xfrm>
        <a:graphic>
          <a:graphicData uri="http://schemas.openxmlformats.org/drawingml/2006/table">
            <a:tbl>
              <a:tblPr firstRow="1" bandRow="1"/>
              <a:tblGrid>
                <a:gridCol w="181086">
                  <a:extLst>
                    <a:ext uri="{9D8B030D-6E8A-4147-A177-3AD203B41FA5}">
                      <a16:colId xmlns:a16="http://schemas.microsoft.com/office/drawing/2014/main" val="20000"/>
                    </a:ext>
                  </a:extLst>
                </a:gridCol>
                <a:gridCol w="631294">
                  <a:extLst>
                    <a:ext uri="{9D8B030D-6E8A-4147-A177-3AD203B41FA5}">
                      <a16:colId xmlns:a16="http://schemas.microsoft.com/office/drawing/2014/main" val="20001"/>
                    </a:ext>
                  </a:extLst>
                </a:gridCol>
                <a:gridCol w="1038754">
                  <a:extLst>
                    <a:ext uri="{9D8B030D-6E8A-4147-A177-3AD203B41FA5}">
                      <a16:colId xmlns:a16="http://schemas.microsoft.com/office/drawing/2014/main" val="20002"/>
                    </a:ext>
                  </a:extLst>
                </a:gridCol>
                <a:gridCol w="1388064">
                  <a:extLst>
                    <a:ext uri="{9D8B030D-6E8A-4147-A177-3AD203B41FA5}">
                      <a16:colId xmlns:a16="http://schemas.microsoft.com/office/drawing/2014/main" val="20003"/>
                    </a:ext>
                  </a:extLst>
                </a:gridCol>
              </a:tblGrid>
              <a:tr h="100771">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600" baseline="0" dirty="0">
                          <a:latin typeface="メイリオ" panose="020B0604030504040204" pitchFamily="50" charset="-128"/>
                          <a:ea typeface="メイリオ" panose="020B0604030504040204" pitchFamily="50" charset="-128"/>
                        </a:rPr>
                        <a:t>用途</a:t>
                      </a:r>
                    </a:p>
                  </a:txBody>
                  <a:tcPr marL="44823" marR="44823" marT="22418" marB="22418"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600" baseline="0" dirty="0">
                          <a:latin typeface="メイリオ" panose="020B0604030504040204" pitchFamily="50" charset="-128"/>
                          <a:ea typeface="メイリオ" panose="020B0604030504040204" pitchFamily="50" charset="-128"/>
                        </a:rPr>
                        <a:t>延べ面積</a:t>
                      </a:r>
                      <a:endParaRPr kumimoji="1" lang="en-US" altLang="ja-JP" sz="6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600" baseline="0" dirty="0">
                          <a:latin typeface="メイリオ" panose="020B0604030504040204" pitchFamily="50" charset="-128"/>
                          <a:ea typeface="メイリオ" panose="020B0604030504040204" pitchFamily="50" charset="-128"/>
                        </a:rPr>
                        <a:t>の合計</a:t>
                      </a: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lang="ja-JP" altLang="en-US" sz="600" baseline="0" dirty="0">
                          <a:solidFill>
                            <a:prstClr val="black"/>
                          </a:solidFill>
                          <a:latin typeface="メイリオ" panose="020B0604030504040204" pitchFamily="50" charset="-128"/>
                          <a:ea typeface="メイリオ" panose="020B0604030504040204" pitchFamily="50" charset="-128"/>
                        </a:rPr>
                        <a:t>建築物の環境配慮義務の</a:t>
                      </a:r>
                    </a:p>
                    <a:p>
                      <a:pPr algn="ctr"/>
                      <a:r>
                        <a:rPr lang="ja-JP" altLang="en-US" sz="600" baseline="0" dirty="0">
                          <a:solidFill>
                            <a:prstClr val="black"/>
                          </a:solidFill>
                          <a:latin typeface="メイリオ" panose="020B0604030504040204" pitchFamily="50" charset="-128"/>
                          <a:ea typeface="メイリオ" panose="020B0604030504040204" pitchFamily="50" charset="-128"/>
                        </a:rPr>
                        <a:t>省エネルギー基準適合</a:t>
                      </a: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Bef>
                          <a:spcPts val="0"/>
                        </a:spcBef>
                      </a:pPr>
                      <a:endParaRPr kumimoji="1" lang="ja-JP" altLang="en-US" sz="1050" dirty="0">
                        <a:latin typeface="ＭＳ Ｐ明朝" panose="02020600040205080304" pitchFamily="18" charset="-128"/>
                        <a:ea typeface="ＭＳ Ｐ明朝" panose="02020600040205080304" pitchFamily="18" charset="-128"/>
                      </a:endParaRPr>
                    </a:p>
                  </a:txBody>
                  <a:tcPr anchor="ctr"/>
                </a:tc>
                <a:extLst>
                  <a:ext uri="{0D108BD9-81ED-4DB2-BD59-A6C34878D82A}">
                    <a16:rowId xmlns:a16="http://schemas.microsoft.com/office/drawing/2014/main" val="10000"/>
                  </a:ext>
                </a:extLst>
              </a:tr>
              <a:tr h="0">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Bef>
                          <a:spcPts val="0"/>
                        </a:spcBef>
                      </a:pPr>
                      <a:r>
                        <a:rPr kumimoji="1" lang="ja-JP" altLang="en-US" sz="600" baseline="0" dirty="0">
                          <a:latin typeface="メイリオ" panose="020B0604030504040204" pitchFamily="50" charset="-128"/>
                          <a:ea typeface="メイリオ" panose="020B0604030504040204" pitchFamily="50" charset="-128"/>
                        </a:rPr>
                        <a:t>外皮（断熱・遮熱）</a:t>
                      </a: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Bef>
                          <a:spcPts val="0"/>
                        </a:spcBef>
                      </a:pPr>
                      <a:r>
                        <a:rPr kumimoji="1" lang="ja-JP" altLang="en-US" sz="600" b="0" baseline="0" dirty="0">
                          <a:solidFill>
                            <a:schemeClr val="tx1"/>
                          </a:solidFill>
                          <a:latin typeface="メイリオ" panose="020B0604030504040204" pitchFamily="50" charset="-128"/>
                          <a:ea typeface="メイリオ" panose="020B0604030504040204" pitchFamily="50" charset="-128"/>
                        </a:rPr>
                        <a:t>一次エネルギー</a:t>
                      </a:r>
                      <a:r>
                        <a:rPr kumimoji="1" lang="ja-JP" altLang="en-US" sz="600" b="0" baseline="0" dirty="0" smtClean="0">
                          <a:solidFill>
                            <a:schemeClr val="tx1"/>
                          </a:solidFill>
                          <a:latin typeface="メイリオ" panose="020B0604030504040204" pitchFamily="50" charset="-128"/>
                          <a:ea typeface="メイリオ" panose="020B0604030504040204" pitchFamily="50" charset="-128"/>
                        </a:rPr>
                        <a:t>消費量（</a:t>
                      </a:r>
                      <a:r>
                        <a:rPr kumimoji="1" lang="ja-JP" altLang="en-US" sz="600" b="0" baseline="0" dirty="0">
                          <a:solidFill>
                            <a:schemeClr val="tx1"/>
                          </a:solidFill>
                          <a:latin typeface="メイリオ" panose="020B0604030504040204" pitchFamily="50" charset="-128"/>
                          <a:ea typeface="メイリオ" panose="020B0604030504040204" pitchFamily="50" charset="-128"/>
                        </a:rPr>
                        <a:t>設備）</a:t>
                      </a:r>
                      <a:endParaRPr kumimoji="1" lang="en-US" altLang="ja-JP" sz="600" b="0" baseline="0" dirty="0">
                        <a:solidFill>
                          <a:schemeClr val="tx1"/>
                        </a:solidFill>
                        <a:latin typeface="メイリオ" panose="020B0604030504040204" pitchFamily="50" charset="-128"/>
                        <a:ea typeface="メイリオ" panose="020B0604030504040204" pitchFamily="50" charset="-128"/>
                      </a:endParaRP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00771">
                <a:tc rowSpan="3">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r>
                        <a:rPr kumimoji="1" lang="ja-JP" altLang="en-US" sz="600" baseline="0" dirty="0" smtClean="0">
                          <a:latin typeface="メイリオ" panose="020B0604030504040204" pitchFamily="50" charset="-128"/>
                          <a:ea typeface="メイリオ" panose="020B0604030504040204" pitchFamily="50" charset="-128"/>
                        </a:rPr>
                        <a:t>　　非住宅</a:t>
                      </a:r>
                      <a:endParaRPr kumimoji="1" lang="ja-JP" altLang="en-US" sz="600" baseline="0" dirty="0">
                        <a:latin typeface="メイリオ" panose="020B0604030504040204" pitchFamily="50" charset="-128"/>
                        <a:ea typeface="メイリオ" panose="020B0604030504040204" pitchFamily="50" charset="-128"/>
                      </a:endParaRPr>
                    </a:p>
                  </a:txBody>
                  <a:tcPr marL="44823" marR="44823" marT="22418" marB="22418"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600" baseline="0" dirty="0">
                          <a:latin typeface="メイリオ" panose="020B0604030504040204" pitchFamily="50" charset="-128"/>
                          <a:ea typeface="メイリオ" panose="020B0604030504040204" pitchFamily="50" charset="-128"/>
                        </a:rPr>
                        <a:t>10,000</a:t>
                      </a:r>
                      <a:r>
                        <a:rPr kumimoji="1" lang="ja-JP" altLang="en-US" sz="600" baseline="0" dirty="0">
                          <a:latin typeface="メイリオ" panose="020B0604030504040204" pitchFamily="50" charset="-128"/>
                          <a:ea typeface="メイリオ" panose="020B0604030504040204" pitchFamily="50" charset="-128"/>
                        </a:rPr>
                        <a:t>㎡</a:t>
                      </a:r>
                      <a:endParaRPr kumimoji="1" lang="en-US" altLang="ja-JP" sz="6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600" baseline="0" dirty="0">
                          <a:latin typeface="メイリオ" panose="020B0604030504040204" pitchFamily="50" charset="-128"/>
                          <a:ea typeface="メイリオ" panose="020B0604030504040204" pitchFamily="50" charset="-128"/>
                        </a:rPr>
                        <a:t>以上</a:t>
                      </a:r>
                      <a:endParaRPr kumimoji="1" lang="en-US" altLang="ja-JP" sz="600" baseline="0" dirty="0">
                        <a:latin typeface="メイリオ" panose="020B0604030504040204" pitchFamily="50" charset="-128"/>
                        <a:ea typeface="メイリオ" panose="020B0604030504040204" pitchFamily="50" charset="-128"/>
                      </a:endParaRP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Bef>
                          <a:spcPts val="0"/>
                        </a:spcBef>
                      </a:pPr>
                      <a:r>
                        <a:rPr kumimoji="1" lang="ja-JP" altLang="en-US" sz="600" b="0" baseline="0" dirty="0">
                          <a:solidFill>
                            <a:schemeClr val="tx1"/>
                          </a:solidFill>
                          <a:latin typeface="メイリオ" panose="020B0604030504040204" pitchFamily="50" charset="-128"/>
                          <a:ea typeface="メイリオ" panose="020B0604030504040204" pitchFamily="50" charset="-128"/>
                        </a:rPr>
                        <a:t>条例による義務</a:t>
                      </a:r>
                      <a:endParaRPr kumimoji="1" lang="en-US" altLang="ja-JP" sz="600" b="0" baseline="0" dirty="0">
                        <a:solidFill>
                          <a:schemeClr val="tx1"/>
                        </a:solidFill>
                        <a:latin typeface="メイリオ" panose="020B0604030504040204" pitchFamily="50" charset="-128"/>
                        <a:ea typeface="メイリオ" panose="020B0604030504040204" pitchFamily="50" charset="-128"/>
                      </a:endParaRPr>
                    </a:p>
                    <a:p>
                      <a:pPr algn="ctr">
                        <a:spcBef>
                          <a:spcPts val="0"/>
                        </a:spcBef>
                      </a:pPr>
                      <a:r>
                        <a:rPr kumimoji="1" lang="ja-JP" altLang="en-US" sz="600" b="0" baseline="0" dirty="0">
                          <a:solidFill>
                            <a:schemeClr val="tx1"/>
                          </a:solidFill>
                          <a:latin typeface="メイリオ" panose="020B0604030504040204" pitchFamily="50" charset="-128"/>
                          <a:ea typeface="メイリオ" panose="020B0604030504040204" pitchFamily="50" charset="-128"/>
                        </a:rPr>
                        <a:t>（</a:t>
                      </a:r>
                      <a:r>
                        <a:rPr kumimoji="1" lang="en-US" altLang="ja-JP" sz="600" b="0" baseline="0" dirty="0">
                          <a:solidFill>
                            <a:schemeClr val="tx1"/>
                          </a:solidFill>
                          <a:latin typeface="メイリオ" panose="020B0604030504040204" pitchFamily="50" charset="-128"/>
                          <a:ea typeface="メイリオ" panose="020B0604030504040204" pitchFamily="50" charset="-128"/>
                        </a:rPr>
                        <a:t>2015</a:t>
                      </a:r>
                      <a:r>
                        <a:rPr kumimoji="1" lang="ja-JP" altLang="en-US" sz="600" b="0" baseline="0" dirty="0">
                          <a:solidFill>
                            <a:schemeClr val="tx1"/>
                          </a:solidFill>
                          <a:latin typeface="メイリオ" panose="020B0604030504040204" pitchFamily="50" charset="-128"/>
                          <a:ea typeface="メイリオ" panose="020B0604030504040204" pitchFamily="50" charset="-128"/>
                        </a:rPr>
                        <a:t>年</a:t>
                      </a:r>
                      <a:r>
                        <a:rPr kumimoji="1" lang="en-US" altLang="ja-JP" sz="600" b="0" baseline="0" dirty="0">
                          <a:solidFill>
                            <a:schemeClr val="tx1"/>
                          </a:solidFill>
                          <a:latin typeface="メイリオ" panose="020B0604030504040204" pitchFamily="50" charset="-128"/>
                          <a:ea typeface="メイリオ" panose="020B0604030504040204" pitchFamily="50" charset="-128"/>
                        </a:rPr>
                        <a:t>4</a:t>
                      </a:r>
                      <a:r>
                        <a:rPr kumimoji="1" lang="ja-JP" altLang="en-US" sz="600" b="0" baseline="0" dirty="0">
                          <a:solidFill>
                            <a:schemeClr val="tx1"/>
                          </a:solidFill>
                          <a:latin typeface="メイリオ" panose="020B0604030504040204" pitchFamily="50" charset="-128"/>
                          <a:ea typeface="メイリオ" panose="020B0604030504040204" pitchFamily="50" charset="-128"/>
                        </a:rPr>
                        <a:t>月～）</a:t>
                      </a:r>
                      <a:endParaRPr kumimoji="1" lang="ja-JP" altLang="en-US" sz="600" b="0" baseline="0" dirty="0">
                        <a:latin typeface="メイリオ" panose="020B0604030504040204" pitchFamily="50" charset="-128"/>
                        <a:ea typeface="メイリオ" panose="020B0604030504040204" pitchFamily="50" charset="-128"/>
                      </a:endParaRP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tabLst>
                          <a:tab pos="533387" algn="l"/>
                        </a:tabLst>
                      </a:pPr>
                      <a:r>
                        <a:rPr kumimoji="1" lang="ja-JP" altLang="en-US" sz="600" baseline="0" dirty="0">
                          <a:latin typeface="メイリオ" panose="020B0604030504040204" pitchFamily="50" charset="-128"/>
                          <a:ea typeface="メイリオ" panose="020B0604030504040204" pitchFamily="50" charset="-128"/>
                        </a:rPr>
                        <a:t>建築物省エネ法による義務</a:t>
                      </a:r>
                      <a:endParaRPr kumimoji="1" lang="en-US" altLang="ja-JP" sz="600" baseline="0" dirty="0">
                        <a:latin typeface="メイリオ" panose="020B0604030504040204" pitchFamily="50" charset="-128"/>
                        <a:ea typeface="メイリオ" panose="020B0604030504040204" pitchFamily="50" charset="-128"/>
                      </a:endParaRPr>
                    </a:p>
                    <a:p>
                      <a:pPr algn="ctr">
                        <a:tabLst>
                          <a:tab pos="533387" algn="l"/>
                        </a:tabLst>
                      </a:pPr>
                      <a:r>
                        <a:rPr kumimoji="1" lang="ja-JP" altLang="en-US" sz="600" baseline="0" dirty="0">
                          <a:latin typeface="メイリオ" panose="020B0604030504040204" pitchFamily="50" charset="-128"/>
                          <a:ea typeface="メイリオ" panose="020B0604030504040204" pitchFamily="50" charset="-128"/>
                        </a:rPr>
                        <a:t>（</a:t>
                      </a:r>
                      <a:r>
                        <a:rPr kumimoji="1" lang="en-US" altLang="ja-JP" sz="600" baseline="0" dirty="0">
                          <a:latin typeface="メイリオ" panose="020B0604030504040204" pitchFamily="50" charset="-128"/>
                          <a:ea typeface="メイリオ" panose="020B0604030504040204" pitchFamily="50" charset="-128"/>
                        </a:rPr>
                        <a:t>2017</a:t>
                      </a:r>
                      <a:r>
                        <a:rPr kumimoji="1" lang="ja-JP" altLang="en-US" sz="600" baseline="0" dirty="0">
                          <a:latin typeface="メイリオ" panose="020B0604030504040204" pitchFamily="50" charset="-128"/>
                          <a:ea typeface="メイリオ" panose="020B0604030504040204" pitchFamily="50" charset="-128"/>
                        </a:rPr>
                        <a:t>年度～）</a:t>
                      </a:r>
                      <a:endParaRPr kumimoji="1" lang="en-US" altLang="ja-JP" sz="600" baseline="0" dirty="0">
                        <a:latin typeface="メイリオ" panose="020B0604030504040204" pitchFamily="50" charset="-128"/>
                        <a:ea typeface="メイリオ" panose="020B0604030504040204" pitchFamily="50" charset="-128"/>
                      </a:endParaRP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2"/>
                  </a:ext>
                </a:extLst>
              </a:tr>
              <a:tr h="100771">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600" baseline="0" dirty="0">
                          <a:latin typeface="メイリオ" panose="020B0604030504040204" pitchFamily="50" charset="-128"/>
                          <a:ea typeface="メイリオ" panose="020B0604030504040204" pitchFamily="50" charset="-128"/>
                        </a:rPr>
                        <a:t>2,000</a:t>
                      </a:r>
                      <a:r>
                        <a:rPr kumimoji="1" lang="ja-JP" altLang="en-US" sz="600" baseline="0" dirty="0">
                          <a:latin typeface="メイリオ" panose="020B0604030504040204" pitchFamily="50" charset="-128"/>
                          <a:ea typeface="メイリオ" panose="020B0604030504040204" pitchFamily="50" charset="-128"/>
                        </a:rPr>
                        <a:t>㎡</a:t>
                      </a:r>
                      <a:endParaRPr kumimoji="1" lang="en-US" altLang="ja-JP" sz="6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600" baseline="0" dirty="0">
                          <a:latin typeface="メイリオ" panose="020B0604030504040204" pitchFamily="50" charset="-128"/>
                          <a:ea typeface="メイリオ" panose="020B0604030504040204" pitchFamily="50" charset="-128"/>
                        </a:rPr>
                        <a:t>以上</a:t>
                      </a:r>
                      <a:endParaRPr kumimoji="1" lang="en-US" altLang="ja-JP" sz="600" baseline="0" dirty="0">
                        <a:latin typeface="メイリオ" panose="020B0604030504040204" pitchFamily="50" charset="-128"/>
                        <a:ea typeface="メイリオ" panose="020B0604030504040204" pitchFamily="50" charset="-128"/>
                      </a:endParaRP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lang="ja-JP" altLang="en-US" sz="600" baseline="0" dirty="0">
                          <a:solidFill>
                            <a:prstClr val="black"/>
                          </a:solidFill>
                          <a:latin typeface="メイリオ" panose="020B0604030504040204" pitchFamily="50" charset="-128"/>
                          <a:ea typeface="メイリオ" panose="020B0604030504040204" pitchFamily="50" charset="-128"/>
                        </a:rPr>
                        <a:t>条例による義務</a:t>
                      </a:r>
                    </a:p>
                    <a:p>
                      <a:pPr algn="ctr"/>
                      <a:r>
                        <a:rPr lang="ja-JP" altLang="en-US" sz="600" baseline="0" dirty="0">
                          <a:solidFill>
                            <a:prstClr val="black"/>
                          </a:solidFill>
                          <a:latin typeface="メイリオ" panose="020B0604030504040204" pitchFamily="50" charset="-128"/>
                          <a:ea typeface="メイリオ" panose="020B0604030504040204" pitchFamily="50" charset="-128"/>
                        </a:rPr>
                        <a:t>（</a:t>
                      </a:r>
                      <a:r>
                        <a:rPr lang="en-US" altLang="ja-JP" sz="600" baseline="0" dirty="0">
                          <a:solidFill>
                            <a:prstClr val="black"/>
                          </a:solidFill>
                          <a:latin typeface="メイリオ" panose="020B0604030504040204" pitchFamily="50" charset="-128"/>
                          <a:ea typeface="メイリオ" panose="020B0604030504040204" pitchFamily="50" charset="-128"/>
                        </a:rPr>
                        <a:t>2018</a:t>
                      </a:r>
                      <a:r>
                        <a:rPr lang="ja-JP" altLang="en-US" sz="600" baseline="0" dirty="0">
                          <a:solidFill>
                            <a:prstClr val="black"/>
                          </a:solidFill>
                          <a:latin typeface="メイリオ" panose="020B0604030504040204" pitchFamily="50" charset="-128"/>
                          <a:ea typeface="メイリオ" panose="020B0604030504040204" pitchFamily="50" charset="-128"/>
                        </a:rPr>
                        <a:t>年</a:t>
                      </a:r>
                      <a:r>
                        <a:rPr lang="en-US" altLang="ja-JP" sz="600" baseline="0" dirty="0">
                          <a:solidFill>
                            <a:prstClr val="black"/>
                          </a:solidFill>
                          <a:latin typeface="メイリオ" panose="020B0604030504040204" pitchFamily="50" charset="-128"/>
                          <a:ea typeface="メイリオ" panose="020B0604030504040204" pitchFamily="50" charset="-128"/>
                        </a:rPr>
                        <a:t>4</a:t>
                      </a:r>
                      <a:r>
                        <a:rPr lang="ja-JP" altLang="en-US" sz="600" baseline="0" dirty="0">
                          <a:solidFill>
                            <a:prstClr val="black"/>
                          </a:solidFill>
                          <a:latin typeface="メイリオ" panose="020B0604030504040204" pitchFamily="50" charset="-128"/>
                          <a:ea typeface="メイリオ" panose="020B0604030504040204" pitchFamily="50" charset="-128"/>
                        </a:rPr>
                        <a:t>月～）</a:t>
                      </a: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vMerge="1">
                  <a:txBody>
                    <a:bodyPr/>
                    <a:lstStyle/>
                    <a:p>
                      <a:endParaRPr kumimoji="1" lang="ja-JP" altLang="en-US"/>
                    </a:p>
                  </a:txBody>
                  <a:tcPr/>
                </a:tc>
                <a:extLst>
                  <a:ext uri="{0D108BD9-81ED-4DB2-BD59-A6C34878D82A}">
                    <a16:rowId xmlns:a16="http://schemas.microsoft.com/office/drawing/2014/main" val="10003"/>
                  </a:ext>
                </a:extLst>
              </a:tr>
              <a:tr h="100771">
                <a:tc vMerge="1">
                  <a:txBody>
                    <a:bodyPr/>
                    <a:lstStyle/>
                    <a:p>
                      <a:pPr algn="ctr"/>
                      <a:endParaRPr kumimoji="1" lang="ja-JP" altLang="en-US" sz="900" dirty="0">
                        <a:latin typeface="メイリオ" panose="020B0604030504040204" pitchFamily="50" charset="-128"/>
                        <a:ea typeface="メイリオ" panose="020B0604030504040204" pitchFamily="50" charset="-128"/>
                      </a:endParaRPr>
                    </a:p>
                  </a:txBody>
                  <a:tcPr marL="59764" marR="59764" marT="29890" marB="29890" vert="eaVert" anchor="ctr">
                    <a:solidFill>
                      <a:srgbClr val="FFFFCC"/>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600" baseline="0" dirty="0">
                          <a:latin typeface="メイリオ" panose="020B0604030504040204" pitchFamily="50" charset="-128"/>
                          <a:ea typeface="メイリオ" panose="020B0604030504040204" pitchFamily="50" charset="-128"/>
                        </a:rPr>
                        <a:t>300</a:t>
                      </a:r>
                      <a:r>
                        <a:rPr kumimoji="1" lang="ja-JP" altLang="en-US" sz="600" baseline="0" dirty="0">
                          <a:latin typeface="メイリオ" panose="020B0604030504040204" pitchFamily="50" charset="-128"/>
                          <a:ea typeface="メイリオ" panose="020B0604030504040204" pitchFamily="50" charset="-128"/>
                        </a:rPr>
                        <a:t>㎡</a:t>
                      </a:r>
                      <a:endParaRPr kumimoji="1" lang="en-US" altLang="ja-JP" sz="6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600" baseline="0" dirty="0">
                          <a:latin typeface="メイリオ" panose="020B0604030504040204" pitchFamily="50" charset="-128"/>
                          <a:ea typeface="メイリオ" panose="020B0604030504040204" pitchFamily="50" charset="-128"/>
                        </a:rPr>
                        <a:t>以上</a:t>
                      </a:r>
                      <a:endParaRPr kumimoji="1" lang="en-US" altLang="ja-JP" sz="600" baseline="0" dirty="0">
                        <a:latin typeface="メイリオ" panose="020B0604030504040204" pitchFamily="50" charset="-128"/>
                        <a:ea typeface="メイリオ" panose="020B0604030504040204" pitchFamily="50" charset="-128"/>
                      </a:endParaRP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endParaRPr kumimoji="1" lang="ja-JP" altLang="en-US" sz="600" b="1" baseline="0" dirty="0">
                        <a:latin typeface="メイリオ" panose="020B0604030504040204" pitchFamily="50" charset="-128"/>
                        <a:ea typeface="メイリオ" panose="020B0604030504040204" pitchFamily="50" charset="-128"/>
                      </a:endParaRP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ysClr val="windowText" lastClr="000000"/>
                      </a:solidFill>
                      <a:prstDash val="solid"/>
                      <a:round/>
                      <a:headEnd type="none" w="med" len="med"/>
                      <a:tailEnd type="none" w="med" len="me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tabLst>
                          <a:tab pos="533387" algn="l"/>
                        </a:tabLst>
                      </a:pPr>
                      <a:r>
                        <a:rPr lang="ja-JP" altLang="en-US" sz="600" baseline="0" dirty="0">
                          <a:highlight>
                            <a:srgbClr val="FFFF00"/>
                          </a:highlight>
                          <a:latin typeface="メイリオ" panose="020B0604030504040204" pitchFamily="50" charset="-128"/>
                          <a:ea typeface="メイリオ" panose="020B0604030504040204" pitchFamily="50" charset="-128"/>
                        </a:rPr>
                        <a:t>建築物省エネ法により義務化</a:t>
                      </a:r>
                      <a:endParaRPr lang="en-US" altLang="ja-JP" sz="600" baseline="0" dirty="0">
                        <a:highlight>
                          <a:srgbClr val="FFFF00"/>
                        </a:highlight>
                        <a:latin typeface="メイリオ" panose="020B0604030504040204" pitchFamily="50" charset="-128"/>
                        <a:ea typeface="メイリオ" panose="020B0604030504040204" pitchFamily="50" charset="-128"/>
                      </a:endParaRPr>
                    </a:p>
                    <a:p>
                      <a:pPr algn="ctr">
                        <a:tabLst>
                          <a:tab pos="533387" algn="l"/>
                        </a:tabLst>
                      </a:pPr>
                      <a:r>
                        <a:rPr lang="ja-JP" altLang="en-US" sz="600" baseline="0" dirty="0">
                          <a:highlight>
                            <a:srgbClr val="FFFF00"/>
                          </a:highlight>
                          <a:latin typeface="メイリオ" panose="020B0604030504040204" pitchFamily="50" charset="-128"/>
                          <a:ea typeface="メイリオ" panose="020B0604030504040204" pitchFamily="50" charset="-128"/>
                        </a:rPr>
                        <a:t>（</a:t>
                      </a:r>
                      <a:r>
                        <a:rPr lang="en-US" altLang="ja-JP" sz="600" baseline="0" dirty="0">
                          <a:highlight>
                            <a:srgbClr val="FFFF00"/>
                          </a:highlight>
                          <a:latin typeface="メイリオ" panose="020B0604030504040204" pitchFamily="50" charset="-128"/>
                          <a:ea typeface="メイリオ" panose="020B0604030504040204" pitchFamily="50" charset="-128"/>
                        </a:rPr>
                        <a:t>2021</a:t>
                      </a:r>
                      <a:r>
                        <a:rPr lang="ja-JP" altLang="en-US" sz="600" baseline="0" dirty="0">
                          <a:highlight>
                            <a:srgbClr val="FFFF00"/>
                          </a:highlight>
                          <a:latin typeface="メイリオ" panose="020B0604030504040204" pitchFamily="50" charset="-128"/>
                          <a:ea typeface="メイリオ" panose="020B0604030504040204" pitchFamily="50" charset="-128"/>
                        </a:rPr>
                        <a:t>年４月～施行予定）</a:t>
                      </a:r>
                      <a:endParaRPr lang="en-US" altLang="ja-JP" sz="600" baseline="0" dirty="0">
                        <a:highlight>
                          <a:srgbClr val="FFFF00"/>
                        </a:highlight>
                        <a:latin typeface="メイリオ" panose="020B0604030504040204" pitchFamily="50" charset="-128"/>
                        <a:ea typeface="メイリオ" panose="020B0604030504040204" pitchFamily="50" charset="-128"/>
                      </a:endParaRP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189696143"/>
                  </a:ext>
                </a:extLst>
              </a:tr>
              <a:tr h="10077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600" baseline="0" dirty="0">
                          <a:latin typeface="メイリオ" panose="020B0604030504040204" pitchFamily="50" charset="-128"/>
                          <a:ea typeface="メイリオ" panose="020B0604030504040204" pitchFamily="50" charset="-128"/>
                        </a:rPr>
                        <a:t>住宅</a:t>
                      </a:r>
                    </a:p>
                  </a:txBody>
                  <a:tcPr marL="44823" marR="44823" marT="22418" marB="22418"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600" baseline="0" dirty="0">
                          <a:latin typeface="メイリオ" panose="020B0604030504040204" pitchFamily="50" charset="-128"/>
                          <a:ea typeface="メイリオ" panose="020B0604030504040204" pitchFamily="50" charset="-128"/>
                        </a:rPr>
                        <a:t>10,000</a:t>
                      </a:r>
                      <a:r>
                        <a:rPr kumimoji="1" lang="ja-JP" altLang="en-US" sz="600" baseline="0" dirty="0">
                          <a:latin typeface="メイリオ" panose="020B0604030504040204" pitchFamily="50" charset="-128"/>
                          <a:ea typeface="メイリオ" panose="020B0604030504040204" pitchFamily="50" charset="-128"/>
                        </a:rPr>
                        <a:t>㎡</a:t>
                      </a:r>
                      <a:endParaRPr kumimoji="1" lang="en-US" altLang="ja-JP" sz="6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600" baseline="0" dirty="0">
                          <a:latin typeface="メイリオ" panose="020B0604030504040204" pitchFamily="50" charset="-128"/>
                          <a:ea typeface="メイリオ" panose="020B0604030504040204" pitchFamily="50" charset="-128"/>
                        </a:rPr>
                        <a:t>以上</a:t>
                      </a:r>
                      <a:endParaRPr kumimoji="1" lang="en-US" altLang="ja-JP" sz="600" baseline="0" dirty="0">
                        <a:latin typeface="メイリオ" panose="020B0604030504040204" pitchFamily="50" charset="-128"/>
                        <a:ea typeface="メイリオ" panose="020B0604030504040204" pitchFamily="50" charset="-128"/>
                      </a:endParaRP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lang="ja-JP" altLang="en-US" sz="600" baseline="0" dirty="0">
                          <a:solidFill>
                            <a:prstClr val="black"/>
                          </a:solidFill>
                          <a:latin typeface="メイリオ" panose="020B0604030504040204" pitchFamily="50" charset="-128"/>
                          <a:ea typeface="メイリオ" panose="020B0604030504040204" pitchFamily="50" charset="-128"/>
                        </a:rPr>
                        <a:t>条例による義務（</a:t>
                      </a:r>
                      <a:r>
                        <a:rPr lang="en-US" altLang="ja-JP" sz="600" baseline="0" dirty="0">
                          <a:solidFill>
                            <a:prstClr val="black"/>
                          </a:solidFill>
                          <a:latin typeface="メイリオ" panose="020B0604030504040204" pitchFamily="50" charset="-128"/>
                          <a:ea typeface="メイリオ" panose="020B0604030504040204" pitchFamily="50" charset="-128"/>
                        </a:rPr>
                        <a:t>2018</a:t>
                      </a:r>
                      <a:r>
                        <a:rPr lang="ja-JP" altLang="en-US" sz="600" baseline="0" dirty="0">
                          <a:solidFill>
                            <a:prstClr val="black"/>
                          </a:solidFill>
                          <a:latin typeface="メイリオ" panose="020B0604030504040204" pitchFamily="50" charset="-128"/>
                          <a:ea typeface="メイリオ" panose="020B0604030504040204" pitchFamily="50" charset="-128"/>
                        </a:rPr>
                        <a:t>年</a:t>
                      </a:r>
                      <a:r>
                        <a:rPr lang="en-US" altLang="ja-JP" sz="600" baseline="0" dirty="0">
                          <a:solidFill>
                            <a:prstClr val="black"/>
                          </a:solidFill>
                          <a:latin typeface="メイリオ" panose="020B0604030504040204" pitchFamily="50" charset="-128"/>
                          <a:ea typeface="メイリオ" panose="020B0604030504040204" pitchFamily="50" charset="-128"/>
                        </a:rPr>
                        <a:t>4</a:t>
                      </a:r>
                      <a:r>
                        <a:rPr lang="ja-JP" altLang="en-US" sz="600" baseline="0" dirty="0">
                          <a:solidFill>
                            <a:prstClr val="black"/>
                          </a:solidFill>
                          <a:latin typeface="メイリオ" panose="020B0604030504040204" pitchFamily="50" charset="-128"/>
                          <a:ea typeface="メイリオ" panose="020B0604030504040204" pitchFamily="50" charset="-128"/>
                        </a:rPr>
                        <a:t>月～）</a:t>
                      </a:r>
                    </a:p>
                    <a:p>
                      <a:pPr algn="ctr" defTabSz="960096">
                        <a:defRPr/>
                      </a:pPr>
                      <a:r>
                        <a:rPr lang="ja-JP" altLang="en-US" sz="600" baseline="0" dirty="0">
                          <a:solidFill>
                            <a:prstClr val="black"/>
                          </a:solidFill>
                          <a:latin typeface="メイリオ" panose="020B0604030504040204" pitchFamily="50" charset="-128"/>
                          <a:ea typeface="メイリオ" panose="020B0604030504040204" pitchFamily="50" charset="-128"/>
                        </a:rPr>
                        <a:t>（高さ</a:t>
                      </a:r>
                      <a:r>
                        <a:rPr lang="en-US" altLang="ja-JP" sz="600" baseline="0" dirty="0">
                          <a:solidFill>
                            <a:prstClr val="black"/>
                          </a:solidFill>
                          <a:latin typeface="メイリオ" panose="020B0604030504040204" pitchFamily="50" charset="-128"/>
                          <a:ea typeface="メイリオ" panose="020B0604030504040204" pitchFamily="50" charset="-128"/>
                        </a:rPr>
                        <a:t>60m</a:t>
                      </a:r>
                      <a:r>
                        <a:rPr lang="ja-JP" altLang="en-US" sz="600" baseline="0" dirty="0">
                          <a:solidFill>
                            <a:prstClr val="black"/>
                          </a:solidFill>
                          <a:latin typeface="メイリオ" panose="020B0604030504040204" pitchFamily="50" charset="-128"/>
                          <a:ea typeface="メイリオ" panose="020B0604030504040204" pitchFamily="50" charset="-128"/>
                        </a:rPr>
                        <a:t>超に限る）</a:t>
                      </a:r>
                      <a:endParaRPr lang="en-US" altLang="ja-JP" sz="600" baseline="0" dirty="0">
                        <a:solidFill>
                          <a:prstClr val="black"/>
                        </a:solidFill>
                        <a:latin typeface="メイリオ" panose="020B0604030504040204" pitchFamily="50" charset="-128"/>
                        <a:ea typeface="メイリオ" panose="020B0604030504040204" pitchFamily="50" charset="-128"/>
                      </a:endParaRPr>
                    </a:p>
                  </a:txBody>
                  <a:tcPr marL="44823" marR="44823" marT="22418" marB="224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extLst>
                  <a:ext uri="{0D108BD9-81ED-4DB2-BD59-A6C34878D82A}">
                    <a16:rowId xmlns:a16="http://schemas.microsoft.com/office/drawing/2014/main" val="10004"/>
                  </a:ext>
                </a:extLst>
              </a:tr>
            </a:tbl>
          </a:graphicData>
        </a:graphic>
      </p:graphicFrame>
      <p:sp>
        <p:nvSpPr>
          <p:cNvPr id="16" name="テキスト ボックス 15"/>
          <p:cNvSpPr txBox="1"/>
          <p:nvPr/>
        </p:nvSpPr>
        <p:spPr>
          <a:xfrm>
            <a:off x="4980886" y="2883189"/>
            <a:ext cx="3259200" cy="646331"/>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rPr>
              <a:t>◆非住宅の環境配慮について</a:t>
            </a:r>
            <a:endParaRPr lang="en-US" altLang="ja-JP" sz="1200" b="1" dirty="0" smtClean="0">
              <a:solidFill>
                <a:prstClr val="black"/>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〇国の法改正を踏まえた施策のあり方</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〇既存建築物の省エネ施策のあり方</a:t>
            </a:r>
            <a:endParaRPr lang="en-US" altLang="ja-JP" sz="1200" dirty="0" smtClean="0">
              <a:solidFill>
                <a:prstClr val="black"/>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979809" y="5295994"/>
            <a:ext cx="2836092" cy="1384995"/>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rPr>
              <a:t>◆条例による規制　</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〇外皮性能、一次エネルギー消費量を</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　 どこまで引き下げるのか</a:t>
            </a:r>
            <a:endParaRPr lang="en-US" altLang="ja-JP" sz="1200" dirty="0" smtClean="0">
              <a:solidFill>
                <a:prstClr val="black"/>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a:t>
            </a:r>
            <a:r>
              <a:rPr lang="ja-JP" altLang="en-US" sz="1200" dirty="0">
                <a:solidFill>
                  <a:prstClr val="black"/>
                </a:solidFill>
                <a:latin typeface="Meiryo UI" panose="020B0604030504040204" pitchFamily="50" charset="-128"/>
                <a:ea typeface="Meiryo UI" panose="020B0604030504040204" pitchFamily="50" charset="-128"/>
              </a:rPr>
              <a:t>対象範囲をどこまで拡げる</a:t>
            </a:r>
            <a:r>
              <a:rPr lang="ja-JP" altLang="en-US" sz="1200" dirty="0" smtClean="0">
                <a:solidFill>
                  <a:prstClr val="black"/>
                </a:solidFill>
                <a:latin typeface="Meiryo UI" panose="020B0604030504040204" pitchFamily="50" charset="-128"/>
                <a:ea typeface="Meiryo UI" panose="020B0604030504040204" pitchFamily="50" charset="-128"/>
              </a:rPr>
              <a:t>か</a:t>
            </a:r>
            <a:endParaRPr lang="en-US" altLang="ja-JP" sz="1200" dirty="0" smtClean="0">
              <a:solidFill>
                <a:prstClr val="black"/>
              </a:solidFill>
              <a:latin typeface="Meiryo UI" panose="020B0604030504040204" pitchFamily="50" charset="-128"/>
              <a:ea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rPr>
              <a:t>　〇</a:t>
            </a:r>
            <a:r>
              <a:rPr lang="ja-JP" altLang="en-US" sz="1200" dirty="0">
                <a:solidFill>
                  <a:prstClr val="black"/>
                </a:solidFill>
                <a:latin typeface="Meiryo UI" panose="020B0604030504040204" pitchFamily="50" charset="-128"/>
                <a:ea typeface="Meiryo UI" panose="020B0604030504040204" pitchFamily="50" charset="-128"/>
              </a:rPr>
              <a:t>非住宅は、法による義務化が</a:t>
            </a:r>
            <a:r>
              <a:rPr lang="ja-JP" altLang="en-US" sz="1200" dirty="0" smtClean="0">
                <a:solidFill>
                  <a:prstClr val="black"/>
                </a:solidFill>
                <a:latin typeface="Meiryo UI" panose="020B0604030504040204" pitchFamily="50" charset="-128"/>
                <a:ea typeface="Meiryo UI" panose="020B0604030504040204" pitchFamily="50" charset="-128"/>
              </a:rPr>
              <a:t>可能</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〇住宅は、法による義務化ができないため、 </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en-US" altLang="ja-JP" sz="1200" dirty="0">
                <a:solidFill>
                  <a:prstClr val="black"/>
                </a:solidFill>
                <a:latin typeface="Meiryo UI" panose="020B0604030504040204" pitchFamily="50" charset="-128"/>
                <a:ea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官民問わず建築主の協力が必要</a:t>
            </a:r>
            <a:endParaRPr lang="en-US" altLang="ja-JP" sz="1200" dirty="0" smtClean="0">
              <a:solidFill>
                <a:prstClr val="black"/>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4973567" y="6631116"/>
            <a:ext cx="2809443" cy="646331"/>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rPr>
              <a:t>◆啓発</a:t>
            </a:r>
            <a:endParaRPr lang="en-US" altLang="ja-JP" sz="1200" b="1" dirty="0" smtClean="0">
              <a:solidFill>
                <a:prstClr val="black"/>
              </a:solidFill>
              <a:latin typeface="Meiryo UI" panose="020B0604030504040204" pitchFamily="50" charset="-128"/>
              <a:ea typeface="Meiryo UI" panose="020B0604030504040204" pitchFamily="50" charset="-128"/>
            </a:endParaRPr>
          </a:p>
          <a:p>
            <a:pPr lvl="0"/>
            <a:r>
              <a:rPr lang="ja-JP" altLang="en-US" sz="1200" b="1"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〇府民・事業者の省エネに関する目標と</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smtClean="0">
                <a:solidFill>
                  <a:prstClr val="black"/>
                </a:solidFill>
                <a:latin typeface="Meiryo UI" panose="020B0604030504040204" pitchFamily="50" charset="-128"/>
                <a:ea typeface="Meiryo UI" panose="020B0604030504040204" pitchFamily="50" charset="-128"/>
              </a:rPr>
              <a:t>　　 普及啓発</a:t>
            </a:r>
            <a:endParaRPr lang="ja-JP" altLang="en-US" sz="1000" b="1" dirty="0">
              <a:solidFill>
                <a:prstClr val="black"/>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4960640" y="7896135"/>
            <a:ext cx="2897888" cy="830997"/>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rPr>
              <a:t>◆建築物の省エネに関し有効な施策</a:t>
            </a:r>
            <a:endParaRPr lang="en-US" altLang="ja-JP" sz="1200" b="1" dirty="0" smtClean="0">
              <a:solidFill>
                <a:prstClr val="black"/>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〇再生</a:t>
            </a:r>
            <a:r>
              <a:rPr lang="ja-JP" altLang="en-US" sz="1200" dirty="0">
                <a:solidFill>
                  <a:prstClr val="black"/>
                </a:solidFill>
                <a:latin typeface="Meiryo UI" panose="020B0604030504040204" pitchFamily="50" charset="-128"/>
                <a:ea typeface="Meiryo UI" panose="020B0604030504040204" pitchFamily="50" charset="-128"/>
              </a:rPr>
              <a:t>可能エネルギーの普及</a:t>
            </a:r>
            <a:r>
              <a:rPr lang="ja-JP" altLang="en-US" sz="1200" dirty="0" smtClean="0">
                <a:solidFill>
                  <a:prstClr val="black"/>
                </a:solidFill>
                <a:latin typeface="Meiryo UI" panose="020B0604030504040204" pitchFamily="50" charset="-128"/>
                <a:ea typeface="Meiryo UI" panose="020B0604030504040204" pitchFamily="50" charset="-128"/>
              </a:rPr>
              <a:t>啓発</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〇表彰制度、他の施策と連携した取組み</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en-US" altLang="ja-JP" sz="1200" dirty="0">
                <a:solidFill>
                  <a:prstClr val="black"/>
                </a:solidFill>
                <a:latin typeface="Meiryo UI" panose="020B0604030504040204" pitchFamily="50" charset="-128"/>
                <a:ea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の充実</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50" name="角丸四角形 49"/>
          <p:cNvSpPr/>
          <p:nvPr/>
        </p:nvSpPr>
        <p:spPr>
          <a:xfrm>
            <a:off x="5138446" y="5079372"/>
            <a:ext cx="1958179" cy="234809"/>
          </a:xfrm>
          <a:prstGeom prst="roundRect">
            <a:avLst/>
          </a:prstGeom>
          <a:solidFill>
            <a:schemeClr val="bg1">
              <a:lumMod val="85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rPr>
              <a:t>論点２</a:t>
            </a:r>
            <a:r>
              <a:rPr lang="ja-JP" altLang="en-US" sz="1200" b="1" dirty="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具体的施策</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51" name="角丸四角形 50"/>
          <p:cNvSpPr/>
          <p:nvPr/>
        </p:nvSpPr>
        <p:spPr>
          <a:xfrm>
            <a:off x="5120703" y="7715250"/>
            <a:ext cx="1958179" cy="202082"/>
          </a:xfrm>
          <a:prstGeom prst="roundRect">
            <a:avLst/>
          </a:prstGeom>
          <a:solidFill>
            <a:schemeClr val="bg1">
              <a:lumMod val="85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rPr>
              <a:t>論点３　その他有効な施策</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099361CA-D317-46B1-B09F-D049165D7426}"/>
              </a:ext>
            </a:extLst>
          </p:cNvPr>
          <p:cNvSpPr/>
          <p:nvPr/>
        </p:nvSpPr>
        <p:spPr>
          <a:xfrm>
            <a:off x="8345016" y="561255"/>
            <a:ext cx="4298910" cy="969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8000" indent="-504000"/>
            <a:endParaRPr lang="en-US" altLang="ja-JP" sz="800" dirty="0" smtClean="0">
              <a:solidFill>
                <a:schemeClr val="tx1"/>
              </a:solidFill>
              <a:latin typeface="Meiryo UI" panose="020B0604030504040204" pitchFamily="50" charset="-128"/>
              <a:ea typeface="Meiryo UI" panose="020B0604030504040204" pitchFamily="50" charset="-128"/>
            </a:endParaRPr>
          </a:p>
          <a:p>
            <a:pPr marL="468000" indent="-504000"/>
            <a:r>
              <a:rPr lang="ja-JP" altLang="en-US" sz="800" dirty="0" smtClean="0">
                <a:solidFill>
                  <a:schemeClr val="tx1"/>
                </a:solidFill>
                <a:latin typeface="Meiryo UI" panose="020B0604030504040204" pitchFamily="50" charset="-128"/>
                <a:ea typeface="Meiryo UI" panose="020B0604030504040204" pitchFamily="50" charset="-128"/>
              </a:rPr>
              <a:t>　　　　　　　　　　　　　　　　　　　　　　</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27" name="角丸四角形 26"/>
          <p:cNvSpPr/>
          <p:nvPr/>
        </p:nvSpPr>
        <p:spPr>
          <a:xfrm>
            <a:off x="5144871" y="2035721"/>
            <a:ext cx="1973958" cy="231004"/>
          </a:xfrm>
          <a:prstGeom prst="roundRect">
            <a:avLst/>
          </a:prstGeom>
          <a:solidFill>
            <a:schemeClr val="bg1">
              <a:lumMod val="85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rPr>
              <a:t>論点１．目指すべき方向性</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106"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5057663" y="1854228"/>
            <a:ext cx="2758238" cy="6860107"/>
          </a:xfrm>
          <a:prstGeom prst="roundRect">
            <a:avLst>
              <a:gd name="adj" fmla="val 382"/>
            </a:avLst>
          </a:prstGeom>
          <a:noFill/>
          <a:ln w="6350" algn="ctr">
            <a:solidFill>
              <a:srgbClr val="000000"/>
            </a:solidFill>
            <a:prstDash val="sysDash"/>
            <a:round/>
            <a:headEnd/>
            <a:tailEnd/>
          </a:ln>
          <a:effectLst/>
          <a:extLst/>
        </p:spPr>
        <p:txBody>
          <a:bodyPr vert="horz" wrap="square" lIns="91440" tIns="45720" rIns="91440" bIns="45720" numCol="1" anchor="ctr" anchorCtr="0" compatLnSpc="1">
            <a:prstTxWarp prst="textNoShape">
              <a:avLst/>
            </a:prstTxWarp>
          </a:bodyPr>
          <a:lstStyle/>
          <a:p>
            <a:endParaRPr lang="ja-JP" altLang="en-US"/>
          </a:p>
        </p:txBody>
      </p:sp>
      <p:sp>
        <p:nvSpPr>
          <p:cNvPr id="69" name="四角形: 角を丸くする 2">
            <a:extLst>
              <a:ext uri="{FF2B5EF4-FFF2-40B4-BE49-F238E27FC236}">
                <a16:creationId xmlns:a16="http://schemas.microsoft.com/office/drawing/2014/main" id="{DDFBC2D1-334E-4E0D-90BF-FD2FFC3DFCF6}"/>
              </a:ext>
            </a:extLst>
          </p:cNvPr>
          <p:cNvSpPr/>
          <p:nvPr/>
        </p:nvSpPr>
        <p:spPr>
          <a:xfrm>
            <a:off x="8402297" y="1709895"/>
            <a:ext cx="1512168" cy="270039"/>
          </a:xfrm>
          <a:prstGeom prst="roundRect">
            <a:avLst/>
          </a:prstGeom>
          <a:solidFill>
            <a:schemeClr val="bg2">
              <a:lumMod val="9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２．方向性</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7" name="右矢印 76"/>
          <p:cNvSpPr/>
          <p:nvPr/>
        </p:nvSpPr>
        <p:spPr>
          <a:xfrm>
            <a:off x="7877697" y="4484533"/>
            <a:ext cx="225630" cy="1664688"/>
          </a:xfrm>
          <a:prstGeom prst="rightArrow">
            <a:avLst/>
          </a:prstGeom>
          <a:solidFill>
            <a:schemeClr val="bg1">
              <a:lumMod val="9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四角形: 角を丸くする 2">
            <a:extLst>
              <a:ext uri="{FF2B5EF4-FFF2-40B4-BE49-F238E27FC236}">
                <a16:creationId xmlns:a16="http://schemas.microsoft.com/office/drawing/2014/main" id="{DDFBC2D1-334E-4E0D-90BF-FD2FFC3DFCF6}"/>
              </a:ext>
            </a:extLst>
          </p:cNvPr>
          <p:cNvSpPr/>
          <p:nvPr/>
        </p:nvSpPr>
        <p:spPr>
          <a:xfrm>
            <a:off x="282123" y="1715093"/>
            <a:ext cx="2059057" cy="247057"/>
          </a:xfrm>
          <a:prstGeom prst="roundRect">
            <a:avLst/>
          </a:prstGeom>
          <a:solidFill>
            <a:schemeClr val="bg1">
              <a:lumMod val="9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１．国の動き</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93566" y="1949733"/>
            <a:ext cx="4626875" cy="461665"/>
          </a:xfrm>
          <a:prstGeom prst="rect">
            <a:avLst/>
          </a:prstGeom>
        </p:spPr>
        <p:txBody>
          <a:bodyPr wrap="square">
            <a:spAutoFit/>
          </a:bodyPr>
          <a:lstStyle/>
          <a:p>
            <a:r>
              <a:rPr lang="ja-JP" altLang="en-US" sz="1200" dirty="0" smtClean="0">
                <a:latin typeface="Meiryo UI" panose="020B0604030504040204" pitchFamily="50" charset="-128"/>
                <a:ea typeface="Meiryo UI" panose="020B0604030504040204" pitchFamily="50" charset="-128"/>
              </a:rPr>
              <a:t>◆パリ</a:t>
            </a:r>
            <a:r>
              <a:rPr lang="ja-JP" altLang="en-US" sz="1200" dirty="0">
                <a:latin typeface="Meiryo UI" panose="020B0604030504040204" pitchFamily="50" charset="-128"/>
                <a:ea typeface="Meiryo UI" panose="020B0604030504040204" pitchFamily="50" charset="-128"/>
              </a:rPr>
              <a:t>協定の採択を</a:t>
            </a:r>
            <a:r>
              <a:rPr lang="ja-JP" altLang="en-US" sz="1200" dirty="0" smtClean="0">
                <a:latin typeface="Meiryo UI" panose="020B0604030504040204" pitchFamily="50" charset="-128"/>
                <a:ea typeface="Meiryo UI" panose="020B0604030504040204" pitchFamily="50" charset="-128"/>
              </a:rPr>
              <a:t>踏まえた、</a:t>
            </a:r>
            <a:r>
              <a:rPr lang="ja-JP" altLang="en-US" sz="1200" dirty="0">
                <a:latin typeface="Meiryo UI" panose="020B0604030504040204" pitchFamily="50" charset="-128"/>
                <a:ea typeface="Meiryo UI" panose="020B0604030504040204" pitchFamily="50" charset="-128"/>
              </a:rPr>
              <a:t>温室効果</a:t>
            </a:r>
            <a:r>
              <a:rPr lang="ja-JP" altLang="en-US" sz="1200" dirty="0" smtClean="0">
                <a:latin typeface="Meiryo UI" panose="020B0604030504040204" pitchFamily="50" charset="-128"/>
                <a:ea typeface="Meiryo UI" panose="020B0604030504040204" pitchFamily="50" charset="-128"/>
              </a:rPr>
              <a:t>ガス削減目標</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rPr>
              <a:t>2030</a:t>
            </a:r>
            <a:r>
              <a:rPr lang="ja-JP" altLang="en-US" sz="900" dirty="0">
                <a:latin typeface="Meiryo UI" panose="020B0604030504040204" pitchFamily="50" charset="-128"/>
                <a:ea typeface="Meiryo UI" panose="020B0604030504040204" pitchFamily="50" charset="-128"/>
              </a:rPr>
              <a:t>年度</a:t>
            </a:r>
            <a:r>
              <a:rPr lang="ja-JP" altLang="en-US" sz="900" dirty="0" smtClean="0">
                <a:latin typeface="Meiryo UI" panose="020B0604030504040204" pitchFamily="50" charset="-128"/>
                <a:ea typeface="Meiryo UI" panose="020B0604030504040204" pitchFamily="50" charset="-128"/>
              </a:rPr>
              <a:t>に</a:t>
            </a:r>
            <a:r>
              <a:rPr lang="en-US" altLang="ja-JP" sz="900" dirty="0" smtClean="0">
                <a:latin typeface="Meiryo UI" panose="020B0604030504040204" pitchFamily="50" charset="-128"/>
                <a:ea typeface="Meiryo UI" panose="020B0604030504040204" pitchFamily="50" charset="-128"/>
              </a:rPr>
              <a:t>2013</a:t>
            </a:r>
            <a:r>
              <a:rPr lang="ja-JP" altLang="en-US" sz="900" dirty="0">
                <a:latin typeface="Meiryo UI" panose="020B0604030504040204" pitchFamily="50" charset="-128"/>
                <a:ea typeface="Meiryo UI" panose="020B0604030504040204" pitchFamily="50" charset="-128"/>
              </a:rPr>
              <a:t>年度比</a:t>
            </a:r>
            <a:r>
              <a:rPr lang="en-US" altLang="ja-JP" sz="900" dirty="0">
                <a:latin typeface="Meiryo UI" panose="020B0604030504040204" pitchFamily="50" charset="-128"/>
                <a:ea typeface="Meiryo UI" panose="020B0604030504040204" pitchFamily="50" charset="-128"/>
              </a:rPr>
              <a:t>26</a:t>
            </a:r>
            <a:r>
              <a:rPr lang="ja-JP" altLang="en-US" sz="900" dirty="0">
                <a:latin typeface="Meiryo UI" panose="020B0604030504040204" pitchFamily="50" charset="-128"/>
                <a:ea typeface="Meiryo UI" panose="020B0604030504040204" pitchFamily="50" charset="-128"/>
              </a:rPr>
              <a:t>％削減</a:t>
            </a:r>
          </a:p>
        </p:txBody>
      </p:sp>
      <p:sp>
        <p:nvSpPr>
          <p:cNvPr id="47" name="正方形/長方形 46"/>
          <p:cNvSpPr/>
          <p:nvPr/>
        </p:nvSpPr>
        <p:spPr>
          <a:xfrm>
            <a:off x="89468" y="2524414"/>
            <a:ext cx="4630973" cy="600164"/>
          </a:xfrm>
          <a:prstGeom prst="rect">
            <a:avLst/>
          </a:prstGeom>
        </p:spPr>
        <p:txBody>
          <a:bodyPr wrap="square">
            <a:spAutoFit/>
          </a:bodyPr>
          <a:lstStyle/>
          <a:p>
            <a:r>
              <a:rPr lang="ja-JP" altLang="en-US" sz="1200" dirty="0" smtClean="0">
                <a:latin typeface="Meiryo UI" panose="020B0604030504040204" pitchFamily="50" charset="-128"/>
                <a:ea typeface="Meiryo UI" panose="020B0604030504040204" pitchFamily="50" charset="-128"/>
              </a:rPr>
              <a:t>◆「地球温暖化対策計画</a:t>
            </a:r>
            <a:r>
              <a:rPr lang="en-US" altLang="ja-JP" sz="1200" dirty="0" smtClean="0">
                <a:latin typeface="Meiryo UI" panose="020B0604030504040204" pitchFamily="50" charset="-128"/>
                <a:ea typeface="Meiryo UI" panose="020B0604030504040204" pitchFamily="50" charset="-128"/>
              </a:rPr>
              <a:t>(2016</a:t>
            </a:r>
            <a:r>
              <a:rPr lang="ja-JP" altLang="en-US" sz="1200" dirty="0" smtClean="0">
                <a:latin typeface="Meiryo UI" panose="020B0604030504040204" pitchFamily="50" charset="-128"/>
                <a:ea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rPr>
              <a:t>月）」策定</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⇒住宅</a:t>
            </a:r>
            <a:r>
              <a:rPr lang="ja-JP" altLang="en-US" sz="900" dirty="0">
                <a:latin typeface="Meiryo UI" panose="020B0604030504040204" pitchFamily="50" charset="-128"/>
                <a:ea typeface="Meiryo UI" panose="020B0604030504040204" pitchFamily="50" charset="-128"/>
              </a:rPr>
              <a:t>・建築物分野（「業務その他部門」、「家庭部門」</a:t>
            </a:r>
            <a:r>
              <a:rPr lang="ja-JP" altLang="en-US" sz="900" dirty="0" smtClean="0">
                <a:latin typeface="Meiryo UI" panose="020B0604030504040204" pitchFamily="50" charset="-128"/>
                <a:ea typeface="Meiryo UI" panose="020B0604030504040204" pitchFamily="50" charset="-128"/>
              </a:rPr>
              <a:t>）　</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CO2</a:t>
            </a:r>
            <a:r>
              <a:rPr lang="ja-JP" altLang="en-US" sz="900" dirty="0" smtClean="0">
                <a:latin typeface="Meiryo UI" panose="020B0604030504040204" pitchFamily="50" charset="-128"/>
                <a:ea typeface="Meiryo UI" panose="020B0604030504040204" pitchFamily="50" charset="-128"/>
              </a:rPr>
              <a:t>排出量　</a:t>
            </a:r>
            <a:r>
              <a:rPr lang="en-US" altLang="ja-JP" sz="900" dirty="0" smtClean="0">
                <a:latin typeface="Meiryo UI" panose="020B0604030504040204" pitchFamily="50" charset="-128"/>
                <a:ea typeface="Meiryo UI" panose="020B0604030504040204" pitchFamily="50" charset="-128"/>
              </a:rPr>
              <a:t>2030</a:t>
            </a:r>
            <a:r>
              <a:rPr lang="ja-JP" altLang="en-US" sz="900" dirty="0">
                <a:latin typeface="Meiryo UI" panose="020B0604030504040204" pitchFamily="50" charset="-128"/>
                <a:ea typeface="Meiryo UI" panose="020B0604030504040204" pitchFamily="50" charset="-128"/>
              </a:rPr>
              <a:t>年度に</a:t>
            </a:r>
            <a:r>
              <a:rPr lang="en-US" altLang="ja-JP" sz="900" dirty="0">
                <a:latin typeface="Meiryo UI" panose="020B0604030504040204" pitchFamily="50" charset="-128"/>
                <a:ea typeface="Meiryo UI" panose="020B0604030504040204" pitchFamily="50" charset="-128"/>
              </a:rPr>
              <a:t>2013</a:t>
            </a:r>
            <a:r>
              <a:rPr lang="ja-JP" altLang="en-US" sz="900" dirty="0">
                <a:latin typeface="Meiryo UI" panose="020B0604030504040204" pitchFamily="50" charset="-128"/>
                <a:ea typeface="Meiryo UI" panose="020B0604030504040204" pitchFamily="50" charset="-128"/>
              </a:rPr>
              <a:t>年度比約</a:t>
            </a:r>
            <a:r>
              <a:rPr lang="en-US" altLang="ja-JP" sz="900" dirty="0">
                <a:latin typeface="Meiryo UI" panose="020B0604030504040204" pitchFamily="50" charset="-128"/>
                <a:ea typeface="Meiryo UI" panose="020B0604030504040204" pitchFamily="50" charset="-128"/>
              </a:rPr>
              <a:t>40</a:t>
            </a:r>
            <a:r>
              <a:rPr lang="ja-JP" altLang="en-US" sz="900" dirty="0" smtClean="0">
                <a:latin typeface="Meiryo UI" panose="020B0604030504040204" pitchFamily="50" charset="-128"/>
                <a:ea typeface="Meiryo UI" panose="020B0604030504040204" pitchFamily="50" charset="-128"/>
              </a:rPr>
              <a:t>％削減</a:t>
            </a:r>
            <a:endParaRPr lang="ja-JP" altLang="en-US" sz="900" dirty="0">
              <a:latin typeface="Meiryo UI" panose="020B0604030504040204" pitchFamily="50" charset="-128"/>
              <a:ea typeface="Meiryo UI" panose="020B0604030504040204" pitchFamily="50" charset="-128"/>
            </a:endParaRPr>
          </a:p>
        </p:txBody>
      </p:sp>
      <p:sp>
        <p:nvSpPr>
          <p:cNvPr id="48" name="正方形/長方形 47"/>
          <p:cNvSpPr/>
          <p:nvPr/>
        </p:nvSpPr>
        <p:spPr>
          <a:xfrm>
            <a:off x="88486" y="3101982"/>
            <a:ext cx="6400800" cy="425758"/>
          </a:xfrm>
          <a:prstGeom prst="rect">
            <a:avLst/>
          </a:prstGeom>
        </p:spPr>
        <p:txBody>
          <a:bodyPr>
            <a:spAutoFit/>
          </a:bodyPr>
          <a:lstStyle/>
          <a:p>
            <a:pPr>
              <a:lnSpc>
                <a:spcPts val="1300"/>
              </a:lnSpc>
            </a:pPr>
            <a:r>
              <a:rPr lang="ja-JP" altLang="en-US" sz="1200" dirty="0" smtClean="0">
                <a:latin typeface="Meiryo UI" panose="020B0604030504040204" pitchFamily="50" charset="-128"/>
                <a:ea typeface="Meiryo UI" panose="020B0604030504040204" pitchFamily="50" charset="-128"/>
              </a:rPr>
              <a:t>◆「エネルギー基本計画（</a:t>
            </a:r>
            <a:r>
              <a:rPr lang="en-US" altLang="ja-JP" sz="1200" dirty="0" smtClean="0">
                <a:latin typeface="Meiryo UI" panose="020B0604030504040204" pitchFamily="50" charset="-128"/>
                <a:ea typeface="Meiryo UI" panose="020B0604030504040204" pitchFamily="50" charset="-128"/>
              </a:rPr>
              <a:t>2018</a:t>
            </a:r>
            <a:r>
              <a:rPr lang="ja-JP" altLang="en-US" sz="1200" dirty="0" smtClean="0">
                <a:latin typeface="Meiryo UI" panose="020B0604030504040204" pitchFamily="50" charset="-128"/>
                <a:ea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rPr>
              <a:t>月）」策定</a:t>
            </a:r>
            <a:endParaRPr lang="en-US" altLang="ja-JP" sz="1200" dirty="0" smtClean="0">
              <a:latin typeface="Meiryo UI" panose="020B0604030504040204" pitchFamily="50" charset="-128"/>
              <a:ea typeface="Meiryo UI" panose="020B0604030504040204" pitchFamily="50" charset="-128"/>
            </a:endParaRPr>
          </a:p>
          <a:p>
            <a:pPr>
              <a:lnSpc>
                <a:spcPts val="1300"/>
              </a:lnSpc>
            </a:pPr>
            <a:r>
              <a:rPr lang="ja-JP" altLang="en-US" sz="1200" b="1"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rPr>
              <a:t>2030</a:t>
            </a:r>
            <a:r>
              <a:rPr lang="ja-JP" altLang="en-US" sz="900" dirty="0" smtClean="0">
                <a:latin typeface="Meiryo UI" panose="020B0604030504040204" pitchFamily="50" charset="-128"/>
                <a:ea typeface="Meiryo UI" panose="020B0604030504040204" pitchFamily="50" charset="-128"/>
              </a:rPr>
              <a:t>年までに新築建築物・住宅の平均で</a:t>
            </a:r>
            <a:r>
              <a:rPr lang="en-US" altLang="ja-JP" sz="900" dirty="0" smtClean="0">
                <a:latin typeface="Meiryo UI" panose="020B0604030504040204" pitchFamily="50" charset="-128"/>
                <a:ea typeface="Meiryo UI" panose="020B0604030504040204" pitchFamily="50" charset="-128"/>
              </a:rPr>
              <a:t>ZEB</a:t>
            </a:r>
            <a:r>
              <a:rPr lang="ja-JP" altLang="en-US" sz="900" dirty="0" smtClean="0">
                <a:latin typeface="Meiryo UI" panose="020B0604030504040204" pitchFamily="50" charset="-128"/>
                <a:ea typeface="Meiryo UI" panose="020B0604030504040204" pitchFamily="50" charset="-128"/>
              </a:rPr>
              <a:t>化、</a:t>
            </a:r>
            <a:r>
              <a:rPr lang="en-US" altLang="ja-JP" sz="900" dirty="0" smtClean="0">
                <a:latin typeface="Meiryo UI" panose="020B0604030504040204" pitchFamily="50" charset="-128"/>
                <a:ea typeface="Meiryo UI" panose="020B0604030504040204" pitchFamily="50" charset="-128"/>
              </a:rPr>
              <a:t>ZEH</a:t>
            </a:r>
            <a:r>
              <a:rPr lang="ja-JP" altLang="en-US" sz="900" dirty="0" smtClean="0">
                <a:latin typeface="Meiryo UI" panose="020B0604030504040204" pitchFamily="50" charset="-128"/>
                <a:ea typeface="Meiryo UI" panose="020B0604030504040204" pitchFamily="50" charset="-128"/>
              </a:rPr>
              <a:t>化</a:t>
            </a:r>
          </a:p>
        </p:txBody>
      </p:sp>
      <p:sp>
        <p:nvSpPr>
          <p:cNvPr id="74" name="四角形: 角を丸くする 2">
            <a:extLst>
              <a:ext uri="{FF2B5EF4-FFF2-40B4-BE49-F238E27FC236}">
                <a16:creationId xmlns:a16="http://schemas.microsoft.com/office/drawing/2014/main" id="{DDFBC2D1-334E-4E0D-90BF-FD2FFC3DFCF6}"/>
              </a:ext>
            </a:extLst>
          </p:cNvPr>
          <p:cNvSpPr/>
          <p:nvPr/>
        </p:nvSpPr>
        <p:spPr>
          <a:xfrm>
            <a:off x="260197" y="4613151"/>
            <a:ext cx="2347089" cy="240941"/>
          </a:xfrm>
          <a:prstGeom prst="roundRect">
            <a:avLst/>
          </a:prstGeom>
          <a:solidFill>
            <a:schemeClr val="bg1">
              <a:lumMod val="9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２．大阪府のこれまでの取組み</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81533" y="4861998"/>
            <a:ext cx="6400800" cy="661720"/>
          </a:xfrm>
          <a:prstGeom prst="rect">
            <a:avLst/>
          </a:prstGeom>
        </p:spPr>
        <p:txBody>
          <a:bodyPr>
            <a:spAutoFit/>
          </a:bodyPr>
          <a:lstStyle/>
          <a:p>
            <a:pPr>
              <a:lnSpc>
                <a:spcPts val="1200"/>
              </a:lnSpc>
            </a:pPr>
            <a:r>
              <a:rPr lang="ja-JP" altLang="en-US" sz="1200"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大阪府</a:t>
            </a:r>
            <a:r>
              <a:rPr lang="ja-JP" altLang="en-US" sz="1200" b="1" dirty="0">
                <a:latin typeface="Meiryo UI" panose="020B0604030504040204" pitchFamily="50" charset="-128"/>
                <a:ea typeface="Meiryo UI" panose="020B0604030504040204" pitchFamily="50" charset="-128"/>
              </a:rPr>
              <a:t>地球温暖化対策実行計画（区域施策編</a:t>
            </a:r>
            <a:r>
              <a:rPr lang="ja-JP" altLang="en-US" sz="1200" b="1" dirty="0" smtClean="0">
                <a:latin typeface="Meiryo UI" panose="020B0604030504040204" pitchFamily="50" charset="-128"/>
                <a:ea typeface="Meiryo UI" panose="020B0604030504040204" pitchFamily="50" charset="-128"/>
              </a:rPr>
              <a:t>）</a:t>
            </a:r>
            <a:endParaRPr lang="en-US" altLang="ja-JP" sz="1200" b="1" dirty="0" smtClean="0">
              <a:latin typeface="Meiryo UI" panose="020B0604030504040204" pitchFamily="50" charset="-128"/>
              <a:ea typeface="Meiryo UI" panose="020B0604030504040204" pitchFamily="50" charset="-128"/>
            </a:endParaRPr>
          </a:p>
          <a:p>
            <a:pPr>
              <a:lnSpc>
                <a:spcPts val="1200"/>
              </a:lnSpc>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2015</a:t>
            </a:r>
            <a:r>
              <a:rPr lang="ja-JP" altLang="en-US" sz="900" dirty="0">
                <a:latin typeface="Meiryo UI" panose="020B0604030504040204" pitchFamily="50" charset="-128"/>
                <a:ea typeface="Meiryo UI" panose="020B0604030504040204" pitchFamily="50" charset="-128"/>
              </a:rPr>
              <a:t>年３月</a:t>
            </a:r>
            <a:r>
              <a:rPr lang="ja-JP" altLang="en-US" sz="900" dirty="0" smtClean="0">
                <a:latin typeface="Meiryo UI" panose="020B0604030504040204" pitchFamily="50" charset="-128"/>
                <a:ea typeface="Meiryo UI" panose="020B0604030504040204" pitchFamily="50" charset="-128"/>
              </a:rPr>
              <a:t>策定⇒</a:t>
            </a:r>
            <a:r>
              <a:rPr lang="en-US" altLang="ja-JP" sz="900" dirty="0">
                <a:latin typeface="Meiryo UI" panose="020B0604030504040204" pitchFamily="50" charset="-128"/>
                <a:ea typeface="Meiryo UI" panose="020B0604030504040204" pitchFamily="50" charset="-128"/>
              </a:rPr>
              <a:t>2017</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12</a:t>
            </a:r>
            <a:r>
              <a:rPr lang="ja-JP" altLang="en-US" sz="900" dirty="0" smtClean="0">
                <a:latin typeface="Meiryo UI" panose="020B0604030504040204" pitchFamily="50" charset="-128"/>
                <a:ea typeface="Meiryo UI" panose="020B0604030504040204" pitchFamily="50" charset="-128"/>
              </a:rPr>
              <a:t>月一部改定</a:t>
            </a:r>
            <a:endParaRPr lang="en-US" altLang="ja-JP" sz="900" strike="sngStrike" dirty="0" smtClean="0">
              <a:solidFill>
                <a:srgbClr val="FF0000"/>
              </a:solidFill>
              <a:latin typeface="Meiryo UI" panose="020B0604030504040204" pitchFamily="50" charset="-128"/>
              <a:ea typeface="Meiryo UI" panose="020B0604030504040204" pitchFamily="50" charset="-128"/>
            </a:endParaRPr>
          </a:p>
          <a:p>
            <a:pPr lvl="0"/>
            <a:r>
              <a:rPr lang="ja-JP" altLang="en-US" sz="900" dirty="0">
                <a:solidFill>
                  <a:srgbClr val="FF0000"/>
                </a:solidFill>
                <a:latin typeface="Meiryo UI" panose="020B0604030504040204" pitchFamily="50" charset="-128"/>
                <a:ea typeface="Meiryo UI" panose="020B0604030504040204" pitchFamily="50" charset="-128"/>
              </a:rPr>
              <a:t>　</a:t>
            </a:r>
            <a:r>
              <a:rPr lang="ja-JP" altLang="en-US" sz="900" dirty="0" smtClean="0">
                <a:solidFill>
                  <a:srgbClr val="FF0000"/>
                </a:solidFill>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a:t>
            </a:r>
            <a:r>
              <a:rPr lang="en-US" altLang="ja-JP" sz="800" dirty="0" smtClean="0"/>
              <a:t>2050</a:t>
            </a:r>
            <a:r>
              <a:rPr lang="ja-JP" altLang="ja-JP" sz="800" dirty="0" smtClean="0"/>
              <a:t>年二酸化炭素排出量実質ゼロの将来像</a:t>
            </a:r>
            <a:r>
              <a:rPr lang="ja-JP" altLang="en-US" sz="800" dirty="0" smtClean="0"/>
              <a:t>を見据え、</a:t>
            </a:r>
            <a:r>
              <a:rPr lang="ja-JP" altLang="ja-JP" sz="800" dirty="0" smtClean="0"/>
              <a:t>次期実行計画</a:t>
            </a:r>
            <a:r>
              <a:rPr lang="ja-JP" altLang="en-US" sz="800" dirty="0" smtClean="0"/>
              <a:t>を令和</a:t>
            </a:r>
            <a:r>
              <a:rPr lang="en-US" altLang="ja-JP" sz="800" dirty="0" smtClean="0"/>
              <a:t>2</a:t>
            </a:r>
            <a:r>
              <a:rPr lang="ja-JP" altLang="en-US" sz="800" dirty="0" smtClean="0"/>
              <a:t>年度末</a:t>
            </a:r>
            <a:r>
              <a:rPr lang="ja-JP" altLang="ja-JP" sz="800" dirty="0" smtClean="0"/>
              <a:t>策定</a:t>
            </a:r>
            <a:r>
              <a:rPr lang="ja-JP" altLang="en-US" sz="800" dirty="0" smtClean="0"/>
              <a:t>予定</a:t>
            </a:r>
            <a:r>
              <a:rPr lang="en-US" altLang="ja-JP" sz="800" dirty="0" smtClean="0"/>
              <a:t/>
            </a:r>
            <a:br>
              <a:rPr lang="en-US" altLang="ja-JP" sz="800" dirty="0" smtClean="0"/>
            </a:br>
            <a:endParaRPr lang="ja-JP" altLang="en-US" sz="800" strike="sngStrike" dirty="0">
              <a:latin typeface="Meiryo UI" panose="020B0604030504040204" pitchFamily="50" charset="-128"/>
              <a:ea typeface="Meiryo UI" panose="020B0604030504040204" pitchFamily="50" charset="-128"/>
            </a:endParaRPr>
          </a:p>
        </p:txBody>
      </p:sp>
      <p:sp>
        <p:nvSpPr>
          <p:cNvPr id="84" name="四角形: 角を丸くする 34">
            <a:extLst>
              <a:ext uri="{FF2B5EF4-FFF2-40B4-BE49-F238E27FC236}">
                <a16:creationId xmlns:a16="http://schemas.microsoft.com/office/drawing/2014/main" id="{FE59779F-C1F2-4DF4-9CB2-A546140BDC4C}"/>
              </a:ext>
            </a:extLst>
          </p:cNvPr>
          <p:cNvSpPr/>
          <p:nvPr/>
        </p:nvSpPr>
        <p:spPr>
          <a:xfrm>
            <a:off x="5248672" y="1416224"/>
            <a:ext cx="2020456" cy="255387"/>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altLang="ja-JP" sz="1200" b="1" dirty="0"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Ⅲ</a:t>
            </a:r>
            <a:r>
              <a:rPr lang="ja-JP" altLang="en-US" sz="1200" b="1" dirty="0" err="1"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a:t>
            </a:r>
            <a:r>
              <a:rPr lang="ja-JP" altLang="en-US" sz="1200" b="1" dirty="0"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論点と方向性について</a:t>
            </a:r>
            <a:endParaRPr kumimoji="1" lang="ja-JP" altLang="en-US" sz="12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grpSp>
        <p:nvGrpSpPr>
          <p:cNvPr id="72" name="グループ化 71"/>
          <p:cNvGrpSpPr/>
          <p:nvPr/>
        </p:nvGrpSpPr>
        <p:grpSpPr>
          <a:xfrm>
            <a:off x="8460716" y="43932"/>
            <a:ext cx="2908636" cy="450085"/>
            <a:chOff x="6471738" y="57059"/>
            <a:chExt cx="3025406" cy="504594"/>
          </a:xfrm>
        </p:grpSpPr>
        <p:pic>
          <p:nvPicPr>
            <p:cNvPr id="78" name="図 7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1738" y="57597"/>
              <a:ext cx="504056" cy="504056"/>
            </a:xfrm>
            <a:prstGeom prst="rect">
              <a:avLst/>
            </a:prstGeom>
          </p:spPr>
        </p:pic>
        <p:pic>
          <p:nvPicPr>
            <p:cNvPr id="79" name="図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5794" y="57059"/>
              <a:ext cx="504000" cy="504000"/>
            </a:xfrm>
            <a:prstGeom prst="rect">
              <a:avLst/>
            </a:prstGeom>
          </p:spPr>
        </p:pic>
        <p:pic>
          <p:nvPicPr>
            <p:cNvPr id="80" name="図 7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79850" y="57059"/>
              <a:ext cx="504000" cy="504000"/>
            </a:xfrm>
            <a:prstGeom prst="rect">
              <a:avLst/>
            </a:prstGeom>
          </p:spPr>
        </p:pic>
        <p:pic>
          <p:nvPicPr>
            <p:cNvPr id="93" name="図 9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83850" y="57231"/>
              <a:ext cx="504000" cy="504000"/>
            </a:xfrm>
            <a:prstGeom prst="rect">
              <a:avLst/>
            </a:prstGeom>
          </p:spPr>
        </p:pic>
        <p:pic>
          <p:nvPicPr>
            <p:cNvPr id="97" name="図 9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87850" y="57059"/>
              <a:ext cx="504000" cy="504000"/>
            </a:xfrm>
            <a:prstGeom prst="rect">
              <a:avLst/>
            </a:prstGeom>
          </p:spPr>
        </p:pic>
        <p:pic>
          <p:nvPicPr>
            <p:cNvPr id="98" name="図 9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993144" y="57611"/>
              <a:ext cx="504000" cy="504000"/>
            </a:xfrm>
            <a:prstGeom prst="rect">
              <a:avLst/>
            </a:prstGeom>
          </p:spPr>
        </p:pic>
      </p:grpSp>
      <p:sp>
        <p:nvSpPr>
          <p:cNvPr id="52" name="テキスト ボックス 51"/>
          <p:cNvSpPr txBox="1"/>
          <p:nvPr/>
        </p:nvSpPr>
        <p:spPr>
          <a:xfrm>
            <a:off x="4983248" y="3468778"/>
            <a:ext cx="2799762" cy="1015663"/>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rPr>
              <a:t>◆住宅の環境配慮について</a:t>
            </a:r>
            <a:endParaRPr lang="en-US" altLang="ja-JP" sz="1200" b="1" dirty="0" smtClean="0">
              <a:solidFill>
                <a:prstClr val="black"/>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〇国の法改正を踏まえた施策のあり方</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〇既存住宅の省エネ施策のあり方</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〇コロナによる生活様式の変化も踏まえた</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en-US" altLang="ja-JP" sz="1200" dirty="0">
                <a:solidFill>
                  <a:prstClr val="black"/>
                </a:solidFill>
                <a:latin typeface="Meiryo UI" panose="020B0604030504040204" pitchFamily="50" charset="-128"/>
                <a:ea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住宅に対する施策の検討</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bwMode="gray">
          <a:xfrm>
            <a:off x="11503446" y="120080"/>
            <a:ext cx="1090042" cy="276999"/>
          </a:xfrm>
          <a:prstGeom prst="rect">
            <a:avLst/>
          </a:prstGeom>
          <a:solidFill>
            <a:schemeClr val="bg1"/>
          </a:solidFill>
        </p:spPr>
        <p:txBody>
          <a:bodyPr wrap="square" rtlCol="0">
            <a:spAutoFit/>
          </a:bodyPr>
          <a:lstStyle/>
          <a:p>
            <a:pPr algn="ctr"/>
            <a:r>
              <a:rPr lang="ja-JP" altLang="en-US" sz="1200" dirty="0" smtClean="0">
                <a:latin typeface="+mj-ea"/>
                <a:ea typeface="+mj-ea"/>
              </a:rPr>
              <a:t>資料３</a:t>
            </a:r>
            <a:endParaRPr lang="ja-JP" altLang="en-US" sz="1200" dirty="0">
              <a:latin typeface="+mj-ea"/>
              <a:ea typeface="+mj-ea"/>
            </a:endParaRPr>
          </a:p>
        </p:txBody>
      </p:sp>
      <p:sp>
        <p:nvSpPr>
          <p:cNvPr id="49" name="正方形/長方形 48"/>
          <p:cNvSpPr/>
          <p:nvPr/>
        </p:nvSpPr>
        <p:spPr>
          <a:xfrm>
            <a:off x="85624" y="4113386"/>
            <a:ext cx="4533709" cy="461665"/>
          </a:xfrm>
          <a:prstGeom prst="rect">
            <a:avLst/>
          </a:prstGeom>
        </p:spPr>
        <p:txBody>
          <a:bodyPr wrap="square">
            <a:spAutoFit/>
          </a:bodyPr>
          <a:lstStyle/>
          <a:p>
            <a:r>
              <a:rPr lang="ja-JP" altLang="en-US" sz="1200" dirty="0" smtClean="0">
                <a:latin typeface="Meiryo UI" panose="020B0604030504040204" pitchFamily="50" charset="-128"/>
                <a:ea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rPr>
              <a:t>203</a:t>
            </a:r>
            <a:r>
              <a:rPr lang="ja-JP" altLang="en-US" sz="1200" dirty="0" smtClean="0">
                <a:latin typeface="Meiryo UI" panose="020B0604030504040204" pitchFamily="50" charset="-128"/>
                <a:ea typeface="Meiryo UI" panose="020B0604030504040204" pitchFamily="50" charset="-128"/>
              </a:rPr>
              <a:t>回臨時国会における菅首相所信表明演説</a:t>
            </a:r>
            <a:endParaRPr lang="en-US" altLang="ja-JP" sz="1200"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rPr>
              <a:t>2050</a:t>
            </a:r>
            <a:r>
              <a:rPr lang="ja-JP" altLang="en-US" sz="900" dirty="0" smtClean="0">
                <a:latin typeface="Meiryo UI" panose="020B0604030504040204" pitchFamily="50" charset="-128"/>
                <a:ea typeface="Meiryo UI" panose="020B0604030504040204" pitchFamily="50" charset="-128"/>
              </a:rPr>
              <a:t>年までに温室効果ガスの排出量実質ゼロ（</a:t>
            </a:r>
            <a:r>
              <a:rPr lang="en-US" altLang="ja-JP" sz="900" dirty="0" smtClean="0">
                <a:latin typeface="Meiryo UI" panose="020B0604030504040204" pitchFamily="50" charset="-128"/>
                <a:ea typeface="Meiryo UI" panose="020B0604030504040204" pitchFamily="50" charset="-128"/>
              </a:rPr>
              <a:t>2020</a:t>
            </a:r>
            <a:r>
              <a:rPr lang="ja-JP" altLang="en-US" sz="900" dirty="0" smtClean="0">
                <a:latin typeface="Meiryo UI" panose="020B0604030504040204" pitchFamily="50" charset="-128"/>
                <a:ea typeface="Meiryo UI" panose="020B0604030504040204" pitchFamily="50" charset="-128"/>
              </a:rPr>
              <a:t>年</a:t>
            </a:r>
            <a:r>
              <a:rPr lang="en-US" altLang="ja-JP" sz="900" dirty="0" smtClean="0">
                <a:latin typeface="Meiryo UI" panose="020B0604030504040204" pitchFamily="50" charset="-128"/>
                <a:ea typeface="Meiryo UI" panose="020B0604030504040204" pitchFamily="50" charset="-128"/>
              </a:rPr>
              <a:t>10</a:t>
            </a:r>
            <a:r>
              <a:rPr lang="ja-JP" altLang="en-US" sz="900" dirty="0" smtClean="0">
                <a:latin typeface="Meiryo UI" panose="020B0604030504040204" pitchFamily="50" charset="-128"/>
                <a:ea typeface="Meiryo UI" panose="020B0604030504040204" pitchFamily="50" charset="-128"/>
              </a:rPr>
              <a:t>月</a:t>
            </a:r>
            <a:r>
              <a:rPr lang="en-US" altLang="ja-JP" sz="900" dirty="0" smtClean="0">
                <a:latin typeface="Meiryo UI" panose="020B0604030504040204" pitchFamily="50" charset="-128"/>
                <a:ea typeface="Meiryo UI" panose="020B0604030504040204" pitchFamily="50" charset="-128"/>
              </a:rPr>
              <a:t>26</a:t>
            </a:r>
            <a:r>
              <a:rPr lang="ja-JP" altLang="en-US" sz="900" dirty="0" smtClean="0">
                <a:latin typeface="Meiryo UI" panose="020B0604030504040204" pitchFamily="50" charset="-128"/>
                <a:ea typeface="Meiryo UI" panose="020B0604030504040204" pitchFamily="50" charset="-128"/>
              </a:rPr>
              <a:t>日）</a:t>
            </a:r>
            <a:endParaRPr lang="ja-JP" altLang="en-US" sz="900" dirty="0">
              <a:latin typeface="Meiryo UI" panose="020B0604030504040204" pitchFamily="50" charset="-128"/>
              <a:ea typeface="Meiryo UI" panose="020B0604030504040204" pitchFamily="50" charset="-128"/>
            </a:endParaRPr>
          </a:p>
        </p:txBody>
      </p:sp>
      <p:sp>
        <p:nvSpPr>
          <p:cNvPr id="53" name="正方形/長方形 52"/>
          <p:cNvSpPr/>
          <p:nvPr/>
        </p:nvSpPr>
        <p:spPr>
          <a:xfrm>
            <a:off x="85075" y="3465547"/>
            <a:ext cx="4586061" cy="830997"/>
          </a:xfrm>
          <a:prstGeom prst="rect">
            <a:avLst/>
          </a:prstGeom>
        </p:spPr>
        <p:txBody>
          <a:bodyPr wrap="square">
            <a:spAutoFit/>
          </a:bodyPr>
          <a:lstStyle/>
          <a:p>
            <a:r>
              <a:rPr lang="ja-JP" altLang="en-US" sz="1200" dirty="0" smtClean="0">
                <a:latin typeface="Meiryo UI" panose="020B0604030504040204" pitchFamily="50" charset="-128"/>
                <a:ea typeface="Meiryo UI" panose="020B0604030504040204" pitchFamily="50" charset="-128"/>
              </a:rPr>
              <a:t>◆建築物省エネ法の改正</a:t>
            </a:r>
            <a:r>
              <a:rPr lang="ja-JP" altLang="en-US" sz="900" dirty="0" smtClean="0">
                <a:latin typeface="Meiryo UI" panose="020B0604030504040204" pitchFamily="50" charset="-128"/>
                <a:ea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rPr>
              <a:t>2019</a:t>
            </a:r>
            <a:r>
              <a:rPr lang="ja-JP" altLang="en-US" sz="900" dirty="0">
                <a:latin typeface="Meiryo UI" panose="020B0604030504040204" pitchFamily="50" charset="-128"/>
                <a:ea typeface="Meiryo UI" panose="020B0604030504040204" pitchFamily="50" charset="-128"/>
              </a:rPr>
              <a:t>年</a:t>
            </a:r>
            <a:r>
              <a:rPr lang="ja-JP" altLang="en-US" sz="900" dirty="0" smtClean="0">
                <a:latin typeface="Meiryo UI" panose="020B0604030504040204" pitchFamily="50" charset="-128"/>
                <a:ea typeface="Meiryo UI" panose="020B0604030504040204" pitchFamily="50" charset="-128"/>
              </a:rPr>
              <a:t>５月</a:t>
            </a:r>
            <a:r>
              <a:rPr lang="en-US" altLang="ja-JP" sz="900" dirty="0" smtClean="0">
                <a:latin typeface="Meiryo UI" panose="020B0604030504040204" pitchFamily="50" charset="-128"/>
                <a:ea typeface="Meiryo UI" panose="020B0604030504040204" pitchFamily="50" charset="-128"/>
              </a:rPr>
              <a:t>17</a:t>
            </a:r>
            <a:r>
              <a:rPr lang="ja-JP" altLang="en-US" sz="900" dirty="0" smtClean="0">
                <a:latin typeface="Meiryo UI" panose="020B0604030504040204" pitchFamily="50" charset="-128"/>
                <a:ea typeface="Meiryo UI" panose="020B0604030504040204" pitchFamily="50" charset="-128"/>
              </a:rPr>
              <a:t>日</a:t>
            </a:r>
            <a:r>
              <a:rPr lang="ja-JP" altLang="en-US" sz="900" dirty="0">
                <a:latin typeface="Meiryo UI" panose="020B0604030504040204" pitchFamily="50" charset="-128"/>
                <a:ea typeface="Meiryo UI" panose="020B0604030504040204" pitchFamily="50" charset="-128"/>
              </a:rPr>
              <a:t>に</a:t>
            </a:r>
            <a:r>
              <a:rPr lang="ja-JP" altLang="en-US" sz="900" dirty="0" smtClean="0">
                <a:latin typeface="Meiryo UI" panose="020B0604030504040204" pitchFamily="50" charset="-128"/>
                <a:ea typeface="Meiryo UI" panose="020B0604030504040204" pitchFamily="50" charset="-128"/>
              </a:rPr>
              <a:t>公布）</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注</a:t>
            </a:r>
            <a:r>
              <a:rPr lang="en-US" altLang="ja-JP" sz="900" dirty="0" smtClean="0">
                <a:latin typeface="Meiryo UI" panose="020B0604030504040204" pitchFamily="50" charset="-128"/>
                <a:ea typeface="Meiryo UI" panose="020B0604030504040204" pitchFamily="50" charset="-128"/>
              </a:rPr>
              <a:t>1] </a:t>
            </a:r>
            <a:r>
              <a:rPr lang="ja-JP" altLang="en-US" sz="900" dirty="0">
                <a:latin typeface="Meiryo UI" panose="020B0604030504040204" pitchFamily="50" charset="-128"/>
                <a:ea typeface="Meiryo UI" panose="020B0604030504040204" pitchFamily="50" charset="-128"/>
              </a:rPr>
              <a:t>地方の自然的社会的条件の特殊性により、省エネ基準のみによっては建築物</a:t>
            </a:r>
            <a:r>
              <a:rPr lang="ja-JP" altLang="en-US" sz="900" dirty="0" smtClean="0">
                <a:latin typeface="Meiryo UI" panose="020B0604030504040204" pitchFamily="50" charset="-128"/>
                <a:ea typeface="Meiryo UI" panose="020B0604030504040204" pitchFamily="50" charset="-128"/>
              </a:rPr>
              <a:t>の</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省エネ性能</a:t>
            </a:r>
            <a:r>
              <a:rPr lang="ja-JP" altLang="en-US" sz="900" dirty="0">
                <a:latin typeface="Meiryo UI" panose="020B0604030504040204" pitchFamily="50" charset="-128"/>
                <a:ea typeface="Meiryo UI" panose="020B0604030504040204" pitchFamily="50" charset="-128"/>
              </a:rPr>
              <a:t>の確保が困難な場合、法律に基づく条例で省エネ基準に必要な事項</a:t>
            </a:r>
            <a:r>
              <a:rPr lang="ja-JP" altLang="en-US" sz="900" dirty="0" smtClean="0">
                <a:latin typeface="Meiryo UI" panose="020B0604030504040204" pitchFamily="50" charset="-128"/>
                <a:ea typeface="Meiryo UI" panose="020B0604030504040204" pitchFamily="50" charset="-128"/>
              </a:rPr>
              <a:t>を</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付加できる（建築基</a:t>
            </a:r>
            <a:r>
              <a:rPr lang="ja-JP" altLang="en-US" sz="900" dirty="0">
                <a:latin typeface="Meiryo UI" panose="020B0604030504040204" pitchFamily="50" charset="-128"/>
                <a:ea typeface="Meiryo UI" panose="020B0604030504040204" pitchFamily="50" charset="-128"/>
              </a:rPr>
              <a:t>準法に基づく確認申請と連動）</a:t>
            </a:r>
            <a:endParaRPr lang="en-US" altLang="ja-JP" sz="900" dirty="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a:t>
            </a:r>
            <a:endParaRPr lang="ja-JP" altLang="en-US" sz="900" dirty="0">
              <a:latin typeface="Meiryo UI" panose="020B0604030504040204" pitchFamily="50" charset="-128"/>
              <a:ea typeface="Meiryo UI" panose="020B0604030504040204" pitchFamily="50" charset="-128"/>
            </a:endParaRPr>
          </a:p>
        </p:txBody>
      </p:sp>
      <p:sp>
        <p:nvSpPr>
          <p:cNvPr id="54" name="正方形/長方形 53">
            <a:extLst>
              <a:ext uri="{FF2B5EF4-FFF2-40B4-BE49-F238E27FC236}">
                <a16:creationId xmlns:a16="http://schemas.microsoft.com/office/drawing/2014/main" id="{099361CA-D317-46B1-B09F-D049165D7426}"/>
              </a:ext>
            </a:extLst>
          </p:cNvPr>
          <p:cNvSpPr/>
          <p:nvPr/>
        </p:nvSpPr>
        <p:spPr>
          <a:xfrm>
            <a:off x="5012989" y="9058119"/>
            <a:ext cx="7030273" cy="4745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8000" indent="-504000"/>
            <a:r>
              <a:rPr lang="ja-JP" altLang="en-US" sz="1200" dirty="0">
                <a:solidFill>
                  <a:prstClr val="black"/>
                </a:solidFill>
                <a:latin typeface="Meiryo UI" panose="020B0604030504040204" pitchFamily="50" charset="-128"/>
                <a:ea typeface="Meiryo UI" panose="020B0604030504040204" pitchFamily="50" charset="-128"/>
              </a:rPr>
              <a:t>〇</a:t>
            </a:r>
            <a:r>
              <a:rPr lang="ja-JP" altLang="en-US" sz="1200" dirty="0" smtClean="0">
                <a:solidFill>
                  <a:schemeClr val="tx1"/>
                </a:solidFill>
                <a:latin typeface="Meiryo UI" panose="020B0604030504040204" pitchFamily="50" charset="-128"/>
                <a:ea typeface="Meiryo UI" panose="020B0604030504040204" pitchFamily="50" charset="-128"/>
              </a:rPr>
              <a:t>本審</a:t>
            </a:r>
            <a:r>
              <a:rPr lang="ja-JP" altLang="en-US" sz="1200" dirty="0">
                <a:solidFill>
                  <a:schemeClr val="tx1"/>
                </a:solidFill>
                <a:latin typeface="Meiryo UI" panose="020B0604030504040204" pitchFamily="50" charset="-128"/>
                <a:ea typeface="Meiryo UI" panose="020B0604030504040204" pitchFamily="50" charset="-128"/>
              </a:rPr>
              <a:t>議会</a:t>
            </a:r>
            <a:r>
              <a:rPr lang="ja-JP" altLang="en-US" sz="1200" dirty="0" smtClean="0">
                <a:solidFill>
                  <a:schemeClr val="tx1"/>
                </a:solidFill>
                <a:latin typeface="Meiryo UI" panose="020B0604030504040204" pitchFamily="50" charset="-128"/>
                <a:ea typeface="Meiryo UI" panose="020B0604030504040204" pitchFamily="50" charset="-128"/>
              </a:rPr>
              <a:t>の中間報告以降、温暖化対策部会で議論</a:t>
            </a:r>
            <a:r>
              <a:rPr lang="ja-JP" altLang="en-US" sz="1200" dirty="0">
                <a:solidFill>
                  <a:schemeClr val="tx1"/>
                </a:solidFill>
                <a:latin typeface="Meiryo UI" panose="020B0604030504040204" pitchFamily="50" charset="-128"/>
                <a:ea typeface="Meiryo UI" panose="020B0604030504040204" pitchFamily="50" charset="-128"/>
              </a:rPr>
              <a:t>を深め</a:t>
            </a:r>
            <a:r>
              <a:rPr lang="ja-JP" altLang="en-US" sz="1200" dirty="0" smtClean="0">
                <a:solidFill>
                  <a:schemeClr val="tx1"/>
                </a:solidFill>
                <a:latin typeface="Meiryo UI" panose="020B0604030504040204" pitchFamily="50" charset="-128"/>
                <a:ea typeface="Meiryo UI" panose="020B0604030504040204" pitchFamily="50" charset="-128"/>
              </a:rPr>
              <a:t>、部会として答申</a:t>
            </a:r>
            <a:r>
              <a:rPr lang="ja-JP" altLang="en-US" sz="1200" dirty="0">
                <a:solidFill>
                  <a:schemeClr val="tx1"/>
                </a:solidFill>
                <a:latin typeface="Meiryo UI" panose="020B0604030504040204" pitchFamily="50" charset="-128"/>
                <a:ea typeface="Meiryo UI" panose="020B0604030504040204" pitchFamily="50" charset="-128"/>
              </a:rPr>
              <a:t>案</a:t>
            </a:r>
            <a:r>
              <a:rPr lang="ja-JP" altLang="en-US" sz="1200" dirty="0" smtClean="0">
                <a:solidFill>
                  <a:schemeClr val="tx1"/>
                </a:solidFill>
                <a:latin typeface="Meiryo UI" panose="020B0604030504040204" pitchFamily="50" charset="-128"/>
                <a:ea typeface="Meiryo UI" panose="020B0604030504040204" pitchFamily="50" charset="-128"/>
              </a:rPr>
              <a:t>を取りまとめる。</a:t>
            </a:r>
            <a:endParaRPr lang="en-US" altLang="ja-JP" sz="1200" dirty="0">
              <a:solidFill>
                <a:schemeClr val="tx1"/>
              </a:solidFill>
              <a:latin typeface="Meiryo UI" panose="020B0604030504040204" pitchFamily="50" charset="-128"/>
              <a:ea typeface="Meiryo UI" panose="020B0604030504040204" pitchFamily="50" charset="-128"/>
            </a:endParaRPr>
          </a:p>
          <a:p>
            <a:pPr marL="468000" indent="-504000"/>
            <a:r>
              <a:rPr lang="ja-JP" altLang="en-US" sz="1200" dirty="0">
                <a:solidFill>
                  <a:prstClr val="black"/>
                </a:solidFill>
                <a:latin typeface="Meiryo UI" panose="020B0604030504040204" pitchFamily="50" charset="-128"/>
                <a:ea typeface="Meiryo UI" panose="020B0604030504040204" pitchFamily="50" charset="-128"/>
              </a:rPr>
              <a:t>〇</a:t>
            </a:r>
            <a:r>
              <a:rPr lang="en-US" altLang="ja-JP" sz="1200" dirty="0" smtClean="0">
                <a:solidFill>
                  <a:schemeClr val="tx1"/>
                </a:solidFill>
                <a:latin typeface="Meiryo UI" panose="020B0604030504040204" pitchFamily="50" charset="-128"/>
                <a:ea typeface="Meiryo UI" panose="020B0604030504040204" pitchFamily="50" charset="-128"/>
              </a:rPr>
              <a:t>2021</a:t>
            </a:r>
            <a:r>
              <a:rPr lang="ja-JP" altLang="en-US" sz="1200" dirty="0">
                <a:solidFill>
                  <a:schemeClr val="tx1"/>
                </a:solidFill>
                <a:latin typeface="Meiryo UI" panose="020B0604030504040204" pitchFamily="50" charset="-128"/>
                <a:ea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rPr>
              <a:t>6</a:t>
            </a:r>
            <a:r>
              <a:rPr lang="ja-JP" altLang="en-US" sz="1200" dirty="0" smtClean="0">
                <a:solidFill>
                  <a:schemeClr val="tx1"/>
                </a:solidFill>
                <a:latin typeface="Meiryo UI" panose="020B0604030504040204" pitchFamily="50" charset="-128"/>
                <a:ea typeface="Meiryo UI" panose="020B0604030504040204" pitchFamily="50" charset="-128"/>
              </a:rPr>
              <a:t>月に環境審議会の答申として取りまとめていただく予定。</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55" name="正方形/長方形 54"/>
          <p:cNvSpPr/>
          <p:nvPr/>
        </p:nvSpPr>
        <p:spPr>
          <a:xfrm>
            <a:off x="93566" y="2321322"/>
            <a:ext cx="469263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建築物省エネ法 </a:t>
            </a:r>
            <a:r>
              <a:rPr lang="en-US" altLang="ja-JP" sz="900" dirty="0" smtClean="0">
                <a:latin typeface="Meiryo UI" panose="020B0604030504040204" pitchFamily="50" charset="-128"/>
                <a:ea typeface="Meiryo UI" panose="020B0604030504040204" pitchFamily="50" charset="-128"/>
              </a:rPr>
              <a:t>(2015</a:t>
            </a:r>
            <a:r>
              <a:rPr lang="ja-JP" altLang="en-US" sz="900" dirty="0" smtClean="0">
                <a:latin typeface="Meiryo UI" panose="020B0604030504040204" pitchFamily="50" charset="-128"/>
                <a:ea typeface="Meiryo UI" panose="020B0604030504040204" pitchFamily="50" charset="-128"/>
              </a:rPr>
              <a:t>年</a:t>
            </a:r>
            <a:r>
              <a:rPr lang="en-US" altLang="ja-JP" sz="900" dirty="0" smtClean="0">
                <a:latin typeface="Meiryo UI" panose="020B0604030504040204" pitchFamily="50" charset="-128"/>
                <a:ea typeface="Meiryo UI" panose="020B0604030504040204" pitchFamily="50" charset="-128"/>
              </a:rPr>
              <a:t>7</a:t>
            </a:r>
            <a:r>
              <a:rPr lang="ja-JP" altLang="en-US" sz="900" dirty="0" smtClean="0">
                <a:latin typeface="Meiryo UI" panose="020B0604030504040204" pitchFamily="50" charset="-128"/>
                <a:ea typeface="Meiryo UI" panose="020B0604030504040204" pitchFamily="50" charset="-128"/>
              </a:rPr>
              <a:t>月</a:t>
            </a:r>
            <a:r>
              <a:rPr lang="en-US" altLang="ja-JP" sz="900" dirty="0" smtClean="0">
                <a:latin typeface="Meiryo UI" panose="020B0604030504040204" pitchFamily="50" charset="-128"/>
                <a:ea typeface="Meiryo UI" panose="020B0604030504040204" pitchFamily="50" charset="-128"/>
              </a:rPr>
              <a:t>8</a:t>
            </a:r>
            <a:r>
              <a:rPr lang="ja-JP" altLang="en-US" sz="900" dirty="0" smtClean="0">
                <a:latin typeface="Meiryo UI" panose="020B0604030504040204" pitchFamily="50" charset="-128"/>
                <a:ea typeface="Meiryo UI" panose="020B0604030504040204" pitchFamily="50" charset="-128"/>
              </a:rPr>
              <a:t>日に公布）</a:t>
            </a:r>
            <a:endParaRPr lang="en-US" altLang="ja-JP" sz="900" dirty="0" smtClean="0">
              <a:latin typeface="Meiryo UI" panose="020B0604030504040204" pitchFamily="50" charset="-128"/>
              <a:ea typeface="Meiryo UI" panose="020B0604030504040204" pitchFamily="50" charset="-128"/>
            </a:endParaRPr>
          </a:p>
        </p:txBody>
      </p:sp>
      <p:sp>
        <p:nvSpPr>
          <p:cNvPr id="56" name="四角形: 角を丸くする 34">
            <a:extLst>
              <a:ext uri="{FF2B5EF4-FFF2-40B4-BE49-F238E27FC236}">
                <a16:creationId xmlns:a16="http://schemas.microsoft.com/office/drawing/2014/main" id="{FE59779F-C1F2-4DF4-9CB2-A546140BDC4C}"/>
              </a:ext>
            </a:extLst>
          </p:cNvPr>
          <p:cNvSpPr/>
          <p:nvPr/>
        </p:nvSpPr>
        <p:spPr>
          <a:xfrm>
            <a:off x="316978" y="552128"/>
            <a:ext cx="1275356" cy="249591"/>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altLang="ja-JP" sz="12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Ⅰ</a:t>
            </a:r>
            <a:r>
              <a:rPr lang="ja-JP" altLang="en-US" sz="1200" b="1" dirty="0" err="1"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a:t>
            </a:r>
            <a:r>
              <a:rPr lang="ja-JP" altLang="en-US" sz="1200" b="1" dirty="0"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審議経過</a:t>
            </a:r>
            <a:endParaRPr kumimoji="1" lang="ja-JP" altLang="en-US" sz="12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sp>
        <p:nvSpPr>
          <p:cNvPr id="58" name="正方形/長方形 57">
            <a:extLst>
              <a:ext uri="{FF2B5EF4-FFF2-40B4-BE49-F238E27FC236}">
                <a16:creationId xmlns:a16="http://schemas.microsoft.com/office/drawing/2014/main" id="{099361CA-D317-46B1-B09F-D049165D7426}"/>
              </a:ext>
            </a:extLst>
          </p:cNvPr>
          <p:cNvSpPr/>
          <p:nvPr/>
        </p:nvSpPr>
        <p:spPr>
          <a:xfrm>
            <a:off x="242800" y="799173"/>
            <a:ext cx="11054544" cy="4730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8000" indent="-504000"/>
            <a:r>
              <a:rPr lang="ja-JP" altLang="en-US" sz="1200" dirty="0" smtClean="0">
                <a:solidFill>
                  <a:schemeClr val="tx1"/>
                </a:solidFill>
                <a:latin typeface="Meiryo UI" panose="020B0604030504040204" pitchFamily="50" charset="-128"/>
                <a:ea typeface="Meiryo UI" panose="020B0604030504040204" pitchFamily="50" charset="-128"/>
              </a:rPr>
              <a:t>○建築物のエネルギー消費性能の向上に関する法律（建築物省エネ法）の改正を踏まえて、</a:t>
            </a:r>
            <a:r>
              <a:rPr lang="ja-JP" altLang="en-US" sz="1200" dirty="0" smtClean="0">
                <a:ln w="0"/>
                <a:solidFill>
                  <a:schemeClr val="tx1"/>
                </a:solidFill>
                <a:latin typeface="Meiryo UI" panose="020B0604030504040204" pitchFamily="50" charset="-128"/>
                <a:ea typeface="Meiryo UI" panose="020B0604030504040204" pitchFamily="50" charset="-128"/>
              </a:rPr>
              <a:t>大阪府</a:t>
            </a:r>
            <a:r>
              <a:rPr lang="ja-JP" altLang="en-US" sz="1200" dirty="0" smtClean="0">
                <a:solidFill>
                  <a:schemeClr val="tx1"/>
                </a:solidFill>
                <a:latin typeface="Meiryo UI" panose="020B0604030504040204" pitchFamily="50" charset="-128"/>
                <a:ea typeface="Meiryo UI" panose="020B0604030504040204" pitchFamily="50" charset="-128"/>
              </a:rPr>
              <a:t>温暖化の防止等に関する条例の見直しを検討。</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468000" indent="-504000"/>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2020</a:t>
            </a:r>
            <a:r>
              <a:rPr lang="ja-JP" altLang="en-US" sz="1200" dirty="0" smtClean="0">
                <a:solidFill>
                  <a:schemeClr val="tx1"/>
                </a:solidFill>
                <a:latin typeface="Meiryo UI" panose="020B0604030504040204" pitchFamily="50" charset="-128"/>
                <a:ea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rPr>
              <a:t>6</a:t>
            </a:r>
            <a:r>
              <a:rPr lang="ja-JP" altLang="en-US" sz="1200" dirty="0" smtClean="0">
                <a:solidFill>
                  <a:schemeClr val="tx1"/>
                </a:solidFill>
                <a:latin typeface="Meiryo UI" panose="020B0604030504040204" pitchFamily="50" charset="-128"/>
                <a:ea typeface="Meiryo UI" panose="020B0604030504040204" pitchFamily="50" charset="-128"/>
              </a:rPr>
              <a:t>月</a:t>
            </a:r>
            <a:r>
              <a:rPr lang="en-US" altLang="ja-JP" sz="1200" dirty="0" smtClean="0">
                <a:solidFill>
                  <a:schemeClr val="tx1"/>
                </a:solidFill>
                <a:latin typeface="Meiryo UI" panose="020B0604030504040204" pitchFamily="50" charset="-128"/>
                <a:ea typeface="Meiryo UI" panose="020B0604030504040204" pitchFamily="50" charset="-128"/>
              </a:rPr>
              <a:t>10</a:t>
            </a:r>
            <a:r>
              <a:rPr lang="ja-JP" altLang="en-US" sz="1200" dirty="0" smtClean="0">
                <a:solidFill>
                  <a:schemeClr val="tx1"/>
                </a:solidFill>
                <a:latin typeface="Meiryo UI" panose="020B0604030504040204" pitchFamily="50" charset="-128"/>
                <a:ea typeface="Meiryo UI" panose="020B0604030504040204" pitchFamily="50" charset="-128"/>
              </a:rPr>
              <a:t>日に環境審議会へ諮問した後、温暖化対策部会を開催</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計３回</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し、論点の整理や方向性などについて議論を行い、部会として中間報告を行う。</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2" name="角丸四角形 1"/>
          <p:cNvSpPr/>
          <p:nvPr/>
        </p:nvSpPr>
        <p:spPr>
          <a:xfrm>
            <a:off x="643016" y="6807812"/>
            <a:ext cx="1899808" cy="44148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647977" y="7481012"/>
            <a:ext cx="3285556" cy="23466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84103" y="6933160"/>
            <a:ext cx="600073" cy="230832"/>
          </a:xfrm>
          <a:prstGeom prst="rect">
            <a:avLst/>
          </a:prstGeom>
          <a:noFill/>
        </p:spPr>
        <p:txBody>
          <a:bodyPr wrap="square" rtlCol="0">
            <a:spAutoFit/>
          </a:bodyPr>
          <a:lstStyle/>
          <a:p>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注</a:t>
            </a:r>
            <a:r>
              <a:rPr lang="en-US" altLang="ja-JP" sz="900" dirty="0" smtClean="0">
                <a:latin typeface="Meiryo UI" panose="020B0604030504040204" pitchFamily="50" charset="-128"/>
                <a:ea typeface="Meiryo UI" panose="020B0604030504040204" pitchFamily="50" charset="-128"/>
              </a:rPr>
              <a:t>2</a:t>
            </a:r>
            <a:r>
              <a:rPr kumimoji="1" lang="en-US" altLang="ja-JP"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184336" y="7464896"/>
            <a:ext cx="576671" cy="230832"/>
          </a:xfrm>
          <a:prstGeom prst="rect">
            <a:avLst/>
          </a:prstGeom>
          <a:noFill/>
        </p:spPr>
        <p:txBody>
          <a:bodyPr wrap="square" rtlCol="0">
            <a:spAutoFit/>
          </a:bodyPr>
          <a:lstStyle/>
          <a:p>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注</a:t>
            </a:r>
            <a:r>
              <a:rPr lang="en-US" altLang="ja-JP" sz="900" dirty="0" smtClean="0">
                <a:latin typeface="Meiryo UI" panose="020B0604030504040204" pitchFamily="50" charset="-128"/>
                <a:ea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endParaRPr>
          </a:p>
        </p:txBody>
      </p:sp>
      <p:sp>
        <p:nvSpPr>
          <p:cNvPr id="64" name="四角形: 角を丸くする 34">
            <a:extLst>
              <a:ext uri="{FF2B5EF4-FFF2-40B4-BE49-F238E27FC236}">
                <a16:creationId xmlns:a16="http://schemas.microsoft.com/office/drawing/2014/main" id="{FE59779F-C1F2-4DF4-9CB2-A546140BDC4C}"/>
              </a:ext>
            </a:extLst>
          </p:cNvPr>
          <p:cNvSpPr/>
          <p:nvPr/>
        </p:nvSpPr>
        <p:spPr>
          <a:xfrm>
            <a:off x="5191062" y="8852098"/>
            <a:ext cx="1275356" cy="249591"/>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altLang="ja-JP" sz="1200" b="1" dirty="0"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Ⅳ</a:t>
            </a:r>
            <a:r>
              <a:rPr lang="ja-JP" altLang="en-US" sz="1200" b="1" dirty="0" err="1"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a:t>
            </a:r>
            <a:r>
              <a:rPr lang="ja-JP" altLang="en-US" sz="1200" b="1" dirty="0" smtClean="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今後の予定</a:t>
            </a:r>
            <a:endParaRPr kumimoji="1" lang="ja-JP" altLang="en-US" sz="12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4980886" y="2269025"/>
            <a:ext cx="2640330" cy="646331"/>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rPr>
              <a:t>◆</a:t>
            </a:r>
            <a:r>
              <a:rPr lang="en-US" altLang="ja-JP" sz="1200" b="1" dirty="0" smtClean="0">
                <a:solidFill>
                  <a:prstClr val="black"/>
                </a:solidFill>
                <a:latin typeface="Meiryo UI" panose="020B0604030504040204" pitchFamily="50" charset="-128"/>
                <a:ea typeface="Meiryo UI" panose="020B0604030504040204" pitchFamily="50" charset="-128"/>
              </a:rPr>
              <a:t>2050</a:t>
            </a:r>
            <a:r>
              <a:rPr lang="ja-JP" altLang="en-US" sz="1200" b="1" dirty="0">
                <a:solidFill>
                  <a:prstClr val="black"/>
                </a:solidFill>
                <a:latin typeface="Meiryo UI" panose="020B0604030504040204" pitchFamily="50" charset="-128"/>
                <a:ea typeface="Meiryo UI" panose="020B0604030504040204" pitchFamily="50" charset="-128"/>
              </a:rPr>
              <a:t>年脱炭素社会を</a:t>
            </a:r>
            <a:r>
              <a:rPr lang="ja-JP" altLang="en-US" sz="1200" b="1" dirty="0" smtClean="0">
                <a:solidFill>
                  <a:prstClr val="black"/>
                </a:solidFill>
                <a:latin typeface="Meiryo UI" panose="020B0604030504040204" pitchFamily="50" charset="-128"/>
                <a:ea typeface="Meiryo UI" panose="020B0604030504040204" pitchFamily="50" charset="-128"/>
              </a:rPr>
              <a:t>見据え</a:t>
            </a:r>
            <a:endParaRPr lang="en-US" altLang="ja-JP" sz="1200" b="1" dirty="0" smtClean="0">
              <a:solidFill>
                <a:prstClr val="black"/>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rPr>
              <a:t>　</a:t>
            </a:r>
            <a:r>
              <a:rPr lang="en-US" altLang="ja-JP" sz="1200" b="1" dirty="0" smtClean="0">
                <a:solidFill>
                  <a:prstClr val="black"/>
                </a:solidFill>
                <a:latin typeface="Meiryo UI" panose="020B0604030504040204" pitchFamily="50" charset="-128"/>
                <a:ea typeface="Meiryo UI" panose="020B0604030504040204" pitchFamily="50" charset="-128"/>
              </a:rPr>
              <a:t>2030</a:t>
            </a:r>
            <a:r>
              <a:rPr lang="ja-JP" altLang="en-US" sz="1200" b="1" dirty="0">
                <a:solidFill>
                  <a:prstClr val="black"/>
                </a:solidFill>
                <a:latin typeface="Meiryo UI" panose="020B0604030504040204" pitchFamily="50" charset="-128"/>
                <a:ea typeface="Meiryo UI" panose="020B0604030504040204" pitchFamily="50" charset="-128"/>
              </a:rPr>
              <a:t>年</a:t>
            </a:r>
            <a:r>
              <a:rPr lang="ja-JP" altLang="en-US" sz="1200" b="1" dirty="0" smtClean="0">
                <a:solidFill>
                  <a:prstClr val="black"/>
                </a:solidFill>
                <a:latin typeface="Meiryo UI" panose="020B0604030504040204" pitchFamily="50" charset="-128"/>
                <a:ea typeface="Meiryo UI" panose="020B0604030504040204" pitchFamily="50" charset="-128"/>
              </a:rPr>
              <a:t>に向けた基本的な考え方</a:t>
            </a:r>
            <a:endParaRPr lang="en-US" altLang="ja-JP" sz="1200" b="1" dirty="0" smtClean="0">
              <a:solidFill>
                <a:prstClr val="black"/>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a:t>
            </a:r>
            <a:r>
              <a:rPr lang="en-US" altLang="ja-JP" sz="1200" dirty="0" smtClean="0">
                <a:solidFill>
                  <a:prstClr val="black"/>
                </a:solidFill>
                <a:latin typeface="Meiryo UI" panose="020B0604030504040204" pitchFamily="50" charset="-128"/>
                <a:ea typeface="Meiryo UI" panose="020B0604030504040204" pitchFamily="50" charset="-128"/>
              </a:rPr>
              <a:t>2030</a:t>
            </a:r>
            <a:r>
              <a:rPr lang="ja-JP" altLang="en-US" sz="1200" dirty="0" smtClean="0">
                <a:solidFill>
                  <a:prstClr val="black"/>
                </a:solidFill>
                <a:latin typeface="Meiryo UI" panose="020B0604030504040204" pitchFamily="50" charset="-128"/>
                <a:ea typeface="Meiryo UI" panose="020B0604030504040204" pitchFamily="50" charset="-128"/>
              </a:rPr>
              <a:t>年に向け、どう取</a:t>
            </a:r>
            <a:r>
              <a:rPr lang="ja-JP" altLang="en-US" sz="1200" dirty="0">
                <a:solidFill>
                  <a:prstClr val="black"/>
                </a:solidFill>
                <a:latin typeface="Meiryo UI" panose="020B0604030504040204" pitchFamily="50" charset="-128"/>
                <a:ea typeface="Meiryo UI" panose="020B0604030504040204" pitchFamily="50" charset="-128"/>
              </a:rPr>
              <a:t>り</a:t>
            </a:r>
            <a:r>
              <a:rPr lang="ja-JP" altLang="en-US" sz="1200" dirty="0" smtClean="0">
                <a:solidFill>
                  <a:prstClr val="black"/>
                </a:solidFill>
                <a:latin typeface="Meiryo UI" panose="020B0604030504040204" pitchFamily="50" charset="-128"/>
                <a:ea typeface="Meiryo UI" panose="020B0604030504040204" pitchFamily="50" charset="-128"/>
              </a:rPr>
              <a:t>組むべきか</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83" name="角丸四角形 82"/>
          <p:cNvSpPr/>
          <p:nvPr/>
        </p:nvSpPr>
        <p:spPr>
          <a:xfrm>
            <a:off x="8287058" y="2040720"/>
            <a:ext cx="1904594" cy="207309"/>
          </a:xfrm>
          <a:prstGeom prst="roundRect">
            <a:avLst/>
          </a:prstGeom>
          <a:solidFill>
            <a:schemeClr val="bg1">
              <a:lumMod val="85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anose="020B0604030504040204" pitchFamily="50" charset="-128"/>
                <a:ea typeface="Meiryo UI" panose="020B0604030504040204" pitchFamily="50" charset="-128"/>
              </a:rPr>
              <a:t>目指すべき方向性</a:t>
            </a:r>
          </a:p>
        </p:txBody>
      </p:sp>
      <p:sp>
        <p:nvSpPr>
          <p:cNvPr id="85" name="角丸四角形 84"/>
          <p:cNvSpPr/>
          <p:nvPr/>
        </p:nvSpPr>
        <p:spPr>
          <a:xfrm>
            <a:off x="8287058" y="5084677"/>
            <a:ext cx="2166200" cy="216064"/>
          </a:xfrm>
          <a:prstGeom prst="roundRect">
            <a:avLst/>
          </a:prstGeom>
          <a:solidFill>
            <a:schemeClr val="bg1">
              <a:lumMod val="85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200" b="1" dirty="0" smtClean="0">
                <a:solidFill>
                  <a:prstClr val="black"/>
                </a:solidFill>
                <a:latin typeface="Meiryo UI" panose="020B0604030504040204" pitchFamily="50" charset="-128"/>
                <a:ea typeface="Meiryo UI" panose="020B0604030504040204" pitchFamily="50" charset="-128"/>
              </a:rPr>
              <a:t>具体的施策（継続審議）</a:t>
            </a:r>
            <a:endParaRPr lang="en-US" altLang="ja-JP" sz="1200" b="1" dirty="0">
              <a:solidFill>
                <a:prstClr val="black"/>
              </a:solidFill>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8112049" y="5290691"/>
            <a:ext cx="4572437" cy="2385268"/>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rPr>
              <a:t>◆条例による規制　</a:t>
            </a:r>
            <a:endParaRPr lang="en-US" altLang="ja-JP" sz="1200" b="1" dirty="0" smtClean="0">
              <a:solidFill>
                <a:prstClr val="black"/>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〇法規制</a:t>
            </a:r>
            <a:r>
              <a:rPr lang="ja-JP" altLang="en-US" sz="1050" dirty="0">
                <a:solidFill>
                  <a:prstClr val="black"/>
                </a:solidFill>
                <a:latin typeface="Meiryo UI" panose="020B0604030504040204" pitchFamily="50" charset="-128"/>
                <a:ea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rPr>
              <a:t>注</a:t>
            </a:r>
            <a:r>
              <a:rPr lang="en-US" altLang="ja-JP" sz="1050" dirty="0" smtClean="0">
                <a:solidFill>
                  <a:prstClr val="black"/>
                </a:solidFill>
                <a:latin typeface="Meiryo UI" panose="020B0604030504040204" pitchFamily="50" charset="-128"/>
                <a:ea typeface="Meiryo UI" panose="020B0604030504040204" pitchFamily="50" charset="-128"/>
              </a:rPr>
              <a:t>1]</a:t>
            </a:r>
            <a:r>
              <a:rPr lang="ja-JP" altLang="en-US" sz="105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による対象及び範囲拡大（</a:t>
            </a:r>
            <a:r>
              <a:rPr lang="ja-JP" altLang="en-US" sz="1200" dirty="0">
                <a:solidFill>
                  <a:prstClr val="black"/>
                </a:solidFill>
                <a:latin typeface="Meiryo UI" panose="020B0604030504040204" pitchFamily="50" charset="-128"/>
                <a:ea typeface="Meiryo UI" panose="020B0604030504040204" pitchFamily="50" charset="-128"/>
              </a:rPr>
              <a:t>非住宅</a:t>
            </a:r>
            <a:r>
              <a:rPr lang="ja-JP" altLang="en-US" sz="1200" dirty="0" smtClean="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rPr>
              <a:t>注</a:t>
            </a:r>
            <a:r>
              <a:rPr lang="en-US" altLang="ja-JP" sz="1050" dirty="0" smtClean="0">
                <a:solidFill>
                  <a:prstClr val="black"/>
                </a:solidFill>
                <a:latin typeface="Meiryo UI" panose="020B0604030504040204" pitchFamily="50" charset="-128"/>
                <a:ea typeface="Meiryo UI" panose="020B0604030504040204" pitchFamily="50" charset="-128"/>
              </a:rPr>
              <a:t>2]</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〇府独自規制による対象及び範囲拡大（住宅）</a:t>
            </a:r>
            <a:r>
              <a:rPr lang="en-US" altLang="ja-JP" sz="1050" dirty="0" smtClean="0">
                <a:solidFill>
                  <a:prstClr val="black"/>
                </a:solidFill>
                <a:latin typeface="Meiryo UI" panose="020B0604030504040204" pitchFamily="50" charset="-128"/>
                <a:ea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rPr>
              <a:t>注</a:t>
            </a:r>
            <a:r>
              <a:rPr lang="en-US" altLang="ja-JP" sz="1050" dirty="0" smtClean="0">
                <a:solidFill>
                  <a:prstClr val="black"/>
                </a:solidFill>
                <a:latin typeface="Meiryo UI" panose="020B0604030504040204" pitchFamily="50" charset="-128"/>
                <a:ea typeface="Meiryo UI" panose="020B0604030504040204" pitchFamily="50" charset="-128"/>
              </a:rPr>
              <a:t>3]</a:t>
            </a:r>
          </a:p>
          <a:p>
            <a:pPr lvl="0"/>
            <a:r>
              <a:rPr lang="ja-JP" altLang="en-US" sz="1200" dirty="0">
                <a:solidFill>
                  <a:prstClr val="black"/>
                </a:solidFill>
                <a:latin typeface="Meiryo UI" panose="020B0604030504040204" pitchFamily="50" charset="-128"/>
                <a:ea typeface="Meiryo UI" panose="020B0604030504040204" pitchFamily="50" charset="-128"/>
              </a:rPr>
              <a:t>　〇</a:t>
            </a:r>
            <a:r>
              <a:rPr lang="en-US" altLang="ja-JP" sz="1200" dirty="0">
                <a:solidFill>
                  <a:prstClr val="black"/>
                </a:solidFill>
                <a:latin typeface="Meiryo UI" panose="020B0604030504040204" pitchFamily="50" charset="-128"/>
                <a:ea typeface="Meiryo UI" panose="020B0604030504040204" pitchFamily="50" charset="-128"/>
              </a:rPr>
              <a:t>ZEB</a:t>
            </a:r>
            <a:r>
              <a:rPr lang="ja-JP" altLang="en-US" sz="1200" dirty="0">
                <a:solidFill>
                  <a:prstClr val="black"/>
                </a:solidFill>
                <a:latin typeface="Meiryo UI" panose="020B0604030504040204" pitchFamily="50" charset="-128"/>
                <a:ea typeface="Meiryo UI" panose="020B0604030504040204" pitchFamily="50" charset="-128"/>
              </a:rPr>
              <a:t>化、</a:t>
            </a:r>
            <a:r>
              <a:rPr lang="en-US" altLang="ja-JP" sz="1200" dirty="0">
                <a:solidFill>
                  <a:prstClr val="black"/>
                </a:solidFill>
                <a:latin typeface="Meiryo UI" panose="020B0604030504040204" pitchFamily="50" charset="-128"/>
                <a:ea typeface="Meiryo UI" panose="020B0604030504040204" pitchFamily="50" charset="-128"/>
              </a:rPr>
              <a:t>ZEH</a:t>
            </a:r>
            <a:r>
              <a:rPr lang="ja-JP" altLang="en-US" sz="1200" dirty="0">
                <a:solidFill>
                  <a:prstClr val="black"/>
                </a:solidFill>
                <a:latin typeface="Meiryo UI" panose="020B0604030504040204" pitchFamily="50" charset="-128"/>
                <a:ea typeface="Meiryo UI" panose="020B0604030504040204" pitchFamily="50" charset="-128"/>
              </a:rPr>
              <a:t>化を見据えた再生可能エネルギー利用設備の導入</a:t>
            </a: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義務化</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spcBef>
                <a:spcPts val="600"/>
              </a:spcBef>
            </a:pPr>
            <a:r>
              <a:rPr lang="ja-JP" altLang="en-US" sz="1200" b="1" dirty="0" smtClean="0">
                <a:solidFill>
                  <a:prstClr val="black"/>
                </a:solidFill>
                <a:latin typeface="Meiryo UI" panose="020B0604030504040204" pitchFamily="50" charset="-128"/>
                <a:ea typeface="Meiryo UI" panose="020B0604030504040204" pitchFamily="50" charset="-128"/>
              </a:rPr>
              <a:t>◆府民・事業者への啓発</a:t>
            </a:r>
            <a:r>
              <a:rPr lang="ja-JP" altLang="en-US" sz="1200" dirty="0">
                <a:solidFill>
                  <a:prstClr val="black"/>
                </a:solidFill>
                <a:latin typeface="Meiryo UI" panose="020B0604030504040204" pitchFamily="50" charset="-128"/>
                <a:ea typeface="Meiryo UI" panose="020B0604030504040204" pitchFamily="50" charset="-128"/>
              </a:rPr>
              <a:t>　</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smtClean="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〇</a:t>
            </a:r>
            <a:r>
              <a:rPr lang="ja-JP" altLang="en-US" sz="1200" dirty="0" smtClean="0">
                <a:solidFill>
                  <a:prstClr val="black"/>
                </a:solidFill>
                <a:latin typeface="Meiryo UI" panose="020B0604030504040204" pitchFamily="50" charset="-128"/>
                <a:ea typeface="Meiryo UI" panose="020B0604030504040204" pitchFamily="50" charset="-128"/>
              </a:rPr>
              <a:t>省エネ住宅の価値の理解</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〇</a:t>
            </a:r>
            <a:r>
              <a:rPr lang="ja-JP" altLang="en-US" sz="1200" dirty="0" smtClean="0">
                <a:solidFill>
                  <a:prstClr val="black"/>
                </a:solidFill>
                <a:latin typeface="Meiryo UI" panose="020B0604030504040204" pitchFamily="50" charset="-128"/>
                <a:ea typeface="Meiryo UI" panose="020B0604030504040204" pitchFamily="50" charset="-128"/>
              </a:rPr>
              <a:t>住宅の改修や新築における初期投資・ライフサイクルコストの費用対</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en-US" altLang="ja-JP" sz="1200" dirty="0">
                <a:solidFill>
                  <a:prstClr val="black"/>
                </a:solidFill>
                <a:latin typeface="Meiryo UI" panose="020B0604030504040204" pitchFamily="50" charset="-128"/>
                <a:ea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効果にかかる情報提供</a:t>
            </a:r>
            <a:endParaRPr lang="en-US" altLang="ja-JP" sz="1200" dirty="0" smtClean="0">
              <a:solidFill>
                <a:prstClr val="black"/>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〇</a:t>
            </a:r>
            <a:r>
              <a:rPr lang="ja-JP" altLang="en-US" sz="1200" dirty="0" smtClean="0">
                <a:solidFill>
                  <a:prstClr val="black"/>
                </a:solidFill>
                <a:latin typeface="Meiryo UI" panose="020B0604030504040204" pitchFamily="50" charset="-128"/>
                <a:ea typeface="Meiryo UI" panose="020B0604030504040204" pitchFamily="50" charset="-128"/>
              </a:rPr>
              <a:t>断熱性の向上と</a:t>
            </a:r>
            <a:r>
              <a:rPr lang="ja-JP" altLang="en-US" sz="1200" dirty="0">
                <a:solidFill>
                  <a:prstClr val="black"/>
                </a:solidFill>
                <a:latin typeface="Meiryo UI" panose="020B0604030504040204" pitchFamily="50" charset="-128"/>
                <a:ea typeface="Meiryo UI" panose="020B0604030504040204" pitchFamily="50" charset="-128"/>
              </a:rPr>
              <a:t>健康の</a:t>
            </a:r>
            <a:r>
              <a:rPr lang="ja-JP" altLang="en-US" sz="1200" dirty="0" smtClean="0">
                <a:solidFill>
                  <a:prstClr val="black"/>
                </a:solidFill>
                <a:latin typeface="Meiryo UI" panose="020B0604030504040204" pitchFamily="50" charset="-128"/>
                <a:ea typeface="Meiryo UI" panose="020B0604030504040204" pitchFamily="50" charset="-128"/>
              </a:rPr>
              <a:t>関係について、専門的なアドバイス</a:t>
            </a:r>
            <a:endParaRPr lang="en-US" altLang="ja-JP" sz="1200" dirty="0" smtClean="0">
              <a:solidFill>
                <a:prstClr val="black"/>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〇</a:t>
            </a:r>
            <a:r>
              <a:rPr lang="ja-JP" altLang="en-US" sz="1200" dirty="0" smtClean="0">
                <a:solidFill>
                  <a:prstClr val="black"/>
                </a:solidFill>
                <a:latin typeface="Meiryo UI" panose="020B0604030504040204" pitchFamily="50" charset="-128"/>
                <a:ea typeface="Meiryo UI" panose="020B0604030504040204" pitchFamily="50" charset="-128"/>
              </a:rPr>
              <a:t>建築物の省エネが地球環境</a:t>
            </a:r>
            <a:r>
              <a:rPr lang="ja-JP" altLang="en-US" sz="1200" dirty="0">
                <a:solidFill>
                  <a:prstClr val="black"/>
                </a:solidFill>
                <a:latin typeface="Meiryo UI" panose="020B0604030504040204" pitchFamily="50" charset="-128"/>
                <a:ea typeface="Meiryo UI" panose="020B0604030504040204" pitchFamily="50" charset="-128"/>
              </a:rPr>
              <a:t>に</a:t>
            </a:r>
            <a:r>
              <a:rPr lang="ja-JP" altLang="en-US" sz="1200" dirty="0" smtClean="0">
                <a:solidFill>
                  <a:prstClr val="black"/>
                </a:solidFill>
                <a:latin typeface="Meiryo UI" panose="020B0604030504040204" pitchFamily="50" charset="-128"/>
                <a:ea typeface="Meiryo UI" panose="020B0604030504040204" pitchFamily="50" charset="-128"/>
              </a:rPr>
              <a:t>与える影響の説明</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〇</a:t>
            </a:r>
            <a:r>
              <a:rPr lang="ja-JP" altLang="en-US" sz="1200" dirty="0" smtClean="0">
                <a:solidFill>
                  <a:prstClr val="black"/>
                </a:solidFill>
                <a:latin typeface="Meiryo UI" panose="020B0604030504040204" pitchFamily="50" charset="-128"/>
                <a:ea typeface="Meiryo UI" panose="020B0604030504040204" pitchFamily="50" charset="-128"/>
              </a:rPr>
              <a:t>法による建築士の建築主への説明義務時に追加説明</a:t>
            </a:r>
            <a:endParaRPr lang="en-US" altLang="ja-JP" sz="700" dirty="0" smtClean="0">
              <a:solidFill>
                <a:prstClr val="black"/>
              </a:solidFill>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8103327" y="2236887"/>
            <a:ext cx="4593925" cy="2831544"/>
          </a:xfrm>
          <a:prstGeom prst="rect">
            <a:avLst/>
          </a:prstGeom>
          <a:noFill/>
        </p:spPr>
        <p:txBody>
          <a:bodyPr wrap="square" rtlCol="0">
            <a:spAutoFit/>
          </a:bodyPr>
          <a:lstStyle/>
          <a:p>
            <a:pPr lvl="0"/>
            <a:r>
              <a:rPr lang="ja-JP" altLang="en-US" sz="1200" b="1" dirty="0" smtClean="0">
                <a:latin typeface="Meiryo UI" panose="020B0604030504040204" pitchFamily="50" charset="-128"/>
                <a:ea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rPr>
              <a:t>2050</a:t>
            </a:r>
            <a:r>
              <a:rPr lang="ja-JP" altLang="en-US" sz="1200" b="1" dirty="0" smtClean="0">
                <a:latin typeface="Meiryo UI" panose="020B0604030504040204" pitchFamily="50" charset="-128"/>
                <a:ea typeface="Meiryo UI" panose="020B0604030504040204" pitchFamily="50" charset="-128"/>
              </a:rPr>
              <a:t>年脱炭素社会を見据え</a:t>
            </a:r>
            <a:r>
              <a:rPr lang="en-US" altLang="ja-JP" sz="1200" b="1" dirty="0" smtClean="0">
                <a:latin typeface="Meiryo UI" panose="020B0604030504040204" pitchFamily="50" charset="-128"/>
                <a:ea typeface="Meiryo UI" panose="020B0604030504040204" pitchFamily="50" charset="-128"/>
              </a:rPr>
              <a:t>2030</a:t>
            </a:r>
            <a:r>
              <a:rPr lang="ja-JP" altLang="en-US" sz="1200" b="1" dirty="0" smtClean="0">
                <a:latin typeface="Meiryo UI" panose="020B0604030504040204" pitchFamily="50" charset="-128"/>
                <a:ea typeface="Meiryo UI" panose="020B0604030504040204" pitchFamily="50" charset="-128"/>
              </a:rPr>
              <a:t>年に向けた基本的な考え方</a:t>
            </a:r>
            <a:endParaRPr lang="en-US" altLang="ja-JP" sz="1200" b="1" dirty="0" smtClean="0">
              <a:latin typeface="Meiryo UI" panose="020B0604030504040204" pitchFamily="50" charset="-128"/>
              <a:ea typeface="Meiryo UI" panose="020B0604030504040204" pitchFamily="50" charset="-128"/>
            </a:endParaRPr>
          </a:p>
          <a:p>
            <a:pPr lvl="0"/>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a:t>
            </a:r>
            <a:r>
              <a:rPr lang="ja-JP" altLang="en-US" sz="1200" dirty="0">
                <a:latin typeface="Meiryo UI" panose="020B0604030504040204" pitchFamily="50" charset="-128"/>
                <a:ea typeface="Meiryo UI" panose="020B0604030504040204" pitchFamily="50" charset="-128"/>
              </a:rPr>
              <a:t>全国に先駆けた建築物の環境配慮に関する条例</a:t>
            </a:r>
            <a:r>
              <a:rPr lang="ja-JP" altLang="en-US" sz="1200" dirty="0" smtClean="0">
                <a:latin typeface="Meiryo UI" panose="020B0604030504040204" pitchFamily="50" charset="-128"/>
                <a:ea typeface="Meiryo UI" panose="020B0604030504040204" pitchFamily="50" charset="-128"/>
              </a:rPr>
              <a:t>の先進性を継続</a:t>
            </a:r>
            <a:endParaRPr lang="en-US" altLang="ja-JP" sz="1200" dirty="0" smtClean="0">
              <a:latin typeface="Meiryo UI" panose="020B0604030504040204" pitchFamily="50" charset="-128"/>
              <a:ea typeface="Meiryo UI" panose="020B0604030504040204" pitchFamily="50" charset="-128"/>
            </a:endParaRPr>
          </a:p>
          <a:p>
            <a:pPr lvl="0"/>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〇経済・環境の好循環を生み出すことが重要</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a:t>
            </a:r>
            <a:r>
              <a:rPr lang="en-US" altLang="ja-JP" sz="1200" dirty="0" smtClean="0">
                <a:latin typeface="Meiryo UI" panose="020B0604030504040204" pitchFamily="50" charset="-128"/>
                <a:ea typeface="Meiryo UI" panose="020B0604030504040204" pitchFamily="50" charset="-128"/>
              </a:rPr>
              <a:t>2050</a:t>
            </a:r>
            <a:r>
              <a:rPr lang="ja-JP" altLang="en-US" sz="1200" dirty="0">
                <a:latin typeface="Meiryo UI" panose="020B0604030504040204" pitchFamily="50" charset="-128"/>
                <a:ea typeface="Meiryo UI" panose="020B0604030504040204" pitchFamily="50" charset="-128"/>
              </a:rPr>
              <a:t>年以降残すべき良質な住宅・</a:t>
            </a:r>
            <a:r>
              <a:rPr lang="ja-JP" altLang="en-US" sz="1200" dirty="0" smtClean="0">
                <a:latin typeface="Meiryo UI" panose="020B0604030504040204" pitchFamily="50" charset="-128"/>
                <a:ea typeface="Meiryo UI" panose="020B0604030504040204" pitchFamily="50" charset="-128"/>
              </a:rPr>
              <a:t>建築物のビジョンをもって、新築、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既存ともに、できるだけ</a:t>
            </a:r>
            <a:r>
              <a:rPr lang="ja-JP" altLang="en-US" sz="1200" dirty="0">
                <a:latin typeface="Meiryo UI" panose="020B0604030504040204" pitchFamily="50" charset="-128"/>
                <a:ea typeface="Meiryo UI" panose="020B0604030504040204" pitchFamily="50" charset="-128"/>
              </a:rPr>
              <a:t>早期</a:t>
            </a:r>
            <a:r>
              <a:rPr lang="ja-JP" altLang="en-US" sz="1200" dirty="0" smtClean="0">
                <a:latin typeface="Meiryo UI" panose="020B0604030504040204" pitchFamily="50" charset="-128"/>
                <a:ea typeface="Meiryo UI" panose="020B0604030504040204" pitchFamily="50" charset="-128"/>
              </a:rPr>
              <a:t>に対策</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講じる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〇府民・事業者への啓発を行うとともに、規制については、タイミングを</a:t>
            </a:r>
            <a:endParaRPr lang="en-US" altLang="ja-JP" sz="1200" dirty="0" smtClean="0">
              <a:latin typeface="Meiryo UI" panose="020B0604030504040204" pitchFamily="50" charset="-128"/>
              <a:ea typeface="Meiryo UI" panose="020B0604030504040204" pitchFamily="50" charset="-128"/>
            </a:endParaRPr>
          </a:p>
          <a:p>
            <a:r>
              <a:rPr lang="ja-JP" altLang="en-US" sz="1200">
                <a:latin typeface="Meiryo UI" panose="020B0604030504040204" pitchFamily="50" charset="-128"/>
                <a:ea typeface="Meiryo UI" panose="020B0604030504040204" pitchFamily="50" charset="-128"/>
              </a:rPr>
              <a:t>　</a:t>
            </a:r>
            <a:r>
              <a:rPr lang="ja-JP" altLang="en-US" sz="1200" smtClean="0">
                <a:latin typeface="Meiryo UI" panose="020B0604030504040204" pitchFamily="50" charset="-128"/>
                <a:ea typeface="Meiryo UI" panose="020B0604030504040204" pitchFamily="50" charset="-128"/>
              </a:rPr>
              <a:t>　見極めたうえ</a:t>
            </a:r>
            <a:r>
              <a:rPr lang="ja-JP" altLang="en-US" sz="1200" dirty="0" smtClean="0">
                <a:latin typeface="Meiryo UI" panose="020B0604030504040204" pitchFamily="50" charset="-128"/>
                <a:ea typeface="Meiryo UI" panose="020B0604030504040204" pitchFamily="50" charset="-128"/>
              </a:rPr>
              <a:t>で実施</a:t>
            </a:r>
            <a:endParaRPr lang="en-US" altLang="ja-JP" sz="1200" dirty="0" smtClean="0">
              <a:latin typeface="Meiryo UI" panose="020B0604030504040204" pitchFamily="50" charset="-128"/>
              <a:ea typeface="Meiryo UI" panose="020B0604030504040204" pitchFamily="50" charset="-128"/>
            </a:endParaRPr>
          </a:p>
          <a:p>
            <a:pPr marL="177800" indent="-177800">
              <a:spcBef>
                <a:spcPts val="600"/>
              </a:spcBef>
            </a:pPr>
            <a:r>
              <a:rPr lang="ja-JP" altLang="en-US" sz="1200" b="1" dirty="0" smtClean="0">
                <a:latin typeface="Meiryo UI" panose="020B0604030504040204" pitchFamily="50" charset="-128"/>
                <a:ea typeface="Meiryo UI" panose="020B0604030504040204" pitchFamily="50" charset="-128"/>
              </a:rPr>
              <a:t>◆非住宅に対する環境配慮</a:t>
            </a:r>
            <a:endParaRPr lang="en-US" altLang="ja-JP" sz="1200" b="1" dirty="0" smtClean="0">
              <a:latin typeface="Meiryo UI" panose="020B0604030504040204" pitchFamily="50" charset="-128"/>
              <a:ea typeface="Meiryo UI" panose="020B0604030504040204" pitchFamily="50" charset="-128"/>
            </a:endParaRPr>
          </a:p>
          <a:p>
            <a:pPr marL="177800" lvl="0" indent="-177800"/>
            <a:r>
              <a:rPr lang="ja-JP" altLang="en-US" sz="1200" b="1"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〇府民・事業者に対し、建築物の環境性能の向上が経済の活性化にもつながることをわかりやすく普及啓発</a:t>
            </a:r>
            <a:endParaRPr lang="en-US" altLang="ja-JP" sz="1200" dirty="0" smtClean="0">
              <a:latin typeface="Meiryo UI" panose="020B0604030504040204" pitchFamily="50" charset="-128"/>
              <a:ea typeface="Meiryo UI" panose="020B0604030504040204" pitchFamily="50" charset="-128"/>
            </a:endParaRPr>
          </a:p>
          <a:p>
            <a:pPr marL="177800" indent="-177800"/>
            <a:r>
              <a:rPr lang="ja-JP" altLang="en-US" sz="1200" dirty="0" smtClean="0">
                <a:latin typeface="Meiryo UI" panose="020B0604030504040204" pitchFamily="50" charset="-128"/>
                <a:ea typeface="Meiryo UI" panose="020B0604030504040204" pitchFamily="50" charset="-128"/>
              </a:rPr>
              <a:t>  〇改正建築物省エネ法を踏まえた非住宅に対する規制</a:t>
            </a:r>
            <a:endParaRPr lang="en-US" altLang="ja-JP" sz="1200" dirty="0" smtClean="0">
              <a:latin typeface="Meiryo UI" panose="020B0604030504040204" pitchFamily="50" charset="-128"/>
              <a:ea typeface="Meiryo UI" panose="020B0604030504040204" pitchFamily="50" charset="-128"/>
            </a:endParaRPr>
          </a:p>
          <a:p>
            <a:pPr lvl="0">
              <a:spcBef>
                <a:spcPts val="600"/>
              </a:spcBef>
            </a:pPr>
            <a:r>
              <a:rPr lang="ja-JP" altLang="en-US" sz="1200" b="1" dirty="0" smtClean="0">
                <a:latin typeface="Meiryo UI" panose="020B0604030504040204" pitchFamily="50" charset="-128"/>
                <a:ea typeface="Meiryo UI" panose="020B0604030504040204" pitchFamily="50" charset="-128"/>
              </a:rPr>
              <a:t>◆住宅に対する環境配慮</a:t>
            </a:r>
            <a:endParaRPr lang="en-US" altLang="ja-JP" sz="1200" b="1" dirty="0" smtClean="0">
              <a:latin typeface="Meiryo UI" panose="020B0604030504040204" pitchFamily="50" charset="-128"/>
              <a:ea typeface="Meiryo UI" panose="020B0604030504040204" pitchFamily="50" charset="-128"/>
            </a:endParaRPr>
          </a:p>
          <a:p>
            <a:pPr marL="177800" lvl="0" indent="-177800"/>
            <a:r>
              <a:rPr lang="ja-JP" altLang="en-US"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〇府民に環境配慮した住宅の価値をわかりやすく普及啓発</a:t>
            </a:r>
            <a:endParaRPr lang="en-US" altLang="ja-JP" sz="1200" dirty="0" smtClean="0">
              <a:latin typeface="Meiryo UI" panose="020B0604030504040204" pitchFamily="50" charset="-128"/>
              <a:ea typeface="Meiryo UI" panose="020B0604030504040204" pitchFamily="50" charset="-128"/>
            </a:endParaRPr>
          </a:p>
          <a:p>
            <a:pPr marL="177800" lvl="0" indent="-177800"/>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〇住宅に対する府独自の規制</a:t>
            </a:r>
            <a:endParaRPr lang="en-US" altLang="ja-JP" sz="1200" dirty="0" smtClean="0">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8125651" y="7910661"/>
            <a:ext cx="4572437" cy="461665"/>
          </a:xfrm>
          <a:prstGeom prst="rect">
            <a:avLst/>
          </a:prstGeom>
          <a:noFill/>
        </p:spPr>
        <p:txBody>
          <a:bodyPr wrap="square" rtlCol="0">
            <a:spAutoFit/>
          </a:bodyPr>
          <a:lstStyle/>
          <a:p>
            <a:pPr lvl="0">
              <a:spcBef>
                <a:spcPts val="600"/>
              </a:spcBef>
            </a:pPr>
            <a:r>
              <a:rPr lang="ja-JP" altLang="en-US" sz="1200" b="1" dirty="0">
                <a:solidFill>
                  <a:prstClr val="black"/>
                </a:solidFill>
                <a:latin typeface="Meiryo UI" panose="020B0604030504040204" pitchFamily="50" charset="-128"/>
                <a:ea typeface="Meiryo UI" panose="020B0604030504040204" pitchFamily="50" charset="-128"/>
              </a:rPr>
              <a:t>◆再生可能エネルギー利用設備促進</a:t>
            </a:r>
            <a:endParaRPr lang="en-US" altLang="ja-JP" sz="1200" b="1" dirty="0">
              <a:solidFill>
                <a:prstClr val="black"/>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〇国の</a:t>
            </a:r>
            <a:r>
              <a:rPr lang="en-US" altLang="ja-JP" sz="1200" dirty="0" smtClean="0">
                <a:latin typeface="Meiryo UI" panose="020B0604030504040204" pitchFamily="50" charset="-128"/>
                <a:ea typeface="Meiryo UI" panose="020B0604030504040204" pitchFamily="50" charset="-128"/>
              </a:rPr>
              <a:t>2030</a:t>
            </a:r>
            <a:r>
              <a:rPr lang="ja-JP" altLang="en-US" sz="1200" dirty="0" smtClean="0">
                <a:latin typeface="Meiryo UI" panose="020B0604030504040204" pitchFamily="50" charset="-128"/>
                <a:ea typeface="Meiryo UI" panose="020B0604030504040204" pitchFamily="50" charset="-128"/>
              </a:rPr>
              <a:t>年新築建築物・住宅の</a:t>
            </a:r>
            <a:r>
              <a:rPr lang="en-US" altLang="ja-JP" sz="1200" dirty="0" smtClean="0">
                <a:latin typeface="Meiryo UI" panose="020B0604030504040204" pitchFamily="50" charset="-128"/>
                <a:ea typeface="Meiryo UI" panose="020B0604030504040204" pitchFamily="50" charset="-128"/>
              </a:rPr>
              <a:t>ZEB</a:t>
            </a:r>
            <a:r>
              <a:rPr lang="ja-JP" altLang="en-US" sz="1200" dirty="0" smtClean="0">
                <a:latin typeface="Meiryo UI" panose="020B0604030504040204" pitchFamily="50" charset="-128"/>
                <a:ea typeface="Meiryo UI" panose="020B0604030504040204" pitchFamily="50" charset="-128"/>
              </a:rPr>
              <a:t>化、</a:t>
            </a:r>
            <a:r>
              <a:rPr lang="en-US" altLang="ja-JP" sz="1200" dirty="0" smtClean="0">
                <a:latin typeface="Meiryo UI" panose="020B0604030504040204" pitchFamily="50" charset="-128"/>
                <a:ea typeface="Meiryo UI" panose="020B0604030504040204" pitchFamily="50" charset="-128"/>
              </a:rPr>
              <a:t>ZEH</a:t>
            </a:r>
            <a:r>
              <a:rPr lang="ja-JP" altLang="en-US" sz="1200" dirty="0" smtClean="0">
                <a:latin typeface="Meiryo UI" panose="020B0604030504040204" pitchFamily="50" charset="-128"/>
                <a:ea typeface="Meiryo UI" panose="020B0604030504040204" pitchFamily="50" charset="-128"/>
              </a:rPr>
              <a:t>化に向けた取組み</a:t>
            </a:r>
            <a:endParaRPr lang="en-US" altLang="ja-JP" sz="1200" dirty="0" smtClean="0">
              <a:latin typeface="Meiryo UI" panose="020B0604030504040204" pitchFamily="50" charset="-128"/>
              <a:ea typeface="Meiryo UI" panose="020B0604030504040204" pitchFamily="50" charset="-128"/>
            </a:endParaRPr>
          </a:p>
        </p:txBody>
      </p:sp>
      <p:sp>
        <p:nvSpPr>
          <p:cNvPr id="66" name="角丸四角形 65"/>
          <p:cNvSpPr/>
          <p:nvPr/>
        </p:nvSpPr>
        <p:spPr>
          <a:xfrm>
            <a:off x="8289214" y="7713073"/>
            <a:ext cx="2285511" cy="206435"/>
          </a:xfrm>
          <a:prstGeom prst="roundRect">
            <a:avLst/>
          </a:prstGeom>
          <a:solidFill>
            <a:schemeClr val="bg1">
              <a:lumMod val="85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rPr>
              <a:t>その他有効な施策</a:t>
            </a:r>
            <a:r>
              <a:rPr lang="ja-JP" altLang="en-US" sz="1200" b="1" dirty="0" smtClean="0">
                <a:solidFill>
                  <a:prstClr val="black"/>
                </a:solidFill>
                <a:latin typeface="Meiryo UI" panose="020B0604030504040204" pitchFamily="50" charset="-128"/>
                <a:ea typeface="Meiryo UI" panose="020B0604030504040204" pitchFamily="50" charset="-128"/>
              </a:rPr>
              <a:t>（継続</a:t>
            </a:r>
            <a:r>
              <a:rPr lang="ja-JP" altLang="en-US" sz="1200" b="1" dirty="0">
                <a:solidFill>
                  <a:prstClr val="black"/>
                </a:solidFill>
                <a:latin typeface="Meiryo UI" panose="020B0604030504040204" pitchFamily="50" charset="-128"/>
                <a:ea typeface="Meiryo UI" panose="020B0604030504040204" pitchFamily="50" charset="-128"/>
              </a:rPr>
              <a:t>審議</a:t>
            </a:r>
            <a:r>
              <a:rPr lang="ja-JP" altLang="en-US" sz="1200" b="1" dirty="0" smtClean="0">
                <a:solidFill>
                  <a:prstClr val="black"/>
                </a:solidFill>
                <a:latin typeface="Meiryo UI" panose="020B0604030504040204" pitchFamily="50" charset="-128"/>
                <a:ea typeface="Meiryo UI" panose="020B0604030504040204" pitchFamily="50" charset="-128"/>
              </a:rPr>
              <a:t>）</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70" name="四角形: 角を丸くする 2">
            <a:extLst>
              <a:ext uri="{FF2B5EF4-FFF2-40B4-BE49-F238E27FC236}">
                <a16:creationId xmlns:a16="http://schemas.microsoft.com/office/drawing/2014/main" id="{DDFBC2D1-334E-4E0D-90BF-FD2FFC3DFCF6}"/>
              </a:ext>
            </a:extLst>
          </p:cNvPr>
          <p:cNvSpPr/>
          <p:nvPr/>
        </p:nvSpPr>
        <p:spPr>
          <a:xfrm>
            <a:off x="5244194" y="1712108"/>
            <a:ext cx="1512168" cy="270843"/>
          </a:xfrm>
          <a:prstGeom prst="roundRect">
            <a:avLst/>
          </a:prstGeom>
          <a:solidFill>
            <a:schemeClr val="bg2">
              <a:lumMod val="9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err="1"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論点の整理</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80206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1472</Words>
  <Application>Microsoft Office PowerPoint</Application>
  <PresentationFormat>A3 297x420 mm</PresentationFormat>
  <Paragraphs>144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ゴシック</vt:lpstr>
      <vt:lpstr>メイリオ</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2016-06-09T08:27:33Z</dcterms:created>
  <dcterms:modified xsi:type="dcterms:W3CDTF">2021-01-07T09:39:59Z</dcterms:modified>
</cp:coreProperties>
</file>