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  <p:sldMasterId id="2147483660" r:id="rId2"/>
  </p:sldMasterIdLst>
  <p:notesMasterIdLst>
    <p:notesMasterId r:id="rId4"/>
  </p:notesMasterIdLst>
  <p:sldIdLst>
    <p:sldId id="330" r:id="rId3"/>
  </p:sldIdLst>
  <p:sldSz cx="15122525" cy="10693400"/>
  <p:notesSz cx="6807200" cy="9939338"/>
  <p:defaultTextStyle>
    <a:defPPr>
      <a:defRPr lang="ja-JP"/>
    </a:defPPr>
    <a:lvl1pPr marL="0" algn="l" defTabSz="1475129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1pPr>
    <a:lvl2pPr marL="737565" algn="l" defTabSz="1475129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2pPr>
    <a:lvl3pPr marL="1475129" algn="l" defTabSz="1475129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3pPr>
    <a:lvl4pPr marL="2212694" algn="l" defTabSz="1475129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4pPr>
    <a:lvl5pPr marL="2950259" algn="l" defTabSz="1475129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5pPr>
    <a:lvl6pPr marL="3687823" algn="l" defTabSz="1475129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6pPr>
    <a:lvl7pPr marL="4425388" algn="l" defTabSz="1475129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7pPr>
    <a:lvl8pPr marL="5162953" algn="l" defTabSz="1475129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8pPr>
    <a:lvl9pPr marL="5900517" algn="l" defTabSz="1475129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48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FFFFE5"/>
    <a:srgbClr val="003300"/>
    <a:srgbClr val="D0A172"/>
    <a:srgbClr val="FFFFD5"/>
    <a:srgbClr val="FFFFC6"/>
    <a:srgbClr val="FFFFCA"/>
    <a:srgbClr val="E2FAAF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21" autoAdjust="0"/>
    <p:restoredTop sz="91615" autoAdjust="0"/>
  </p:normalViewPr>
  <p:slideViewPr>
    <p:cSldViewPr>
      <p:cViewPr varScale="1">
        <p:scale>
          <a:sx n="42" d="100"/>
          <a:sy n="42" d="100"/>
        </p:scale>
        <p:origin x="1752" y="60"/>
      </p:cViewPr>
      <p:guideLst>
        <p:guide orient="horz" pos="3368"/>
        <p:guide pos="48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8"/>
            <a:ext cx="2949575" cy="496886"/>
          </a:xfrm>
          <a:prstGeom prst="rect">
            <a:avLst/>
          </a:prstGeom>
        </p:spPr>
        <p:txBody>
          <a:bodyPr vert="horz" lIns="89347" tIns="44674" rIns="89347" bIns="4467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53" y="8"/>
            <a:ext cx="2949575" cy="496886"/>
          </a:xfrm>
          <a:prstGeom prst="rect">
            <a:avLst/>
          </a:prstGeom>
        </p:spPr>
        <p:txBody>
          <a:bodyPr vert="horz" lIns="89347" tIns="44674" rIns="89347" bIns="44674" rtlCol="0"/>
          <a:lstStyle>
            <a:lvl1pPr algn="r">
              <a:defRPr sz="1200"/>
            </a:lvl1pPr>
          </a:lstStyle>
          <a:p>
            <a:fld id="{B6B491B3-7652-478A-9428-9B352928167D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347" tIns="44674" rIns="89347" bIns="4467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5" y="4721227"/>
            <a:ext cx="5445125" cy="4471988"/>
          </a:xfrm>
          <a:prstGeom prst="rect">
            <a:avLst/>
          </a:prstGeom>
        </p:spPr>
        <p:txBody>
          <a:bodyPr vert="horz" lIns="89347" tIns="44674" rIns="89347" bIns="4467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4" y="9440868"/>
            <a:ext cx="2949575" cy="496886"/>
          </a:xfrm>
          <a:prstGeom prst="rect">
            <a:avLst/>
          </a:prstGeom>
        </p:spPr>
        <p:txBody>
          <a:bodyPr vert="horz" lIns="89347" tIns="44674" rIns="89347" bIns="4467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53" y="9440868"/>
            <a:ext cx="2949575" cy="496886"/>
          </a:xfrm>
          <a:prstGeom prst="rect">
            <a:avLst/>
          </a:prstGeom>
        </p:spPr>
        <p:txBody>
          <a:bodyPr vert="horz" lIns="89347" tIns="44674" rIns="89347" bIns="44674" rtlCol="0" anchor="b"/>
          <a:lstStyle>
            <a:lvl1pPr algn="r">
              <a:defRPr sz="1200"/>
            </a:lvl1pPr>
          </a:lstStyle>
          <a:p>
            <a:fld id="{3DD8EB67-7B70-4324-9F84-FC7CB2E5E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600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512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737565" algn="l" defTabSz="147512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1475129" algn="l" defTabSz="147512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2212694" algn="l" defTabSz="147512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2950259" algn="l" defTabSz="147512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3687823" algn="l" defTabSz="147512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4425388" algn="l" defTabSz="147512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5162953" algn="l" defTabSz="147512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5900517" algn="l" defTabSz="147512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8EB67-7B70-4324-9F84-FC7CB2E5E78C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467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0" y="3321887"/>
            <a:ext cx="12854146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CCFA-41ED-4C46-AF83-72373DAC442E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11737726" y="10124078"/>
            <a:ext cx="3528589" cy="569325"/>
          </a:xfrm>
        </p:spPr>
        <p:txBody>
          <a:bodyPr/>
          <a:lstStyle/>
          <a:p>
            <a:fld id="{00E28FCB-C700-49A0-8701-0AE96B4F9BF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9276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DC1C-35B6-4CB9-B5F7-7F94FE39BB98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2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28234"/>
            <a:ext cx="3402568" cy="912404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6127" y="428234"/>
            <a:ext cx="9955662" cy="91240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AED4-EA47-4252-A2AF-141D4D16722B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760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565" y="3322239"/>
            <a:ext cx="12853397" cy="229144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9130" y="6059241"/>
            <a:ext cx="10584267" cy="27334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6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3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80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0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34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60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87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14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374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586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5" y="6870794"/>
            <a:ext cx="12853397" cy="2125242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5" y="4531611"/>
            <a:ext cx="12853397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683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5366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804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073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341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609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87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146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048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5752" y="2494774"/>
            <a:ext cx="6715496" cy="705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51278" y="2494774"/>
            <a:ext cx="6715497" cy="705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688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5752" y="2393992"/>
            <a:ext cx="6681740" cy="99720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6832" indent="0">
              <a:buNone/>
              <a:defRPr sz="2300" b="1"/>
            </a:lvl2pPr>
            <a:lvl3pPr marL="1053664" indent="0">
              <a:buNone/>
              <a:defRPr sz="2100" b="1"/>
            </a:lvl3pPr>
            <a:lvl4pPr marL="1580496" indent="0">
              <a:buNone/>
              <a:defRPr sz="1800" b="1"/>
            </a:lvl4pPr>
            <a:lvl5pPr marL="2107327" indent="0">
              <a:buNone/>
              <a:defRPr sz="1800" b="1"/>
            </a:lvl5pPr>
            <a:lvl6pPr marL="2634160" indent="0">
              <a:buNone/>
              <a:defRPr sz="1800" b="1"/>
            </a:lvl6pPr>
            <a:lvl7pPr marL="3160992" indent="0">
              <a:buNone/>
              <a:defRPr sz="1800" b="1"/>
            </a:lvl7pPr>
            <a:lvl8pPr marL="3687823" indent="0">
              <a:buNone/>
              <a:defRPr sz="1800" b="1"/>
            </a:lvl8pPr>
            <a:lvl9pPr marL="4214656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5752" y="3391195"/>
            <a:ext cx="6681740" cy="6161790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1283" y="2393992"/>
            <a:ext cx="6685492" cy="99720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6832" indent="0">
              <a:buNone/>
              <a:defRPr sz="2300" b="1"/>
            </a:lvl2pPr>
            <a:lvl3pPr marL="1053664" indent="0">
              <a:buNone/>
              <a:defRPr sz="2100" b="1"/>
            </a:lvl3pPr>
            <a:lvl4pPr marL="1580496" indent="0">
              <a:buNone/>
              <a:defRPr sz="1800" b="1"/>
            </a:lvl4pPr>
            <a:lvl5pPr marL="2107327" indent="0">
              <a:buNone/>
              <a:defRPr sz="1800" b="1"/>
            </a:lvl5pPr>
            <a:lvl6pPr marL="2634160" indent="0">
              <a:buNone/>
              <a:defRPr sz="1800" b="1"/>
            </a:lvl6pPr>
            <a:lvl7pPr marL="3160992" indent="0">
              <a:buNone/>
              <a:defRPr sz="1800" b="1"/>
            </a:lvl7pPr>
            <a:lvl8pPr marL="3687823" indent="0">
              <a:buNone/>
              <a:defRPr sz="1800" b="1"/>
            </a:lvl8pPr>
            <a:lvl9pPr marL="4214656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1283" y="3391195"/>
            <a:ext cx="6685492" cy="6161790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385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092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9602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752" y="426110"/>
            <a:ext cx="4975206" cy="181229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864" y="426111"/>
            <a:ext cx="8453911" cy="912687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5752" y="2238401"/>
            <a:ext cx="4975206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6832" indent="0">
              <a:buNone/>
              <a:defRPr sz="1400"/>
            </a:lvl2pPr>
            <a:lvl3pPr marL="1053664" indent="0">
              <a:buNone/>
              <a:defRPr sz="1200"/>
            </a:lvl3pPr>
            <a:lvl4pPr marL="1580496" indent="0">
              <a:buNone/>
              <a:defRPr sz="1100"/>
            </a:lvl4pPr>
            <a:lvl5pPr marL="2107327" indent="0">
              <a:buNone/>
              <a:defRPr sz="1100"/>
            </a:lvl5pPr>
            <a:lvl6pPr marL="2634160" indent="0">
              <a:buNone/>
              <a:defRPr sz="1100"/>
            </a:lvl6pPr>
            <a:lvl7pPr marL="3160992" indent="0">
              <a:buNone/>
              <a:defRPr sz="1100"/>
            </a:lvl7pPr>
            <a:lvl8pPr marL="3687823" indent="0">
              <a:buNone/>
              <a:defRPr sz="1100"/>
            </a:lvl8pPr>
            <a:lvl9pPr marL="4214656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35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95C0-45BC-49EF-8EAE-64AD18855103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737726" y="10124078"/>
            <a:ext cx="3528589" cy="569325"/>
          </a:xfrm>
        </p:spPr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262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871" y="7486088"/>
            <a:ext cx="9072765" cy="88227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871" y="954769"/>
            <a:ext cx="9072765" cy="6416394"/>
          </a:xfrm>
        </p:spPr>
        <p:txBody>
          <a:bodyPr/>
          <a:lstStyle>
            <a:lvl1pPr marL="0" indent="0">
              <a:buNone/>
              <a:defRPr sz="3700"/>
            </a:lvl1pPr>
            <a:lvl2pPr marL="526832" indent="0">
              <a:buNone/>
              <a:defRPr sz="3200"/>
            </a:lvl2pPr>
            <a:lvl3pPr marL="1053664" indent="0">
              <a:buNone/>
              <a:defRPr sz="2800"/>
            </a:lvl3pPr>
            <a:lvl4pPr marL="1580496" indent="0">
              <a:buNone/>
              <a:defRPr sz="2300"/>
            </a:lvl4pPr>
            <a:lvl5pPr marL="2107327" indent="0">
              <a:buNone/>
              <a:defRPr sz="2300"/>
            </a:lvl5pPr>
            <a:lvl6pPr marL="2634160" indent="0">
              <a:buNone/>
              <a:defRPr sz="2300"/>
            </a:lvl6pPr>
            <a:lvl7pPr marL="3160992" indent="0">
              <a:buNone/>
              <a:defRPr sz="2300"/>
            </a:lvl7pPr>
            <a:lvl8pPr marL="3687823" indent="0">
              <a:buNone/>
              <a:defRPr sz="2300"/>
            </a:lvl8pPr>
            <a:lvl9pPr marL="4214656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871" y="8368365"/>
            <a:ext cx="9072765" cy="1255343"/>
          </a:xfrm>
        </p:spPr>
        <p:txBody>
          <a:bodyPr/>
          <a:lstStyle>
            <a:lvl1pPr marL="0" indent="0">
              <a:buNone/>
              <a:defRPr sz="1600"/>
            </a:lvl1pPr>
            <a:lvl2pPr marL="526832" indent="0">
              <a:buNone/>
              <a:defRPr sz="1400"/>
            </a:lvl2pPr>
            <a:lvl3pPr marL="1053664" indent="0">
              <a:buNone/>
              <a:defRPr sz="1200"/>
            </a:lvl3pPr>
            <a:lvl4pPr marL="1580496" indent="0">
              <a:buNone/>
              <a:defRPr sz="1100"/>
            </a:lvl4pPr>
            <a:lvl5pPr marL="2107327" indent="0">
              <a:buNone/>
              <a:defRPr sz="1100"/>
            </a:lvl5pPr>
            <a:lvl6pPr marL="2634160" indent="0">
              <a:buNone/>
              <a:defRPr sz="1100"/>
            </a:lvl6pPr>
            <a:lvl7pPr marL="3160992" indent="0">
              <a:buNone/>
              <a:defRPr sz="1100"/>
            </a:lvl7pPr>
            <a:lvl8pPr marL="3687823" indent="0">
              <a:buNone/>
              <a:defRPr sz="1100"/>
            </a:lvl8pPr>
            <a:lvl9pPr marL="4214656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4486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1057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4958" y="427878"/>
            <a:ext cx="3401818" cy="912510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5751" y="427878"/>
            <a:ext cx="10029175" cy="912510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7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5" y="6871502"/>
            <a:ext cx="12854146" cy="212382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5" y="4532320"/>
            <a:ext cx="12854146" cy="233918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5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5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DCC4-C814-4C52-A257-A45ADCE82DD9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71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6127" y="2495128"/>
            <a:ext cx="6679115" cy="7057149"/>
          </a:xfrm>
        </p:spPr>
        <p:txBody>
          <a:bodyPr/>
          <a:lstStyle>
            <a:lvl1pPr>
              <a:defRPr sz="44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87284" y="2495128"/>
            <a:ext cx="6679115" cy="7057149"/>
          </a:xfrm>
        </p:spPr>
        <p:txBody>
          <a:bodyPr/>
          <a:lstStyle>
            <a:lvl1pPr>
              <a:defRPr sz="44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B3E-7768-4E79-9564-6291ECF8B0EA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30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7" y="2393640"/>
            <a:ext cx="6681741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5" indent="0">
              <a:buNone/>
              <a:defRPr sz="3200" b="1"/>
            </a:lvl2pPr>
            <a:lvl3pPr marL="1475129" indent="0">
              <a:buNone/>
              <a:defRPr sz="2900" b="1"/>
            </a:lvl3pPr>
            <a:lvl4pPr marL="2212694" indent="0">
              <a:buNone/>
              <a:defRPr sz="2500" b="1"/>
            </a:lvl4pPr>
            <a:lvl5pPr marL="2950259" indent="0">
              <a:buNone/>
              <a:defRPr sz="2500" b="1"/>
            </a:lvl5pPr>
            <a:lvl6pPr marL="3687823" indent="0">
              <a:buNone/>
              <a:defRPr sz="2500" b="1"/>
            </a:lvl6pPr>
            <a:lvl7pPr marL="4425388" indent="0">
              <a:buNone/>
              <a:defRPr sz="2500" b="1"/>
            </a:lvl7pPr>
            <a:lvl8pPr marL="5162953" indent="0">
              <a:buNone/>
              <a:defRPr sz="2500" b="1"/>
            </a:lvl8pPr>
            <a:lvl9pPr marL="5900517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127" y="3391195"/>
            <a:ext cx="6681741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035" y="2393640"/>
            <a:ext cx="6684366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5" indent="0">
              <a:buNone/>
              <a:defRPr sz="3200" b="1"/>
            </a:lvl2pPr>
            <a:lvl3pPr marL="1475129" indent="0">
              <a:buNone/>
              <a:defRPr sz="2900" b="1"/>
            </a:lvl3pPr>
            <a:lvl4pPr marL="2212694" indent="0">
              <a:buNone/>
              <a:defRPr sz="2500" b="1"/>
            </a:lvl4pPr>
            <a:lvl5pPr marL="2950259" indent="0">
              <a:buNone/>
              <a:defRPr sz="2500" b="1"/>
            </a:lvl5pPr>
            <a:lvl6pPr marL="3687823" indent="0">
              <a:buNone/>
              <a:defRPr sz="2500" b="1"/>
            </a:lvl6pPr>
            <a:lvl7pPr marL="4425388" indent="0">
              <a:buNone/>
              <a:defRPr sz="2500" b="1"/>
            </a:lvl7pPr>
            <a:lvl8pPr marL="5162953" indent="0">
              <a:buNone/>
              <a:defRPr sz="2500" b="1"/>
            </a:lvl8pPr>
            <a:lvl9pPr marL="5900517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035" y="3391195"/>
            <a:ext cx="6684366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65FA-EC92-49CB-9ABE-7C5025002BEF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645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2052-E228-4021-8B45-562BD1A65ECF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89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B385F-047E-4D43-A07C-3C90E5929315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864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8" y="425755"/>
            <a:ext cx="4975207" cy="181193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488" y="425757"/>
            <a:ext cx="8453911" cy="9126521"/>
          </a:xfrm>
        </p:spPr>
        <p:txBody>
          <a:bodyPr/>
          <a:lstStyle>
            <a:lvl1pPr>
              <a:defRPr sz="5200"/>
            </a:lvl1pPr>
            <a:lvl2pPr>
              <a:defRPr sz="44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128" y="2237695"/>
            <a:ext cx="4975207" cy="7314583"/>
          </a:xfrm>
        </p:spPr>
        <p:txBody>
          <a:bodyPr/>
          <a:lstStyle>
            <a:lvl1pPr marL="0" indent="0">
              <a:buNone/>
              <a:defRPr sz="2300"/>
            </a:lvl1pPr>
            <a:lvl2pPr marL="737565" indent="0">
              <a:buNone/>
              <a:defRPr sz="1900"/>
            </a:lvl2pPr>
            <a:lvl3pPr marL="1475129" indent="0">
              <a:buNone/>
              <a:defRPr sz="1600"/>
            </a:lvl3pPr>
            <a:lvl4pPr marL="2212694" indent="0">
              <a:buNone/>
              <a:defRPr sz="1500"/>
            </a:lvl4pPr>
            <a:lvl5pPr marL="2950259" indent="0">
              <a:buNone/>
              <a:defRPr sz="1500"/>
            </a:lvl5pPr>
            <a:lvl6pPr marL="3687823" indent="0">
              <a:buNone/>
              <a:defRPr sz="1500"/>
            </a:lvl6pPr>
            <a:lvl7pPr marL="4425388" indent="0">
              <a:buNone/>
              <a:defRPr sz="1500"/>
            </a:lvl7pPr>
            <a:lvl8pPr marL="5162953" indent="0">
              <a:buNone/>
              <a:defRPr sz="1500"/>
            </a:lvl8pPr>
            <a:lvl9pPr marL="5900517" indent="0">
              <a:buNone/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D03B7-8AD0-4BB9-A8CE-CD8ED610E49B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28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0" y="7485381"/>
            <a:ext cx="9073515" cy="88369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120" y="955476"/>
            <a:ext cx="9073515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565" indent="0">
              <a:buNone/>
              <a:defRPr sz="4400"/>
            </a:lvl2pPr>
            <a:lvl3pPr marL="1475129" indent="0">
              <a:buNone/>
              <a:defRPr sz="3900"/>
            </a:lvl3pPr>
            <a:lvl4pPr marL="2212694" indent="0">
              <a:buNone/>
              <a:defRPr sz="3200"/>
            </a:lvl4pPr>
            <a:lvl5pPr marL="2950259" indent="0">
              <a:buNone/>
              <a:defRPr sz="3200"/>
            </a:lvl5pPr>
            <a:lvl6pPr marL="3687823" indent="0">
              <a:buNone/>
              <a:defRPr sz="3200"/>
            </a:lvl6pPr>
            <a:lvl7pPr marL="4425388" indent="0">
              <a:buNone/>
              <a:defRPr sz="3200"/>
            </a:lvl7pPr>
            <a:lvl8pPr marL="5162953" indent="0">
              <a:buNone/>
              <a:defRPr sz="3200"/>
            </a:lvl8pPr>
            <a:lvl9pPr marL="5900517" indent="0">
              <a:buNone/>
              <a:defRPr sz="3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120" y="8369072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37565" indent="0">
              <a:buNone/>
              <a:defRPr sz="1900"/>
            </a:lvl2pPr>
            <a:lvl3pPr marL="1475129" indent="0">
              <a:buNone/>
              <a:defRPr sz="1600"/>
            </a:lvl3pPr>
            <a:lvl4pPr marL="2212694" indent="0">
              <a:buNone/>
              <a:defRPr sz="1500"/>
            </a:lvl4pPr>
            <a:lvl5pPr marL="2950259" indent="0">
              <a:buNone/>
              <a:defRPr sz="1500"/>
            </a:lvl5pPr>
            <a:lvl6pPr marL="3687823" indent="0">
              <a:buNone/>
              <a:defRPr sz="1500"/>
            </a:lvl6pPr>
            <a:lvl7pPr marL="4425388" indent="0">
              <a:buNone/>
              <a:defRPr sz="1500"/>
            </a:lvl7pPr>
            <a:lvl8pPr marL="5162953" indent="0">
              <a:buNone/>
              <a:defRPr sz="1500"/>
            </a:lvl8pPr>
            <a:lvl9pPr marL="5900517" indent="0">
              <a:buNone/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77B7-B5EE-4ABF-9925-B81A9AD23DC3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01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4"/>
          </a:xfrm>
          <a:prstGeom prst="rect">
            <a:avLst/>
          </a:prstGeom>
        </p:spPr>
        <p:txBody>
          <a:bodyPr vert="horz" lIns="147513" tIns="73757" rIns="147513" bIns="7375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6" y="2495128"/>
            <a:ext cx="13610273" cy="7057149"/>
          </a:xfrm>
          <a:prstGeom prst="rect">
            <a:avLst/>
          </a:prstGeom>
        </p:spPr>
        <p:txBody>
          <a:bodyPr vert="horz" lIns="147513" tIns="73757" rIns="147513" bIns="7375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6126" y="9911200"/>
            <a:ext cx="3528589" cy="569325"/>
          </a:xfrm>
          <a:prstGeom prst="rect">
            <a:avLst/>
          </a:prstGeom>
        </p:spPr>
        <p:txBody>
          <a:bodyPr vert="horz" lIns="147513" tIns="73757" rIns="147513" bIns="73757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ECCFA-41ED-4C46-AF83-72373DAC442E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863" y="9911200"/>
            <a:ext cx="4788800" cy="569325"/>
          </a:xfrm>
          <a:prstGeom prst="rect">
            <a:avLst/>
          </a:prstGeom>
        </p:spPr>
        <p:txBody>
          <a:bodyPr vert="horz" lIns="147513" tIns="73757" rIns="147513" bIns="73757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1569486" y="10124078"/>
            <a:ext cx="3528589" cy="569325"/>
          </a:xfrm>
          <a:prstGeom prst="rect">
            <a:avLst/>
          </a:prstGeom>
        </p:spPr>
        <p:txBody>
          <a:bodyPr vert="horz" lIns="147513" tIns="0" rIns="147513" bIns="0" rtlCol="0" anchor="b" anchorCtr="0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fld id="{00E28FCB-C700-49A0-8701-0AE96B4F9BF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751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475129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2" indent="-368783" algn="l" defTabSz="147512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7" indent="-368783" algn="l" defTabSz="147512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41" indent="-368783" algn="l" defTabSz="147512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6" indent="-368783" algn="l" defTabSz="147512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71" indent="-368783" algn="l" defTabSz="147512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5" indent="-368783" algn="l" defTabSz="147512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300" indent="-368783" algn="l" defTabSz="147512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129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5" algn="l" defTabSz="1475129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9" algn="l" defTabSz="1475129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4" algn="l" defTabSz="1475129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9" algn="l" defTabSz="1475129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3" algn="l" defTabSz="1475129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8" algn="l" defTabSz="1475129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53" algn="l" defTabSz="1475129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7" algn="l" defTabSz="1475129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5753" y="427878"/>
            <a:ext cx="13611022" cy="1782234"/>
          </a:xfrm>
          <a:prstGeom prst="rect">
            <a:avLst/>
          </a:prstGeom>
        </p:spPr>
        <p:txBody>
          <a:bodyPr vert="horz" lIns="105367" tIns="52683" rIns="105367" bIns="5268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5753" y="2494774"/>
            <a:ext cx="13611022" cy="7058210"/>
          </a:xfrm>
          <a:prstGeom prst="rect">
            <a:avLst/>
          </a:prstGeom>
        </p:spPr>
        <p:txBody>
          <a:bodyPr vert="horz" lIns="105367" tIns="52683" rIns="105367" bIns="5268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5752" y="9911905"/>
            <a:ext cx="3529339" cy="569325"/>
          </a:xfrm>
          <a:prstGeom prst="rect">
            <a:avLst/>
          </a:prstGeom>
        </p:spPr>
        <p:txBody>
          <a:bodyPr vert="horz" lIns="105367" tIns="52683" rIns="105367" bIns="5268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DB734-8280-4F07-BA70-79A92D7333A1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489" y="9911905"/>
            <a:ext cx="4789549" cy="569325"/>
          </a:xfrm>
          <a:prstGeom prst="rect">
            <a:avLst/>
          </a:prstGeom>
        </p:spPr>
        <p:txBody>
          <a:bodyPr vert="horz" lIns="105367" tIns="52683" rIns="105367" bIns="5268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436" y="9911905"/>
            <a:ext cx="3529339" cy="569325"/>
          </a:xfrm>
          <a:prstGeom prst="rect">
            <a:avLst/>
          </a:prstGeom>
        </p:spPr>
        <p:txBody>
          <a:bodyPr vert="horz" lIns="105367" tIns="52683" rIns="105367" bIns="5268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8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1053664" rtl="0" eaLnBrk="1" latinLnBrk="0" hangingPunct="1">
        <a:spcBef>
          <a:spcPct val="0"/>
        </a:spcBef>
        <a:buNone/>
        <a:defRPr kumimoji="1"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5124" indent="-395124" algn="l" defTabSz="10536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6102" indent="-329270" algn="l" defTabSz="105366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7080" indent="-263416" algn="l" defTabSz="10536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43912" indent="-263416" algn="l" defTabSz="105366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0743" indent="-263416" algn="l" defTabSz="105366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97576" indent="-263416" algn="l" defTabSz="10536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24407" indent="-263416" algn="l" defTabSz="10536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51239" indent="-263416" algn="l" defTabSz="10536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78072" indent="-263416" algn="l" defTabSz="10536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5366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6832" algn="l" defTabSz="105366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53664" algn="l" defTabSz="105366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80496" algn="l" defTabSz="105366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07327" algn="l" defTabSz="105366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160" algn="l" defTabSz="105366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0992" algn="l" defTabSz="105366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7823" algn="l" defTabSz="105366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14656" algn="l" defTabSz="1053664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jpeg"/><Relationship Id="rId10" Type="http://schemas.openxmlformats.org/officeDocument/2006/relationships/hyperlink" Target="https://www.irasutoya.com/2018/05/blog-post_426.html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角丸四角形 232"/>
          <p:cNvSpPr/>
          <p:nvPr/>
        </p:nvSpPr>
        <p:spPr>
          <a:xfrm>
            <a:off x="62596" y="6189222"/>
            <a:ext cx="6822969" cy="2762164"/>
          </a:xfrm>
          <a:prstGeom prst="roundRect">
            <a:avLst>
              <a:gd name="adj" fmla="val 6196"/>
            </a:avLst>
          </a:prstGeom>
          <a:noFill/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47513" tIns="73757" rIns="147513" bIns="73757" rtlCol="0" anchor="t" anchorCtr="0"/>
          <a:lstStyle/>
          <a:p>
            <a:endParaRPr lang="en-US" altLang="ja-JP" sz="1600" dirty="0"/>
          </a:p>
        </p:txBody>
      </p:sp>
      <p:sp>
        <p:nvSpPr>
          <p:cNvPr id="232" name="角丸四角形 231"/>
          <p:cNvSpPr/>
          <p:nvPr/>
        </p:nvSpPr>
        <p:spPr>
          <a:xfrm>
            <a:off x="117379" y="3922660"/>
            <a:ext cx="6824957" cy="1971040"/>
          </a:xfrm>
          <a:prstGeom prst="roundRect">
            <a:avLst>
              <a:gd name="adj" fmla="val 5318"/>
            </a:avLst>
          </a:prstGeom>
          <a:noFill/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47513" tIns="73757" rIns="147513" bIns="73757" rtlCol="0" anchor="t" anchorCtr="0"/>
          <a:lstStyle/>
          <a:p>
            <a:endParaRPr lang="en-US" altLang="ja-JP" sz="1600" dirty="0"/>
          </a:p>
        </p:txBody>
      </p:sp>
      <p:sp>
        <p:nvSpPr>
          <p:cNvPr id="17" name="角丸四角形 16"/>
          <p:cNvSpPr/>
          <p:nvPr/>
        </p:nvSpPr>
        <p:spPr>
          <a:xfrm>
            <a:off x="7100481" y="8723470"/>
            <a:ext cx="7983171" cy="1900749"/>
          </a:xfrm>
          <a:prstGeom prst="roundRect">
            <a:avLst>
              <a:gd name="adj" fmla="val 5501"/>
            </a:avLst>
          </a:prstGeom>
          <a:noFill/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47513" tIns="73757" rIns="147513" bIns="73757" rtlCol="0" anchor="t" anchorCtr="0"/>
          <a:lstStyle/>
          <a:p>
            <a:endParaRPr lang="en-US" altLang="ja-JP" sz="1600" dirty="0">
              <a:noFill/>
            </a:endParaRPr>
          </a:p>
          <a:p>
            <a:endParaRPr lang="en-US" altLang="ja-JP" sz="1100" dirty="0">
              <a:noFill/>
              <a:latin typeface="+mn-ea"/>
            </a:endParaRPr>
          </a:p>
          <a:p>
            <a:endParaRPr lang="en-US" altLang="ja-JP" sz="2300" dirty="0">
              <a:noFill/>
            </a:endParaRPr>
          </a:p>
          <a:p>
            <a:endParaRPr lang="ja-JP" altLang="en-US" sz="2300" dirty="0">
              <a:noFill/>
            </a:endParaRPr>
          </a:p>
          <a:p>
            <a:endParaRPr lang="ja-JP" altLang="en-US" sz="2300" dirty="0">
              <a:noFill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52042" y="206833"/>
            <a:ext cx="295427" cy="1487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47513" tIns="73757" rIns="147513" bIns="73757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>
              <a:tabLst>
                <a:tab pos="6679058" algn="l"/>
              </a:tabLst>
            </a:pPr>
            <a:r>
              <a:rPr lang="ja-JP" altLang="ja-JP"/>
              <a:t/>
            </a:r>
            <a:br>
              <a:rPr lang="ja-JP" altLang="ja-JP"/>
            </a:br>
            <a:endParaRPr lang="ja-JP" altLang="ja-JP"/>
          </a:p>
          <a:p>
            <a:pPr eaLnBrk="0" hangingPunct="0">
              <a:tabLst>
                <a:tab pos="6679058" algn="l"/>
              </a:tabLst>
            </a:pPr>
            <a:endParaRPr lang="ja-JP" altLang="ja-JP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3095" y="4033659"/>
            <a:ext cx="6836072" cy="1915121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計画の位置づけ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〇「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食品ロスの削減の推進に関する法律」第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条に基づく「食品ロスの削減の推進に関する基本的な方針」を踏まえ、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同法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条の規定に基づく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都道府県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計画と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して本計画を策定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〇計画は、「</a:t>
            </a:r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大阪府循環型</a:t>
            </a:r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社会推進</a:t>
            </a:r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」等との調和を図り、「大阪府環境総合計画」の考え方を踏まえる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計画期間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〇国の基本方針及び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lang="ja-JP" altLang="en-US" sz="11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のゴールを踏まえ、</a:t>
            </a:r>
            <a:r>
              <a:rPr lang="en-US" altLang="ja-JP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lang="en-US" altLang="ja-JP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年度までの</a:t>
            </a:r>
            <a:r>
              <a:rPr lang="en-US" altLang="ja-JP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年計画</a:t>
            </a:r>
            <a:endParaRPr lang="en-US" altLang="ja-JP" sz="11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〇国の基本方針を踏まえ、計画の中間年である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年度を目途に、施策の進捗状況等を見極め、見直しを検討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計画の実施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主体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府、市町村、事業者、消費者が主体となり、連携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・協働して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、取組を進めてい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く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37332" y="3771499"/>
            <a:ext cx="1851322" cy="2908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/>
              <a:t>２　計画の基本的事項</a:t>
            </a:r>
            <a:endParaRPr kumimoji="1" lang="ja-JP" altLang="en-US" sz="1400" b="1" dirty="0"/>
          </a:p>
        </p:txBody>
      </p:sp>
      <p:sp>
        <p:nvSpPr>
          <p:cNvPr id="312" name="正方形/長方形 311"/>
          <p:cNvSpPr/>
          <p:nvPr/>
        </p:nvSpPr>
        <p:spPr>
          <a:xfrm>
            <a:off x="237333" y="5972762"/>
            <a:ext cx="1635297" cy="2808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/>
              <a:t>３　食品ロスの現状</a:t>
            </a:r>
            <a:endParaRPr kumimoji="1" lang="ja-JP" altLang="en-US" sz="1400" b="1" dirty="0"/>
          </a:p>
        </p:txBody>
      </p:sp>
      <p:sp>
        <p:nvSpPr>
          <p:cNvPr id="316" name="正方形/長方形 315"/>
          <p:cNvSpPr/>
          <p:nvPr/>
        </p:nvSpPr>
        <p:spPr>
          <a:xfrm>
            <a:off x="7183068" y="8591947"/>
            <a:ext cx="2016224" cy="2647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/>
              <a:t>７　計画の</a:t>
            </a:r>
            <a:r>
              <a:rPr lang="ja-JP" altLang="en-US" sz="1400" b="1" dirty="0"/>
              <a:t>効果的</a:t>
            </a:r>
            <a:r>
              <a:rPr lang="ja-JP" altLang="en-US" sz="1400" b="1" dirty="0" smtClean="0"/>
              <a:t>な推進</a:t>
            </a:r>
            <a:endParaRPr kumimoji="1" lang="ja-JP" altLang="en-US" sz="1400" b="1" dirty="0"/>
          </a:p>
        </p:txBody>
      </p:sp>
      <p:sp>
        <p:nvSpPr>
          <p:cNvPr id="317" name="テキスト ボックス 316"/>
          <p:cNvSpPr txBox="1"/>
          <p:nvPr/>
        </p:nvSpPr>
        <p:spPr>
          <a:xfrm>
            <a:off x="134140" y="6243325"/>
            <a:ext cx="6799860" cy="1963591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just"/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食品ロス量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just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 全国  ：年間発生量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612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万トン　　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事業系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328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万トン  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家庭系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 284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万トン </a:t>
            </a:r>
            <a:r>
              <a:rPr lang="zh-TW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zh-TW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2017</a:t>
            </a:r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年度推計）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〇大阪府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年間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発生量　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43.1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万トン　　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事業系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》 22.3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万トン   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家庭系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》 20.8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トン（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年度推計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食品ロス削減に取り組む府民の割合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全国：「平成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年度消費者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の意識に関する調査」による</a:t>
            </a:r>
          </a:p>
          <a:p>
            <a:pPr algn="just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大阪府：「令和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年度食品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ロス削減に係る府民の意識調査」による</a:t>
            </a:r>
          </a:p>
          <a:p>
            <a:pPr algn="just"/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</a:p>
          <a:p>
            <a:pPr algn="just"/>
            <a:endParaRPr lang="en-US" altLang="ja-JP" sz="1100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300"/>
              </a:spcAft>
            </a:pP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300"/>
              </a:spcAft>
            </a:pP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1200"/>
              </a:spcAft>
            </a:pP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2" name="テキスト ボックス 321"/>
          <p:cNvSpPr txBox="1"/>
          <p:nvPr/>
        </p:nvSpPr>
        <p:spPr>
          <a:xfrm>
            <a:off x="7100481" y="8872841"/>
            <a:ext cx="7996162" cy="1767478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推進体制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ロス削減のためには、流通全体及び消費者が一体となってコミュニケーション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を強化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を推進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する必要がある。このため、</a:t>
            </a:r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製造業者</a:t>
            </a:r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、食品卸売・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小売業者、外</a:t>
            </a:r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食事業者、</a:t>
            </a:r>
            <a:endParaRPr lang="en-US" altLang="ja-JP" sz="11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消費者、行政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等多様な主体で構成するネットワーク</a:t>
            </a:r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懇話会等の体制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築く。</a:t>
            </a:r>
            <a:endParaRPr lang="en-US" altLang="ja-JP" sz="11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庁内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関係部局との連携や、市町村担当者会議等を活用することにより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、オール大阪で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進める。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進捗管理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〇ネットワーク懇話会等により、継続的に取組状況等の成果を検証し、より効果的な取組を検討。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計画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における将来目標の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達成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を目指す。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109072" y="731575"/>
            <a:ext cx="6848439" cy="1072720"/>
          </a:xfrm>
          <a:prstGeom prst="roundRect">
            <a:avLst>
              <a:gd name="adj" fmla="val 6820"/>
            </a:avLst>
          </a:prstGeom>
          <a:noFill/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47513" tIns="73757" rIns="147513" bIns="73757" rtlCol="0" anchor="t" anchorCtr="0"/>
          <a:lstStyle/>
          <a:p>
            <a:endParaRPr lang="en-US" altLang="ja-JP" sz="1600" dirty="0"/>
          </a:p>
        </p:txBody>
      </p:sp>
      <p:sp>
        <p:nvSpPr>
          <p:cNvPr id="51" name="正方形/長方形 50"/>
          <p:cNvSpPr/>
          <p:nvPr/>
        </p:nvSpPr>
        <p:spPr>
          <a:xfrm>
            <a:off x="252041" y="558142"/>
            <a:ext cx="1771627" cy="2647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 smtClean="0"/>
              <a:t>審議の経過について</a:t>
            </a:r>
            <a:endParaRPr kumimoji="1" lang="ja-JP" altLang="en-US" sz="1400" b="1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03407" y="821593"/>
            <a:ext cx="6682158" cy="101142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食品ロスの削減は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2015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年に国連で採択された「持続可能な開発のための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アジェンダ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(SDG</a:t>
            </a:r>
            <a:r>
              <a:rPr lang="ja-JP" altLang="en-US" sz="11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」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において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言及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れる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、世界的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にも大きな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課題であり、府においても、食品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ロス削減の取組を総合的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かつ効果的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ため、食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品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ロスの発生等の実態、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踏まえながら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、食品ロス削減推進計画を策定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することとした。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〇令和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月に大阪府から諮問を受け、令和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月か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ら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回の食品ロス削減推進計画部会に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おいて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、計画の目標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基本的施策の推進についての考え方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などの審議を行った。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3" name="図 3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7807" y="56269"/>
            <a:ext cx="648071" cy="5887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975817"/>
              </p:ext>
            </p:extLst>
          </p:nvPr>
        </p:nvGraphicFramePr>
        <p:xfrm>
          <a:off x="7067441" y="841544"/>
          <a:ext cx="7983171" cy="50866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80007">
                  <a:extLst>
                    <a:ext uri="{9D8B030D-6E8A-4147-A177-3AD203B41FA5}">
                      <a16:colId xmlns:a16="http://schemas.microsoft.com/office/drawing/2014/main" val="1227560485"/>
                    </a:ext>
                  </a:extLst>
                </a:gridCol>
                <a:gridCol w="3564413">
                  <a:extLst>
                    <a:ext uri="{9D8B030D-6E8A-4147-A177-3AD203B41FA5}">
                      <a16:colId xmlns:a16="http://schemas.microsoft.com/office/drawing/2014/main" val="3241766134"/>
                    </a:ext>
                  </a:extLst>
                </a:gridCol>
                <a:gridCol w="3738751">
                  <a:extLst>
                    <a:ext uri="{9D8B030D-6E8A-4147-A177-3AD203B41FA5}">
                      <a16:colId xmlns:a16="http://schemas.microsoft.com/office/drawing/2014/main" val="4230220939"/>
                    </a:ext>
                  </a:extLst>
                </a:gridCol>
              </a:tblGrid>
              <a:tr h="236162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　業　者 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　費　者  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904749161"/>
                  </a:ext>
                </a:extLst>
              </a:tr>
              <a:tr h="18882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大阪府における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これまでの主な取組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・「おおさか食品ロス削減パートナーシップ制度」の創設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・食品ロス削減に向けたアドバイザー派遣の実施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・「フードバンクガイドライン」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の作成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・飲食店における食べきり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モデル実証実験の実施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・家庭の食品ロス実態調査の実施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・リーフレット「今日からはじめる冷蔵庫革命」の作成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月食品ロス削減月間に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おける</a:t>
                      </a:r>
                      <a:r>
                        <a:rPr kumimoji="1" lang="en-US" altLang="ja-JP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の実施　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日（食品ロス削減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の日）におけるイベントの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開催</a:t>
                      </a: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300476507"/>
                  </a:ext>
                </a:extLst>
              </a:tr>
              <a:tr h="29309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大阪府が進める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基本的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施策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■ネットワーク懇話会等の検討の場で各立場からの意見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交換により流通の各段階の施策を具体化する取組を展開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「おおさか食品ロス削減パートナーシップ制度」の推進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広く多業種への働きかけを行い、パートナーシップ事業者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の増加と、効果的な消費者啓発を推進</a:t>
                      </a: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食品ロス削減の取組事例の共有・周知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</a:t>
                      </a: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優良事例について共有・周知を図り、横展開を促進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・国の表彰制度等の活用などにより、広く周知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「フードバンクガイドライン」の活用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未利用食品を提供する事業者の増加を図り、有効活用の　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取組を推進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飲食店の“食べきり・持ち帰り“の取組への支援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“食べきり”と、残ってしまった場合の“持ち帰り”を普及</a:t>
                      </a:r>
                      <a:endParaRPr kumimoji="1" lang="en-US" altLang="ja-JP" sz="11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■ネットワーク懇話会等の場を活用し、消費者と事業者のコミュ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ニケーションを図り、消費者の認知度向上や行動変化を促す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食品ロス削減月間（</a:t>
                      </a:r>
                      <a:r>
                        <a:rPr kumimoji="1" lang="en-US" altLang="ja-JP" sz="11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月）の取組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・事業者や市町村の取組を大阪府民に発信　　　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・大阪府民の食品ロス削減に関する認知度向上及び関心の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増大を図る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リーフレットやデジタルコンテンツ等の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活用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・家庭における食品ロス削減の推進や　　　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小中学校等での食育や地域の環境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教育等の取組を支援　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</a:t>
                      </a:r>
                      <a:r>
                        <a:rPr kumimoji="1" lang="en-US" altLang="ja-JP" sz="11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府内栄養士養成課程の大学等</a:t>
                      </a:r>
                      <a:r>
                        <a:rPr kumimoji="1" lang="en-US" altLang="ja-JP" sz="11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との連携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・社食や学校給食等、幅広い食品ロス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削減の取組を推進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270901083"/>
                  </a:ext>
                </a:extLst>
              </a:tr>
            </a:tbl>
          </a:graphicData>
        </a:graphic>
      </p:graphicFrame>
      <p:sp>
        <p:nvSpPr>
          <p:cNvPr id="313" name="正方形/長方形 312"/>
          <p:cNvSpPr/>
          <p:nvPr/>
        </p:nvSpPr>
        <p:spPr>
          <a:xfrm>
            <a:off x="7100481" y="522164"/>
            <a:ext cx="3053069" cy="3182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/>
              <a:t>５　食品ロス削減に向けた施策の推進</a:t>
            </a:r>
            <a:endParaRPr kumimoji="1" lang="ja-JP" altLang="en-US" sz="1400" b="1" dirty="0"/>
          </a:p>
        </p:txBody>
      </p:sp>
      <p:pic>
        <p:nvPicPr>
          <p:cNvPr id="57" name="図 56" descr="https://www.unic.or.jp/files/sdg_icon_wheel_rgb-290x290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1653" y="90116"/>
            <a:ext cx="540289" cy="53297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サブタイトル 2"/>
          <p:cNvSpPr txBox="1">
            <a:spLocks/>
          </p:cNvSpPr>
          <p:nvPr/>
        </p:nvSpPr>
        <p:spPr bwMode="auto">
          <a:xfrm>
            <a:off x="13715794" y="90116"/>
            <a:ext cx="1360337" cy="276999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200" kern="0" dirty="0" smtClean="0">
                <a:latin typeface="+mj-ea"/>
                <a:ea typeface="+mj-ea"/>
              </a:rPr>
              <a:t>資料２－３</a:t>
            </a:r>
            <a:endParaRPr kumimoji="1" lang="ja-JP" altLang="en-US" sz="12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6" name="テキスト ボックス 6"/>
          <p:cNvSpPr txBox="1">
            <a:spLocks noChangeArrowheads="1"/>
          </p:cNvSpPr>
          <p:nvPr/>
        </p:nvSpPr>
        <p:spPr bwMode="auto">
          <a:xfrm>
            <a:off x="108947" y="2202822"/>
            <a:ext cx="6815474" cy="1566861"/>
          </a:xfrm>
          <a:prstGeom prst="rect">
            <a:avLst/>
          </a:prstGeom>
          <a:noFill/>
          <a:ln w="22225" cmpd="dbl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eaLnBrk="0" hangingPunct="0"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defTabSz="1454074" eaLnBrk="1" hangingPunct="1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“もったいない</a:t>
            </a:r>
            <a:r>
              <a:rPr lang="ja-JP" altLang="en-US" sz="1400" b="1" kern="1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やん</a:t>
            </a:r>
            <a:r>
              <a:rPr lang="ja-JP" altLang="en-US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！”　食の都大阪でおいしく食べきろう　</a:t>
            </a:r>
            <a:r>
              <a:rPr lang="en-US" altLang="ja-JP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</a:p>
          <a:p>
            <a:pPr lvl="0" defTabSz="1454074" eaLnBrk="1" hangingPunct="1">
              <a:spcBef>
                <a:spcPts val="0"/>
              </a:spcBef>
              <a:buNone/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「天下の台所」として栄えた大阪には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、大阪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商人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によって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厳しくチェックされた安くておいしい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食べ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1454074" eaLnBrk="1" hangingPunct="1">
              <a:spcBef>
                <a:spcPts val="0"/>
              </a:spcBef>
              <a:buNone/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もの屋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が軒を連ねていた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。庶民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の食べものは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、つつましいが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、食材を驚くほど立派に活かし、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味に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1454074" eaLnBrk="1" hangingPunct="1">
              <a:spcBef>
                <a:spcPts val="0"/>
              </a:spcBef>
              <a:buNone/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もこだわり工夫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された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ものであった。現在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、大阪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には安くておいしいものが身近に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あふれ、食材の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1454074" eaLnBrk="1" hangingPunct="1">
              <a:spcBef>
                <a:spcPts val="0"/>
              </a:spcBef>
              <a:buNone/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質を見極め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良い食材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を余す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ところなく使い切る「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始末の心」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が受け継がれて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1454074" eaLnBrk="1" hangingPunct="1">
              <a:spcBef>
                <a:spcPts val="0"/>
              </a:spcBef>
              <a:buNone/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この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ような大阪の歴史と文化、大阪府民に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培われた精神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をもとに、食品ロス削減についても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1454074" eaLnBrk="1" hangingPunct="1">
              <a:spcBef>
                <a:spcPts val="0"/>
              </a:spcBef>
              <a:buNone/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</a:t>
            </a:r>
            <a:r>
              <a:rPr lang="ja-JP" altLang="en-US" sz="1100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の「もったいない」</a:t>
            </a:r>
            <a:r>
              <a:rPr lang="ja-JP" altLang="en-US" sz="11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と「</a:t>
            </a:r>
            <a:r>
              <a:rPr lang="ja-JP" altLang="en-US" sz="1100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おいしさを追求する」心を大切にし</a:t>
            </a:r>
            <a:r>
              <a:rPr lang="ja-JP" altLang="en-US" sz="11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、事</a:t>
            </a:r>
            <a:r>
              <a:rPr lang="ja-JP" altLang="en-US" sz="1100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</a:t>
            </a:r>
            <a:r>
              <a:rPr lang="ja-JP" altLang="en-US" sz="11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、消費者、行政</a:t>
            </a:r>
            <a:r>
              <a:rPr lang="ja-JP" altLang="en-US" sz="1100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1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一体と</a:t>
            </a:r>
            <a:endParaRPr lang="en-US" altLang="ja-JP" sz="1100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1454074" eaLnBrk="1" hangingPunct="1">
              <a:spcBef>
                <a:spcPts val="0"/>
              </a:spcBef>
              <a:buNone/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なって</a:t>
            </a:r>
            <a:r>
              <a:rPr lang="ja-JP" altLang="en-US" sz="1100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100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『“</a:t>
            </a:r>
            <a:r>
              <a:rPr lang="ja-JP" altLang="en-US" sz="1100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もったいない</a:t>
            </a:r>
            <a:r>
              <a:rPr lang="ja-JP" altLang="en-US" sz="1100" u="sng" kern="1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やん</a:t>
            </a:r>
            <a:r>
              <a:rPr lang="ja-JP" altLang="en-US" sz="1100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！”食の都大阪でおいしく食べきろう</a:t>
            </a:r>
            <a:r>
              <a:rPr lang="en-US" altLang="ja-JP" sz="1100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100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をスローガンに取組を進める</a:t>
            </a:r>
            <a:r>
              <a:rPr lang="ja-JP" altLang="en-US" sz="11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u="sng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08947" y="2026672"/>
            <a:ext cx="6830083" cy="1688909"/>
          </a:xfrm>
          <a:prstGeom prst="roundRect">
            <a:avLst>
              <a:gd name="adj" fmla="val 4686"/>
            </a:avLst>
          </a:prstGeom>
          <a:noFill/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47513" tIns="73757" rIns="147513" bIns="73757" rtlCol="0" anchor="t" anchorCtr="0"/>
          <a:lstStyle/>
          <a:p>
            <a:endParaRPr lang="en-US" altLang="ja-JP" sz="1600" dirty="0"/>
          </a:p>
        </p:txBody>
      </p:sp>
      <p:sp>
        <p:nvSpPr>
          <p:cNvPr id="28" name="正方形/長方形 27"/>
          <p:cNvSpPr/>
          <p:nvPr/>
        </p:nvSpPr>
        <p:spPr>
          <a:xfrm>
            <a:off x="252041" y="1890206"/>
            <a:ext cx="3204765" cy="3126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１　食品ロス削減に向けた</a:t>
            </a:r>
            <a:r>
              <a:rPr lang="ja-JP" altLang="en-US" sz="1400" b="1" dirty="0"/>
              <a:t>基本的</a:t>
            </a:r>
            <a:r>
              <a:rPr lang="ja-JP" altLang="en-US" sz="1400" b="1" dirty="0" smtClean="0"/>
              <a:t>な</a:t>
            </a:r>
            <a:r>
              <a:rPr lang="ja-JP" altLang="en-US" sz="1400" b="1" dirty="0"/>
              <a:t>方向</a:t>
            </a:r>
            <a:endParaRPr kumimoji="1" lang="ja-JP" altLang="en-US" sz="1400" b="1" dirty="0"/>
          </a:p>
        </p:txBody>
      </p:sp>
      <p:sp>
        <p:nvSpPr>
          <p:cNvPr id="25" name="角丸四角形 24"/>
          <p:cNvSpPr/>
          <p:nvPr/>
        </p:nvSpPr>
        <p:spPr>
          <a:xfrm>
            <a:off x="864519" y="90116"/>
            <a:ext cx="11481260" cy="3899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47513" tIns="73757" rIns="147513" bIns="73757" rtlCol="0" anchor="ctr"/>
          <a:lstStyle/>
          <a:p>
            <a:r>
              <a:rPr lang="ja-JP" altLang="en-US" sz="2400" b="1" spc="968" dirty="0" smtClean="0"/>
              <a:t>食品ロス削減推進計画のあり方について（部会報告）概要</a:t>
            </a:r>
            <a:endParaRPr lang="ja-JP" altLang="en-US" sz="2400" b="1" spc="968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064670" y="9179635"/>
            <a:ext cx="936104" cy="329316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just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（万トン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703231"/>
              </p:ext>
            </p:extLst>
          </p:nvPr>
        </p:nvGraphicFramePr>
        <p:xfrm>
          <a:off x="7080559" y="6304161"/>
          <a:ext cx="7938028" cy="224673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76162">
                  <a:extLst>
                    <a:ext uri="{9D8B030D-6E8A-4147-A177-3AD203B41FA5}">
                      <a16:colId xmlns:a16="http://schemas.microsoft.com/office/drawing/2014/main" val="1227560485"/>
                    </a:ext>
                  </a:extLst>
                </a:gridCol>
                <a:gridCol w="3544257">
                  <a:extLst>
                    <a:ext uri="{9D8B030D-6E8A-4147-A177-3AD203B41FA5}">
                      <a16:colId xmlns:a16="http://schemas.microsoft.com/office/drawing/2014/main" val="3241766134"/>
                    </a:ext>
                  </a:extLst>
                </a:gridCol>
                <a:gridCol w="3717609">
                  <a:extLst>
                    <a:ext uri="{9D8B030D-6E8A-4147-A177-3AD203B41FA5}">
                      <a16:colId xmlns:a16="http://schemas.microsoft.com/office/drawing/2014/main" val="4230220939"/>
                    </a:ext>
                  </a:extLst>
                </a:gridCol>
              </a:tblGrid>
              <a:tr h="225705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　業　者 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　費　者  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904749161"/>
                  </a:ext>
                </a:extLst>
              </a:tr>
              <a:tr h="20070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求められる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食品製造業者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賞味期限の延長・表示の大括り化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適正受注の推進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食品卸売・小売業者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商慣習の見直し</a:t>
                      </a:r>
                      <a:r>
                        <a:rPr kumimoji="1" lang="en-US" altLang="ja-JP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納品期限の緩和、適正発注等</a:t>
                      </a:r>
                      <a:r>
                        <a:rPr kumimoji="1" lang="en-US" altLang="ja-JP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の検討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需要予測等の推進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小分け・少量販売等の工夫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外食事業者等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適正発注や提供の推進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“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食べきり・持ち帰り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”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の推進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買物の際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事前に家にある食材をチェックし、使い切れる分だけ購入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欠品を許容する意識を持つ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食品の保存の際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食材に応じた適切な保存、冷蔵庫内の在庫管理等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消費期限と賞味期限の理解等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調理の際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余った食材の活用、無駄のない調理等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外食の際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食べきれる量を注文し、残ってしまった場合の“持ち帰り”等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82638439"/>
                  </a:ext>
                </a:extLst>
              </a:tr>
            </a:tbl>
          </a:graphicData>
        </a:graphic>
      </p:graphicFrame>
      <p:sp>
        <p:nvSpPr>
          <p:cNvPr id="31" name="正方形/長方形 30"/>
          <p:cNvSpPr/>
          <p:nvPr/>
        </p:nvSpPr>
        <p:spPr>
          <a:xfrm>
            <a:off x="7100481" y="5961002"/>
            <a:ext cx="1612909" cy="2805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/>
              <a:t>６　各主体の役割</a:t>
            </a:r>
            <a:endParaRPr kumimoji="1" lang="ja-JP" altLang="en-US" sz="1400" b="1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691" y="2205202"/>
            <a:ext cx="1394874" cy="1393397"/>
          </a:xfrm>
          <a:prstGeom prst="rect">
            <a:avLst/>
          </a:prstGeom>
        </p:spPr>
      </p:pic>
      <p:grpSp>
        <p:nvGrpSpPr>
          <p:cNvPr id="32" name="グループ化 31"/>
          <p:cNvGrpSpPr/>
          <p:nvPr/>
        </p:nvGrpSpPr>
        <p:grpSpPr>
          <a:xfrm>
            <a:off x="9353540" y="1561679"/>
            <a:ext cx="1930591" cy="1381027"/>
            <a:chOff x="0" y="0"/>
            <a:chExt cx="2183130" cy="1503680"/>
          </a:xfrm>
        </p:grpSpPr>
        <p:pic>
          <p:nvPicPr>
            <p:cNvPr id="34" name="図 3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85850" y="9525"/>
              <a:ext cx="1097280" cy="1485900"/>
            </a:xfrm>
            <a:prstGeom prst="rect">
              <a:avLst/>
            </a:prstGeom>
          </p:spPr>
        </p:pic>
        <p:pic>
          <p:nvPicPr>
            <p:cNvPr id="35" name="図 3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9525"/>
              <a:ext cx="1097915" cy="1494155"/>
            </a:xfrm>
            <a:prstGeom prst="rect">
              <a:avLst/>
            </a:prstGeom>
          </p:spPr>
        </p:pic>
        <p:sp>
          <p:nvSpPr>
            <p:cNvPr id="36" name="正方形/長方形 35"/>
            <p:cNvSpPr/>
            <p:nvPr/>
          </p:nvSpPr>
          <p:spPr>
            <a:xfrm>
              <a:off x="0" y="0"/>
              <a:ext cx="2169746" cy="1494155"/>
            </a:xfrm>
            <a:prstGeom prst="rect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pic>
        <p:nvPicPr>
          <p:cNvPr id="37" name="図 36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05878" y="1566044"/>
            <a:ext cx="1898988" cy="136354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38" name="図 37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76837" y="4143876"/>
            <a:ext cx="1238250" cy="168084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39" name="楕円 38"/>
          <p:cNvSpPr/>
          <p:nvPr/>
        </p:nvSpPr>
        <p:spPr bwMode="gray">
          <a:xfrm>
            <a:off x="12575481" y="8951386"/>
            <a:ext cx="2375587" cy="1578791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0" name="角丸四角形 39"/>
          <p:cNvSpPr/>
          <p:nvPr/>
        </p:nvSpPr>
        <p:spPr>
          <a:xfrm>
            <a:off x="12930182" y="8878999"/>
            <a:ext cx="1764689" cy="4819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食品関連事業者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800" kern="100" dirty="0" smtClean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sz="800" kern="100" dirty="0" smtClean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sz="800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製造、卸、小売、外食等）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12392405" y="9654871"/>
            <a:ext cx="697544" cy="4819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消費者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2" name="角丸四角形 41"/>
          <p:cNvSpPr/>
          <p:nvPr/>
        </p:nvSpPr>
        <p:spPr>
          <a:xfrm flipH="1">
            <a:off x="14537926" y="9611966"/>
            <a:ext cx="536631" cy="4221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行政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43" name="図 42" descr="真剣な会議のイラスト（老若男女）">
            <a:hlinkClick r:id="rId10"/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400422" y="9283099"/>
            <a:ext cx="781050" cy="78105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テキスト ボックス 2"/>
          <p:cNvSpPr txBox="1">
            <a:spLocks noChangeArrowheads="1"/>
          </p:cNvSpPr>
          <p:nvPr/>
        </p:nvSpPr>
        <p:spPr bwMode="auto">
          <a:xfrm>
            <a:off x="12966950" y="10120617"/>
            <a:ext cx="1757451" cy="292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ネットワーク懇話会等のイメージ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3165" y="9220601"/>
            <a:ext cx="6977394" cy="148635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just"/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食品ロス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量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国の基本方針を踏まえ、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系家庭系ともに、</a:t>
            </a:r>
            <a:endParaRPr lang="en-US" altLang="ja-JP" sz="11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2000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年度比で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2030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年度までに食品ロス量の</a:t>
            </a:r>
            <a:endParaRPr lang="en-US" altLang="ja-JP" sz="1100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半減を目指す。</a:t>
            </a:r>
            <a:endParaRPr lang="en-US" altLang="ja-JP" sz="1100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食品ロス削減に取り組む府民の割合</a:t>
            </a:r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</a:p>
          <a:p>
            <a:pPr algn="just">
              <a:spcAft>
                <a:spcPts val="300"/>
              </a:spcAft>
            </a:pP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2030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年度までに、食品ロス削減のための複数（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項目以上）の取組を行う府民の割合を</a:t>
            </a:r>
            <a:r>
              <a:rPr lang="en-US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90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％とする。</a:t>
            </a:r>
            <a:endParaRPr lang="en-US" altLang="ja-JP" sz="1100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300"/>
              </a:spcAft>
            </a:pP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食品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ロス問題の認知度向上を進めるとともに、将来目標として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は、取組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の実施回数や内容を充実させるよう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設定）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108947" y="9199341"/>
            <a:ext cx="6831389" cy="1424877"/>
          </a:xfrm>
          <a:prstGeom prst="roundRect">
            <a:avLst>
              <a:gd name="adj" fmla="val 6196"/>
            </a:avLst>
          </a:prstGeom>
          <a:noFill/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47513" tIns="73757" rIns="147513" bIns="73757" rtlCol="0" anchor="t" anchorCtr="0"/>
          <a:lstStyle/>
          <a:p>
            <a:endParaRPr lang="en-US" altLang="ja-JP" sz="1600" dirty="0"/>
          </a:p>
        </p:txBody>
      </p:sp>
      <p:sp>
        <p:nvSpPr>
          <p:cNvPr id="49" name="正方形/長方形 48"/>
          <p:cNvSpPr/>
          <p:nvPr/>
        </p:nvSpPr>
        <p:spPr>
          <a:xfrm>
            <a:off x="237332" y="8977227"/>
            <a:ext cx="1275257" cy="263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/>
              <a:t>  ４　将来目標</a:t>
            </a:r>
            <a:endParaRPr kumimoji="1" lang="ja-JP" altLang="en-US" sz="1400" b="1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3184016" y="9464420"/>
          <a:ext cx="3588318" cy="672398"/>
        </p:xfrm>
        <a:graphic>
          <a:graphicData uri="http://schemas.openxmlformats.org/drawingml/2006/table">
            <a:tbl>
              <a:tblPr firstRow="1" firstCol="1" bandRow="1"/>
              <a:tblGrid>
                <a:gridCol w="616588">
                  <a:extLst>
                    <a:ext uri="{9D8B030D-6E8A-4147-A177-3AD203B41FA5}">
                      <a16:colId xmlns:a16="http://schemas.microsoft.com/office/drawing/2014/main" val="754977966"/>
                    </a:ext>
                  </a:extLst>
                </a:gridCol>
                <a:gridCol w="943102">
                  <a:extLst>
                    <a:ext uri="{9D8B030D-6E8A-4147-A177-3AD203B41FA5}">
                      <a16:colId xmlns:a16="http://schemas.microsoft.com/office/drawing/2014/main" val="1631947911"/>
                    </a:ext>
                  </a:extLst>
                </a:gridCol>
                <a:gridCol w="1014314">
                  <a:extLst>
                    <a:ext uri="{9D8B030D-6E8A-4147-A177-3AD203B41FA5}">
                      <a16:colId xmlns:a16="http://schemas.microsoft.com/office/drawing/2014/main" val="1263409122"/>
                    </a:ext>
                  </a:extLst>
                </a:gridCol>
                <a:gridCol w="1014314">
                  <a:extLst>
                    <a:ext uri="{9D8B030D-6E8A-4147-A177-3AD203B41FA5}">
                      <a16:colId xmlns:a16="http://schemas.microsoft.com/office/drawing/2014/main" val="301450163"/>
                    </a:ext>
                  </a:extLst>
                </a:gridCol>
              </a:tblGrid>
              <a:tr h="32019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2000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（基準値）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2019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（現状値）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2030</a:t>
                      </a: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（目標値）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166221"/>
                  </a:ext>
                </a:extLst>
              </a:tr>
              <a:tr h="17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事業系</a:t>
                      </a:r>
                      <a:endParaRPr lang="ja-JP" sz="105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約</a:t>
                      </a:r>
                      <a:r>
                        <a:rPr lang="en-US" sz="11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33.2</a:t>
                      </a:r>
                      <a:endParaRPr lang="ja-JP" sz="105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約</a:t>
                      </a:r>
                      <a:r>
                        <a:rPr lang="en-US" sz="11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22.3</a:t>
                      </a:r>
                      <a:endParaRPr lang="ja-JP" sz="1050" kern="10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約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16.6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91434"/>
                  </a:ext>
                </a:extLst>
              </a:tr>
              <a:tr h="17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家庭系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約</a:t>
                      </a:r>
                      <a:r>
                        <a:rPr 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32.2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約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20.8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約</a:t>
                      </a:r>
                      <a:r>
                        <a:rPr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16.1</a:t>
                      </a:r>
                      <a:endParaRPr lang="ja-JP" sz="105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091832"/>
                  </a:ext>
                </a:extLst>
              </a:tr>
            </a:tbl>
          </a:graphicData>
        </a:graphic>
      </p:graphicFrame>
      <p:graphicFrame>
        <p:nvGraphicFramePr>
          <p:cNvPr id="54" name="表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864848"/>
              </p:ext>
            </p:extLst>
          </p:nvPr>
        </p:nvGraphicFramePr>
        <p:xfrm>
          <a:off x="544533" y="7270932"/>
          <a:ext cx="4917032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0210">
                  <a:extLst>
                    <a:ext uri="{9D8B030D-6E8A-4147-A177-3AD203B41FA5}">
                      <a16:colId xmlns:a16="http://schemas.microsoft.com/office/drawing/2014/main" val="1146658179"/>
                    </a:ext>
                  </a:extLst>
                </a:gridCol>
                <a:gridCol w="1192555">
                  <a:extLst>
                    <a:ext uri="{9D8B030D-6E8A-4147-A177-3AD203B41FA5}">
                      <a16:colId xmlns:a16="http://schemas.microsoft.com/office/drawing/2014/main" val="2748982743"/>
                    </a:ext>
                  </a:extLst>
                </a:gridCol>
                <a:gridCol w="786283">
                  <a:extLst>
                    <a:ext uri="{9D8B030D-6E8A-4147-A177-3AD203B41FA5}">
                      <a16:colId xmlns:a16="http://schemas.microsoft.com/office/drawing/2014/main" val="1635969326"/>
                    </a:ext>
                  </a:extLst>
                </a:gridCol>
                <a:gridCol w="2177984">
                  <a:extLst>
                    <a:ext uri="{9D8B030D-6E8A-4147-A177-3AD203B41FA5}">
                      <a16:colId xmlns:a16="http://schemas.microsoft.com/office/drawing/2014/main" val="3408209034"/>
                    </a:ext>
                  </a:extLst>
                </a:gridCol>
              </a:tblGrid>
              <a:tr h="220650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食品ロス削減の取組を複数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項目以上）行う人の割合</a:t>
                      </a:r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食品ロス削減の取組を</a:t>
                      </a:r>
                      <a:r>
                        <a:rPr lang="en-US" altLang="ja-JP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項目以上行う人の割合</a:t>
                      </a:r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359996"/>
                  </a:ext>
                </a:extLst>
              </a:tr>
              <a:tr h="2647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取り組んでいること（上位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位、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位、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位）</a:t>
                      </a:r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389573"/>
                  </a:ext>
                </a:extLst>
              </a:tr>
              <a:tr h="4854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全国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８５</a:t>
                      </a:r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０％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①残さずに食べる：</a:t>
                      </a:r>
                      <a:r>
                        <a:rPr lang="en-US" altLang="ja-JP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60.7</a:t>
                      </a:r>
                      <a:r>
                        <a:rPr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lang="en-US" altLang="ja-JP" sz="900" b="0" kern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②冷凍保存を活用する：</a:t>
                      </a:r>
                      <a:r>
                        <a:rPr kumimoji="1" lang="en-US" altLang="ja-JP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43.5</a:t>
                      </a:r>
                      <a:r>
                        <a:rPr kumimoji="1" lang="ja-JP" altLang="en-US" sz="900" b="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kern="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b="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③料理を作りすぎない：</a:t>
                      </a:r>
                      <a:r>
                        <a:rPr kumimoji="1" lang="en-US" altLang="ja-JP" sz="900" b="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41.5</a:t>
                      </a:r>
                      <a:r>
                        <a:rPr kumimoji="1" lang="ja-JP" altLang="en-US" sz="900" b="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kern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370074"/>
                  </a:ext>
                </a:extLst>
              </a:tr>
              <a:tr h="6178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８１</a:t>
                      </a:r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９％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９３</a:t>
                      </a:r>
                      <a:r>
                        <a:rPr kumimoji="1" lang="en-US" altLang="ja-JP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８％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①残さずに食べる：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76.0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②冷凍保存を活用する：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53.3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③賞味期限を過ぎたものは</a:t>
                      </a:r>
                      <a:endParaRPr kumimoji="1" lang="en-US" altLang="ja-JP" sz="9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食べられるか自己判断する：</a:t>
                      </a:r>
                      <a:r>
                        <a:rPr kumimoji="1" lang="en-US" altLang="ja-JP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52.7</a:t>
                      </a: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150443"/>
                  </a:ext>
                </a:extLst>
              </a:tr>
            </a:tbl>
          </a:graphicData>
        </a:graphic>
      </p:graphicFrame>
      <p:graphicFrame>
        <p:nvGraphicFramePr>
          <p:cNvPr id="55" name="表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309040"/>
              </p:ext>
            </p:extLst>
          </p:nvPr>
        </p:nvGraphicFramePr>
        <p:xfrm>
          <a:off x="5542059" y="7270933"/>
          <a:ext cx="1175547" cy="1634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547">
                  <a:extLst>
                    <a:ext uri="{9D8B030D-6E8A-4147-A177-3AD203B41FA5}">
                      <a16:colId xmlns:a16="http://schemas.microsoft.com/office/drawing/2014/main" val="3179624285"/>
                    </a:ext>
                  </a:extLst>
                </a:gridCol>
              </a:tblGrid>
              <a:tr h="504620">
                <a:tc>
                  <a:txBody>
                    <a:bodyPr/>
                    <a:lstStyle/>
                    <a:p>
                      <a:pPr marL="0" marR="0" lvl="0" indent="0" algn="l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食品ロス問題を認知している人の割合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13796"/>
                  </a:ext>
                </a:extLst>
              </a:tr>
              <a:tr h="499403"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７４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５％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1173146"/>
                  </a:ext>
                </a:extLst>
              </a:tr>
              <a:tr h="630761"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８６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３％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4113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64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1782</Words>
  <Application>Microsoft Office PowerPoint</Application>
  <PresentationFormat>ユーザー設定</PresentationFormat>
  <Paragraphs>195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Times New Roman</vt:lpstr>
      <vt:lpstr>Wingdings</vt:lpstr>
      <vt:lpstr>Office ​​テーマ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2016-04-28T01:01:36Z</dcterms:created>
  <dcterms:modified xsi:type="dcterms:W3CDTF">2021-01-08T07:02:56Z</dcterms:modified>
</cp:coreProperties>
</file>