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8" r:id="rId5"/>
  </p:sldIdLst>
  <p:sldSz cx="12801600" cy="9601200" type="A3"/>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24" autoAdjust="0"/>
    <p:restoredTop sz="94434" autoAdjust="0"/>
  </p:normalViewPr>
  <p:slideViewPr>
    <p:cSldViewPr snapToGrid="0">
      <p:cViewPr>
        <p:scale>
          <a:sx n="100" d="100"/>
          <a:sy n="100" d="100"/>
        </p:scale>
        <p:origin x="-1272" y="-1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78959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2078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62884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14142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93880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40329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308175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24101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7002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09400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4365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B4F7E11-D221-4DE4-83DB-D2CE2C433D49}" type="datetimeFigureOut">
              <a:rPr kumimoji="1" lang="ja-JP" altLang="en-US" smtClean="0"/>
              <a:t>2019/12/13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75518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テキスト ボックス 106"/>
          <p:cNvSpPr txBox="1"/>
          <p:nvPr/>
        </p:nvSpPr>
        <p:spPr>
          <a:xfrm>
            <a:off x="5566759" y="4307985"/>
            <a:ext cx="830538"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気候変動</a:t>
            </a:r>
            <a:endParaRPr kumimoji="1" lang="en-US" altLang="ja-JP" sz="1000" dirty="0" smtClean="0">
              <a:latin typeface="Meiryo UI" panose="020B0604030504040204" pitchFamily="50" charset="-128"/>
              <a:ea typeface="Meiryo UI" panose="020B0604030504040204" pitchFamily="50" charset="-128"/>
            </a:endParaRPr>
          </a:p>
        </p:txBody>
      </p:sp>
      <p:sp>
        <p:nvSpPr>
          <p:cNvPr id="77" name="角丸四角形 76"/>
          <p:cNvSpPr/>
          <p:nvPr/>
        </p:nvSpPr>
        <p:spPr>
          <a:xfrm>
            <a:off x="6568986" y="2866764"/>
            <a:ext cx="6182720" cy="1250305"/>
          </a:xfrm>
          <a:prstGeom prst="roundRect">
            <a:avLst>
              <a:gd name="adj" fmla="val 7525"/>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gn="ctr">
              <a:lnSpc>
                <a:spcPts val="1400"/>
              </a:lnSpc>
            </a:pPr>
            <a:endParaRPr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59" name="角丸四角形 58"/>
          <p:cNvSpPr/>
          <p:nvPr/>
        </p:nvSpPr>
        <p:spPr>
          <a:xfrm>
            <a:off x="7994830" y="6625135"/>
            <a:ext cx="4500000" cy="25200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b"/>
          <a:lstStyle/>
          <a:p>
            <a:pPr>
              <a:lnSpc>
                <a:spcPts val="1400"/>
              </a:lnSpc>
              <a:spcBef>
                <a:spcPts val="600"/>
              </a:spcBef>
            </a:pPr>
            <a:r>
              <a:rPr lang="ja-JP" altLang="en-US" sz="1200" b="1" dirty="0">
                <a:latin typeface="メイリオ" panose="020B0604030504040204" pitchFamily="50" charset="-128"/>
                <a:ea typeface="メイリオ" panose="020B0604030504040204" pitchFamily="50" charset="-128"/>
              </a:rPr>
              <a:t>　</a:t>
            </a:r>
            <a:r>
              <a:rPr lang="ja-JP" altLang="en-US" sz="1200" b="1" u="sng" dirty="0" smtClean="0">
                <a:latin typeface="メイリオ" panose="020B0604030504040204" pitchFamily="50" charset="-128"/>
                <a:ea typeface="メイリオ" panose="020B0604030504040204" pitchFamily="50" charset="-128"/>
              </a:rPr>
              <a:t>経済活動あたりの環境負荷を低減</a:t>
            </a:r>
            <a:r>
              <a:rPr lang="ja-JP" altLang="en-US" sz="1200" u="sng" dirty="0" smtClean="0">
                <a:latin typeface="メイリオ" panose="020B0604030504040204" pitchFamily="50" charset="-128"/>
                <a:ea typeface="メイリオ" panose="020B0604030504040204" pitchFamily="50" charset="-128"/>
              </a:rPr>
              <a:t>させる</a:t>
            </a:r>
            <a:endParaRPr lang="en-US" altLang="ja-JP" sz="1200" b="1" u="sng" dirty="0" smtClean="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0" y="-45977"/>
            <a:ext cx="12801600" cy="540000"/>
          </a:xfrm>
          <a:solidFill>
            <a:srgbClr val="0070C0"/>
          </a:solidFill>
        </p:spPr>
        <p:txBody>
          <a:bodyPr vert="horz" wrap="square" lIns="100800" tIns="100800" rIns="100800" bIns="100800" rtlCol="0" anchor="ctr">
            <a:spAutoFit/>
          </a:bodyPr>
          <a:lstStyle/>
          <a:p>
            <a:pPr algn="l">
              <a:lnSpc>
                <a:spcPts val="3080"/>
              </a:lnSpc>
              <a:spcBef>
                <a:spcPts val="0"/>
              </a:spcBef>
            </a:pPr>
            <a:r>
              <a:rPr lang="ja-JP" altLang="en-US" sz="2000" b="1" dirty="0" smtClean="0">
                <a:solidFill>
                  <a:schemeClr val="bg1"/>
                </a:solidFill>
                <a:latin typeface="メイリオ" panose="020B0604030504040204" pitchFamily="50" charset="-128"/>
                <a:ea typeface="メイリオ" panose="020B0604030504040204" pitchFamily="50" charset="-128"/>
              </a:rPr>
              <a:t>　次期</a:t>
            </a:r>
            <a:r>
              <a:rPr lang="ja-JP" altLang="en-US" sz="2000" b="1" dirty="0">
                <a:solidFill>
                  <a:schemeClr val="bg1"/>
                </a:solidFill>
                <a:latin typeface="メイリオ" panose="020B0604030504040204" pitchFamily="50" charset="-128"/>
                <a:ea typeface="メイリオ" panose="020B0604030504040204" pitchFamily="50" charset="-128"/>
              </a:rPr>
              <a:t>環境総合計画の策定にあたっての基本的事項に関する検討状況について（環境総合計画部会）</a:t>
            </a:r>
          </a:p>
        </p:txBody>
      </p:sp>
      <p:sp>
        <p:nvSpPr>
          <p:cNvPr id="49" name="テキスト ボックス 48"/>
          <p:cNvSpPr txBox="1"/>
          <p:nvPr/>
        </p:nvSpPr>
        <p:spPr>
          <a:xfrm>
            <a:off x="6582022" y="3057330"/>
            <a:ext cx="6113406" cy="1092607"/>
          </a:xfrm>
          <a:prstGeom prst="rect">
            <a:avLst/>
          </a:prstGeom>
          <a:noFill/>
        </p:spPr>
        <p:txBody>
          <a:bodyPr wrap="square" rtlCol="0">
            <a:spAutoFit/>
          </a:bodyPr>
          <a:lstStyle/>
          <a:p>
            <a:pPr marL="240030" indent="-240030">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環境だけに着目した施策ではなく、環境施策を通じて社会・経済にも視野を広げた</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　 </a:t>
            </a:r>
            <a:r>
              <a:rPr kumimoji="1" lang="ja-JP" altLang="en-US" sz="1100" b="1" dirty="0" smtClean="0">
                <a:latin typeface="メイリオ" panose="020B0604030504040204" pitchFamily="50" charset="-128"/>
                <a:ea typeface="メイリオ" panose="020B0604030504040204" pitchFamily="50" charset="-128"/>
              </a:rPr>
              <a:t> </a:t>
            </a:r>
            <a:r>
              <a:rPr kumimoji="1" lang="ja-JP" altLang="en-US" sz="1100" b="1" u="sng" dirty="0" smtClean="0">
                <a:latin typeface="メイリオ" panose="020B0604030504040204" pitchFamily="50" charset="-128"/>
                <a:ea typeface="メイリオ" panose="020B0604030504040204" pitchFamily="50" charset="-128"/>
              </a:rPr>
              <a:t>環境</a:t>
            </a:r>
            <a:r>
              <a:rPr kumimoji="1" lang="ja-JP" altLang="en-US" sz="1100" b="1" u="sng" dirty="0">
                <a:latin typeface="メイリオ" panose="020B0604030504040204" pitchFamily="50" charset="-128"/>
                <a:ea typeface="メイリオ" panose="020B0604030504040204" pitchFamily="50" charset="-128"/>
              </a:rPr>
              <a:t>・社会・経済の統合的向上</a:t>
            </a:r>
            <a:r>
              <a:rPr kumimoji="1" lang="ja-JP" altLang="en-US" sz="1100" u="sng" dirty="0">
                <a:latin typeface="メイリオ" panose="020B0604030504040204" pitchFamily="50" charset="-128"/>
                <a:ea typeface="メイリオ" panose="020B0604030504040204" pitchFamily="50" charset="-128"/>
              </a:rPr>
              <a:t>に資する施策を展開</a:t>
            </a:r>
            <a:endParaRPr kumimoji="1" lang="en-US" altLang="ja-JP" sz="1100" u="sng" dirty="0">
              <a:latin typeface="メイリオ" panose="020B0604030504040204" pitchFamily="50" charset="-128"/>
              <a:ea typeface="メイリオ" panose="020B0604030504040204" pitchFamily="50" charset="-128"/>
            </a:endParaRPr>
          </a:p>
          <a:p>
            <a:pPr marL="240030" indent="-240030">
              <a:spcBef>
                <a:spcPts val="600"/>
              </a:spcBef>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府域だけでなく、世界全体の健全な環境と安定した社会が必要不可欠であることを踏まえ、</a:t>
            </a:r>
            <a:r>
              <a:rPr kumimoji="1" lang="ja-JP" altLang="en-US" sz="1100" b="1" u="sng" dirty="0">
                <a:latin typeface="メイリオ" panose="020B0604030504040204" pitchFamily="50" charset="-128"/>
                <a:ea typeface="メイリオ" panose="020B0604030504040204" pitchFamily="50" charset="-128"/>
              </a:rPr>
              <a:t>長期的かつ世界的な視野</a:t>
            </a:r>
            <a:r>
              <a:rPr kumimoji="1" lang="ja-JP" altLang="en-US" sz="1100" u="sng" dirty="0">
                <a:latin typeface="メイリオ" panose="020B0604030504040204" pitchFamily="50" charset="-128"/>
                <a:ea typeface="メイリオ" panose="020B0604030504040204" pitchFamily="50" charset="-128"/>
              </a:rPr>
              <a:t>をもつ</a:t>
            </a:r>
            <a:endParaRPr kumimoji="1" lang="en-US" altLang="ja-JP" sz="1100" u="sng" dirty="0">
              <a:latin typeface="メイリオ" panose="020B0604030504040204" pitchFamily="50" charset="-128"/>
              <a:ea typeface="メイリオ" panose="020B0604030504040204" pitchFamily="50" charset="-128"/>
            </a:endParaRPr>
          </a:p>
          <a:p>
            <a:pPr marL="240030" indent="-240030">
              <a:spcBef>
                <a:spcPts val="600"/>
              </a:spcBef>
              <a:buFont typeface="Wingdings" panose="05000000000000000000" pitchFamily="2" charset="2"/>
              <a:buChar char="Ø"/>
            </a:pPr>
            <a:r>
              <a:rPr kumimoji="1" lang="ja-JP" altLang="en-US" sz="1100" dirty="0" smtClean="0">
                <a:latin typeface="メイリオ" panose="020B0604030504040204" pitchFamily="50" charset="-128"/>
                <a:ea typeface="メイリオ" panose="020B0604030504040204" pitchFamily="50" charset="-128"/>
              </a:rPr>
              <a:t>労働</a:t>
            </a:r>
            <a:r>
              <a:rPr kumimoji="1" lang="ja-JP" altLang="en-US" sz="1100" dirty="0">
                <a:latin typeface="メイリオ" panose="020B0604030504040204" pitchFamily="50" charset="-128"/>
                <a:ea typeface="メイリオ" panose="020B0604030504040204" pitchFamily="50" charset="-128"/>
              </a:rPr>
              <a:t>人口</a:t>
            </a:r>
            <a:r>
              <a:rPr kumimoji="1" lang="ja-JP" altLang="en-US" sz="1100" dirty="0" smtClean="0">
                <a:latin typeface="メイリオ" panose="020B0604030504040204" pitchFamily="50" charset="-128"/>
                <a:ea typeface="メイリオ" panose="020B0604030504040204" pitchFamily="50" charset="-128"/>
              </a:rPr>
              <a:t>減少</a:t>
            </a:r>
            <a:r>
              <a:rPr kumimoji="1" lang="ja-JP" altLang="en-US" sz="1100" dirty="0">
                <a:latin typeface="メイリオ" panose="020B0604030504040204" pitchFamily="50" charset="-128"/>
                <a:ea typeface="メイリオ" panose="020B0604030504040204" pitchFamily="50" charset="-128"/>
              </a:rPr>
              <a:t>や</a:t>
            </a:r>
            <a:r>
              <a:rPr kumimoji="1" lang="ja-JP" altLang="en-US" sz="1100" dirty="0" smtClean="0">
                <a:latin typeface="メイリオ" panose="020B0604030504040204" pitchFamily="50" charset="-128"/>
                <a:ea typeface="メイリオ" panose="020B0604030504040204" pitchFamily="50" charset="-128"/>
              </a:rPr>
              <a:t>財政制約を踏まえ、これ</a:t>
            </a:r>
            <a:r>
              <a:rPr kumimoji="1" lang="ja-JP" altLang="en-US" sz="1100" dirty="0">
                <a:latin typeface="メイリオ" panose="020B0604030504040204" pitchFamily="50" charset="-128"/>
                <a:ea typeface="メイリオ" panose="020B0604030504040204" pitchFamily="50" charset="-128"/>
              </a:rPr>
              <a:t>まで</a:t>
            </a:r>
            <a:r>
              <a:rPr kumimoji="1" lang="ja-JP" altLang="en-US" sz="1100">
                <a:latin typeface="メイリオ" panose="020B0604030504040204" pitchFamily="50" charset="-128"/>
                <a:ea typeface="メイリオ" panose="020B0604030504040204" pitchFamily="50" charset="-128"/>
              </a:rPr>
              <a:t>以上</a:t>
            </a:r>
            <a:r>
              <a:rPr kumimoji="1" lang="ja-JP" altLang="en-US" sz="1100" smtClean="0">
                <a:latin typeface="メイリオ" panose="020B0604030504040204" pitchFamily="50" charset="-128"/>
                <a:ea typeface="メイリオ" panose="020B0604030504040204" pitchFamily="50" charset="-128"/>
              </a:rPr>
              <a:t>に</a:t>
            </a:r>
            <a:r>
              <a:rPr kumimoji="1" lang="ja-JP" altLang="en-US" sz="1100">
                <a:latin typeface="メイリオ" panose="020B0604030504040204" pitchFamily="50" charset="-128"/>
                <a:ea typeface="メイリオ" panose="020B0604030504040204" pitchFamily="50" charset="-128"/>
              </a:rPr>
              <a:t>システム</a:t>
            </a:r>
            <a:r>
              <a:rPr kumimoji="1" lang="ja-JP" altLang="en-US" sz="1100" smtClean="0">
                <a:latin typeface="メイリオ" panose="020B0604030504040204" pitchFamily="50" charset="-128"/>
                <a:ea typeface="メイリオ" panose="020B0604030504040204" pitchFamily="50" charset="-128"/>
              </a:rPr>
              <a:t>の</a:t>
            </a:r>
            <a:r>
              <a:rPr kumimoji="1" lang="ja-JP" altLang="en-US" sz="1100" dirty="0">
                <a:latin typeface="メイリオ" panose="020B0604030504040204" pitchFamily="50" charset="-128"/>
                <a:ea typeface="メイリオ" panose="020B0604030504040204" pitchFamily="50" charset="-128"/>
              </a:rPr>
              <a:t>効率化・合理化を推進</a:t>
            </a:r>
          </a:p>
        </p:txBody>
      </p:sp>
      <p:graphicFrame>
        <p:nvGraphicFramePr>
          <p:cNvPr id="4" name="表 3"/>
          <p:cNvGraphicFramePr>
            <a:graphicFrameLocks noGrp="1"/>
          </p:cNvGraphicFramePr>
          <p:nvPr>
            <p:extLst>
              <p:ext uri="{D42A27DB-BD31-4B8C-83A1-F6EECF244321}">
                <p14:modId xmlns:p14="http://schemas.microsoft.com/office/powerpoint/2010/main" val="3582962981"/>
              </p:ext>
            </p:extLst>
          </p:nvPr>
        </p:nvGraphicFramePr>
        <p:xfrm>
          <a:off x="6639973" y="826871"/>
          <a:ext cx="6070817" cy="1778000"/>
        </p:xfrm>
        <a:graphic>
          <a:graphicData uri="http://schemas.openxmlformats.org/drawingml/2006/table">
            <a:tbl>
              <a:tblPr firstRow="1" bandRow="1">
                <a:tableStyleId>{5940675A-B579-460E-94D1-54222C63F5DA}</a:tableStyleId>
              </a:tblPr>
              <a:tblGrid>
                <a:gridCol w="1466132">
                  <a:extLst>
                    <a:ext uri="{9D8B030D-6E8A-4147-A177-3AD203B41FA5}">
                      <a16:colId xmlns:a16="http://schemas.microsoft.com/office/drawing/2014/main" val="2979383704"/>
                    </a:ext>
                  </a:extLst>
                </a:gridCol>
                <a:gridCol w="4604685">
                  <a:extLst>
                    <a:ext uri="{9D8B030D-6E8A-4147-A177-3AD203B41FA5}">
                      <a16:colId xmlns:a16="http://schemas.microsoft.com/office/drawing/2014/main" val="1973506236"/>
                    </a:ext>
                  </a:extLst>
                </a:gridCol>
              </a:tblGrid>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秋元　圭吾</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TW" altLang="en-US" sz="1100" dirty="0" smtClean="0">
                          <a:latin typeface="メイリオ" panose="020B0604030504040204" pitchFamily="50" charset="-128"/>
                          <a:ea typeface="メイリオ" panose="020B0604030504040204" pitchFamily="50" charset="-128"/>
                        </a:rPr>
                        <a:t>公益財団法人地球環境産業技術研究機構主席研究員</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9034922"/>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◎石井　実</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TW" altLang="en-US" sz="1100" dirty="0" smtClean="0">
                          <a:latin typeface="メイリオ" panose="020B0604030504040204" pitchFamily="50" charset="-128"/>
                          <a:ea typeface="メイリオ" panose="020B0604030504040204" pitchFamily="50" charset="-128"/>
                        </a:rPr>
                        <a:t>大阪府立大学学長顧問</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25119768"/>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岩屋　さおり</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特定非営利活動法人インクルージョンプログラムラボラトリ事務局長</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2566680"/>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a:t>
                      </a:r>
                      <a:r>
                        <a:rPr kumimoji="1" lang="zh-TW" altLang="en-US" sz="1100" dirty="0" smtClean="0">
                          <a:latin typeface="メイリオ" panose="020B0604030504040204" pitchFamily="50" charset="-128"/>
                          <a:ea typeface="メイリオ" panose="020B0604030504040204" pitchFamily="50" charset="-128"/>
                        </a:rPr>
                        <a:t>加賀　有津子</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CN" altLang="en-US" sz="1100" dirty="0" smtClean="0">
                          <a:latin typeface="メイリオ" panose="020B0604030504040204" pitchFamily="50" charset="-128"/>
                          <a:ea typeface="メイリオ" panose="020B0604030504040204" pitchFamily="50" charset="-128"/>
                        </a:rPr>
                        <a:t>大阪大学大学院教授</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9314854"/>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貫上　佳則</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CN" altLang="en-US" sz="1100" dirty="0" smtClean="0">
                          <a:latin typeface="メイリオ" panose="020B0604030504040204" pitchFamily="50" charset="-128"/>
                          <a:ea typeface="メイリオ" panose="020B0604030504040204" pitchFamily="50" charset="-128"/>
                        </a:rPr>
                        <a:t>大阪市立大学大学院教授</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0694244"/>
                  </a:ext>
                </a:extLst>
              </a:tr>
              <a:tr h="176400">
                <a:tc>
                  <a:txBody>
                    <a:bodyPr/>
                    <a:lstStyle/>
                    <a:p>
                      <a:pPr>
                        <a:lnSpc>
                          <a:spcPts val="1400"/>
                        </a:lnSpc>
                      </a:pPr>
                      <a:r>
                        <a:rPr kumimoji="1" lang="ja-JP" altLang="en-US" sz="8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近藤　明</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CN" altLang="en-US" sz="1100" dirty="0" smtClean="0">
                          <a:latin typeface="メイリオ" panose="020B0604030504040204" pitchFamily="50" charset="-128"/>
                          <a:ea typeface="メイリオ" panose="020B0604030504040204" pitchFamily="50" charset="-128"/>
                        </a:rPr>
                        <a:t>大阪大学大学院教授</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0620112"/>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阪　　智香</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CN" altLang="en-US" sz="1100" dirty="0" smtClean="0">
                          <a:latin typeface="メイリオ" panose="020B0604030504040204" pitchFamily="50" charset="-128"/>
                          <a:ea typeface="メイリオ" panose="020B0604030504040204" pitchFamily="50" charset="-128"/>
                        </a:rPr>
                        <a:t>関西学院大学教授</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6759506"/>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澤村　美賀</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TW" altLang="en-US" sz="1100" dirty="0" smtClean="0">
                          <a:latin typeface="メイリオ" panose="020B0604030504040204" pitchFamily="50" charset="-128"/>
                          <a:ea typeface="メイリオ" panose="020B0604030504040204" pitchFamily="50" charset="-128"/>
                        </a:rPr>
                        <a:t>公益社団法人全国消費者生活相談員協会関西支部長</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399301"/>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中島　宏</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TW" altLang="en-US" sz="1100" dirty="0" smtClean="0">
                          <a:latin typeface="メイリオ" panose="020B0604030504040204" pitchFamily="50" charset="-128"/>
                          <a:ea typeface="メイリオ" panose="020B0604030504040204" pitchFamily="50" charset="-128"/>
                        </a:rPr>
                        <a:t>公益社団法人関西経済連合会経済調査部長</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1558322"/>
                  </a:ext>
                </a:extLst>
              </a:tr>
              <a:tr h="176400">
                <a:tc>
                  <a:txBody>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　三輪　信哉</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400"/>
                        </a:lnSpc>
                      </a:pPr>
                      <a:r>
                        <a:rPr kumimoji="1" lang="zh-CN" altLang="en-US" sz="1100" dirty="0" smtClean="0">
                          <a:latin typeface="メイリオ" panose="020B0604030504040204" pitchFamily="50" charset="-128"/>
                          <a:ea typeface="メイリオ" panose="020B0604030504040204" pitchFamily="50" charset="-128"/>
                        </a:rPr>
                        <a:t>大阪学院大学教授国際学部教授</a:t>
                      </a:r>
                      <a:endParaRPr kumimoji="1" lang="ja-JP" altLang="en-US" sz="1100" dirty="0">
                        <a:latin typeface="メイリオ" panose="020B0604030504040204" pitchFamily="50" charset="-128"/>
                        <a:ea typeface="メイリオ" panose="020B0604030504040204" pitchFamily="50" charset="-128"/>
                      </a:endParaRPr>
                    </a:p>
                  </a:txBody>
                  <a:tcPr marL="0" marR="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1406936"/>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2433027210"/>
              </p:ext>
            </p:extLst>
          </p:nvPr>
        </p:nvGraphicFramePr>
        <p:xfrm>
          <a:off x="119466" y="899598"/>
          <a:ext cx="6330768" cy="1664335"/>
        </p:xfrm>
        <a:graphic>
          <a:graphicData uri="http://schemas.openxmlformats.org/drawingml/2006/table">
            <a:tbl>
              <a:tblPr firstRow="1" bandRow="1">
                <a:tableStyleId>{5940675A-B579-460E-94D1-54222C63F5DA}</a:tableStyleId>
              </a:tblPr>
              <a:tblGrid>
                <a:gridCol w="1169301">
                  <a:extLst>
                    <a:ext uri="{9D8B030D-6E8A-4147-A177-3AD203B41FA5}">
                      <a16:colId xmlns:a16="http://schemas.microsoft.com/office/drawing/2014/main" val="2979383704"/>
                    </a:ext>
                  </a:extLst>
                </a:gridCol>
                <a:gridCol w="5161467">
                  <a:extLst>
                    <a:ext uri="{9D8B030D-6E8A-4147-A177-3AD203B41FA5}">
                      <a16:colId xmlns:a16="http://schemas.microsoft.com/office/drawing/2014/main" val="1973506236"/>
                    </a:ext>
                  </a:extLst>
                </a:gridCol>
              </a:tblGrid>
              <a:tr h="0">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第１回（</a:t>
                      </a:r>
                      <a:r>
                        <a:rPr kumimoji="1" lang="en-US" altLang="ja-JP" sz="1100" dirty="0" smtClean="0">
                          <a:latin typeface="メイリオ" panose="020B0604030504040204" pitchFamily="50" charset="-128"/>
                          <a:ea typeface="メイリオ" panose="020B0604030504040204" pitchFamily="50" charset="-128"/>
                        </a:rPr>
                        <a:t>8/16</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世界及び大阪を取りまく状況についての認識の共有</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589034922"/>
                  </a:ext>
                </a:extLst>
              </a:tr>
              <a:tr h="0">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第２回（</a:t>
                      </a:r>
                      <a:r>
                        <a:rPr kumimoji="1" lang="en-US" altLang="ja-JP" sz="1100" dirty="0" smtClean="0">
                          <a:latin typeface="メイリオ" panose="020B0604030504040204" pitchFamily="50" charset="-128"/>
                          <a:ea typeface="メイリオ" panose="020B0604030504040204" pitchFamily="50" charset="-128"/>
                        </a:rPr>
                        <a:t>10/28</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次期計画の検討にあたっての論点整理</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425119768"/>
                  </a:ext>
                </a:extLst>
              </a:tr>
              <a:tr h="68994">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第３回（</a:t>
                      </a:r>
                      <a:r>
                        <a:rPr kumimoji="1" lang="en-US" altLang="ja-JP" sz="1100" dirty="0" smtClean="0">
                          <a:latin typeface="メイリオ" panose="020B0604030504040204" pitchFamily="50" charset="-128"/>
                          <a:ea typeface="メイリオ" panose="020B0604030504040204" pitchFamily="50" charset="-128"/>
                        </a:rPr>
                        <a:t>11/21</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部会報告の骨子案についての議論</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4072566680"/>
                  </a:ext>
                </a:extLst>
              </a:tr>
              <a:tr h="0">
                <a:tc>
                  <a:txBody>
                    <a:bodyPr/>
                    <a:lstStyle/>
                    <a:p>
                      <a:pPr algn="l">
                        <a:lnSpc>
                          <a:spcPts val="1500"/>
                        </a:lnSpc>
                      </a:pPr>
                      <a:r>
                        <a:rPr kumimoji="1" lang="ja-JP" altLang="en-US" sz="1100" dirty="0" smtClean="0">
                          <a:latin typeface="メイリオ" panose="020B0604030504040204" pitchFamily="50" charset="-128"/>
                          <a:ea typeface="メイリオ" panose="020B0604030504040204" pitchFamily="50" charset="-128"/>
                        </a:rPr>
                        <a:t>　本日（</a:t>
                      </a:r>
                      <a:r>
                        <a:rPr kumimoji="1" lang="en-US" altLang="ja-JP" sz="1100" dirty="0" smtClean="0">
                          <a:latin typeface="メイリオ" panose="020B0604030504040204" pitchFamily="50" charset="-128"/>
                          <a:ea typeface="メイリオ" panose="020B0604030504040204" pitchFamily="50" charset="-128"/>
                        </a:rPr>
                        <a:t>12/23</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環境審議会に</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部会の検討状況についての報告</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9314854"/>
                  </a:ext>
                </a:extLst>
              </a:tr>
              <a:tr h="0">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第４回（未定）</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部会報告案についての議論</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690694244"/>
                  </a:ext>
                </a:extLst>
              </a:tr>
              <a:tr h="0">
                <a:tc>
                  <a:txBody>
                    <a:bodyPr/>
                    <a:lstStyle/>
                    <a:p>
                      <a:pPr>
                        <a:lnSpc>
                          <a:spcPts val="1500"/>
                        </a:lnSpc>
                      </a:pPr>
                      <a:r>
                        <a:rPr kumimoji="1" lang="en-US" altLang="ja-JP" sz="1100" dirty="0" smtClean="0">
                          <a:latin typeface="メイリオ" panose="020B0604030504040204" pitchFamily="50" charset="-128"/>
                          <a:ea typeface="メイリオ" panose="020B0604030504040204" pitchFamily="50" charset="-128"/>
                        </a:rPr>
                        <a:t>2020</a:t>
                      </a:r>
                      <a:r>
                        <a:rPr kumimoji="1" lang="ja-JP" altLang="en-US" sz="1100" dirty="0" smtClean="0">
                          <a:latin typeface="メイリオ" panose="020B0604030504040204" pitchFamily="50" charset="-128"/>
                          <a:ea typeface="メイリオ" panose="020B0604030504040204" pitchFamily="50" charset="-128"/>
                        </a:rPr>
                        <a:t>年春頃</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ts val="1500"/>
                        </a:lnSpc>
                        <a:spcBef>
                          <a:spcPts val="0"/>
                        </a:spcBef>
                        <a:spcAft>
                          <a:spcPts val="0"/>
                        </a:spcAft>
                        <a:buClrTx/>
                        <a:buSzTx/>
                        <a:buFontTx/>
                        <a:buNone/>
                        <a:tabLst/>
                        <a:defRPr/>
                      </a:pPr>
                      <a:r>
                        <a:rPr kumimoji="1" lang="ja-JP" altLang="en-US" sz="1100" dirty="0" smtClean="0">
                          <a:latin typeface="メイリオ" panose="020B0604030504040204" pitchFamily="50" charset="-128"/>
                          <a:ea typeface="メイリオ" panose="020B0604030504040204" pitchFamily="50" charset="-128"/>
                        </a:rPr>
                        <a:t>環境審議会に</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部会報告についての報告</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審議会における審議を経て答申案の決定</a:t>
                      </a: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0620112"/>
                  </a:ext>
                </a:extLst>
              </a:tr>
              <a:tr h="0">
                <a:tc>
                  <a:txBody>
                    <a:bodyPr/>
                    <a:lstStyle/>
                    <a:p>
                      <a:pPr>
                        <a:lnSpc>
                          <a:spcPts val="1400"/>
                        </a:lnSpc>
                      </a:pP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500"/>
                        </a:lnSpc>
                      </a:pPr>
                      <a:r>
                        <a:rPr kumimoji="1" lang="ja-JP" altLang="en-US" sz="1100" dirty="0" smtClean="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smtClean="0">
                          <a:latin typeface="メイリオ" panose="020B0604030504040204" pitchFamily="50" charset="-128"/>
                          <a:ea typeface="メイリオ" panose="020B0604030504040204" pitchFamily="50" charset="-128"/>
                        </a:rPr>
                        <a:t>　　　　　　　　　　　大阪府において、次期計画策定の作業</a:t>
                      </a:r>
                      <a:endParaRPr kumimoji="1" lang="en-US" altLang="ja-JP" sz="1100" dirty="0" smtClean="0">
                        <a:latin typeface="メイリオ" panose="020B0604030504040204" pitchFamily="50" charset="-128"/>
                        <a:ea typeface="メイリオ" panose="020B0604030504040204" pitchFamily="50" charset="-128"/>
                      </a:endParaRPr>
                    </a:p>
                    <a:p>
                      <a:pPr>
                        <a:lnSpc>
                          <a:spcPts val="500"/>
                        </a:lnSpc>
                      </a:pP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6759506"/>
                  </a:ext>
                </a:extLst>
              </a:tr>
              <a:tr h="0">
                <a:tc>
                  <a:txBody>
                    <a:bodyPr/>
                    <a:lstStyle/>
                    <a:p>
                      <a:pPr>
                        <a:lnSpc>
                          <a:spcPts val="1500"/>
                        </a:lnSpc>
                      </a:pPr>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smtClean="0">
                          <a:latin typeface="メイリオ" panose="020B0604030504040204" pitchFamily="50" charset="-128"/>
                          <a:ea typeface="メイリオ" panose="020B0604030504040204" pitchFamily="50" charset="-128"/>
                        </a:rPr>
                        <a:t>年３月</a:t>
                      </a:r>
                      <a:endParaRPr kumimoji="1" lang="en-US" altLang="ja-JP" sz="1100" dirty="0" smtClean="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500"/>
                        </a:lnSpc>
                      </a:pPr>
                      <a:r>
                        <a:rPr kumimoji="1" lang="ja-JP" altLang="en-US" sz="1100" dirty="0" smtClean="0">
                          <a:latin typeface="メイリオ" panose="020B0604030504040204" pitchFamily="50" charset="-128"/>
                          <a:ea typeface="メイリオ" panose="020B0604030504040204" pitchFamily="50" charset="-128"/>
                        </a:rPr>
                        <a:t>次期環境総合計画策定</a:t>
                      </a:r>
                      <a:endParaRPr kumimoji="1" lang="ja-JP" altLang="en-US" sz="1100" dirty="0">
                        <a:latin typeface="メイリオ" panose="020B0604030504040204" pitchFamily="50" charset="-128"/>
                        <a:ea typeface="メイリオ" panose="020B0604030504040204" pitchFamily="50" charset="-128"/>
                      </a:endParaRPr>
                    </a:p>
                  </a:txBody>
                  <a:tcPr marL="0" marR="0" marT="0" marB="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399301"/>
                  </a:ext>
                </a:extLst>
              </a:tr>
            </a:tbl>
          </a:graphicData>
        </a:graphic>
      </p:graphicFrame>
      <p:sp>
        <p:nvSpPr>
          <p:cNvPr id="7" name="下矢印 6"/>
          <p:cNvSpPr/>
          <p:nvPr/>
        </p:nvSpPr>
        <p:spPr>
          <a:xfrm>
            <a:off x="1964224" y="2097146"/>
            <a:ext cx="639846" cy="20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6554695" y="697417"/>
            <a:ext cx="6197010" cy="1922613"/>
          </a:xfrm>
          <a:prstGeom prst="roundRect">
            <a:avLst>
              <a:gd name="adj" fmla="val 5316"/>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57" name="角丸四角形 56"/>
          <p:cNvSpPr/>
          <p:nvPr/>
        </p:nvSpPr>
        <p:spPr>
          <a:xfrm>
            <a:off x="15005" y="697417"/>
            <a:ext cx="6472568" cy="1922956"/>
          </a:xfrm>
          <a:prstGeom prst="roundRect">
            <a:avLst>
              <a:gd name="adj" fmla="val 5316"/>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40" name="角丸四角形 39"/>
          <p:cNvSpPr/>
          <p:nvPr/>
        </p:nvSpPr>
        <p:spPr>
          <a:xfrm>
            <a:off x="7289540" y="549983"/>
            <a:ext cx="5115582" cy="25200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50400" tIns="50400" rIns="50400" bIns="504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部会委員（</a:t>
            </a:r>
            <a:r>
              <a:rPr kumimoji="1" lang="en-US" altLang="ja-JP" sz="1400" dirty="0" smtClean="0">
                <a:solidFill>
                  <a:schemeClr val="tx1"/>
                </a:solidFill>
                <a:latin typeface="メイリオ" panose="020B0604030504040204" pitchFamily="50" charset="-128"/>
                <a:ea typeface="メイリオ" panose="020B0604030504040204" pitchFamily="50" charset="-128"/>
              </a:rPr>
              <a:t>50</a:t>
            </a:r>
            <a:r>
              <a:rPr kumimoji="1" lang="ja-JP" altLang="en-US" sz="1400" dirty="0" smtClean="0">
                <a:solidFill>
                  <a:schemeClr val="tx1"/>
                </a:solidFill>
                <a:latin typeface="メイリオ" panose="020B0604030504040204" pitchFamily="50" charset="-128"/>
                <a:ea typeface="メイリオ" panose="020B0604030504040204" pitchFamily="50" charset="-128"/>
              </a:rPr>
              <a:t>音順）</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45" name="角丸四角形 44"/>
          <p:cNvSpPr/>
          <p:nvPr/>
        </p:nvSpPr>
        <p:spPr>
          <a:xfrm>
            <a:off x="673350" y="549983"/>
            <a:ext cx="5115582" cy="25200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50400" tIns="50400" rIns="50400" bIns="504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部会の開催状況等</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11438045" y="551615"/>
            <a:ext cx="756617" cy="256480"/>
          </a:xfrm>
          <a:prstGeom prst="rect">
            <a:avLst/>
          </a:prstGeom>
          <a:noFill/>
          <a:ln>
            <a:noFill/>
          </a:ln>
        </p:spPr>
        <p:style>
          <a:lnRef idx="2">
            <a:schemeClr val="accent5">
              <a:shade val="50000"/>
            </a:schemeClr>
          </a:lnRef>
          <a:fillRef idx="1">
            <a:schemeClr val="accent5"/>
          </a:fillRef>
          <a:effectRef idx="0">
            <a:schemeClr val="accent5"/>
          </a:effectRef>
          <a:fontRef idx="minor">
            <a:schemeClr val="lt1"/>
          </a:fontRef>
        </p:style>
        <p:txBody>
          <a:bodyPr wrap="none" lIns="0" tIns="0" rIns="0" bIns="0" rtlCol="0">
            <a:spAutoFit/>
          </a:bodyPr>
          <a:lstStyle/>
          <a:p>
            <a:pPr>
              <a:lnSpc>
                <a:spcPts val="1000"/>
              </a:lnSpc>
            </a:pPr>
            <a:r>
              <a:rPr kumimoji="1" lang="ja-JP" altLang="en-US" sz="900" dirty="0" smtClean="0">
                <a:solidFill>
                  <a:schemeClr val="tx1"/>
                </a:solidFill>
                <a:latin typeface="Meiryo UI" panose="020B0604030504040204" pitchFamily="50" charset="-128"/>
                <a:ea typeface="Meiryo UI" panose="020B0604030504040204" pitchFamily="50" charset="-128"/>
              </a:rPr>
              <a:t>◎　部会長</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600" dirty="0" smtClean="0">
                <a:solidFill>
                  <a:schemeClr val="tx1"/>
                </a:solidFill>
                <a:latin typeface="Meiryo UI" panose="020B0604030504040204" pitchFamily="50" charset="-128"/>
                <a:ea typeface="Meiryo UI" panose="020B0604030504040204" pitchFamily="50" charset="-128"/>
              </a:rPr>
              <a:t> 〇</a:t>
            </a:r>
            <a:r>
              <a:rPr kumimoji="1" lang="ja-JP" altLang="en-US" sz="900" dirty="0" smtClean="0">
                <a:solidFill>
                  <a:schemeClr val="tx1"/>
                </a:solidFill>
                <a:latin typeface="Meiryo UI" panose="020B0604030504040204" pitchFamily="50" charset="-128"/>
                <a:ea typeface="Meiryo UI" panose="020B0604030504040204" pitchFamily="50" charset="-128"/>
              </a:rPr>
              <a:t>　部会長代理</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4468441" y="611712"/>
            <a:ext cx="1098317" cy="138499"/>
          </a:xfrm>
          <a:prstGeom prst="rect">
            <a:avLst/>
          </a:prstGeom>
          <a:noFill/>
          <a:ln>
            <a:noFill/>
          </a:ln>
        </p:spPr>
        <p:style>
          <a:lnRef idx="2">
            <a:schemeClr val="accent5">
              <a:shade val="50000"/>
            </a:schemeClr>
          </a:lnRef>
          <a:fillRef idx="1">
            <a:schemeClr val="accent5"/>
          </a:fillRef>
          <a:effectRef idx="0">
            <a:schemeClr val="accent5"/>
          </a:effectRef>
          <a:fontRef idx="minor">
            <a:schemeClr val="lt1"/>
          </a:fontRef>
        </p:style>
        <p:txBody>
          <a:bodyPr wrap="square" lIns="0" tIns="0" rIns="0" bIns="0" rtlCol="0">
            <a:spAutoFit/>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薄色塗りつぶしは、部会</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1" name="楕円 20"/>
          <p:cNvSpPr/>
          <p:nvPr/>
        </p:nvSpPr>
        <p:spPr>
          <a:xfrm>
            <a:off x="883830" y="4268144"/>
            <a:ext cx="1930601" cy="6435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32" name="テキスト ボックス 31"/>
          <p:cNvSpPr txBox="1"/>
          <p:nvPr/>
        </p:nvSpPr>
        <p:spPr>
          <a:xfrm>
            <a:off x="119466" y="3261039"/>
            <a:ext cx="669552" cy="276999"/>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環境</a:t>
            </a:r>
          </a:p>
        </p:txBody>
      </p:sp>
      <p:sp>
        <p:nvSpPr>
          <p:cNvPr id="33" name="テキスト ボックス 32"/>
          <p:cNvSpPr txBox="1"/>
          <p:nvPr/>
        </p:nvSpPr>
        <p:spPr>
          <a:xfrm>
            <a:off x="77249" y="5098081"/>
            <a:ext cx="113327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社会・経済</a:t>
            </a:r>
          </a:p>
        </p:txBody>
      </p:sp>
      <p:sp>
        <p:nvSpPr>
          <p:cNvPr id="35" name="テキスト ボックス 34"/>
          <p:cNvSpPr txBox="1"/>
          <p:nvPr/>
        </p:nvSpPr>
        <p:spPr>
          <a:xfrm>
            <a:off x="-101736" y="3475149"/>
            <a:ext cx="4335054" cy="638636"/>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世界</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気候変動影響</a:t>
            </a:r>
            <a:r>
              <a:rPr kumimoji="1" lang="ja-JP" altLang="en-US" sz="1100" dirty="0" smtClean="0">
                <a:latin typeface="メイリオ" panose="020B0604030504040204" pitchFamily="50" charset="-128"/>
                <a:ea typeface="メイリオ" panose="020B0604030504040204" pitchFamily="50" charset="-128"/>
              </a:rPr>
              <a:t>、森林</a:t>
            </a:r>
            <a:r>
              <a:rPr kumimoji="1" lang="ja-JP" altLang="en-US" sz="1100" dirty="0">
                <a:latin typeface="メイリオ" panose="020B0604030504040204" pitchFamily="50" charset="-128"/>
                <a:ea typeface="メイリオ" panose="020B0604030504040204" pitchFamily="50" charset="-128"/>
              </a:rPr>
              <a:t>伐採</a:t>
            </a:r>
            <a:r>
              <a:rPr kumimoji="1" lang="ja-JP" altLang="en-US"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水不足、</a:t>
            </a:r>
            <a:r>
              <a:rPr kumimoji="1" lang="ja-JP" altLang="en-US" sz="1100" dirty="0" smtClean="0">
                <a:latin typeface="メイリオ" panose="020B0604030504040204" pitchFamily="50" charset="-128"/>
                <a:ea typeface="メイリオ" panose="020B0604030504040204" pitchFamily="50" charset="-128"/>
              </a:rPr>
              <a:t>海洋</a:t>
            </a:r>
            <a:r>
              <a:rPr kumimoji="1" lang="ja-JP" altLang="en-US" sz="1100" dirty="0">
                <a:latin typeface="メイリオ" panose="020B0604030504040204" pitchFamily="50" charset="-128"/>
                <a:ea typeface="メイリオ" panose="020B0604030504040204" pitchFamily="50" charset="-128"/>
              </a:rPr>
              <a:t>汚染、</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生物多様性低下など地球規模の</a:t>
            </a:r>
            <a:r>
              <a:rPr kumimoji="1" lang="ja-JP" altLang="en-US" sz="1100" dirty="0" smtClean="0">
                <a:latin typeface="メイリオ" panose="020B0604030504040204" pitchFamily="50" charset="-128"/>
                <a:ea typeface="メイリオ" panose="020B0604030504040204" pitchFamily="50" charset="-128"/>
              </a:rPr>
              <a:t>環境問題が</a:t>
            </a:r>
            <a:r>
              <a:rPr kumimoji="1" lang="ja-JP" altLang="en-US" sz="1100" dirty="0">
                <a:latin typeface="メイリオ" panose="020B0604030504040204" pitchFamily="50" charset="-128"/>
                <a:ea typeface="メイリオ" panose="020B0604030504040204" pitchFamily="50" charset="-128"/>
              </a:rPr>
              <a:t>深刻化</a:t>
            </a:r>
            <a:endParaRPr kumimoji="1" lang="en-US" altLang="ja-JP" sz="1100" dirty="0">
              <a:latin typeface="メイリオ" panose="020B0604030504040204" pitchFamily="50" charset="-128"/>
              <a:ea typeface="メイリオ" panose="020B0604030504040204" pitchFamily="50" charset="-128"/>
            </a:endParaRPr>
          </a:p>
          <a:p>
            <a:pPr>
              <a:spcBef>
                <a:spcPts val="280"/>
              </a:spcBef>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資源</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エネルギーの多量消費</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ヒートアイランド現象</a:t>
            </a:r>
            <a:r>
              <a:rPr kumimoji="1" lang="ja-JP" altLang="en-US" sz="1100" spc="-300" dirty="0">
                <a:latin typeface="メイリオ" panose="020B0604030504040204" pitchFamily="50" charset="-128"/>
                <a:ea typeface="メイリオ" panose="020B0604030504040204" pitchFamily="50" charset="-128"/>
              </a:rPr>
              <a:t>・・・</a:t>
            </a:r>
          </a:p>
        </p:txBody>
      </p:sp>
      <p:sp>
        <p:nvSpPr>
          <p:cNvPr id="37" name="テキスト ボックス 36"/>
          <p:cNvSpPr txBox="1"/>
          <p:nvPr/>
        </p:nvSpPr>
        <p:spPr>
          <a:xfrm>
            <a:off x="-100223" y="5337872"/>
            <a:ext cx="6713480" cy="451406"/>
          </a:xfrm>
          <a:prstGeom prst="rect">
            <a:avLst/>
          </a:prstGeom>
          <a:noFill/>
        </p:spPr>
        <p:txBody>
          <a:bodyPr wrap="square" rtlCol="0">
            <a:spAutoFit/>
          </a:bodyPr>
          <a:lstStyle/>
          <a:p>
            <a:pPr>
              <a:lnSpc>
                <a:spcPts val="1400"/>
              </a:lnSpc>
              <a:spcBef>
                <a:spcPts val="200"/>
              </a:spcBef>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世界</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人口増加</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新興国の経済</a:t>
            </a:r>
            <a:r>
              <a:rPr kumimoji="1" lang="ja-JP" altLang="en-US" sz="1100" dirty="0" smtClean="0">
                <a:latin typeface="メイリオ" panose="020B0604030504040204" pitchFamily="50" charset="-128"/>
                <a:ea typeface="メイリオ" panose="020B0604030504040204" pitchFamily="50" charset="-128"/>
              </a:rPr>
              <a:t>成長</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インフラ整備増加</a:t>
            </a:r>
            <a:r>
              <a:rPr kumimoji="1" lang="ja-JP" altLang="en-US" sz="1100" spc="-42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smtClean="0">
                <a:latin typeface="メイリオ" panose="020B0604030504040204" pitchFamily="50" charset="-128"/>
                <a:ea typeface="メイリオ" panose="020B0604030504040204" pitchFamily="50" charset="-128"/>
              </a:rPr>
              <a:t>　　　　貧困</a:t>
            </a:r>
            <a:r>
              <a:rPr kumimoji="1" lang="en-US" altLang="ja-JP" sz="1100" spc="-300" baseline="30000" dirty="0">
                <a:latin typeface="メイリオ" panose="020B0604030504040204" pitchFamily="50" charset="-128"/>
                <a:ea typeface="メイリオ" panose="020B0604030504040204" pitchFamily="50" charset="-128"/>
              </a:rPr>
              <a:t>※ </a:t>
            </a:r>
            <a:r>
              <a:rPr kumimoji="1" lang="ja-JP" altLang="en-US" sz="1100" dirty="0" err="1"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不平等の増加</a:t>
            </a:r>
            <a:r>
              <a:rPr kumimoji="1" lang="en-US" altLang="ja-JP" sz="1100" spc="-300" baseline="30000" dirty="0">
                <a:latin typeface="メイリオ" panose="020B0604030504040204" pitchFamily="50" charset="-128"/>
                <a:ea typeface="メイリオ" panose="020B0604030504040204" pitchFamily="50" charset="-128"/>
              </a:rPr>
              <a:t>※ </a:t>
            </a:r>
            <a:r>
              <a:rPr kumimoji="1" lang="ja-JP" altLang="en-US" sz="1100" dirty="0" err="1"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自然災害による住居の喪失</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経済の停滞</a:t>
            </a:r>
            <a:r>
              <a:rPr kumimoji="1" lang="en-US" altLang="ja-JP" sz="1100" spc="-300" baseline="30000" dirty="0" smtClean="0">
                <a:latin typeface="メイリオ" panose="020B0604030504040204" pitchFamily="50" charset="-128"/>
                <a:ea typeface="メイリオ" panose="020B0604030504040204" pitchFamily="50" charset="-128"/>
              </a:rPr>
              <a:t>※</a:t>
            </a:r>
            <a:r>
              <a:rPr kumimoji="1" lang="ja-JP" altLang="en-US" sz="1100" spc="-300" dirty="0" err="1"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紛争</a:t>
            </a:r>
            <a:r>
              <a:rPr kumimoji="1" lang="en-US" altLang="ja-JP" sz="1100" spc="-300" baseline="30000" dirty="0" smtClean="0">
                <a:latin typeface="メイリオ" panose="020B0604030504040204" pitchFamily="50" charset="-128"/>
                <a:ea typeface="メイリオ" panose="020B0604030504040204" pitchFamily="50" charset="-128"/>
              </a:rPr>
              <a:t>※</a:t>
            </a:r>
            <a:r>
              <a:rPr kumimoji="1" lang="ja-JP" altLang="en-US" sz="1100" spc="-300" dirty="0" err="1" smtClean="0">
                <a:latin typeface="メイリオ" panose="020B0604030504040204" pitchFamily="50" charset="-128"/>
                <a:ea typeface="メイリオ" panose="020B0604030504040204" pitchFamily="50" charset="-128"/>
              </a:rPr>
              <a:t>、</a:t>
            </a:r>
            <a:endParaRPr kumimoji="1" lang="en-US" altLang="ja-JP" sz="1100" spc="-300" dirty="0">
              <a:latin typeface="メイリオ" panose="020B0604030504040204" pitchFamily="50" charset="-128"/>
              <a:ea typeface="メイリオ" panose="020B0604030504040204" pitchFamily="50" charset="-128"/>
            </a:endParaRPr>
          </a:p>
        </p:txBody>
      </p:sp>
      <p:sp>
        <p:nvSpPr>
          <p:cNvPr id="39" name="左右矢印 38"/>
          <p:cNvSpPr/>
          <p:nvPr/>
        </p:nvSpPr>
        <p:spPr>
          <a:xfrm rot="5400000">
            <a:off x="2750602" y="4341327"/>
            <a:ext cx="792579" cy="503562"/>
          </a:xfrm>
          <a:prstGeom prst="leftRightArrow">
            <a:avLst>
              <a:gd name="adj1" fmla="val 42839"/>
              <a:gd name="adj2" fmla="val 2645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44" name="テキスト ボックス 43"/>
          <p:cNvSpPr txBox="1"/>
          <p:nvPr/>
        </p:nvSpPr>
        <p:spPr>
          <a:xfrm>
            <a:off x="848525" y="4432370"/>
            <a:ext cx="1951901" cy="307777"/>
          </a:xfrm>
          <a:prstGeom prst="rect">
            <a:avLst/>
          </a:prstGeom>
          <a:noFill/>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相互に密接に関連</a:t>
            </a:r>
          </a:p>
        </p:txBody>
      </p:sp>
      <p:sp>
        <p:nvSpPr>
          <p:cNvPr id="2" name="角丸四角形 1"/>
          <p:cNvSpPr/>
          <p:nvPr/>
        </p:nvSpPr>
        <p:spPr>
          <a:xfrm>
            <a:off x="16534" y="2838748"/>
            <a:ext cx="6471039" cy="6762452"/>
          </a:xfrm>
          <a:prstGeom prst="roundRect">
            <a:avLst>
              <a:gd name="adj" fmla="val 2155"/>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42" name="角丸四角形 41"/>
          <p:cNvSpPr/>
          <p:nvPr/>
        </p:nvSpPr>
        <p:spPr>
          <a:xfrm>
            <a:off x="30539" y="3167234"/>
            <a:ext cx="6419696" cy="5388998"/>
          </a:xfrm>
          <a:prstGeom prst="roundRect">
            <a:avLst>
              <a:gd name="adj" fmla="val 3109"/>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36" name="角丸四角形 35"/>
          <p:cNvSpPr/>
          <p:nvPr/>
        </p:nvSpPr>
        <p:spPr>
          <a:xfrm>
            <a:off x="1092250" y="3101145"/>
            <a:ext cx="3240000" cy="21600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r>
              <a:rPr kumimoji="1" lang="ja-JP" altLang="en-US" sz="1200" b="1" dirty="0">
                <a:latin typeface="メイリオ" panose="020B0604030504040204" pitchFamily="50" charset="-128"/>
                <a:ea typeface="メイリオ" panose="020B0604030504040204" pitchFamily="50" charset="-128"/>
              </a:rPr>
              <a:t>環境・社会・</a:t>
            </a:r>
            <a:r>
              <a:rPr kumimoji="1" lang="ja-JP" altLang="en-US" sz="1200" b="1" dirty="0" smtClean="0">
                <a:latin typeface="メイリオ" panose="020B0604030504040204" pitchFamily="50" charset="-128"/>
                <a:ea typeface="メイリオ" panose="020B0604030504040204" pitchFamily="50" charset="-128"/>
              </a:rPr>
              <a:t>経済は相互に密接に関連</a:t>
            </a:r>
            <a:endParaRPr kumimoji="1" lang="ja-JP" altLang="en-US" sz="1200" b="1" dirty="0">
              <a:latin typeface="メイリオ" panose="020B0604030504040204" pitchFamily="50" charset="-128"/>
              <a:ea typeface="メイリオ" panose="020B0604030504040204" pitchFamily="50" charset="-128"/>
            </a:endParaRPr>
          </a:p>
        </p:txBody>
      </p:sp>
      <p:sp>
        <p:nvSpPr>
          <p:cNvPr id="43" name="角丸四角形 42"/>
          <p:cNvSpPr/>
          <p:nvPr/>
        </p:nvSpPr>
        <p:spPr>
          <a:xfrm>
            <a:off x="30539" y="8696048"/>
            <a:ext cx="6419696" cy="857240"/>
          </a:xfrm>
          <a:prstGeom prst="roundRect">
            <a:avLst>
              <a:gd name="adj" fmla="val 22419"/>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38" name="角丸四角形 37"/>
          <p:cNvSpPr/>
          <p:nvPr/>
        </p:nvSpPr>
        <p:spPr>
          <a:xfrm>
            <a:off x="1092250" y="8626468"/>
            <a:ext cx="3240000" cy="21600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r>
              <a:rPr kumimoji="1" lang="ja-JP" altLang="en-US" sz="1200" b="1" dirty="0" smtClean="0">
                <a:latin typeface="メイリオ" panose="020B0604030504040204" pitchFamily="50" charset="-128"/>
                <a:ea typeface="メイリオ" panose="020B0604030504040204" pitchFamily="50" charset="-128"/>
              </a:rPr>
              <a:t>世界との相互依存・相互影響</a:t>
            </a:r>
            <a:endParaRPr kumimoji="1" lang="ja-JP" altLang="en-US" sz="1200" b="1" dirty="0">
              <a:latin typeface="メイリオ" panose="020B0604030504040204" pitchFamily="50" charset="-128"/>
              <a:ea typeface="メイリオ" panose="020B0604030504040204" pitchFamily="50" charset="-128"/>
            </a:endParaRPr>
          </a:p>
        </p:txBody>
      </p:sp>
      <p:sp>
        <p:nvSpPr>
          <p:cNvPr id="5" name="角丸四角形 4"/>
          <p:cNvSpPr/>
          <p:nvPr/>
        </p:nvSpPr>
        <p:spPr>
          <a:xfrm>
            <a:off x="77249" y="2763996"/>
            <a:ext cx="3060000" cy="252000"/>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smtClean="0">
                <a:solidFill>
                  <a:schemeClr val="bg1"/>
                </a:solidFill>
                <a:latin typeface="メイリオ" panose="020B0604030504040204" pitchFamily="50" charset="-128"/>
                <a:ea typeface="メイリオ" panose="020B0604030504040204" pitchFamily="50" charset="-128"/>
              </a:rPr>
              <a:t>　世界</a:t>
            </a:r>
            <a:r>
              <a:rPr kumimoji="1" lang="ja-JP" altLang="en-US" sz="1400" dirty="0">
                <a:solidFill>
                  <a:schemeClr val="bg1"/>
                </a:solidFill>
                <a:latin typeface="メイリオ" panose="020B0604030504040204" pitchFamily="50" charset="-128"/>
                <a:ea typeface="メイリオ" panose="020B0604030504040204" pitchFamily="50" charset="-128"/>
              </a:rPr>
              <a:t>及び大阪を取りまく状況</a:t>
            </a:r>
          </a:p>
        </p:txBody>
      </p:sp>
      <p:sp>
        <p:nvSpPr>
          <p:cNvPr id="34" name="テキスト ボックス 33"/>
          <p:cNvSpPr txBox="1"/>
          <p:nvPr/>
        </p:nvSpPr>
        <p:spPr>
          <a:xfrm>
            <a:off x="-28959" y="8874374"/>
            <a:ext cx="6553110" cy="656590"/>
          </a:xfrm>
          <a:prstGeom prst="rect">
            <a:avLst/>
          </a:prstGeom>
          <a:noFill/>
        </p:spPr>
        <p:txBody>
          <a:bodyPr wrap="square" rtlCol="0">
            <a:spAutoFit/>
          </a:bodyPr>
          <a:lstStyle/>
          <a:p>
            <a:pPr marL="72000" indent="-172800">
              <a:lnSpc>
                <a:spcPts val="1400"/>
              </a:lnSpc>
              <a:spcBef>
                <a:spcPts val="200"/>
              </a:spcBef>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経済のグローバル化や</a:t>
            </a:r>
            <a:r>
              <a:rPr kumimoji="1" lang="ja-JP" altLang="en-US" sz="1100" dirty="0">
                <a:latin typeface="Meiryo UI" panose="020B0604030504040204" pitchFamily="50" charset="-128"/>
                <a:ea typeface="Meiryo UI" panose="020B0604030504040204" pitchFamily="50" charset="-128"/>
              </a:rPr>
              <a:t>インターネット</a:t>
            </a:r>
            <a:r>
              <a:rPr kumimoji="1" lang="ja-JP" altLang="en-US" sz="1100" dirty="0">
                <a:latin typeface="メイリオ" panose="020B0604030504040204" pitchFamily="50" charset="-128"/>
                <a:ea typeface="メイリオ" panose="020B0604030504040204" pitchFamily="50" charset="-128"/>
              </a:rPr>
              <a:t>の普及により</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世界との</a:t>
            </a:r>
            <a:r>
              <a:rPr kumimoji="1" lang="ja-JP" altLang="en-US" sz="1100" dirty="0">
                <a:latin typeface="メイリオ" panose="020B0604030504040204" pitchFamily="50" charset="-128"/>
                <a:ea typeface="メイリオ" panose="020B0604030504040204" pitchFamily="50" charset="-128"/>
              </a:rPr>
              <a:t>相互依存</a:t>
            </a:r>
            <a:r>
              <a:rPr kumimoji="1" lang="ja-JP" altLang="en-US" sz="1100" spc="-3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相互</a:t>
            </a:r>
            <a:r>
              <a:rPr kumimoji="1" lang="ja-JP" altLang="en-US" sz="1100" dirty="0" smtClean="0">
                <a:latin typeface="メイリオ" panose="020B0604030504040204" pitchFamily="50" charset="-128"/>
                <a:ea typeface="メイリオ" panose="020B0604030504040204" pitchFamily="50" charset="-128"/>
              </a:rPr>
              <a:t>影響は高まっている。</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 特に、大阪を含め我が国は資源の輸入依存度が高いため、資源の供給源の社会的安定が必要不可欠。</a:t>
            </a:r>
            <a:endParaRPr kumimoji="1" lang="en-US" altLang="ja-JP" sz="1100" dirty="0" smtClean="0">
              <a:latin typeface="メイリオ" panose="020B0604030504040204" pitchFamily="50" charset="-128"/>
              <a:ea typeface="メイリオ" panose="020B0604030504040204" pitchFamily="50" charset="-128"/>
            </a:endParaRPr>
          </a:p>
          <a:p>
            <a:pPr marL="72000" indent="-172800">
              <a:lnSpc>
                <a:spcPts val="1400"/>
              </a:lnSpc>
              <a:spcBef>
                <a:spcPts val="200"/>
              </a:spcBef>
              <a:buFont typeface="Wingdings" panose="05000000000000000000" pitchFamily="2" charset="2"/>
              <a:buChar char="Ø"/>
            </a:pPr>
            <a:r>
              <a:rPr kumimoji="1" lang="ja-JP" altLang="en-US" sz="1100" dirty="0" smtClean="0">
                <a:latin typeface="メイリオ" panose="020B0604030504040204" pitchFamily="50" charset="-128"/>
                <a:ea typeface="メイリオ" panose="020B0604030504040204" pitchFamily="50" charset="-128"/>
              </a:rPr>
              <a:t>経済規模と</a:t>
            </a:r>
            <a:r>
              <a:rPr kumimoji="1" lang="en-US" altLang="ja-JP" sz="1100" dirty="0" smtClean="0">
                <a:latin typeface="メイリオ" panose="020B0604030504040204" pitchFamily="50" charset="-128"/>
                <a:ea typeface="メイリオ" panose="020B0604030504040204" pitchFamily="50" charset="-128"/>
              </a:rPr>
              <a:t>2025</a:t>
            </a:r>
            <a:r>
              <a:rPr kumimoji="1" lang="ja-JP" altLang="en-US" sz="1100" dirty="0" smtClean="0">
                <a:latin typeface="メイリオ" panose="020B0604030504040204" pitchFamily="50" charset="-128"/>
                <a:ea typeface="メイリオ" panose="020B0604030504040204" pitchFamily="50" charset="-128"/>
              </a:rPr>
              <a:t>年大阪</a:t>
            </a:r>
            <a:r>
              <a:rPr kumimoji="1" lang="ja-JP" altLang="en-US" sz="1100" spc="-3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関西万博の開催地であることによって、大阪の世界への影響は小さくない。</a:t>
            </a:r>
            <a:endParaRPr kumimoji="1" lang="ja-JP" altLang="en-US" sz="1100"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6609876" y="8204690"/>
            <a:ext cx="6191724" cy="1410643"/>
          </a:xfrm>
          <a:prstGeom prst="rect">
            <a:avLst/>
          </a:prstGeom>
          <a:noFill/>
        </p:spPr>
        <p:txBody>
          <a:bodyPr wrap="square" lIns="0" tIns="0" rIns="0" bIns="0" rtlCol="0">
            <a:spAutoFit/>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〇 府民・民間団体・事業者・その他関係機関と連携し、持続可能な社会に向けた取組みを促進</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〇 計画期間：</a:t>
            </a: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年度～</a:t>
            </a: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年間</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〇 個別分野の計画・制度との関係</a:t>
            </a:r>
            <a:endParaRPr kumimoji="1" lang="en-US" altLang="ja-JP" sz="1100" dirty="0" smtClean="0">
              <a:latin typeface="メイリオ" panose="020B0604030504040204" pitchFamily="50" charset="-128"/>
              <a:ea typeface="メイリオ" panose="020B0604030504040204" pitchFamily="50" charset="-128"/>
            </a:endParaRPr>
          </a:p>
          <a:p>
            <a:pPr marL="360000" lvl="1" indent="-172800">
              <a:lnSpc>
                <a:spcPts val="1200"/>
              </a:lnSpc>
              <a:buFont typeface="Wingdings" panose="05000000000000000000" pitchFamily="2" charset="2"/>
              <a:buChar char="Ø"/>
            </a:pPr>
            <a:r>
              <a:rPr kumimoji="1" lang="ja-JP" altLang="en-US" sz="1050" dirty="0" smtClean="0">
                <a:latin typeface="メイリオ" panose="020B0604030504040204" pitchFamily="50" charset="-128"/>
                <a:ea typeface="メイリオ" panose="020B0604030504040204" pitchFamily="50" charset="-128"/>
              </a:rPr>
              <a:t>分野</a:t>
            </a:r>
            <a:r>
              <a:rPr kumimoji="1" lang="ja-JP" altLang="en-US" sz="1050" dirty="0">
                <a:latin typeface="メイリオ" panose="020B0604030504040204" pitchFamily="50" charset="-128"/>
                <a:ea typeface="メイリオ" panose="020B0604030504040204" pitchFamily="50" charset="-128"/>
              </a:rPr>
              <a:t>横断的かつ環境・社会・経済の統合的な「将来像」と</a:t>
            </a:r>
            <a:r>
              <a:rPr kumimoji="1" lang="ja-JP" altLang="en-US" sz="1050" dirty="0" smtClean="0">
                <a:latin typeface="メイリオ" panose="020B0604030504040204" pitchFamily="50" charset="-128"/>
                <a:ea typeface="メイリオ" panose="020B0604030504040204" pitchFamily="50" charset="-128"/>
              </a:rPr>
              <a:t>「施策</a:t>
            </a:r>
            <a:r>
              <a:rPr kumimoji="1" lang="ja-JP" altLang="en-US" sz="1050" dirty="0">
                <a:latin typeface="メイリオ" panose="020B0604030504040204" pitchFamily="50" charset="-128"/>
                <a:ea typeface="メイリオ" panose="020B0604030504040204" pitchFamily="50" charset="-128"/>
              </a:rPr>
              <a:t>の基本的な方向性」</a:t>
            </a:r>
            <a:r>
              <a:rPr kumimoji="1" lang="ja-JP" altLang="en-US" sz="1050" dirty="0" smtClean="0">
                <a:latin typeface="メイリオ" panose="020B0604030504040204" pitchFamily="50" charset="-128"/>
                <a:ea typeface="メイリオ" panose="020B0604030504040204" pitchFamily="50" charset="-128"/>
              </a:rPr>
              <a:t>を提示</a:t>
            </a:r>
            <a:endParaRPr kumimoji="1" lang="en-US" altLang="ja-JP" sz="1050" dirty="0" smtClean="0">
              <a:latin typeface="メイリオ" panose="020B0604030504040204" pitchFamily="50" charset="-128"/>
              <a:ea typeface="メイリオ" panose="020B0604030504040204" pitchFamily="50" charset="-128"/>
            </a:endParaRPr>
          </a:p>
          <a:p>
            <a:pPr marL="360000" indent="-172800">
              <a:lnSpc>
                <a:spcPts val="1200"/>
              </a:lnSpc>
              <a:buFont typeface="Wingdings" panose="05000000000000000000" pitchFamily="2" charset="2"/>
              <a:buChar char="Ø"/>
            </a:pPr>
            <a:r>
              <a:rPr kumimoji="1" lang="ja-JP" altLang="en-US" sz="1050" dirty="0" smtClean="0">
                <a:latin typeface="メイリオ" panose="020B0604030504040204" pitchFamily="50" charset="-128"/>
                <a:ea typeface="メイリオ" panose="020B0604030504040204" pitchFamily="50" charset="-128"/>
              </a:rPr>
              <a:t>その</a:t>
            </a:r>
            <a:r>
              <a:rPr kumimoji="1" lang="ja-JP" altLang="en-US" sz="1050" dirty="0">
                <a:latin typeface="メイリオ" panose="020B0604030504040204" pitchFamily="50" charset="-128"/>
                <a:ea typeface="メイリオ" panose="020B0604030504040204" pitchFamily="50" charset="-128"/>
              </a:rPr>
              <a:t>基本的な方向性にそって、個別分野の計画・制度において</a:t>
            </a:r>
            <a:r>
              <a:rPr kumimoji="1" lang="ja-JP" altLang="en-US" sz="1050" dirty="0" smtClean="0">
                <a:latin typeface="メイリオ" panose="020B0604030504040204" pitchFamily="50" charset="-128"/>
                <a:ea typeface="メイリオ" panose="020B0604030504040204" pitchFamily="50" charset="-128"/>
              </a:rPr>
              <a:t>、具体的な目標・施策</a:t>
            </a:r>
            <a:r>
              <a:rPr kumimoji="1" lang="ja-JP" altLang="en-US" sz="1050" dirty="0">
                <a:latin typeface="メイリオ" panose="020B0604030504040204" pitchFamily="50" charset="-128"/>
                <a:ea typeface="メイリオ" panose="020B0604030504040204" pitchFamily="50" charset="-128"/>
              </a:rPr>
              <a:t>を</a:t>
            </a:r>
            <a:r>
              <a:rPr kumimoji="1" lang="ja-JP" altLang="en-US" sz="1050" dirty="0" smtClean="0">
                <a:latin typeface="メイリオ" panose="020B0604030504040204" pitchFamily="50" charset="-128"/>
                <a:ea typeface="メイリオ" panose="020B0604030504040204" pitchFamily="50" charset="-128"/>
              </a:rPr>
              <a:t>設定</a:t>
            </a:r>
            <a:endParaRPr kumimoji="1" lang="en-US" altLang="ja-JP" sz="1050" dirty="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〇中間見直し</a:t>
            </a:r>
            <a:endParaRPr kumimoji="1" lang="en-US" altLang="ja-JP" sz="1100" dirty="0" smtClean="0">
              <a:latin typeface="メイリオ" panose="020B0604030504040204" pitchFamily="50" charset="-128"/>
              <a:ea typeface="メイリオ" panose="020B0604030504040204" pitchFamily="50" charset="-128"/>
            </a:endParaRPr>
          </a:p>
          <a:p>
            <a:pPr marL="360000" indent="-171450">
              <a:lnSpc>
                <a:spcPts val="1200"/>
              </a:lnSpc>
              <a:buFont typeface="Wingdings" panose="05000000000000000000" pitchFamily="2" charset="2"/>
              <a:buChar char="Ø"/>
            </a:pPr>
            <a:r>
              <a:rPr kumimoji="1" lang="en-US" altLang="ja-JP" sz="1050" dirty="0" smtClean="0">
                <a:latin typeface="メイリオ" panose="020B0604030504040204" pitchFamily="50" charset="-128"/>
                <a:ea typeface="メイリオ" panose="020B0604030504040204" pitchFamily="50" charset="-128"/>
              </a:rPr>
              <a:t>2025</a:t>
            </a:r>
            <a:r>
              <a:rPr kumimoji="1" lang="ja-JP" altLang="en-US" sz="1050" dirty="0" smtClean="0">
                <a:latin typeface="メイリオ" panose="020B0604030504040204" pitchFamily="50" charset="-128"/>
                <a:ea typeface="メイリオ" panose="020B0604030504040204" pitchFamily="50" charset="-128"/>
              </a:rPr>
              <a:t>年頃</a:t>
            </a:r>
            <a:r>
              <a:rPr kumimoji="1" lang="ja-JP" altLang="en-US" sz="1050" dirty="0">
                <a:latin typeface="メイリオ" panose="020B0604030504040204" pitchFamily="50" charset="-128"/>
                <a:ea typeface="メイリオ" panose="020B0604030504040204" pitchFamily="50" charset="-128"/>
              </a:rPr>
              <a:t>を目途</a:t>
            </a:r>
            <a:r>
              <a:rPr kumimoji="1" lang="ja-JP" altLang="en-US" sz="1050" dirty="0" smtClean="0">
                <a:latin typeface="メイリオ" panose="020B0604030504040204" pitchFamily="50" charset="-128"/>
                <a:ea typeface="メイリオ" panose="020B0604030504040204" pitchFamily="50" charset="-128"/>
              </a:rPr>
              <a:t>に「</a:t>
            </a:r>
            <a:r>
              <a:rPr kumimoji="1" lang="ja-JP" altLang="en-US" sz="1050" dirty="0">
                <a:latin typeface="メイリオ" panose="020B0604030504040204" pitchFamily="50" charset="-128"/>
                <a:ea typeface="メイリオ" panose="020B0604030504040204" pitchFamily="50" charset="-128"/>
              </a:rPr>
              <a:t>施策の基本的な方向性」</a:t>
            </a:r>
            <a:r>
              <a:rPr kumimoji="1" lang="ja-JP" altLang="en-US" sz="1050" dirty="0" smtClean="0">
                <a:latin typeface="メイリオ" panose="020B0604030504040204" pitchFamily="50" charset="-128"/>
                <a:ea typeface="メイリオ" panose="020B0604030504040204" pitchFamily="50" charset="-128"/>
              </a:rPr>
              <a:t>が各分野</a:t>
            </a:r>
            <a:r>
              <a:rPr kumimoji="1" lang="ja-JP" altLang="en-US" sz="1050" dirty="0">
                <a:latin typeface="メイリオ" panose="020B0604030504040204" pitchFamily="50" charset="-128"/>
                <a:ea typeface="メイリオ" panose="020B0604030504040204" pitchFamily="50" charset="-128"/>
              </a:rPr>
              <a:t>の計画・制度にどのように反映されたの</a:t>
            </a:r>
            <a:r>
              <a:rPr kumimoji="1" lang="ja-JP" altLang="en-US" sz="1050" dirty="0" smtClean="0">
                <a:latin typeface="メイリオ" panose="020B0604030504040204" pitchFamily="50" charset="-128"/>
                <a:ea typeface="メイリオ" panose="020B0604030504040204" pitchFamily="50" charset="-128"/>
              </a:rPr>
              <a:t>かについ</a:t>
            </a:r>
            <a:r>
              <a:rPr kumimoji="1" lang="ja-JP" altLang="en-US" sz="1050" dirty="0">
                <a:latin typeface="メイリオ" panose="020B0604030504040204" pitchFamily="50" charset="-128"/>
                <a:ea typeface="メイリオ" panose="020B0604030504040204" pitchFamily="50" charset="-128"/>
              </a:rPr>
              <a:t>て</a:t>
            </a:r>
            <a:r>
              <a:rPr kumimoji="1" lang="ja-JP" altLang="en-US" sz="1050" dirty="0" smtClean="0">
                <a:latin typeface="メイリオ" panose="020B0604030504040204" pitchFamily="50" charset="-128"/>
                <a:ea typeface="メイリオ" panose="020B0604030504040204" pitchFamily="50" charset="-128"/>
              </a:rPr>
              <a:t>チェック</a:t>
            </a:r>
            <a:endParaRPr kumimoji="1" lang="ja-JP" altLang="en-US" sz="1050" dirty="0">
              <a:latin typeface="メイリオ" panose="020B0604030504040204" pitchFamily="50" charset="-128"/>
              <a:ea typeface="メイリオ" panose="020B0604030504040204" pitchFamily="50" charset="-128"/>
            </a:endParaRPr>
          </a:p>
        </p:txBody>
      </p:sp>
      <p:sp>
        <p:nvSpPr>
          <p:cNvPr id="82" name="角丸四角形 81"/>
          <p:cNvSpPr/>
          <p:nvPr/>
        </p:nvSpPr>
        <p:spPr>
          <a:xfrm>
            <a:off x="7994830" y="4261570"/>
            <a:ext cx="4500000" cy="25200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nSpc>
                <a:spcPts val="1400"/>
              </a:lnSpc>
            </a:pPr>
            <a:r>
              <a:rPr lang="ja-JP" altLang="en-US" sz="1200" spc="-150" dirty="0" smtClean="0">
                <a:latin typeface="メイリオ" panose="020B0604030504040204" pitchFamily="50" charset="-128"/>
                <a:ea typeface="メイリオ" panose="020B0604030504040204" pitchFamily="50" charset="-128"/>
              </a:rPr>
              <a:t>　</a:t>
            </a:r>
            <a:r>
              <a:rPr lang="ja-JP" altLang="en-US" sz="1200" u="sng" spc="-150" dirty="0" smtClean="0">
                <a:latin typeface="メイリオ" panose="020B0604030504040204" pitchFamily="50" charset="-128"/>
                <a:ea typeface="メイリオ" panose="020B0604030504040204" pitchFamily="50" charset="-128"/>
              </a:rPr>
              <a:t>将来</a:t>
            </a:r>
            <a:r>
              <a:rPr lang="ja-JP" altLang="en-US" sz="1200" u="sng" spc="-150" dirty="0">
                <a:latin typeface="メイリオ" panose="020B0604030504040204" pitchFamily="50" charset="-128"/>
                <a:ea typeface="メイリオ" panose="020B0604030504040204" pitchFamily="50" charset="-128"/>
              </a:rPr>
              <a:t>に</a:t>
            </a:r>
            <a:r>
              <a:rPr lang="ja-JP" altLang="en-US" sz="1200" u="sng" spc="-150" dirty="0" smtClean="0">
                <a:latin typeface="メイリオ" panose="020B0604030504040204" pitchFamily="50" charset="-128"/>
                <a:ea typeface="メイリオ" panose="020B0604030504040204" pitchFamily="50" charset="-128"/>
              </a:rPr>
              <a:t>わたって</a:t>
            </a:r>
            <a:r>
              <a:rPr lang="ja-JP" altLang="en-US" sz="1200" b="1" u="sng" dirty="0" smtClean="0">
                <a:latin typeface="メイリオ" panose="020B0604030504040204" pitchFamily="50" charset="-128"/>
                <a:ea typeface="メイリオ" panose="020B0604030504040204" pitchFamily="50" charset="-128"/>
              </a:rPr>
              <a:t>健全</a:t>
            </a:r>
            <a:r>
              <a:rPr lang="ja-JP" altLang="en-US" sz="1200" b="1" u="sng" dirty="0">
                <a:latin typeface="メイリオ" panose="020B0604030504040204" pitchFamily="50" charset="-128"/>
                <a:ea typeface="メイリオ" panose="020B0604030504040204" pitchFamily="50" charset="-128"/>
              </a:rPr>
              <a:t>で恵み豊かな</a:t>
            </a:r>
            <a:r>
              <a:rPr lang="ja-JP" altLang="en-US" sz="1200" b="1" u="sng" dirty="0" smtClean="0">
                <a:latin typeface="メイリオ" panose="020B0604030504040204" pitchFamily="50" charset="-128"/>
                <a:ea typeface="メイリオ" panose="020B0604030504040204" pitchFamily="50" charset="-128"/>
              </a:rPr>
              <a:t>環境を享受</a:t>
            </a:r>
            <a:r>
              <a:rPr lang="ja-JP" altLang="en-US" sz="1200" u="sng" dirty="0" smtClean="0">
                <a:latin typeface="メイリオ" panose="020B0604030504040204" pitchFamily="50" charset="-128"/>
                <a:ea typeface="メイリオ" panose="020B0604030504040204" pitchFamily="50" charset="-128"/>
              </a:rPr>
              <a:t>できるようにする</a:t>
            </a:r>
            <a:endParaRPr lang="ja-JP" altLang="en-US" sz="1200" u="sng" dirty="0">
              <a:latin typeface="メイリオ" panose="020B0604030504040204" pitchFamily="50" charset="-128"/>
              <a:ea typeface="メイリオ" panose="020B0604030504040204" pitchFamily="50" charset="-128"/>
            </a:endParaRPr>
          </a:p>
        </p:txBody>
      </p:sp>
      <p:sp>
        <p:nvSpPr>
          <p:cNvPr id="87" name="角丸四角形 86"/>
          <p:cNvSpPr/>
          <p:nvPr/>
        </p:nvSpPr>
        <p:spPr>
          <a:xfrm>
            <a:off x="7994830" y="5143549"/>
            <a:ext cx="4715960" cy="43200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b"/>
          <a:lstStyle/>
          <a:p>
            <a:pPr>
              <a:lnSpc>
                <a:spcPts val="1400"/>
              </a:lnSpc>
            </a:pPr>
            <a:r>
              <a:rPr lang="ja-JP" altLang="en-US" sz="1200" dirty="0" smtClean="0">
                <a:latin typeface="メイリオ" panose="020B0604030504040204" pitchFamily="50" charset="-128"/>
                <a:ea typeface="メイリオ" panose="020B0604030504040204" pitchFamily="50" charset="-128"/>
              </a:rPr>
              <a:t>　</a:t>
            </a:r>
            <a:r>
              <a:rPr lang="ja-JP" altLang="en-US" sz="1200" u="sng" dirty="0" smtClean="0">
                <a:latin typeface="メイリオ" panose="020B0604030504040204" pitchFamily="50" charset="-128"/>
                <a:ea typeface="メイリオ" panose="020B0604030504040204" pitchFamily="50" charset="-128"/>
              </a:rPr>
              <a:t>食料や水の供給</a:t>
            </a:r>
            <a:r>
              <a:rPr lang="ja-JP" altLang="en-US" sz="1200" u="sng" spc="-300" dirty="0" smtClean="0">
                <a:latin typeface="メイリオ" panose="020B0604030504040204" pitchFamily="50" charset="-128"/>
                <a:ea typeface="メイリオ" panose="020B0604030504040204" pitchFamily="50" charset="-128"/>
              </a:rPr>
              <a:t>・</a:t>
            </a:r>
            <a:r>
              <a:rPr lang="ja-JP" altLang="en-US" sz="1200" u="sng" dirty="0" smtClean="0">
                <a:latin typeface="メイリオ" panose="020B0604030504040204" pitchFamily="50" charset="-128"/>
                <a:ea typeface="メイリオ" panose="020B0604030504040204" pitchFamily="50" charset="-128"/>
              </a:rPr>
              <a:t>気候の安定など自然からの恵みを入手する機会</a:t>
            </a:r>
            <a:endParaRPr lang="en-US" altLang="ja-JP" sz="1200" u="sng" dirty="0" smtClean="0">
              <a:latin typeface="メイリオ" panose="020B0604030504040204" pitchFamily="50" charset="-128"/>
              <a:ea typeface="メイリオ" panose="020B0604030504040204" pitchFamily="50" charset="-128"/>
            </a:endParaRPr>
          </a:p>
          <a:p>
            <a:pPr>
              <a:lnSpc>
                <a:spcPts val="1400"/>
              </a:lnSpc>
            </a:pPr>
            <a:r>
              <a:rPr lang="ja-JP" altLang="en-US" sz="1200" dirty="0">
                <a:latin typeface="メイリオ" panose="020B0604030504040204" pitchFamily="50" charset="-128"/>
                <a:ea typeface="メイリオ" panose="020B0604030504040204" pitchFamily="50" charset="-128"/>
              </a:rPr>
              <a:t>　</a:t>
            </a:r>
            <a:r>
              <a:rPr lang="ja-JP" altLang="en-US" sz="1200" u="sng" dirty="0" smtClean="0">
                <a:latin typeface="メイリオ" panose="020B0604030504040204" pitchFamily="50" charset="-128"/>
                <a:ea typeface="メイリオ" panose="020B0604030504040204" pitchFamily="50" charset="-128"/>
              </a:rPr>
              <a:t>が</a:t>
            </a:r>
            <a:r>
              <a:rPr lang="ja-JP" altLang="en-US" sz="1200" b="1" u="sng" dirty="0" smtClean="0">
                <a:latin typeface="メイリオ" panose="020B0604030504040204" pitchFamily="50" charset="-128"/>
                <a:ea typeface="メイリオ" panose="020B0604030504040204" pitchFamily="50" charset="-128"/>
              </a:rPr>
              <a:t>平等</a:t>
            </a:r>
            <a:r>
              <a:rPr lang="ja-JP" altLang="en-US" sz="1200" u="sng" dirty="0" smtClean="0">
                <a:latin typeface="メイリオ" panose="020B0604030504040204" pitchFamily="50" charset="-128"/>
                <a:ea typeface="メイリオ" panose="020B0604030504040204" pitchFamily="50" charset="-128"/>
              </a:rPr>
              <a:t>であるようにする</a:t>
            </a:r>
            <a:endParaRPr lang="en-US" altLang="ja-JP" sz="1200" u="sng" dirty="0" smtClean="0">
              <a:latin typeface="メイリオ" panose="020B0604030504040204" pitchFamily="50" charset="-128"/>
              <a:ea typeface="メイリオ" panose="020B0604030504040204" pitchFamily="50" charset="-128"/>
            </a:endParaRPr>
          </a:p>
        </p:txBody>
      </p:sp>
      <p:sp>
        <p:nvSpPr>
          <p:cNvPr id="86" name="角丸四角形 85"/>
          <p:cNvSpPr/>
          <p:nvPr/>
        </p:nvSpPr>
        <p:spPr>
          <a:xfrm>
            <a:off x="7107575" y="6588400"/>
            <a:ext cx="936000" cy="744700"/>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nSpc>
                <a:spcPts val="1300"/>
              </a:lnSpc>
            </a:pPr>
            <a:r>
              <a:rPr lang="ja-JP" altLang="en-US" sz="1100" dirty="0">
                <a:solidFill>
                  <a:schemeClr val="bg1"/>
                </a:solidFill>
                <a:latin typeface="メイリオ" panose="020B0604030504040204" pitchFamily="50" charset="-128"/>
                <a:ea typeface="メイリオ" panose="020B0604030504040204" pitchFamily="50" charset="-128"/>
              </a:rPr>
              <a:t>持続的でバランスの良い</a:t>
            </a:r>
            <a:r>
              <a:rPr lang="ja-JP" altLang="en-US" sz="1200" b="1" dirty="0">
                <a:solidFill>
                  <a:schemeClr val="bg1"/>
                </a:solidFill>
                <a:latin typeface="メイリオ" panose="020B0604030504040204" pitchFamily="50" charset="-128"/>
                <a:ea typeface="メイリオ" panose="020B0604030504040204" pitchFamily="50" charset="-128"/>
              </a:rPr>
              <a:t>経済</a:t>
            </a:r>
            <a:r>
              <a:rPr lang="ja-JP" altLang="en-US" sz="1100" dirty="0">
                <a:solidFill>
                  <a:schemeClr val="bg1"/>
                </a:solidFill>
                <a:latin typeface="メイリオ" panose="020B0604030504040204" pitchFamily="50" charset="-128"/>
                <a:ea typeface="メイリオ" panose="020B0604030504040204" pitchFamily="50" charset="-128"/>
              </a:rPr>
              <a:t>成長</a:t>
            </a:r>
          </a:p>
        </p:txBody>
      </p:sp>
      <p:sp>
        <p:nvSpPr>
          <p:cNvPr id="88" name="角丸四角形 87"/>
          <p:cNvSpPr/>
          <p:nvPr/>
        </p:nvSpPr>
        <p:spPr>
          <a:xfrm>
            <a:off x="7994830" y="6026003"/>
            <a:ext cx="4500000" cy="25200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b"/>
          <a:lstStyle/>
          <a:p>
            <a:pPr>
              <a:lnSpc>
                <a:spcPts val="1400"/>
              </a:lnSpc>
              <a:spcBef>
                <a:spcPts val="600"/>
              </a:spcBef>
            </a:pPr>
            <a:r>
              <a:rPr lang="ja-JP" altLang="en-US" sz="1200" b="1" dirty="0" smtClean="0">
                <a:latin typeface="メイリオ" panose="020B0604030504040204" pitchFamily="50" charset="-128"/>
                <a:ea typeface="メイリオ" panose="020B0604030504040204" pitchFamily="50" charset="-128"/>
              </a:rPr>
              <a:t>　</a:t>
            </a:r>
            <a:r>
              <a:rPr lang="ja-JP" altLang="en-US" sz="1200" u="sng" dirty="0" smtClean="0">
                <a:latin typeface="メイリオ" panose="020B0604030504040204" pitchFamily="50" charset="-128"/>
                <a:ea typeface="メイリオ" panose="020B0604030504040204" pitchFamily="50" charset="-128"/>
              </a:rPr>
              <a:t>環境リスクに対し</a:t>
            </a:r>
            <a:r>
              <a:rPr lang="ja-JP" altLang="en-US" sz="1200" b="1" u="sng" dirty="0" smtClean="0">
                <a:latin typeface="メイリオ" panose="020B0604030504040204" pitchFamily="50" charset="-128"/>
                <a:ea typeface="メイリオ" panose="020B0604030504040204" pitchFamily="50" charset="-128"/>
              </a:rPr>
              <a:t>予防的な措置</a:t>
            </a:r>
            <a:r>
              <a:rPr lang="ja-JP" altLang="en-US" sz="1200" u="sng" dirty="0" smtClean="0">
                <a:latin typeface="メイリオ" panose="020B0604030504040204" pitchFamily="50" charset="-128"/>
                <a:ea typeface="メイリオ" panose="020B0604030504040204" pitchFamily="50" charset="-128"/>
              </a:rPr>
              <a:t>を講じるとともに、</a:t>
            </a:r>
            <a:r>
              <a:rPr lang="ja-JP" altLang="en-US" sz="1200" b="1" u="sng" dirty="0" smtClean="0">
                <a:latin typeface="メイリオ" panose="020B0604030504040204" pitchFamily="50" charset="-128"/>
                <a:ea typeface="メイリオ" panose="020B0604030504040204" pitchFamily="50" charset="-128"/>
              </a:rPr>
              <a:t>適応</a:t>
            </a:r>
            <a:r>
              <a:rPr lang="ja-JP" altLang="en-US" sz="1200" u="sng" dirty="0" smtClean="0">
                <a:latin typeface="メイリオ" panose="020B0604030504040204" pitchFamily="50" charset="-128"/>
                <a:ea typeface="メイリオ" panose="020B0604030504040204" pitchFamily="50" charset="-128"/>
              </a:rPr>
              <a:t>する</a:t>
            </a:r>
            <a:endParaRPr lang="en-US" altLang="ja-JP" sz="1200" u="sng" dirty="0" smtClean="0">
              <a:latin typeface="メイリオ" panose="020B0604030504040204" pitchFamily="50" charset="-128"/>
              <a:ea typeface="メイリオ" panose="020B0604030504040204" pitchFamily="50" charset="-128"/>
            </a:endParaRPr>
          </a:p>
        </p:txBody>
      </p:sp>
      <p:sp>
        <p:nvSpPr>
          <p:cNvPr id="85" name="角丸四角形 84"/>
          <p:cNvSpPr/>
          <p:nvPr/>
        </p:nvSpPr>
        <p:spPr>
          <a:xfrm>
            <a:off x="7107574" y="5160974"/>
            <a:ext cx="936000" cy="119228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nSpc>
                <a:spcPts val="1400"/>
              </a:lnSpc>
            </a:pPr>
            <a:r>
              <a:rPr lang="ja-JP" altLang="en-US" sz="1100" dirty="0">
                <a:solidFill>
                  <a:schemeClr val="bg1"/>
                </a:solidFill>
                <a:latin typeface="メイリオ" panose="020B0604030504040204" pitchFamily="50" charset="-128"/>
                <a:ea typeface="メイリオ" panose="020B0604030504040204" pitchFamily="50" charset="-128"/>
              </a:rPr>
              <a:t>公正で</a:t>
            </a:r>
            <a:r>
              <a:rPr lang="ja-JP" altLang="en-US" sz="1100" dirty="0" smtClean="0">
                <a:solidFill>
                  <a:schemeClr val="bg1"/>
                </a:solidFill>
                <a:latin typeface="メイリオ" panose="020B0604030504040204" pitchFamily="50" charset="-128"/>
                <a:ea typeface="メイリオ" panose="020B0604030504040204" pitchFamily="50" charset="-128"/>
              </a:rPr>
              <a:t>公平、あらゆる人が活躍できる</a:t>
            </a:r>
            <a:r>
              <a:rPr lang="ja-JP" altLang="en-US" sz="1200" b="1" dirty="0" smtClean="0">
                <a:solidFill>
                  <a:schemeClr val="bg1"/>
                </a:solidFill>
                <a:latin typeface="メイリオ" panose="020B0604030504040204" pitchFamily="50" charset="-128"/>
                <a:ea typeface="メイリオ" panose="020B0604030504040204" pitchFamily="50" charset="-128"/>
              </a:rPr>
              <a:t>社会</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5" name="角丸四角形 64"/>
          <p:cNvSpPr/>
          <p:nvPr/>
        </p:nvSpPr>
        <p:spPr>
          <a:xfrm>
            <a:off x="7126832" y="4240972"/>
            <a:ext cx="936000" cy="746950"/>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gn="ctr">
              <a:lnSpc>
                <a:spcPts val="1400"/>
              </a:lnSpc>
            </a:pPr>
            <a:r>
              <a:rPr lang="ja-JP" altLang="en-US" sz="1100" dirty="0" smtClean="0">
                <a:solidFill>
                  <a:schemeClr val="bg1"/>
                </a:solidFill>
                <a:latin typeface="メイリオ" panose="020B0604030504040204" pitchFamily="50" charset="-128"/>
                <a:ea typeface="メイリオ" panose="020B0604030504040204" pitchFamily="50" charset="-128"/>
              </a:rPr>
              <a:t>健全で恵み豊かな</a:t>
            </a:r>
            <a:r>
              <a:rPr lang="ja-JP" altLang="en-US" sz="1200" b="1" dirty="0" smtClean="0">
                <a:solidFill>
                  <a:schemeClr val="bg1"/>
                </a:solidFill>
                <a:latin typeface="メイリオ" panose="020B0604030504040204" pitchFamily="50" charset="-128"/>
                <a:ea typeface="メイリオ" panose="020B0604030504040204" pitchFamily="50" charset="-128"/>
              </a:rPr>
              <a:t>環境</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8" name="角丸四角形 67"/>
          <p:cNvSpPr/>
          <p:nvPr/>
        </p:nvSpPr>
        <p:spPr>
          <a:xfrm>
            <a:off x="6703765" y="7524618"/>
            <a:ext cx="5859710" cy="25200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lIns="0" tIns="0" rIns="0" bIns="0" rtlCol="0" anchor="b"/>
          <a:lstStyle/>
          <a:p>
            <a:pPr>
              <a:lnSpc>
                <a:spcPts val="1400"/>
              </a:lnSpc>
              <a:spcBef>
                <a:spcPts val="600"/>
              </a:spcBef>
            </a:pPr>
            <a:r>
              <a:rPr lang="ja-JP" altLang="en-US" sz="1200" b="1" dirty="0" smtClean="0">
                <a:solidFill>
                  <a:schemeClr val="tx1"/>
                </a:solidFill>
                <a:latin typeface="メイリオ" panose="020B0604030504040204" pitchFamily="50" charset="-128"/>
                <a:ea typeface="メイリオ" panose="020B0604030504040204" pitchFamily="50" charset="-128"/>
              </a:rPr>
              <a:t> 世界的視野</a:t>
            </a:r>
            <a:r>
              <a:rPr lang="ja-JP" altLang="en-US" sz="1200" dirty="0">
                <a:solidFill>
                  <a:schemeClr val="tx1"/>
                </a:solidFill>
                <a:latin typeface="メイリオ" panose="020B0604030504040204" pitchFamily="50" charset="-128"/>
                <a:ea typeface="メイリオ" panose="020B0604030504040204" pitchFamily="50" charset="-128"/>
              </a:rPr>
              <a:t>を</a:t>
            </a:r>
            <a:r>
              <a:rPr lang="ja-JP" altLang="en-US" sz="1200" dirty="0" smtClean="0">
                <a:solidFill>
                  <a:schemeClr val="tx1"/>
                </a:solidFill>
                <a:latin typeface="メイリオ" panose="020B0604030504040204" pitchFamily="50" charset="-128"/>
                <a:ea typeface="メイリオ" panose="020B0604030504040204" pitchFamily="50" charset="-128"/>
              </a:rPr>
              <a:t>もって、世界</a:t>
            </a:r>
            <a:r>
              <a:rPr lang="ja-JP" altLang="en-US" sz="1200" dirty="0">
                <a:solidFill>
                  <a:schemeClr val="tx1"/>
                </a:solidFill>
                <a:latin typeface="メイリオ" panose="020B0604030504040204" pitchFamily="50" charset="-128"/>
                <a:ea typeface="メイリオ" panose="020B0604030504040204" pitchFamily="50" charset="-128"/>
              </a:rPr>
              <a:t>へ良い影響を</a:t>
            </a:r>
            <a:r>
              <a:rPr lang="ja-JP" altLang="en-US" sz="1200" dirty="0" smtClean="0">
                <a:solidFill>
                  <a:schemeClr val="tx1"/>
                </a:solidFill>
                <a:latin typeface="メイリオ" panose="020B0604030504040204" pitchFamily="50" charset="-128"/>
                <a:ea typeface="メイリオ" panose="020B0604030504040204" pitchFamily="50" charset="-128"/>
              </a:rPr>
              <a:t>及ぼすよう</a:t>
            </a:r>
            <a:r>
              <a:rPr lang="ja-JP" altLang="en-US" sz="1200" dirty="0">
                <a:solidFill>
                  <a:schemeClr val="tx1"/>
                </a:solidFill>
                <a:latin typeface="メイリオ" panose="020B0604030504040204" pitchFamily="50" charset="-128"/>
                <a:ea typeface="メイリオ" panose="020B0604030504040204" pitchFamily="50" charset="-128"/>
              </a:rPr>
              <a:t>な</a:t>
            </a:r>
            <a:r>
              <a:rPr lang="ja-JP" altLang="en-US" sz="1200" b="1" dirty="0">
                <a:solidFill>
                  <a:schemeClr val="tx1"/>
                </a:solidFill>
                <a:latin typeface="メイリオ" panose="020B0604030504040204" pitchFamily="50" charset="-128"/>
                <a:ea typeface="メイリオ" panose="020B0604030504040204" pitchFamily="50" charset="-128"/>
              </a:rPr>
              <a:t>取引</a:t>
            </a:r>
            <a:r>
              <a:rPr lang="ja-JP" altLang="en-US" sz="1200" b="1" dirty="0" smtClean="0">
                <a:solidFill>
                  <a:schemeClr val="tx1"/>
                </a:solidFill>
                <a:latin typeface="メイリオ" panose="020B0604030504040204" pitchFamily="50" charset="-128"/>
                <a:ea typeface="メイリオ" panose="020B0604030504040204" pitchFamily="50" charset="-128"/>
              </a:rPr>
              <a:t>を促進す</a:t>
            </a:r>
            <a:r>
              <a:rPr lang="ja-JP" altLang="en-US" sz="1200" b="1" dirty="0">
                <a:solidFill>
                  <a:schemeClr val="tx1"/>
                </a:solidFill>
                <a:latin typeface="メイリオ" panose="020B0604030504040204" pitchFamily="50" charset="-128"/>
                <a:ea typeface="メイリオ" panose="020B0604030504040204" pitchFamily="50" charset="-128"/>
              </a:rPr>
              <a:t>る</a:t>
            </a:r>
            <a:r>
              <a:rPr lang="ja-JP" altLang="en-US" sz="1200" b="1" dirty="0" smtClean="0">
                <a:solidFill>
                  <a:schemeClr val="tx1"/>
                </a:solidFill>
                <a:latin typeface="メイリオ" panose="020B0604030504040204" pitchFamily="50" charset="-128"/>
                <a:ea typeface="メイリオ" panose="020B0604030504040204" pitchFamily="50" charset="-128"/>
              </a:rPr>
              <a:t>施策</a:t>
            </a:r>
            <a:r>
              <a:rPr lang="ja-JP" altLang="en-US" sz="1200" dirty="0" smtClean="0">
                <a:solidFill>
                  <a:schemeClr val="tx1"/>
                </a:solidFill>
                <a:latin typeface="メイリオ" panose="020B0604030504040204" pitchFamily="50" charset="-128"/>
                <a:ea typeface="メイリオ" panose="020B0604030504040204" pitchFamily="50" charset="-128"/>
              </a:rPr>
              <a:t>を展開</a:t>
            </a:r>
            <a:endParaRPr lang="en-US" altLang="ja-JP" sz="1200" dirty="0" smtClean="0">
              <a:solidFill>
                <a:schemeClr val="tx1"/>
              </a:solidFill>
              <a:latin typeface="メイリオ" panose="020B0604030504040204" pitchFamily="50" charset="-128"/>
              <a:ea typeface="メイリオ" panose="020B0604030504040204" pitchFamily="50" charset="-128"/>
            </a:endParaRPr>
          </a:p>
        </p:txBody>
      </p:sp>
      <p:sp>
        <p:nvSpPr>
          <p:cNvPr id="89" name="角丸四角形 88"/>
          <p:cNvSpPr/>
          <p:nvPr/>
        </p:nvSpPr>
        <p:spPr>
          <a:xfrm>
            <a:off x="6555124" y="2866764"/>
            <a:ext cx="6202123" cy="4985813"/>
          </a:xfrm>
          <a:prstGeom prst="roundRect">
            <a:avLst>
              <a:gd name="adj" fmla="val 2269"/>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55" name="角丸四角形 54"/>
          <p:cNvSpPr/>
          <p:nvPr/>
        </p:nvSpPr>
        <p:spPr>
          <a:xfrm>
            <a:off x="6787470" y="2727523"/>
            <a:ext cx="3060000" cy="252000"/>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smtClean="0">
                <a:latin typeface="メイリオ" panose="020B0604030504040204" pitchFamily="50" charset="-128"/>
                <a:ea typeface="メイリオ" panose="020B0604030504040204" pitchFamily="50" charset="-128"/>
              </a:rPr>
              <a:t>　施策の基本的な方向性</a:t>
            </a:r>
            <a:endParaRPr kumimoji="1" lang="ja-JP" altLang="en-US" sz="1400"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8232955" y="4454575"/>
            <a:ext cx="4675572" cy="553998"/>
          </a:xfrm>
          <a:prstGeom prst="rect">
            <a:avLst/>
          </a:prstGeom>
          <a:noFill/>
        </p:spPr>
        <p:txBody>
          <a:bodyPr wrap="square" rtlCol="0">
            <a:spAutoFit/>
          </a:bodyPr>
          <a:lstStyle/>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環境基準や環境保全</a:t>
            </a:r>
            <a:r>
              <a:rPr kumimoji="1" lang="ja-JP" altLang="en-US" sz="1000" dirty="0">
                <a:latin typeface="メイリオ" panose="020B0604030504040204" pitchFamily="50" charset="-128"/>
                <a:ea typeface="メイリオ" panose="020B0604030504040204" pitchFamily="50" charset="-128"/>
              </a:rPr>
              <a:t>目標</a:t>
            </a:r>
            <a:r>
              <a:rPr kumimoji="1" lang="ja-JP" altLang="en-US" sz="1000" dirty="0" smtClean="0">
                <a:latin typeface="メイリオ" panose="020B0604030504040204" pitchFamily="50" charset="-128"/>
                <a:ea typeface="メイリオ" panose="020B0604030504040204" pitchFamily="50" charset="-128"/>
              </a:rPr>
              <a:t>の達成などを目標として、これまでの施策を継承</a:t>
            </a:r>
            <a:endParaRPr kumimoji="1" lang="en-US" altLang="ja-JP" sz="1000" dirty="0" smtClean="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これまで以上に地球規模の環境問題に取り組む</a:t>
            </a:r>
            <a:endParaRPr kumimoji="1" lang="en-US" altLang="ja-JP" sz="1000" dirty="0" smtClean="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情報通信技術などを活用して、効率化・合理化を推進</a:t>
            </a:r>
            <a:endParaRPr kumimoji="1" lang="en-US" altLang="ja-JP" sz="1000" dirty="0" smtClean="0">
              <a:latin typeface="メイリオ" panose="020B0604030504040204" pitchFamily="50" charset="-128"/>
              <a:ea typeface="メイリオ" panose="020B0604030504040204" pitchFamily="50" charset="-128"/>
            </a:endParaRPr>
          </a:p>
        </p:txBody>
      </p:sp>
      <p:sp>
        <p:nvSpPr>
          <p:cNvPr id="106" name="テキスト ボックス 105"/>
          <p:cNvSpPr txBox="1"/>
          <p:nvPr/>
        </p:nvSpPr>
        <p:spPr>
          <a:xfrm>
            <a:off x="8232955" y="5522601"/>
            <a:ext cx="4599613" cy="553998"/>
          </a:xfrm>
          <a:prstGeom prst="rect">
            <a:avLst/>
          </a:prstGeom>
          <a:noFill/>
        </p:spPr>
        <p:txBody>
          <a:bodyPr wrap="square" rtlCol="0">
            <a:spAutoFit/>
          </a:bodyPr>
          <a:lstStyle/>
          <a:p>
            <a:pPr>
              <a:lnSpc>
                <a:spcPts val="1200"/>
              </a:lnSpc>
            </a:pPr>
            <a:r>
              <a:rPr kumimoji="1" lang="ja-JP" altLang="en-US" sz="1000" dirty="0" smtClean="0">
                <a:latin typeface="メイリオ" panose="020B0604030504040204" pitchFamily="50" charset="-128"/>
                <a:ea typeface="メイリオ" panose="020B0604030504040204" pitchFamily="50" charset="-128"/>
              </a:rPr>
              <a:t>入札や調達の制度・消費活動・事業活動（金融含む）を通じて、</a:t>
            </a:r>
            <a:endParaRPr kumimoji="1" lang="en-US" altLang="ja-JP" sz="1000" dirty="0" smtClean="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環境負荷の</a:t>
            </a:r>
            <a:r>
              <a:rPr kumimoji="1" lang="ja-JP" altLang="en-US" sz="1000" dirty="0">
                <a:latin typeface="メイリオ" panose="020B0604030504040204" pitchFamily="50" charset="-128"/>
                <a:ea typeface="メイリオ" panose="020B0604030504040204" pitchFamily="50" charset="-128"/>
              </a:rPr>
              <a:t>程度</a:t>
            </a:r>
            <a:r>
              <a:rPr kumimoji="1" lang="ja-JP" altLang="en-US" sz="1000" dirty="0" smtClean="0">
                <a:latin typeface="メイリオ" panose="020B0604030504040204" pitchFamily="50" charset="-128"/>
                <a:ea typeface="メイリオ" panose="020B0604030504040204" pitchFamily="50" charset="-128"/>
              </a:rPr>
              <a:t>に応じた負担を負うようにする</a:t>
            </a:r>
            <a:endParaRPr kumimoji="1" lang="en-US" altLang="ja-JP" sz="1000" dirty="0" smtClean="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社会全体を良くする取組みが報われるようにする</a:t>
            </a:r>
            <a:endParaRPr kumimoji="1" lang="en-US" altLang="ja-JP" sz="1000" dirty="0" smtClean="0">
              <a:latin typeface="メイリオ" panose="020B0604030504040204" pitchFamily="50" charset="-128"/>
              <a:ea typeface="メイリオ" panose="020B0604030504040204" pitchFamily="50" charset="-128"/>
            </a:endParaRPr>
          </a:p>
        </p:txBody>
      </p:sp>
      <p:sp>
        <p:nvSpPr>
          <p:cNvPr id="108" name="テキスト ボックス 107"/>
          <p:cNvSpPr txBox="1"/>
          <p:nvPr/>
        </p:nvSpPr>
        <p:spPr>
          <a:xfrm>
            <a:off x="8232955" y="6222348"/>
            <a:ext cx="3805150" cy="246221"/>
          </a:xfrm>
          <a:prstGeom prst="rect">
            <a:avLst/>
          </a:prstGeom>
          <a:noFill/>
        </p:spPr>
        <p:txBody>
          <a:bodyPr wrap="square" rtlCol="0">
            <a:spAutoFit/>
          </a:bodyPr>
          <a:lstStyle/>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府民啓発</a:t>
            </a:r>
            <a:r>
              <a:rPr kumimoji="1" lang="ja-JP" altLang="en-US" sz="1000" dirty="0">
                <a:latin typeface="メイリオ" panose="020B0604030504040204" pitchFamily="50" charset="-128"/>
                <a:ea typeface="メイリオ" panose="020B0604030504040204" pitchFamily="50" charset="-128"/>
              </a:rPr>
              <a:t>、環境リスク評価のための基礎データの</a:t>
            </a:r>
            <a:r>
              <a:rPr kumimoji="1" lang="ja-JP" altLang="en-US" sz="1000" dirty="0" smtClean="0">
                <a:latin typeface="メイリオ" panose="020B0604030504040204" pitchFamily="50" charset="-128"/>
                <a:ea typeface="メイリオ" panose="020B0604030504040204" pitchFamily="50" charset="-128"/>
              </a:rPr>
              <a:t>提供</a:t>
            </a:r>
            <a:endParaRPr kumimoji="1" lang="en-US" altLang="ja-JP" sz="1000" dirty="0" smtClean="0">
              <a:latin typeface="メイリオ" panose="020B0604030504040204" pitchFamily="50" charset="-128"/>
              <a:ea typeface="メイリオ" panose="020B0604030504040204" pitchFamily="50" charset="-128"/>
            </a:endParaRPr>
          </a:p>
        </p:txBody>
      </p:sp>
      <p:sp>
        <p:nvSpPr>
          <p:cNvPr id="109" name="テキスト ボックス 108"/>
          <p:cNvSpPr txBox="1"/>
          <p:nvPr/>
        </p:nvSpPr>
        <p:spPr>
          <a:xfrm>
            <a:off x="8232955" y="6839913"/>
            <a:ext cx="4518750" cy="553998"/>
          </a:xfrm>
          <a:prstGeom prst="rect">
            <a:avLst/>
          </a:prstGeom>
          <a:noFill/>
        </p:spPr>
        <p:txBody>
          <a:bodyPr wrap="square" rtlCol="0">
            <a:spAutoFit/>
          </a:bodyPr>
          <a:lstStyle/>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製品設計や製法の段階での環境負荷低減をリサイクル</a:t>
            </a:r>
            <a:r>
              <a:rPr kumimoji="1" lang="ja-JP" altLang="en-US" sz="1000" dirty="0">
                <a:latin typeface="メイリオ" panose="020B0604030504040204" pitchFamily="50" charset="-128"/>
                <a:ea typeface="メイリオ" panose="020B0604030504040204" pitchFamily="50" charset="-128"/>
              </a:rPr>
              <a:t>より</a:t>
            </a:r>
            <a:r>
              <a:rPr kumimoji="1" lang="ja-JP" altLang="en-US" sz="1000" dirty="0" smtClean="0">
                <a:latin typeface="メイリオ" panose="020B0604030504040204" pitchFamily="50" charset="-128"/>
                <a:ea typeface="メイリオ" panose="020B0604030504040204" pitchFamily="50" charset="-128"/>
              </a:rPr>
              <a:t>も重視する</a:t>
            </a:r>
            <a:endParaRPr kumimoji="1" lang="en-US" altLang="ja-JP" sz="1000" dirty="0" smtClean="0">
              <a:latin typeface="メイリオ" panose="020B0604030504040204" pitchFamily="50" charset="-128"/>
              <a:ea typeface="メイリオ" panose="020B0604030504040204" pitchFamily="50" charset="-128"/>
            </a:endParaRPr>
          </a:p>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環境技術の振興、先端技術を活用</a:t>
            </a:r>
            <a:endParaRPr kumimoji="1" lang="en-US" altLang="ja-JP" sz="1000" dirty="0" smtClean="0">
              <a:latin typeface="メイリオ" panose="020B0604030504040204" pitchFamily="50" charset="-128"/>
              <a:ea typeface="メイリオ" panose="020B0604030504040204" pitchFamily="50" charset="-128"/>
            </a:endParaRPr>
          </a:p>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グリーン調達などを促進</a:t>
            </a:r>
            <a:endParaRPr kumimoji="1" lang="en-US" altLang="ja-JP" sz="1000" dirty="0" smtClean="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5115720" y="3203172"/>
            <a:ext cx="1315859" cy="875645"/>
          </a:xfrm>
          <a:prstGeom prst="rect">
            <a:avLst/>
          </a:prstGeom>
        </p:spPr>
      </p:pic>
      <p:sp>
        <p:nvSpPr>
          <p:cNvPr id="83" name="テキスト ボックス 82"/>
          <p:cNvSpPr txBox="1"/>
          <p:nvPr/>
        </p:nvSpPr>
        <p:spPr>
          <a:xfrm>
            <a:off x="5131177" y="4043832"/>
            <a:ext cx="1478699" cy="246221"/>
          </a:xfrm>
          <a:prstGeom prst="rect">
            <a:avLst/>
          </a:prstGeom>
          <a:noFill/>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rPr>
              <a:t>水</a:t>
            </a:r>
            <a:r>
              <a:rPr kumimoji="1" lang="ja-JP" altLang="en-US" sz="1000" dirty="0">
                <a:latin typeface="メイリオ" panose="020B0604030504040204" pitchFamily="50" charset="-128"/>
                <a:ea typeface="メイリオ" panose="020B0604030504040204" pitchFamily="50" charset="-128"/>
              </a:rPr>
              <a:t>不足</a:t>
            </a:r>
            <a:r>
              <a:rPr kumimoji="1" lang="ja-JP" altLang="en-US" sz="1000" dirty="0" smtClean="0">
                <a:latin typeface="メイリオ" panose="020B0604030504040204" pitchFamily="50" charset="-128"/>
                <a:ea typeface="メイリオ" panose="020B0604030504040204" pitchFamily="50" charset="-128"/>
              </a:rPr>
              <a:t>のイメージ図</a:t>
            </a:r>
            <a:endParaRPr kumimoji="1" lang="ja-JP" altLang="en-US" sz="1000" spc="-300" dirty="0">
              <a:latin typeface="メイリオ" panose="020B0604030504040204" pitchFamily="50" charset="-128"/>
              <a:ea typeface="メイリオ" panose="020B0604030504040204" pitchFamily="50" charset="-128"/>
            </a:endParaRPr>
          </a:p>
        </p:txBody>
      </p:sp>
      <p:sp>
        <p:nvSpPr>
          <p:cNvPr id="84" name="角丸四角形 83"/>
          <p:cNvSpPr/>
          <p:nvPr/>
        </p:nvSpPr>
        <p:spPr>
          <a:xfrm>
            <a:off x="6659714" y="4247693"/>
            <a:ext cx="361108" cy="3071484"/>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vert="eaVert" lIns="0" tIns="0" rIns="0" bIns="0" rtlCol="0" anchor="ctr"/>
          <a:lstStyle/>
          <a:p>
            <a:pPr algn="ctr">
              <a:lnSpc>
                <a:spcPts val="1400"/>
              </a:lnSpc>
              <a:spcBef>
                <a:spcPts val="600"/>
              </a:spcBef>
            </a:pPr>
            <a:r>
              <a:rPr lang="ja-JP" altLang="en-US" sz="1200" b="1" dirty="0" smtClean="0">
                <a:solidFill>
                  <a:schemeClr val="tx1"/>
                </a:solidFill>
                <a:latin typeface="メイリオ" panose="020B0604030504040204" pitchFamily="50" charset="-128"/>
                <a:ea typeface="メイリオ" panose="020B0604030504040204" pitchFamily="50" charset="-128"/>
              </a:rPr>
              <a:t>環境・社会・経済の統合的向上</a:t>
            </a:r>
            <a:endParaRPr lang="en-US" altLang="ja-JP" sz="1200" b="1" dirty="0" smtClean="0">
              <a:solidFill>
                <a:schemeClr val="tx1"/>
              </a:solidFill>
              <a:latin typeface="メイリオ" panose="020B0604030504040204" pitchFamily="50" charset="-128"/>
              <a:ea typeface="メイリオ" panose="020B0604030504040204" pitchFamily="50" charset="-128"/>
            </a:endParaRPr>
          </a:p>
        </p:txBody>
      </p:sp>
      <p:sp>
        <p:nvSpPr>
          <p:cNvPr id="100" name="テキスト ボックス 99"/>
          <p:cNvSpPr txBox="1"/>
          <p:nvPr/>
        </p:nvSpPr>
        <p:spPr>
          <a:xfrm>
            <a:off x="3437072" y="4206578"/>
            <a:ext cx="315974"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例</a:t>
            </a:r>
            <a:endParaRPr kumimoji="1" lang="ja-JP" altLang="en-US" sz="1050" dirty="0">
              <a:latin typeface="Meiryo UI" panose="020B0604030504040204" pitchFamily="50" charset="-128"/>
              <a:ea typeface="Meiryo UI" panose="020B0604030504040204" pitchFamily="50" charset="-128"/>
            </a:endParaRPr>
          </a:p>
        </p:txBody>
      </p:sp>
      <p:cxnSp>
        <p:nvCxnSpPr>
          <p:cNvPr id="119" name="直線矢印コネクタ 118"/>
          <p:cNvCxnSpPr/>
          <p:nvPr/>
        </p:nvCxnSpPr>
        <p:spPr>
          <a:xfrm flipH="1">
            <a:off x="5918731" y="4495064"/>
            <a:ext cx="953" cy="14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2" name="テキスト ボックス 101"/>
          <p:cNvSpPr txBox="1"/>
          <p:nvPr/>
        </p:nvSpPr>
        <p:spPr>
          <a:xfrm>
            <a:off x="3646749" y="4319340"/>
            <a:ext cx="1789733" cy="253916"/>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資源・エネルギー消費の</a:t>
            </a:r>
            <a:r>
              <a:rPr kumimoji="1" lang="ja-JP" altLang="en-US" sz="1000" dirty="0">
                <a:latin typeface="Meiryo UI" panose="020B0604030504040204" pitchFamily="50" charset="-128"/>
                <a:ea typeface="Meiryo UI" panose="020B0604030504040204" pitchFamily="50" charset="-128"/>
              </a:rPr>
              <a:t>増加</a:t>
            </a:r>
            <a:endParaRPr kumimoji="1" lang="en-US" altLang="ja-JP" sz="1000" dirty="0" smtClean="0">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4459514" y="4687730"/>
            <a:ext cx="820249" cy="374461"/>
          </a:xfrm>
          <a:prstGeom prst="rect">
            <a:avLst/>
          </a:prstGeom>
          <a:noFill/>
        </p:spPr>
        <p:txBody>
          <a:bodyPr wrap="square" rtlCol="0">
            <a:spAutoFit/>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資源をめぐる紛争の懸念</a:t>
            </a:r>
            <a:endParaRPr kumimoji="1" lang="en-US" altLang="ja-JP" sz="1000" dirty="0" smtClean="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5388821" y="4633259"/>
            <a:ext cx="1180164" cy="656590"/>
          </a:xfrm>
          <a:prstGeom prst="rect">
            <a:avLst/>
          </a:prstGeom>
          <a:noFill/>
        </p:spPr>
        <p:txBody>
          <a:bodyPr wrap="square" rtlCol="0">
            <a:spAutoFit/>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自然災害の増加・被害の甚大化による住居の喪失・経済の停滞等</a:t>
            </a:r>
            <a:endParaRPr kumimoji="1" lang="en-US" altLang="ja-JP" sz="1000" dirty="0" smtClean="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3603669" y="4687730"/>
            <a:ext cx="839936" cy="515526"/>
          </a:xfrm>
          <a:prstGeom prst="rect">
            <a:avLst/>
          </a:prstGeom>
          <a:noFill/>
        </p:spPr>
        <p:txBody>
          <a:bodyPr wrap="square" rtlCol="0">
            <a:spAutoFit/>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人口増加・インフラ整備の</a:t>
            </a:r>
            <a:r>
              <a:rPr kumimoji="1" lang="ja-JP" altLang="en-US" sz="1000" dirty="0">
                <a:latin typeface="Meiryo UI" panose="020B0604030504040204" pitchFamily="50" charset="-128"/>
                <a:ea typeface="Meiryo UI" panose="020B0604030504040204" pitchFamily="50" charset="-128"/>
              </a:rPr>
              <a:t>増加</a:t>
            </a:r>
            <a:endParaRPr kumimoji="1" lang="en-US" altLang="ja-JP" sz="1000" dirty="0" smtClean="0">
              <a:latin typeface="Meiryo UI" panose="020B0604030504040204" pitchFamily="50" charset="-128"/>
              <a:ea typeface="Meiryo UI" panose="020B0604030504040204" pitchFamily="50" charset="-128"/>
            </a:endParaRPr>
          </a:p>
        </p:txBody>
      </p:sp>
      <p:cxnSp>
        <p:nvCxnSpPr>
          <p:cNvPr id="13" name="直線矢印コネクタ 12"/>
          <p:cNvCxnSpPr/>
          <p:nvPr/>
        </p:nvCxnSpPr>
        <p:spPr>
          <a:xfrm flipV="1">
            <a:off x="4023637" y="4546670"/>
            <a:ext cx="213363" cy="14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8" name="直線矢印コネクタ 117"/>
          <p:cNvCxnSpPr/>
          <p:nvPr/>
        </p:nvCxnSpPr>
        <p:spPr>
          <a:xfrm>
            <a:off x="4632986" y="4543566"/>
            <a:ext cx="236653" cy="14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p:cNvCxnSpPr/>
          <p:nvPr/>
        </p:nvCxnSpPr>
        <p:spPr>
          <a:xfrm flipV="1">
            <a:off x="5279460" y="4426320"/>
            <a:ext cx="242816" cy="32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120"/>
          <p:cNvSpPr txBox="1"/>
          <p:nvPr/>
        </p:nvSpPr>
        <p:spPr>
          <a:xfrm>
            <a:off x="58994" y="5711297"/>
            <a:ext cx="6347746" cy="968264"/>
          </a:xfrm>
          <a:prstGeom prst="rect">
            <a:avLst/>
          </a:prstGeom>
          <a:noFill/>
          <a:ln w="6350">
            <a:noFill/>
            <a:prstDash val="dash"/>
          </a:ln>
        </p:spPr>
        <p:txBody>
          <a:bodyPr wrap="square" lIns="72000" tIns="72000" rIns="0" bIns="36000" rtlCol="0" anchor="ctr" anchorCtr="0">
            <a:spAutoFit/>
          </a:bodyPr>
          <a:lstStyle/>
          <a:p>
            <a:pPr indent="-360000">
              <a:lnSpc>
                <a:spcPts val="1300"/>
              </a:lnSpc>
            </a:pP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　気候変動は、その原因とされる温室</a:t>
            </a:r>
            <a:r>
              <a:rPr kumimoji="1" lang="ja-JP" altLang="en-US" sz="1050" dirty="0">
                <a:latin typeface="メイリオ" panose="020B0604030504040204" pitchFamily="50" charset="-128"/>
                <a:ea typeface="メイリオ" panose="020B0604030504040204" pitchFamily="50" charset="-128"/>
              </a:rPr>
              <a:t>効果</a:t>
            </a:r>
            <a:r>
              <a:rPr kumimoji="1" lang="ja-JP" altLang="en-US" sz="1050" dirty="0" smtClean="0">
                <a:latin typeface="メイリオ" panose="020B0604030504040204" pitchFamily="50" charset="-128"/>
                <a:ea typeface="メイリオ" panose="020B0604030504040204" pitchFamily="50" charset="-128"/>
              </a:rPr>
              <a:t>ガス排出が少ない国</a:t>
            </a:r>
            <a:r>
              <a:rPr kumimoji="1" lang="ja-JP" altLang="en-US" sz="1050" dirty="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地域において</a:t>
            </a:r>
            <a:r>
              <a:rPr kumimoji="1" lang="ja-JP" altLang="en-US" sz="1050" dirty="0">
                <a:latin typeface="メイリオ" panose="020B0604030504040204" pitchFamily="50" charset="-128"/>
                <a:ea typeface="メイリオ" panose="020B0604030504040204" pitchFamily="50" charset="-128"/>
              </a:rPr>
              <a:t>も</a:t>
            </a:r>
            <a:r>
              <a:rPr kumimoji="1" lang="ja-JP" altLang="en-US" sz="1050" dirty="0" smtClean="0">
                <a:latin typeface="メイリオ" panose="020B0604030504040204" pitchFamily="50" charset="-128"/>
                <a:ea typeface="メイリオ" panose="020B0604030504040204" pitchFamily="50" charset="-128"/>
              </a:rPr>
              <a:t>、水不足・収穫不足・</a:t>
            </a:r>
            <a:endParaRPr kumimoji="1" lang="en-US" altLang="ja-JP" sz="1050" dirty="0" smtClean="0">
              <a:latin typeface="メイリオ" panose="020B0604030504040204" pitchFamily="50" charset="-128"/>
              <a:ea typeface="メイリオ" panose="020B0604030504040204" pitchFamily="50" charset="-128"/>
            </a:endParaRPr>
          </a:p>
          <a:p>
            <a:pPr indent="-360000">
              <a:lnSpc>
                <a:spcPts val="1300"/>
              </a:lnSpc>
            </a:pPr>
            <a:r>
              <a:rPr kumimoji="1" lang="ja-JP" altLang="en-US" sz="1050" dirty="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自然災害による住居の喪失・経済の停滞などの悪影響を引き起こしている。このように、現在、原因の</a:t>
            </a:r>
            <a:endParaRPr kumimoji="1" lang="en-US" altLang="ja-JP" sz="1050" dirty="0" smtClean="0">
              <a:latin typeface="メイリオ" panose="020B0604030504040204" pitchFamily="50" charset="-128"/>
              <a:ea typeface="メイリオ" panose="020B0604030504040204" pitchFamily="50" charset="-128"/>
            </a:endParaRPr>
          </a:p>
          <a:p>
            <a:pPr indent="-360000">
              <a:lnSpc>
                <a:spcPts val="1300"/>
              </a:lnSpc>
            </a:pPr>
            <a:r>
              <a:rPr kumimoji="1" lang="ja-JP" altLang="en-US" sz="1050">
                <a:latin typeface="メイリオ" panose="020B0604030504040204" pitchFamily="50" charset="-128"/>
                <a:ea typeface="メイリオ" panose="020B0604030504040204" pitchFamily="50" charset="-128"/>
              </a:rPr>
              <a:t>　</a:t>
            </a:r>
            <a:r>
              <a:rPr kumimoji="1" lang="ja-JP" altLang="en-US" sz="1050" smtClean="0">
                <a:latin typeface="メイリオ" panose="020B0604030504040204" pitchFamily="50" charset="-128"/>
                <a:ea typeface="メイリオ" panose="020B0604030504040204" pitchFamily="50" charset="-128"/>
              </a:rPr>
              <a:t>寄与</a:t>
            </a:r>
            <a:r>
              <a:rPr kumimoji="1" lang="ja-JP" altLang="en-US" sz="1050" dirty="0" smtClean="0">
                <a:latin typeface="メイリオ" panose="020B0604030504040204" pitchFamily="50" charset="-128"/>
                <a:ea typeface="メイリオ" panose="020B0604030504040204" pitchFamily="50" charset="-128"/>
              </a:rPr>
              <a:t>の度合に比べて著しく大きい負担を強いられている不公正・不公平が存在する。</a:t>
            </a:r>
            <a:endParaRPr kumimoji="1" lang="en-US" altLang="ja-JP" sz="1050" dirty="0" smtClean="0">
              <a:latin typeface="メイリオ" panose="020B0604030504040204" pitchFamily="50" charset="-128"/>
              <a:ea typeface="メイリオ" panose="020B0604030504040204" pitchFamily="50" charset="-128"/>
            </a:endParaRPr>
          </a:p>
          <a:p>
            <a:pPr indent="-360000">
              <a:lnSpc>
                <a:spcPts val="1300"/>
              </a:lnSpc>
              <a:spcBef>
                <a:spcPts val="200"/>
              </a:spcBef>
            </a:pPr>
            <a:r>
              <a:rPr kumimoji="1" lang="ja-JP" altLang="en-US" sz="1050" dirty="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　また、悪影響は社会的弱者ほど大きく受けるといわれており、リスクに対処することが貧困や不平等</a:t>
            </a:r>
            <a:endParaRPr kumimoji="1" lang="en-US" altLang="ja-JP" sz="1050" dirty="0" smtClean="0">
              <a:latin typeface="メイリオ" panose="020B0604030504040204" pitchFamily="50" charset="-128"/>
              <a:ea typeface="メイリオ" panose="020B0604030504040204" pitchFamily="50" charset="-128"/>
            </a:endParaRPr>
          </a:p>
          <a:p>
            <a:pPr indent="-360000">
              <a:lnSpc>
                <a:spcPts val="1300"/>
              </a:lnSpc>
            </a:pPr>
            <a:r>
              <a:rPr kumimoji="1" lang="ja-JP" altLang="en-US" sz="1050" dirty="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の増加防止につながる。</a:t>
            </a:r>
            <a:endParaRPr kumimoji="1" lang="en-US" altLang="ja-JP" sz="1050" dirty="0" smtClean="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15005" y="7538252"/>
            <a:ext cx="4865878" cy="990015"/>
          </a:xfrm>
          <a:prstGeom prst="rect">
            <a:avLst/>
          </a:prstGeom>
          <a:noFill/>
        </p:spPr>
        <p:txBody>
          <a:bodyPr wrap="square" rtlCol="0">
            <a:spAutoFit/>
          </a:bodyPr>
          <a:lstStyle/>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2015</a:t>
            </a:r>
            <a:r>
              <a:rPr kumimoji="1" lang="ja-JP" altLang="en-US" sz="1100" dirty="0" smtClean="0">
                <a:latin typeface="メイリオ" panose="020B0604030504040204" pitchFamily="50" charset="-128"/>
                <a:ea typeface="メイリオ" panose="020B0604030504040204" pitchFamily="50" charset="-128"/>
              </a:rPr>
              <a:t>年に</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持続可能な開発のための</a:t>
            </a:r>
            <a:r>
              <a:rPr kumimoji="1" lang="en-US" altLang="ja-JP" sz="1100" dirty="0" smtClean="0">
                <a:latin typeface="メイリオ" panose="020B0604030504040204" pitchFamily="50" charset="-128"/>
                <a:ea typeface="メイリオ" panose="020B0604030504040204" pitchFamily="50" charset="-128"/>
              </a:rPr>
              <a:t>2030</a:t>
            </a:r>
            <a:r>
              <a:rPr kumimoji="1" lang="ja-JP" altLang="en-US" sz="1100" dirty="0" smtClean="0">
                <a:latin typeface="メイリオ" panose="020B0604030504040204" pitchFamily="50" charset="-128"/>
                <a:ea typeface="メイリオ" panose="020B0604030504040204" pitchFamily="50" charset="-128"/>
              </a:rPr>
              <a:t>アジェンダ</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が国連総会で採択された。アジェンダでは、</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環境保護</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社会的包摂</a:t>
            </a:r>
            <a:r>
              <a:rPr kumimoji="1" lang="en-US" altLang="ja-JP" sz="1100" baseline="30000" dirty="0" smtClean="0">
                <a:latin typeface="メイリオ" panose="020B0604030504040204" pitchFamily="50" charset="-128"/>
                <a:ea typeface="メイリオ"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経済成長</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の３つの要素を調和させることが重要とされている。</a:t>
            </a:r>
            <a:endParaRPr kumimoji="1" lang="en-US" altLang="ja-JP" sz="1100" dirty="0" smtClean="0">
              <a:latin typeface="メイリオ" panose="020B0604030504040204" pitchFamily="50" charset="-128"/>
              <a:ea typeface="メイリオ" panose="020B0604030504040204" pitchFamily="50" charset="-128"/>
            </a:endParaRPr>
          </a:p>
          <a:p>
            <a:pPr>
              <a:lnSpc>
                <a:spcPts val="1100"/>
              </a:lnSpc>
              <a:spcBef>
                <a:spcPts val="600"/>
              </a:spcBef>
            </a:pP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　貧困と飢餓に終止符を打ち、すべての人間が、尊厳と平等の下に、</a:t>
            </a:r>
            <a:r>
              <a:rPr kumimoji="1" lang="ja-JP" altLang="en-US" sz="1000" dirty="0" smtClean="0">
                <a:latin typeface="メイリオ" panose="020B0604030504040204" pitchFamily="50" charset="-128"/>
                <a:ea typeface="メイリオ" panose="020B0604030504040204" pitchFamily="50" charset="-128"/>
              </a:rPr>
              <a:t>そして</a:t>
            </a:r>
            <a:endParaRPr kumimoji="1" lang="en-US" altLang="ja-JP" sz="1000" dirty="0" smtClean="0">
              <a:latin typeface="メイリオ" panose="020B0604030504040204" pitchFamily="50" charset="-128"/>
              <a:ea typeface="メイリオ" panose="020B0604030504040204" pitchFamily="50" charset="-128"/>
            </a:endParaRPr>
          </a:p>
          <a:p>
            <a:pPr>
              <a:lnSpc>
                <a:spcPts val="1100"/>
              </a:lnSpc>
            </a:pPr>
            <a:r>
              <a:rPr kumimoji="1" lang="ja-JP" altLang="en-US" sz="1000" dirty="0" smtClean="0">
                <a:latin typeface="メイリオ" panose="020B0604030504040204" pitchFamily="50" charset="-128"/>
                <a:ea typeface="メイリオ" panose="020B0604030504040204" pitchFamily="50" charset="-128"/>
              </a:rPr>
              <a:t>　健康</a:t>
            </a:r>
            <a:r>
              <a:rPr kumimoji="1" lang="ja-JP" altLang="en-US" sz="1000" dirty="0">
                <a:latin typeface="メイリオ" panose="020B0604030504040204" pitchFamily="50" charset="-128"/>
                <a:ea typeface="メイリオ" panose="020B0604030504040204" pitchFamily="50" charset="-128"/>
              </a:rPr>
              <a:t>な環境の下に、その</a:t>
            </a:r>
            <a:r>
              <a:rPr kumimoji="1" lang="ja-JP" altLang="en-US" sz="1000" dirty="0" smtClean="0">
                <a:latin typeface="メイリオ" panose="020B0604030504040204" pitchFamily="50" charset="-128"/>
                <a:ea typeface="メイリオ" panose="020B0604030504040204" pitchFamily="50" charset="-128"/>
              </a:rPr>
              <a:t>持てる潜在</a:t>
            </a:r>
            <a:r>
              <a:rPr kumimoji="1" lang="ja-JP" altLang="en-US" sz="1000" dirty="0">
                <a:latin typeface="メイリオ" panose="020B0604030504040204" pitchFamily="50" charset="-128"/>
                <a:ea typeface="メイリオ" panose="020B0604030504040204" pitchFamily="50" charset="-128"/>
              </a:rPr>
              <a:t>能力を発揮することが</a:t>
            </a:r>
            <a:r>
              <a:rPr kumimoji="1" lang="ja-JP" altLang="en-US" sz="1000" dirty="0" smtClean="0">
                <a:latin typeface="メイリオ" panose="020B0604030504040204" pitchFamily="50" charset="-128"/>
                <a:ea typeface="メイリオ" panose="020B0604030504040204" pitchFamily="50" charset="-128"/>
              </a:rPr>
              <a:t>できる社会のこと。</a:t>
            </a:r>
            <a:endParaRPr kumimoji="1" lang="en-US" altLang="ja-JP" sz="1000" spc="-420" dirty="0">
              <a:latin typeface="メイリオ" panose="020B0604030504040204" pitchFamily="50" charset="-128"/>
              <a:ea typeface="メイリオ" panose="020B0604030504040204" pitchFamily="50" charset="-128"/>
            </a:endParaRPr>
          </a:p>
        </p:txBody>
      </p:sp>
      <p:sp>
        <p:nvSpPr>
          <p:cNvPr id="67" name="角丸四角形 66"/>
          <p:cNvSpPr/>
          <p:nvPr/>
        </p:nvSpPr>
        <p:spPr>
          <a:xfrm>
            <a:off x="6604329" y="7910174"/>
            <a:ext cx="3060000" cy="252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　その他</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pic>
        <p:nvPicPr>
          <p:cNvPr id="69" name="図 68"/>
          <p:cNvPicPr>
            <a:picLocks noChangeAspect="1"/>
          </p:cNvPicPr>
          <p:nvPr/>
        </p:nvPicPr>
        <p:blipFill rotWithShape="1">
          <a:blip r:embed="rId3"/>
          <a:srcRect l="1573" t="23654" r="1289" b="3787"/>
          <a:stretch/>
        </p:blipFill>
        <p:spPr>
          <a:xfrm>
            <a:off x="4762500" y="7340656"/>
            <a:ext cx="1663290" cy="819451"/>
          </a:xfrm>
          <a:prstGeom prst="rect">
            <a:avLst/>
          </a:prstGeom>
        </p:spPr>
      </p:pic>
      <p:sp>
        <p:nvSpPr>
          <p:cNvPr id="62" name="テキスト ボックス 61"/>
          <p:cNvSpPr txBox="1"/>
          <p:nvPr/>
        </p:nvSpPr>
        <p:spPr>
          <a:xfrm>
            <a:off x="64257" y="7239749"/>
            <a:ext cx="2612268"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持続可能な社会に向けた取組み</a:t>
            </a:r>
            <a:endParaRPr kumimoji="1" lang="ja-JP" altLang="en-US" sz="12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flipV="1">
            <a:off x="30539" y="7137526"/>
            <a:ext cx="6401040" cy="2324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0" name="下矢印 69"/>
          <p:cNvSpPr/>
          <p:nvPr/>
        </p:nvSpPr>
        <p:spPr>
          <a:xfrm>
            <a:off x="2891045" y="7108387"/>
            <a:ext cx="639846" cy="20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4728868" y="8150135"/>
            <a:ext cx="1928633" cy="400110"/>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アジェンダの中核を成す</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持続可能な開発目標（</a:t>
            </a:r>
            <a:r>
              <a:rPr kumimoji="1" lang="en-US" altLang="ja-JP" sz="1000" dirty="0" smtClean="0">
                <a:latin typeface="Meiryo UI" panose="020B0604030504040204" pitchFamily="50" charset="-128"/>
                <a:ea typeface="Meiryo UI" panose="020B0604030504040204" pitchFamily="50" charset="-128"/>
              </a:rPr>
              <a:t>SDGs</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11667181" y="4736"/>
            <a:ext cx="1107996" cy="461665"/>
          </a:xfrm>
          <a:prstGeom prst="rect">
            <a:avLst/>
          </a:prstGeom>
          <a:solidFill>
            <a:schemeClr val="bg1"/>
          </a:solidFill>
          <a:ln>
            <a:solidFill>
              <a:schemeClr val="tx1"/>
            </a:solidFill>
          </a:ln>
        </p:spPr>
        <p:txBody>
          <a:bodyPr wrap="none" rtlCol="0">
            <a:spAutoFit/>
          </a:bodyPr>
          <a:lstStyle/>
          <a:p>
            <a:r>
              <a:rPr kumimoji="1" lang="ja-JP" altLang="en-US" sz="2400" dirty="0" smtClean="0">
                <a:latin typeface="+mj-ea"/>
                <a:ea typeface="+mj-ea"/>
              </a:rPr>
              <a:t>資料７</a:t>
            </a:r>
            <a:endParaRPr kumimoji="1" lang="ja-JP" altLang="en-US" sz="2400" dirty="0">
              <a:latin typeface="+mj-ea"/>
              <a:ea typeface="+mj-ea"/>
            </a:endParaRPr>
          </a:p>
        </p:txBody>
      </p:sp>
      <p:sp>
        <p:nvSpPr>
          <p:cNvPr id="72" name="テキスト ボックス 71"/>
          <p:cNvSpPr txBox="1"/>
          <p:nvPr/>
        </p:nvSpPr>
        <p:spPr>
          <a:xfrm>
            <a:off x="123499" y="746758"/>
            <a:ext cx="493725" cy="169277"/>
          </a:xfrm>
          <a:prstGeom prst="rect">
            <a:avLst/>
          </a:prstGeom>
          <a:noFill/>
          <a:ln>
            <a:noFill/>
          </a:ln>
        </p:spPr>
        <p:style>
          <a:lnRef idx="2">
            <a:schemeClr val="accent5">
              <a:shade val="50000"/>
            </a:schemeClr>
          </a:lnRef>
          <a:fillRef idx="1">
            <a:schemeClr val="accent5"/>
          </a:fillRef>
          <a:effectRef idx="0">
            <a:schemeClr val="accent5"/>
          </a:effectRef>
          <a:fontRef idx="minor">
            <a:schemeClr val="lt1"/>
          </a:fontRef>
        </p:style>
        <p:txBody>
          <a:bodyPr wrap="none" lIns="0" tIns="0" rIns="0" bIns="0" rtlCol="0">
            <a:spAutoFit/>
          </a:bodyPr>
          <a:lstStyle/>
          <a:p>
            <a:r>
              <a:rPr kumimoji="1" lang="en-US" altLang="ja-JP" sz="1100" dirty="0" smtClean="0">
                <a:solidFill>
                  <a:schemeClr val="tx1"/>
                </a:solidFill>
                <a:latin typeface="メイリオ" panose="020B0604030504040204" pitchFamily="50" charset="-128"/>
                <a:ea typeface="メイリオ" panose="020B0604030504040204" pitchFamily="50" charset="-128"/>
              </a:rPr>
              <a:t>2019</a:t>
            </a:r>
            <a:r>
              <a:rPr kumimoji="1" lang="ja-JP" altLang="en-US" sz="1100" dirty="0" smtClean="0">
                <a:solidFill>
                  <a:schemeClr val="tx1"/>
                </a:solidFill>
                <a:latin typeface="メイリオ" panose="020B0604030504040204" pitchFamily="50" charset="-128"/>
                <a:ea typeface="メイリオ" panose="020B0604030504040204" pitchFamily="50" charset="-128"/>
              </a:rPr>
              <a:t>年</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3530891" y="4325923"/>
            <a:ext cx="2875849" cy="941713"/>
          </a:xfrm>
          <a:prstGeom prst="roundRect">
            <a:avLst/>
          </a:prstGeom>
          <a:noFill/>
          <a:ln w="3175">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97735" y="6728510"/>
            <a:ext cx="6713480" cy="271869"/>
          </a:xfrm>
          <a:prstGeom prst="rect">
            <a:avLst/>
          </a:prstGeom>
          <a:noFill/>
        </p:spPr>
        <p:txBody>
          <a:bodyPr wrap="square" rtlCol="0">
            <a:spAutoFit/>
          </a:bodyPr>
          <a:lstStyle/>
          <a:p>
            <a:pPr>
              <a:lnSpc>
                <a:spcPts val="1400"/>
              </a:lnSpc>
              <a:spcBef>
                <a:spcPts val="200"/>
              </a:spcBef>
            </a:pP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人口減少</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社会保障費</a:t>
            </a:r>
            <a:r>
              <a:rPr kumimoji="1" lang="ja-JP" altLang="en-US" sz="1100" dirty="0" smtClean="0">
                <a:latin typeface="メイリオ" panose="020B0604030504040204" pitchFamily="50" charset="-128"/>
                <a:ea typeface="メイリオ" panose="020B0604030504040204" pitchFamily="50" charset="-128"/>
              </a:rPr>
              <a:t>の</a:t>
            </a:r>
            <a:r>
              <a:rPr kumimoji="1" lang="ja-JP" altLang="en-US" sz="1100" dirty="0">
                <a:latin typeface="メイリオ" panose="020B0604030504040204" pitchFamily="50" charset="-128"/>
                <a:ea typeface="メイリオ" panose="020B0604030504040204" pitchFamily="50" charset="-128"/>
              </a:rPr>
              <a:t>増加</a:t>
            </a:r>
            <a:r>
              <a:rPr kumimoji="1" lang="ja-JP" altLang="en-US" sz="1100" spc="-42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インフラ更新等による財政運営への圧迫</a:t>
            </a:r>
            <a:r>
              <a:rPr kumimoji="1" lang="ja-JP" altLang="en-US" sz="1100" spc="-420" dirty="0">
                <a:latin typeface="メイリオ" panose="020B0604030504040204" pitchFamily="50" charset="-128"/>
                <a:ea typeface="メイリオ" panose="020B0604030504040204" pitchFamily="50" charset="-128"/>
              </a:rPr>
              <a:t>・・・</a:t>
            </a:r>
            <a:endParaRPr kumimoji="1" lang="en-US" altLang="ja-JP" sz="1100" spc="-420" dirty="0">
              <a:latin typeface="メイリオ" panose="020B0604030504040204" pitchFamily="50" charset="-128"/>
              <a:ea typeface="メイリオ" panose="020B0604030504040204" pitchFamily="50" charset="-128"/>
            </a:endParaRPr>
          </a:p>
        </p:txBody>
      </p:sp>
      <p:sp>
        <p:nvSpPr>
          <p:cNvPr id="9" name="大かっこ 8"/>
          <p:cNvSpPr/>
          <p:nvPr/>
        </p:nvSpPr>
        <p:spPr>
          <a:xfrm>
            <a:off x="58995" y="5730668"/>
            <a:ext cx="6372584" cy="914400"/>
          </a:xfrm>
          <a:prstGeom prst="bracketPair">
            <a:avLst>
              <a:gd name="adj" fmla="val 833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3069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3B7E6D-8C39-4D93-8684-6ABDC65BC672}">
  <ds:schemaRefs>
    <ds:schemaRef ds:uri="http://schemas.microsoft.com/sharepoint/v3/contenttype/forms"/>
  </ds:schemaRefs>
</ds:datastoreItem>
</file>

<file path=customXml/itemProps2.xml><?xml version="1.0" encoding="utf-8"?>
<ds:datastoreItem xmlns:ds="http://schemas.openxmlformats.org/officeDocument/2006/customXml" ds:itemID="{6C024F1A-6C06-47B6-B8A7-C911ACE61F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CD9DEE7-8C26-49F2-955B-E6B693AF5B8A}">
  <ds:schemaRefs>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2369</TotalTime>
  <Words>693</Words>
  <Application>Microsoft Office PowerPoint</Application>
  <PresentationFormat>A3 297x420 mm</PresentationFormat>
  <Paragraphs>110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長濵　智子</dc:creator>
  <cp:lastModifiedBy>長濵　智子</cp:lastModifiedBy>
  <cp:revision>189</cp:revision>
  <cp:lastPrinted>2019-12-05T06:15:58Z</cp:lastPrinted>
  <dcterms:created xsi:type="dcterms:W3CDTF">2019-11-22T00:39:14Z</dcterms:created>
  <dcterms:modified xsi:type="dcterms:W3CDTF">2019-12-13T00:39:05Z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