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7" r:id="rId5"/>
    <p:sldId id="256" r:id="rId6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2" autoAdjust="0"/>
    <p:restoredTop sz="93357" autoAdjust="0"/>
  </p:normalViewPr>
  <p:slideViewPr>
    <p:cSldViewPr snapToGrid="0">
      <p:cViewPr>
        <p:scale>
          <a:sx n="100" d="100"/>
          <a:sy n="100" d="100"/>
        </p:scale>
        <p:origin x="-2664" y="-29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678" cy="498559"/>
          </a:xfrm>
          <a:prstGeom prst="rect">
            <a:avLst/>
          </a:prstGeom>
        </p:spPr>
        <p:txBody>
          <a:bodyPr vert="horz" lIns="62971" tIns="31484" rIns="62971" bIns="3148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2"/>
            <a:ext cx="2950766" cy="498559"/>
          </a:xfrm>
          <a:prstGeom prst="rect">
            <a:avLst/>
          </a:prstGeom>
        </p:spPr>
        <p:txBody>
          <a:bodyPr vert="horz" lIns="62971" tIns="31484" rIns="62971" bIns="31484" rtlCol="0"/>
          <a:lstStyle>
            <a:lvl1pPr algn="r">
              <a:defRPr sz="800"/>
            </a:lvl1pPr>
          </a:lstStyle>
          <a:p>
            <a:fld id="{1F23BE22-CCCB-4109-8A9D-C4F6EDC54622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1" tIns="31484" rIns="62971" bIns="314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4"/>
            <a:ext cx="5445978" cy="3913800"/>
          </a:xfrm>
          <a:prstGeom prst="rect">
            <a:avLst/>
          </a:prstGeom>
        </p:spPr>
        <p:txBody>
          <a:bodyPr vert="horz" lIns="62971" tIns="31484" rIns="62971" bIns="3148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781"/>
            <a:ext cx="2949678" cy="498559"/>
          </a:xfrm>
          <a:prstGeom prst="rect">
            <a:avLst/>
          </a:prstGeom>
        </p:spPr>
        <p:txBody>
          <a:bodyPr vert="horz" lIns="62971" tIns="31484" rIns="62971" bIns="3148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81"/>
            <a:ext cx="2950766" cy="498559"/>
          </a:xfrm>
          <a:prstGeom prst="rect">
            <a:avLst/>
          </a:prstGeom>
        </p:spPr>
        <p:txBody>
          <a:bodyPr vert="horz" lIns="62971" tIns="31484" rIns="62971" bIns="31484" rtlCol="0" anchor="b"/>
          <a:lstStyle>
            <a:lvl1pPr algn="r">
              <a:defRPr sz="800"/>
            </a:lvl1pPr>
          </a:lstStyle>
          <a:p>
            <a:fld id="{EE026290-6C45-4643-8AA7-839D24B6E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8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4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4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05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6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4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5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4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4BC3-5DC2-4A6F-91CB-56B2F0F1B228}" type="datetimeFigureOut">
              <a:rPr kumimoji="1" lang="ja-JP" altLang="en-US" smtClean="0"/>
              <a:t>2019/12/13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テキスト ボックス 229"/>
          <p:cNvSpPr txBox="1"/>
          <p:nvPr/>
        </p:nvSpPr>
        <p:spPr>
          <a:xfrm>
            <a:off x="6797765" y="1640495"/>
            <a:ext cx="5841022" cy="774898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資源の循環的な利用が自律的に進む社会が構築され、廃棄物の排出量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最小限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に抑えられている。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また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、生じた廃棄物はほぼ全量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が再生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原料として使用され、製品として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購入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ことによって循環し、最終処分量も必要最小限となっている。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03360" y="58098"/>
            <a:ext cx="6836070" cy="773379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次期大阪府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循環型社会推進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計画に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flipV="1">
            <a:off x="180190" y="587949"/>
            <a:ext cx="14748660" cy="708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310"/>
          </a:p>
        </p:txBody>
      </p:sp>
      <p:sp>
        <p:nvSpPr>
          <p:cNvPr id="7" name="正方形/長方形 6"/>
          <p:cNvSpPr/>
          <p:nvPr/>
        </p:nvSpPr>
        <p:spPr>
          <a:xfrm>
            <a:off x="11523905" y="126005"/>
            <a:ext cx="1672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　　　 阪　  　　府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循環型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推進室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56348" y="7865936"/>
            <a:ext cx="2633050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計画策定スケジュール案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3940" y="4606865"/>
            <a:ext cx="205707" cy="45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310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218481"/>
              </p:ext>
            </p:extLst>
          </p:nvPr>
        </p:nvGraphicFramePr>
        <p:xfrm>
          <a:off x="6337276" y="8267386"/>
          <a:ext cx="8657524" cy="14400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77696">
                  <a:extLst>
                    <a:ext uri="{9D8B030D-6E8A-4147-A177-3AD203B41FA5}">
                      <a16:colId xmlns:a16="http://schemas.microsoft.com/office/drawing/2014/main" val="3558457406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15037055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3763341256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4074643782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2602836014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4006380354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3962248086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2813232654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3773397100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4199813676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1500543779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2746619426"/>
                    </a:ext>
                  </a:extLst>
                </a:gridCol>
                <a:gridCol w="648319">
                  <a:extLst>
                    <a:ext uri="{9D8B030D-6E8A-4147-A177-3AD203B41FA5}">
                      <a16:colId xmlns:a16="http://schemas.microsoft.com/office/drawing/2014/main" val="459491219"/>
                    </a:ext>
                  </a:extLst>
                </a:gridCol>
              </a:tblGrid>
              <a:tr h="227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134192597"/>
                  </a:ext>
                </a:extLst>
              </a:tr>
              <a:tr h="3786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3678782039"/>
                  </a:ext>
                </a:extLst>
              </a:tr>
              <a:tr h="7766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1827" marR="101827" marT="50913" marB="50913" anchor="ctr"/>
                </a:tc>
                <a:extLst>
                  <a:ext uri="{0D108BD9-81ED-4DB2-BD59-A6C34878D82A}">
                    <a16:rowId xmlns:a16="http://schemas.microsoft.com/office/drawing/2014/main" val="4139647574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>
            <a:off x="7021017" y="9767641"/>
            <a:ext cx="7159440" cy="673392"/>
            <a:chOff x="7021017" y="9779673"/>
            <a:chExt cx="7159440" cy="673392"/>
          </a:xfrm>
        </p:grpSpPr>
        <p:sp>
          <p:nvSpPr>
            <p:cNvPr id="60" name="正方形/長方形 59"/>
            <p:cNvSpPr/>
            <p:nvPr/>
          </p:nvSpPr>
          <p:spPr>
            <a:xfrm>
              <a:off x="7068060" y="9806734"/>
              <a:ext cx="6838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≪部会の審議内容</a:t>
              </a:r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予定</a:t>
              </a:r>
              <a:r>
                <a:rPr lang="en-US" altLang="ja-JP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2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≫</a:t>
              </a:r>
              <a:endPara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①前計画の目標達成状況等を検証　　②</a:t>
              </a: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目標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や新たな指標の考え方　　③</a:t>
              </a:r>
              <a:r>
                <a:rPr lang="ja-JP" altLang="en-US" sz="1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盛り込むべき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施策の基本方針　</a:t>
              </a:r>
              <a:endPara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200" kern="10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④計画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の部会</a:t>
              </a:r>
              <a:r>
                <a:rPr lang="ja-JP" altLang="en-US" sz="1200" kern="10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報告素案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altLang="en-US" sz="1200" kern="10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⑤計画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の部会</a:t>
              </a:r>
              <a:r>
                <a:rPr lang="ja-JP" altLang="en-US" sz="1200" kern="10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報告案</a:t>
              </a:r>
              <a:r>
                <a:rPr lang="ja-JP" altLang="en-US" sz="1200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⇒答申</a:t>
              </a:r>
              <a:endPara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7021017" y="9779673"/>
              <a:ext cx="7159440" cy="65459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-33762" y="1371551"/>
            <a:ext cx="2313752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計画の位置づけ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4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7080" y="1725923"/>
            <a:ext cx="4805190" cy="847561"/>
          </a:xfrm>
          <a:prstGeom prst="rect">
            <a:avLst/>
          </a:prstGeom>
          <a:noFill/>
        </p:spPr>
        <p:txBody>
          <a:bodyPr wrap="square" lIns="107845" tIns="53922" rIns="107845" bIns="539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計画である「新環境総合計画」の分野ごとの実行計画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「廃棄物処理法（第５条の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」に基づく都道府県廃棄物処理計画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「大阪府循環型社会形成推進条例（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第６条・８条）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基づく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基本方針・行動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指針</a:t>
            </a:r>
          </a:p>
        </p:txBody>
      </p:sp>
      <p:sp>
        <p:nvSpPr>
          <p:cNvPr id="222" name="Rectangle 3"/>
          <p:cNvSpPr>
            <a:spLocks noChangeArrowheads="1"/>
          </p:cNvSpPr>
          <p:nvPr/>
        </p:nvSpPr>
        <p:spPr bwMode="auto">
          <a:xfrm>
            <a:off x="-33762" y="2721215"/>
            <a:ext cx="4120258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計画期間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600" b="1" dirty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45964" y="3078899"/>
            <a:ext cx="4605252" cy="836453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循環型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将来像（長期的視点）を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見据えつつ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廃棄物排出量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・循環型社会の構築に向けた施策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等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をとりまとめたもの。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目標年度は新環境総合計画や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、国の基本方針</a:t>
            </a:r>
            <a:r>
              <a:rPr lang="en-US" altLang="ja-JP" sz="12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の目標年度と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87080" y="3992092"/>
            <a:ext cx="4301323" cy="463051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266700" indent="-266700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廃棄物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の減量その他その適正な処理に関する施策の総合的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かつ計画的な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推進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を図るための基本的な方針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告示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Rectangle 3"/>
          <p:cNvSpPr>
            <a:spLocks noChangeArrowheads="1"/>
          </p:cNvSpPr>
          <p:nvPr/>
        </p:nvSpPr>
        <p:spPr bwMode="auto">
          <a:xfrm>
            <a:off x="4375097" y="1362971"/>
            <a:ext cx="2031905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実施主体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400" dirty="0"/>
          </a:p>
        </p:txBody>
      </p:sp>
      <p:sp>
        <p:nvSpPr>
          <p:cNvPr id="229" name="Rectangle 3"/>
          <p:cNvSpPr>
            <a:spLocks noChangeArrowheads="1"/>
          </p:cNvSpPr>
          <p:nvPr/>
        </p:nvSpPr>
        <p:spPr bwMode="auto">
          <a:xfrm>
            <a:off x="6508803" y="1324341"/>
            <a:ext cx="2455965" cy="31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目指すべき将来像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400" b="1" dirty="0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4667125" y="1631151"/>
            <a:ext cx="2126429" cy="2683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・ごみを出さないライフスタイルを実践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・市町村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のごみ分別・排出ルールに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沿ったごみの排出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事業者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・ごみになりにくい製品の設計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・副産物の有効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・一般廃棄物の３Ｒの推進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・分別収集や適正処理の推進</a:t>
            </a:r>
          </a:p>
          <a:p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各主体の３Ｒの取組みを促進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・産業廃棄物の適正処理を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5" name="正方形/長方形 244"/>
          <p:cNvSpPr/>
          <p:nvPr/>
        </p:nvSpPr>
        <p:spPr>
          <a:xfrm>
            <a:off x="11350887" y="1511898"/>
            <a:ext cx="373342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リデュース</a:t>
            </a:r>
            <a:r>
              <a:rPr lang="ja-JP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とリユースの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食品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ロスの削減、事業系ごみの削減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、リユース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の促進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産業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廃棄物の削減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リサイクル</a:t>
            </a:r>
            <a:r>
              <a:rPr lang="ja-JP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（質の高いリサイクル</a:t>
            </a:r>
            <a:r>
              <a:rPr lang="ja-JP" altLang="ja-JP" sz="10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の推進</a:t>
            </a:r>
            <a: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分別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収集の促進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、建設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廃棄物の発生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抑制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リサイクル認定製品の普及</a:t>
            </a:r>
            <a:endParaRPr lang="ja-JP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適正</a:t>
            </a:r>
            <a:r>
              <a:rPr lang="ja-JP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処理の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一般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廃棄物の処理、適正処理の徹底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有害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廃棄物の処理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、最終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処分場の確保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非常</a:t>
            </a:r>
            <a:r>
              <a:rPr lang="ja-JP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災害時の廃棄物の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適正処理</a:t>
            </a:r>
            <a:r>
              <a:rPr lang="ja-JP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備え</a:t>
            </a:r>
            <a: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時の適正処理体制の構築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、技術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の蓄積と人材の</a:t>
            </a: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育成 </a:t>
            </a:r>
            <a:endParaRPr lang="ja-JP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7" name="Rectangle 3"/>
          <p:cNvSpPr>
            <a:spLocks noChangeArrowheads="1"/>
          </p:cNvSpPr>
          <p:nvPr/>
        </p:nvSpPr>
        <p:spPr bwMode="auto">
          <a:xfrm>
            <a:off x="11041387" y="1181897"/>
            <a:ext cx="1612397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な施策</a:t>
            </a:r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dirty="0"/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245848" y="4542006"/>
            <a:ext cx="2457595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国の動向・府の現状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8438755" y="1396338"/>
            <a:ext cx="3119880" cy="267067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年の将来像（新環境総合計画）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8" name="Rectangle 3"/>
          <p:cNvSpPr>
            <a:spLocks noChangeArrowheads="1"/>
          </p:cNvSpPr>
          <p:nvPr/>
        </p:nvSpPr>
        <p:spPr bwMode="auto">
          <a:xfrm>
            <a:off x="-146129" y="1052982"/>
            <a:ext cx="2538485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の基本的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事項</a:t>
            </a:r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dirty="0"/>
          </a:p>
        </p:txBody>
      </p:sp>
      <p:sp>
        <p:nvSpPr>
          <p:cNvPr id="231" name="AutoShape 1"/>
          <p:cNvSpPr>
            <a:spLocks noChangeArrowheads="1"/>
          </p:cNvSpPr>
          <p:nvPr/>
        </p:nvSpPr>
        <p:spPr bwMode="auto">
          <a:xfrm>
            <a:off x="67917" y="1078124"/>
            <a:ext cx="14860934" cy="3357305"/>
          </a:xfrm>
          <a:prstGeom prst="roundRect">
            <a:avLst>
              <a:gd name="adj" fmla="val 6278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0190" y="703797"/>
            <a:ext cx="1495607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現行計画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529562" y="703797"/>
            <a:ext cx="224773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６月策定）</a:t>
            </a:r>
            <a:endParaRPr lang="ja-JP" altLang="en-US" sz="1600" dirty="0"/>
          </a:p>
        </p:txBody>
      </p:sp>
      <p:sp>
        <p:nvSpPr>
          <p:cNvPr id="251" name="Rectangle 3"/>
          <p:cNvSpPr>
            <a:spLocks noChangeArrowheads="1"/>
          </p:cNvSpPr>
          <p:nvPr/>
        </p:nvSpPr>
        <p:spPr bwMode="auto">
          <a:xfrm>
            <a:off x="11160641" y="3549717"/>
            <a:ext cx="1612397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進行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管理</a:t>
            </a:r>
            <a:r>
              <a:rPr lang="ja-JP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dirty="0"/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11422157" y="3896883"/>
            <a:ext cx="3694233" cy="436344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計画の着実な推進を図るため、施策の実施状況等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について毎年把握し公表。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6" name="Freeform 12"/>
          <p:cNvSpPr>
            <a:spLocks/>
          </p:cNvSpPr>
          <p:nvPr/>
        </p:nvSpPr>
        <p:spPr bwMode="auto">
          <a:xfrm>
            <a:off x="8035153" y="2687585"/>
            <a:ext cx="1652497" cy="497811"/>
          </a:xfrm>
          <a:custGeom>
            <a:avLst/>
            <a:gdLst>
              <a:gd name="T0" fmla="*/ 13972 w 18636"/>
              <a:gd name="T1" fmla="*/ 0 h 9062"/>
              <a:gd name="T2" fmla="*/ 15728 w 18636"/>
              <a:gd name="T3" fmla="*/ 6568 h 9062"/>
              <a:gd name="T4" fmla="*/ 3443 w 18636"/>
              <a:gd name="T5" fmla="*/ 7507 h 9062"/>
              <a:gd name="T6" fmla="*/ 0 w 18636"/>
              <a:gd name="T7" fmla="*/ 4334 h 9062"/>
              <a:gd name="T8" fmla="*/ 712 w 18636"/>
              <a:gd name="T9" fmla="*/ 4287 h 9062"/>
              <a:gd name="T10" fmla="*/ 9788 w 18636"/>
              <a:gd name="T11" fmla="*/ 7702 h 9062"/>
              <a:gd name="T12" fmla="*/ 16703 w 18636"/>
              <a:gd name="T13" fmla="*/ 3220 h 9062"/>
              <a:gd name="T14" fmla="*/ 13302 w 18636"/>
              <a:gd name="T15" fmla="*/ 478 h 9062"/>
              <a:gd name="T16" fmla="*/ 13972 w 18636"/>
              <a:gd name="T17" fmla="*/ 0 h 9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36" h="9062">
                <a:moveTo>
                  <a:pt x="13972" y="0"/>
                </a:moveTo>
                <a:cubicBezTo>
                  <a:pt x="17849" y="1554"/>
                  <a:pt x="18636" y="4495"/>
                  <a:pt x="15728" y="6568"/>
                </a:cubicBezTo>
                <a:cubicBezTo>
                  <a:pt x="12821" y="8641"/>
                  <a:pt x="7320" y="9062"/>
                  <a:pt x="3443" y="7507"/>
                </a:cubicBezTo>
                <a:cubicBezTo>
                  <a:pt x="1538" y="6743"/>
                  <a:pt x="295" y="5598"/>
                  <a:pt x="0" y="4334"/>
                </a:cubicBezTo>
                <a:lnTo>
                  <a:pt x="712" y="4287"/>
                </a:lnTo>
                <a:cubicBezTo>
                  <a:pt x="1309" y="6468"/>
                  <a:pt x="5372" y="7997"/>
                  <a:pt x="9788" y="7702"/>
                </a:cubicBezTo>
                <a:cubicBezTo>
                  <a:pt x="14203" y="7408"/>
                  <a:pt x="17300" y="5401"/>
                  <a:pt x="16703" y="3220"/>
                </a:cubicBezTo>
                <a:cubicBezTo>
                  <a:pt x="16400" y="2111"/>
                  <a:pt x="15165" y="1115"/>
                  <a:pt x="13302" y="478"/>
                </a:cubicBezTo>
                <a:lnTo>
                  <a:pt x="13972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17" name="グループ化 316"/>
          <p:cNvGrpSpPr/>
          <p:nvPr/>
        </p:nvGrpSpPr>
        <p:grpSpPr>
          <a:xfrm rot="20400000">
            <a:off x="7560968" y="3575827"/>
            <a:ext cx="198616" cy="215981"/>
            <a:chOff x="10712583" y="2958607"/>
            <a:chExt cx="207322" cy="256720"/>
          </a:xfrm>
        </p:grpSpPr>
        <p:sp>
          <p:nvSpPr>
            <p:cNvPr id="359" name="Freeform 11"/>
            <p:cNvSpPr>
              <a:spLocks/>
            </p:cNvSpPr>
            <p:nvPr/>
          </p:nvSpPr>
          <p:spPr bwMode="auto">
            <a:xfrm>
              <a:off x="10772984" y="3005283"/>
              <a:ext cx="146921" cy="210044"/>
            </a:xfrm>
            <a:custGeom>
              <a:avLst/>
              <a:gdLst>
                <a:gd name="T0" fmla="*/ 0 w 1286"/>
                <a:gd name="T1" fmla="*/ 0 h 1933"/>
                <a:gd name="T2" fmla="*/ 1286 w 1286"/>
                <a:gd name="T3" fmla="*/ 1915 h 1933"/>
                <a:gd name="T4" fmla="*/ 1157 w 1286"/>
                <a:gd name="T5" fmla="*/ 1933 h 1933"/>
                <a:gd name="T6" fmla="*/ 0 w 1286"/>
                <a:gd name="T7" fmla="*/ 169 h 1933"/>
                <a:gd name="T8" fmla="*/ 0 w 1286"/>
                <a:gd name="T9" fmla="*/ 0 h 1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6" h="1933">
                  <a:moveTo>
                    <a:pt x="0" y="0"/>
                  </a:moveTo>
                  <a:cubicBezTo>
                    <a:pt x="485" y="479"/>
                    <a:pt x="950" y="1171"/>
                    <a:pt x="1286" y="1915"/>
                  </a:cubicBezTo>
                  <a:lnTo>
                    <a:pt x="1157" y="1933"/>
                  </a:lnTo>
                  <a:cubicBezTo>
                    <a:pt x="846" y="1258"/>
                    <a:pt x="431" y="626"/>
                    <a:pt x="0" y="16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Freeform 140"/>
            <p:cNvSpPr>
              <a:spLocks noEditPoints="1"/>
            </p:cNvSpPr>
            <p:nvPr/>
          </p:nvSpPr>
          <p:spPr bwMode="auto">
            <a:xfrm>
              <a:off x="10712583" y="2958607"/>
              <a:ext cx="84888" cy="78350"/>
            </a:xfrm>
            <a:custGeom>
              <a:avLst/>
              <a:gdLst>
                <a:gd name="T0" fmla="*/ 664 w 735"/>
                <a:gd name="T1" fmla="*/ 732 h 732"/>
                <a:gd name="T2" fmla="*/ 35 w 735"/>
                <a:gd name="T3" fmla="*/ 105 h 732"/>
                <a:gd name="T4" fmla="*/ 105 w 735"/>
                <a:gd name="T5" fmla="*/ 35 h 732"/>
                <a:gd name="T6" fmla="*/ 735 w 735"/>
                <a:gd name="T7" fmla="*/ 661 h 732"/>
                <a:gd name="T8" fmla="*/ 664 w 735"/>
                <a:gd name="T9" fmla="*/ 732 h 732"/>
                <a:gd name="T10" fmla="*/ 140 w 735"/>
                <a:gd name="T11" fmla="*/ 530 h 732"/>
                <a:gd name="T12" fmla="*/ 0 w 735"/>
                <a:gd name="T13" fmla="*/ 0 h 732"/>
                <a:gd name="T14" fmla="*/ 531 w 735"/>
                <a:gd name="T15" fmla="*/ 138 h 732"/>
                <a:gd name="T16" fmla="*/ 566 w 735"/>
                <a:gd name="T17" fmla="*/ 199 h 732"/>
                <a:gd name="T18" fmla="*/ 505 w 735"/>
                <a:gd name="T19" fmla="*/ 235 h 732"/>
                <a:gd name="T20" fmla="*/ 57 w 735"/>
                <a:gd name="T21" fmla="*/ 118 h 732"/>
                <a:gd name="T22" fmla="*/ 118 w 735"/>
                <a:gd name="T23" fmla="*/ 57 h 732"/>
                <a:gd name="T24" fmla="*/ 237 w 735"/>
                <a:gd name="T25" fmla="*/ 505 h 732"/>
                <a:gd name="T26" fmla="*/ 202 w 735"/>
                <a:gd name="T27" fmla="*/ 566 h 732"/>
                <a:gd name="T28" fmla="*/ 140 w 735"/>
                <a:gd name="T29" fmla="*/ 53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5" h="732">
                  <a:moveTo>
                    <a:pt x="664" y="732"/>
                  </a:moveTo>
                  <a:lnTo>
                    <a:pt x="35" y="105"/>
                  </a:lnTo>
                  <a:lnTo>
                    <a:pt x="105" y="35"/>
                  </a:lnTo>
                  <a:lnTo>
                    <a:pt x="735" y="661"/>
                  </a:lnTo>
                  <a:lnTo>
                    <a:pt x="664" y="732"/>
                  </a:lnTo>
                  <a:close/>
                  <a:moveTo>
                    <a:pt x="140" y="530"/>
                  </a:moveTo>
                  <a:lnTo>
                    <a:pt x="0" y="0"/>
                  </a:lnTo>
                  <a:lnTo>
                    <a:pt x="531" y="138"/>
                  </a:lnTo>
                  <a:cubicBezTo>
                    <a:pt x="557" y="145"/>
                    <a:pt x="573" y="173"/>
                    <a:pt x="566" y="199"/>
                  </a:cubicBezTo>
                  <a:cubicBezTo>
                    <a:pt x="559" y="226"/>
                    <a:pt x="532" y="242"/>
                    <a:pt x="505" y="235"/>
                  </a:cubicBezTo>
                  <a:lnTo>
                    <a:pt x="57" y="118"/>
                  </a:lnTo>
                  <a:lnTo>
                    <a:pt x="118" y="57"/>
                  </a:lnTo>
                  <a:lnTo>
                    <a:pt x="237" y="505"/>
                  </a:lnTo>
                  <a:cubicBezTo>
                    <a:pt x="244" y="531"/>
                    <a:pt x="228" y="559"/>
                    <a:pt x="202" y="566"/>
                  </a:cubicBezTo>
                  <a:cubicBezTo>
                    <a:pt x="175" y="573"/>
                    <a:pt x="148" y="557"/>
                    <a:pt x="140" y="530"/>
                  </a:cubicBezTo>
                  <a:close/>
                </a:path>
              </a:pathLst>
            </a:custGeom>
            <a:solidFill>
              <a:schemeClr val="tx1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18" name="Freeform 17"/>
          <p:cNvSpPr>
            <a:spLocks noEditPoints="1"/>
          </p:cNvSpPr>
          <p:nvPr/>
        </p:nvSpPr>
        <p:spPr bwMode="auto">
          <a:xfrm>
            <a:off x="7585644" y="2611600"/>
            <a:ext cx="2727017" cy="1429377"/>
          </a:xfrm>
          <a:custGeom>
            <a:avLst/>
            <a:gdLst>
              <a:gd name="T0" fmla="*/ 0 w 26270"/>
              <a:gd name="T1" fmla="*/ 12842 h 25684"/>
              <a:gd name="T2" fmla="*/ 13135 w 26270"/>
              <a:gd name="T3" fmla="*/ 0 h 25684"/>
              <a:gd name="T4" fmla="*/ 26270 w 26270"/>
              <a:gd name="T5" fmla="*/ 12842 h 25684"/>
              <a:gd name="T6" fmla="*/ 13135 w 26270"/>
              <a:gd name="T7" fmla="*/ 25684 h 25684"/>
              <a:gd name="T8" fmla="*/ 0 w 26270"/>
              <a:gd name="T9" fmla="*/ 12842 h 25684"/>
              <a:gd name="T10" fmla="*/ 1598 w 26270"/>
              <a:gd name="T11" fmla="*/ 12842 h 25684"/>
              <a:gd name="T12" fmla="*/ 13135 w 26270"/>
              <a:gd name="T13" fmla="*/ 24086 h 25684"/>
              <a:gd name="T14" fmla="*/ 24672 w 26270"/>
              <a:gd name="T15" fmla="*/ 12842 h 25684"/>
              <a:gd name="T16" fmla="*/ 13135 w 26270"/>
              <a:gd name="T17" fmla="*/ 1598 h 25684"/>
              <a:gd name="T18" fmla="*/ 1598 w 26270"/>
              <a:gd name="T19" fmla="*/ 12842 h 25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6270" h="25684">
                <a:moveTo>
                  <a:pt x="0" y="12842"/>
                </a:moveTo>
                <a:cubicBezTo>
                  <a:pt x="0" y="5750"/>
                  <a:pt x="5881" y="0"/>
                  <a:pt x="13135" y="0"/>
                </a:cubicBezTo>
                <a:cubicBezTo>
                  <a:pt x="20389" y="0"/>
                  <a:pt x="26270" y="5750"/>
                  <a:pt x="26270" y="12842"/>
                </a:cubicBezTo>
                <a:cubicBezTo>
                  <a:pt x="26270" y="19934"/>
                  <a:pt x="20389" y="25684"/>
                  <a:pt x="13135" y="25684"/>
                </a:cubicBezTo>
                <a:cubicBezTo>
                  <a:pt x="5881" y="25684"/>
                  <a:pt x="0" y="19934"/>
                  <a:pt x="0" y="12842"/>
                </a:cubicBezTo>
                <a:close/>
                <a:moveTo>
                  <a:pt x="1598" y="12842"/>
                </a:moveTo>
                <a:cubicBezTo>
                  <a:pt x="1598" y="19052"/>
                  <a:pt x="6763" y="24086"/>
                  <a:pt x="13135" y="24086"/>
                </a:cubicBezTo>
                <a:cubicBezTo>
                  <a:pt x="19507" y="24086"/>
                  <a:pt x="24672" y="19052"/>
                  <a:pt x="24672" y="12842"/>
                </a:cubicBezTo>
                <a:cubicBezTo>
                  <a:pt x="24672" y="6632"/>
                  <a:pt x="19507" y="1598"/>
                  <a:pt x="13135" y="1598"/>
                </a:cubicBezTo>
                <a:cubicBezTo>
                  <a:pt x="6763" y="1598"/>
                  <a:pt x="1598" y="6632"/>
                  <a:pt x="1598" y="1284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19" name="グループ化 318"/>
          <p:cNvGrpSpPr/>
          <p:nvPr/>
        </p:nvGrpSpPr>
        <p:grpSpPr>
          <a:xfrm>
            <a:off x="6871668" y="3975994"/>
            <a:ext cx="772291" cy="278439"/>
            <a:chOff x="10354954" y="3767110"/>
            <a:chExt cx="806142" cy="330959"/>
          </a:xfrm>
        </p:grpSpPr>
        <p:sp>
          <p:nvSpPr>
            <p:cNvPr id="357" name="角丸四角形 356"/>
            <p:cNvSpPr/>
            <p:nvPr/>
          </p:nvSpPr>
          <p:spPr>
            <a:xfrm>
              <a:off x="10354954" y="3767110"/>
              <a:ext cx="806142" cy="33095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Rectangle 58"/>
            <p:cNvSpPr>
              <a:spLocks noChangeArrowheads="1"/>
            </p:cNvSpPr>
            <p:nvPr/>
          </p:nvSpPr>
          <p:spPr bwMode="auto">
            <a:xfrm>
              <a:off x="10450249" y="3840256"/>
              <a:ext cx="61555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ja-JP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天然資源</a:t>
              </a:r>
              <a:endPara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0" name="Rectangle 114"/>
          <p:cNvSpPr>
            <a:spLocks noChangeArrowheads="1"/>
          </p:cNvSpPr>
          <p:nvPr/>
        </p:nvSpPr>
        <p:spPr bwMode="auto">
          <a:xfrm>
            <a:off x="8810322" y="4071205"/>
            <a:ext cx="515992" cy="13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968441"/>
            <a:r>
              <a:rPr lang="ja-JP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再生資源</a:t>
            </a:r>
            <a:endParaRPr lang="ja-JP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1" name="Freeform 120"/>
          <p:cNvSpPr>
            <a:spLocks noEditPoints="1"/>
          </p:cNvSpPr>
          <p:nvPr/>
        </p:nvSpPr>
        <p:spPr bwMode="auto">
          <a:xfrm rot="21300000">
            <a:off x="8422500" y="4070900"/>
            <a:ext cx="363800" cy="97700"/>
          </a:xfrm>
          <a:custGeom>
            <a:avLst/>
            <a:gdLst>
              <a:gd name="T0" fmla="*/ 2545 w 2546"/>
              <a:gd name="T1" fmla="*/ 966 h 1037"/>
              <a:gd name="T2" fmla="*/ 2525 w 2546"/>
              <a:gd name="T3" fmla="*/ 1017 h 1037"/>
              <a:gd name="T4" fmla="*/ 2474 w 2546"/>
              <a:gd name="T5" fmla="*/ 1036 h 1037"/>
              <a:gd name="T6" fmla="*/ 2244 w 2546"/>
              <a:gd name="T7" fmla="*/ 1019 h 1037"/>
              <a:gd name="T8" fmla="*/ 2012 w 2546"/>
              <a:gd name="T9" fmla="*/ 993 h 1037"/>
              <a:gd name="T10" fmla="*/ 1783 w 2546"/>
              <a:gd name="T11" fmla="*/ 956 h 1037"/>
              <a:gd name="T12" fmla="*/ 1559 w 2546"/>
              <a:gd name="T13" fmla="*/ 911 h 1037"/>
              <a:gd name="T14" fmla="*/ 1339 w 2546"/>
              <a:gd name="T15" fmla="*/ 856 h 1037"/>
              <a:gd name="T16" fmla="*/ 1125 w 2546"/>
              <a:gd name="T17" fmla="*/ 792 h 1037"/>
              <a:gd name="T18" fmla="*/ 917 w 2546"/>
              <a:gd name="T19" fmla="*/ 719 h 1037"/>
              <a:gd name="T20" fmla="*/ 717 w 2546"/>
              <a:gd name="T21" fmla="*/ 638 h 1037"/>
              <a:gd name="T22" fmla="*/ 764 w 2546"/>
              <a:gd name="T23" fmla="*/ 639 h 1037"/>
              <a:gd name="T24" fmla="*/ 91 w 2546"/>
              <a:gd name="T25" fmla="*/ 877 h 1037"/>
              <a:gd name="T26" fmla="*/ 28 w 2546"/>
              <a:gd name="T27" fmla="*/ 867 h 1037"/>
              <a:gd name="T28" fmla="*/ 2 w 2546"/>
              <a:gd name="T29" fmla="*/ 808 h 1037"/>
              <a:gd name="T30" fmla="*/ 68 w 2546"/>
              <a:gd name="T31" fmla="*/ 63 h 1037"/>
              <a:gd name="T32" fmla="*/ 139 w 2546"/>
              <a:gd name="T33" fmla="*/ 3 h 1037"/>
              <a:gd name="T34" fmla="*/ 1814 w 2546"/>
              <a:gd name="T35" fmla="*/ 133 h 1037"/>
              <a:gd name="T36" fmla="*/ 1875 w 2546"/>
              <a:gd name="T37" fmla="*/ 191 h 1037"/>
              <a:gd name="T38" fmla="*/ 1831 w 2546"/>
              <a:gd name="T39" fmla="*/ 262 h 1037"/>
              <a:gd name="T40" fmla="*/ 1168 w 2546"/>
              <a:gd name="T41" fmla="*/ 496 h 1037"/>
              <a:gd name="T42" fmla="*/ 1166 w 2546"/>
              <a:gd name="T43" fmla="*/ 370 h 1037"/>
              <a:gd name="T44" fmla="*/ 1321 w 2546"/>
              <a:gd name="T45" fmla="*/ 419 h 1037"/>
              <a:gd name="T46" fmla="*/ 1477 w 2546"/>
              <a:gd name="T47" fmla="*/ 463 h 1037"/>
              <a:gd name="T48" fmla="*/ 1637 w 2546"/>
              <a:gd name="T49" fmla="*/ 501 h 1037"/>
              <a:gd name="T50" fmla="*/ 1800 w 2546"/>
              <a:gd name="T51" fmla="*/ 535 h 1037"/>
              <a:gd name="T52" fmla="*/ 1965 w 2546"/>
              <a:gd name="T53" fmla="*/ 563 h 1037"/>
              <a:gd name="T54" fmla="*/ 2132 w 2546"/>
              <a:gd name="T55" fmla="*/ 586 h 1037"/>
              <a:gd name="T56" fmla="*/ 2301 w 2546"/>
              <a:gd name="T57" fmla="*/ 605 h 1037"/>
              <a:gd name="T58" fmla="*/ 2470 w 2546"/>
              <a:gd name="T59" fmla="*/ 617 h 1037"/>
              <a:gd name="T60" fmla="*/ 2532 w 2546"/>
              <a:gd name="T61" fmla="*/ 680 h 1037"/>
              <a:gd name="T62" fmla="*/ 2545 w 2546"/>
              <a:gd name="T63" fmla="*/ 966 h 1037"/>
              <a:gd name="T64" fmla="*/ 2398 w 2546"/>
              <a:gd name="T65" fmla="*/ 687 h 1037"/>
              <a:gd name="T66" fmla="*/ 2460 w 2546"/>
              <a:gd name="T67" fmla="*/ 750 h 1037"/>
              <a:gd name="T68" fmla="*/ 2286 w 2546"/>
              <a:gd name="T69" fmla="*/ 737 h 1037"/>
              <a:gd name="T70" fmla="*/ 2114 w 2546"/>
              <a:gd name="T71" fmla="*/ 719 h 1037"/>
              <a:gd name="T72" fmla="*/ 1943 w 2546"/>
              <a:gd name="T73" fmla="*/ 695 h 1037"/>
              <a:gd name="T74" fmla="*/ 1773 w 2546"/>
              <a:gd name="T75" fmla="*/ 665 h 1037"/>
              <a:gd name="T76" fmla="*/ 1606 w 2546"/>
              <a:gd name="T77" fmla="*/ 631 h 1037"/>
              <a:gd name="T78" fmla="*/ 1441 w 2546"/>
              <a:gd name="T79" fmla="*/ 591 h 1037"/>
              <a:gd name="T80" fmla="*/ 1281 w 2546"/>
              <a:gd name="T81" fmla="*/ 546 h 1037"/>
              <a:gd name="T82" fmla="*/ 1126 w 2546"/>
              <a:gd name="T83" fmla="*/ 497 h 1037"/>
              <a:gd name="T84" fmla="*/ 1079 w 2546"/>
              <a:gd name="T85" fmla="*/ 435 h 1037"/>
              <a:gd name="T86" fmla="*/ 1124 w 2546"/>
              <a:gd name="T87" fmla="*/ 371 h 1037"/>
              <a:gd name="T88" fmla="*/ 1787 w 2546"/>
              <a:gd name="T89" fmla="*/ 137 h 1037"/>
              <a:gd name="T90" fmla="*/ 1804 w 2546"/>
              <a:gd name="T91" fmla="*/ 266 h 1037"/>
              <a:gd name="T92" fmla="*/ 129 w 2546"/>
              <a:gd name="T93" fmla="*/ 135 h 1037"/>
              <a:gd name="T94" fmla="*/ 200 w 2546"/>
              <a:gd name="T95" fmla="*/ 75 h 1037"/>
              <a:gd name="T96" fmla="*/ 135 w 2546"/>
              <a:gd name="T97" fmla="*/ 820 h 1037"/>
              <a:gd name="T98" fmla="*/ 46 w 2546"/>
              <a:gd name="T99" fmla="*/ 751 h 1037"/>
              <a:gd name="T100" fmla="*/ 720 w 2546"/>
              <a:gd name="T101" fmla="*/ 514 h 1037"/>
              <a:gd name="T102" fmla="*/ 767 w 2546"/>
              <a:gd name="T103" fmla="*/ 515 h 1037"/>
              <a:gd name="T104" fmla="*/ 961 w 2546"/>
              <a:gd name="T105" fmla="*/ 594 h 1037"/>
              <a:gd name="T106" fmla="*/ 1163 w 2546"/>
              <a:gd name="T107" fmla="*/ 664 h 1037"/>
              <a:gd name="T108" fmla="*/ 1371 w 2546"/>
              <a:gd name="T109" fmla="*/ 726 h 1037"/>
              <a:gd name="T110" fmla="*/ 1586 w 2546"/>
              <a:gd name="T111" fmla="*/ 780 h 1037"/>
              <a:gd name="T112" fmla="*/ 1804 w 2546"/>
              <a:gd name="T113" fmla="*/ 825 h 1037"/>
              <a:gd name="T114" fmla="*/ 2028 w 2546"/>
              <a:gd name="T115" fmla="*/ 860 h 1037"/>
              <a:gd name="T116" fmla="*/ 2253 w 2546"/>
              <a:gd name="T117" fmla="*/ 886 h 1037"/>
              <a:gd name="T118" fmla="*/ 2483 w 2546"/>
              <a:gd name="T119" fmla="*/ 903 h 1037"/>
              <a:gd name="T120" fmla="*/ 2412 w 2546"/>
              <a:gd name="T121" fmla="*/ 973 h 1037"/>
              <a:gd name="T122" fmla="*/ 2398 w 2546"/>
              <a:gd name="T123" fmla="*/ 687 h 1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546" h="1037">
                <a:moveTo>
                  <a:pt x="2545" y="966"/>
                </a:moveTo>
                <a:cubicBezTo>
                  <a:pt x="2546" y="985"/>
                  <a:pt x="2539" y="1004"/>
                  <a:pt x="2525" y="1017"/>
                </a:cubicBezTo>
                <a:cubicBezTo>
                  <a:pt x="2511" y="1030"/>
                  <a:pt x="2493" y="1037"/>
                  <a:pt x="2474" y="1036"/>
                </a:cubicBezTo>
                <a:lnTo>
                  <a:pt x="2244" y="1019"/>
                </a:lnTo>
                <a:lnTo>
                  <a:pt x="2012" y="993"/>
                </a:lnTo>
                <a:lnTo>
                  <a:pt x="1783" y="956"/>
                </a:lnTo>
                <a:lnTo>
                  <a:pt x="1559" y="911"/>
                </a:lnTo>
                <a:lnTo>
                  <a:pt x="1339" y="856"/>
                </a:lnTo>
                <a:lnTo>
                  <a:pt x="1125" y="792"/>
                </a:lnTo>
                <a:lnTo>
                  <a:pt x="917" y="719"/>
                </a:lnTo>
                <a:lnTo>
                  <a:pt x="717" y="638"/>
                </a:lnTo>
                <a:lnTo>
                  <a:pt x="764" y="639"/>
                </a:lnTo>
                <a:lnTo>
                  <a:pt x="91" y="877"/>
                </a:lnTo>
                <a:cubicBezTo>
                  <a:pt x="69" y="884"/>
                  <a:pt x="46" y="881"/>
                  <a:pt x="28" y="867"/>
                </a:cubicBezTo>
                <a:cubicBezTo>
                  <a:pt x="10" y="853"/>
                  <a:pt x="0" y="831"/>
                  <a:pt x="2" y="808"/>
                </a:cubicBezTo>
                <a:lnTo>
                  <a:pt x="68" y="63"/>
                </a:lnTo>
                <a:cubicBezTo>
                  <a:pt x="71" y="27"/>
                  <a:pt x="103" y="0"/>
                  <a:pt x="139" y="3"/>
                </a:cubicBezTo>
                <a:lnTo>
                  <a:pt x="1814" y="133"/>
                </a:lnTo>
                <a:cubicBezTo>
                  <a:pt x="1846" y="135"/>
                  <a:pt x="1871" y="160"/>
                  <a:pt x="1875" y="191"/>
                </a:cubicBezTo>
                <a:cubicBezTo>
                  <a:pt x="1879" y="222"/>
                  <a:pt x="1861" y="252"/>
                  <a:pt x="1831" y="262"/>
                </a:cubicBezTo>
                <a:lnTo>
                  <a:pt x="1168" y="496"/>
                </a:lnTo>
                <a:lnTo>
                  <a:pt x="1166" y="370"/>
                </a:lnTo>
                <a:lnTo>
                  <a:pt x="1321" y="419"/>
                </a:lnTo>
                <a:lnTo>
                  <a:pt x="1477" y="463"/>
                </a:lnTo>
                <a:lnTo>
                  <a:pt x="1637" y="501"/>
                </a:lnTo>
                <a:lnTo>
                  <a:pt x="1800" y="535"/>
                </a:lnTo>
                <a:lnTo>
                  <a:pt x="1965" y="563"/>
                </a:lnTo>
                <a:lnTo>
                  <a:pt x="2132" y="586"/>
                </a:lnTo>
                <a:lnTo>
                  <a:pt x="2301" y="605"/>
                </a:lnTo>
                <a:lnTo>
                  <a:pt x="2470" y="617"/>
                </a:lnTo>
                <a:cubicBezTo>
                  <a:pt x="2503" y="619"/>
                  <a:pt x="2530" y="647"/>
                  <a:pt x="2532" y="680"/>
                </a:cubicBezTo>
                <a:lnTo>
                  <a:pt x="2545" y="966"/>
                </a:lnTo>
                <a:close/>
                <a:moveTo>
                  <a:pt x="2398" y="687"/>
                </a:moveTo>
                <a:lnTo>
                  <a:pt x="2460" y="750"/>
                </a:lnTo>
                <a:lnTo>
                  <a:pt x="2286" y="737"/>
                </a:lnTo>
                <a:lnTo>
                  <a:pt x="2114" y="719"/>
                </a:lnTo>
                <a:lnTo>
                  <a:pt x="1943" y="695"/>
                </a:lnTo>
                <a:lnTo>
                  <a:pt x="1773" y="665"/>
                </a:lnTo>
                <a:lnTo>
                  <a:pt x="1606" y="631"/>
                </a:lnTo>
                <a:lnTo>
                  <a:pt x="1441" y="591"/>
                </a:lnTo>
                <a:lnTo>
                  <a:pt x="1281" y="546"/>
                </a:lnTo>
                <a:lnTo>
                  <a:pt x="1126" y="497"/>
                </a:lnTo>
                <a:cubicBezTo>
                  <a:pt x="1099" y="488"/>
                  <a:pt x="1080" y="463"/>
                  <a:pt x="1079" y="435"/>
                </a:cubicBezTo>
                <a:cubicBezTo>
                  <a:pt x="1079" y="406"/>
                  <a:pt x="1097" y="380"/>
                  <a:pt x="1124" y="371"/>
                </a:cubicBezTo>
                <a:lnTo>
                  <a:pt x="1787" y="137"/>
                </a:lnTo>
                <a:lnTo>
                  <a:pt x="1804" y="266"/>
                </a:lnTo>
                <a:lnTo>
                  <a:pt x="129" y="135"/>
                </a:lnTo>
                <a:lnTo>
                  <a:pt x="200" y="75"/>
                </a:lnTo>
                <a:lnTo>
                  <a:pt x="135" y="820"/>
                </a:lnTo>
                <a:lnTo>
                  <a:pt x="46" y="751"/>
                </a:lnTo>
                <a:lnTo>
                  <a:pt x="720" y="514"/>
                </a:lnTo>
                <a:cubicBezTo>
                  <a:pt x="735" y="508"/>
                  <a:pt x="752" y="509"/>
                  <a:pt x="767" y="515"/>
                </a:cubicBezTo>
                <a:lnTo>
                  <a:pt x="961" y="594"/>
                </a:lnTo>
                <a:lnTo>
                  <a:pt x="1163" y="664"/>
                </a:lnTo>
                <a:lnTo>
                  <a:pt x="1371" y="726"/>
                </a:lnTo>
                <a:lnTo>
                  <a:pt x="1586" y="780"/>
                </a:lnTo>
                <a:lnTo>
                  <a:pt x="1804" y="825"/>
                </a:lnTo>
                <a:lnTo>
                  <a:pt x="2028" y="860"/>
                </a:lnTo>
                <a:lnTo>
                  <a:pt x="2253" y="886"/>
                </a:lnTo>
                <a:lnTo>
                  <a:pt x="2483" y="903"/>
                </a:lnTo>
                <a:lnTo>
                  <a:pt x="2412" y="973"/>
                </a:lnTo>
                <a:lnTo>
                  <a:pt x="2398" y="687"/>
                </a:lnTo>
                <a:close/>
              </a:path>
            </a:pathLst>
          </a:custGeom>
          <a:solidFill>
            <a:schemeClr val="tx1"/>
          </a:solidFill>
          <a:ln w="0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2" name="Freeform 121"/>
          <p:cNvSpPr>
            <a:spLocks noEditPoints="1"/>
          </p:cNvSpPr>
          <p:nvPr/>
        </p:nvSpPr>
        <p:spPr bwMode="auto">
          <a:xfrm rot="180000">
            <a:off x="7441056" y="3152841"/>
            <a:ext cx="115729" cy="240810"/>
          </a:xfrm>
          <a:custGeom>
            <a:avLst/>
            <a:gdLst>
              <a:gd name="T0" fmla="*/ 723 w 2109"/>
              <a:gd name="T1" fmla="*/ 5204 h 5213"/>
              <a:gd name="T2" fmla="*/ 616 w 2109"/>
              <a:gd name="T3" fmla="*/ 5183 h 5213"/>
              <a:gd name="T4" fmla="*/ 561 w 2109"/>
              <a:gd name="T5" fmla="*/ 5089 h 5213"/>
              <a:gd name="T6" fmla="*/ 512 w 2109"/>
              <a:gd name="T7" fmla="*/ 4630 h 5213"/>
              <a:gd name="T8" fmla="*/ 481 w 2109"/>
              <a:gd name="T9" fmla="*/ 4165 h 5213"/>
              <a:gd name="T10" fmla="*/ 471 w 2109"/>
              <a:gd name="T11" fmla="*/ 3702 h 5213"/>
              <a:gd name="T12" fmla="*/ 481 w 2109"/>
              <a:gd name="T13" fmla="*/ 3244 h 5213"/>
              <a:gd name="T14" fmla="*/ 510 w 2109"/>
              <a:gd name="T15" fmla="*/ 2792 h 5213"/>
              <a:gd name="T16" fmla="*/ 560 w 2109"/>
              <a:gd name="T17" fmla="*/ 2347 h 5213"/>
              <a:gd name="T18" fmla="*/ 629 w 2109"/>
              <a:gd name="T19" fmla="*/ 1913 h 5213"/>
              <a:gd name="T20" fmla="*/ 717 w 2109"/>
              <a:gd name="T21" fmla="*/ 1489 h 5213"/>
              <a:gd name="T22" fmla="*/ 732 w 2109"/>
              <a:gd name="T23" fmla="*/ 1583 h 5213"/>
              <a:gd name="T24" fmla="*/ 24 w 2109"/>
              <a:gd name="T25" fmla="*/ 343 h 5213"/>
              <a:gd name="T26" fmla="*/ 21 w 2109"/>
              <a:gd name="T27" fmla="*/ 215 h 5213"/>
              <a:gd name="T28" fmla="*/ 127 w 2109"/>
              <a:gd name="T29" fmla="*/ 144 h 5213"/>
              <a:gd name="T30" fmla="*/ 1618 w 2109"/>
              <a:gd name="T31" fmla="*/ 7 h 5213"/>
              <a:gd name="T32" fmla="*/ 1763 w 2109"/>
              <a:gd name="T33" fmla="*/ 126 h 5213"/>
              <a:gd name="T34" fmla="*/ 2103 w 2109"/>
              <a:gd name="T35" fmla="*/ 3469 h 5213"/>
              <a:gd name="T36" fmla="*/ 2011 w 2109"/>
              <a:gd name="T37" fmla="*/ 3609 h 5213"/>
              <a:gd name="T38" fmla="*/ 1855 w 2109"/>
              <a:gd name="T39" fmla="*/ 3549 h 5213"/>
              <a:gd name="T40" fmla="*/ 1158 w 2109"/>
              <a:gd name="T41" fmla="*/ 2328 h 5213"/>
              <a:gd name="T42" fmla="*/ 1406 w 2109"/>
              <a:gd name="T43" fmla="*/ 2279 h 5213"/>
              <a:gd name="T44" fmla="*/ 1364 w 2109"/>
              <a:gd name="T45" fmla="*/ 2601 h 5213"/>
              <a:gd name="T46" fmla="*/ 1334 w 2109"/>
              <a:gd name="T47" fmla="*/ 2924 h 5213"/>
              <a:gd name="T48" fmla="*/ 1315 w 2109"/>
              <a:gd name="T49" fmla="*/ 3252 h 5213"/>
              <a:gd name="T50" fmla="*/ 1307 w 2109"/>
              <a:gd name="T51" fmla="*/ 3584 h 5213"/>
              <a:gd name="T52" fmla="*/ 1310 w 2109"/>
              <a:gd name="T53" fmla="*/ 3919 h 5213"/>
              <a:gd name="T54" fmla="*/ 1324 w 2109"/>
              <a:gd name="T55" fmla="*/ 4256 h 5213"/>
              <a:gd name="T56" fmla="*/ 1348 w 2109"/>
              <a:gd name="T57" fmla="*/ 4594 h 5213"/>
              <a:gd name="T58" fmla="*/ 1384 w 2109"/>
              <a:gd name="T59" fmla="*/ 4932 h 5213"/>
              <a:gd name="T60" fmla="*/ 1281 w 2109"/>
              <a:gd name="T61" fmla="*/ 5075 h 5213"/>
              <a:gd name="T62" fmla="*/ 723 w 2109"/>
              <a:gd name="T63" fmla="*/ 5204 h 5213"/>
              <a:gd name="T64" fmla="*/ 1221 w 2109"/>
              <a:gd name="T65" fmla="*/ 4816 h 5213"/>
              <a:gd name="T66" fmla="*/ 1119 w 2109"/>
              <a:gd name="T67" fmla="*/ 4959 h 5213"/>
              <a:gd name="T68" fmla="*/ 1082 w 2109"/>
              <a:gd name="T69" fmla="*/ 4613 h 5213"/>
              <a:gd name="T70" fmla="*/ 1057 w 2109"/>
              <a:gd name="T71" fmla="*/ 4267 h 5213"/>
              <a:gd name="T72" fmla="*/ 1043 w 2109"/>
              <a:gd name="T73" fmla="*/ 3922 h 5213"/>
              <a:gd name="T74" fmla="*/ 1040 w 2109"/>
              <a:gd name="T75" fmla="*/ 3577 h 5213"/>
              <a:gd name="T76" fmla="*/ 1048 w 2109"/>
              <a:gd name="T77" fmla="*/ 3236 h 5213"/>
              <a:gd name="T78" fmla="*/ 1069 w 2109"/>
              <a:gd name="T79" fmla="*/ 2899 h 5213"/>
              <a:gd name="T80" fmla="*/ 1099 w 2109"/>
              <a:gd name="T81" fmla="*/ 2566 h 5213"/>
              <a:gd name="T82" fmla="*/ 1141 w 2109"/>
              <a:gd name="T83" fmla="*/ 2244 h 5213"/>
              <a:gd name="T84" fmla="*/ 1248 w 2109"/>
              <a:gd name="T85" fmla="*/ 2131 h 5213"/>
              <a:gd name="T86" fmla="*/ 1389 w 2109"/>
              <a:gd name="T87" fmla="*/ 2195 h 5213"/>
              <a:gd name="T88" fmla="*/ 2086 w 2109"/>
              <a:gd name="T89" fmla="*/ 3416 h 5213"/>
              <a:gd name="T90" fmla="*/ 1838 w 2109"/>
              <a:gd name="T91" fmla="*/ 3496 h 5213"/>
              <a:gd name="T92" fmla="*/ 1498 w 2109"/>
              <a:gd name="T93" fmla="*/ 153 h 5213"/>
              <a:gd name="T94" fmla="*/ 1643 w 2109"/>
              <a:gd name="T95" fmla="*/ 272 h 5213"/>
              <a:gd name="T96" fmla="*/ 152 w 2109"/>
              <a:gd name="T97" fmla="*/ 409 h 5213"/>
              <a:gd name="T98" fmla="*/ 255 w 2109"/>
              <a:gd name="T99" fmla="*/ 210 h 5213"/>
              <a:gd name="T100" fmla="*/ 963 w 2109"/>
              <a:gd name="T101" fmla="*/ 1450 h 5213"/>
              <a:gd name="T102" fmla="*/ 978 w 2109"/>
              <a:gd name="T103" fmla="*/ 1544 h 5213"/>
              <a:gd name="T104" fmla="*/ 892 w 2109"/>
              <a:gd name="T105" fmla="*/ 1954 h 5213"/>
              <a:gd name="T106" fmla="*/ 825 w 2109"/>
              <a:gd name="T107" fmla="*/ 2376 h 5213"/>
              <a:gd name="T108" fmla="*/ 777 w 2109"/>
              <a:gd name="T109" fmla="*/ 2809 h 5213"/>
              <a:gd name="T110" fmla="*/ 748 w 2109"/>
              <a:gd name="T111" fmla="*/ 3249 h 5213"/>
              <a:gd name="T112" fmla="*/ 738 w 2109"/>
              <a:gd name="T113" fmla="*/ 3697 h 5213"/>
              <a:gd name="T114" fmla="*/ 748 w 2109"/>
              <a:gd name="T115" fmla="*/ 4148 h 5213"/>
              <a:gd name="T116" fmla="*/ 777 w 2109"/>
              <a:gd name="T117" fmla="*/ 4601 h 5213"/>
              <a:gd name="T118" fmla="*/ 826 w 2109"/>
              <a:gd name="T119" fmla="*/ 5060 h 5213"/>
              <a:gd name="T120" fmla="*/ 663 w 2109"/>
              <a:gd name="T121" fmla="*/ 4945 h 5213"/>
              <a:gd name="T122" fmla="*/ 1221 w 2109"/>
              <a:gd name="T123" fmla="*/ 4816 h 5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109" h="5213">
                <a:moveTo>
                  <a:pt x="723" y="5204"/>
                </a:moveTo>
                <a:cubicBezTo>
                  <a:pt x="686" y="5213"/>
                  <a:pt x="647" y="5205"/>
                  <a:pt x="616" y="5183"/>
                </a:cubicBezTo>
                <a:cubicBezTo>
                  <a:pt x="585" y="5161"/>
                  <a:pt x="565" y="5127"/>
                  <a:pt x="561" y="5089"/>
                </a:cubicBezTo>
                <a:lnTo>
                  <a:pt x="512" y="4630"/>
                </a:lnTo>
                <a:lnTo>
                  <a:pt x="481" y="4165"/>
                </a:lnTo>
                <a:lnTo>
                  <a:pt x="471" y="3702"/>
                </a:lnTo>
                <a:lnTo>
                  <a:pt x="481" y="3244"/>
                </a:lnTo>
                <a:lnTo>
                  <a:pt x="510" y="2792"/>
                </a:lnTo>
                <a:lnTo>
                  <a:pt x="560" y="2347"/>
                </a:lnTo>
                <a:lnTo>
                  <a:pt x="629" y="1913"/>
                </a:lnTo>
                <a:lnTo>
                  <a:pt x="717" y="1489"/>
                </a:lnTo>
                <a:lnTo>
                  <a:pt x="732" y="1583"/>
                </a:lnTo>
                <a:lnTo>
                  <a:pt x="24" y="343"/>
                </a:lnTo>
                <a:cubicBezTo>
                  <a:pt x="1" y="303"/>
                  <a:pt x="0" y="255"/>
                  <a:pt x="21" y="215"/>
                </a:cubicBezTo>
                <a:cubicBezTo>
                  <a:pt x="42" y="175"/>
                  <a:pt x="82" y="148"/>
                  <a:pt x="127" y="144"/>
                </a:cubicBezTo>
                <a:lnTo>
                  <a:pt x="1618" y="7"/>
                </a:lnTo>
                <a:cubicBezTo>
                  <a:pt x="1691" y="0"/>
                  <a:pt x="1756" y="53"/>
                  <a:pt x="1763" y="126"/>
                </a:cubicBezTo>
                <a:lnTo>
                  <a:pt x="2103" y="3469"/>
                </a:lnTo>
                <a:cubicBezTo>
                  <a:pt x="2109" y="3532"/>
                  <a:pt x="2071" y="3590"/>
                  <a:pt x="2011" y="3609"/>
                </a:cubicBezTo>
                <a:cubicBezTo>
                  <a:pt x="1951" y="3629"/>
                  <a:pt x="1886" y="3603"/>
                  <a:pt x="1855" y="3549"/>
                </a:cubicBezTo>
                <a:lnTo>
                  <a:pt x="1158" y="2328"/>
                </a:lnTo>
                <a:lnTo>
                  <a:pt x="1406" y="2279"/>
                </a:lnTo>
                <a:lnTo>
                  <a:pt x="1364" y="2601"/>
                </a:lnTo>
                <a:lnTo>
                  <a:pt x="1334" y="2924"/>
                </a:lnTo>
                <a:lnTo>
                  <a:pt x="1315" y="3252"/>
                </a:lnTo>
                <a:lnTo>
                  <a:pt x="1307" y="3584"/>
                </a:lnTo>
                <a:lnTo>
                  <a:pt x="1310" y="3919"/>
                </a:lnTo>
                <a:lnTo>
                  <a:pt x="1324" y="4256"/>
                </a:lnTo>
                <a:lnTo>
                  <a:pt x="1348" y="4594"/>
                </a:lnTo>
                <a:lnTo>
                  <a:pt x="1384" y="4932"/>
                </a:lnTo>
                <a:cubicBezTo>
                  <a:pt x="1391" y="4999"/>
                  <a:pt x="1347" y="5060"/>
                  <a:pt x="1281" y="5075"/>
                </a:cubicBezTo>
                <a:lnTo>
                  <a:pt x="723" y="5204"/>
                </a:lnTo>
                <a:close/>
                <a:moveTo>
                  <a:pt x="1221" y="4816"/>
                </a:moveTo>
                <a:lnTo>
                  <a:pt x="1119" y="4959"/>
                </a:lnTo>
                <a:lnTo>
                  <a:pt x="1082" y="4613"/>
                </a:lnTo>
                <a:lnTo>
                  <a:pt x="1057" y="4267"/>
                </a:lnTo>
                <a:lnTo>
                  <a:pt x="1043" y="3922"/>
                </a:lnTo>
                <a:lnTo>
                  <a:pt x="1040" y="3577"/>
                </a:lnTo>
                <a:lnTo>
                  <a:pt x="1048" y="3236"/>
                </a:lnTo>
                <a:lnTo>
                  <a:pt x="1069" y="2899"/>
                </a:lnTo>
                <a:lnTo>
                  <a:pt x="1099" y="2566"/>
                </a:lnTo>
                <a:lnTo>
                  <a:pt x="1141" y="2244"/>
                </a:lnTo>
                <a:cubicBezTo>
                  <a:pt x="1149" y="2187"/>
                  <a:pt x="1192" y="2142"/>
                  <a:pt x="1248" y="2131"/>
                </a:cubicBezTo>
                <a:cubicBezTo>
                  <a:pt x="1304" y="2120"/>
                  <a:pt x="1361" y="2146"/>
                  <a:pt x="1389" y="2195"/>
                </a:cubicBezTo>
                <a:lnTo>
                  <a:pt x="2086" y="3416"/>
                </a:lnTo>
                <a:lnTo>
                  <a:pt x="1838" y="3496"/>
                </a:lnTo>
                <a:lnTo>
                  <a:pt x="1498" y="153"/>
                </a:lnTo>
                <a:lnTo>
                  <a:pt x="1643" y="272"/>
                </a:lnTo>
                <a:lnTo>
                  <a:pt x="152" y="409"/>
                </a:lnTo>
                <a:lnTo>
                  <a:pt x="255" y="210"/>
                </a:lnTo>
                <a:lnTo>
                  <a:pt x="963" y="1450"/>
                </a:lnTo>
                <a:cubicBezTo>
                  <a:pt x="979" y="1479"/>
                  <a:pt x="985" y="1512"/>
                  <a:pt x="978" y="1544"/>
                </a:cubicBezTo>
                <a:lnTo>
                  <a:pt x="892" y="1954"/>
                </a:lnTo>
                <a:lnTo>
                  <a:pt x="825" y="2376"/>
                </a:lnTo>
                <a:lnTo>
                  <a:pt x="777" y="2809"/>
                </a:lnTo>
                <a:lnTo>
                  <a:pt x="748" y="3249"/>
                </a:lnTo>
                <a:lnTo>
                  <a:pt x="738" y="3697"/>
                </a:lnTo>
                <a:lnTo>
                  <a:pt x="748" y="4148"/>
                </a:lnTo>
                <a:lnTo>
                  <a:pt x="777" y="4601"/>
                </a:lnTo>
                <a:lnTo>
                  <a:pt x="826" y="5060"/>
                </a:lnTo>
                <a:lnTo>
                  <a:pt x="663" y="4945"/>
                </a:lnTo>
                <a:lnTo>
                  <a:pt x="1221" y="4816"/>
                </a:lnTo>
                <a:close/>
              </a:path>
            </a:pathLst>
          </a:custGeom>
          <a:solidFill>
            <a:schemeClr val="tx1"/>
          </a:solidFill>
          <a:ln w="0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23" name="グループ化 322"/>
          <p:cNvGrpSpPr/>
          <p:nvPr/>
        </p:nvGrpSpPr>
        <p:grpSpPr>
          <a:xfrm>
            <a:off x="7785206" y="3673736"/>
            <a:ext cx="470497" cy="278439"/>
            <a:chOff x="10840688" y="3221666"/>
            <a:chExt cx="491120" cy="330959"/>
          </a:xfrm>
        </p:grpSpPr>
        <p:sp>
          <p:nvSpPr>
            <p:cNvPr id="355" name="角丸四角形 354"/>
            <p:cNvSpPr/>
            <p:nvPr/>
          </p:nvSpPr>
          <p:spPr>
            <a:xfrm>
              <a:off x="10840688" y="3221666"/>
              <a:ext cx="491120" cy="33095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6" name="Rectangle 58"/>
            <p:cNvSpPr>
              <a:spLocks noChangeArrowheads="1"/>
            </p:cNvSpPr>
            <p:nvPr/>
          </p:nvSpPr>
          <p:spPr bwMode="auto">
            <a:xfrm>
              <a:off x="10932360" y="3294812"/>
              <a:ext cx="3077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生産</a:t>
              </a:r>
              <a:endPara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4" name="グループ化 323"/>
          <p:cNvGrpSpPr/>
          <p:nvPr/>
        </p:nvGrpSpPr>
        <p:grpSpPr>
          <a:xfrm>
            <a:off x="8491634" y="2523265"/>
            <a:ext cx="817936" cy="278439"/>
            <a:chOff x="11539109" y="2056791"/>
            <a:chExt cx="853787" cy="330959"/>
          </a:xfrm>
        </p:grpSpPr>
        <p:sp>
          <p:nvSpPr>
            <p:cNvPr id="353" name="角丸四角形 352"/>
            <p:cNvSpPr/>
            <p:nvPr/>
          </p:nvSpPr>
          <p:spPr>
            <a:xfrm>
              <a:off x="11539109" y="2056791"/>
              <a:ext cx="853787" cy="33095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Rectangle 22"/>
            <p:cNvSpPr>
              <a:spLocks noChangeArrowheads="1"/>
            </p:cNvSpPr>
            <p:nvPr/>
          </p:nvSpPr>
          <p:spPr bwMode="auto">
            <a:xfrm>
              <a:off x="11619754" y="2129937"/>
              <a:ext cx="69249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消費</a:t>
              </a:r>
              <a:r>
                <a:rPr lang="ja-JP" altLang="ja-JP" sz="12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・使用</a:t>
              </a:r>
              <a:endParaRPr lang="ja-JP" altLang="ja-JP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5" name="Rectangle 116"/>
          <p:cNvSpPr>
            <a:spLocks noChangeArrowheads="1"/>
          </p:cNvSpPr>
          <p:nvPr/>
        </p:nvSpPr>
        <p:spPr bwMode="auto">
          <a:xfrm>
            <a:off x="7563052" y="3227064"/>
            <a:ext cx="294853" cy="155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968441"/>
            <a:r>
              <a:rPr lang="ja-JP" altLang="ja-JP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製品</a:t>
            </a:r>
            <a:endParaRPr lang="ja-JP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1" name="角丸四角形 350"/>
          <p:cNvSpPr/>
          <p:nvPr/>
        </p:nvSpPr>
        <p:spPr>
          <a:xfrm>
            <a:off x="10287304" y="2451516"/>
            <a:ext cx="656165" cy="32364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2" name="Rectangle 58"/>
          <p:cNvSpPr>
            <a:spLocks noChangeArrowheads="1"/>
          </p:cNvSpPr>
          <p:nvPr/>
        </p:nvSpPr>
        <p:spPr bwMode="auto">
          <a:xfrm>
            <a:off x="10301902" y="2468888"/>
            <a:ext cx="618032" cy="25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適正処理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処分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27" name="グループ化 326"/>
          <p:cNvGrpSpPr/>
          <p:nvPr/>
        </p:nvGrpSpPr>
        <p:grpSpPr>
          <a:xfrm>
            <a:off x="9498888" y="3662700"/>
            <a:ext cx="662869" cy="278439"/>
            <a:chOff x="12564622" y="3221666"/>
            <a:chExt cx="691924" cy="330959"/>
          </a:xfrm>
        </p:grpSpPr>
        <p:sp>
          <p:nvSpPr>
            <p:cNvPr id="349" name="角丸四角形 348"/>
            <p:cNvSpPr/>
            <p:nvPr/>
          </p:nvSpPr>
          <p:spPr>
            <a:xfrm>
              <a:off x="12564622" y="3221666"/>
              <a:ext cx="691924" cy="33095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Rectangle 22"/>
            <p:cNvSpPr>
              <a:spLocks noChangeArrowheads="1"/>
            </p:cNvSpPr>
            <p:nvPr/>
          </p:nvSpPr>
          <p:spPr bwMode="auto">
            <a:xfrm>
              <a:off x="12645266" y="3294812"/>
              <a:ext cx="55624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リサイクル</a:t>
              </a:r>
              <a:endPara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8" name="グループ化 327"/>
          <p:cNvGrpSpPr/>
          <p:nvPr/>
        </p:nvGrpSpPr>
        <p:grpSpPr>
          <a:xfrm>
            <a:off x="8413919" y="3316235"/>
            <a:ext cx="1031167" cy="485410"/>
            <a:chOff x="13264884" y="2623650"/>
            <a:chExt cx="1076365" cy="576969"/>
          </a:xfrm>
        </p:grpSpPr>
        <p:sp>
          <p:nvSpPr>
            <p:cNvPr id="347" name="Freeform 122"/>
            <p:cNvSpPr>
              <a:spLocks noEditPoints="1"/>
            </p:cNvSpPr>
            <p:nvPr/>
          </p:nvSpPr>
          <p:spPr bwMode="auto">
            <a:xfrm>
              <a:off x="13264884" y="2623650"/>
              <a:ext cx="1076365" cy="576969"/>
            </a:xfrm>
            <a:custGeom>
              <a:avLst/>
              <a:gdLst>
                <a:gd name="T0" fmla="*/ 712 w 6976"/>
                <a:gd name="T1" fmla="*/ 904 h 4169"/>
                <a:gd name="T2" fmla="*/ 1166 w 6976"/>
                <a:gd name="T3" fmla="*/ 486 h 4169"/>
                <a:gd name="T4" fmla="*/ 1856 w 6976"/>
                <a:gd name="T5" fmla="*/ 366 h 4169"/>
                <a:gd name="T6" fmla="*/ 2540 w 6976"/>
                <a:gd name="T7" fmla="*/ 234 h 4169"/>
                <a:gd name="T8" fmla="*/ 3148 w 6976"/>
                <a:gd name="T9" fmla="*/ 121 h 4169"/>
                <a:gd name="T10" fmla="*/ 3634 w 6976"/>
                <a:gd name="T11" fmla="*/ 276 h 4169"/>
                <a:gd name="T12" fmla="*/ 4435 w 6976"/>
                <a:gd name="T13" fmla="*/ 19 h 4169"/>
                <a:gd name="T14" fmla="*/ 4898 w 6976"/>
                <a:gd name="T15" fmla="*/ 140 h 4169"/>
                <a:gd name="T16" fmla="*/ 5849 w 6976"/>
                <a:gd name="T17" fmla="*/ 114 h 4169"/>
                <a:gd name="T18" fmla="*/ 6293 w 6976"/>
                <a:gd name="T19" fmla="*/ 553 h 4169"/>
                <a:gd name="T20" fmla="*/ 6758 w 6976"/>
                <a:gd name="T21" fmla="*/ 946 h 4169"/>
                <a:gd name="T22" fmla="*/ 6789 w 6976"/>
                <a:gd name="T23" fmla="*/ 1406 h 4169"/>
                <a:gd name="T24" fmla="*/ 6961 w 6976"/>
                <a:gd name="T25" fmla="*/ 1875 h 4169"/>
                <a:gd name="T26" fmla="*/ 6855 w 6976"/>
                <a:gd name="T27" fmla="*/ 2432 h 4169"/>
                <a:gd name="T28" fmla="*/ 6292 w 6976"/>
                <a:gd name="T29" fmla="*/ 2858 h 4169"/>
                <a:gd name="T30" fmla="*/ 5968 w 6976"/>
                <a:gd name="T31" fmla="*/ 3191 h 4169"/>
                <a:gd name="T32" fmla="*/ 5454 w 6976"/>
                <a:gd name="T33" fmla="*/ 3602 h 4169"/>
                <a:gd name="T34" fmla="*/ 4763 w 6976"/>
                <a:gd name="T35" fmla="*/ 3614 h 4169"/>
                <a:gd name="T36" fmla="*/ 4386 w 6976"/>
                <a:gd name="T37" fmla="*/ 3876 h 4169"/>
                <a:gd name="T38" fmla="*/ 3791 w 6976"/>
                <a:gd name="T39" fmla="*/ 4150 h 4169"/>
                <a:gd name="T40" fmla="*/ 3071 w 6976"/>
                <a:gd name="T41" fmla="*/ 4073 h 4169"/>
                <a:gd name="T42" fmla="*/ 2396 w 6976"/>
                <a:gd name="T43" fmla="*/ 3880 h 4169"/>
                <a:gd name="T44" fmla="*/ 1616 w 6976"/>
                <a:gd name="T45" fmla="*/ 3864 h 4169"/>
                <a:gd name="T46" fmla="*/ 988 w 6976"/>
                <a:gd name="T47" fmla="*/ 3470 h 4169"/>
                <a:gd name="T48" fmla="*/ 384 w 6976"/>
                <a:gd name="T49" fmla="*/ 3261 h 4169"/>
                <a:gd name="T50" fmla="*/ 156 w 6976"/>
                <a:gd name="T51" fmla="*/ 2801 h 4169"/>
                <a:gd name="T52" fmla="*/ 354 w 6976"/>
                <a:gd name="T53" fmla="*/ 2420 h 4169"/>
                <a:gd name="T54" fmla="*/ 10 w 6976"/>
                <a:gd name="T55" fmla="*/ 2055 h 4169"/>
                <a:gd name="T56" fmla="*/ 83 w 6976"/>
                <a:gd name="T57" fmla="*/ 1681 h 4169"/>
                <a:gd name="T58" fmla="*/ 487 w 6976"/>
                <a:gd name="T59" fmla="*/ 1394 h 4169"/>
                <a:gd name="T60" fmla="*/ 470 w 6976"/>
                <a:gd name="T61" fmla="*/ 1469 h 4169"/>
                <a:gd name="T62" fmla="*/ 125 w 6976"/>
                <a:gd name="T63" fmla="*/ 1739 h 4169"/>
                <a:gd name="T64" fmla="*/ 81 w 6976"/>
                <a:gd name="T65" fmla="*/ 2065 h 4169"/>
                <a:gd name="T66" fmla="*/ 399 w 6976"/>
                <a:gd name="T67" fmla="*/ 2469 h 4169"/>
                <a:gd name="T68" fmla="*/ 223 w 6976"/>
                <a:gd name="T69" fmla="*/ 2803 h 4169"/>
                <a:gd name="T70" fmla="*/ 422 w 6976"/>
                <a:gd name="T71" fmla="*/ 3206 h 4169"/>
                <a:gd name="T72" fmla="*/ 1038 w 6976"/>
                <a:gd name="T73" fmla="*/ 3426 h 4169"/>
                <a:gd name="T74" fmla="*/ 1633 w 6976"/>
                <a:gd name="T75" fmla="*/ 3800 h 4169"/>
                <a:gd name="T76" fmla="*/ 2379 w 6976"/>
                <a:gd name="T77" fmla="*/ 3816 h 4169"/>
                <a:gd name="T78" fmla="*/ 3094 w 6976"/>
                <a:gd name="T79" fmla="*/ 4010 h 4169"/>
                <a:gd name="T80" fmla="*/ 3779 w 6976"/>
                <a:gd name="T81" fmla="*/ 4084 h 4169"/>
                <a:gd name="T82" fmla="*/ 4340 w 6976"/>
                <a:gd name="T83" fmla="*/ 3827 h 4169"/>
                <a:gd name="T84" fmla="*/ 4723 w 6976"/>
                <a:gd name="T85" fmla="*/ 3530 h 4169"/>
                <a:gd name="T86" fmla="*/ 5390 w 6976"/>
                <a:gd name="T87" fmla="*/ 3552 h 4169"/>
                <a:gd name="T88" fmla="*/ 5890 w 6976"/>
                <a:gd name="T89" fmla="*/ 3193 h 4169"/>
                <a:gd name="T90" fmla="*/ 6206 w 6976"/>
                <a:gd name="T91" fmla="*/ 2815 h 4169"/>
                <a:gd name="T92" fmla="*/ 6774 w 6976"/>
                <a:gd name="T93" fmla="*/ 2434 h 4169"/>
                <a:gd name="T94" fmla="*/ 6903 w 6976"/>
                <a:gd name="T95" fmla="*/ 1930 h 4169"/>
                <a:gd name="T96" fmla="*/ 6709 w 6976"/>
                <a:gd name="T97" fmla="*/ 1431 h 4169"/>
                <a:gd name="T98" fmla="*/ 6712 w 6976"/>
                <a:gd name="T99" fmla="*/ 1007 h 4169"/>
                <a:gd name="T100" fmla="*/ 6309 w 6976"/>
                <a:gd name="T101" fmla="*/ 630 h 4169"/>
                <a:gd name="T102" fmla="*/ 5880 w 6976"/>
                <a:gd name="T103" fmla="*/ 211 h 4169"/>
                <a:gd name="T104" fmla="*/ 4996 w 6976"/>
                <a:gd name="T105" fmla="*/ 161 h 4169"/>
                <a:gd name="T106" fmla="*/ 4487 w 6976"/>
                <a:gd name="T107" fmla="*/ 102 h 4169"/>
                <a:gd name="T108" fmla="*/ 3726 w 6976"/>
                <a:gd name="T109" fmla="*/ 271 h 4169"/>
                <a:gd name="T110" fmla="*/ 3222 w 6976"/>
                <a:gd name="T111" fmla="*/ 199 h 4169"/>
                <a:gd name="T112" fmla="*/ 2714 w 6976"/>
                <a:gd name="T113" fmla="*/ 231 h 4169"/>
                <a:gd name="T114" fmla="*/ 2023 w 6976"/>
                <a:gd name="T115" fmla="*/ 461 h 4169"/>
                <a:gd name="T116" fmla="*/ 1287 w 6976"/>
                <a:gd name="T117" fmla="*/ 507 h 4169"/>
                <a:gd name="T118" fmla="*/ 815 w 6976"/>
                <a:gd name="T119" fmla="*/ 861 h 4169"/>
                <a:gd name="T120" fmla="*/ 695 w 6976"/>
                <a:gd name="T121" fmla="*/ 1379 h 4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976" h="4169">
                  <a:moveTo>
                    <a:pt x="632" y="1370"/>
                  </a:moveTo>
                  <a:lnTo>
                    <a:pt x="629" y="1388"/>
                  </a:lnTo>
                  <a:lnTo>
                    <a:pt x="623" y="1344"/>
                  </a:lnTo>
                  <a:lnTo>
                    <a:pt x="619" y="1297"/>
                  </a:lnTo>
                  <a:lnTo>
                    <a:pt x="619" y="1251"/>
                  </a:lnTo>
                  <a:lnTo>
                    <a:pt x="621" y="1205"/>
                  </a:lnTo>
                  <a:lnTo>
                    <a:pt x="626" y="1160"/>
                  </a:lnTo>
                  <a:lnTo>
                    <a:pt x="634" y="1116"/>
                  </a:lnTo>
                  <a:lnTo>
                    <a:pt x="645" y="1072"/>
                  </a:lnTo>
                  <a:lnTo>
                    <a:pt x="658" y="1029"/>
                  </a:lnTo>
                  <a:lnTo>
                    <a:pt x="673" y="986"/>
                  </a:lnTo>
                  <a:lnTo>
                    <a:pt x="691" y="944"/>
                  </a:lnTo>
                  <a:lnTo>
                    <a:pt x="712" y="904"/>
                  </a:lnTo>
                  <a:lnTo>
                    <a:pt x="734" y="864"/>
                  </a:lnTo>
                  <a:lnTo>
                    <a:pt x="760" y="825"/>
                  </a:lnTo>
                  <a:lnTo>
                    <a:pt x="787" y="788"/>
                  </a:lnTo>
                  <a:lnTo>
                    <a:pt x="816" y="751"/>
                  </a:lnTo>
                  <a:lnTo>
                    <a:pt x="847" y="716"/>
                  </a:lnTo>
                  <a:lnTo>
                    <a:pt x="881" y="682"/>
                  </a:lnTo>
                  <a:lnTo>
                    <a:pt x="916" y="650"/>
                  </a:lnTo>
                  <a:lnTo>
                    <a:pt x="954" y="618"/>
                  </a:lnTo>
                  <a:lnTo>
                    <a:pt x="993" y="589"/>
                  </a:lnTo>
                  <a:lnTo>
                    <a:pt x="1033" y="561"/>
                  </a:lnTo>
                  <a:lnTo>
                    <a:pt x="1076" y="534"/>
                  </a:lnTo>
                  <a:lnTo>
                    <a:pt x="1120" y="509"/>
                  </a:lnTo>
                  <a:lnTo>
                    <a:pt x="1166" y="486"/>
                  </a:lnTo>
                  <a:lnTo>
                    <a:pt x="1213" y="464"/>
                  </a:lnTo>
                  <a:lnTo>
                    <a:pt x="1262" y="445"/>
                  </a:lnTo>
                  <a:lnTo>
                    <a:pt x="1312" y="427"/>
                  </a:lnTo>
                  <a:lnTo>
                    <a:pt x="1363" y="411"/>
                  </a:lnTo>
                  <a:lnTo>
                    <a:pt x="1416" y="397"/>
                  </a:lnTo>
                  <a:lnTo>
                    <a:pt x="1470" y="386"/>
                  </a:lnTo>
                  <a:lnTo>
                    <a:pt x="1525" y="376"/>
                  </a:lnTo>
                  <a:lnTo>
                    <a:pt x="1581" y="369"/>
                  </a:lnTo>
                  <a:lnTo>
                    <a:pt x="1627" y="365"/>
                  </a:lnTo>
                  <a:lnTo>
                    <a:pt x="1673" y="362"/>
                  </a:lnTo>
                  <a:lnTo>
                    <a:pt x="1719" y="361"/>
                  </a:lnTo>
                  <a:lnTo>
                    <a:pt x="1765" y="361"/>
                  </a:lnTo>
                  <a:lnTo>
                    <a:pt x="1856" y="366"/>
                  </a:lnTo>
                  <a:lnTo>
                    <a:pt x="1947" y="378"/>
                  </a:lnTo>
                  <a:lnTo>
                    <a:pt x="2036" y="395"/>
                  </a:lnTo>
                  <a:lnTo>
                    <a:pt x="2123" y="419"/>
                  </a:lnTo>
                  <a:lnTo>
                    <a:pt x="2207" y="448"/>
                  </a:lnTo>
                  <a:lnTo>
                    <a:pt x="2289" y="483"/>
                  </a:lnTo>
                  <a:lnTo>
                    <a:pt x="2249" y="495"/>
                  </a:lnTo>
                  <a:lnTo>
                    <a:pt x="2270" y="464"/>
                  </a:lnTo>
                  <a:lnTo>
                    <a:pt x="2295" y="433"/>
                  </a:lnTo>
                  <a:lnTo>
                    <a:pt x="2321" y="403"/>
                  </a:lnTo>
                  <a:lnTo>
                    <a:pt x="2348" y="374"/>
                  </a:lnTo>
                  <a:lnTo>
                    <a:pt x="2407" y="322"/>
                  </a:lnTo>
                  <a:lnTo>
                    <a:pt x="2471" y="275"/>
                  </a:lnTo>
                  <a:lnTo>
                    <a:pt x="2540" y="234"/>
                  </a:lnTo>
                  <a:lnTo>
                    <a:pt x="2613" y="198"/>
                  </a:lnTo>
                  <a:lnTo>
                    <a:pt x="2690" y="169"/>
                  </a:lnTo>
                  <a:lnTo>
                    <a:pt x="2730" y="156"/>
                  </a:lnTo>
                  <a:lnTo>
                    <a:pt x="2770" y="146"/>
                  </a:lnTo>
                  <a:lnTo>
                    <a:pt x="2811" y="136"/>
                  </a:lnTo>
                  <a:lnTo>
                    <a:pt x="2852" y="129"/>
                  </a:lnTo>
                  <a:lnTo>
                    <a:pt x="2894" y="122"/>
                  </a:lnTo>
                  <a:lnTo>
                    <a:pt x="2935" y="118"/>
                  </a:lnTo>
                  <a:lnTo>
                    <a:pt x="2978" y="115"/>
                  </a:lnTo>
                  <a:lnTo>
                    <a:pt x="3020" y="114"/>
                  </a:lnTo>
                  <a:lnTo>
                    <a:pt x="3063" y="115"/>
                  </a:lnTo>
                  <a:lnTo>
                    <a:pt x="3105" y="117"/>
                  </a:lnTo>
                  <a:lnTo>
                    <a:pt x="3148" y="121"/>
                  </a:lnTo>
                  <a:lnTo>
                    <a:pt x="3191" y="126"/>
                  </a:lnTo>
                  <a:lnTo>
                    <a:pt x="3233" y="134"/>
                  </a:lnTo>
                  <a:lnTo>
                    <a:pt x="3275" y="143"/>
                  </a:lnTo>
                  <a:lnTo>
                    <a:pt x="3317" y="153"/>
                  </a:lnTo>
                  <a:lnTo>
                    <a:pt x="3359" y="166"/>
                  </a:lnTo>
                  <a:lnTo>
                    <a:pt x="3400" y="181"/>
                  </a:lnTo>
                  <a:lnTo>
                    <a:pt x="3440" y="197"/>
                  </a:lnTo>
                  <a:lnTo>
                    <a:pt x="3495" y="223"/>
                  </a:lnTo>
                  <a:lnTo>
                    <a:pt x="3548" y="252"/>
                  </a:lnTo>
                  <a:lnTo>
                    <a:pt x="3598" y="284"/>
                  </a:lnTo>
                  <a:lnTo>
                    <a:pt x="3646" y="319"/>
                  </a:lnTo>
                  <a:lnTo>
                    <a:pt x="3599" y="327"/>
                  </a:lnTo>
                  <a:lnTo>
                    <a:pt x="3634" y="276"/>
                  </a:lnTo>
                  <a:lnTo>
                    <a:pt x="3676" y="227"/>
                  </a:lnTo>
                  <a:lnTo>
                    <a:pt x="3724" y="182"/>
                  </a:lnTo>
                  <a:lnTo>
                    <a:pt x="3776" y="142"/>
                  </a:lnTo>
                  <a:lnTo>
                    <a:pt x="3832" y="107"/>
                  </a:lnTo>
                  <a:lnTo>
                    <a:pt x="3891" y="77"/>
                  </a:lnTo>
                  <a:lnTo>
                    <a:pt x="3954" y="51"/>
                  </a:lnTo>
                  <a:lnTo>
                    <a:pt x="4019" y="31"/>
                  </a:lnTo>
                  <a:lnTo>
                    <a:pt x="4086" y="15"/>
                  </a:lnTo>
                  <a:lnTo>
                    <a:pt x="4154" y="5"/>
                  </a:lnTo>
                  <a:lnTo>
                    <a:pt x="4224" y="0"/>
                  </a:lnTo>
                  <a:lnTo>
                    <a:pt x="4294" y="1"/>
                  </a:lnTo>
                  <a:lnTo>
                    <a:pt x="4365" y="7"/>
                  </a:lnTo>
                  <a:lnTo>
                    <a:pt x="4435" y="19"/>
                  </a:lnTo>
                  <a:lnTo>
                    <a:pt x="4504" y="37"/>
                  </a:lnTo>
                  <a:lnTo>
                    <a:pt x="4572" y="61"/>
                  </a:lnTo>
                  <a:lnTo>
                    <a:pt x="4609" y="77"/>
                  </a:lnTo>
                  <a:lnTo>
                    <a:pt x="4645" y="95"/>
                  </a:lnTo>
                  <a:lnTo>
                    <a:pt x="4679" y="114"/>
                  </a:lnTo>
                  <a:lnTo>
                    <a:pt x="4712" y="134"/>
                  </a:lnTo>
                  <a:lnTo>
                    <a:pt x="4743" y="157"/>
                  </a:lnTo>
                  <a:lnTo>
                    <a:pt x="4773" y="180"/>
                  </a:lnTo>
                  <a:lnTo>
                    <a:pt x="4801" y="205"/>
                  </a:lnTo>
                  <a:lnTo>
                    <a:pt x="4828" y="232"/>
                  </a:lnTo>
                  <a:lnTo>
                    <a:pt x="4782" y="230"/>
                  </a:lnTo>
                  <a:lnTo>
                    <a:pt x="4837" y="183"/>
                  </a:lnTo>
                  <a:lnTo>
                    <a:pt x="4898" y="140"/>
                  </a:lnTo>
                  <a:lnTo>
                    <a:pt x="4963" y="103"/>
                  </a:lnTo>
                  <a:lnTo>
                    <a:pt x="5032" y="71"/>
                  </a:lnTo>
                  <a:lnTo>
                    <a:pt x="5103" y="45"/>
                  </a:lnTo>
                  <a:lnTo>
                    <a:pt x="5177" y="26"/>
                  </a:lnTo>
                  <a:lnTo>
                    <a:pt x="5252" y="11"/>
                  </a:lnTo>
                  <a:lnTo>
                    <a:pt x="5329" y="3"/>
                  </a:lnTo>
                  <a:lnTo>
                    <a:pt x="5405" y="1"/>
                  </a:lnTo>
                  <a:lnTo>
                    <a:pt x="5483" y="5"/>
                  </a:lnTo>
                  <a:lnTo>
                    <a:pt x="5559" y="14"/>
                  </a:lnTo>
                  <a:lnTo>
                    <a:pt x="5635" y="30"/>
                  </a:lnTo>
                  <a:lnTo>
                    <a:pt x="5708" y="52"/>
                  </a:lnTo>
                  <a:lnTo>
                    <a:pt x="5780" y="80"/>
                  </a:lnTo>
                  <a:lnTo>
                    <a:pt x="5849" y="114"/>
                  </a:lnTo>
                  <a:lnTo>
                    <a:pt x="5915" y="154"/>
                  </a:lnTo>
                  <a:lnTo>
                    <a:pt x="5967" y="193"/>
                  </a:lnTo>
                  <a:lnTo>
                    <a:pt x="6014" y="235"/>
                  </a:lnTo>
                  <a:lnTo>
                    <a:pt x="6057" y="279"/>
                  </a:lnTo>
                  <a:lnTo>
                    <a:pt x="6094" y="327"/>
                  </a:lnTo>
                  <a:lnTo>
                    <a:pt x="6127" y="377"/>
                  </a:lnTo>
                  <a:lnTo>
                    <a:pt x="6154" y="429"/>
                  </a:lnTo>
                  <a:lnTo>
                    <a:pt x="6176" y="484"/>
                  </a:lnTo>
                  <a:lnTo>
                    <a:pt x="6192" y="540"/>
                  </a:lnTo>
                  <a:lnTo>
                    <a:pt x="6167" y="517"/>
                  </a:lnTo>
                  <a:lnTo>
                    <a:pt x="6209" y="527"/>
                  </a:lnTo>
                  <a:lnTo>
                    <a:pt x="6252" y="539"/>
                  </a:lnTo>
                  <a:lnTo>
                    <a:pt x="6293" y="553"/>
                  </a:lnTo>
                  <a:lnTo>
                    <a:pt x="6332" y="568"/>
                  </a:lnTo>
                  <a:lnTo>
                    <a:pt x="6408" y="603"/>
                  </a:lnTo>
                  <a:lnTo>
                    <a:pt x="6478" y="643"/>
                  </a:lnTo>
                  <a:lnTo>
                    <a:pt x="6543" y="689"/>
                  </a:lnTo>
                  <a:lnTo>
                    <a:pt x="6574" y="714"/>
                  </a:lnTo>
                  <a:lnTo>
                    <a:pt x="6603" y="739"/>
                  </a:lnTo>
                  <a:lnTo>
                    <a:pt x="6630" y="766"/>
                  </a:lnTo>
                  <a:lnTo>
                    <a:pt x="6656" y="794"/>
                  </a:lnTo>
                  <a:lnTo>
                    <a:pt x="6680" y="823"/>
                  </a:lnTo>
                  <a:lnTo>
                    <a:pt x="6702" y="853"/>
                  </a:lnTo>
                  <a:lnTo>
                    <a:pt x="6722" y="883"/>
                  </a:lnTo>
                  <a:lnTo>
                    <a:pt x="6741" y="914"/>
                  </a:lnTo>
                  <a:lnTo>
                    <a:pt x="6758" y="946"/>
                  </a:lnTo>
                  <a:lnTo>
                    <a:pt x="6773" y="980"/>
                  </a:lnTo>
                  <a:lnTo>
                    <a:pt x="6786" y="1013"/>
                  </a:lnTo>
                  <a:lnTo>
                    <a:pt x="6797" y="1047"/>
                  </a:lnTo>
                  <a:lnTo>
                    <a:pt x="6806" y="1081"/>
                  </a:lnTo>
                  <a:lnTo>
                    <a:pt x="6813" y="1117"/>
                  </a:lnTo>
                  <a:lnTo>
                    <a:pt x="6818" y="1152"/>
                  </a:lnTo>
                  <a:lnTo>
                    <a:pt x="6820" y="1188"/>
                  </a:lnTo>
                  <a:lnTo>
                    <a:pt x="6821" y="1224"/>
                  </a:lnTo>
                  <a:lnTo>
                    <a:pt x="6819" y="1260"/>
                  </a:lnTo>
                  <a:lnTo>
                    <a:pt x="6815" y="1297"/>
                  </a:lnTo>
                  <a:lnTo>
                    <a:pt x="6809" y="1333"/>
                  </a:lnTo>
                  <a:lnTo>
                    <a:pt x="6800" y="1369"/>
                  </a:lnTo>
                  <a:lnTo>
                    <a:pt x="6789" y="1406"/>
                  </a:lnTo>
                  <a:lnTo>
                    <a:pt x="6771" y="1454"/>
                  </a:lnTo>
                  <a:lnTo>
                    <a:pt x="6749" y="1502"/>
                  </a:lnTo>
                  <a:lnTo>
                    <a:pt x="6743" y="1465"/>
                  </a:lnTo>
                  <a:lnTo>
                    <a:pt x="6776" y="1501"/>
                  </a:lnTo>
                  <a:lnTo>
                    <a:pt x="6807" y="1540"/>
                  </a:lnTo>
                  <a:lnTo>
                    <a:pt x="6836" y="1579"/>
                  </a:lnTo>
                  <a:lnTo>
                    <a:pt x="6862" y="1620"/>
                  </a:lnTo>
                  <a:lnTo>
                    <a:pt x="6885" y="1661"/>
                  </a:lnTo>
                  <a:lnTo>
                    <a:pt x="6906" y="1703"/>
                  </a:lnTo>
                  <a:lnTo>
                    <a:pt x="6924" y="1745"/>
                  </a:lnTo>
                  <a:lnTo>
                    <a:pt x="6939" y="1788"/>
                  </a:lnTo>
                  <a:lnTo>
                    <a:pt x="6952" y="1831"/>
                  </a:lnTo>
                  <a:lnTo>
                    <a:pt x="6961" y="1875"/>
                  </a:lnTo>
                  <a:lnTo>
                    <a:pt x="6969" y="1919"/>
                  </a:lnTo>
                  <a:lnTo>
                    <a:pt x="6974" y="1963"/>
                  </a:lnTo>
                  <a:lnTo>
                    <a:pt x="6976" y="2007"/>
                  </a:lnTo>
                  <a:lnTo>
                    <a:pt x="6975" y="2051"/>
                  </a:lnTo>
                  <a:lnTo>
                    <a:pt x="6972" y="2095"/>
                  </a:lnTo>
                  <a:lnTo>
                    <a:pt x="6966" y="2138"/>
                  </a:lnTo>
                  <a:lnTo>
                    <a:pt x="6958" y="2182"/>
                  </a:lnTo>
                  <a:lnTo>
                    <a:pt x="6947" y="2225"/>
                  </a:lnTo>
                  <a:lnTo>
                    <a:pt x="6934" y="2267"/>
                  </a:lnTo>
                  <a:lnTo>
                    <a:pt x="6918" y="2310"/>
                  </a:lnTo>
                  <a:lnTo>
                    <a:pt x="6899" y="2351"/>
                  </a:lnTo>
                  <a:lnTo>
                    <a:pt x="6879" y="2391"/>
                  </a:lnTo>
                  <a:lnTo>
                    <a:pt x="6855" y="2432"/>
                  </a:lnTo>
                  <a:lnTo>
                    <a:pt x="6830" y="2471"/>
                  </a:lnTo>
                  <a:lnTo>
                    <a:pt x="6801" y="2509"/>
                  </a:lnTo>
                  <a:lnTo>
                    <a:pt x="6771" y="2546"/>
                  </a:lnTo>
                  <a:lnTo>
                    <a:pt x="6738" y="2582"/>
                  </a:lnTo>
                  <a:lnTo>
                    <a:pt x="6702" y="2616"/>
                  </a:lnTo>
                  <a:lnTo>
                    <a:pt x="6665" y="2650"/>
                  </a:lnTo>
                  <a:lnTo>
                    <a:pt x="6625" y="2682"/>
                  </a:lnTo>
                  <a:lnTo>
                    <a:pt x="6582" y="2713"/>
                  </a:lnTo>
                  <a:lnTo>
                    <a:pt x="6538" y="2742"/>
                  </a:lnTo>
                  <a:lnTo>
                    <a:pt x="6480" y="2776"/>
                  </a:lnTo>
                  <a:lnTo>
                    <a:pt x="6419" y="2806"/>
                  </a:lnTo>
                  <a:lnTo>
                    <a:pt x="6357" y="2834"/>
                  </a:lnTo>
                  <a:lnTo>
                    <a:pt x="6292" y="2858"/>
                  </a:lnTo>
                  <a:lnTo>
                    <a:pt x="6226" y="2879"/>
                  </a:lnTo>
                  <a:lnTo>
                    <a:pt x="6158" y="2896"/>
                  </a:lnTo>
                  <a:lnTo>
                    <a:pt x="6088" y="2909"/>
                  </a:lnTo>
                  <a:lnTo>
                    <a:pt x="6018" y="2919"/>
                  </a:lnTo>
                  <a:lnTo>
                    <a:pt x="6047" y="2888"/>
                  </a:lnTo>
                  <a:lnTo>
                    <a:pt x="6045" y="2926"/>
                  </a:lnTo>
                  <a:lnTo>
                    <a:pt x="6041" y="2966"/>
                  </a:lnTo>
                  <a:lnTo>
                    <a:pt x="6035" y="3005"/>
                  </a:lnTo>
                  <a:lnTo>
                    <a:pt x="6026" y="3044"/>
                  </a:lnTo>
                  <a:lnTo>
                    <a:pt x="6014" y="3082"/>
                  </a:lnTo>
                  <a:lnTo>
                    <a:pt x="6001" y="3119"/>
                  </a:lnTo>
                  <a:lnTo>
                    <a:pt x="5986" y="3156"/>
                  </a:lnTo>
                  <a:lnTo>
                    <a:pt x="5968" y="3191"/>
                  </a:lnTo>
                  <a:lnTo>
                    <a:pt x="5948" y="3226"/>
                  </a:lnTo>
                  <a:lnTo>
                    <a:pt x="5926" y="3260"/>
                  </a:lnTo>
                  <a:lnTo>
                    <a:pt x="5903" y="3292"/>
                  </a:lnTo>
                  <a:lnTo>
                    <a:pt x="5877" y="3324"/>
                  </a:lnTo>
                  <a:lnTo>
                    <a:pt x="5850" y="3354"/>
                  </a:lnTo>
                  <a:lnTo>
                    <a:pt x="5821" y="3383"/>
                  </a:lnTo>
                  <a:lnTo>
                    <a:pt x="5791" y="3411"/>
                  </a:lnTo>
                  <a:lnTo>
                    <a:pt x="5759" y="3438"/>
                  </a:lnTo>
                  <a:lnTo>
                    <a:pt x="5691" y="3487"/>
                  </a:lnTo>
                  <a:lnTo>
                    <a:pt x="5617" y="3531"/>
                  </a:lnTo>
                  <a:lnTo>
                    <a:pt x="5538" y="3570"/>
                  </a:lnTo>
                  <a:lnTo>
                    <a:pt x="5496" y="3587"/>
                  </a:lnTo>
                  <a:lnTo>
                    <a:pt x="5454" y="3602"/>
                  </a:lnTo>
                  <a:lnTo>
                    <a:pt x="5410" y="3616"/>
                  </a:lnTo>
                  <a:lnTo>
                    <a:pt x="5366" y="3627"/>
                  </a:lnTo>
                  <a:lnTo>
                    <a:pt x="5320" y="3638"/>
                  </a:lnTo>
                  <a:lnTo>
                    <a:pt x="5274" y="3646"/>
                  </a:lnTo>
                  <a:lnTo>
                    <a:pt x="5228" y="3652"/>
                  </a:lnTo>
                  <a:lnTo>
                    <a:pt x="5180" y="3657"/>
                  </a:lnTo>
                  <a:lnTo>
                    <a:pt x="5131" y="3660"/>
                  </a:lnTo>
                  <a:lnTo>
                    <a:pt x="5083" y="3660"/>
                  </a:lnTo>
                  <a:lnTo>
                    <a:pt x="5017" y="3658"/>
                  </a:lnTo>
                  <a:lnTo>
                    <a:pt x="4952" y="3652"/>
                  </a:lnTo>
                  <a:lnTo>
                    <a:pt x="4888" y="3643"/>
                  </a:lnTo>
                  <a:lnTo>
                    <a:pt x="4825" y="3630"/>
                  </a:lnTo>
                  <a:lnTo>
                    <a:pt x="4763" y="3614"/>
                  </a:lnTo>
                  <a:lnTo>
                    <a:pt x="4702" y="3594"/>
                  </a:lnTo>
                  <a:lnTo>
                    <a:pt x="4643" y="3570"/>
                  </a:lnTo>
                  <a:lnTo>
                    <a:pt x="4586" y="3544"/>
                  </a:lnTo>
                  <a:lnTo>
                    <a:pt x="4631" y="3526"/>
                  </a:lnTo>
                  <a:lnTo>
                    <a:pt x="4614" y="3569"/>
                  </a:lnTo>
                  <a:lnTo>
                    <a:pt x="4593" y="3612"/>
                  </a:lnTo>
                  <a:lnTo>
                    <a:pt x="4570" y="3654"/>
                  </a:lnTo>
                  <a:lnTo>
                    <a:pt x="4544" y="3695"/>
                  </a:lnTo>
                  <a:lnTo>
                    <a:pt x="4517" y="3734"/>
                  </a:lnTo>
                  <a:lnTo>
                    <a:pt x="4487" y="3772"/>
                  </a:lnTo>
                  <a:lnTo>
                    <a:pt x="4455" y="3808"/>
                  </a:lnTo>
                  <a:lnTo>
                    <a:pt x="4421" y="3843"/>
                  </a:lnTo>
                  <a:lnTo>
                    <a:pt x="4386" y="3876"/>
                  </a:lnTo>
                  <a:lnTo>
                    <a:pt x="4348" y="3908"/>
                  </a:lnTo>
                  <a:lnTo>
                    <a:pt x="4309" y="3938"/>
                  </a:lnTo>
                  <a:lnTo>
                    <a:pt x="4268" y="3966"/>
                  </a:lnTo>
                  <a:lnTo>
                    <a:pt x="4226" y="3992"/>
                  </a:lnTo>
                  <a:lnTo>
                    <a:pt x="4182" y="4017"/>
                  </a:lnTo>
                  <a:lnTo>
                    <a:pt x="4137" y="4040"/>
                  </a:lnTo>
                  <a:lnTo>
                    <a:pt x="4091" y="4062"/>
                  </a:lnTo>
                  <a:lnTo>
                    <a:pt x="4043" y="4081"/>
                  </a:lnTo>
                  <a:lnTo>
                    <a:pt x="3995" y="4099"/>
                  </a:lnTo>
                  <a:lnTo>
                    <a:pt x="3945" y="4115"/>
                  </a:lnTo>
                  <a:lnTo>
                    <a:pt x="3895" y="4128"/>
                  </a:lnTo>
                  <a:lnTo>
                    <a:pt x="3843" y="4140"/>
                  </a:lnTo>
                  <a:lnTo>
                    <a:pt x="3791" y="4150"/>
                  </a:lnTo>
                  <a:lnTo>
                    <a:pt x="3739" y="4158"/>
                  </a:lnTo>
                  <a:lnTo>
                    <a:pt x="3685" y="4163"/>
                  </a:lnTo>
                  <a:lnTo>
                    <a:pt x="3631" y="4167"/>
                  </a:lnTo>
                  <a:lnTo>
                    <a:pt x="3577" y="4169"/>
                  </a:lnTo>
                  <a:lnTo>
                    <a:pt x="3523" y="4168"/>
                  </a:lnTo>
                  <a:lnTo>
                    <a:pt x="3468" y="4165"/>
                  </a:lnTo>
                  <a:lnTo>
                    <a:pt x="3413" y="4160"/>
                  </a:lnTo>
                  <a:lnTo>
                    <a:pt x="3358" y="4152"/>
                  </a:lnTo>
                  <a:lnTo>
                    <a:pt x="3303" y="4142"/>
                  </a:lnTo>
                  <a:lnTo>
                    <a:pt x="3248" y="4130"/>
                  </a:lnTo>
                  <a:lnTo>
                    <a:pt x="3202" y="4118"/>
                  </a:lnTo>
                  <a:lnTo>
                    <a:pt x="3158" y="4104"/>
                  </a:lnTo>
                  <a:lnTo>
                    <a:pt x="3071" y="4073"/>
                  </a:lnTo>
                  <a:lnTo>
                    <a:pt x="2989" y="4035"/>
                  </a:lnTo>
                  <a:lnTo>
                    <a:pt x="2910" y="3992"/>
                  </a:lnTo>
                  <a:lnTo>
                    <a:pt x="2836" y="3944"/>
                  </a:lnTo>
                  <a:lnTo>
                    <a:pt x="2767" y="3890"/>
                  </a:lnTo>
                  <a:lnTo>
                    <a:pt x="2704" y="3832"/>
                  </a:lnTo>
                  <a:lnTo>
                    <a:pt x="2674" y="3800"/>
                  </a:lnTo>
                  <a:lnTo>
                    <a:pt x="2646" y="3768"/>
                  </a:lnTo>
                  <a:lnTo>
                    <a:pt x="2685" y="3777"/>
                  </a:lnTo>
                  <a:lnTo>
                    <a:pt x="2630" y="3802"/>
                  </a:lnTo>
                  <a:lnTo>
                    <a:pt x="2573" y="3826"/>
                  </a:lnTo>
                  <a:lnTo>
                    <a:pt x="2514" y="3846"/>
                  </a:lnTo>
                  <a:lnTo>
                    <a:pt x="2455" y="3865"/>
                  </a:lnTo>
                  <a:lnTo>
                    <a:pt x="2396" y="3880"/>
                  </a:lnTo>
                  <a:lnTo>
                    <a:pt x="2336" y="3894"/>
                  </a:lnTo>
                  <a:lnTo>
                    <a:pt x="2275" y="3904"/>
                  </a:lnTo>
                  <a:lnTo>
                    <a:pt x="2215" y="3913"/>
                  </a:lnTo>
                  <a:lnTo>
                    <a:pt x="2154" y="3918"/>
                  </a:lnTo>
                  <a:lnTo>
                    <a:pt x="2093" y="3922"/>
                  </a:lnTo>
                  <a:lnTo>
                    <a:pt x="2032" y="3923"/>
                  </a:lnTo>
                  <a:lnTo>
                    <a:pt x="1971" y="3922"/>
                  </a:lnTo>
                  <a:lnTo>
                    <a:pt x="1911" y="3918"/>
                  </a:lnTo>
                  <a:lnTo>
                    <a:pt x="1851" y="3912"/>
                  </a:lnTo>
                  <a:lnTo>
                    <a:pt x="1791" y="3903"/>
                  </a:lnTo>
                  <a:lnTo>
                    <a:pt x="1732" y="3893"/>
                  </a:lnTo>
                  <a:lnTo>
                    <a:pt x="1674" y="3879"/>
                  </a:lnTo>
                  <a:lnTo>
                    <a:pt x="1616" y="3864"/>
                  </a:lnTo>
                  <a:lnTo>
                    <a:pt x="1560" y="3847"/>
                  </a:lnTo>
                  <a:lnTo>
                    <a:pt x="1504" y="3827"/>
                  </a:lnTo>
                  <a:lnTo>
                    <a:pt x="1449" y="3805"/>
                  </a:lnTo>
                  <a:lnTo>
                    <a:pt x="1396" y="3781"/>
                  </a:lnTo>
                  <a:lnTo>
                    <a:pt x="1344" y="3755"/>
                  </a:lnTo>
                  <a:lnTo>
                    <a:pt x="1293" y="3727"/>
                  </a:lnTo>
                  <a:lnTo>
                    <a:pt x="1244" y="3696"/>
                  </a:lnTo>
                  <a:lnTo>
                    <a:pt x="1197" y="3663"/>
                  </a:lnTo>
                  <a:lnTo>
                    <a:pt x="1151" y="3629"/>
                  </a:lnTo>
                  <a:lnTo>
                    <a:pt x="1108" y="3592"/>
                  </a:lnTo>
                  <a:lnTo>
                    <a:pt x="1066" y="3553"/>
                  </a:lnTo>
                  <a:lnTo>
                    <a:pt x="1026" y="3512"/>
                  </a:lnTo>
                  <a:lnTo>
                    <a:pt x="988" y="3470"/>
                  </a:lnTo>
                  <a:lnTo>
                    <a:pt x="953" y="3425"/>
                  </a:lnTo>
                  <a:lnTo>
                    <a:pt x="939" y="3406"/>
                  </a:lnTo>
                  <a:lnTo>
                    <a:pt x="969" y="3419"/>
                  </a:lnTo>
                  <a:lnTo>
                    <a:pt x="933" y="3422"/>
                  </a:lnTo>
                  <a:lnTo>
                    <a:pt x="896" y="3423"/>
                  </a:lnTo>
                  <a:lnTo>
                    <a:pt x="825" y="3422"/>
                  </a:lnTo>
                  <a:lnTo>
                    <a:pt x="754" y="3414"/>
                  </a:lnTo>
                  <a:lnTo>
                    <a:pt x="685" y="3401"/>
                  </a:lnTo>
                  <a:lnTo>
                    <a:pt x="618" y="3382"/>
                  </a:lnTo>
                  <a:lnTo>
                    <a:pt x="554" y="3359"/>
                  </a:lnTo>
                  <a:lnTo>
                    <a:pt x="494" y="3331"/>
                  </a:lnTo>
                  <a:lnTo>
                    <a:pt x="437" y="3298"/>
                  </a:lnTo>
                  <a:lnTo>
                    <a:pt x="384" y="3261"/>
                  </a:lnTo>
                  <a:lnTo>
                    <a:pt x="336" y="3220"/>
                  </a:lnTo>
                  <a:lnTo>
                    <a:pt x="292" y="3175"/>
                  </a:lnTo>
                  <a:lnTo>
                    <a:pt x="253" y="3127"/>
                  </a:lnTo>
                  <a:lnTo>
                    <a:pt x="220" y="3074"/>
                  </a:lnTo>
                  <a:lnTo>
                    <a:pt x="206" y="3046"/>
                  </a:lnTo>
                  <a:lnTo>
                    <a:pt x="194" y="3019"/>
                  </a:lnTo>
                  <a:lnTo>
                    <a:pt x="183" y="2990"/>
                  </a:lnTo>
                  <a:lnTo>
                    <a:pt x="174" y="2960"/>
                  </a:lnTo>
                  <a:lnTo>
                    <a:pt x="166" y="2931"/>
                  </a:lnTo>
                  <a:lnTo>
                    <a:pt x="161" y="2900"/>
                  </a:lnTo>
                  <a:lnTo>
                    <a:pt x="157" y="2867"/>
                  </a:lnTo>
                  <a:lnTo>
                    <a:pt x="155" y="2834"/>
                  </a:lnTo>
                  <a:lnTo>
                    <a:pt x="156" y="2801"/>
                  </a:lnTo>
                  <a:lnTo>
                    <a:pt x="159" y="2768"/>
                  </a:lnTo>
                  <a:lnTo>
                    <a:pt x="164" y="2736"/>
                  </a:lnTo>
                  <a:lnTo>
                    <a:pt x="172" y="2704"/>
                  </a:lnTo>
                  <a:lnTo>
                    <a:pt x="181" y="2672"/>
                  </a:lnTo>
                  <a:lnTo>
                    <a:pt x="192" y="2641"/>
                  </a:lnTo>
                  <a:lnTo>
                    <a:pt x="206" y="2611"/>
                  </a:lnTo>
                  <a:lnTo>
                    <a:pt x="221" y="2581"/>
                  </a:lnTo>
                  <a:lnTo>
                    <a:pt x="239" y="2552"/>
                  </a:lnTo>
                  <a:lnTo>
                    <a:pt x="258" y="2524"/>
                  </a:lnTo>
                  <a:lnTo>
                    <a:pt x="279" y="2497"/>
                  </a:lnTo>
                  <a:lnTo>
                    <a:pt x="303" y="2470"/>
                  </a:lnTo>
                  <a:lnTo>
                    <a:pt x="327" y="2445"/>
                  </a:lnTo>
                  <a:lnTo>
                    <a:pt x="354" y="2420"/>
                  </a:lnTo>
                  <a:lnTo>
                    <a:pt x="361" y="2474"/>
                  </a:lnTo>
                  <a:lnTo>
                    <a:pt x="302" y="2442"/>
                  </a:lnTo>
                  <a:lnTo>
                    <a:pt x="245" y="2405"/>
                  </a:lnTo>
                  <a:lnTo>
                    <a:pt x="193" y="2364"/>
                  </a:lnTo>
                  <a:lnTo>
                    <a:pt x="148" y="2319"/>
                  </a:lnTo>
                  <a:lnTo>
                    <a:pt x="108" y="2271"/>
                  </a:lnTo>
                  <a:lnTo>
                    <a:pt x="74" y="2221"/>
                  </a:lnTo>
                  <a:lnTo>
                    <a:pt x="59" y="2193"/>
                  </a:lnTo>
                  <a:lnTo>
                    <a:pt x="46" y="2167"/>
                  </a:lnTo>
                  <a:lnTo>
                    <a:pt x="34" y="2139"/>
                  </a:lnTo>
                  <a:lnTo>
                    <a:pt x="25" y="2112"/>
                  </a:lnTo>
                  <a:lnTo>
                    <a:pt x="16" y="2083"/>
                  </a:lnTo>
                  <a:lnTo>
                    <a:pt x="10" y="2055"/>
                  </a:lnTo>
                  <a:lnTo>
                    <a:pt x="5" y="2026"/>
                  </a:lnTo>
                  <a:lnTo>
                    <a:pt x="2" y="1997"/>
                  </a:lnTo>
                  <a:lnTo>
                    <a:pt x="0" y="1968"/>
                  </a:lnTo>
                  <a:lnTo>
                    <a:pt x="0" y="1939"/>
                  </a:lnTo>
                  <a:lnTo>
                    <a:pt x="2" y="1910"/>
                  </a:lnTo>
                  <a:lnTo>
                    <a:pt x="6" y="1880"/>
                  </a:lnTo>
                  <a:lnTo>
                    <a:pt x="12" y="1851"/>
                  </a:lnTo>
                  <a:lnTo>
                    <a:pt x="19" y="1822"/>
                  </a:lnTo>
                  <a:lnTo>
                    <a:pt x="28" y="1793"/>
                  </a:lnTo>
                  <a:lnTo>
                    <a:pt x="39" y="1765"/>
                  </a:lnTo>
                  <a:lnTo>
                    <a:pt x="52" y="1736"/>
                  </a:lnTo>
                  <a:lnTo>
                    <a:pt x="66" y="1708"/>
                  </a:lnTo>
                  <a:lnTo>
                    <a:pt x="83" y="1681"/>
                  </a:lnTo>
                  <a:lnTo>
                    <a:pt x="101" y="1654"/>
                  </a:lnTo>
                  <a:lnTo>
                    <a:pt x="124" y="1624"/>
                  </a:lnTo>
                  <a:lnTo>
                    <a:pt x="149" y="1595"/>
                  </a:lnTo>
                  <a:lnTo>
                    <a:pt x="176" y="1568"/>
                  </a:lnTo>
                  <a:lnTo>
                    <a:pt x="205" y="1542"/>
                  </a:lnTo>
                  <a:lnTo>
                    <a:pt x="235" y="1518"/>
                  </a:lnTo>
                  <a:lnTo>
                    <a:pt x="268" y="1495"/>
                  </a:lnTo>
                  <a:lnTo>
                    <a:pt x="301" y="1474"/>
                  </a:lnTo>
                  <a:lnTo>
                    <a:pt x="336" y="1454"/>
                  </a:lnTo>
                  <a:lnTo>
                    <a:pt x="372" y="1436"/>
                  </a:lnTo>
                  <a:lnTo>
                    <a:pt x="409" y="1420"/>
                  </a:lnTo>
                  <a:lnTo>
                    <a:pt x="447" y="1406"/>
                  </a:lnTo>
                  <a:lnTo>
                    <a:pt x="487" y="1394"/>
                  </a:lnTo>
                  <a:lnTo>
                    <a:pt x="527" y="1383"/>
                  </a:lnTo>
                  <a:lnTo>
                    <a:pt x="568" y="1375"/>
                  </a:lnTo>
                  <a:lnTo>
                    <a:pt x="610" y="1368"/>
                  </a:lnTo>
                  <a:lnTo>
                    <a:pt x="653" y="1363"/>
                  </a:lnTo>
                  <a:lnTo>
                    <a:pt x="626" y="1382"/>
                  </a:lnTo>
                  <a:lnTo>
                    <a:pt x="632" y="1370"/>
                  </a:lnTo>
                  <a:close/>
                  <a:moveTo>
                    <a:pt x="686" y="1411"/>
                  </a:moveTo>
                  <a:cubicBezTo>
                    <a:pt x="681" y="1421"/>
                    <a:pt x="671" y="1428"/>
                    <a:pt x="660" y="1430"/>
                  </a:cubicBezTo>
                  <a:lnTo>
                    <a:pt x="620" y="1434"/>
                  </a:lnTo>
                  <a:lnTo>
                    <a:pt x="582" y="1440"/>
                  </a:lnTo>
                  <a:lnTo>
                    <a:pt x="544" y="1448"/>
                  </a:lnTo>
                  <a:lnTo>
                    <a:pt x="507" y="1458"/>
                  </a:lnTo>
                  <a:lnTo>
                    <a:pt x="470" y="1469"/>
                  </a:lnTo>
                  <a:lnTo>
                    <a:pt x="435" y="1482"/>
                  </a:lnTo>
                  <a:lnTo>
                    <a:pt x="401" y="1496"/>
                  </a:lnTo>
                  <a:lnTo>
                    <a:pt x="368" y="1512"/>
                  </a:lnTo>
                  <a:lnTo>
                    <a:pt x="336" y="1530"/>
                  </a:lnTo>
                  <a:lnTo>
                    <a:pt x="306" y="1549"/>
                  </a:lnTo>
                  <a:lnTo>
                    <a:pt x="277" y="1569"/>
                  </a:lnTo>
                  <a:lnTo>
                    <a:pt x="250" y="1592"/>
                  </a:lnTo>
                  <a:lnTo>
                    <a:pt x="224" y="1615"/>
                  </a:lnTo>
                  <a:lnTo>
                    <a:pt x="200" y="1639"/>
                  </a:lnTo>
                  <a:lnTo>
                    <a:pt x="177" y="1665"/>
                  </a:lnTo>
                  <a:lnTo>
                    <a:pt x="156" y="1691"/>
                  </a:lnTo>
                  <a:lnTo>
                    <a:pt x="140" y="1715"/>
                  </a:lnTo>
                  <a:lnTo>
                    <a:pt x="125" y="1739"/>
                  </a:lnTo>
                  <a:lnTo>
                    <a:pt x="113" y="1764"/>
                  </a:lnTo>
                  <a:lnTo>
                    <a:pt x="101" y="1788"/>
                  </a:lnTo>
                  <a:lnTo>
                    <a:pt x="92" y="1813"/>
                  </a:lnTo>
                  <a:lnTo>
                    <a:pt x="84" y="1838"/>
                  </a:lnTo>
                  <a:lnTo>
                    <a:pt x="77" y="1864"/>
                  </a:lnTo>
                  <a:lnTo>
                    <a:pt x="72" y="1889"/>
                  </a:lnTo>
                  <a:lnTo>
                    <a:pt x="69" y="1914"/>
                  </a:lnTo>
                  <a:lnTo>
                    <a:pt x="67" y="1940"/>
                  </a:lnTo>
                  <a:lnTo>
                    <a:pt x="67" y="1965"/>
                  </a:lnTo>
                  <a:lnTo>
                    <a:pt x="68" y="1990"/>
                  </a:lnTo>
                  <a:lnTo>
                    <a:pt x="71" y="2015"/>
                  </a:lnTo>
                  <a:lnTo>
                    <a:pt x="75" y="2040"/>
                  </a:lnTo>
                  <a:lnTo>
                    <a:pt x="81" y="2065"/>
                  </a:lnTo>
                  <a:lnTo>
                    <a:pt x="87" y="2089"/>
                  </a:lnTo>
                  <a:lnTo>
                    <a:pt x="96" y="2114"/>
                  </a:lnTo>
                  <a:lnTo>
                    <a:pt x="106" y="2138"/>
                  </a:lnTo>
                  <a:lnTo>
                    <a:pt x="118" y="2161"/>
                  </a:lnTo>
                  <a:lnTo>
                    <a:pt x="129" y="2184"/>
                  </a:lnTo>
                  <a:lnTo>
                    <a:pt x="159" y="2229"/>
                  </a:lnTo>
                  <a:lnTo>
                    <a:pt x="195" y="2272"/>
                  </a:lnTo>
                  <a:lnTo>
                    <a:pt x="235" y="2312"/>
                  </a:lnTo>
                  <a:lnTo>
                    <a:pt x="282" y="2350"/>
                  </a:lnTo>
                  <a:lnTo>
                    <a:pt x="333" y="2384"/>
                  </a:lnTo>
                  <a:lnTo>
                    <a:pt x="392" y="2415"/>
                  </a:lnTo>
                  <a:cubicBezTo>
                    <a:pt x="402" y="2420"/>
                    <a:pt x="408" y="2430"/>
                    <a:pt x="410" y="2441"/>
                  </a:cubicBezTo>
                  <a:cubicBezTo>
                    <a:pt x="411" y="2451"/>
                    <a:pt x="407" y="2462"/>
                    <a:pt x="399" y="2469"/>
                  </a:cubicBezTo>
                  <a:lnTo>
                    <a:pt x="375" y="2491"/>
                  </a:lnTo>
                  <a:lnTo>
                    <a:pt x="353" y="2514"/>
                  </a:lnTo>
                  <a:lnTo>
                    <a:pt x="332" y="2537"/>
                  </a:lnTo>
                  <a:lnTo>
                    <a:pt x="313" y="2562"/>
                  </a:lnTo>
                  <a:lnTo>
                    <a:pt x="296" y="2586"/>
                  </a:lnTo>
                  <a:lnTo>
                    <a:pt x="281" y="2612"/>
                  </a:lnTo>
                  <a:lnTo>
                    <a:pt x="267" y="2638"/>
                  </a:lnTo>
                  <a:lnTo>
                    <a:pt x="255" y="2665"/>
                  </a:lnTo>
                  <a:lnTo>
                    <a:pt x="245" y="2691"/>
                  </a:lnTo>
                  <a:lnTo>
                    <a:pt x="237" y="2719"/>
                  </a:lnTo>
                  <a:lnTo>
                    <a:pt x="230" y="2746"/>
                  </a:lnTo>
                  <a:lnTo>
                    <a:pt x="226" y="2775"/>
                  </a:lnTo>
                  <a:lnTo>
                    <a:pt x="223" y="2803"/>
                  </a:lnTo>
                  <a:lnTo>
                    <a:pt x="222" y="2831"/>
                  </a:lnTo>
                  <a:lnTo>
                    <a:pt x="223" y="2859"/>
                  </a:lnTo>
                  <a:lnTo>
                    <a:pt x="226" y="2888"/>
                  </a:lnTo>
                  <a:lnTo>
                    <a:pt x="231" y="2914"/>
                  </a:lnTo>
                  <a:lnTo>
                    <a:pt x="237" y="2941"/>
                  </a:lnTo>
                  <a:lnTo>
                    <a:pt x="245" y="2966"/>
                  </a:lnTo>
                  <a:lnTo>
                    <a:pt x="254" y="2991"/>
                  </a:lnTo>
                  <a:lnTo>
                    <a:pt x="265" y="3016"/>
                  </a:lnTo>
                  <a:lnTo>
                    <a:pt x="277" y="3039"/>
                  </a:lnTo>
                  <a:lnTo>
                    <a:pt x="306" y="3085"/>
                  </a:lnTo>
                  <a:lnTo>
                    <a:pt x="340" y="3129"/>
                  </a:lnTo>
                  <a:lnTo>
                    <a:pt x="379" y="3169"/>
                  </a:lnTo>
                  <a:lnTo>
                    <a:pt x="422" y="3206"/>
                  </a:lnTo>
                  <a:lnTo>
                    <a:pt x="470" y="3240"/>
                  </a:lnTo>
                  <a:lnTo>
                    <a:pt x="522" y="3270"/>
                  </a:lnTo>
                  <a:lnTo>
                    <a:pt x="578" y="3296"/>
                  </a:lnTo>
                  <a:lnTo>
                    <a:pt x="636" y="3318"/>
                  </a:lnTo>
                  <a:lnTo>
                    <a:pt x="697" y="3335"/>
                  </a:lnTo>
                  <a:lnTo>
                    <a:pt x="761" y="3348"/>
                  </a:lnTo>
                  <a:lnTo>
                    <a:pt x="826" y="3355"/>
                  </a:lnTo>
                  <a:lnTo>
                    <a:pt x="894" y="3357"/>
                  </a:lnTo>
                  <a:lnTo>
                    <a:pt x="928" y="3356"/>
                  </a:lnTo>
                  <a:lnTo>
                    <a:pt x="964" y="3353"/>
                  </a:lnTo>
                  <a:cubicBezTo>
                    <a:pt x="975" y="3352"/>
                    <a:pt x="987" y="3357"/>
                    <a:pt x="993" y="3367"/>
                  </a:cubicBezTo>
                  <a:lnTo>
                    <a:pt x="1006" y="3384"/>
                  </a:lnTo>
                  <a:lnTo>
                    <a:pt x="1038" y="3426"/>
                  </a:lnTo>
                  <a:lnTo>
                    <a:pt x="1074" y="3466"/>
                  </a:lnTo>
                  <a:lnTo>
                    <a:pt x="1111" y="3505"/>
                  </a:lnTo>
                  <a:lnTo>
                    <a:pt x="1150" y="3541"/>
                  </a:lnTo>
                  <a:lnTo>
                    <a:pt x="1192" y="3576"/>
                  </a:lnTo>
                  <a:lnTo>
                    <a:pt x="1235" y="3608"/>
                  </a:lnTo>
                  <a:lnTo>
                    <a:pt x="1280" y="3639"/>
                  </a:lnTo>
                  <a:lnTo>
                    <a:pt x="1326" y="3668"/>
                  </a:lnTo>
                  <a:lnTo>
                    <a:pt x="1374" y="3695"/>
                  </a:lnTo>
                  <a:lnTo>
                    <a:pt x="1423" y="3720"/>
                  </a:lnTo>
                  <a:lnTo>
                    <a:pt x="1474" y="3743"/>
                  </a:lnTo>
                  <a:lnTo>
                    <a:pt x="1526" y="3764"/>
                  </a:lnTo>
                  <a:lnTo>
                    <a:pt x="1579" y="3783"/>
                  </a:lnTo>
                  <a:lnTo>
                    <a:pt x="1633" y="3800"/>
                  </a:lnTo>
                  <a:lnTo>
                    <a:pt x="1688" y="3814"/>
                  </a:lnTo>
                  <a:lnTo>
                    <a:pt x="1744" y="3827"/>
                  </a:lnTo>
                  <a:lnTo>
                    <a:pt x="1800" y="3837"/>
                  </a:lnTo>
                  <a:lnTo>
                    <a:pt x="1858" y="3845"/>
                  </a:lnTo>
                  <a:lnTo>
                    <a:pt x="1915" y="3851"/>
                  </a:lnTo>
                  <a:lnTo>
                    <a:pt x="1973" y="3855"/>
                  </a:lnTo>
                  <a:lnTo>
                    <a:pt x="2031" y="3856"/>
                  </a:lnTo>
                  <a:lnTo>
                    <a:pt x="2089" y="3855"/>
                  </a:lnTo>
                  <a:lnTo>
                    <a:pt x="2148" y="3852"/>
                  </a:lnTo>
                  <a:lnTo>
                    <a:pt x="2206" y="3847"/>
                  </a:lnTo>
                  <a:lnTo>
                    <a:pt x="2264" y="3839"/>
                  </a:lnTo>
                  <a:lnTo>
                    <a:pt x="2321" y="3829"/>
                  </a:lnTo>
                  <a:lnTo>
                    <a:pt x="2379" y="3816"/>
                  </a:lnTo>
                  <a:lnTo>
                    <a:pt x="2436" y="3801"/>
                  </a:lnTo>
                  <a:lnTo>
                    <a:pt x="2492" y="3784"/>
                  </a:lnTo>
                  <a:lnTo>
                    <a:pt x="2548" y="3764"/>
                  </a:lnTo>
                  <a:lnTo>
                    <a:pt x="2602" y="3742"/>
                  </a:lnTo>
                  <a:lnTo>
                    <a:pt x="2657" y="3716"/>
                  </a:lnTo>
                  <a:cubicBezTo>
                    <a:pt x="2671" y="3710"/>
                    <a:pt x="2687" y="3713"/>
                    <a:pt x="2697" y="3725"/>
                  </a:cubicBezTo>
                  <a:lnTo>
                    <a:pt x="2722" y="3755"/>
                  </a:lnTo>
                  <a:lnTo>
                    <a:pt x="2749" y="3783"/>
                  </a:lnTo>
                  <a:lnTo>
                    <a:pt x="2808" y="3838"/>
                  </a:lnTo>
                  <a:lnTo>
                    <a:pt x="2872" y="3888"/>
                  </a:lnTo>
                  <a:lnTo>
                    <a:pt x="2942" y="3934"/>
                  </a:lnTo>
                  <a:lnTo>
                    <a:pt x="3016" y="3975"/>
                  </a:lnTo>
                  <a:lnTo>
                    <a:pt x="3094" y="4010"/>
                  </a:lnTo>
                  <a:lnTo>
                    <a:pt x="3177" y="4041"/>
                  </a:lnTo>
                  <a:lnTo>
                    <a:pt x="3219" y="4053"/>
                  </a:lnTo>
                  <a:lnTo>
                    <a:pt x="3263" y="4065"/>
                  </a:lnTo>
                  <a:lnTo>
                    <a:pt x="3315" y="4077"/>
                  </a:lnTo>
                  <a:lnTo>
                    <a:pt x="3367" y="4086"/>
                  </a:lnTo>
                  <a:lnTo>
                    <a:pt x="3419" y="4093"/>
                  </a:lnTo>
                  <a:lnTo>
                    <a:pt x="3472" y="4098"/>
                  </a:lnTo>
                  <a:lnTo>
                    <a:pt x="3524" y="4101"/>
                  </a:lnTo>
                  <a:lnTo>
                    <a:pt x="3576" y="4102"/>
                  </a:lnTo>
                  <a:lnTo>
                    <a:pt x="3627" y="4100"/>
                  </a:lnTo>
                  <a:lnTo>
                    <a:pt x="3678" y="4097"/>
                  </a:lnTo>
                  <a:lnTo>
                    <a:pt x="3729" y="4092"/>
                  </a:lnTo>
                  <a:lnTo>
                    <a:pt x="3779" y="4084"/>
                  </a:lnTo>
                  <a:lnTo>
                    <a:pt x="3828" y="4075"/>
                  </a:lnTo>
                  <a:lnTo>
                    <a:pt x="3877" y="4064"/>
                  </a:lnTo>
                  <a:lnTo>
                    <a:pt x="3925" y="4051"/>
                  </a:lnTo>
                  <a:lnTo>
                    <a:pt x="3972" y="4036"/>
                  </a:lnTo>
                  <a:lnTo>
                    <a:pt x="4018" y="4020"/>
                  </a:lnTo>
                  <a:lnTo>
                    <a:pt x="4063" y="4001"/>
                  </a:lnTo>
                  <a:lnTo>
                    <a:pt x="4107" y="3981"/>
                  </a:lnTo>
                  <a:lnTo>
                    <a:pt x="4149" y="3959"/>
                  </a:lnTo>
                  <a:lnTo>
                    <a:pt x="4190" y="3936"/>
                  </a:lnTo>
                  <a:lnTo>
                    <a:pt x="4230" y="3911"/>
                  </a:lnTo>
                  <a:lnTo>
                    <a:pt x="4269" y="3884"/>
                  </a:lnTo>
                  <a:lnTo>
                    <a:pt x="4305" y="3857"/>
                  </a:lnTo>
                  <a:lnTo>
                    <a:pt x="4340" y="3827"/>
                  </a:lnTo>
                  <a:lnTo>
                    <a:pt x="4374" y="3796"/>
                  </a:lnTo>
                  <a:lnTo>
                    <a:pt x="4405" y="3764"/>
                  </a:lnTo>
                  <a:lnTo>
                    <a:pt x="4435" y="3731"/>
                  </a:lnTo>
                  <a:lnTo>
                    <a:pt x="4462" y="3696"/>
                  </a:lnTo>
                  <a:lnTo>
                    <a:pt x="4488" y="3659"/>
                  </a:lnTo>
                  <a:lnTo>
                    <a:pt x="4512" y="3622"/>
                  </a:lnTo>
                  <a:lnTo>
                    <a:pt x="4533" y="3584"/>
                  </a:lnTo>
                  <a:lnTo>
                    <a:pt x="4552" y="3544"/>
                  </a:lnTo>
                  <a:lnTo>
                    <a:pt x="4569" y="3501"/>
                  </a:lnTo>
                  <a:cubicBezTo>
                    <a:pt x="4573" y="3493"/>
                    <a:pt x="4580" y="3486"/>
                    <a:pt x="4588" y="3483"/>
                  </a:cubicBezTo>
                  <a:cubicBezTo>
                    <a:pt x="4597" y="3479"/>
                    <a:pt x="4606" y="3480"/>
                    <a:pt x="4614" y="3484"/>
                  </a:cubicBezTo>
                  <a:lnTo>
                    <a:pt x="4668" y="3508"/>
                  </a:lnTo>
                  <a:lnTo>
                    <a:pt x="4723" y="3530"/>
                  </a:lnTo>
                  <a:lnTo>
                    <a:pt x="4780" y="3549"/>
                  </a:lnTo>
                  <a:lnTo>
                    <a:pt x="4838" y="3565"/>
                  </a:lnTo>
                  <a:lnTo>
                    <a:pt x="4898" y="3577"/>
                  </a:lnTo>
                  <a:lnTo>
                    <a:pt x="4958" y="3586"/>
                  </a:lnTo>
                  <a:lnTo>
                    <a:pt x="5020" y="3591"/>
                  </a:lnTo>
                  <a:lnTo>
                    <a:pt x="5082" y="3594"/>
                  </a:lnTo>
                  <a:lnTo>
                    <a:pt x="5128" y="3593"/>
                  </a:lnTo>
                  <a:lnTo>
                    <a:pt x="5173" y="3591"/>
                  </a:lnTo>
                  <a:lnTo>
                    <a:pt x="5218" y="3586"/>
                  </a:lnTo>
                  <a:lnTo>
                    <a:pt x="5263" y="3580"/>
                  </a:lnTo>
                  <a:lnTo>
                    <a:pt x="5306" y="3572"/>
                  </a:lnTo>
                  <a:lnTo>
                    <a:pt x="5349" y="3563"/>
                  </a:lnTo>
                  <a:lnTo>
                    <a:pt x="5390" y="3552"/>
                  </a:lnTo>
                  <a:lnTo>
                    <a:pt x="5431" y="3539"/>
                  </a:lnTo>
                  <a:lnTo>
                    <a:pt x="5471" y="3525"/>
                  </a:lnTo>
                  <a:lnTo>
                    <a:pt x="5509" y="3510"/>
                  </a:lnTo>
                  <a:lnTo>
                    <a:pt x="5583" y="3474"/>
                  </a:lnTo>
                  <a:lnTo>
                    <a:pt x="5652" y="3433"/>
                  </a:lnTo>
                  <a:lnTo>
                    <a:pt x="5716" y="3387"/>
                  </a:lnTo>
                  <a:lnTo>
                    <a:pt x="5746" y="3362"/>
                  </a:lnTo>
                  <a:lnTo>
                    <a:pt x="5774" y="3337"/>
                  </a:lnTo>
                  <a:lnTo>
                    <a:pt x="5801" y="3310"/>
                  </a:lnTo>
                  <a:lnTo>
                    <a:pt x="5826" y="3282"/>
                  </a:lnTo>
                  <a:lnTo>
                    <a:pt x="5849" y="3253"/>
                  </a:lnTo>
                  <a:lnTo>
                    <a:pt x="5870" y="3223"/>
                  </a:lnTo>
                  <a:lnTo>
                    <a:pt x="5890" y="3193"/>
                  </a:lnTo>
                  <a:lnTo>
                    <a:pt x="5908" y="3161"/>
                  </a:lnTo>
                  <a:lnTo>
                    <a:pt x="5924" y="3130"/>
                  </a:lnTo>
                  <a:lnTo>
                    <a:pt x="5938" y="3097"/>
                  </a:lnTo>
                  <a:lnTo>
                    <a:pt x="5951" y="3063"/>
                  </a:lnTo>
                  <a:lnTo>
                    <a:pt x="5961" y="3029"/>
                  </a:lnTo>
                  <a:lnTo>
                    <a:pt x="5969" y="2994"/>
                  </a:lnTo>
                  <a:lnTo>
                    <a:pt x="5975" y="2959"/>
                  </a:lnTo>
                  <a:lnTo>
                    <a:pt x="5979" y="2924"/>
                  </a:lnTo>
                  <a:lnTo>
                    <a:pt x="5980" y="2885"/>
                  </a:lnTo>
                  <a:cubicBezTo>
                    <a:pt x="5981" y="2869"/>
                    <a:pt x="5993" y="2856"/>
                    <a:pt x="6009" y="2853"/>
                  </a:cubicBezTo>
                  <a:lnTo>
                    <a:pt x="6076" y="2844"/>
                  </a:lnTo>
                  <a:lnTo>
                    <a:pt x="6141" y="2831"/>
                  </a:lnTo>
                  <a:lnTo>
                    <a:pt x="6206" y="2815"/>
                  </a:lnTo>
                  <a:lnTo>
                    <a:pt x="6269" y="2795"/>
                  </a:lnTo>
                  <a:lnTo>
                    <a:pt x="6330" y="2773"/>
                  </a:lnTo>
                  <a:lnTo>
                    <a:pt x="6389" y="2747"/>
                  </a:lnTo>
                  <a:lnTo>
                    <a:pt x="6446" y="2718"/>
                  </a:lnTo>
                  <a:lnTo>
                    <a:pt x="6501" y="2686"/>
                  </a:lnTo>
                  <a:lnTo>
                    <a:pt x="6543" y="2659"/>
                  </a:lnTo>
                  <a:lnTo>
                    <a:pt x="6583" y="2630"/>
                  </a:lnTo>
                  <a:lnTo>
                    <a:pt x="6620" y="2600"/>
                  </a:lnTo>
                  <a:lnTo>
                    <a:pt x="6656" y="2569"/>
                  </a:lnTo>
                  <a:lnTo>
                    <a:pt x="6689" y="2536"/>
                  </a:lnTo>
                  <a:lnTo>
                    <a:pt x="6719" y="2503"/>
                  </a:lnTo>
                  <a:lnTo>
                    <a:pt x="6748" y="2469"/>
                  </a:lnTo>
                  <a:lnTo>
                    <a:pt x="6774" y="2434"/>
                  </a:lnTo>
                  <a:lnTo>
                    <a:pt x="6798" y="2398"/>
                  </a:lnTo>
                  <a:lnTo>
                    <a:pt x="6819" y="2361"/>
                  </a:lnTo>
                  <a:lnTo>
                    <a:pt x="6839" y="2324"/>
                  </a:lnTo>
                  <a:lnTo>
                    <a:pt x="6856" y="2286"/>
                  </a:lnTo>
                  <a:lnTo>
                    <a:pt x="6870" y="2248"/>
                  </a:lnTo>
                  <a:lnTo>
                    <a:pt x="6882" y="2208"/>
                  </a:lnTo>
                  <a:lnTo>
                    <a:pt x="6892" y="2169"/>
                  </a:lnTo>
                  <a:lnTo>
                    <a:pt x="6900" y="2130"/>
                  </a:lnTo>
                  <a:lnTo>
                    <a:pt x="6905" y="2090"/>
                  </a:lnTo>
                  <a:lnTo>
                    <a:pt x="6908" y="2050"/>
                  </a:lnTo>
                  <a:lnTo>
                    <a:pt x="6909" y="2010"/>
                  </a:lnTo>
                  <a:lnTo>
                    <a:pt x="6907" y="1970"/>
                  </a:lnTo>
                  <a:lnTo>
                    <a:pt x="6903" y="1930"/>
                  </a:lnTo>
                  <a:lnTo>
                    <a:pt x="6896" y="1889"/>
                  </a:lnTo>
                  <a:lnTo>
                    <a:pt x="6888" y="1850"/>
                  </a:lnTo>
                  <a:lnTo>
                    <a:pt x="6876" y="1810"/>
                  </a:lnTo>
                  <a:lnTo>
                    <a:pt x="6862" y="1771"/>
                  </a:lnTo>
                  <a:lnTo>
                    <a:pt x="6846" y="1732"/>
                  </a:lnTo>
                  <a:lnTo>
                    <a:pt x="6827" y="1694"/>
                  </a:lnTo>
                  <a:lnTo>
                    <a:pt x="6806" y="1656"/>
                  </a:lnTo>
                  <a:lnTo>
                    <a:pt x="6782" y="1619"/>
                  </a:lnTo>
                  <a:lnTo>
                    <a:pt x="6756" y="1582"/>
                  </a:lnTo>
                  <a:lnTo>
                    <a:pt x="6726" y="1546"/>
                  </a:lnTo>
                  <a:lnTo>
                    <a:pt x="6694" y="1509"/>
                  </a:lnTo>
                  <a:cubicBezTo>
                    <a:pt x="6685" y="1499"/>
                    <a:pt x="6683" y="1485"/>
                    <a:pt x="6688" y="1473"/>
                  </a:cubicBezTo>
                  <a:lnTo>
                    <a:pt x="6709" y="1431"/>
                  </a:lnTo>
                  <a:lnTo>
                    <a:pt x="6726" y="1387"/>
                  </a:lnTo>
                  <a:lnTo>
                    <a:pt x="6735" y="1354"/>
                  </a:lnTo>
                  <a:lnTo>
                    <a:pt x="6743" y="1322"/>
                  </a:lnTo>
                  <a:lnTo>
                    <a:pt x="6749" y="1289"/>
                  </a:lnTo>
                  <a:lnTo>
                    <a:pt x="6753" y="1257"/>
                  </a:lnTo>
                  <a:lnTo>
                    <a:pt x="6754" y="1225"/>
                  </a:lnTo>
                  <a:lnTo>
                    <a:pt x="6754" y="1193"/>
                  </a:lnTo>
                  <a:lnTo>
                    <a:pt x="6751" y="1161"/>
                  </a:lnTo>
                  <a:lnTo>
                    <a:pt x="6747" y="1129"/>
                  </a:lnTo>
                  <a:lnTo>
                    <a:pt x="6741" y="1098"/>
                  </a:lnTo>
                  <a:lnTo>
                    <a:pt x="6733" y="1067"/>
                  </a:lnTo>
                  <a:lnTo>
                    <a:pt x="6724" y="1037"/>
                  </a:lnTo>
                  <a:lnTo>
                    <a:pt x="6712" y="1007"/>
                  </a:lnTo>
                  <a:lnTo>
                    <a:pt x="6699" y="977"/>
                  </a:lnTo>
                  <a:lnTo>
                    <a:pt x="6684" y="948"/>
                  </a:lnTo>
                  <a:lnTo>
                    <a:pt x="6667" y="920"/>
                  </a:lnTo>
                  <a:lnTo>
                    <a:pt x="6648" y="892"/>
                  </a:lnTo>
                  <a:lnTo>
                    <a:pt x="6628" y="865"/>
                  </a:lnTo>
                  <a:lnTo>
                    <a:pt x="6607" y="839"/>
                  </a:lnTo>
                  <a:lnTo>
                    <a:pt x="6583" y="814"/>
                  </a:lnTo>
                  <a:lnTo>
                    <a:pt x="6558" y="789"/>
                  </a:lnTo>
                  <a:lnTo>
                    <a:pt x="6532" y="765"/>
                  </a:lnTo>
                  <a:lnTo>
                    <a:pt x="6505" y="743"/>
                  </a:lnTo>
                  <a:lnTo>
                    <a:pt x="6445" y="701"/>
                  </a:lnTo>
                  <a:lnTo>
                    <a:pt x="6380" y="663"/>
                  </a:lnTo>
                  <a:lnTo>
                    <a:pt x="6309" y="630"/>
                  </a:lnTo>
                  <a:lnTo>
                    <a:pt x="6271" y="616"/>
                  </a:lnTo>
                  <a:lnTo>
                    <a:pt x="6233" y="603"/>
                  </a:lnTo>
                  <a:lnTo>
                    <a:pt x="6194" y="592"/>
                  </a:lnTo>
                  <a:lnTo>
                    <a:pt x="6152" y="582"/>
                  </a:lnTo>
                  <a:cubicBezTo>
                    <a:pt x="6140" y="579"/>
                    <a:pt x="6131" y="570"/>
                    <a:pt x="6127" y="558"/>
                  </a:cubicBezTo>
                  <a:lnTo>
                    <a:pt x="6114" y="508"/>
                  </a:lnTo>
                  <a:lnTo>
                    <a:pt x="6095" y="460"/>
                  </a:lnTo>
                  <a:lnTo>
                    <a:pt x="6071" y="413"/>
                  </a:lnTo>
                  <a:lnTo>
                    <a:pt x="6042" y="368"/>
                  </a:lnTo>
                  <a:lnTo>
                    <a:pt x="6008" y="325"/>
                  </a:lnTo>
                  <a:lnTo>
                    <a:pt x="5970" y="284"/>
                  </a:lnTo>
                  <a:lnTo>
                    <a:pt x="5927" y="246"/>
                  </a:lnTo>
                  <a:lnTo>
                    <a:pt x="5880" y="211"/>
                  </a:lnTo>
                  <a:lnTo>
                    <a:pt x="5820" y="174"/>
                  </a:lnTo>
                  <a:lnTo>
                    <a:pt x="5756" y="142"/>
                  </a:lnTo>
                  <a:lnTo>
                    <a:pt x="5690" y="116"/>
                  </a:lnTo>
                  <a:lnTo>
                    <a:pt x="5621" y="95"/>
                  </a:lnTo>
                  <a:lnTo>
                    <a:pt x="5551" y="81"/>
                  </a:lnTo>
                  <a:lnTo>
                    <a:pt x="5479" y="71"/>
                  </a:lnTo>
                  <a:lnTo>
                    <a:pt x="5407" y="68"/>
                  </a:lnTo>
                  <a:lnTo>
                    <a:pt x="5336" y="70"/>
                  </a:lnTo>
                  <a:lnTo>
                    <a:pt x="5265" y="77"/>
                  </a:lnTo>
                  <a:lnTo>
                    <a:pt x="5194" y="90"/>
                  </a:lnTo>
                  <a:lnTo>
                    <a:pt x="5126" y="108"/>
                  </a:lnTo>
                  <a:lnTo>
                    <a:pt x="5060" y="132"/>
                  </a:lnTo>
                  <a:lnTo>
                    <a:pt x="4996" y="161"/>
                  </a:lnTo>
                  <a:lnTo>
                    <a:pt x="4936" y="195"/>
                  </a:lnTo>
                  <a:lnTo>
                    <a:pt x="4880" y="234"/>
                  </a:lnTo>
                  <a:lnTo>
                    <a:pt x="4826" y="281"/>
                  </a:lnTo>
                  <a:cubicBezTo>
                    <a:pt x="4813" y="292"/>
                    <a:pt x="4793" y="291"/>
                    <a:pt x="4781" y="279"/>
                  </a:cubicBezTo>
                  <a:lnTo>
                    <a:pt x="4757" y="255"/>
                  </a:lnTo>
                  <a:lnTo>
                    <a:pt x="4731" y="233"/>
                  </a:lnTo>
                  <a:lnTo>
                    <a:pt x="4705" y="211"/>
                  </a:lnTo>
                  <a:lnTo>
                    <a:pt x="4677" y="191"/>
                  </a:lnTo>
                  <a:lnTo>
                    <a:pt x="4646" y="172"/>
                  </a:lnTo>
                  <a:lnTo>
                    <a:pt x="4615" y="155"/>
                  </a:lnTo>
                  <a:lnTo>
                    <a:pt x="4583" y="139"/>
                  </a:lnTo>
                  <a:lnTo>
                    <a:pt x="4550" y="124"/>
                  </a:lnTo>
                  <a:lnTo>
                    <a:pt x="4487" y="102"/>
                  </a:lnTo>
                  <a:lnTo>
                    <a:pt x="4423" y="85"/>
                  </a:lnTo>
                  <a:lnTo>
                    <a:pt x="4358" y="74"/>
                  </a:lnTo>
                  <a:lnTo>
                    <a:pt x="4293" y="68"/>
                  </a:lnTo>
                  <a:lnTo>
                    <a:pt x="4228" y="67"/>
                  </a:lnTo>
                  <a:lnTo>
                    <a:pt x="4164" y="71"/>
                  </a:lnTo>
                  <a:lnTo>
                    <a:pt x="4100" y="80"/>
                  </a:lnTo>
                  <a:lnTo>
                    <a:pt x="4039" y="94"/>
                  </a:lnTo>
                  <a:lnTo>
                    <a:pt x="3979" y="113"/>
                  </a:lnTo>
                  <a:lnTo>
                    <a:pt x="3922" y="136"/>
                  </a:lnTo>
                  <a:lnTo>
                    <a:pt x="3867" y="164"/>
                  </a:lnTo>
                  <a:lnTo>
                    <a:pt x="3816" y="195"/>
                  </a:lnTo>
                  <a:lnTo>
                    <a:pt x="3769" y="231"/>
                  </a:lnTo>
                  <a:lnTo>
                    <a:pt x="3726" y="271"/>
                  </a:lnTo>
                  <a:lnTo>
                    <a:pt x="3688" y="315"/>
                  </a:lnTo>
                  <a:lnTo>
                    <a:pt x="3653" y="365"/>
                  </a:lnTo>
                  <a:cubicBezTo>
                    <a:pt x="3648" y="372"/>
                    <a:pt x="3640" y="377"/>
                    <a:pt x="3631" y="379"/>
                  </a:cubicBezTo>
                  <a:cubicBezTo>
                    <a:pt x="3622" y="380"/>
                    <a:pt x="3613" y="378"/>
                    <a:pt x="3606" y="372"/>
                  </a:cubicBezTo>
                  <a:lnTo>
                    <a:pt x="3562" y="340"/>
                  </a:lnTo>
                  <a:lnTo>
                    <a:pt x="3516" y="310"/>
                  </a:lnTo>
                  <a:lnTo>
                    <a:pt x="3467" y="283"/>
                  </a:lnTo>
                  <a:lnTo>
                    <a:pt x="3416" y="259"/>
                  </a:lnTo>
                  <a:lnTo>
                    <a:pt x="3377" y="244"/>
                  </a:lnTo>
                  <a:lnTo>
                    <a:pt x="3339" y="230"/>
                  </a:lnTo>
                  <a:lnTo>
                    <a:pt x="3300" y="218"/>
                  </a:lnTo>
                  <a:lnTo>
                    <a:pt x="3261" y="208"/>
                  </a:lnTo>
                  <a:lnTo>
                    <a:pt x="3222" y="199"/>
                  </a:lnTo>
                  <a:lnTo>
                    <a:pt x="3182" y="192"/>
                  </a:lnTo>
                  <a:lnTo>
                    <a:pt x="3142" y="187"/>
                  </a:lnTo>
                  <a:lnTo>
                    <a:pt x="3102" y="183"/>
                  </a:lnTo>
                  <a:lnTo>
                    <a:pt x="3062" y="181"/>
                  </a:lnTo>
                  <a:lnTo>
                    <a:pt x="3022" y="181"/>
                  </a:lnTo>
                  <a:lnTo>
                    <a:pt x="2982" y="182"/>
                  </a:lnTo>
                  <a:lnTo>
                    <a:pt x="2942" y="184"/>
                  </a:lnTo>
                  <a:lnTo>
                    <a:pt x="2903" y="188"/>
                  </a:lnTo>
                  <a:lnTo>
                    <a:pt x="2864" y="194"/>
                  </a:lnTo>
                  <a:lnTo>
                    <a:pt x="2826" y="201"/>
                  </a:lnTo>
                  <a:lnTo>
                    <a:pt x="2788" y="210"/>
                  </a:lnTo>
                  <a:lnTo>
                    <a:pt x="2750" y="220"/>
                  </a:lnTo>
                  <a:lnTo>
                    <a:pt x="2714" y="231"/>
                  </a:lnTo>
                  <a:lnTo>
                    <a:pt x="2642" y="258"/>
                  </a:lnTo>
                  <a:lnTo>
                    <a:pt x="2574" y="291"/>
                  </a:lnTo>
                  <a:lnTo>
                    <a:pt x="2510" y="329"/>
                  </a:lnTo>
                  <a:lnTo>
                    <a:pt x="2451" y="372"/>
                  </a:lnTo>
                  <a:lnTo>
                    <a:pt x="2396" y="421"/>
                  </a:lnTo>
                  <a:lnTo>
                    <a:pt x="2371" y="447"/>
                  </a:lnTo>
                  <a:lnTo>
                    <a:pt x="2347" y="474"/>
                  </a:lnTo>
                  <a:lnTo>
                    <a:pt x="2325" y="502"/>
                  </a:lnTo>
                  <a:lnTo>
                    <a:pt x="2304" y="533"/>
                  </a:lnTo>
                  <a:cubicBezTo>
                    <a:pt x="2295" y="546"/>
                    <a:pt x="2278" y="551"/>
                    <a:pt x="2263" y="544"/>
                  </a:cubicBezTo>
                  <a:lnTo>
                    <a:pt x="2186" y="511"/>
                  </a:lnTo>
                  <a:lnTo>
                    <a:pt x="2105" y="483"/>
                  </a:lnTo>
                  <a:lnTo>
                    <a:pt x="2023" y="461"/>
                  </a:lnTo>
                  <a:lnTo>
                    <a:pt x="1938" y="444"/>
                  </a:lnTo>
                  <a:lnTo>
                    <a:pt x="1852" y="433"/>
                  </a:lnTo>
                  <a:lnTo>
                    <a:pt x="1765" y="428"/>
                  </a:lnTo>
                  <a:lnTo>
                    <a:pt x="1721" y="427"/>
                  </a:lnTo>
                  <a:lnTo>
                    <a:pt x="1677" y="428"/>
                  </a:lnTo>
                  <a:lnTo>
                    <a:pt x="1634" y="431"/>
                  </a:lnTo>
                  <a:lnTo>
                    <a:pt x="1590" y="435"/>
                  </a:lnTo>
                  <a:lnTo>
                    <a:pt x="1536" y="442"/>
                  </a:lnTo>
                  <a:lnTo>
                    <a:pt x="1484" y="451"/>
                  </a:lnTo>
                  <a:lnTo>
                    <a:pt x="1433" y="462"/>
                  </a:lnTo>
                  <a:lnTo>
                    <a:pt x="1383" y="475"/>
                  </a:lnTo>
                  <a:lnTo>
                    <a:pt x="1334" y="490"/>
                  </a:lnTo>
                  <a:lnTo>
                    <a:pt x="1287" y="507"/>
                  </a:lnTo>
                  <a:lnTo>
                    <a:pt x="1241" y="525"/>
                  </a:lnTo>
                  <a:lnTo>
                    <a:pt x="1196" y="545"/>
                  </a:lnTo>
                  <a:lnTo>
                    <a:pt x="1153" y="567"/>
                  </a:lnTo>
                  <a:lnTo>
                    <a:pt x="1111" y="590"/>
                  </a:lnTo>
                  <a:lnTo>
                    <a:pt x="1071" y="615"/>
                  </a:lnTo>
                  <a:lnTo>
                    <a:pt x="1033" y="642"/>
                  </a:lnTo>
                  <a:lnTo>
                    <a:pt x="996" y="670"/>
                  </a:lnTo>
                  <a:lnTo>
                    <a:pt x="961" y="699"/>
                  </a:lnTo>
                  <a:lnTo>
                    <a:pt x="928" y="729"/>
                  </a:lnTo>
                  <a:lnTo>
                    <a:pt x="897" y="760"/>
                  </a:lnTo>
                  <a:lnTo>
                    <a:pt x="868" y="793"/>
                  </a:lnTo>
                  <a:lnTo>
                    <a:pt x="841" y="827"/>
                  </a:lnTo>
                  <a:lnTo>
                    <a:pt x="815" y="861"/>
                  </a:lnTo>
                  <a:lnTo>
                    <a:pt x="792" y="897"/>
                  </a:lnTo>
                  <a:lnTo>
                    <a:pt x="771" y="934"/>
                  </a:lnTo>
                  <a:lnTo>
                    <a:pt x="752" y="971"/>
                  </a:lnTo>
                  <a:lnTo>
                    <a:pt x="736" y="1009"/>
                  </a:lnTo>
                  <a:lnTo>
                    <a:pt x="721" y="1048"/>
                  </a:lnTo>
                  <a:lnTo>
                    <a:pt x="709" y="1087"/>
                  </a:lnTo>
                  <a:lnTo>
                    <a:pt x="700" y="1127"/>
                  </a:lnTo>
                  <a:lnTo>
                    <a:pt x="693" y="1168"/>
                  </a:lnTo>
                  <a:lnTo>
                    <a:pt x="688" y="1209"/>
                  </a:lnTo>
                  <a:lnTo>
                    <a:pt x="686" y="1250"/>
                  </a:lnTo>
                  <a:lnTo>
                    <a:pt x="686" y="1292"/>
                  </a:lnTo>
                  <a:lnTo>
                    <a:pt x="689" y="1335"/>
                  </a:lnTo>
                  <a:lnTo>
                    <a:pt x="695" y="1379"/>
                  </a:lnTo>
                  <a:cubicBezTo>
                    <a:pt x="696" y="1386"/>
                    <a:pt x="695" y="1392"/>
                    <a:pt x="692" y="1398"/>
                  </a:cubicBezTo>
                  <a:lnTo>
                    <a:pt x="686" y="1411"/>
                  </a:lnTo>
                  <a:close/>
                </a:path>
              </a:pathLst>
            </a:custGeom>
            <a:solidFill>
              <a:schemeClr val="tx1"/>
            </a:solidFill>
            <a:ln w="0" cap="flat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Rectangle 22"/>
            <p:cNvSpPr>
              <a:spLocks noChangeArrowheads="1"/>
            </p:cNvSpPr>
            <p:nvPr/>
          </p:nvSpPr>
          <p:spPr bwMode="auto">
            <a:xfrm>
              <a:off x="13532102" y="2808345"/>
              <a:ext cx="61555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発生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抑制</a:t>
              </a:r>
              <a:endPara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30" name="グループ化 329"/>
          <p:cNvGrpSpPr/>
          <p:nvPr/>
        </p:nvGrpSpPr>
        <p:grpSpPr>
          <a:xfrm rot="2040000">
            <a:off x="7684372" y="3945436"/>
            <a:ext cx="153263" cy="220189"/>
            <a:chOff x="10931109" y="3561290"/>
            <a:chExt cx="159981" cy="261722"/>
          </a:xfrm>
        </p:grpSpPr>
        <p:sp>
          <p:nvSpPr>
            <p:cNvPr id="343" name="Freeform 16"/>
            <p:cNvSpPr>
              <a:spLocks/>
            </p:cNvSpPr>
            <p:nvPr/>
          </p:nvSpPr>
          <p:spPr bwMode="auto">
            <a:xfrm>
              <a:off x="10931109" y="3611301"/>
              <a:ext cx="119170" cy="211711"/>
            </a:xfrm>
            <a:custGeom>
              <a:avLst/>
              <a:gdLst>
                <a:gd name="T0" fmla="*/ 1023 w 1036"/>
                <a:gd name="T1" fmla="*/ 0 h 1959"/>
                <a:gd name="T2" fmla="*/ 437 w 1036"/>
                <a:gd name="T3" fmla="*/ 1959 h 1959"/>
                <a:gd name="T4" fmla="*/ 0 w 1036"/>
                <a:gd name="T5" fmla="*/ 1743 h 1959"/>
                <a:gd name="T6" fmla="*/ 542 w 1036"/>
                <a:gd name="T7" fmla="*/ 102 h 1959"/>
                <a:gd name="T8" fmla="*/ 1023 w 1036"/>
                <a:gd name="T9" fmla="*/ 0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1959">
                  <a:moveTo>
                    <a:pt x="1023" y="0"/>
                  </a:moveTo>
                  <a:cubicBezTo>
                    <a:pt x="1036" y="658"/>
                    <a:pt x="831" y="1344"/>
                    <a:pt x="437" y="1959"/>
                  </a:cubicBezTo>
                  <a:lnTo>
                    <a:pt x="0" y="1743"/>
                  </a:lnTo>
                  <a:cubicBezTo>
                    <a:pt x="343" y="1227"/>
                    <a:pt x="533" y="652"/>
                    <a:pt x="542" y="102"/>
                  </a:cubicBezTo>
                  <a:lnTo>
                    <a:pt x="1023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139"/>
            <p:cNvSpPr>
              <a:spLocks/>
            </p:cNvSpPr>
            <p:nvPr/>
          </p:nvSpPr>
          <p:spPr bwMode="auto">
            <a:xfrm>
              <a:off x="10944169" y="3561290"/>
              <a:ext cx="146921" cy="101688"/>
            </a:xfrm>
            <a:custGeom>
              <a:avLst/>
              <a:gdLst>
                <a:gd name="T0" fmla="*/ 90 w 90"/>
                <a:gd name="T1" fmla="*/ 50 h 61"/>
                <a:gd name="T2" fmla="*/ 58 w 90"/>
                <a:gd name="T3" fmla="*/ 50 h 61"/>
                <a:gd name="T4" fmla="*/ 58 w 90"/>
                <a:gd name="T5" fmla="*/ 61 h 61"/>
                <a:gd name="T6" fmla="*/ 32 w 90"/>
                <a:gd name="T7" fmla="*/ 61 h 61"/>
                <a:gd name="T8" fmla="*/ 32 w 90"/>
                <a:gd name="T9" fmla="*/ 50 h 61"/>
                <a:gd name="T10" fmla="*/ 0 w 90"/>
                <a:gd name="T11" fmla="*/ 50 h 61"/>
                <a:gd name="T12" fmla="*/ 45 w 90"/>
                <a:gd name="T13" fmla="*/ 0 h 61"/>
                <a:gd name="T14" fmla="*/ 90 w 90"/>
                <a:gd name="T15" fmla="*/ 5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61">
                  <a:moveTo>
                    <a:pt x="90" y="50"/>
                  </a:moveTo>
                  <a:lnTo>
                    <a:pt x="58" y="50"/>
                  </a:lnTo>
                  <a:lnTo>
                    <a:pt x="58" y="61"/>
                  </a:lnTo>
                  <a:lnTo>
                    <a:pt x="32" y="61"/>
                  </a:lnTo>
                  <a:lnTo>
                    <a:pt x="32" y="50"/>
                  </a:lnTo>
                  <a:lnTo>
                    <a:pt x="0" y="50"/>
                  </a:lnTo>
                  <a:lnTo>
                    <a:pt x="45" y="0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31" name="Rectangle 112"/>
          <p:cNvSpPr>
            <a:spLocks noChangeArrowheads="1"/>
          </p:cNvSpPr>
          <p:nvPr/>
        </p:nvSpPr>
        <p:spPr bwMode="auto">
          <a:xfrm>
            <a:off x="9364680" y="2655603"/>
            <a:ext cx="540563" cy="1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968441"/>
            <a:r>
              <a:rPr lang="ja-JP" altLang="ja-JP" sz="11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使用済品</a:t>
            </a:r>
            <a:endParaRPr lang="ja-JP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2" name="Freeform 119"/>
          <p:cNvSpPr>
            <a:spLocks noEditPoints="1"/>
          </p:cNvSpPr>
          <p:nvPr/>
        </p:nvSpPr>
        <p:spPr bwMode="auto">
          <a:xfrm rot="20864016">
            <a:off x="9999538" y="2770114"/>
            <a:ext cx="237715" cy="204761"/>
          </a:xfrm>
          <a:custGeom>
            <a:avLst/>
            <a:gdLst>
              <a:gd name="T0" fmla="*/ 174 w 2167"/>
              <a:gd name="T1" fmla="*/ 32 h 2242"/>
              <a:gd name="T2" fmla="*/ 220 w 2167"/>
              <a:gd name="T3" fmla="*/ 3 h 2242"/>
              <a:gd name="T4" fmla="*/ 273 w 2167"/>
              <a:gd name="T5" fmla="*/ 17 h 2242"/>
              <a:gd name="T6" fmla="*/ 450 w 2167"/>
              <a:gd name="T7" fmla="*/ 165 h 2242"/>
              <a:gd name="T8" fmla="*/ 623 w 2167"/>
              <a:gd name="T9" fmla="*/ 322 h 2242"/>
              <a:gd name="T10" fmla="*/ 787 w 2167"/>
              <a:gd name="T11" fmla="*/ 485 h 2242"/>
              <a:gd name="T12" fmla="*/ 943 w 2167"/>
              <a:gd name="T13" fmla="*/ 653 h 2242"/>
              <a:gd name="T14" fmla="*/ 1090 w 2167"/>
              <a:gd name="T15" fmla="*/ 826 h 2242"/>
              <a:gd name="T16" fmla="*/ 1226 w 2167"/>
              <a:gd name="T17" fmla="*/ 1003 h 2242"/>
              <a:gd name="T18" fmla="*/ 1353 w 2167"/>
              <a:gd name="T19" fmla="*/ 1183 h 2242"/>
              <a:gd name="T20" fmla="*/ 1468 w 2167"/>
              <a:gd name="T21" fmla="*/ 1365 h 2242"/>
              <a:gd name="T22" fmla="*/ 1430 w 2167"/>
              <a:gd name="T23" fmla="*/ 1337 h 2242"/>
              <a:gd name="T24" fmla="*/ 2116 w 2167"/>
              <a:gd name="T25" fmla="*/ 1537 h 2242"/>
              <a:gd name="T26" fmla="*/ 2161 w 2167"/>
              <a:gd name="T27" fmla="*/ 1582 h 2242"/>
              <a:gd name="T28" fmla="*/ 2147 w 2167"/>
              <a:gd name="T29" fmla="*/ 1644 h 2242"/>
              <a:gd name="T30" fmla="*/ 1659 w 2167"/>
              <a:gd name="T31" fmla="*/ 2211 h 2242"/>
              <a:gd name="T32" fmla="*/ 1566 w 2167"/>
              <a:gd name="T33" fmla="*/ 2219 h 2242"/>
              <a:gd name="T34" fmla="*/ 282 w 2167"/>
              <a:gd name="T35" fmla="*/ 1136 h 2242"/>
              <a:gd name="T36" fmla="*/ 266 w 2167"/>
              <a:gd name="T37" fmla="*/ 1053 h 2242"/>
              <a:gd name="T38" fmla="*/ 344 w 2167"/>
              <a:gd name="T39" fmla="*/ 1021 h 2242"/>
              <a:gd name="T40" fmla="*/ 1019 w 2167"/>
              <a:gd name="T41" fmla="*/ 1217 h 2242"/>
              <a:gd name="T42" fmla="*/ 946 w 2167"/>
              <a:gd name="T43" fmla="*/ 1321 h 2242"/>
              <a:gd name="T44" fmla="*/ 849 w 2167"/>
              <a:gd name="T45" fmla="*/ 1191 h 2242"/>
              <a:gd name="T46" fmla="*/ 748 w 2167"/>
              <a:gd name="T47" fmla="*/ 1064 h 2242"/>
              <a:gd name="T48" fmla="*/ 641 w 2167"/>
              <a:gd name="T49" fmla="*/ 940 h 2242"/>
              <a:gd name="T50" fmla="*/ 528 w 2167"/>
              <a:gd name="T51" fmla="*/ 818 h 2242"/>
              <a:gd name="T52" fmla="*/ 410 w 2167"/>
              <a:gd name="T53" fmla="*/ 698 h 2242"/>
              <a:gd name="T54" fmla="*/ 288 w 2167"/>
              <a:gd name="T55" fmla="*/ 582 h 2242"/>
              <a:gd name="T56" fmla="*/ 162 w 2167"/>
              <a:gd name="T57" fmla="*/ 469 h 2242"/>
              <a:gd name="T58" fmla="*/ 32 w 2167"/>
              <a:gd name="T59" fmla="*/ 360 h 2242"/>
              <a:gd name="T60" fmla="*/ 18 w 2167"/>
              <a:gd name="T61" fmla="*/ 273 h 2242"/>
              <a:gd name="T62" fmla="*/ 174 w 2167"/>
              <a:gd name="T63" fmla="*/ 32 h 2242"/>
              <a:gd name="T64" fmla="*/ 130 w 2167"/>
              <a:gd name="T65" fmla="*/ 345 h 2242"/>
              <a:gd name="T66" fmla="*/ 117 w 2167"/>
              <a:gd name="T67" fmla="*/ 258 h 2242"/>
              <a:gd name="T68" fmla="*/ 251 w 2167"/>
              <a:gd name="T69" fmla="*/ 370 h 2242"/>
              <a:gd name="T70" fmla="*/ 381 w 2167"/>
              <a:gd name="T71" fmla="*/ 485 h 2242"/>
              <a:gd name="T72" fmla="*/ 505 w 2167"/>
              <a:gd name="T73" fmla="*/ 605 h 2242"/>
              <a:gd name="T74" fmla="*/ 626 w 2167"/>
              <a:gd name="T75" fmla="*/ 727 h 2242"/>
              <a:gd name="T76" fmla="*/ 741 w 2167"/>
              <a:gd name="T77" fmla="*/ 853 h 2242"/>
              <a:gd name="T78" fmla="*/ 852 w 2167"/>
              <a:gd name="T79" fmla="*/ 981 h 2242"/>
              <a:gd name="T80" fmla="*/ 956 w 2167"/>
              <a:gd name="T81" fmla="*/ 1111 h 2242"/>
              <a:gd name="T82" fmla="*/ 1053 w 2167"/>
              <a:gd name="T83" fmla="*/ 1242 h 2242"/>
              <a:gd name="T84" fmla="*/ 1055 w 2167"/>
              <a:gd name="T85" fmla="*/ 1320 h 2242"/>
              <a:gd name="T86" fmla="*/ 981 w 2167"/>
              <a:gd name="T87" fmla="*/ 1345 h 2242"/>
              <a:gd name="T88" fmla="*/ 306 w 2167"/>
              <a:gd name="T89" fmla="*/ 1149 h 2242"/>
              <a:gd name="T90" fmla="*/ 368 w 2167"/>
              <a:gd name="T91" fmla="*/ 1034 h 2242"/>
              <a:gd name="T92" fmla="*/ 1652 w 2167"/>
              <a:gd name="T93" fmla="*/ 2117 h 2242"/>
              <a:gd name="T94" fmla="*/ 1558 w 2167"/>
              <a:gd name="T95" fmla="*/ 2124 h 2242"/>
              <a:gd name="T96" fmla="*/ 2046 w 2167"/>
              <a:gd name="T97" fmla="*/ 1557 h 2242"/>
              <a:gd name="T98" fmla="*/ 2078 w 2167"/>
              <a:gd name="T99" fmla="*/ 1665 h 2242"/>
              <a:gd name="T100" fmla="*/ 1393 w 2167"/>
              <a:gd name="T101" fmla="*/ 1465 h 2242"/>
              <a:gd name="T102" fmla="*/ 1355 w 2167"/>
              <a:gd name="T103" fmla="*/ 1437 h 2242"/>
              <a:gd name="T104" fmla="*/ 1243 w 2167"/>
              <a:gd name="T105" fmla="*/ 1259 h 2242"/>
              <a:gd name="T106" fmla="*/ 1121 w 2167"/>
              <a:gd name="T107" fmla="*/ 1084 h 2242"/>
              <a:gd name="T108" fmla="*/ 988 w 2167"/>
              <a:gd name="T109" fmla="*/ 912 h 2242"/>
              <a:gd name="T110" fmla="*/ 845 w 2167"/>
              <a:gd name="T111" fmla="*/ 743 h 2242"/>
              <a:gd name="T112" fmla="*/ 693 w 2167"/>
              <a:gd name="T113" fmla="*/ 579 h 2242"/>
              <a:gd name="T114" fmla="*/ 533 w 2167"/>
              <a:gd name="T115" fmla="*/ 421 h 2242"/>
              <a:gd name="T116" fmla="*/ 365 w 2167"/>
              <a:gd name="T117" fmla="*/ 268 h 2242"/>
              <a:gd name="T118" fmla="*/ 187 w 2167"/>
              <a:gd name="T119" fmla="*/ 120 h 2242"/>
              <a:gd name="T120" fmla="*/ 286 w 2167"/>
              <a:gd name="T121" fmla="*/ 105 h 2242"/>
              <a:gd name="T122" fmla="*/ 130 w 2167"/>
              <a:gd name="T123" fmla="*/ 345 h 2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167" h="2242">
                <a:moveTo>
                  <a:pt x="174" y="32"/>
                </a:moveTo>
                <a:cubicBezTo>
                  <a:pt x="184" y="16"/>
                  <a:pt x="201" y="5"/>
                  <a:pt x="220" y="3"/>
                </a:cubicBezTo>
                <a:cubicBezTo>
                  <a:pt x="239" y="0"/>
                  <a:pt x="258" y="5"/>
                  <a:pt x="273" y="17"/>
                </a:cubicBezTo>
                <a:lnTo>
                  <a:pt x="450" y="165"/>
                </a:lnTo>
                <a:lnTo>
                  <a:pt x="623" y="322"/>
                </a:lnTo>
                <a:lnTo>
                  <a:pt x="787" y="485"/>
                </a:lnTo>
                <a:lnTo>
                  <a:pt x="943" y="653"/>
                </a:lnTo>
                <a:lnTo>
                  <a:pt x="1090" y="826"/>
                </a:lnTo>
                <a:lnTo>
                  <a:pt x="1226" y="1003"/>
                </a:lnTo>
                <a:lnTo>
                  <a:pt x="1353" y="1183"/>
                </a:lnTo>
                <a:lnTo>
                  <a:pt x="1468" y="1365"/>
                </a:lnTo>
                <a:lnTo>
                  <a:pt x="1430" y="1337"/>
                </a:lnTo>
                <a:lnTo>
                  <a:pt x="2116" y="1537"/>
                </a:lnTo>
                <a:cubicBezTo>
                  <a:pt x="2137" y="1543"/>
                  <a:pt x="2154" y="1560"/>
                  <a:pt x="2161" y="1582"/>
                </a:cubicBezTo>
                <a:cubicBezTo>
                  <a:pt x="2167" y="1604"/>
                  <a:pt x="2162" y="1627"/>
                  <a:pt x="2147" y="1644"/>
                </a:cubicBezTo>
                <a:lnTo>
                  <a:pt x="1659" y="2211"/>
                </a:lnTo>
                <a:cubicBezTo>
                  <a:pt x="1636" y="2239"/>
                  <a:pt x="1594" y="2242"/>
                  <a:pt x="1566" y="2219"/>
                </a:cubicBezTo>
                <a:lnTo>
                  <a:pt x="282" y="1136"/>
                </a:lnTo>
                <a:cubicBezTo>
                  <a:pt x="258" y="1116"/>
                  <a:pt x="251" y="1081"/>
                  <a:pt x="266" y="1053"/>
                </a:cubicBezTo>
                <a:cubicBezTo>
                  <a:pt x="281" y="1026"/>
                  <a:pt x="313" y="1012"/>
                  <a:pt x="344" y="1021"/>
                </a:cubicBezTo>
                <a:lnTo>
                  <a:pt x="1019" y="1217"/>
                </a:lnTo>
                <a:lnTo>
                  <a:pt x="946" y="1321"/>
                </a:lnTo>
                <a:lnTo>
                  <a:pt x="849" y="1191"/>
                </a:lnTo>
                <a:lnTo>
                  <a:pt x="748" y="1064"/>
                </a:lnTo>
                <a:lnTo>
                  <a:pt x="641" y="940"/>
                </a:lnTo>
                <a:lnTo>
                  <a:pt x="528" y="818"/>
                </a:lnTo>
                <a:lnTo>
                  <a:pt x="410" y="698"/>
                </a:lnTo>
                <a:lnTo>
                  <a:pt x="288" y="582"/>
                </a:lnTo>
                <a:lnTo>
                  <a:pt x="162" y="469"/>
                </a:lnTo>
                <a:lnTo>
                  <a:pt x="32" y="360"/>
                </a:lnTo>
                <a:cubicBezTo>
                  <a:pt x="6" y="338"/>
                  <a:pt x="0" y="301"/>
                  <a:pt x="18" y="273"/>
                </a:cubicBezTo>
                <a:lnTo>
                  <a:pt x="174" y="32"/>
                </a:lnTo>
                <a:close/>
                <a:moveTo>
                  <a:pt x="130" y="345"/>
                </a:moveTo>
                <a:lnTo>
                  <a:pt x="117" y="258"/>
                </a:lnTo>
                <a:lnTo>
                  <a:pt x="251" y="370"/>
                </a:lnTo>
                <a:lnTo>
                  <a:pt x="381" y="485"/>
                </a:lnTo>
                <a:lnTo>
                  <a:pt x="505" y="605"/>
                </a:lnTo>
                <a:lnTo>
                  <a:pt x="626" y="727"/>
                </a:lnTo>
                <a:lnTo>
                  <a:pt x="741" y="853"/>
                </a:lnTo>
                <a:lnTo>
                  <a:pt x="852" y="981"/>
                </a:lnTo>
                <a:lnTo>
                  <a:pt x="956" y="1111"/>
                </a:lnTo>
                <a:lnTo>
                  <a:pt x="1053" y="1242"/>
                </a:lnTo>
                <a:cubicBezTo>
                  <a:pt x="1071" y="1265"/>
                  <a:pt x="1071" y="1296"/>
                  <a:pt x="1055" y="1320"/>
                </a:cubicBezTo>
                <a:cubicBezTo>
                  <a:pt x="1038" y="1343"/>
                  <a:pt x="1009" y="1353"/>
                  <a:pt x="981" y="1345"/>
                </a:cubicBezTo>
                <a:lnTo>
                  <a:pt x="306" y="1149"/>
                </a:lnTo>
                <a:lnTo>
                  <a:pt x="368" y="1034"/>
                </a:lnTo>
                <a:lnTo>
                  <a:pt x="1652" y="2117"/>
                </a:lnTo>
                <a:lnTo>
                  <a:pt x="1558" y="2124"/>
                </a:lnTo>
                <a:lnTo>
                  <a:pt x="2046" y="1557"/>
                </a:lnTo>
                <a:lnTo>
                  <a:pt x="2078" y="1665"/>
                </a:lnTo>
                <a:lnTo>
                  <a:pt x="1393" y="1465"/>
                </a:lnTo>
                <a:cubicBezTo>
                  <a:pt x="1377" y="1460"/>
                  <a:pt x="1364" y="1450"/>
                  <a:pt x="1355" y="1437"/>
                </a:cubicBezTo>
                <a:lnTo>
                  <a:pt x="1243" y="1259"/>
                </a:lnTo>
                <a:lnTo>
                  <a:pt x="1121" y="1084"/>
                </a:lnTo>
                <a:lnTo>
                  <a:pt x="988" y="912"/>
                </a:lnTo>
                <a:lnTo>
                  <a:pt x="845" y="743"/>
                </a:lnTo>
                <a:lnTo>
                  <a:pt x="693" y="579"/>
                </a:lnTo>
                <a:lnTo>
                  <a:pt x="533" y="421"/>
                </a:lnTo>
                <a:lnTo>
                  <a:pt x="365" y="268"/>
                </a:lnTo>
                <a:lnTo>
                  <a:pt x="187" y="120"/>
                </a:lnTo>
                <a:lnTo>
                  <a:pt x="286" y="105"/>
                </a:lnTo>
                <a:lnTo>
                  <a:pt x="130" y="345"/>
                </a:lnTo>
                <a:close/>
              </a:path>
            </a:pathLst>
          </a:custGeom>
          <a:solidFill>
            <a:schemeClr val="tx1"/>
          </a:solidFill>
          <a:ln w="0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cxnSp>
        <p:nvCxnSpPr>
          <p:cNvPr id="333" name="直線矢印コネクタ 332"/>
          <p:cNvCxnSpPr/>
          <p:nvPr/>
        </p:nvCxnSpPr>
        <p:spPr>
          <a:xfrm flipV="1">
            <a:off x="9316548" y="2617967"/>
            <a:ext cx="961489" cy="653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直線矢印コネクタ 334"/>
          <p:cNvCxnSpPr/>
          <p:nvPr/>
        </p:nvCxnSpPr>
        <p:spPr>
          <a:xfrm flipV="1">
            <a:off x="10174173" y="3761350"/>
            <a:ext cx="237073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6" name="グループ化 335"/>
          <p:cNvGrpSpPr/>
          <p:nvPr/>
        </p:nvGrpSpPr>
        <p:grpSpPr>
          <a:xfrm>
            <a:off x="7747392" y="2725010"/>
            <a:ext cx="470497" cy="278439"/>
            <a:chOff x="10840688" y="3221666"/>
            <a:chExt cx="491120" cy="330959"/>
          </a:xfrm>
        </p:grpSpPr>
        <p:sp>
          <p:nvSpPr>
            <p:cNvPr id="339" name="角丸四角形 338"/>
            <p:cNvSpPr/>
            <p:nvPr/>
          </p:nvSpPr>
          <p:spPr>
            <a:xfrm>
              <a:off x="10840688" y="3221666"/>
              <a:ext cx="491120" cy="33095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Rectangle 58"/>
            <p:cNvSpPr>
              <a:spLocks noChangeArrowheads="1"/>
            </p:cNvSpPr>
            <p:nvPr/>
          </p:nvSpPr>
          <p:spPr bwMode="auto">
            <a:xfrm>
              <a:off x="10932360" y="3294812"/>
              <a:ext cx="3077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defTabSz="968441"/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流通</a:t>
              </a:r>
              <a:endParaRPr lang="ja-JP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37" name="Rectangle 22"/>
          <p:cNvSpPr>
            <a:spLocks noChangeArrowheads="1"/>
          </p:cNvSpPr>
          <p:nvPr/>
        </p:nvSpPr>
        <p:spPr bwMode="auto">
          <a:xfrm>
            <a:off x="8476229" y="2904738"/>
            <a:ext cx="838488" cy="13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defTabSz="968441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リユース・レンタル</a:t>
            </a:r>
            <a:endParaRPr lang="ja-JP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8" name="Freeform 120"/>
          <p:cNvSpPr>
            <a:spLocks noEditPoints="1"/>
          </p:cNvSpPr>
          <p:nvPr/>
        </p:nvSpPr>
        <p:spPr bwMode="auto">
          <a:xfrm rot="20845799">
            <a:off x="8655172" y="3027418"/>
            <a:ext cx="363800" cy="97700"/>
          </a:xfrm>
          <a:custGeom>
            <a:avLst/>
            <a:gdLst>
              <a:gd name="T0" fmla="*/ 2545 w 2546"/>
              <a:gd name="T1" fmla="*/ 966 h 1037"/>
              <a:gd name="T2" fmla="*/ 2525 w 2546"/>
              <a:gd name="T3" fmla="*/ 1017 h 1037"/>
              <a:gd name="T4" fmla="*/ 2474 w 2546"/>
              <a:gd name="T5" fmla="*/ 1036 h 1037"/>
              <a:gd name="T6" fmla="*/ 2244 w 2546"/>
              <a:gd name="T7" fmla="*/ 1019 h 1037"/>
              <a:gd name="T8" fmla="*/ 2012 w 2546"/>
              <a:gd name="T9" fmla="*/ 993 h 1037"/>
              <a:gd name="T10" fmla="*/ 1783 w 2546"/>
              <a:gd name="T11" fmla="*/ 956 h 1037"/>
              <a:gd name="T12" fmla="*/ 1559 w 2546"/>
              <a:gd name="T13" fmla="*/ 911 h 1037"/>
              <a:gd name="T14" fmla="*/ 1339 w 2546"/>
              <a:gd name="T15" fmla="*/ 856 h 1037"/>
              <a:gd name="T16" fmla="*/ 1125 w 2546"/>
              <a:gd name="T17" fmla="*/ 792 h 1037"/>
              <a:gd name="T18" fmla="*/ 917 w 2546"/>
              <a:gd name="T19" fmla="*/ 719 h 1037"/>
              <a:gd name="T20" fmla="*/ 717 w 2546"/>
              <a:gd name="T21" fmla="*/ 638 h 1037"/>
              <a:gd name="T22" fmla="*/ 764 w 2546"/>
              <a:gd name="T23" fmla="*/ 639 h 1037"/>
              <a:gd name="T24" fmla="*/ 91 w 2546"/>
              <a:gd name="T25" fmla="*/ 877 h 1037"/>
              <a:gd name="T26" fmla="*/ 28 w 2546"/>
              <a:gd name="T27" fmla="*/ 867 h 1037"/>
              <a:gd name="T28" fmla="*/ 2 w 2546"/>
              <a:gd name="T29" fmla="*/ 808 h 1037"/>
              <a:gd name="T30" fmla="*/ 68 w 2546"/>
              <a:gd name="T31" fmla="*/ 63 h 1037"/>
              <a:gd name="T32" fmla="*/ 139 w 2546"/>
              <a:gd name="T33" fmla="*/ 3 h 1037"/>
              <a:gd name="T34" fmla="*/ 1814 w 2546"/>
              <a:gd name="T35" fmla="*/ 133 h 1037"/>
              <a:gd name="T36" fmla="*/ 1875 w 2546"/>
              <a:gd name="T37" fmla="*/ 191 h 1037"/>
              <a:gd name="T38" fmla="*/ 1831 w 2546"/>
              <a:gd name="T39" fmla="*/ 262 h 1037"/>
              <a:gd name="T40" fmla="*/ 1168 w 2546"/>
              <a:gd name="T41" fmla="*/ 496 h 1037"/>
              <a:gd name="T42" fmla="*/ 1166 w 2546"/>
              <a:gd name="T43" fmla="*/ 370 h 1037"/>
              <a:gd name="T44" fmla="*/ 1321 w 2546"/>
              <a:gd name="T45" fmla="*/ 419 h 1037"/>
              <a:gd name="T46" fmla="*/ 1477 w 2546"/>
              <a:gd name="T47" fmla="*/ 463 h 1037"/>
              <a:gd name="T48" fmla="*/ 1637 w 2546"/>
              <a:gd name="T49" fmla="*/ 501 h 1037"/>
              <a:gd name="T50" fmla="*/ 1800 w 2546"/>
              <a:gd name="T51" fmla="*/ 535 h 1037"/>
              <a:gd name="T52" fmla="*/ 1965 w 2546"/>
              <a:gd name="T53" fmla="*/ 563 h 1037"/>
              <a:gd name="T54" fmla="*/ 2132 w 2546"/>
              <a:gd name="T55" fmla="*/ 586 h 1037"/>
              <a:gd name="T56" fmla="*/ 2301 w 2546"/>
              <a:gd name="T57" fmla="*/ 605 h 1037"/>
              <a:gd name="T58" fmla="*/ 2470 w 2546"/>
              <a:gd name="T59" fmla="*/ 617 h 1037"/>
              <a:gd name="T60" fmla="*/ 2532 w 2546"/>
              <a:gd name="T61" fmla="*/ 680 h 1037"/>
              <a:gd name="T62" fmla="*/ 2545 w 2546"/>
              <a:gd name="T63" fmla="*/ 966 h 1037"/>
              <a:gd name="T64" fmla="*/ 2398 w 2546"/>
              <a:gd name="T65" fmla="*/ 687 h 1037"/>
              <a:gd name="T66" fmla="*/ 2460 w 2546"/>
              <a:gd name="T67" fmla="*/ 750 h 1037"/>
              <a:gd name="T68" fmla="*/ 2286 w 2546"/>
              <a:gd name="T69" fmla="*/ 737 h 1037"/>
              <a:gd name="T70" fmla="*/ 2114 w 2546"/>
              <a:gd name="T71" fmla="*/ 719 h 1037"/>
              <a:gd name="T72" fmla="*/ 1943 w 2546"/>
              <a:gd name="T73" fmla="*/ 695 h 1037"/>
              <a:gd name="T74" fmla="*/ 1773 w 2546"/>
              <a:gd name="T75" fmla="*/ 665 h 1037"/>
              <a:gd name="T76" fmla="*/ 1606 w 2546"/>
              <a:gd name="T77" fmla="*/ 631 h 1037"/>
              <a:gd name="T78" fmla="*/ 1441 w 2546"/>
              <a:gd name="T79" fmla="*/ 591 h 1037"/>
              <a:gd name="T80" fmla="*/ 1281 w 2546"/>
              <a:gd name="T81" fmla="*/ 546 h 1037"/>
              <a:gd name="T82" fmla="*/ 1126 w 2546"/>
              <a:gd name="T83" fmla="*/ 497 h 1037"/>
              <a:gd name="T84" fmla="*/ 1079 w 2546"/>
              <a:gd name="T85" fmla="*/ 435 h 1037"/>
              <a:gd name="T86" fmla="*/ 1124 w 2546"/>
              <a:gd name="T87" fmla="*/ 371 h 1037"/>
              <a:gd name="T88" fmla="*/ 1787 w 2546"/>
              <a:gd name="T89" fmla="*/ 137 h 1037"/>
              <a:gd name="T90" fmla="*/ 1804 w 2546"/>
              <a:gd name="T91" fmla="*/ 266 h 1037"/>
              <a:gd name="T92" fmla="*/ 129 w 2546"/>
              <a:gd name="T93" fmla="*/ 135 h 1037"/>
              <a:gd name="T94" fmla="*/ 200 w 2546"/>
              <a:gd name="T95" fmla="*/ 75 h 1037"/>
              <a:gd name="T96" fmla="*/ 135 w 2546"/>
              <a:gd name="T97" fmla="*/ 820 h 1037"/>
              <a:gd name="T98" fmla="*/ 46 w 2546"/>
              <a:gd name="T99" fmla="*/ 751 h 1037"/>
              <a:gd name="T100" fmla="*/ 720 w 2546"/>
              <a:gd name="T101" fmla="*/ 514 h 1037"/>
              <a:gd name="T102" fmla="*/ 767 w 2546"/>
              <a:gd name="T103" fmla="*/ 515 h 1037"/>
              <a:gd name="T104" fmla="*/ 961 w 2546"/>
              <a:gd name="T105" fmla="*/ 594 h 1037"/>
              <a:gd name="T106" fmla="*/ 1163 w 2546"/>
              <a:gd name="T107" fmla="*/ 664 h 1037"/>
              <a:gd name="T108" fmla="*/ 1371 w 2546"/>
              <a:gd name="T109" fmla="*/ 726 h 1037"/>
              <a:gd name="T110" fmla="*/ 1586 w 2546"/>
              <a:gd name="T111" fmla="*/ 780 h 1037"/>
              <a:gd name="T112" fmla="*/ 1804 w 2546"/>
              <a:gd name="T113" fmla="*/ 825 h 1037"/>
              <a:gd name="T114" fmla="*/ 2028 w 2546"/>
              <a:gd name="T115" fmla="*/ 860 h 1037"/>
              <a:gd name="T116" fmla="*/ 2253 w 2546"/>
              <a:gd name="T117" fmla="*/ 886 h 1037"/>
              <a:gd name="T118" fmla="*/ 2483 w 2546"/>
              <a:gd name="T119" fmla="*/ 903 h 1037"/>
              <a:gd name="T120" fmla="*/ 2412 w 2546"/>
              <a:gd name="T121" fmla="*/ 973 h 1037"/>
              <a:gd name="T122" fmla="*/ 2398 w 2546"/>
              <a:gd name="T123" fmla="*/ 687 h 1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546" h="1037">
                <a:moveTo>
                  <a:pt x="2545" y="966"/>
                </a:moveTo>
                <a:cubicBezTo>
                  <a:pt x="2546" y="985"/>
                  <a:pt x="2539" y="1004"/>
                  <a:pt x="2525" y="1017"/>
                </a:cubicBezTo>
                <a:cubicBezTo>
                  <a:pt x="2511" y="1030"/>
                  <a:pt x="2493" y="1037"/>
                  <a:pt x="2474" y="1036"/>
                </a:cubicBezTo>
                <a:lnTo>
                  <a:pt x="2244" y="1019"/>
                </a:lnTo>
                <a:lnTo>
                  <a:pt x="2012" y="993"/>
                </a:lnTo>
                <a:lnTo>
                  <a:pt x="1783" y="956"/>
                </a:lnTo>
                <a:lnTo>
                  <a:pt x="1559" y="911"/>
                </a:lnTo>
                <a:lnTo>
                  <a:pt x="1339" y="856"/>
                </a:lnTo>
                <a:lnTo>
                  <a:pt x="1125" y="792"/>
                </a:lnTo>
                <a:lnTo>
                  <a:pt x="917" y="719"/>
                </a:lnTo>
                <a:lnTo>
                  <a:pt x="717" y="638"/>
                </a:lnTo>
                <a:lnTo>
                  <a:pt x="764" y="639"/>
                </a:lnTo>
                <a:lnTo>
                  <a:pt x="91" y="877"/>
                </a:lnTo>
                <a:cubicBezTo>
                  <a:pt x="69" y="884"/>
                  <a:pt x="46" y="881"/>
                  <a:pt x="28" y="867"/>
                </a:cubicBezTo>
                <a:cubicBezTo>
                  <a:pt x="10" y="853"/>
                  <a:pt x="0" y="831"/>
                  <a:pt x="2" y="808"/>
                </a:cubicBezTo>
                <a:lnTo>
                  <a:pt x="68" y="63"/>
                </a:lnTo>
                <a:cubicBezTo>
                  <a:pt x="71" y="27"/>
                  <a:pt x="103" y="0"/>
                  <a:pt x="139" y="3"/>
                </a:cubicBezTo>
                <a:lnTo>
                  <a:pt x="1814" y="133"/>
                </a:lnTo>
                <a:cubicBezTo>
                  <a:pt x="1846" y="135"/>
                  <a:pt x="1871" y="160"/>
                  <a:pt x="1875" y="191"/>
                </a:cubicBezTo>
                <a:cubicBezTo>
                  <a:pt x="1879" y="222"/>
                  <a:pt x="1861" y="252"/>
                  <a:pt x="1831" y="262"/>
                </a:cubicBezTo>
                <a:lnTo>
                  <a:pt x="1168" y="496"/>
                </a:lnTo>
                <a:lnTo>
                  <a:pt x="1166" y="370"/>
                </a:lnTo>
                <a:lnTo>
                  <a:pt x="1321" y="419"/>
                </a:lnTo>
                <a:lnTo>
                  <a:pt x="1477" y="463"/>
                </a:lnTo>
                <a:lnTo>
                  <a:pt x="1637" y="501"/>
                </a:lnTo>
                <a:lnTo>
                  <a:pt x="1800" y="535"/>
                </a:lnTo>
                <a:lnTo>
                  <a:pt x="1965" y="563"/>
                </a:lnTo>
                <a:lnTo>
                  <a:pt x="2132" y="586"/>
                </a:lnTo>
                <a:lnTo>
                  <a:pt x="2301" y="605"/>
                </a:lnTo>
                <a:lnTo>
                  <a:pt x="2470" y="617"/>
                </a:lnTo>
                <a:cubicBezTo>
                  <a:pt x="2503" y="619"/>
                  <a:pt x="2530" y="647"/>
                  <a:pt x="2532" y="680"/>
                </a:cubicBezTo>
                <a:lnTo>
                  <a:pt x="2545" y="966"/>
                </a:lnTo>
                <a:close/>
                <a:moveTo>
                  <a:pt x="2398" y="687"/>
                </a:moveTo>
                <a:lnTo>
                  <a:pt x="2460" y="750"/>
                </a:lnTo>
                <a:lnTo>
                  <a:pt x="2286" y="737"/>
                </a:lnTo>
                <a:lnTo>
                  <a:pt x="2114" y="719"/>
                </a:lnTo>
                <a:lnTo>
                  <a:pt x="1943" y="695"/>
                </a:lnTo>
                <a:lnTo>
                  <a:pt x="1773" y="665"/>
                </a:lnTo>
                <a:lnTo>
                  <a:pt x="1606" y="631"/>
                </a:lnTo>
                <a:lnTo>
                  <a:pt x="1441" y="591"/>
                </a:lnTo>
                <a:lnTo>
                  <a:pt x="1281" y="546"/>
                </a:lnTo>
                <a:lnTo>
                  <a:pt x="1126" y="497"/>
                </a:lnTo>
                <a:cubicBezTo>
                  <a:pt x="1099" y="488"/>
                  <a:pt x="1080" y="463"/>
                  <a:pt x="1079" y="435"/>
                </a:cubicBezTo>
                <a:cubicBezTo>
                  <a:pt x="1079" y="406"/>
                  <a:pt x="1097" y="380"/>
                  <a:pt x="1124" y="371"/>
                </a:cubicBezTo>
                <a:lnTo>
                  <a:pt x="1787" y="137"/>
                </a:lnTo>
                <a:lnTo>
                  <a:pt x="1804" y="266"/>
                </a:lnTo>
                <a:lnTo>
                  <a:pt x="129" y="135"/>
                </a:lnTo>
                <a:lnTo>
                  <a:pt x="200" y="75"/>
                </a:lnTo>
                <a:lnTo>
                  <a:pt x="135" y="820"/>
                </a:lnTo>
                <a:lnTo>
                  <a:pt x="46" y="751"/>
                </a:lnTo>
                <a:lnTo>
                  <a:pt x="720" y="514"/>
                </a:lnTo>
                <a:cubicBezTo>
                  <a:pt x="735" y="508"/>
                  <a:pt x="752" y="509"/>
                  <a:pt x="767" y="515"/>
                </a:cubicBezTo>
                <a:lnTo>
                  <a:pt x="961" y="594"/>
                </a:lnTo>
                <a:lnTo>
                  <a:pt x="1163" y="664"/>
                </a:lnTo>
                <a:lnTo>
                  <a:pt x="1371" y="726"/>
                </a:lnTo>
                <a:lnTo>
                  <a:pt x="1586" y="780"/>
                </a:lnTo>
                <a:lnTo>
                  <a:pt x="1804" y="825"/>
                </a:lnTo>
                <a:lnTo>
                  <a:pt x="2028" y="860"/>
                </a:lnTo>
                <a:lnTo>
                  <a:pt x="2253" y="886"/>
                </a:lnTo>
                <a:lnTo>
                  <a:pt x="2483" y="903"/>
                </a:lnTo>
                <a:lnTo>
                  <a:pt x="2412" y="973"/>
                </a:lnTo>
                <a:lnTo>
                  <a:pt x="2398" y="687"/>
                </a:lnTo>
                <a:close/>
              </a:path>
            </a:pathLst>
          </a:custGeom>
          <a:solidFill>
            <a:schemeClr val="tx1"/>
          </a:solidFill>
          <a:ln w="0" cap="flat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1" name="テキスト ボックス 360"/>
          <p:cNvSpPr txBox="1"/>
          <p:nvPr/>
        </p:nvSpPr>
        <p:spPr>
          <a:xfrm>
            <a:off x="9075826" y="4147975"/>
            <a:ext cx="2386531" cy="287454"/>
          </a:xfrm>
          <a:prstGeom prst="rect">
            <a:avLst/>
          </a:prstGeom>
          <a:noFill/>
        </p:spPr>
        <p:txBody>
          <a:bodyPr wrap="square" lIns="147513" tIns="73757" rIns="147513" bIns="73757" rtlCol="0">
            <a:sp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図における線の太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さが物の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流れの「量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」表す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047554" y="128683"/>
            <a:ext cx="4525804" cy="460569"/>
            <a:chOff x="8597226" y="127544"/>
            <a:chExt cx="4525804" cy="460569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7226" y="128986"/>
              <a:ext cx="2253081" cy="459127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957" y="127544"/>
              <a:ext cx="2279073" cy="460350"/>
            </a:xfrm>
            <a:prstGeom prst="rect">
              <a:avLst/>
            </a:prstGeom>
          </p:spPr>
        </p:pic>
      </p:grpSp>
      <p:grpSp>
        <p:nvGrpSpPr>
          <p:cNvPr id="24" name="グループ化 23"/>
          <p:cNvGrpSpPr/>
          <p:nvPr/>
        </p:nvGrpSpPr>
        <p:grpSpPr>
          <a:xfrm>
            <a:off x="7253121" y="8562054"/>
            <a:ext cx="7649204" cy="1144134"/>
            <a:chOff x="7282149" y="8727154"/>
            <a:chExt cx="7649204" cy="1144134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1837728" y="9111265"/>
              <a:ext cx="577962" cy="353724"/>
              <a:chOff x="11837728" y="9117615"/>
              <a:chExt cx="577962" cy="353724"/>
            </a:xfrm>
          </p:grpSpPr>
          <p:sp>
            <p:nvSpPr>
              <p:cNvPr id="43" name="角丸四角形 42"/>
              <p:cNvSpPr/>
              <p:nvPr/>
            </p:nvSpPr>
            <p:spPr>
              <a:xfrm>
                <a:off x="11837728" y="9117615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11879616" y="9130971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答申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7282149" y="9423474"/>
              <a:ext cx="4548949" cy="447814"/>
              <a:chOff x="7282149" y="9423474"/>
              <a:chExt cx="4548949" cy="447814"/>
            </a:xfrm>
          </p:grpSpPr>
          <p:sp>
            <p:nvSpPr>
              <p:cNvPr id="58" name="右矢印 57"/>
              <p:cNvSpPr/>
              <p:nvPr/>
            </p:nvSpPr>
            <p:spPr>
              <a:xfrm>
                <a:off x="7282149" y="9423474"/>
                <a:ext cx="4548949" cy="447814"/>
              </a:xfrm>
              <a:prstGeom prst="rightArrow">
                <a:avLst>
                  <a:gd name="adj1" fmla="val 61307"/>
                  <a:gd name="adj2" fmla="val 5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/>
              </a:p>
            </p:txBody>
          </p:sp>
          <p:sp>
            <p:nvSpPr>
              <p:cNvPr id="59" name="テキスト ボックス 58"/>
              <p:cNvSpPr txBox="1"/>
              <p:nvPr/>
            </p:nvSpPr>
            <p:spPr>
              <a:xfrm>
                <a:off x="8519376" y="9526342"/>
                <a:ext cx="2652637" cy="280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廃棄物実態調査（</a:t>
                </a:r>
                <a:r>
                  <a:rPr kumimoji="1"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現況・目標推計）</a:t>
                </a:r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14536779" y="9152707"/>
              <a:ext cx="394574" cy="646331"/>
              <a:chOff x="14536779" y="9152707"/>
              <a:chExt cx="394574" cy="646331"/>
            </a:xfrm>
          </p:grpSpPr>
          <p:sp>
            <p:nvSpPr>
              <p:cNvPr id="65" name="角丸四角形 64"/>
              <p:cNvSpPr/>
              <p:nvPr/>
            </p:nvSpPr>
            <p:spPr>
              <a:xfrm>
                <a:off x="14559663" y="9159063"/>
                <a:ext cx="371690" cy="6348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/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14536779" y="9152707"/>
                <a:ext cx="32511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策定</a:t>
                </a:r>
                <a:endParaRPr kumimoji="1"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13608613" y="9156319"/>
              <a:ext cx="840746" cy="300439"/>
              <a:chOff x="13608613" y="9156319"/>
              <a:chExt cx="840746" cy="300439"/>
            </a:xfrm>
          </p:grpSpPr>
          <p:sp>
            <p:nvSpPr>
              <p:cNvPr id="219" name="角丸四角形 218"/>
              <p:cNvSpPr/>
              <p:nvPr/>
            </p:nvSpPr>
            <p:spPr>
              <a:xfrm>
                <a:off x="13686368" y="9156319"/>
                <a:ext cx="685236" cy="300439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/>
              </a:p>
            </p:txBody>
          </p:sp>
          <p:sp>
            <p:nvSpPr>
              <p:cNvPr id="220" name="テキスト ボックス 219"/>
              <p:cNvSpPr txBox="1"/>
              <p:nvPr/>
            </p:nvSpPr>
            <p:spPr>
              <a:xfrm>
                <a:off x="13608613" y="9166115"/>
                <a:ext cx="840746" cy="280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25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パブコメ</a:t>
                </a: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3523076" y="9495304"/>
              <a:ext cx="988069" cy="315646"/>
              <a:chOff x="13523076" y="9495304"/>
              <a:chExt cx="988069" cy="315646"/>
            </a:xfrm>
          </p:grpSpPr>
          <p:sp>
            <p:nvSpPr>
              <p:cNvPr id="126" name="テキスト ボックス 125"/>
              <p:cNvSpPr txBox="1"/>
              <p:nvPr/>
            </p:nvSpPr>
            <p:spPr>
              <a:xfrm>
                <a:off x="13605627" y="9495671"/>
                <a:ext cx="861561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国</a:t>
                </a:r>
                <a:r>
                  <a:rPr kumimoji="1"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の基本方針が出た後に実施</a:t>
                </a:r>
                <a:endPara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" name="大かっこ 1"/>
              <p:cNvSpPr/>
              <p:nvPr/>
            </p:nvSpPr>
            <p:spPr>
              <a:xfrm>
                <a:off x="13523076" y="9495304"/>
                <a:ext cx="988069" cy="315646"/>
              </a:xfrm>
              <a:prstGeom prst="bracketPair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7" name="テキスト ボックス 16"/>
            <p:cNvSpPr txBox="1"/>
            <p:nvPr/>
          </p:nvSpPr>
          <p:spPr>
            <a:xfrm>
              <a:off x="9488817" y="917673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②</a:t>
              </a:r>
              <a:r>
                <a:rPr kumimoji="1" lang="ja-JP" altLang="en-US" sz="1200" dirty="0" smtClean="0"/>
                <a:t>部会</a:t>
              </a:r>
              <a:endParaRPr kumimoji="1" lang="ja-JP" altLang="en-US" sz="1200" dirty="0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10106666" y="9176736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③</a:t>
              </a:r>
              <a:r>
                <a:rPr kumimoji="1" lang="ja-JP" altLang="en-US" sz="1200" dirty="0" smtClean="0"/>
                <a:t>部会</a:t>
              </a:r>
              <a:endParaRPr kumimoji="1" lang="ja-JP" altLang="en-US" sz="1200" dirty="0"/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10706181" y="9176736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④</a:t>
              </a:r>
              <a:r>
                <a:rPr kumimoji="1" lang="ja-JP" altLang="en-US" sz="1200" dirty="0" smtClean="0"/>
                <a:t>部会</a:t>
              </a:r>
              <a:endParaRPr kumimoji="1" lang="ja-JP" altLang="en-US" sz="1200" dirty="0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11265331" y="917673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⑤</a:t>
              </a:r>
              <a:r>
                <a:rPr kumimoji="1" lang="ja-JP" altLang="en-US" sz="1200" dirty="0" smtClean="0"/>
                <a:t>部会</a:t>
              </a:r>
              <a:endParaRPr kumimoji="1" lang="ja-JP" altLang="en-US" sz="1200" dirty="0"/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13722858" y="8757133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①</a:t>
              </a:r>
              <a:r>
                <a:rPr kumimoji="1" lang="ja-JP" altLang="en-US" sz="1200" dirty="0" smtClean="0"/>
                <a:t>部会</a:t>
              </a:r>
              <a:endParaRPr kumimoji="1" lang="ja-JP" altLang="en-US" sz="1200" dirty="0"/>
            </a:p>
          </p:txBody>
        </p:sp>
        <p:grpSp>
          <p:nvGrpSpPr>
            <p:cNvPr id="122" name="グループ化 121"/>
            <p:cNvGrpSpPr/>
            <p:nvPr/>
          </p:nvGrpSpPr>
          <p:grpSpPr>
            <a:xfrm>
              <a:off x="12475903" y="8727154"/>
              <a:ext cx="577962" cy="353724"/>
              <a:chOff x="12475903" y="9117615"/>
              <a:chExt cx="577962" cy="353724"/>
            </a:xfrm>
          </p:grpSpPr>
          <p:sp>
            <p:nvSpPr>
              <p:cNvPr id="123" name="角丸四角形 122"/>
              <p:cNvSpPr/>
              <p:nvPr/>
            </p:nvSpPr>
            <p:spPr>
              <a:xfrm>
                <a:off x="12475903" y="9117615"/>
                <a:ext cx="577962" cy="353724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231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テキスト ボックス 123"/>
              <p:cNvSpPr txBox="1"/>
              <p:nvPr/>
            </p:nvSpPr>
            <p:spPr>
              <a:xfrm>
                <a:off x="12508266" y="9130971"/>
                <a:ext cx="513236" cy="3270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kumimoji="1" lang="ja-JP" altLang="en-US" sz="1225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諮問</a:t>
                </a:r>
                <a:endParaRPr kumimoji="1" lang="en-US" altLang="ja-JP" sz="1225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kumimoji="1" lang="ja-JP" altLang="en-US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環境審</a:t>
                </a:r>
                <a:r>
                  <a:rPr kumimoji="1" lang="en-US" altLang="ja-JP" sz="9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120" name="サブタイトル 2"/>
          <p:cNvSpPr txBox="1">
            <a:spLocks/>
          </p:cNvSpPr>
          <p:nvPr/>
        </p:nvSpPr>
        <p:spPr>
          <a:xfrm>
            <a:off x="13196159" y="123939"/>
            <a:ext cx="1939920" cy="535700"/>
          </a:xfrm>
          <a:prstGeom prst="rect">
            <a:avLst/>
          </a:prstGeom>
        </p:spPr>
        <p:txBody>
          <a:bodyPr vert="horz" lIns="164269" tIns="82135" rIns="164269" bIns="82135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資料４ー２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18134" y="7849827"/>
            <a:ext cx="2915326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次期計画の検討内容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7969011" y="5071001"/>
            <a:ext cx="6796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7886098" y="4549640"/>
            <a:ext cx="1112456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61254" y="4973374"/>
            <a:ext cx="7424389" cy="2710637"/>
          </a:xfrm>
          <a:prstGeom prst="roundRect">
            <a:avLst>
              <a:gd name="adj" fmla="val 83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≪国の動向≫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・「プラスチック資源循環戦略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(2019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月策定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」において、プラスチックの３Ｒに関する目標を設定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大阪サミットにおいて、海洋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プラスチックごみ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に係る「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大阪ブルー・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オーシャン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・ビジョン」を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・本年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月に「食品ロスの削減の推進に関する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法律」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施行。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（「都道府県食品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ロス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削減推進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計画」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の策定（努力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義務）に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ついて規定（第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条））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府の現状≫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・大阪市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とともに「おおさかプラスチックごみゼロ宣言」を実施し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、使い捨てプラスチックの削減、さらなる３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の推進、　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ポイ捨て防止、プラスチック代替品の活用を推進。（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年１月）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・府民、事業者、行政が取り組むべきプラスチック対策を検討するため、事業者団体、有識者などで構成される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おおさかプラスチック対策推進ネットワーク会議」を設置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。（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年８月）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・上位計画である「大阪府環境総合計画」の次期計画策定について、府環境審議会へ諮問。</a:t>
            </a: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年６月、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年６月答申予定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7886098" y="4964714"/>
            <a:ext cx="7042752" cy="2727857"/>
          </a:xfrm>
          <a:prstGeom prst="roundRect">
            <a:avLst>
              <a:gd name="adj" fmla="val 704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≪一般廃棄物≫</a:t>
            </a: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・再生利用率の向上：大阪府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(13.4%)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全国平均：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20.2%〕</a:t>
            </a: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・事業系排出量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日当たり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の削減：大阪府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(381g/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人・日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全国平均：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279g/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人・日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・災害発生時における適正な処理体制の構築：災害廃棄物処理計画策定済み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産業廃棄物≫　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５年に１度の委託調査において現況把握するため、経年推移データなし。</a:t>
            </a: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・最終処分量は減少しているものの、近年、排出量は増加傾向。再生利用率は横ばい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・事業系一般廃棄物へのプラスチック類の混入率削減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事業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系一般廃棄物へ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のプラスチック類混入率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16.2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(2014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建設現場からの混合廃棄物の排出削減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：建設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混合廃棄物の発生率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6.0%(2014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61257" y="8261138"/>
            <a:ext cx="6031321" cy="2161098"/>
          </a:xfrm>
          <a:prstGeom prst="roundRect">
            <a:avLst>
              <a:gd name="adj" fmla="val 83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の第四次循環型社会形成推進基本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計画や、府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の環境総合計画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答申等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踏まえた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「目指すべき将来像」。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・廃棄物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理法に基づく基本方針を踏まえた、一般廃棄物及び産業廃棄物の目標と成果を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実感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・国の「プラスチック資源循環戦略」を踏まえた、プラスチックごみの３Ｒの目標。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・現状の課題を踏まえた新たな施策の基本方針と各主体の行動指針。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（リデュース・リユースの推進、リサイクルの推進、適正処理の推進、非常災害時の適正処理）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・計画の進行管理（市町村別の取組評価方法など）</a:t>
            </a:r>
            <a:endParaRPr kumimoji="1"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10439704" y="3617376"/>
            <a:ext cx="656165" cy="32364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0454302" y="3634748"/>
            <a:ext cx="618032" cy="25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適正処理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処分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角丸四角形 114"/>
          <p:cNvSpPr/>
          <p:nvPr/>
        </p:nvSpPr>
        <p:spPr>
          <a:xfrm>
            <a:off x="6865957" y="3488493"/>
            <a:ext cx="656165" cy="32364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Rectangle 58"/>
          <p:cNvSpPr>
            <a:spLocks noChangeArrowheads="1"/>
          </p:cNvSpPr>
          <p:nvPr/>
        </p:nvSpPr>
        <p:spPr bwMode="auto">
          <a:xfrm>
            <a:off x="6872935" y="3505865"/>
            <a:ext cx="618032" cy="25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適正処理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68441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処分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43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-130015" y="58365"/>
            <a:ext cx="7123101" cy="773379"/>
          </a:xfrm>
          <a:prstGeom prst="rect">
            <a:avLst/>
          </a:prstGeom>
        </p:spPr>
        <p:txBody>
          <a:bodyPr vert="horz" lIns="164269" tIns="82135" rIns="164269" bIns="82135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（参考）現行計画の目標等や進捗状況について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flipV="1">
            <a:off x="180190" y="587949"/>
            <a:ext cx="14748660" cy="708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31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3940" y="4606865"/>
            <a:ext cx="205707" cy="45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31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691747"/>
            <a:ext cx="2761688" cy="379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0913" rIns="0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目標項目の経年推移</a:t>
            </a:r>
            <a:r>
              <a:rPr lang="ja-JP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altLang="ja-JP" dirty="0"/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7641612" y="4948019"/>
            <a:ext cx="7075880" cy="324341"/>
          </a:xfrm>
          <a:prstGeom prst="rect">
            <a:avLst/>
          </a:prstGeom>
          <a:noFill/>
        </p:spPr>
        <p:txBody>
          <a:bodyPr wrap="square" lIns="107845" tIns="53922" rIns="107845" bIns="539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目標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に加え、府民、事業者、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それぞれの取組みの成果を実感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できる６つ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を設定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7399481" y="739444"/>
            <a:ext cx="2954415" cy="374789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（目標設定の考え方）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3" name="表 2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60911"/>
              </p:ext>
            </p:extLst>
          </p:nvPr>
        </p:nvGraphicFramePr>
        <p:xfrm>
          <a:off x="7714178" y="1331962"/>
          <a:ext cx="6584823" cy="25572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91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排出量抑制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一般廃棄物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・手つかず食品の排出量を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％削減（生活系）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・資源化可能な紙ごみの混入を</a:t>
                      </a:r>
                      <a:r>
                        <a:rPr lang="en-US" altLang="ja-JP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削減（事業系）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・産業廃棄物（プラスチック類）の混入を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％削減（事業系）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863">
                <a:tc rowSpan="2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再生利用量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増加の取組み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一般廃棄物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・燃えるごみに含まれる資源化可能な紙ごみの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％を資源ごみに分別（生活系）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・燃えるごみに含まれるプラスチック製容器包装の</a:t>
                      </a:r>
                      <a:r>
                        <a:rPr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％を資源ごみに分別（生活系）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863">
                <a:tc vMerge="1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産業廃棄物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・建設廃棄物を分別排出し、建設混合廃棄物発生率を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6.0%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％に抑制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5250" indent="-95250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・事業系ごみに混入している産業廃棄物の混入削減に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よる、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排出量及び再生利用量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1" name="Rectangle 3"/>
          <p:cNvSpPr>
            <a:spLocks noChangeArrowheads="1"/>
          </p:cNvSpPr>
          <p:nvPr/>
        </p:nvSpPr>
        <p:spPr bwMode="auto">
          <a:xfrm>
            <a:off x="7396017" y="4576569"/>
            <a:ext cx="291434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成果を実感できる指標</a:t>
            </a:r>
            <a:r>
              <a:rPr lang="ja-JP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表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7805804"/>
                  </p:ext>
                </p:extLst>
              </p:nvPr>
            </p:nvGraphicFramePr>
            <p:xfrm>
              <a:off x="7699662" y="5342808"/>
              <a:ext cx="6640451" cy="454605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574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830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0">
                    <a:tc gridSpan="2">
                      <a:txBody>
                        <a:bodyPr/>
                        <a:lstStyle/>
                        <a:p>
                          <a:r>
                            <a:rPr kumimoji="1" lang="ja-JP" altLang="en-US" sz="11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一般廃棄物</a:t>
                          </a:r>
                          <a:endParaRPr kumimoji="1" lang="ja-JP" altLang="en-US" sz="1100" spc="50" baseline="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 sz="1050" dirty="0"/>
                        </a:p>
                      </a:txBody>
                      <a:tcP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2167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①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１人１日当たりの資源ごみを含む生活系ごみ排出量（</a:t>
                          </a:r>
                          <a:r>
                            <a:rPr lang="ja-JP" altLang="en-US" sz="1200" dirty="0" err="1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ｇ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/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人・日） 　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ごみ（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を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含む）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排出量</m:t>
                                  </m:r>
                                </m:num>
                                <m:den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人口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　</m:t>
                                  </m:r>
                                  <m:r>
                                    <a:rPr lang="en-US" altLang="ja-JP" sz="1200" smtClean="0">
                                      <a:latin typeface="Cambria Math"/>
                                    </a:rPr>
                                    <m:t>×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　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日数</m:t>
                                  </m:r>
                                </m:den>
                              </m:f>
                            </m:oMath>
                          </a14:m>
                          <a:endParaRPr kumimoji="1" lang="ja-JP" altLang="en-US" sz="12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9983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②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生活</a:t>
                          </a:r>
                          <a:r>
                            <a:rPr lang="ja-JP" altLang="ja-JP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系ごみ分別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排出率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（％） 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 spc="-15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生活系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　＋　集団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回収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量</m:t>
                                  </m:r>
                                </m:num>
                                <m:den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系混合・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可燃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　＋　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ごみ　＋　</m:t>
                                  </m:r>
                                  <m:r>
                                    <a:rPr lang="ja-JP" altLang="en-US" sz="1200" spc="-150">
                                      <a:latin typeface="Cambria Math"/>
                                    </a:rPr>
                                    <m:t>集団</m:t>
                                  </m:r>
                                  <m:r>
                                    <a:rPr lang="ja-JP" altLang="en-US" sz="1200" spc="-150" smtClean="0">
                                      <a:latin typeface="Cambria Math"/>
                                    </a:rPr>
                                    <m:t>回収量</m:t>
                                  </m:r>
                                </m:den>
                              </m:f>
                            </m:oMath>
                          </a14:m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×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100</a:t>
                          </a:r>
                          <a:endParaRPr kumimoji="1" lang="ja-JP" altLang="en-US" sz="12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75603" marR="37802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9336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③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ガラス等（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主</a:t>
                          </a:r>
                          <a:r>
                            <a:rPr lang="ja-JP" altLang="ja-JP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に行政により分別収集が行われている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品目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）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のみの再生利用率</a:t>
                          </a:r>
                          <a:r>
                            <a:rPr lang="ja-JP" altLang="en-US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（％） 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ガラス等の</m:t>
                                  </m:r>
                                  <m:r>
                                    <a:rPr lang="ja-JP" altLang="en-US" sz="1200" i="1" smtClean="0">
                                      <a:latin typeface="Cambria Math"/>
                                    </a:rPr>
                                    <m:t>再生利用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量</m:t>
                                  </m:r>
                                </m:num>
                                <m:den>
                                  <m:r>
                                    <a:rPr lang="ja-JP" altLang="en-US" sz="12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（ガラス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等以外の</m:t>
                                  </m:r>
                                  <m:r>
                                    <a:rPr lang="ja-JP" altLang="en-US" sz="1200" i="1" smtClean="0">
                                      <a:latin typeface="Cambria Math"/>
                                    </a:rPr>
                                    <m:t>再生利用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量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</a:t>
                          </a:r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×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100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endParaRPr kumimoji="1" lang="ja-JP" altLang="en-US" sz="12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58299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④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最終処分率（％） 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最終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処分量</m:t>
                                  </m:r>
                                </m:num>
                                <m:den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2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排出量＋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事業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2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排出量</m:t>
                                  </m:r>
                                </m:den>
                              </m:f>
                            </m:oMath>
                          </a14:m>
                          <a:r>
                            <a:rPr lang="ja-JP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×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100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39381">
                    <a:tc gridSpan="2"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r>
                            <a:rPr kumimoji="1" lang="ja-JP" altLang="en-US" sz="1200" spc="50" baseline="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産業廃棄物</a:t>
                          </a: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endParaRPr lang="en-US" altLang="ja-JP" sz="105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9845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⑤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排出量</a:t>
                          </a:r>
                          <a:r>
                            <a:rPr lang="ja-JP" altLang="en-US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から減量化量を除いた再生利用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率（％）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再生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利用量</m:t>
                                  </m:r>
                                </m:num>
                                <m:den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（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減量</m:t>
                                  </m:r>
                                  <m:r>
                                    <a:rPr lang="ja-JP" altLang="en-US" sz="1200" smtClean="0">
                                      <a:latin typeface="Cambria Math"/>
                                    </a:rPr>
                                    <m:t>化量）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×100</a:t>
                          </a: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3860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⑥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排出量</a:t>
                          </a:r>
                          <a:r>
                            <a:rPr lang="ja-JP" altLang="en-US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から減量化量を除いた最終処分率（％</a:t>
                          </a: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） </a:t>
                          </a:r>
                          <a:endParaRPr lang="en-US" altLang="ja-JP" sz="1200" dirty="0" smtClean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＝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最終処分量</m:t>
                                  </m:r>
                                </m:num>
                                <m:den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（排出量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200">
                                      <a:latin typeface="Cambria Math"/>
                                    </a:rPr>
                                    <m:t>減量化量）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200" dirty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×</a:t>
                          </a:r>
                          <a:r>
                            <a:rPr lang="en-US" altLang="ja-JP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100</a:t>
                          </a:r>
                          <a:endParaRPr lang="en-US" altLang="ja-JP" sz="120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表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7805804"/>
                  </p:ext>
                </p:extLst>
              </p:nvPr>
            </p:nvGraphicFramePr>
            <p:xfrm>
              <a:off x="7699662" y="5342808"/>
              <a:ext cx="6640451" cy="454605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574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830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65688">
                    <a:tc gridSpan="2">
                      <a:txBody>
                        <a:bodyPr/>
                        <a:lstStyle/>
                        <a:p>
                          <a:r>
                            <a:rPr kumimoji="1" lang="ja-JP" altLang="en-US" sz="11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一般廃棄物</a:t>
                          </a:r>
                          <a:endParaRPr kumimoji="1" lang="ja-JP" altLang="en-US" sz="1100" spc="50" baseline="0" dirty="0"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 sz="1050" dirty="0"/>
                        </a:p>
                      </a:txBody>
                      <a:tcP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52721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①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42056" r="-97" b="-5626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51387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②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75603" marR="37802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142056" r="-97" b="-4626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92218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③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227193" r="-97" b="-334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58299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④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345370" r="-97" b="-25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99216">
                    <a:tc gridSpan="2"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2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　</a:t>
                          </a:r>
                          <a:r>
                            <a:rPr kumimoji="1" lang="ja-JP" altLang="en-US" sz="1200" spc="50" baseline="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産業廃棄物</a:t>
                          </a:r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endParaRPr lang="en-US" altLang="ja-JP" sz="105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8834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⑤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469027" r="-97" b="-98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3817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Meiryo UI" panose="020B0604030504040204" pitchFamily="50" charset="-128"/>
                              <a:ea typeface="Meiryo UI" panose="020B0604030504040204" pitchFamily="50" charset="-128"/>
                            </a:rPr>
                            <a:t>⑥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Meiryo UI" panose="020B0604030504040204" pitchFamily="50" charset="-128"/>
                            <a:ea typeface="Meiryo UI" panose="020B0604030504040204" pitchFamily="50" charset="-128"/>
                          </a:endParaRPr>
                        </a:p>
                      </a:txBody>
                      <a:tcPr marL="37802" marR="96016" marT="49024" marB="4902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6016" marR="96016" marT="49024" marB="4902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820" t="-612381" r="-97" b="-57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角丸四角形 13"/>
          <p:cNvSpPr/>
          <p:nvPr/>
        </p:nvSpPr>
        <p:spPr>
          <a:xfrm>
            <a:off x="12758054" y="5753441"/>
            <a:ext cx="1526431" cy="235304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8128" tIns="48422" rIns="38128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515g/</a:t>
            </a:r>
            <a:r>
              <a:rPr lang="ja-JP" altLang="en-US" sz="1300" dirty="0"/>
              <a:t>人・日</a:t>
            </a:r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2860713" y="6335783"/>
            <a:ext cx="1315793" cy="204671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44" tIns="48422" rIns="96844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 smtClean="0"/>
              <a:t>22.5</a:t>
            </a:r>
            <a:r>
              <a:rPr lang="ja-JP" altLang="en-US" sz="1300" dirty="0" smtClean="0"/>
              <a:t>％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12854332" y="7281345"/>
            <a:ext cx="1328555" cy="203186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44" tIns="48422" rIns="96844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4.9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12860713" y="7898496"/>
            <a:ext cx="1315793" cy="204032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44" tIns="48422" rIns="96844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12.3</a:t>
            </a:r>
            <a:r>
              <a:rPr lang="ja-JP" altLang="en-US" sz="1300" dirty="0" smtClean="0"/>
              <a:t>％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12860713" y="8822838"/>
            <a:ext cx="1315793" cy="206421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44" tIns="48422" rIns="96844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 smtClean="0">
                <a:solidFill>
                  <a:schemeClr val="tx1"/>
                </a:solidFill>
              </a:rPr>
              <a:t>92.7</a:t>
            </a:r>
            <a:r>
              <a:rPr lang="ja-JP" altLang="en-US" sz="1300" dirty="0" smtClean="0"/>
              <a:t>％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12860713" y="9461307"/>
            <a:ext cx="1315793" cy="211679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44" tIns="48422" rIns="96844" bIns="4842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 smtClean="0">
                <a:solidFill>
                  <a:schemeClr val="tx1"/>
                </a:solidFill>
              </a:rPr>
              <a:t>7.3</a:t>
            </a:r>
            <a:r>
              <a:rPr lang="ja-JP" altLang="en-US" sz="1300" dirty="0" smtClean="0"/>
              <a:t>％</a:t>
            </a:r>
            <a:endParaRPr kumimoji="1" lang="ja-JP" altLang="en-US" dirty="0"/>
          </a:p>
        </p:txBody>
      </p:sp>
      <p:pic>
        <p:nvPicPr>
          <p:cNvPr id="22" name="図 2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69"/>
          <a:stretch/>
        </p:blipFill>
        <p:spPr bwMode="auto">
          <a:xfrm>
            <a:off x="218090" y="1447110"/>
            <a:ext cx="3481959" cy="21211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図 2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1"/>
          <a:stretch/>
        </p:blipFill>
        <p:spPr bwMode="auto">
          <a:xfrm>
            <a:off x="3831360" y="1476139"/>
            <a:ext cx="3286206" cy="20129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図 23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90"/>
          <a:stretch/>
        </p:blipFill>
        <p:spPr bwMode="auto">
          <a:xfrm>
            <a:off x="237716" y="4081780"/>
            <a:ext cx="3484882" cy="21109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5" name="図 24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40"/>
          <a:stretch/>
        </p:blipFill>
        <p:spPr bwMode="auto">
          <a:xfrm>
            <a:off x="3614289" y="4089624"/>
            <a:ext cx="3459734" cy="21030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6" name="テキスト ボックス 25"/>
          <p:cNvSpPr txBox="1"/>
          <p:nvPr/>
        </p:nvSpPr>
        <p:spPr>
          <a:xfrm>
            <a:off x="1564452" y="3563191"/>
            <a:ext cx="135292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図１　排出量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69223" y="3526067"/>
            <a:ext cx="155336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図２　再生利用率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69587" y="6222674"/>
            <a:ext cx="316212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図４　１人１日当たりの生活系ごみ排出量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23939" y="1109413"/>
            <a:ext cx="199994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一般廃棄物関係</a:t>
            </a:r>
            <a:endParaRPr lang="ja-JP" altLang="ja-JP" sz="1600" dirty="0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22579" y="6805287"/>
            <a:ext cx="20013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産業廃棄物関係</a:t>
            </a:r>
            <a:endParaRPr lang="ja-JP" altLang="ja-JP" sz="1600" dirty="0"/>
          </a:p>
        </p:txBody>
      </p:sp>
      <p:pic>
        <p:nvPicPr>
          <p:cNvPr id="32" name="図 3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50" y="7129856"/>
            <a:ext cx="3390900" cy="2299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図 32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598" y="7151773"/>
            <a:ext cx="3536315" cy="233362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テキスト ボックス 33"/>
          <p:cNvSpPr txBox="1"/>
          <p:nvPr/>
        </p:nvSpPr>
        <p:spPr>
          <a:xfrm>
            <a:off x="1180624" y="6287167"/>
            <a:ext cx="173674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図３　最終処分量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55368" y="3792725"/>
            <a:ext cx="341023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注）四捨五入しているため、合計が合わない場合があります。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5443" y="9735786"/>
            <a:ext cx="341023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注）四捨五入しているため、合計が合わない場合があります。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84327" y="9463778"/>
            <a:ext cx="24472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図５　排出量、最終処分量等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925681" y="9461307"/>
            <a:ext cx="170230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図６　再生利用率等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90755" y="1114830"/>
            <a:ext cx="1721448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年度は速報値。</a:t>
            </a: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年度は目標の数値。</a:t>
            </a:r>
          </a:p>
        </p:txBody>
      </p:sp>
    </p:spTree>
    <p:extLst>
      <p:ext uri="{BB962C8B-B14F-4D97-AF65-F5344CB8AC3E}">
        <p14:creationId xmlns:p14="http://schemas.microsoft.com/office/powerpoint/2010/main" val="287208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225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040B1D-DF7D-4C43-B4FE-277CE2A202C6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EA0FC8-024D-482F-A823-5ED273826A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964FFE-D4FB-4F68-B48D-CD69A529C4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2115</TotalTime>
  <Words>778</Words>
  <Application>Microsoft Office PowerPoint</Application>
  <PresentationFormat>ユーザー設定</PresentationFormat>
  <Paragraphs>194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Cambria Math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尾山　恵美</dc:creator>
  <cp:lastModifiedBy>長濵　智子</cp:lastModifiedBy>
  <cp:revision>244</cp:revision>
  <cp:lastPrinted>2019-12-09T04:01:25Z</cp:lastPrinted>
  <dcterms:created xsi:type="dcterms:W3CDTF">2019-03-22T01:29:23Z</dcterms:created>
  <dcterms:modified xsi:type="dcterms:W3CDTF">2019-12-13T01:48:49Z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