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1ED"/>
    <a:srgbClr val="148BF8"/>
    <a:srgbClr val="3E4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00" autoAdjust="0"/>
    <p:restoredTop sz="94106" autoAdjust="0"/>
  </p:normalViewPr>
  <p:slideViewPr>
    <p:cSldViewPr>
      <p:cViewPr>
        <p:scale>
          <a:sx n="90" d="100"/>
          <a:sy n="90" d="100"/>
        </p:scale>
        <p:origin x="132" y="-208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2" y="0"/>
            <a:ext cx="2949575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9EFDEC38-9E6E-4F38-A92F-57AC730FB332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2" y="4721225"/>
            <a:ext cx="5445125" cy="4471988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863"/>
            <a:ext cx="2949575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2" y="9440863"/>
            <a:ext cx="2949575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E89182C8-D04B-4A1A-8523-950FC9621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46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パリ協定写真</a:t>
            </a:r>
            <a:endParaRPr kumimoji="1" lang="en-US" altLang="ja-JP" dirty="0" smtClean="0"/>
          </a:p>
          <a:p>
            <a:r>
              <a:rPr kumimoji="1" lang="en-US" altLang="ja-JP" dirty="0" smtClean="0"/>
              <a:t>https://www.enecho.meti.go.jp/about/special/tokushu/ondankashoene/pariskyotei.html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82C8-D04B-4A1A-8523-950FC9621A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52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0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7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4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7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5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8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2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8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8B6C-6B1F-4BD3-B7F6-168A29555C89}" type="datetimeFigureOut">
              <a:rPr kumimoji="1" lang="ja-JP" altLang="en-US" smtClean="0"/>
              <a:t>2019/12/13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角丸四角形 68"/>
          <p:cNvSpPr/>
          <p:nvPr/>
        </p:nvSpPr>
        <p:spPr>
          <a:xfrm>
            <a:off x="4318646" y="571172"/>
            <a:ext cx="4205028" cy="8942814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5" y="-7488"/>
            <a:ext cx="12801600" cy="473207"/>
          </a:xfrm>
          <a:gradFill flip="none" rotWithShape="1">
            <a:gsLst>
              <a:gs pos="80000">
                <a:srgbClr val="0070C0"/>
              </a:gs>
              <a:gs pos="0">
                <a:srgbClr val="0070C0"/>
              </a:gs>
              <a:gs pos="100000">
                <a:srgbClr val="0070C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rgbClr val="0070C0"/>
                </a:gs>
                <a:gs pos="100000">
                  <a:srgbClr val="0070C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l">
              <a:tabLst>
                <a:tab pos="4306888" algn="l"/>
              </a:tabLst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の地球温暖化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対策のあり方について</a:t>
            </a:r>
          </a:p>
        </p:txBody>
      </p:sp>
      <p:sp>
        <p:nvSpPr>
          <p:cNvPr id="52" name="テキスト ボックス 2" title="※電気の排出係数は関西電力株式会社の2012年度の値（0.514kg-CO２/kWh）を用いて設定（進行管理にも活用）"/>
          <p:cNvSpPr txBox="1">
            <a:spLocks noChangeArrowheads="1"/>
          </p:cNvSpPr>
          <p:nvPr/>
        </p:nvSpPr>
        <p:spPr bwMode="auto">
          <a:xfrm>
            <a:off x="4254675" y="7105207"/>
            <a:ext cx="1512298" cy="86428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ot="0" vert="horz" wrap="square" lIns="128016" tIns="64008" rIns="128016" bIns="64008" anchor="t" anchorCtr="0">
            <a:noAutofit/>
          </a:bodyPr>
          <a:lstStyle/>
          <a:p>
            <a:pPr marL="120015" indent="-120015">
              <a:lnSpc>
                <a:spcPts val="800"/>
              </a:lnSpc>
            </a:pP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※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電力の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CO</a:t>
            </a:r>
            <a:r>
              <a:rPr lang="en-US" altLang="ja-JP" sz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2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排出係数は関西電力株式会社の</a:t>
            </a:r>
            <a:r>
              <a:rPr 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2012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年度の値（</a:t>
            </a:r>
            <a:r>
              <a:rPr 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0.514kg-CO</a:t>
            </a:r>
            <a:r>
              <a:rPr lang="ja-JP" altLang="en-US" sz="700" baseline="-2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２</a:t>
            </a:r>
            <a:r>
              <a:rPr 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/kWh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）を用いて進行管理。</a:t>
            </a:r>
            <a:endParaRPr lang="en-US" altLang="ja-JP" sz="7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marL="119063" indent="63500">
              <a:lnSpc>
                <a:spcPts val="800"/>
              </a:lnSpc>
            </a:pP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なお、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2005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年度は当該年度の排出係数（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0.358kg-CO</a:t>
            </a:r>
            <a:r>
              <a:rPr lang="ja-JP" altLang="en-US" sz="700" baseline="-2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２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/kWh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）を使用。</a:t>
            </a:r>
            <a:endParaRPr lang="ja-JP" altLang="en-US" sz="7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289648" y="1042762"/>
            <a:ext cx="4124211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0"/>
              </a:lnSpc>
            </a:pPr>
            <a:endParaRPr lang="en-US" altLang="ja-JP" sz="147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120"/>
              </a:lnSpc>
            </a:pP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◆基本的な考え方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7950" indent="-107950"/>
            <a:r>
              <a:rPr lang="ja-JP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府としては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、グローバルかつ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長期的な視点に立ち、国の施策等との整合を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図りながら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、地域特性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に応じて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、継続的、計画的に施策を推進するために、本計画を策定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7950" indent="-107950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○温室効果ガスの排出を抑制する「緩和策」に加えて、人の健康等への影響を軽減する「適応策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について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も本計画に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位置づけ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100"/>
              </a:lnSpc>
              <a:spcBef>
                <a:spcPts val="1200"/>
              </a:spcBef>
            </a:pPr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</a:t>
            </a:r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期間</a:t>
            </a:r>
            <a:endParaRPr lang="en-US" altLang="ja-JP" sz="1200" b="1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>
              <a:lnSpc>
                <a:spcPts val="1100"/>
              </a:lnSpc>
              <a:spcBef>
                <a:spcPts val="300"/>
              </a:spcBef>
            </a:pP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年度～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840"/>
              </a:lnSpc>
            </a:pPr>
            <a:endParaRPr lang="ja-JP" altLang="en-US" sz="1470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◆計画</a:t>
            </a:r>
            <a:r>
              <a:rPr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>
              <a:lnSpc>
                <a:spcPts val="1100"/>
              </a:lnSpc>
              <a:spcBef>
                <a:spcPts val="30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年度までに温室効果ガス排出量を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年度比で７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%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削減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293696" y="6021154"/>
            <a:ext cx="420289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spcBef>
                <a:spcPts val="300"/>
              </a:spcBef>
            </a:pP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＜府域における温室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効果ガス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排出量＞</a:t>
            </a: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9538" indent="-109538">
              <a:spcBef>
                <a:spcPts val="2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年度の温室効果ガス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排出量は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5,642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万トンであり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、本計画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の基準年度である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年度比で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</a:t>
            </a:r>
            <a:endParaRPr lang="en-US" altLang="ja-JP" sz="10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74401" y="571172"/>
            <a:ext cx="4199065" cy="8909947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78" name="角丸四角形 77"/>
          <p:cNvSpPr/>
          <p:nvPr/>
        </p:nvSpPr>
        <p:spPr>
          <a:xfrm>
            <a:off x="8602413" y="6250145"/>
            <a:ext cx="4125111" cy="3238869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80" name="正方形/長方形 79"/>
          <p:cNvSpPr/>
          <p:nvPr/>
        </p:nvSpPr>
        <p:spPr>
          <a:xfrm>
            <a:off x="9189016" y="7114683"/>
            <a:ext cx="29467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環境審議会温暖化対策部会で審議・</a:t>
            </a:r>
            <a:r>
              <a:rPr lang="ja-JP" altLang="en-US" sz="1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8580323" y="6250145"/>
            <a:ext cx="2865504" cy="30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検討スケジュール（案）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80323" y="6672808"/>
            <a:ext cx="424840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今後</a:t>
            </a:r>
            <a:r>
              <a:rPr lang="ja-JP" altLang="en-US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の地球温暖化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対策のあり方について環境審議会に諮問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9092181" y="9200549"/>
            <a:ext cx="24211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３月頃 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改定</a:t>
            </a:r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計画の公表</a:t>
            </a:r>
            <a:endParaRPr lang="en-US" altLang="ja-JP" sz="1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613850" y="8566140"/>
            <a:ext cx="266985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月頃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環境審議会から答申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628429" y="8896759"/>
            <a:ext cx="34977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年１月頃　 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改定</a:t>
            </a:r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計画案作成・パブリックコメント実施</a:t>
            </a:r>
            <a:endParaRPr lang="en-US" altLang="ja-JP" sz="1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8863555" y="7035692"/>
            <a:ext cx="412400" cy="1486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28"/>
          </a:p>
        </p:txBody>
      </p:sp>
      <p:pic>
        <p:nvPicPr>
          <p:cNvPr id="67" name="図 66"/>
          <p:cNvPicPr/>
          <p:nvPr/>
        </p:nvPicPr>
        <p:blipFill>
          <a:blip r:embed="rId3"/>
          <a:stretch>
            <a:fillRect/>
          </a:stretch>
        </p:blipFill>
        <p:spPr>
          <a:xfrm>
            <a:off x="5590842" y="6600800"/>
            <a:ext cx="2840812" cy="1723926"/>
          </a:xfrm>
          <a:prstGeom prst="rect">
            <a:avLst/>
          </a:prstGeom>
        </p:spPr>
      </p:pic>
      <p:sp>
        <p:nvSpPr>
          <p:cNvPr id="93" name="角丸四角形 92"/>
          <p:cNvSpPr/>
          <p:nvPr/>
        </p:nvSpPr>
        <p:spPr>
          <a:xfrm>
            <a:off x="64096" y="554897"/>
            <a:ext cx="4124479" cy="30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世界と国における状況と動向</a:t>
            </a:r>
            <a:endParaRPr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98860" y="6024736"/>
            <a:ext cx="4167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＜世界の動向＞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気候変動に関する国際</a:t>
            </a:r>
            <a:r>
              <a:rPr lang="ja-JP" altLang="en-US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枠組み「パリ協定」の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発効</a:t>
            </a:r>
            <a:endParaRPr lang="en-US" altLang="ja-JP" sz="10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63513" indent="-136525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〇産業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革命前から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の平均気温の上昇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を２℃より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十分下方に保持すると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ともに、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℃に抑える努力を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追求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123103" y="7491964"/>
            <a:ext cx="4214597" cy="141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＜国の動向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年５月　地球温暖化対策計画の策定</a:t>
            </a:r>
            <a:endParaRPr lang="en-US" altLang="ja-JP" sz="10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年度に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年度比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％削減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長期的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目標として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年までに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％の温室効果ガスの削減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をめざす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500"/>
              </a:spcBef>
            </a:pPr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気候変動適応計画の策定</a:t>
            </a:r>
            <a:endParaRPr lang="en-US" altLang="ja-JP" sz="1000" b="1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3825" indent="-1238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〇国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：関係者の基本的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役割、分野別施策、評価手法等の開発など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3825" indent="-1238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〇都道府県：地域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気候変動適応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計画の策定、地域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気候変動適応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センターの確保など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9296602" y="7400928"/>
            <a:ext cx="33627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第１回　対策のあり方の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論点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第２回　今後の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方針、目標設定や進行管理の考え方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第３回　今後の取組みの方向性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第４回　答申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案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とりまとめ  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（第５回　予備）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4309816" y="5828109"/>
            <a:ext cx="2537589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0"/>
              </a:lnSpc>
            </a:pPr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◆計画の進捗</a:t>
            </a: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状況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196014" y="8191925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大阪府域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における温室効果ガス排出量の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8121531" y="5154159"/>
            <a:ext cx="359601" cy="7010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047315" y="5149886"/>
            <a:ext cx="492443" cy="82190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温暖化の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影響の軽減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313052" y="3091143"/>
            <a:ext cx="3744416" cy="19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◆取組の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推進（主な部門等）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379127" y="3867666"/>
            <a:ext cx="7149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業務部門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391754" y="3454244"/>
            <a:ext cx="68403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家庭部門</a:t>
            </a: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4404999" y="3374201"/>
            <a:ext cx="641350" cy="399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角丸四角形 85"/>
          <p:cNvSpPr/>
          <p:nvPr/>
        </p:nvSpPr>
        <p:spPr>
          <a:xfrm>
            <a:off x="4400051" y="4811711"/>
            <a:ext cx="655312" cy="479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角丸四角形 86"/>
          <p:cNvSpPr/>
          <p:nvPr/>
        </p:nvSpPr>
        <p:spPr>
          <a:xfrm>
            <a:off x="4404999" y="3861900"/>
            <a:ext cx="635000" cy="26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071747" y="3854933"/>
            <a:ext cx="2793968" cy="5869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●評価制度等による温暖化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防止条例に基づく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取組の促進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●中小事業者向け省エネ診断や商工会等の経営指導員と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連携した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対策支援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●省エネ性能の良い高効率機器等の導入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促進　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二等辺三角形 88"/>
          <p:cNvSpPr/>
          <p:nvPr/>
        </p:nvSpPr>
        <p:spPr>
          <a:xfrm rot="5400000">
            <a:off x="7140485" y="4153271"/>
            <a:ext cx="1844682" cy="260149"/>
          </a:xfrm>
          <a:prstGeom prst="triangle">
            <a:avLst>
              <a:gd name="adj" fmla="val 49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角丸四角形 90"/>
          <p:cNvSpPr/>
          <p:nvPr/>
        </p:nvSpPr>
        <p:spPr>
          <a:xfrm>
            <a:off x="8240537" y="3499117"/>
            <a:ext cx="245603" cy="137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217056" y="3578725"/>
            <a:ext cx="338554" cy="1337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温室効果ガスの削減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945778" y="3719493"/>
            <a:ext cx="195814" cy="1343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lIns="36000" tIns="36000" rIns="36000" bIns="36000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対策指標による進捗管理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5" name="角丸四角形 134"/>
          <p:cNvSpPr/>
          <p:nvPr/>
        </p:nvSpPr>
        <p:spPr>
          <a:xfrm>
            <a:off x="4397687" y="4158963"/>
            <a:ext cx="642312" cy="26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5089897" y="4824271"/>
            <a:ext cx="2790161" cy="4924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●太陽光発電設備等の再生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可能エネルギーの普及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●高効率コージェネレーションシステム等の省エネ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800" baseline="-25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関連機器等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の導入促進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●蓄電池、燃料電池等エネルギー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関連技術・製品の開発支援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角丸四角形 136"/>
          <p:cNvSpPr/>
          <p:nvPr/>
        </p:nvSpPr>
        <p:spPr>
          <a:xfrm>
            <a:off x="4392013" y="4503133"/>
            <a:ext cx="660686" cy="264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082257" y="4503667"/>
            <a:ext cx="2795260" cy="2462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●電車、バス等公共交通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利用促進等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エコカー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の普及促進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おおさか交通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エコチャレンジ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等による事業者の取組の促進　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347848" y="4799584"/>
            <a:ext cx="75971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再生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エネルギーの普及促進等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角丸四角形 139"/>
          <p:cNvSpPr/>
          <p:nvPr/>
        </p:nvSpPr>
        <p:spPr>
          <a:xfrm>
            <a:off x="4401991" y="5333801"/>
            <a:ext cx="653371" cy="37466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5087044" y="5337613"/>
            <a:ext cx="279396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●おおさかヒートアイランド対策推進計画に基づく対策を推進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●大阪府域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の地球温暖化の影響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把握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地球温暖化対策の影響を踏まえ対策を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二等辺三角形 141"/>
          <p:cNvSpPr/>
          <p:nvPr/>
        </p:nvSpPr>
        <p:spPr>
          <a:xfrm rot="5400000">
            <a:off x="7821215" y="5458365"/>
            <a:ext cx="360113" cy="137047"/>
          </a:xfrm>
          <a:prstGeom prst="triangle">
            <a:avLst>
              <a:gd name="adj" fmla="val 48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080321" y="3393396"/>
            <a:ext cx="279655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HEMS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等によるエネルギー使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用量等の見える化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取組の普及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●キャンペーン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やセミナー等に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よる普及啓発  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LED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化等による省エネ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800" baseline="-25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機器の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導入促進 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4459591" y="5397459"/>
            <a:ext cx="60986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適応策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365939" y="4176107"/>
            <a:ext cx="67105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産業部門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347484" y="4524936"/>
            <a:ext cx="68405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運輸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部門</a:t>
            </a: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8605538" y="522129"/>
            <a:ext cx="4140000" cy="5499025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92" name="正方形/長方形 91"/>
          <p:cNvSpPr/>
          <p:nvPr/>
        </p:nvSpPr>
        <p:spPr>
          <a:xfrm>
            <a:off x="8707147" y="1106870"/>
            <a:ext cx="3973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大阪府において、気温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の上昇、大雨の頻度の増加、農作物の品質低下、熱中症のリスクの増加など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、気候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変動による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影響が顕在化している。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8628429" y="4337821"/>
            <a:ext cx="2349547" cy="24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「平成</a:t>
            </a:r>
            <a:r>
              <a:rPr lang="en-US" altLang="ja-JP" sz="900" dirty="0" smtClean="0">
                <a:solidFill>
                  <a:schemeClr val="tx1"/>
                </a:solidFill>
              </a:rPr>
              <a:t>30</a:t>
            </a:r>
            <a:r>
              <a:rPr lang="ja-JP" altLang="en-US" sz="900" dirty="0" smtClean="0">
                <a:solidFill>
                  <a:schemeClr val="tx1"/>
                </a:solidFill>
              </a:rPr>
              <a:t>年７月豪雨</a:t>
            </a:r>
            <a:r>
              <a:rPr lang="ja-JP" altLang="en-US" sz="900" dirty="0">
                <a:solidFill>
                  <a:schemeClr val="tx1"/>
                </a:solidFill>
              </a:rPr>
              <a:t>」</a:t>
            </a:r>
            <a:r>
              <a:rPr lang="ja-JP" altLang="en-US" sz="900" dirty="0" smtClean="0">
                <a:solidFill>
                  <a:schemeClr val="tx1"/>
                </a:solidFill>
              </a:rPr>
              <a:t>による被害（能勢町）</a:t>
            </a:r>
            <a:endParaRPr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3976" y="2928392"/>
            <a:ext cx="2374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＜温室効果ガスの排出状況＞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112263" y="6737803"/>
            <a:ext cx="426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気候変動に関する政府間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パネル（</a:t>
            </a:r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IPCC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℃特別報告書を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</a:t>
            </a:r>
            <a:endParaRPr lang="en-US" altLang="ja-JP" sz="10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〇気温上昇が２℃の場合と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℃の場合では生じる影響に顕著な差がある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36525" indent="-1365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℃以下に抑える</a:t>
            </a:r>
            <a:r>
              <a:rPr lang="ja-JP" altLang="en-US" sz="10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</a:t>
            </a:r>
            <a:r>
              <a:rPr lang="ja-JP" altLang="en-US" sz="10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の二酸化炭素排出量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年前後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に実質ゼロ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424333" y="901462"/>
            <a:ext cx="3092779" cy="284693"/>
          </a:xfrm>
          <a:prstGeom prst="rect">
            <a:avLst/>
          </a:prstGeom>
          <a:noFill/>
        </p:spPr>
        <p:txBody>
          <a:bodyPr wrap="square" lIns="50400" rIns="50400" rtlCol="0">
            <a:spAutoFit/>
          </a:bodyPr>
          <a:lstStyle/>
          <a:p>
            <a:pPr indent="-504000">
              <a:lnSpc>
                <a:spcPts val="1540"/>
              </a:lnSpc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〔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策定根拠：地球温暖化対策推進法・気候変動適応法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〕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8561040" y="890123"/>
            <a:ext cx="2927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◆府域における気候変動による影響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8570439" y="4799584"/>
            <a:ext cx="4151606" cy="107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◆府としての方向性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123825">
              <a:lnSpc>
                <a:spcPts val="1400"/>
              </a:lnSpc>
              <a:spcBef>
                <a:spcPts val="600"/>
              </a:spcBef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先進都市をめざす大阪府としては、経済・社会の持続可能な発展を図りつつ、府民の生命・財産を将来にわたって守るため、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年に二酸化炭素排出量の実質ゼロをめざすべき将来像に掲げ、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年度までを計画期間とした地球温暖化対策について検討して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いく必要がある。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74400" y="1203376"/>
            <a:ext cx="41979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今後、深刻な影響の可能性が指摘される気候変動に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よるリスクとして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、以下の８つが挙げられている。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海面上昇・高潮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被害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洪水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被害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極端な気象現象によるインフラ等の機能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停止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④熱波による熱中症被害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⑤気温上昇や干ばつ等による食料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安全保障の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脅威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⑥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水不足と農業生産減少による農村部の経済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損失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⑦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海洋生態系の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損失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⑧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陸域・内水生態系の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損失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3976" y="922115"/>
            <a:ext cx="2374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＜気候変動による影響・リスク＞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955" y="1613888"/>
            <a:ext cx="2815241" cy="1413713"/>
          </a:xfrm>
          <a:prstGeom prst="rect">
            <a:avLst/>
          </a:prstGeom>
        </p:spPr>
      </p:pic>
      <p:sp>
        <p:nvSpPr>
          <p:cNvPr id="114" name="正方形/長方形 113"/>
          <p:cNvSpPr/>
          <p:nvPr/>
        </p:nvSpPr>
        <p:spPr>
          <a:xfrm>
            <a:off x="113593" y="8855114"/>
            <a:ext cx="41682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６月　「パリ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協定に基づく成長戦略としての長期戦略」を閣議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決定</a:t>
            </a:r>
            <a:endParaRPr lang="en-US" altLang="ja-JP" sz="1000" b="1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3825" indent="-11430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〇最終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到達点としての脱炭素社会を掲げ、それを今世紀後半のできるだけ早い時期に実現すること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をめざすととも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環境と経済の好循環」の実現をめざす　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0" y="3463275"/>
            <a:ext cx="1878526" cy="1870464"/>
          </a:xfrm>
          <a:prstGeom prst="rect">
            <a:avLst/>
          </a:prstGeom>
        </p:spPr>
      </p:pic>
      <p:sp>
        <p:nvSpPr>
          <p:cNvPr id="115" name="正方形/長方形 114"/>
          <p:cNvSpPr/>
          <p:nvPr/>
        </p:nvSpPr>
        <p:spPr>
          <a:xfrm>
            <a:off x="325852" y="5433004"/>
            <a:ext cx="1751036" cy="28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世界の</a:t>
            </a:r>
            <a:r>
              <a:rPr lang="ja-JP" altLang="en-US" sz="1000" dirty="0" smtClean="0">
                <a:solidFill>
                  <a:schemeClr val="tx1"/>
                </a:solidFill>
              </a:rPr>
              <a:t>二酸化炭素</a:t>
            </a:r>
            <a:r>
              <a:rPr lang="ja-JP" altLang="en-US" sz="1000" dirty="0">
                <a:solidFill>
                  <a:schemeClr val="tx1"/>
                </a:solidFill>
              </a:rPr>
              <a:t>排出量（</a:t>
            </a:r>
            <a:r>
              <a:rPr lang="en-US" altLang="ja-JP" sz="1000" dirty="0">
                <a:solidFill>
                  <a:schemeClr val="tx1"/>
                </a:solidFill>
              </a:rPr>
              <a:t>2016</a:t>
            </a:r>
            <a:r>
              <a:rPr lang="ja-JP" altLang="en-US" sz="1000" dirty="0">
                <a:solidFill>
                  <a:schemeClr val="tx1"/>
                </a:solidFill>
              </a:rPr>
              <a:t>年</a:t>
            </a:r>
            <a:r>
              <a:rPr lang="ja-JP" altLang="en-US" sz="1000" dirty="0" smtClean="0">
                <a:solidFill>
                  <a:schemeClr val="tx1"/>
                </a:solidFill>
              </a:rPr>
              <a:t>）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1895442" y="5291553"/>
            <a:ext cx="2432362" cy="42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世界の二酸化炭素</a:t>
            </a:r>
            <a:r>
              <a:rPr lang="ja-JP" altLang="en-US" sz="900" dirty="0">
                <a:solidFill>
                  <a:schemeClr val="tx1"/>
                </a:solidFill>
              </a:rPr>
              <a:t>排出量に占める主要</a:t>
            </a:r>
            <a:r>
              <a:rPr lang="ja-JP" altLang="en-US" sz="900" dirty="0" smtClean="0">
                <a:solidFill>
                  <a:schemeClr val="tx1"/>
                </a:solidFill>
              </a:rPr>
              <a:t>国の</a:t>
            </a:r>
            <a:r>
              <a:rPr lang="ja-JP" altLang="en-US" sz="900" dirty="0">
                <a:solidFill>
                  <a:schemeClr val="tx1"/>
                </a:solidFill>
              </a:rPr>
              <a:t>排出割合と各国の一人当たりの排出量の比較</a:t>
            </a:r>
            <a:r>
              <a:rPr lang="ja-JP" altLang="en-US" sz="1000" dirty="0">
                <a:solidFill>
                  <a:schemeClr val="tx1"/>
                </a:solidFill>
              </a:rPr>
              <a:t>（</a:t>
            </a:r>
            <a:r>
              <a:rPr lang="en-US" altLang="ja-JP" sz="1000" dirty="0">
                <a:solidFill>
                  <a:schemeClr val="tx1"/>
                </a:solidFill>
              </a:rPr>
              <a:t>2016</a:t>
            </a:r>
            <a:r>
              <a:rPr lang="ja-JP" altLang="en-US" sz="1000" dirty="0">
                <a:solidFill>
                  <a:schemeClr val="tx1"/>
                </a:solidFill>
              </a:rPr>
              <a:t>年</a:t>
            </a:r>
            <a:r>
              <a:rPr lang="ja-JP" altLang="en-US" sz="1000" dirty="0" smtClean="0">
                <a:solidFill>
                  <a:schemeClr val="tx1"/>
                </a:solidFill>
              </a:rPr>
              <a:t>）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18" name="図 1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79" y="1712125"/>
            <a:ext cx="1147242" cy="8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正方形/長方形 118"/>
          <p:cNvSpPr/>
          <p:nvPr/>
        </p:nvSpPr>
        <p:spPr>
          <a:xfrm>
            <a:off x="2516492" y="2504213"/>
            <a:ext cx="1859464" cy="42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タイ国で発生した大洪水（</a:t>
            </a:r>
            <a:r>
              <a:rPr lang="en-US" altLang="ja-JP" sz="900" dirty="0" smtClean="0">
                <a:solidFill>
                  <a:schemeClr val="tx1"/>
                </a:solidFill>
              </a:rPr>
              <a:t>2011</a:t>
            </a:r>
            <a:r>
              <a:rPr lang="ja-JP" altLang="en-US" sz="900" dirty="0" smtClean="0">
                <a:solidFill>
                  <a:schemeClr val="tx1"/>
                </a:solidFill>
              </a:rPr>
              <a:t>年）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（出典：国土交通省白書）　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9001414" y="3029599"/>
            <a:ext cx="3364324" cy="33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大阪における年平均気温の推移</a:t>
            </a:r>
          </a:p>
          <a:p>
            <a:pPr algn="ctr"/>
            <a:r>
              <a:rPr lang="ja-JP" altLang="en-US" sz="800" dirty="0" smtClean="0">
                <a:solidFill>
                  <a:schemeClr val="tx1"/>
                </a:solidFill>
              </a:rPr>
              <a:t>（</a:t>
            </a:r>
            <a:r>
              <a:rPr lang="en-US" altLang="ja-JP" sz="800" dirty="0" smtClean="0">
                <a:solidFill>
                  <a:schemeClr val="tx1"/>
                </a:solidFill>
              </a:rPr>
              <a:t>1898</a:t>
            </a:r>
            <a:r>
              <a:rPr lang="ja-JP" altLang="en-US" sz="800" dirty="0">
                <a:solidFill>
                  <a:schemeClr val="tx1"/>
                </a:solidFill>
              </a:rPr>
              <a:t>年～</a:t>
            </a:r>
            <a:r>
              <a:rPr lang="en-US" altLang="ja-JP" sz="800" dirty="0">
                <a:solidFill>
                  <a:schemeClr val="tx1"/>
                </a:solidFill>
              </a:rPr>
              <a:t>2018</a:t>
            </a:r>
            <a:r>
              <a:rPr lang="ja-JP" altLang="en-US" sz="800" dirty="0">
                <a:solidFill>
                  <a:schemeClr val="tx1"/>
                </a:solidFill>
              </a:rPr>
              <a:t>年の各管区気象台データより</a:t>
            </a:r>
            <a:r>
              <a:rPr lang="ja-JP" altLang="en-US" sz="800" dirty="0" smtClean="0">
                <a:solidFill>
                  <a:schemeClr val="tx1"/>
                </a:solidFill>
              </a:rPr>
              <a:t>作成）</a:t>
            </a:r>
            <a:endParaRPr lang="ja-JP" altLang="en-US" sz="800" dirty="0">
              <a:solidFill>
                <a:schemeClr val="tx1"/>
              </a:solidFill>
            </a:endParaRPr>
          </a:p>
        </p:txBody>
      </p:sp>
      <p:pic>
        <p:nvPicPr>
          <p:cNvPr id="1026" name="図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74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図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17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図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80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図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13" y="-20241"/>
            <a:ext cx="513398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01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図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89" y="-20241"/>
            <a:ext cx="495935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図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13" y="-20241"/>
            <a:ext cx="49593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図 2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37" y="-20241"/>
            <a:ext cx="495935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図 3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293" y="-20241"/>
            <a:ext cx="513398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図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56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9671631" y="0"/>
            <a:ext cx="1841737" cy="46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大　 　　阪　 　　府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エネルギー政策課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1"/>
          <p:cNvSpPr txBox="1"/>
          <p:nvPr/>
        </p:nvSpPr>
        <p:spPr>
          <a:xfrm>
            <a:off x="11600462" y="96464"/>
            <a:ext cx="1095375" cy="2929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smtClea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資料</a:t>
            </a:r>
            <a:r>
              <a:rPr lang="ja-JP" altLang="en-US" sz="1400" kern="100" smtClea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３</a:t>
            </a:r>
            <a:r>
              <a:rPr lang="ja-JP" sz="1400" kern="100" smtClea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―</a:t>
            </a:r>
            <a:r>
              <a:rPr lang="ja-JP" altLang="en-US" sz="1400" kern="100" smtClea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112263" y="5649023"/>
            <a:ext cx="4321760" cy="37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 smtClean="0">
                <a:solidFill>
                  <a:schemeClr val="tx1"/>
                </a:solidFill>
              </a:rPr>
              <a:t>（出典：</a:t>
            </a:r>
            <a:r>
              <a:rPr lang="en-US" altLang="ja-JP" sz="800" dirty="0" smtClean="0">
                <a:solidFill>
                  <a:schemeClr val="tx1"/>
                </a:solidFill>
              </a:rPr>
              <a:t>EDMC</a:t>
            </a:r>
            <a:r>
              <a:rPr lang="en-US" altLang="ja-JP" sz="800" dirty="0">
                <a:solidFill>
                  <a:schemeClr val="tx1"/>
                </a:solidFill>
              </a:rPr>
              <a:t>/</a:t>
            </a:r>
            <a:r>
              <a:rPr lang="ja-JP" altLang="en-US" sz="800" dirty="0">
                <a:solidFill>
                  <a:schemeClr val="tx1"/>
                </a:solidFill>
              </a:rPr>
              <a:t>エネルギー・経済統計要覧</a:t>
            </a:r>
            <a:r>
              <a:rPr lang="en-US" altLang="ja-JP" sz="800" dirty="0">
                <a:solidFill>
                  <a:schemeClr val="tx1"/>
                </a:solidFill>
              </a:rPr>
              <a:t>2019</a:t>
            </a:r>
            <a:r>
              <a:rPr lang="ja-JP" altLang="en-US" sz="800" dirty="0" smtClean="0">
                <a:solidFill>
                  <a:schemeClr val="tx1"/>
                </a:solidFill>
              </a:rPr>
              <a:t>年版</a:t>
            </a:r>
            <a:r>
              <a:rPr lang="en-US" altLang="ja-JP" sz="800" dirty="0" smtClean="0">
                <a:solidFill>
                  <a:schemeClr val="tx1"/>
                </a:solidFill>
              </a:rPr>
              <a:t>/</a:t>
            </a:r>
            <a:r>
              <a:rPr lang="ja-JP" altLang="en-US" sz="800" dirty="0" smtClean="0">
                <a:solidFill>
                  <a:schemeClr val="tx1"/>
                </a:solidFill>
              </a:rPr>
              <a:t>全国</a:t>
            </a:r>
            <a:r>
              <a:rPr lang="ja-JP" altLang="en-US" sz="800" dirty="0">
                <a:solidFill>
                  <a:schemeClr val="tx1"/>
                </a:solidFill>
              </a:rPr>
              <a:t>地球温暖化防止活動推進</a:t>
            </a:r>
            <a:r>
              <a:rPr lang="ja-JP" altLang="en-US" sz="800" dirty="0" smtClean="0">
                <a:solidFill>
                  <a:schemeClr val="tx1"/>
                </a:solidFill>
              </a:rPr>
              <a:t>センター）</a:t>
            </a:r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10653926" y="4344605"/>
            <a:ext cx="1902838" cy="212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ブドウの着色不良（左が正常果）</a:t>
            </a:r>
            <a:endParaRPr lang="ja-JP" altLang="en-US" sz="900" dirty="0">
              <a:solidFill>
                <a:schemeClr val="tx1"/>
              </a:solidFill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79BF5AAE-F873-4DA3-88AB-26EC50E9CB9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3750" b="27141"/>
          <a:stretch/>
        </p:blipFill>
        <p:spPr>
          <a:xfrm>
            <a:off x="10873613" y="3507581"/>
            <a:ext cx="1492125" cy="835026"/>
          </a:xfrm>
          <a:prstGeom prst="rect">
            <a:avLst/>
          </a:prstGeom>
        </p:spPr>
      </p:pic>
      <p:sp>
        <p:nvSpPr>
          <p:cNvPr id="99" name="角丸四角形 98"/>
          <p:cNvSpPr/>
          <p:nvPr/>
        </p:nvSpPr>
        <p:spPr>
          <a:xfrm>
            <a:off x="4317964" y="545991"/>
            <a:ext cx="4295886" cy="33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5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現行</a:t>
            </a:r>
            <a:r>
              <a:rPr lang="ja-JP" altLang="en-US" sz="13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の大阪府地球</a:t>
            </a:r>
            <a:r>
              <a:rPr lang="ja-JP" altLang="en-US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温暖化対策実行計画</a:t>
            </a:r>
            <a:r>
              <a:rPr lang="en-US" altLang="ja-JP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区域施策編</a:t>
            </a:r>
            <a:r>
              <a:rPr lang="en-US" altLang="ja-JP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13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0" name="角丸四角形 99"/>
          <p:cNvSpPr/>
          <p:nvPr/>
        </p:nvSpPr>
        <p:spPr>
          <a:xfrm>
            <a:off x="8521736" y="523053"/>
            <a:ext cx="4137614" cy="33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今後の地球温暖化対策の検討にあたって</a:t>
            </a:r>
            <a:endParaRPr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38812" y="3491363"/>
            <a:ext cx="1227584" cy="873801"/>
          </a:xfrm>
          <a:prstGeom prst="rect">
            <a:avLst/>
          </a:prstGeom>
        </p:spPr>
      </p:pic>
      <p:sp>
        <p:nvSpPr>
          <p:cNvPr id="94" name="正方形/長方形 93"/>
          <p:cNvSpPr/>
          <p:nvPr/>
        </p:nvSpPr>
        <p:spPr>
          <a:xfrm>
            <a:off x="4278242" y="8435963"/>
            <a:ext cx="42028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/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＜進捗状況について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（環境審議会温暖化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対策部会報告）＞</a:t>
            </a: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-60325">
              <a:spcBef>
                <a:spcPts val="2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・温室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効果ガス排出量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は本計画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の基準年度や前年度と比べ増加しており、今後の傾向を注視する必要がある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-60325">
              <a:spcBef>
                <a:spcPts val="2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の施策や事業をより分かりやすく効果的に発信して、家庭部門を中心に省エネ・省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の取組みに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つなげる必要がある。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-60325">
              <a:spcBef>
                <a:spcPts val="2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適応」に関する取組みを今後も充実することが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重要である。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054722" y="3113731"/>
            <a:ext cx="2202990" cy="2202990"/>
            <a:chOff x="2054722" y="3113731"/>
            <a:chExt cx="2202990" cy="220299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54722" y="3113731"/>
              <a:ext cx="2202990" cy="2202990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3126815" y="5171882"/>
              <a:ext cx="297715" cy="102340"/>
            </a:xfrm>
            <a:prstGeom prst="rect">
              <a:avLst/>
            </a:prstGeom>
            <a:solidFill>
              <a:srgbClr val="EDE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600" dirty="0" smtClean="0">
                  <a:solidFill>
                    <a:schemeClr val="tx1"/>
                  </a:solidFill>
                </a:rPr>
                <a:t>日本</a:t>
              </a:r>
              <a:endParaRPr kumimoji="1" lang="ja-JP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159041" y="4204878"/>
              <a:ext cx="233265" cy="10757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3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D37D5DC3111EA4DA248C7ACBAED65AC" ma:contentTypeVersion="0" ma:contentTypeDescription="新しいドキュメントを作成します。" ma:contentTypeScope="" ma:versionID="bec28475a50fe2f6f79db214612228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d14474a1014a33b797668e927a5b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9E1B1E-8470-4154-A197-9EDCB7218A2F}"/>
</file>

<file path=customXml/itemProps2.xml><?xml version="1.0" encoding="utf-8"?>
<ds:datastoreItem xmlns:ds="http://schemas.openxmlformats.org/officeDocument/2006/customXml" ds:itemID="{17CB9175-047D-4032-9880-1028A72FCC1B}"/>
</file>

<file path=customXml/itemProps3.xml><?xml version="1.0" encoding="utf-8"?>
<ds:datastoreItem xmlns:ds="http://schemas.openxmlformats.org/officeDocument/2006/customXml" ds:itemID="{1F7DF06D-BE4D-4AED-8DAF-BDC362803B07}"/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788</Words>
  <Application>Microsoft Office PowerPoint</Application>
  <PresentationFormat>A3 297x420 mm</PresentationFormat>
  <Paragraphs>108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ＭＳ ゴシック</vt:lpstr>
      <vt:lpstr>游明朝</vt:lpstr>
      <vt:lpstr>Arial</vt:lpstr>
      <vt:lpstr>Calibri</vt:lpstr>
      <vt:lpstr>Times New Roman</vt:lpstr>
      <vt:lpstr>Office ​​テーマ</vt:lpstr>
      <vt:lpstr>今後の地球温暖化対策のあり方について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大阪府・市ヒートアイランド対策基本方針</dc:title>
  <dc:creator>永田　将也</dc:creator>
  <cp:lastModifiedBy>田村　友宣</cp:lastModifiedBy>
  <cp:revision>680</cp:revision>
  <cp:lastPrinted>2019-12-12T01:12:42Z</cp:lastPrinted>
  <dcterms:created xsi:type="dcterms:W3CDTF">2014-02-20T08:45:46Z</dcterms:created>
  <dcterms:modified xsi:type="dcterms:W3CDTF">2019-12-13T05:22:56Z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0x0101007D37D5DC3111EA4DA248C7ACBAED65AC</vt:lpwstr>
  </property>
</Properties>
</file>