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6802438" cy="9934575"/>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66"/>
    <a:srgbClr val="FFFFCC"/>
    <a:srgbClr val="00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50" autoAdjust="0"/>
    <p:restoredTop sz="96583" autoAdjust="0"/>
  </p:normalViewPr>
  <p:slideViewPr>
    <p:cSldViewPr>
      <p:cViewPr varScale="1">
        <p:scale>
          <a:sx n="50" d="100"/>
          <a:sy n="50" d="100"/>
        </p:scale>
        <p:origin x="1758" y="66"/>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4895352310060422"/>
          <c:y val="0"/>
          <c:w val="0.81482392329108155"/>
          <c:h val="0.96090000190881886"/>
        </c:manualLayout>
      </c:layout>
      <c:pieChart>
        <c:varyColors val="1"/>
        <c:ser>
          <c:idx val="0"/>
          <c:order val="0"/>
          <c:tx>
            <c:strRef>
              <c:f>Sheet1!$B$1</c:f>
              <c:strCache>
                <c:ptCount val="1"/>
                <c:pt idx="0">
                  <c:v>売上高</c:v>
                </c:pt>
              </c:strCache>
            </c:strRef>
          </c:tx>
          <c:spPr>
            <a:ln w="9525">
              <a:solidFill>
                <a:schemeClr val="tx1"/>
              </a:solidFill>
            </a:ln>
          </c:spPr>
          <c:dPt>
            <c:idx val="2"/>
            <c:bubble3D val="0"/>
            <c:spPr>
              <a:solidFill>
                <a:schemeClr val="bg1"/>
              </a:solidFill>
              <a:ln w="9525">
                <a:solidFill>
                  <a:schemeClr val="tx1"/>
                </a:solidFill>
              </a:ln>
            </c:spPr>
            <c:extLst>
              <c:ext xmlns:c16="http://schemas.microsoft.com/office/drawing/2014/chart" uri="{C3380CC4-5D6E-409C-BE32-E72D297353CC}">
                <c16:uniqueId val="{00000001-6213-46DA-A9D7-A1E7C8599DA0}"/>
              </c:ext>
            </c:extLst>
          </c:dPt>
          <c:cat>
            <c:numRef>
              <c:f>Sheet1!$A$2:$A$5</c:f>
              <c:numCache>
                <c:formatCode>General</c:formatCode>
                <c:ptCount val="4"/>
                <c:pt idx="0">
                  <c:v>1</c:v>
                </c:pt>
                <c:pt idx="1">
                  <c:v>2</c:v>
                </c:pt>
                <c:pt idx="2">
                  <c:v>3</c:v>
                </c:pt>
              </c:numCache>
            </c:numRef>
          </c:cat>
          <c:val>
            <c:numRef>
              <c:f>Sheet1!$B$2:$B$5</c:f>
              <c:numCache>
                <c:formatCode>General</c:formatCode>
                <c:ptCount val="4"/>
                <c:pt idx="0">
                  <c:v>33</c:v>
                </c:pt>
                <c:pt idx="1">
                  <c:v>53</c:v>
                </c:pt>
                <c:pt idx="2">
                  <c:v>14</c:v>
                </c:pt>
              </c:numCache>
            </c:numRef>
          </c:val>
          <c:extLst>
            <c:ext xmlns:c16="http://schemas.microsoft.com/office/drawing/2014/chart" uri="{C3380CC4-5D6E-409C-BE32-E72D297353CC}">
              <c16:uniqueId val="{00000002-6213-46DA-A9D7-A1E7C8599DA0}"/>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7512" cy="498236"/>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3341" y="1"/>
            <a:ext cx="2947512" cy="498236"/>
          </a:xfrm>
          <a:prstGeom prst="rect">
            <a:avLst/>
          </a:prstGeom>
        </p:spPr>
        <p:txBody>
          <a:bodyPr vert="horz" lIns="91385" tIns="45693" rIns="91385" bIns="45693" rtlCol="0"/>
          <a:lstStyle>
            <a:lvl1pPr algn="r">
              <a:defRPr sz="1200"/>
            </a:lvl1pPr>
          </a:lstStyle>
          <a:p>
            <a:fld id="{EFE51172-65C2-4821-A456-801897BD561A}" type="datetimeFigureOut">
              <a:rPr kumimoji="1" lang="ja-JP" altLang="en-US" smtClean="0"/>
              <a:t>2019/12/3</a:t>
            </a:fld>
            <a:endParaRPr kumimoji="1" lang="ja-JP" altLang="en-US"/>
          </a:p>
        </p:txBody>
      </p:sp>
      <p:sp>
        <p:nvSpPr>
          <p:cNvPr id="4" name="スライド イメージ プレースホルダー 3"/>
          <p:cNvSpPr>
            <a:spLocks noGrp="1" noRot="1" noChangeAspect="1"/>
          </p:cNvSpPr>
          <p:nvPr>
            <p:ph type="sldImg" idx="2"/>
          </p:nvPr>
        </p:nvSpPr>
        <p:spPr>
          <a:xfrm>
            <a:off x="1165225" y="1243013"/>
            <a:ext cx="4471988" cy="3352800"/>
          </a:xfrm>
          <a:prstGeom prst="rect">
            <a:avLst/>
          </a:prstGeom>
          <a:noFill/>
          <a:ln w="12700">
            <a:solidFill>
              <a:prstClr val="black"/>
            </a:solidFill>
          </a:ln>
        </p:spPr>
        <p:txBody>
          <a:bodyPr vert="horz" lIns="91385" tIns="45693" rIns="91385" bIns="45693" rtlCol="0" anchor="ctr"/>
          <a:lstStyle/>
          <a:p>
            <a:endParaRPr lang="ja-JP" altLang="en-US"/>
          </a:p>
        </p:txBody>
      </p:sp>
      <p:sp>
        <p:nvSpPr>
          <p:cNvPr id="5" name="ノート プレースホルダー 4"/>
          <p:cNvSpPr>
            <a:spLocks noGrp="1"/>
          </p:cNvSpPr>
          <p:nvPr>
            <p:ph type="body" sz="quarter" idx="3"/>
          </p:nvPr>
        </p:nvSpPr>
        <p:spPr>
          <a:xfrm>
            <a:off x="680562" y="4780846"/>
            <a:ext cx="5441316" cy="3911312"/>
          </a:xfrm>
          <a:prstGeom prst="rect">
            <a:avLst/>
          </a:prstGeom>
        </p:spPr>
        <p:txBody>
          <a:bodyPr vert="horz" lIns="91385" tIns="45693" rIns="91385" bIns="4569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6339"/>
            <a:ext cx="2947512" cy="498236"/>
          </a:xfrm>
          <a:prstGeom prst="rect">
            <a:avLst/>
          </a:prstGeom>
        </p:spPr>
        <p:txBody>
          <a:bodyPr vert="horz" lIns="91385" tIns="45693" rIns="91385"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3341" y="9436339"/>
            <a:ext cx="2947512" cy="498236"/>
          </a:xfrm>
          <a:prstGeom prst="rect">
            <a:avLst/>
          </a:prstGeom>
        </p:spPr>
        <p:txBody>
          <a:bodyPr vert="horz" lIns="91385" tIns="45693" rIns="91385" bIns="45693" rtlCol="0" anchor="b"/>
          <a:lstStyle>
            <a:lvl1pPr algn="r">
              <a:defRPr sz="1200"/>
            </a:lvl1pPr>
          </a:lstStyle>
          <a:p>
            <a:fld id="{D9166E67-87AB-4CAA-8ABE-029296F353E5}" type="slidenum">
              <a:rPr kumimoji="1" lang="ja-JP" altLang="en-US" smtClean="0"/>
              <a:t>‹#›</a:t>
            </a:fld>
            <a:endParaRPr kumimoji="1" lang="ja-JP" altLang="en-US"/>
          </a:p>
        </p:txBody>
      </p:sp>
    </p:spTree>
    <p:extLst>
      <p:ext uri="{BB962C8B-B14F-4D97-AF65-F5344CB8AC3E}">
        <p14:creationId xmlns:p14="http://schemas.microsoft.com/office/powerpoint/2010/main" val="7639514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9166E67-87AB-4CAA-8ABE-029296F353E5}" type="slidenum">
              <a:rPr kumimoji="1" lang="ja-JP" altLang="en-US" smtClean="0"/>
              <a:t>1</a:t>
            </a:fld>
            <a:endParaRPr kumimoji="1" lang="ja-JP" altLang="en-US"/>
          </a:p>
        </p:txBody>
      </p:sp>
    </p:spTree>
    <p:extLst>
      <p:ext uri="{BB962C8B-B14F-4D97-AF65-F5344CB8AC3E}">
        <p14:creationId xmlns:p14="http://schemas.microsoft.com/office/powerpoint/2010/main" val="338628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2019/12/3</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21932" y="124326"/>
            <a:ext cx="7848872" cy="400110"/>
          </a:xfrm>
          <a:prstGeom prst="rect">
            <a:avLst/>
          </a:prstGeom>
          <a:solidFill>
            <a:srgbClr val="0000FF"/>
          </a:solid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大阪府海岸漂着物等対策推進地域計画のあり方について</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66093" y="696144"/>
            <a:ext cx="5951946" cy="5356146"/>
          </a:xfrm>
          <a:prstGeom prst="roundRect">
            <a:avLst>
              <a:gd name="adj" fmla="val 8891"/>
            </a:avLst>
          </a:prstGeom>
          <a:noFill/>
          <a:ln w="6350">
            <a:noFill/>
          </a:ln>
        </p:spPr>
        <p:txBody>
          <a:bodyPr wrap="square" rtlCol="0">
            <a:spAutoFit/>
          </a:bodyPr>
          <a:lstStyle/>
          <a:p>
            <a:pPr>
              <a:lnSpc>
                <a:spcPts val="1000"/>
              </a:lnSpc>
            </a:pP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背景</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smtClean="0">
                <a:latin typeface="ＭＳ 明朝" panose="02020609040205080304" pitchFamily="17" charset="-128"/>
                <a:ea typeface="ＭＳ 明朝" panose="02020609040205080304" pitchFamily="17" charset="-128"/>
              </a:rPr>
              <a:t>海岸漂着物等の円滑な処理及び発生の抑制のために必要な施策を推進するため、国は</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a:latin typeface="ＭＳ 明朝" panose="02020609040205080304" pitchFamily="17" charset="-128"/>
                <a:ea typeface="ＭＳ 明朝" panose="02020609040205080304" pitchFamily="17" charset="-128"/>
              </a:rPr>
              <a:t>　</a:t>
            </a:r>
            <a:r>
              <a:rPr lang="ja-JP" altLang="en-US" sz="1100" spc="-20" dirty="0" smtClean="0">
                <a:latin typeface="ＭＳ 明朝" panose="02020609040205080304" pitchFamily="17" charset="-128"/>
                <a:ea typeface="ＭＳ 明朝" panose="02020609040205080304" pitchFamily="17" charset="-128"/>
              </a:rPr>
              <a:t>平成</a:t>
            </a:r>
            <a:r>
              <a:rPr lang="en-US" altLang="ja-JP" sz="1100" spc="-20" dirty="0" smtClean="0">
                <a:latin typeface="ＭＳ 明朝" panose="02020609040205080304" pitchFamily="17" charset="-128"/>
                <a:ea typeface="ＭＳ 明朝" panose="02020609040205080304" pitchFamily="17" charset="-128"/>
              </a:rPr>
              <a:t>21</a:t>
            </a:r>
            <a:r>
              <a:rPr lang="ja-JP" altLang="en-US" sz="1100" spc="-20" dirty="0" smtClean="0">
                <a:latin typeface="ＭＳ 明朝" panose="02020609040205080304" pitchFamily="17" charset="-128"/>
                <a:ea typeface="ＭＳ 明朝" panose="02020609040205080304" pitchFamily="17" charset="-128"/>
              </a:rPr>
              <a:t>年７月に海岸漂着物処理推進法を公布・施行した。その後、国は、同法に基づく　</a:t>
            </a:r>
            <a:endParaRPr lang="en-US" altLang="ja-JP" sz="1100" spc="-20" dirty="0" smtClean="0">
              <a:latin typeface="ＭＳ 明朝" panose="02020609040205080304" pitchFamily="17" charset="-128"/>
              <a:ea typeface="ＭＳ 明朝" panose="02020609040205080304" pitchFamily="17" charset="-128"/>
            </a:endParaRPr>
          </a:p>
          <a:p>
            <a:pPr>
              <a:lnSpc>
                <a:spcPts val="1600"/>
              </a:lnSpc>
            </a:pPr>
            <a:r>
              <a:rPr lang="ja-JP" altLang="en-US" sz="1100" spc="-20" dirty="0" smtClean="0">
                <a:latin typeface="ＭＳ 明朝" panose="02020609040205080304" pitchFamily="17" charset="-128"/>
                <a:ea typeface="ＭＳ 明朝" panose="02020609040205080304" pitchFamily="17" charset="-128"/>
              </a:rPr>
              <a:t> 「海岸漂着物対策を総合的</a:t>
            </a:r>
            <a:r>
              <a:rPr lang="ja-JP" altLang="en-US" sz="1100" spc="-20" dirty="0">
                <a:latin typeface="ＭＳ 明朝" panose="02020609040205080304" pitchFamily="17" charset="-128"/>
                <a:ea typeface="ＭＳ 明朝" panose="02020609040205080304" pitchFamily="17" charset="-128"/>
              </a:rPr>
              <a:t>かつ効果的に推進</a:t>
            </a:r>
            <a:r>
              <a:rPr lang="ja-JP" altLang="en-US" sz="1100" spc="-20" dirty="0" smtClean="0">
                <a:latin typeface="ＭＳ 明朝" panose="02020609040205080304" pitchFamily="17" charset="-128"/>
                <a:ea typeface="ＭＳ 明朝" panose="02020609040205080304" pitchFamily="17" charset="-128"/>
              </a:rPr>
              <a:t>するため</a:t>
            </a:r>
            <a:r>
              <a:rPr lang="ja-JP" altLang="en-US" sz="1100" spc="-20" dirty="0">
                <a:latin typeface="ＭＳ 明朝" panose="02020609040205080304" pitchFamily="17" charset="-128"/>
                <a:ea typeface="ＭＳ 明朝" panose="02020609040205080304" pitchFamily="17" charset="-128"/>
              </a:rPr>
              <a:t>の基本的</a:t>
            </a:r>
            <a:r>
              <a:rPr lang="ja-JP" altLang="en-US" sz="1100" spc="-20" dirty="0" smtClean="0">
                <a:latin typeface="ＭＳ 明朝" panose="02020609040205080304" pitchFamily="17" charset="-128"/>
                <a:ea typeface="ＭＳ 明朝" panose="02020609040205080304" pitchFamily="17" charset="-128"/>
              </a:rPr>
              <a:t>な方針</a:t>
            </a:r>
            <a:r>
              <a:rPr lang="en-US" altLang="ja-JP" sz="1100" spc="-20" dirty="0" smtClean="0">
                <a:latin typeface="ＭＳ 明朝" panose="02020609040205080304" pitchFamily="17" charset="-128"/>
                <a:ea typeface="ＭＳ 明朝" panose="02020609040205080304" pitchFamily="17" charset="-128"/>
              </a:rPr>
              <a:t>(</a:t>
            </a:r>
            <a:r>
              <a:rPr lang="ja-JP" altLang="en-US" sz="1100" spc="-20" dirty="0" smtClean="0">
                <a:latin typeface="ＭＳ 明朝" panose="02020609040205080304" pitchFamily="17" charset="-128"/>
                <a:ea typeface="ＭＳ 明朝" panose="02020609040205080304" pitchFamily="17" charset="-128"/>
              </a:rPr>
              <a:t>以下</a:t>
            </a:r>
            <a:r>
              <a:rPr lang="ja-JP" altLang="en-US" sz="1100" spc="-20" dirty="0">
                <a:latin typeface="ＭＳ 明朝" panose="02020609040205080304" pitchFamily="17" charset="-128"/>
                <a:ea typeface="ＭＳ 明朝" panose="02020609040205080304" pitchFamily="17" charset="-128"/>
              </a:rPr>
              <a:t>「基本方針</a:t>
            </a:r>
            <a:r>
              <a:rPr lang="ja-JP" altLang="en-US" sz="1100" spc="-20" dirty="0" smtClean="0">
                <a:latin typeface="ＭＳ 明朝" panose="02020609040205080304" pitchFamily="17" charset="-128"/>
                <a:ea typeface="ＭＳ 明朝" panose="02020609040205080304" pitchFamily="17" charset="-128"/>
              </a:rPr>
              <a:t>」</a:t>
            </a:r>
            <a:endParaRPr lang="en-US" altLang="ja-JP" sz="1100" spc="-20" dirty="0" smtClean="0">
              <a:latin typeface="ＭＳ 明朝" panose="02020609040205080304" pitchFamily="17" charset="-128"/>
              <a:ea typeface="ＭＳ 明朝" panose="02020609040205080304" pitchFamily="17" charset="-128"/>
            </a:endParaRPr>
          </a:p>
          <a:p>
            <a:pPr>
              <a:lnSpc>
                <a:spcPts val="1600"/>
              </a:lnSpc>
            </a:pPr>
            <a:r>
              <a:rPr lang="ja-JP" altLang="en-US" sz="1100" spc="-20" dirty="0">
                <a:latin typeface="ＭＳ 明朝" panose="02020609040205080304" pitchFamily="17" charset="-128"/>
                <a:ea typeface="ＭＳ 明朝" panose="02020609040205080304" pitchFamily="17" charset="-128"/>
              </a:rPr>
              <a:t>　</a:t>
            </a:r>
            <a:r>
              <a:rPr lang="ja-JP" altLang="en-US" sz="1100" spc="10" dirty="0" smtClean="0">
                <a:latin typeface="ＭＳ 明朝" panose="02020609040205080304" pitchFamily="17" charset="-128"/>
                <a:ea typeface="ＭＳ 明朝" panose="02020609040205080304" pitchFamily="17" charset="-128"/>
              </a:rPr>
              <a:t>と</a:t>
            </a:r>
            <a:r>
              <a:rPr lang="ja-JP" altLang="en-US" sz="1100" spc="10" dirty="0">
                <a:latin typeface="ＭＳ 明朝" panose="02020609040205080304" pitchFamily="17" charset="-128"/>
                <a:ea typeface="ＭＳ 明朝" panose="02020609040205080304" pitchFamily="17" charset="-128"/>
              </a:rPr>
              <a:t>いう</a:t>
            </a:r>
            <a:r>
              <a:rPr lang="ja-JP" altLang="en-US" sz="1100" spc="10" dirty="0" smtClean="0">
                <a:latin typeface="ＭＳ 明朝" panose="02020609040205080304" pitchFamily="17" charset="-128"/>
                <a:ea typeface="ＭＳ 明朝" panose="02020609040205080304" pitchFamily="17" charset="-128"/>
              </a:rPr>
              <a:t>。</a:t>
            </a:r>
            <a:r>
              <a:rPr lang="en-US" altLang="ja-JP" sz="1100" spc="10" dirty="0" smtClean="0">
                <a:latin typeface="ＭＳ 明朝" panose="02020609040205080304" pitchFamily="17" charset="-128"/>
                <a:ea typeface="ＭＳ 明朝" panose="02020609040205080304" pitchFamily="17" charset="-128"/>
              </a:rPr>
              <a:t>)</a:t>
            </a:r>
            <a:r>
              <a:rPr lang="ja-JP" altLang="en-US" sz="1100" spc="10" dirty="0" smtClean="0">
                <a:latin typeface="ＭＳ 明朝" panose="02020609040205080304" pitchFamily="17" charset="-128"/>
                <a:ea typeface="ＭＳ 明朝" panose="02020609040205080304" pitchFamily="17" charset="-128"/>
              </a:rPr>
              <a:t>」を策定し、大阪府は、この基本方針を踏まえ、大阪府海岸漂着物等対策</a:t>
            </a:r>
            <a:endParaRPr lang="en-US" altLang="ja-JP" sz="1100" spc="10" dirty="0" smtClean="0">
              <a:latin typeface="ＭＳ 明朝" panose="02020609040205080304" pitchFamily="17" charset="-128"/>
              <a:ea typeface="ＭＳ 明朝" panose="02020609040205080304" pitchFamily="17" charset="-128"/>
            </a:endParaRPr>
          </a:p>
          <a:p>
            <a:pPr>
              <a:lnSpc>
                <a:spcPts val="1600"/>
              </a:lnSpc>
            </a:pPr>
            <a:r>
              <a:rPr lang="ja-JP" altLang="en-US" sz="1100" spc="10" dirty="0">
                <a:latin typeface="ＭＳ 明朝" panose="02020609040205080304" pitchFamily="17" charset="-128"/>
                <a:ea typeface="ＭＳ 明朝" panose="02020609040205080304" pitchFamily="17" charset="-128"/>
              </a:rPr>
              <a:t>　</a:t>
            </a:r>
            <a:r>
              <a:rPr lang="ja-JP" altLang="en-US" sz="1100" spc="10" dirty="0" smtClean="0">
                <a:latin typeface="ＭＳ 明朝" panose="02020609040205080304" pitchFamily="17" charset="-128"/>
                <a:ea typeface="ＭＳ 明朝" panose="02020609040205080304" pitchFamily="17" charset="-128"/>
              </a:rPr>
              <a:t>推進</a:t>
            </a:r>
            <a:r>
              <a:rPr lang="ja-JP" altLang="en-US" sz="1100" spc="-20" dirty="0" smtClean="0">
                <a:latin typeface="ＭＳ 明朝" panose="02020609040205080304" pitchFamily="17" charset="-128"/>
                <a:ea typeface="ＭＳ 明朝" panose="02020609040205080304" pitchFamily="17" charset="-128"/>
              </a:rPr>
              <a:t>地域計画（以下「地域計画」という。）を策定して、海岸漂着物対策を推進。</a:t>
            </a:r>
            <a:endParaRPr lang="ja-JP" altLang="ja-JP" sz="200" dirty="0">
              <a:latin typeface="ＭＳ 明朝" panose="02020609040205080304" pitchFamily="17" charset="-128"/>
              <a:ea typeface="ＭＳ 明朝" panose="02020609040205080304" pitchFamily="17" charset="-128"/>
            </a:endParaRPr>
          </a:p>
          <a:p>
            <a:pPr>
              <a:lnSpc>
                <a:spcPts val="500"/>
              </a:lnSpc>
            </a:pPr>
            <a:endParaRPr lang="en-US" altLang="ja-JP" sz="2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・しかしながら、海岸漂着物処理推進法施行後</a:t>
            </a:r>
            <a:r>
              <a:rPr lang="en-US" altLang="ja-JP" sz="1100" dirty="0" smtClean="0">
                <a:latin typeface="ＭＳ 明朝" panose="02020609040205080304" pitchFamily="17" charset="-128"/>
                <a:ea typeface="ＭＳ 明朝" panose="02020609040205080304" pitchFamily="17" charset="-128"/>
              </a:rPr>
              <a:t>10</a:t>
            </a:r>
            <a:r>
              <a:rPr lang="ja-JP" altLang="en-US" sz="1100" dirty="0" smtClean="0">
                <a:latin typeface="ＭＳ 明朝" panose="02020609040205080304" pitchFamily="17" charset="-128"/>
                <a:ea typeface="ＭＳ 明朝" panose="02020609040205080304" pitchFamily="17" charset="-128"/>
              </a:rPr>
              <a:t>年が経過した現在においても、海岸に</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　大量のごみが漂着しているだけでなく、漂流ごみや海底ごみが船舶の航行・漁場環境</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spc="20" dirty="0" smtClean="0">
                <a:latin typeface="ＭＳ 明朝" panose="02020609040205080304" pitchFamily="17" charset="-128"/>
                <a:ea typeface="ＭＳ 明朝" panose="02020609040205080304" pitchFamily="17" charset="-128"/>
              </a:rPr>
              <a:t>　の支障となって</a:t>
            </a:r>
            <a:r>
              <a:rPr lang="ja-JP" altLang="en-US" sz="1100" spc="10" dirty="0" smtClean="0">
                <a:latin typeface="ＭＳ 明朝" panose="02020609040205080304" pitchFamily="17" charset="-128"/>
                <a:ea typeface="ＭＳ 明朝" panose="02020609040205080304" pitchFamily="17" charset="-128"/>
              </a:rPr>
              <a:t>おり、海洋の環境</a:t>
            </a:r>
            <a:r>
              <a:rPr lang="ja-JP" altLang="en-US" sz="1100" dirty="0" smtClean="0">
                <a:latin typeface="ＭＳ 明朝" panose="02020609040205080304" pitchFamily="17" charset="-128"/>
                <a:ea typeface="ＭＳ 明朝" panose="02020609040205080304" pitchFamily="17" charset="-128"/>
              </a:rPr>
              <a:t>に深刻な影響を及ぼしている</a:t>
            </a:r>
            <a:r>
              <a:rPr lang="ja-JP" altLang="ja-JP" sz="1100" dirty="0" smtClean="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a:p>
            <a:pPr>
              <a:lnSpc>
                <a:spcPts val="500"/>
              </a:lnSpc>
            </a:pPr>
            <a:endParaRPr lang="en-US" altLang="ja-JP" sz="2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・さらに近年、海洋に流出したプラスチックごみや、５</a:t>
            </a:r>
            <a:r>
              <a:rPr lang="en-US" altLang="ja-JP" sz="1100" dirty="0" smtClean="0">
                <a:latin typeface="ＭＳ 明朝" panose="02020609040205080304" pitchFamily="17" charset="-128"/>
                <a:ea typeface="ＭＳ 明朝" panose="02020609040205080304" pitchFamily="17" charset="-128"/>
              </a:rPr>
              <a:t>mm</a:t>
            </a:r>
            <a:r>
              <a:rPr lang="ja-JP" altLang="en-US" sz="1100" dirty="0" smtClean="0">
                <a:latin typeface="ＭＳ 明朝" panose="02020609040205080304" pitchFamily="17" charset="-128"/>
                <a:ea typeface="ＭＳ 明朝" panose="02020609040205080304" pitchFamily="17" charset="-128"/>
              </a:rPr>
              <a:t>以下の微細なマイクロプラス　</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spc="50" dirty="0">
                <a:latin typeface="ＭＳ 明朝" panose="02020609040205080304" pitchFamily="17" charset="-128"/>
                <a:ea typeface="ＭＳ 明朝" panose="02020609040205080304" pitchFamily="17" charset="-128"/>
              </a:rPr>
              <a:t>　</a:t>
            </a:r>
            <a:r>
              <a:rPr lang="ja-JP" altLang="en-US" sz="1100" spc="50" dirty="0" smtClean="0">
                <a:latin typeface="ＭＳ 明朝" panose="02020609040205080304" pitchFamily="17" charset="-128"/>
                <a:ea typeface="ＭＳ 明朝" panose="02020609040205080304" pitchFamily="17" charset="-128"/>
              </a:rPr>
              <a:t>チックが生態系に及ぼす影響について、国際的な関心が高まっている。</a:t>
            </a:r>
            <a:endParaRPr lang="en-US" altLang="ja-JP" sz="1100" spc="50" dirty="0" smtClean="0">
              <a:latin typeface="ＭＳ 明朝" panose="02020609040205080304" pitchFamily="17" charset="-128"/>
              <a:ea typeface="ＭＳ 明朝" panose="02020609040205080304" pitchFamily="17" charset="-128"/>
            </a:endParaRPr>
          </a:p>
          <a:p>
            <a:pPr>
              <a:lnSpc>
                <a:spcPts val="500"/>
              </a:lnSpc>
            </a:pPr>
            <a:endParaRPr lang="en-US" altLang="ja-JP" sz="2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a:t>
            </a:r>
            <a:r>
              <a:rPr lang="ja-JP" altLang="ja-JP" sz="1100" dirty="0" smtClean="0">
                <a:latin typeface="ＭＳ 明朝" panose="02020609040205080304" pitchFamily="17" charset="-128"/>
                <a:ea typeface="ＭＳ 明朝" panose="02020609040205080304" pitchFamily="17" charset="-128"/>
              </a:rPr>
              <a:t>この</a:t>
            </a:r>
            <a:r>
              <a:rPr lang="ja-JP" altLang="ja-JP" sz="1100" dirty="0">
                <a:latin typeface="ＭＳ 明朝" panose="02020609040205080304" pitchFamily="17" charset="-128"/>
                <a:ea typeface="ＭＳ 明朝" panose="02020609040205080304" pitchFamily="17" charset="-128"/>
              </a:rPr>
              <a:t>ため、</a:t>
            </a:r>
            <a:r>
              <a:rPr lang="ja-JP" altLang="ja-JP" sz="1100" dirty="0" smtClean="0">
                <a:latin typeface="ＭＳ 明朝" panose="02020609040205080304" pitchFamily="17" charset="-128"/>
                <a:ea typeface="ＭＳ 明朝" panose="02020609040205080304" pitchFamily="17" charset="-128"/>
              </a:rPr>
              <a:t>平成</a:t>
            </a:r>
            <a:r>
              <a:rPr lang="en-US" altLang="ja-JP" sz="1100" dirty="0" smtClean="0">
                <a:latin typeface="ＭＳ 明朝" panose="02020609040205080304" pitchFamily="17" charset="-128"/>
                <a:ea typeface="ＭＳ 明朝" panose="02020609040205080304" pitchFamily="17" charset="-128"/>
              </a:rPr>
              <a:t>30</a:t>
            </a:r>
            <a:r>
              <a:rPr lang="ja-JP" altLang="ja-JP" sz="1100" dirty="0" smtClean="0">
                <a:latin typeface="ＭＳ 明朝" panose="02020609040205080304" pitchFamily="17" charset="-128"/>
                <a:ea typeface="ＭＳ 明朝" panose="02020609040205080304" pitchFamily="17" charset="-128"/>
              </a:rPr>
              <a:t>年</a:t>
            </a:r>
            <a:r>
              <a:rPr lang="ja-JP" altLang="en-US" sz="1100" dirty="0">
                <a:latin typeface="ＭＳ 明朝" panose="02020609040205080304" pitchFamily="17" charset="-128"/>
                <a:ea typeface="ＭＳ 明朝" panose="02020609040205080304" pitchFamily="17" charset="-128"/>
              </a:rPr>
              <a:t>６</a:t>
            </a:r>
            <a:r>
              <a:rPr lang="ja-JP" altLang="ja-JP" sz="1100" dirty="0" smtClean="0">
                <a:latin typeface="ＭＳ 明朝" panose="02020609040205080304" pitchFamily="17" charset="-128"/>
                <a:ea typeface="ＭＳ 明朝" panose="02020609040205080304" pitchFamily="17" charset="-128"/>
              </a:rPr>
              <a:t>月</a:t>
            </a:r>
            <a:r>
              <a:rPr lang="ja-JP" altLang="ja-JP" sz="1100" dirty="0">
                <a:latin typeface="ＭＳ 明朝" panose="02020609040205080304" pitchFamily="17" charset="-128"/>
                <a:ea typeface="ＭＳ 明朝" panose="02020609040205080304" pitchFamily="17" charset="-128"/>
              </a:rPr>
              <a:t>に</a:t>
            </a:r>
            <a:r>
              <a:rPr lang="ja-JP"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海岸漂着物処理推進法が改正され、令和元年５月には、</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同法</a:t>
            </a:r>
            <a:r>
              <a:rPr lang="ja-JP" altLang="en-US" sz="1100" spc="30" dirty="0" smtClean="0">
                <a:latin typeface="ＭＳ 明朝" panose="02020609040205080304" pitchFamily="17" charset="-128"/>
                <a:ea typeface="ＭＳ 明朝" panose="02020609040205080304" pitchFamily="17" charset="-128"/>
              </a:rPr>
              <a:t>の改正を踏まえた基本方針の変更が閣議決定。</a:t>
            </a:r>
            <a:endParaRPr lang="en-US" altLang="ja-JP" sz="1100" spc="30" dirty="0" smtClean="0">
              <a:latin typeface="ＭＳ 明朝" panose="02020609040205080304" pitchFamily="17" charset="-128"/>
              <a:ea typeface="ＭＳ 明朝" panose="02020609040205080304" pitchFamily="17" charset="-128"/>
            </a:endParaRPr>
          </a:p>
          <a:p>
            <a:pPr>
              <a:lnSpc>
                <a:spcPts val="500"/>
              </a:lnSpc>
            </a:pPr>
            <a:endParaRPr lang="en-US" altLang="ja-JP" sz="200" dirty="0">
              <a:latin typeface="ＭＳ 明朝" panose="02020609040205080304" pitchFamily="17" charset="-128"/>
              <a:ea typeface="ＭＳ 明朝" panose="02020609040205080304" pitchFamily="17" charset="-128"/>
            </a:endParaRPr>
          </a:p>
          <a:p>
            <a:pPr>
              <a:lnSpc>
                <a:spcPts val="1600"/>
              </a:lnSpc>
            </a:pPr>
            <a:r>
              <a:rPr lang="ja-JP" altLang="en-US" sz="1100" dirty="0" smtClean="0">
                <a:latin typeface="ＭＳ 明朝" panose="02020609040205080304" pitchFamily="17" charset="-128"/>
                <a:ea typeface="ＭＳ 明朝" panose="02020609040205080304" pitchFamily="17" charset="-128"/>
              </a:rPr>
              <a:t>・</a:t>
            </a:r>
            <a:r>
              <a:rPr lang="ja-JP" altLang="en-US" sz="1100" spc="-50" dirty="0" smtClean="0">
                <a:latin typeface="ＭＳ 明朝" panose="02020609040205080304" pitchFamily="17" charset="-128"/>
                <a:ea typeface="ＭＳ 明朝" panose="02020609040205080304" pitchFamily="17" charset="-128"/>
              </a:rPr>
              <a:t>さらに、令和元年６月には、Ｇ</a:t>
            </a:r>
            <a:r>
              <a:rPr lang="en-US" altLang="ja-JP" sz="1100" spc="-50" dirty="0" smtClean="0">
                <a:latin typeface="ＭＳ 明朝" panose="02020609040205080304" pitchFamily="17" charset="-128"/>
                <a:ea typeface="ＭＳ 明朝" panose="02020609040205080304" pitchFamily="17" charset="-128"/>
              </a:rPr>
              <a:t>20</a:t>
            </a:r>
            <a:r>
              <a:rPr lang="ja-JP" altLang="en-US" sz="1100" spc="-50" dirty="0" smtClean="0">
                <a:latin typeface="ＭＳ 明朝" panose="02020609040205080304" pitchFamily="17" charset="-128"/>
                <a:ea typeface="ＭＳ 明朝" panose="02020609040205080304" pitchFamily="17" charset="-128"/>
              </a:rPr>
              <a:t>大阪サミットで、共通の世界のビジョンとして、</a:t>
            </a:r>
            <a:r>
              <a:rPr lang="en-US" altLang="ja-JP" sz="1100" spc="-50" dirty="0" smtClean="0">
                <a:latin typeface="ＭＳ 明朝" panose="02020609040205080304" pitchFamily="17" charset="-128"/>
                <a:ea typeface="ＭＳ 明朝" panose="02020609040205080304" pitchFamily="17" charset="-128"/>
              </a:rPr>
              <a:t>2050</a:t>
            </a:r>
            <a:r>
              <a:rPr lang="ja-JP" altLang="en-US" sz="1100" spc="-50" dirty="0" smtClean="0">
                <a:latin typeface="ＭＳ 明朝" panose="02020609040205080304" pitchFamily="17" charset="-128"/>
                <a:ea typeface="ＭＳ 明朝" panose="02020609040205080304" pitchFamily="17" charset="-128"/>
              </a:rPr>
              <a:t>年　</a:t>
            </a:r>
            <a:endParaRPr lang="en-US" altLang="ja-JP" sz="1100" spc="-50" dirty="0" smtClean="0">
              <a:latin typeface="ＭＳ 明朝" panose="02020609040205080304" pitchFamily="17" charset="-128"/>
              <a:ea typeface="ＭＳ 明朝" panose="02020609040205080304" pitchFamily="17" charset="-128"/>
            </a:endParaRPr>
          </a:p>
          <a:p>
            <a:pPr>
              <a:lnSpc>
                <a:spcPts val="1600"/>
              </a:lnSpc>
            </a:pPr>
            <a:r>
              <a:rPr lang="ja-JP" altLang="en-US" sz="1100" spc="-5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までに海洋プラスチックごみによる追加的な汚染をゼロにまで削減することを目指す </a:t>
            </a:r>
            <a:endParaRPr lang="en-US" altLang="ja-JP" sz="1100" dirty="0" smtClean="0">
              <a:latin typeface="ＭＳ 明朝" panose="02020609040205080304" pitchFamily="17" charset="-128"/>
              <a:ea typeface="ＭＳ 明朝" panose="02020609040205080304" pitchFamily="17" charset="-128"/>
            </a:endParaRPr>
          </a:p>
          <a:p>
            <a:pPr>
              <a:lnSpc>
                <a:spcPts val="1600"/>
              </a:lnSpc>
            </a:pPr>
            <a:r>
              <a:rPr lang="en-US" altLang="ja-JP" sz="1100" spc="-20" dirty="0" smtClean="0">
                <a:latin typeface="ＭＳ 明朝" panose="02020609040205080304" pitchFamily="17" charset="-128"/>
                <a:ea typeface="ＭＳ 明朝" panose="02020609040205080304" pitchFamily="17" charset="-128"/>
              </a:rPr>
              <a:t> </a:t>
            </a:r>
            <a:r>
              <a:rPr lang="ja-JP" altLang="en-US" sz="1100" spc="-20" dirty="0" smtClean="0">
                <a:latin typeface="ＭＳ 明朝" panose="02020609040205080304" pitchFamily="17" charset="-128"/>
                <a:ea typeface="ＭＳ 明朝" panose="02020609040205080304" pitchFamily="17" charset="-128"/>
              </a:rPr>
              <a:t>「</a:t>
            </a:r>
            <a:r>
              <a:rPr lang="ja-JP" altLang="en-US" sz="1100" spc="-10" dirty="0" smtClean="0">
                <a:latin typeface="ＭＳ 明朝" panose="02020609040205080304" pitchFamily="17" charset="-128"/>
                <a:ea typeface="ＭＳ 明朝" panose="02020609040205080304" pitchFamily="17" charset="-128"/>
              </a:rPr>
              <a:t>大阪ブルー・オーシャン・ビジョン」が共有され、その実現に向けた取組みが求め</a:t>
            </a:r>
            <a:r>
              <a:rPr lang="ja-JP" altLang="en-US" sz="1100" spc="-10" dirty="0" err="1" smtClean="0">
                <a:latin typeface="ＭＳ 明朝" panose="02020609040205080304" pitchFamily="17" charset="-128"/>
                <a:ea typeface="ＭＳ 明朝" panose="02020609040205080304" pitchFamily="17" charset="-128"/>
              </a:rPr>
              <a:t>ら</a:t>
            </a:r>
            <a:endParaRPr lang="en-US" altLang="ja-JP" sz="1100" spc="-10" dirty="0" smtClean="0">
              <a:latin typeface="ＭＳ 明朝" panose="02020609040205080304" pitchFamily="17" charset="-128"/>
              <a:ea typeface="ＭＳ 明朝" panose="02020609040205080304" pitchFamily="17" charset="-128"/>
            </a:endParaRPr>
          </a:p>
          <a:p>
            <a:pPr>
              <a:lnSpc>
                <a:spcPts val="1600"/>
              </a:lnSpc>
            </a:pPr>
            <a:r>
              <a:rPr lang="ja-JP" altLang="en-US" sz="1100" spc="-10" dirty="0">
                <a:latin typeface="ＭＳ 明朝" panose="02020609040205080304" pitchFamily="17" charset="-128"/>
                <a:ea typeface="ＭＳ 明朝" panose="02020609040205080304" pitchFamily="17" charset="-128"/>
              </a:rPr>
              <a:t>　</a:t>
            </a:r>
            <a:r>
              <a:rPr lang="ja-JP" altLang="en-US" sz="1100" spc="-10" dirty="0" smtClean="0">
                <a:latin typeface="ＭＳ 明朝" panose="02020609040205080304" pitchFamily="17" charset="-128"/>
                <a:ea typeface="ＭＳ 明朝" panose="02020609040205080304" pitchFamily="17" charset="-128"/>
              </a:rPr>
              <a:t>れている。</a:t>
            </a:r>
            <a:endParaRPr lang="en-US" altLang="ja-JP" sz="1100" spc="-10" dirty="0" smtClean="0">
              <a:latin typeface="ＭＳ 明朝" panose="02020609040205080304" pitchFamily="17" charset="-128"/>
              <a:ea typeface="ＭＳ 明朝" panose="02020609040205080304" pitchFamily="17" charset="-128"/>
            </a:endParaRPr>
          </a:p>
          <a:p>
            <a:pPr>
              <a:lnSpc>
                <a:spcPts val="800"/>
              </a:lnSpc>
            </a:pPr>
            <a:endParaRPr lang="en-US" altLang="ja-JP" sz="1100" spc="-10" dirty="0" smtClean="0">
              <a:latin typeface="ＭＳ 明朝" panose="02020609040205080304" pitchFamily="17" charset="-128"/>
              <a:ea typeface="ＭＳ 明朝" panose="02020609040205080304" pitchFamily="17" charset="-128"/>
            </a:endParaRPr>
          </a:p>
          <a:p>
            <a:pPr>
              <a:lnSpc>
                <a:spcPts val="200"/>
              </a:lnSpc>
            </a:pPr>
            <a:endParaRPr lang="en-US" altLang="ja-JP" sz="200" b="1"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b="1"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b="1" dirty="0" smtClean="0">
              <a:latin typeface="ＭＳ 明朝" panose="02020609040205080304" pitchFamily="17" charset="-128"/>
              <a:ea typeface="ＭＳ 明朝" panose="02020609040205080304" pitchFamily="17"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諮問事項</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たな国の基本方針と大阪湾の状況等を踏まえた大阪府海岸漂着物</a:t>
            </a: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対策</a:t>
            </a: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推進</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地域</a:t>
            </a:r>
            <a:endParaRPr lang="en-US" altLang="ja-JP" sz="1200" b="1" spc="-3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spc="-3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spc="-30" dirty="0" smtClean="0">
                <a:latin typeface="Meiryo UI" panose="020B0604030504040204" pitchFamily="50" charset="-128"/>
                <a:ea typeface="Meiryo UI" panose="020B0604030504040204" pitchFamily="50" charset="-128"/>
                <a:cs typeface="Meiryo UI" panose="020B0604030504040204" pitchFamily="50" charset="-128"/>
              </a:rPr>
              <a:t> 計画のあり方について</a:t>
            </a:r>
            <a:endParaRPr lang="en-US" altLang="ja-JP" sz="1200" b="1" spc="-3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64096" y="800048"/>
            <a:ext cx="5710804" cy="5000775"/>
          </a:xfrm>
          <a:prstGeom prst="roundRect">
            <a:avLst>
              <a:gd name="adj" fmla="val 1575"/>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161930" y="646817"/>
            <a:ext cx="1126302" cy="306467"/>
          </a:xfrm>
          <a:prstGeom prst="roundRect">
            <a:avLst/>
          </a:prstGeom>
          <a:solidFill>
            <a:schemeClr val="bg2">
              <a:lumMod val="90000"/>
            </a:schemeClr>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諮問の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趣旨</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7912" y="7824936"/>
            <a:ext cx="7258982" cy="1503055"/>
          </a:xfrm>
          <a:prstGeom prst="roundRect">
            <a:avLst>
              <a:gd name="adj" fmla="val 8891"/>
            </a:avLst>
          </a:prstGeom>
          <a:noFill/>
          <a:ln w="6350">
            <a:noFill/>
          </a:ln>
        </p:spPr>
        <p:txBody>
          <a:bodyPr wrap="square" rtlCol="0">
            <a:spAutoFit/>
          </a:bodyPr>
          <a:lstStyle/>
          <a:p>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a:p>
            <a:r>
              <a:rPr lang="ja-JP" altLang="en-US" sz="1050" dirty="0" smtClean="0">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050"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令和元年</a:t>
            </a:r>
            <a:r>
              <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rPr>
              <a:t>12</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月　</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諮問</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令和２年</a:t>
            </a:r>
            <a:r>
              <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rPr>
              <a:t>11</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月頃  答申</a:t>
            </a:r>
            <a:endParaRPr lang="en-US" altLang="ja-JP" sz="11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府で地域計画案</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を</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策定、</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パブリックコメント</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関係者</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との協議の実施</a:t>
            </a:r>
            <a:endParaRPr lang="en-US" altLang="ja-JP" sz="11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令和３年３月頃　地域計画を変更</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6" name="テキスト ボックス 45"/>
          <p:cNvSpPr txBox="1"/>
          <p:nvPr/>
        </p:nvSpPr>
        <p:spPr>
          <a:xfrm>
            <a:off x="125448" y="6240760"/>
            <a:ext cx="6923424" cy="1551454"/>
          </a:xfrm>
          <a:prstGeom prst="roundRect">
            <a:avLst>
              <a:gd name="adj" fmla="val 8891"/>
            </a:avLst>
          </a:prstGeom>
          <a:noFill/>
          <a:ln w="6350">
            <a:noFill/>
          </a:ln>
        </p:spPr>
        <p:txBody>
          <a:bodyPr wrap="square" rtlCol="0">
            <a:spAutoFit/>
          </a:bodyPr>
          <a:lstStyle/>
          <a:p>
            <a:endParaRPr lang="en-US" altLang="ja-JP" sz="11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国の基本方針における海岸漂着物対策の推進に関する基本的方向</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spcBef>
                <a:spcPts val="300"/>
              </a:spcBef>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・海岸漂着物等の円滑な処理</a:t>
            </a:r>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・海岸漂着物等の効果的な発生抑制</a:t>
            </a:r>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多様</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な主体の適切な役割分担と連携の確保　等</a:t>
            </a:r>
            <a:endParaRPr lang="en-US" altLang="ja-JP" sz="2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700"/>
              </a:lnSpc>
              <a:spcBef>
                <a:spcPts val="300"/>
              </a:spcBef>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を踏まえた大阪府海岸漂着物等対策推進地域計画のあり方</a:t>
            </a:r>
            <a:endParaRPr lang="en-US" altLang="ja-JP" sz="200"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51" name="テキスト ボックス 50"/>
          <p:cNvSpPr txBox="1"/>
          <p:nvPr/>
        </p:nvSpPr>
        <p:spPr>
          <a:xfrm>
            <a:off x="151938" y="7950517"/>
            <a:ext cx="1928382"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検討スケジュール（案）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151938" y="6096744"/>
            <a:ext cx="1424326"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検討内容（案）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6005858" y="800049"/>
            <a:ext cx="6724835" cy="2709813"/>
          </a:xfrm>
          <a:prstGeom prst="roundRect">
            <a:avLst>
              <a:gd name="adj" fmla="val 3882"/>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6256784" y="645556"/>
            <a:ext cx="2232248"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の地域計画（現行）　　</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6095019" y="871503"/>
            <a:ext cx="6354453" cy="2704961"/>
          </a:xfrm>
          <a:prstGeom prst="roundRect">
            <a:avLst>
              <a:gd name="adj" fmla="val 8891"/>
            </a:avLst>
          </a:prstGeom>
          <a:noFill/>
          <a:ln w="6350">
            <a:noFill/>
          </a:ln>
        </p:spPr>
        <p:txBody>
          <a:bodyPr wrap="square" rtlCol="0">
            <a:spAutoFit/>
          </a:bodyPr>
          <a:lstStyle/>
          <a:p>
            <a:pPr>
              <a:spcBef>
                <a:spcPts val="6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①関係者の役割分担と相互協力</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国、府、市町、海岸管理者、民間団体等、関係者の役割分担を設定</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＜府の役割＞</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・地域計画の策定・変更等に関する協議、海岸漂着物等対策の推進に係る連絡調整</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rPr>
              <a:t>　・海岸漂着物等の円滑な処理推進のための技術的助言</a:t>
            </a:r>
            <a:r>
              <a:rPr lang="en-US" altLang="ja-JP" sz="1100" dirty="0" smtClean="0">
                <a:latin typeface="ＭＳ 明朝" panose="02020609040205080304" pitchFamily="17" charset="-128"/>
                <a:ea typeface="ＭＳ 明朝" panose="02020609040205080304" pitchFamily="17" charset="-128"/>
              </a:rPr>
              <a:t/>
            </a:r>
            <a:br>
              <a:rPr lang="en-US" altLang="ja-JP" sz="1100" dirty="0" smtClean="0">
                <a:latin typeface="ＭＳ 明朝" panose="02020609040205080304" pitchFamily="17" charset="-128"/>
                <a:ea typeface="ＭＳ 明朝" panose="02020609040205080304" pitchFamily="17" charset="-128"/>
              </a:rPr>
            </a:br>
            <a:r>
              <a:rPr lang="ja-JP" altLang="en-US" sz="1100" dirty="0" smtClean="0">
                <a:latin typeface="ＭＳ 明朝" panose="02020609040205080304" pitchFamily="17" charset="-128"/>
                <a:ea typeface="ＭＳ 明朝" panose="02020609040205080304" pitchFamily="17" charset="-128"/>
              </a:rPr>
              <a:t>　・海岸漂着物等の発生状況や原因に関する調査の実施</a:t>
            </a:r>
            <a:endParaRPr lang="en-US" altLang="ja-JP" sz="1100" dirty="0" smtClean="0">
              <a:latin typeface="ＭＳ 明朝" panose="02020609040205080304" pitchFamily="17" charset="-128"/>
              <a:ea typeface="ＭＳ 明朝" panose="02020609040205080304" pitchFamily="17"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rPr>
              <a:t>　・海岸漂着物等の処理等に関する普及啓発</a:t>
            </a:r>
            <a:endParaRPr lang="en-US" altLang="ja-JP" sz="1100" dirty="0" smtClean="0">
              <a:latin typeface="ＭＳ 明朝" panose="02020609040205080304" pitchFamily="17" charset="-128"/>
              <a:ea typeface="ＭＳ 明朝" panose="02020609040205080304" pitchFamily="17" charset="-128"/>
            </a:endParaRPr>
          </a:p>
          <a:p>
            <a:pPr>
              <a:lnSpc>
                <a:spcPts val="1500"/>
              </a:lnSpc>
              <a:spcBef>
                <a:spcPts val="3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②重点区域の設定</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大阪湾の海岸線の全延長</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約</a:t>
            </a:r>
            <a:r>
              <a:rPr lang="en-US" altLang="ja-JP" sz="1100" dirty="0" smtClean="0">
                <a:latin typeface="ＭＳ 明朝" panose="02020609040205080304" pitchFamily="17" charset="-128"/>
                <a:ea typeface="ＭＳ 明朝" panose="02020609040205080304" pitchFamily="17" charset="-128"/>
              </a:rPr>
              <a:t>237.7km)</a:t>
            </a:r>
            <a:r>
              <a:rPr lang="ja-JP" altLang="en-US" sz="1100" dirty="0" smtClean="0">
                <a:latin typeface="ＭＳ 明朝" panose="02020609040205080304" pitchFamily="17" charset="-128"/>
                <a:ea typeface="ＭＳ 明朝" panose="02020609040205080304" pitchFamily="17" charset="-128"/>
              </a:rPr>
              <a:t>の海岸</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地先海面</a:t>
            </a:r>
            <a:r>
              <a:rPr lang="en-US"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を重点区域に設定</a:t>
            </a:r>
            <a:endParaRPr lang="en-US" altLang="ja-JP" sz="1100" dirty="0" smtClean="0">
              <a:latin typeface="ＭＳ 明朝" panose="02020609040205080304" pitchFamily="17" charset="-128"/>
              <a:ea typeface="ＭＳ 明朝" panose="02020609040205080304" pitchFamily="17" charset="-128"/>
            </a:endParaRPr>
          </a:p>
          <a:p>
            <a:pPr>
              <a:lnSpc>
                <a:spcPts val="1500"/>
              </a:lnSpc>
              <a:spcBef>
                <a:spcPts val="3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③重点区域における海岸漂着物等対策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　・海岸漂着物等の回収・処理に関する</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事項</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・海岸漂着物等の発生抑制に関する</a:t>
            </a: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事項</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・普及啓発又は環境教育に関する方策</a:t>
            </a:r>
            <a:endParaRPr lang="en-US" altLang="ja-JP" sz="1100" dirty="0" smtClean="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10" name="下矢印 9"/>
          <p:cNvSpPr/>
          <p:nvPr/>
        </p:nvSpPr>
        <p:spPr>
          <a:xfrm>
            <a:off x="8998977" y="3580378"/>
            <a:ext cx="714191" cy="1271526"/>
          </a:xfrm>
          <a:prstGeom prst="downArrow">
            <a:avLst>
              <a:gd name="adj1" fmla="val 50000"/>
              <a:gd name="adj2" fmla="val 39468"/>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7594476" y="3864496"/>
            <a:ext cx="1614636" cy="621119"/>
          </a:xfrm>
          <a:prstGeom prst="roundRect">
            <a:avLst>
              <a:gd name="adj" fmla="val 8891"/>
            </a:avLst>
          </a:prstGeom>
          <a:noFill/>
          <a:ln w="6350">
            <a:noFill/>
          </a:ln>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・内陸～沿岸での対策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・漁業者等との</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spc="-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spc="-110" dirty="0">
                <a:latin typeface="Meiryo UI" panose="020B0604030504040204" pitchFamily="50" charset="-128"/>
                <a:ea typeface="Meiryo UI" panose="020B0604030504040204" pitchFamily="50" charset="-128"/>
                <a:cs typeface="Meiryo UI" panose="020B0604030504040204" pitchFamily="50" charset="-128"/>
              </a:rPr>
              <a:t>マイクロプラスチック</a:t>
            </a:r>
            <a:r>
              <a:rPr lang="ja-JP" altLang="en-US" sz="1050" spc="-11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050" spc="-110" dirty="0">
                <a:latin typeface="Meiryo UI" panose="020B0604030504040204" pitchFamily="50" charset="-128"/>
                <a:ea typeface="Meiryo UI" panose="020B0604030504040204" pitchFamily="50" charset="-128"/>
                <a:cs typeface="Meiryo UI" panose="020B0604030504040204" pitchFamily="50" charset="-128"/>
              </a:rPr>
              <a:t>追加</a:t>
            </a:r>
            <a:endParaRPr lang="en-US" altLang="ja-JP" sz="1050" spc="-11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6184776" y="3609741"/>
            <a:ext cx="1473757" cy="1213850"/>
            <a:chOff x="6760840" y="7687526"/>
            <a:chExt cx="1473757" cy="1213850"/>
          </a:xfrm>
        </p:grpSpPr>
        <p:sp>
          <p:nvSpPr>
            <p:cNvPr id="11" name="楕円 10"/>
            <p:cNvSpPr/>
            <p:nvPr/>
          </p:nvSpPr>
          <p:spPr>
            <a:xfrm>
              <a:off x="6760840" y="7687526"/>
              <a:ext cx="1237962" cy="1213850"/>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6818200" y="8011166"/>
              <a:ext cx="1416397" cy="613053"/>
            </a:xfrm>
            <a:prstGeom prst="roundRect">
              <a:avLst>
                <a:gd name="adj" fmla="val 8891"/>
              </a:avLst>
            </a:prstGeom>
            <a:noFill/>
            <a:ln w="6350">
              <a:noFill/>
            </a:ln>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国の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spc="150" dirty="0" smtClean="0">
                  <a:latin typeface="Meiryo UI" panose="020B0604030504040204" pitchFamily="50" charset="-128"/>
                  <a:ea typeface="Meiryo UI" panose="020B0604030504040204" pitchFamily="50" charset="-128"/>
                  <a:cs typeface="Meiryo UI" panose="020B0604030504040204" pitchFamily="50" charset="-128"/>
                </a:rPr>
                <a:t>基本方針</a:t>
              </a:r>
              <a:endParaRPr lang="en-US" altLang="ja-JP" sz="500" spc="15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1" name="ストライプ矢印 40"/>
          <p:cNvSpPr/>
          <p:nvPr/>
        </p:nvSpPr>
        <p:spPr>
          <a:xfrm rot="10800000">
            <a:off x="9569152" y="3576464"/>
            <a:ext cx="1823962" cy="1285532"/>
          </a:xfrm>
          <a:prstGeom prst="stripedRightArrow">
            <a:avLst>
              <a:gd name="adj1" fmla="val 50000"/>
              <a:gd name="adj2" fmla="val 40666"/>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9641160" y="3891449"/>
            <a:ext cx="1670010" cy="621119"/>
          </a:xfrm>
          <a:prstGeom prst="roundRect">
            <a:avLst>
              <a:gd name="adj" fmla="val 8891"/>
            </a:avLst>
          </a:prstGeom>
          <a:noFill/>
          <a:ln w="6350">
            <a:noFill/>
          </a:ln>
        </p:spPr>
        <p:txBody>
          <a:bodyPr wrap="square" rtlCol="0">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・陸域由来のごみが多い</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・海底に大量のレジ袋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・浮遊する</a:t>
            </a:r>
            <a:r>
              <a:rPr lang="ja-JP" altLang="en-US" sz="1050" spc="-100" dirty="0" smtClean="0">
                <a:latin typeface="Meiryo UI" panose="020B0604030504040204" pitchFamily="50" charset="-128"/>
                <a:ea typeface="Meiryo UI" panose="020B0604030504040204" pitchFamily="50" charset="-128"/>
                <a:cs typeface="Meiryo UI" panose="020B0604030504040204" pitchFamily="50" charset="-128"/>
              </a:rPr>
              <a:t>マイクロプラスチック</a:t>
            </a:r>
            <a:endParaRPr lang="en-US" altLang="ja-JP" sz="1050" spc="-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楕円 31"/>
          <p:cNvSpPr/>
          <p:nvPr/>
        </p:nvSpPr>
        <p:spPr>
          <a:xfrm>
            <a:off x="11441360" y="3599455"/>
            <a:ext cx="1237962" cy="1213850"/>
          </a:xfrm>
          <a:prstGeom prst="ellipse">
            <a:avLst/>
          </a:prstGeo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path path="circle">
              <a:fillToRect l="50000" t="50000" r="50000" b="50000"/>
            </a:path>
            <a:tileRect/>
          </a:gra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1393115" y="4009304"/>
            <a:ext cx="1416397" cy="354925"/>
          </a:xfrm>
          <a:prstGeom prst="roundRect">
            <a:avLst>
              <a:gd name="adj" fmla="val 8891"/>
            </a:avLst>
          </a:prstGeom>
          <a:noFill/>
          <a:ln w="6350">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大阪湾の実態</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228618" y="4741710"/>
            <a:ext cx="6244389" cy="490938"/>
          </a:xfrm>
          <a:prstGeom prst="roundRect">
            <a:avLst>
              <a:gd name="adj" fmla="val 6458"/>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大阪府</a:t>
            </a:r>
            <a:r>
              <a:rPr lang="ja-JP" altLang="en-US" sz="1600" dirty="0">
                <a:solidFill>
                  <a:schemeClr val="tx1"/>
                </a:solidFill>
                <a:latin typeface="Meiryo UI" panose="020B0604030504040204" pitchFamily="50" charset="-128"/>
                <a:ea typeface="Meiryo UI" panose="020B0604030504040204" pitchFamily="50" charset="-128"/>
              </a:rPr>
              <a:t>海岸</a:t>
            </a:r>
            <a:r>
              <a:rPr lang="ja-JP" altLang="en-US" sz="1600" dirty="0" smtClean="0">
                <a:solidFill>
                  <a:schemeClr val="tx1"/>
                </a:solidFill>
                <a:latin typeface="Meiryo UI" panose="020B0604030504040204" pitchFamily="50" charset="-128"/>
                <a:ea typeface="Meiryo UI" panose="020B0604030504040204" pitchFamily="50" charset="-128"/>
              </a:rPr>
              <a:t>漂着物</a:t>
            </a:r>
            <a:r>
              <a:rPr lang="ja-JP" altLang="en-US" sz="1600" dirty="0">
                <a:solidFill>
                  <a:schemeClr val="tx1"/>
                </a:solidFill>
                <a:latin typeface="Meiryo UI" panose="020B0604030504040204" pitchFamily="50" charset="-128"/>
                <a:ea typeface="Meiryo UI" panose="020B0604030504040204" pitchFamily="50" charset="-128"/>
              </a:rPr>
              <a:t>等対策推進地域</a:t>
            </a:r>
            <a:r>
              <a:rPr lang="ja-JP" altLang="ja-JP" sz="1600" dirty="0" smtClean="0">
                <a:solidFill>
                  <a:schemeClr val="tx1"/>
                </a:solidFill>
                <a:latin typeface="Meiryo UI" panose="020B0604030504040204" pitchFamily="50" charset="-128"/>
                <a:ea typeface="Meiryo UI" panose="020B0604030504040204" pitchFamily="50" charset="-128"/>
              </a:rPr>
              <a:t>計画</a:t>
            </a:r>
            <a:r>
              <a:rPr lang="ja-JP" altLang="en-US" sz="1600" dirty="0" smtClean="0">
                <a:solidFill>
                  <a:schemeClr val="tx1"/>
                </a:solidFill>
                <a:latin typeface="Meiryo UI" panose="020B0604030504040204" pitchFamily="50" charset="-128"/>
                <a:ea typeface="Meiryo UI" panose="020B0604030504040204" pitchFamily="50" charset="-128"/>
              </a:rPr>
              <a:t>の見直し検討！</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5" name="ストライプ矢印 44"/>
          <p:cNvSpPr/>
          <p:nvPr/>
        </p:nvSpPr>
        <p:spPr>
          <a:xfrm>
            <a:off x="7465938" y="3576465"/>
            <a:ext cx="1671166" cy="1247126"/>
          </a:xfrm>
          <a:prstGeom prst="stripedRightArrow">
            <a:avLst>
              <a:gd name="adj1" fmla="val 50000"/>
              <a:gd name="adj2" fmla="val 40666"/>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6005859" y="5308316"/>
            <a:ext cx="6724834" cy="4082193"/>
          </a:xfrm>
          <a:prstGeom prst="roundRect">
            <a:avLst>
              <a:gd name="adj" fmla="val 388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328792" y="5160640"/>
            <a:ext cx="3480147"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＜参考＞大阪湾における海岸漂着物等の実態</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5896744" y="5376664"/>
            <a:ext cx="6984776" cy="3629918"/>
          </a:xfrm>
          <a:prstGeom prst="roundRect">
            <a:avLst>
              <a:gd name="adj" fmla="val 8891"/>
            </a:avLst>
          </a:prstGeom>
          <a:noFill/>
          <a:ln w="6350">
            <a:noFill/>
          </a:ln>
        </p:spPr>
        <p:txBody>
          <a:bodyPr wrap="square" rtlCol="0">
            <a:spAutoFit/>
          </a:bodyPr>
          <a:lstStyle/>
          <a:p>
            <a:pPr>
              <a:spcBef>
                <a:spcPts val="1000"/>
              </a:spcBef>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①大阪湾の漂流・漂着・海底ごみ調査結果（環境省・関西広域連合）</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②大阪湾の浮遊マイクロプラスチック調査結果（環境省・関西広域連合・大阪府）</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spc="-40" dirty="0" smtClean="0">
                <a:latin typeface="ＭＳ 明朝" panose="02020609040205080304" pitchFamily="17" charset="-128"/>
                <a:ea typeface="ＭＳ 明朝" panose="02020609040205080304" pitchFamily="17" charset="-128"/>
                <a:cs typeface="Meiryo UI" panose="020B0604030504040204" pitchFamily="50" charset="-128"/>
              </a:rPr>
              <a:t>2017</a:t>
            </a:r>
            <a:r>
              <a:rPr lang="ja-JP" altLang="en-US" sz="1100" spc="-40" dirty="0" smtClean="0">
                <a:latin typeface="ＭＳ 明朝" panose="02020609040205080304" pitchFamily="17" charset="-128"/>
                <a:ea typeface="ＭＳ 明朝" panose="02020609040205080304" pitchFamily="17" charset="-128"/>
                <a:cs typeface="Meiryo UI" panose="020B0604030504040204" pitchFamily="50" charset="-128"/>
              </a:rPr>
              <a:t>年に関西広域連合が実施した調査により、平常時でも河川からマイクロプラスチックが流下してお</a:t>
            </a:r>
            <a:r>
              <a:rPr lang="ja-JP" altLang="en-US" sz="1100" spc="-40" dirty="0">
                <a:latin typeface="ＭＳ 明朝" panose="02020609040205080304" pitchFamily="17" charset="-128"/>
                <a:ea typeface="ＭＳ 明朝" panose="02020609040205080304" pitchFamily="17" charset="-128"/>
                <a:cs typeface="Meiryo UI" panose="020B0604030504040204" pitchFamily="50" charset="-128"/>
              </a:rPr>
              <a:t>り</a:t>
            </a:r>
            <a:r>
              <a:rPr lang="ja-JP" altLang="en-US" sz="1100" spc="-40" dirty="0"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spc="-20" dirty="0" smtClean="0">
                <a:latin typeface="ＭＳ 明朝" panose="02020609040205080304" pitchFamily="17" charset="-128"/>
                <a:ea typeface="ＭＳ 明朝" panose="02020609040205080304" pitchFamily="17" charset="-128"/>
                <a:cs typeface="Meiryo UI" panose="020B0604030504040204" pitchFamily="50" charset="-128"/>
              </a:rPr>
              <a:t>　</a:t>
            </a:r>
            <a:endParaRPr lang="en-US" altLang="ja-JP" sz="1100" spc="-2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20" dirty="0">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spc="-20" dirty="0" smtClean="0">
                <a:latin typeface="ＭＳ 明朝" panose="02020609040205080304" pitchFamily="17" charset="-128"/>
                <a:ea typeface="ＭＳ 明朝" panose="02020609040205080304" pitchFamily="17" charset="-128"/>
                <a:cs typeface="Meiryo UI" panose="020B0604030504040204" pitchFamily="50" charset="-128"/>
              </a:rPr>
              <a:t>また、洪水時には</a:t>
            </a:r>
            <a:r>
              <a:rPr lang="en-US" altLang="ja-JP" sz="1100" spc="-20" dirty="0" smtClean="0">
                <a:latin typeface="ＭＳ 明朝" panose="02020609040205080304" pitchFamily="17" charset="-128"/>
                <a:ea typeface="ＭＳ 明朝" panose="02020609040205080304" pitchFamily="17" charset="-128"/>
                <a:cs typeface="Meiryo UI" panose="020B0604030504040204" pitchFamily="50" charset="-128"/>
              </a:rPr>
              <a:t>10</a:t>
            </a:r>
            <a:r>
              <a:rPr lang="ja-JP" altLang="en-US" sz="1100" spc="-20" dirty="0" smtClean="0">
                <a:latin typeface="ＭＳ 明朝" panose="02020609040205080304" pitchFamily="17" charset="-128"/>
                <a:ea typeface="ＭＳ 明朝" panose="02020609040205080304" pitchFamily="17" charset="-128"/>
                <a:cs typeface="Meiryo UI" panose="020B0604030504040204" pitchFamily="50" charset="-128"/>
              </a:rPr>
              <a:t>倍の量が流下していることが判明。</a:t>
            </a:r>
            <a:endParaRPr lang="en-US" altLang="ja-JP" sz="1100" spc="-2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40" dirty="0" smtClean="0">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spc="-80" dirty="0" smtClean="0">
                <a:latin typeface="ＭＳ 明朝" panose="02020609040205080304" pitchFamily="17" charset="-128"/>
                <a:ea typeface="ＭＳ 明朝" panose="02020609040205080304" pitchFamily="17" charset="-128"/>
                <a:cs typeface="Meiryo UI" panose="020B0604030504040204" pitchFamily="50" charset="-128"/>
              </a:rPr>
              <a:t>2019</a:t>
            </a:r>
            <a:r>
              <a:rPr lang="ja-JP" altLang="en-US" sz="1100" spc="-80" dirty="0" smtClean="0">
                <a:latin typeface="ＭＳ 明朝" panose="02020609040205080304" pitchFamily="17" charset="-128"/>
                <a:ea typeface="ＭＳ 明朝" panose="02020609040205080304" pitchFamily="17" charset="-128"/>
                <a:cs typeface="Meiryo UI" panose="020B0604030504040204" pitchFamily="50" charset="-128"/>
              </a:rPr>
              <a:t>年９月に府が大阪湾の南北２地点で浮遊するマイクロプラスチック調査を実施した結果、</a:t>
            </a:r>
            <a:r>
              <a:rPr lang="ja-JP" altLang="en-US" sz="1100" u="sng" spc="-80" dirty="0" smtClean="0">
                <a:latin typeface="ＭＳ 明朝" panose="02020609040205080304" pitchFamily="17" charset="-128"/>
                <a:ea typeface="ＭＳ 明朝" panose="02020609040205080304" pitchFamily="17" charset="-128"/>
                <a:cs typeface="Meiryo UI" panose="020B0604030504040204" pitchFamily="50" charset="-128"/>
              </a:rPr>
              <a:t>大阪湾の北部が</a:t>
            </a:r>
            <a:endParaRPr lang="en-US" altLang="ja-JP" sz="1100" u="sng" spc="-8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60" dirty="0">
                <a:latin typeface="ＭＳ 明朝" panose="02020609040205080304" pitchFamily="17" charset="-128"/>
                <a:ea typeface="ＭＳ 明朝" panose="02020609040205080304" pitchFamily="17" charset="-128"/>
                <a:cs typeface="Meiryo UI" panose="020B0604030504040204" pitchFamily="50" charset="-128"/>
              </a:rPr>
              <a:t>　</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4.1</a:t>
            </a:r>
            <a:r>
              <a:rPr lang="ja-JP" altLang="en-US" sz="1100" u="sng" spc="-60" dirty="0" smtClean="0">
                <a:latin typeface="ＭＳ 明朝" panose="02020609040205080304" pitchFamily="17" charset="-128"/>
                <a:ea typeface="ＭＳ 明朝" panose="02020609040205080304" pitchFamily="17" charset="-128"/>
                <a:cs typeface="Meiryo UI" panose="020B0604030504040204" pitchFamily="50" charset="-128"/>
              </a:rPr>
              <a:t>個</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/m</a:t>
            </a:r>
            <a:r>
              <a:rPr lang="en-US" altLang="ja-JP" sz="1100" u="sng" spc="-60" baseline="30000" dirty="0" smtClean="0">
                <a:latin typeface="ＭＳ 明朝" panose="02020609040205080304" pitchFamily="17" charset="-128"/>
                <a:ea typeface="ＭＳ 明朝" panose="02020609040205080304" pitchFamily="17" charset="-128"/>
                <a:cs typeface="Meiryo UI" panose="020B0604030504040204" pitchFamily="50" charset="-128"/>
              </a:rPr>
              <a:t>3</a:t>
            </a:r>
            <a:r>
              <a:rPr lang="ja-JP" altLang="en-US" sz="1100" spc="-60" dirty="0" err="1" smtClean="0">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u="sng" spc="-60" dirty="0" smtClean="0">
                <a:latin typeface="ＭＳ 明朝" panose="02020609040205080304" pitchFamily="17" charset="-128"/>
                <a:ea typeface="ＭＳ 明朝" panose="02020609040205080304" pitchFamily="17" charset="-128"/>
                <a:cs typeface="Meiryo UI" panose="020B0604030504040204" pitchFamily="50" charset="-128"/>
              </a:rPr>
              <a:t>南部が</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0.05</a:t>
            </a:r>
            <a:r>
              <a:rPr lang="ja-JP" altLang="en-US" sz="1100" u="sng" spc="-60" dirty="0" smtClean="0">
                <a:latin typeface="ＭＳ 明朝" panose="02020609040205080304" pitchFamily="17" charset="-128"/>
                <a:ea typeface="ＭＳ 明朝" panose="02020609040205080304" pitchFamily="17" charset="-128"/>
                <a:cs typeface="Meiryo UI" panose="020B0604030504040204" pitchFamily="50" charset="-128"/>
              </a:rPr>
              <a:t>個</a:t>
            </a:r>
            <a:r>
              <a:rPr lang="en-US" altLang="ja-JP" sz="1100" u="sng" spc="-60" dirty="0" smtClean="0">
                <a:latin typeface="ＭＳ 明朝" panose="02020609040205080304" pitchFamily="17" charset="-128"/>
                <a:ea typeface="ＭＳ 明朝" panose="02020609040205080304" pitchFamily="17" charset="-128"/>
                <a:cs typeface="Meiryo UI" panose="020B0604030504040204" pitchFamily="50" charset="-128"/>
              </a:rPr>
              <a:t>/m</a:t>
            </a:r>
            <a:r>
              <a:rPr lang="en-US" altLang="ja-JP" sz="1100" u="sng" spc="-60" baseline="30000" dirty="0" smtClean="0">
                <a:latin typeface="ＭＳ 明朝" panose="02020609040205080304" pitchFamily="17" charset="-128"/>
                <a:ea typeface="ＭＳ 明朝" panose="02020609040205080304" pitchFamily="17" charset="-128"/>
                <a:cs typeface="Meiryo UI" panose="020B0604030504040204" pitchFamily="50" charset="-128"/>
              </a:rPr>
              <a:t>3</a:t>
            </a: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であった。</a:t>
            </a:r>
            <a:r>
              <a:rPr lang="en-US" altLang="ja-JP" sz="1100" spc="-60" dirty="0" smtClean="0">
                <a:latin typeface="ＭＳ 明朝" panose="02020609040205080304" pitchFamily="17" charset="-128"/>
                <a:ea typeface="ＭＳ 明朝" panose="02020609040205080304" pitchFamily="17" charset="-128"/>
                <a:cs typeface="Meiryo UI" panose="020B0604030504040204" pitchFamily="50" charset="-128"/>
              </a:rPr>
              <a:t>12</a:t>
            </a: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月に実施した</a:t>
            </a:r>
            <a:r>
              <a:rPr lang="ja-JP" altLang="en-US" sz="1100" spc="-60" dirty="0">
                <a:latin typeface="ＭＳ 明朝" panose="02020609040205080304" pitchFamily="17" charset="-128"/>
                <a:ea typeface="ＭＳ 明朝" panose="02020609040205080304" pitchFamily="17" charset="-128"/>
                <a:cs typeface="Meiryo UI" panose="020B0604030504040204" pitchFamily="50" charset="-128"/>
              </a:rPr>
              <a:t>同</a:t>
            </a: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調査については、現在分析中。</a:t>
            </a:r>
            <a:endParaRPr lang="en-US" altLang="ja-JP" sz="1100" spc="-60" dirty="0" smtClean="0">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pPr>
            <a:r>
              <a:rPr lang="ja-JP" altLang="en-US" sz="1100" spc="-60" dirty="0" smtClean="0">
                <a:latin typeface="ＭＳ 明朝" panose="02020609040205080304" pitchFamily="17" charset="-128"/>
                <a:ea typeface="ＭＳ 明朝" panose="02020609040205080304" pitchFamily="17" charset="-128"/>
                <a:cs typeface="Meiryo UI" panose="020B0604030504040204" pitchFamily="50" charset="-128"/>
              </a:rPr>
              <a:t> （環境省が実施したマイクロプラスチック調査結果は表１のとおり）</a:t>
            </a:r>
            <a:endParaRPr lang="en-US" altLang="ja-JP" sz="1100" spc="-60" dirty="0" smtClean="0">
              <a:latin typeface="ＭＳ 明朝" panose="02020609040205080304" pitchFamily="17" charset="-128"/>
              <a:ea typeface="ＭＳ 明朝" panose="02020609040205080304" pitchFamily="17" charset="-128"/>
              <a:cs typeface="Meiryo UI" panose="020B0604030504040204" pitchFamily="50" charset="-128"/>
            </a:endParaRPr>
          </a:p>
          <a:p>
            <a:pPr algn="ctr">
              <a:lnSpc>
                <a:spcPts val="1200"/>
              </a:lnSpc>
            </a:pPr>
            <a:r>
              <a:rPr lang="ja-JP" altLang="en-US" sz="900" dirty="0" smtClean="0">
                <a:latin typeface="+mn-ea"/>
              </a:rPr>
              <a:t>表１　環境省</a:t>
            </a:r>
            <a:r>
              <a:rPr lang="ja-JP" altLang="en-US" sz="900" dirty="0">
                <a:latin typeface="+mn-ea"/>
              </a:rPr>
              <a:t>によるマイクロプラスチック個数調査結果（個</a:t>
            </a:r>
            <a:r>
              <a:rPr lang="ja-JP" altLang="en-US" sz="900" dirty="0" smtClean="0">
                <a:latin typeface="+mn-ea"/>
              </a:rPr>
              <a:t>／</a:t>
            </a:r>
            <a:r>
              <a:rPr lang="en-US" altLang="ja-JP" sz="900" dirty="0" smtClean="0">
                <a:latin typeface="+mn-ea"/>
              </a:rPr>
              <a:t>m</a:t>
            </a:r>
            <a:r>
              <a:rPr lang="en-US" altLang="ja-JP" sz="900" baseline="30000" dirty="0" smtClean="0">
                <a:latin typeface="+mn-ea"/>
              </a:rPr>
              <a:t>3</a:t>
            </a:r>
            <a:r>
              <a:rPr lang="ja-JP" altLang="en-US" sz="900" dirty="0" smtClean="0">
                <a:latin typeface="+mn-ea"/>
              </a:rPr>
              <a:t>）</a:t>
            </a:r>
            <a:endParaRPr lang="en-US" altLang="ja-JP" sz="900" spc="-40" dirty="0" smtClean="0">
              <a:latin typeface="+mn-ea"/>
              <a:cs typeface="Meiryo UI" panose="020B0604030504040204" pitchFamily="50" charset="-128"/>
            </a:endParaRPr>
          </a:p>
        </p:txBody>
      </p:sp>
      <p:grpSp>
        <p:nvGrpSpPr>
          <p:cNvPr id="22" name="グループ化 21"/>
          <p:cNvGrpSpPr/>
          <p:nvPr/>
        </p:nvGrpSpPr>
        <p:grpSpPr>
          <a:xfrm>
            <a:off x="8633048" y="5768454"/>
            <a:ext cx="4176464" cy="1688331"/>
            <a:chOff x="6328792" y="7864797"/>
            <a:chExt cx="4176464" cy="1688331"/>
          </a:xfrm>
        </p:grpSpPr>
        <p:sp>
          <p:nvSpPr>
            <p:cNvPr id="59" name="テキスト ボックス 58">
              <a:extLst>
                <a:ext uri="{FF2B5EF4-FFF2-40B4-BE49-F238E27FC236}">
                  <a16:creationId xmlns:a16="http://schemas.microsoft.com/office/drawing/2014/main" id="{C3606E09-2A42-4E44-87F6-971AB87767FE}"/>
                </a:ext>
              </a:extLst>
            </p:cNvPr>
            <p:cNvSpPr txBox="1"/>
            <p:nvPr/>
          </p:nvSpPr>
          <p:spPr>
            <a:xfrm>
              <a:off x="8106610" y="9193088"/>
              <a:ext cx="2326638" cy="328977"/>
            </a:xfrm>
            <a:prstGeom prst="rect">
              <a:avLst/>
            </a:prstGeom>
            <a:noFill/>
          </p:spPr>
          <p:txBody>
            <a:bodyPr wrap="square" lIns="36000" tIns="36000" rIns="36000" bIns="36000" rtlCol="0">
              <a:spAutoFit/>
            </a:bodyPr>
            <a:lstStyle/>
            <a:p>
              <a:r>
                <a:rPr lang="ja-JP" altLang="en-US" sz="850" dirty="0"/>
                <a:t>図２　５年間に漂着した</a:t>
              </a:r>
              <a:r>
                <a:rPr lang="ja-JP" altLang="en-US" sz="850" spc="-150" dirty="0"/>
                <a:t>ペットボトル</a:t>
              </a:r>
              <a:r>
                <a:rPr lang="ja-JP" altLang="en-US" sz="850" dirty="0"/>
                <a:t>の製造国別割合</a:t>
              </a:r>
              <a:endParaRPr lang="en-US" altLang="ja-JP" sz="850" dirty="0"/>
            </a:p>
            <a:p>
              <a:r>
                <a:rPr lang="ja-JP" altLang="en-US" sz="850" dirty="0"/>
                <a:t> （</a:t>
              </a:r>
              <a:r>
                <a:rPr lang="en-US" altLang="ja-JP" sz="850" dirty="0"/>
                <a:t>H22-26</a:t>
              </a:r>
              <a:r>
                <a:rPr lang="ja-JP" altLang="en-US" sz="850" dirty="0"/>
                <a:t>年度　環境省調査を基に府作成</a:t>
              </a:r>
              <a:r>
                <a:rPr lang="ja-JP" altLang="en-US" sz="850" dirty="0" smtClean="0"/>
                <a:t>）</a:t>
              </a:r>
              <a:endParaRPr lang="en-US" altLang="ja-JP" sz="850" dirty="0" smtClean="0"/>
            </a:p>
          </p:txBody>
        </p:sp>
        <p:sp>
          <p:nvSpPr>
            <p:cNvPr id="60" name="テキスト ボックス 59">
              <a:extLst>
                <a:ext uri="{FF2B5EF4-FFF2-40B4-BE49-F238E27FC236}">
                  <a16:creationId xmlns:a16="http://schemas.microsoft.com/office/drawing/2014/main" id="{8D181DCA-EF1A-4810-8BC1-D4F0D2F426F6}"/>
                </a:ext>
              </a:extLst>
            </p:cNvPr>
            <p:cNvSpPr txBox="1"/>
            <p:nvPr/>
          </p:nvSpPr>
          <p:spPr>
            <a:xfrm>
              <a:off x="9308700" y="7869046"/>
              <a:ext cx="1196556" cy="1308372"/>
            </a:xfrm>
            <a:prstGeom prst="rect">
              <a:avLst/>
            </a:prstGeom>
            <a:noFill/>
          </p:spPr>
          <p:txBody>
            <a:bodyPr wrap="square" lIns="36000" tIns="64008" rIns="36000" bIns="64008" rtlCol="0">
              <a:spAutoFit/>
            </a:bodyPr>
            <a:lstStyle/>
            <a:p>
              <a:r>
                <a:rPr lang="ja-JP" altLang="en-US" sz="850" dirty="0"/>
                <a:t>　</a:t>
              </a:r>
              <a:r>
                <a:rPr lang="en-US" altLang="ja-JP" sz="850" dirty="0"/>
                <a:t>※</a:t>
              </a:r>
              <a:r>
                <a:rPr lang="ja-JP" altLang="en-US" sz="850" dirty="0"/>
                <a:t>同調査における</a:t>
              </a:r>
              <a:endParaRPr lang="en-US" altLang="ja-JP" sz="850" dirty="0"/>
            </a:p>
            <a:p>
              <a:r>
                <a:rPr lang="ja-JP" altLang="en-US" sz="850" dirty="0"/>
                <a:t>　 　他地域の状況</a:t>
              </a:r>
              <a:endParaRPr lang="en-US" altLang="ja-JP" sz="850" dirty="0"/>
            </a:p>
            <a:p>
              <a:pPr>
                <a:spcBef>
                  <a:spcPts val="600"/>
                </a:spcBef>
              </a:pPr>
              <a:r>
                <a:rPr lang="ja-JP" altLang="en-US" sz="850" dirty="0"/>
                <a:t>　・石川県羽咋市地域</a:t>
              </a:r>
              <a:endParaRPr lang="en-US" altLang="ja-JP" sz="850" dirty="0"/>
            </a:p>
            <a:p>
              <a:r>
                <a:rPr lang="ja-JP" altLang="en-US" sz="850" dirty="0"/>
                <a:t>　　：日本製</a:t>
              </a:r>
              <a:r>
                <a:rPr lang="en-US" altLang="ja-JP" sz="850" dirty="0"/>
                <a:t>34%</a:t>
              </a:r>
            </a:p>
            <a:p>
              <a:pPr>
                <a:spcBef>
                  <a:spcPts val="300"/>
                </a:spcBef>
              </a:pPr>
              <a:r>
                <a:rPr lang="ja-JP" altLang="en-US" sz="850" dirty="0"/>
                <a:t>　・山口県下関市地域</a:t>
              </a:r>
              <a:endParaRPr lang="en-US" altLang="ja-JP" sz="850" dirty="0"/>
            </a:p>
            <a:p>
              <a:r>
                <a:rPr lang="ja-JP" altLang="en-US" sz="850" dirty="0"/>
                <a:t>　　：日本製</a:t>
              </a:r>
              <a:r>
                <a:rPr lang="en-US" altLang="ja-JP" sz="850" dirty="0"/>
                <a:t>22%</a:t>
              </a:r>
            </a:p>
            <a:p>
              <a:pPr>
                <a:spcBef>
                  <a:spcPts val="300"/>
                </a:spcBef>
              </a:pPr>
              <a:r>
                <a:rPr lang="ja-JP" altLang="en-US" sz="850" dirty="0"/>
                <a:t>　・長崎県対馬市地域</a:t>
              </a:r>
              <a:endParaRPr lang="en-US" altLang="ja-JP" sz="850" dirty="0"/>
            </a:p>
            <a:p>
              <a:r>
                <a:rPr lang="ja-JP" altLang="en-US" sz="850" dirty="0"/>
                <a:t>　　：日本製</a:t>
              </a:r>
              <a:r>
                <a:rPr lang="en-US" altLang="ja-JP" sz="850" dirty="0"/>
                <a:t>16%</a:t>
              </a:r>
              <a:endParaRPr lang="ja-JP" altLang="en-US" sz="850" dirty="0"/>
            </a:p>
          </p:txBody>
        </p:sp>
        <p:sp>
          <p:nvSpPr>
            <p:cNvPr id="61" name="テキスト ボックス 60">
              <a:extLst>
                <a:ext uri="{FF2B5EF4-FFF2-40B4-BE49-F238E27FC236}">
                  <a16:creationId xmlns:a16="http://schemas.microsoft.com/office/drawing/2014/main" id="{2F8A8AEC-8FB7-491B-A61B-C625361A0DFA}"/>
                </a:ext>
              </a:extLst>
            </p:cNvPr>
            <p:cNvSpPr txBox="1"/>
            <p:nvPr/>
          </p:nvSpPr>
          <p:spPr>
            <a:xfrm>
              <a:off x="6339647" y="9103006"/>
              <a:ext cx="1854453" cy="450122"/>
            </a:xfrm>
            <a:prstGeom prst="rect">
              <a:avLst/>
            </a:prstGeom>
            <a:noFill/>
          </p:spPr>
          <p:txBody>
            <a:bodyPr wrap="square" lIns="36000" tIns="36000" rIns="36000" bIns="36000" rtlCol="0">
              <a:spAutoFit/>
            </a:bodyPr>
            <a:lstStyle/>
            <a:p>
              <a:pPr>
                <a:lnSpc>
                  <a:spcPts val="1000"/>
                </a:lnSpc>
              </a:pPr>
              <a:r>
                <a:rPr lang="ja-JP" altLang="en-US" sz="850" dirty="0"/>
                <a:t>図１　漂流ごみの種類別割合</a:t>
              </a:r>
              <a:endParaRPr lang="en-US" altLang="ja-JP" sz="850" dirty="0"/>
            </a:p>
            <a:p>
              <a:pPr>
                <a:lnSpc>
                  <a:spcPts val="1000"/>
                </a:lnSpc>
              </a:pPr>
              <a:r>
                <a:rPr lang="ja-JP" altLang="en-US" sz="850" dirty="0"/>
                <a:t>　　　（</a:t>
              </a:r>
              <a:r>
                <a:rPr lang="en-US" altLang="ja-JP" sz="850" dirty="0"/>
                <a:t>1km</a:t>
              </a:r>
              <a:r>
                <a:rPr lang="en-US" altLang="ja-JP" sz="850" baseline="30000" dirty="0"/>
                <a:t>2</a:t>
              </a:r>
              <a:r>
                <a:rPr lang="ja-JP" altLang="en-US" sz="850" dirty="0"/>
                <a:t>あたりの人工物の個数）</a:t>
              </a:r>
              <a:endParaRPr lang="en-US" altLang="ja-JP" sz="850" dirty="0"/>
            </a:p>
            <a:p>
              <a:pPr>
                <a:lnSpc>
                  <a:spcPts val="1000"/>
                </a:lnSpc>
              </a:pPr>
              <a:r>
                <a:rPr lang="en-US" altLang="ja-JP" sz="850" dirty="0"/>
                <a:t>(H27</a:t>
              </a:r>
              <a:r>
                <a:rPr lang="ja-JP" altLang="en-US" sz="850" dirty="0"/>
                <a:t>年度 環境省調査を基に府作成</a:t>
              </a:r>
              <a:r>
                <a:rPr lang="en-US" altLang="ja-JP" sz="850" dirty="0"/>
                <a:t>)</a:t>
              </a:r>
              <a:r>
                <a:rPr lang="ja-JP" altLang="en-US" sz="850" dirty="0"/>
                <a:t>　</a:t>
              </a:r>
            </a:p>
          </p:txBody>
        </p:sp>
        <p:graphicFrame>
          <p:nvGraphicFramePr>
            <p:cNvPr id="62" name="グラフ 61">
              <a:extLst>
                <a:ext uri="{FF2B5EF4-FFF2-40B4-BE49-F238E27FC236}">
                  <a16:creationId xmlns:a16="http://schemas.microsoft.com/office/drawing/2014/main" id="{1BC69910-DECF-4BBD-B6B4-7B6556354C4C}"/>
                </a:ext>
              </a:extLst>
            </p:cNvPr>
            <p:cNvGraphicFramePr/>
            <p:nvPr>
              <p:extLst>
                <p:ext uri="{D42A27DB-BD31-4B8C-83A1-F6EECF244321}">
                  <p14:modId xmlns:p14="http://schemas.microsoft.com/office/powerpoint/2010/main" val="3797381437"/>
                </p:ext>
              </p:extLst>
            </p:nvPr>
          </p:nvGraphicFramePr>
          <p:xfrm>
            <a:off x="6328792" y="7897166"/>
            <a:ext cx="1502136" cy="1241903"/>
          </p:xfrm>
          <a:graphic>
            <a:graphicData uri="http://schemas.openxmlformats.org/drawingml/2006/chart">
              <c:chart xmlns:c="http://schemas.openxmlformats.org/drawingml/2006/chart" xmlns:r="http://schemas.openxmlformats.org/officeDocument/2006/relationships" r:id="rId3"/>
            </a:graphicData>
          </a:graphic>
        </p:graphicFrame>
        <p:sp>
          <p:nvSpPr>
            <p:cNvPr id="63" name="パイ 17">
              <a:extLst>
                <a:ext uri="{FF2B5EF4-FFF2-40B4-BE49-F238E27FC236}">
                  <a16:creationId xmlns:a16="http://schemas.microsoft.com/office/drawing/2014/main" id="{825D7F5D-AA11-4370-A4FE-F63292561486}"/>
                </a:ext>
              </a:extLst>
            </p:cNvPr>
            <p:cNvSpPr/>
            <p:nvPr/>
          </p:nvSpPr>
          <p:spPr>
            <a:xfrm>
              <a:off x="6567919" y="7902321"/>
              <a:ext cx="1196556" cy="1186090"/>
            </a:xfrm>
            <a:prstGeom prst="pie">
              <a:avLst>
                <a:gd name="adj1" fmla="val 16263298"/>
                <a:gd name="adj2" fmla="val 1317623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テキスト ボックス 63">
              <a:extLst>
                <a:ext uri="{FF2B5EF4-FFF2-40B4-BE49-F238E27FC236}">
                  <a16:creationId xmlns:a16="http://schemas.microsoft.com/office/drawing/2014/main" id="{C39907E3-BA9C-478F-8C3A-A9186773B7FC}"/>
                </a:ext>
              </a:extLst>
            </p:cNvPr>
            <p:cNvSpPr txBox="1"/>
            <p:nvPr/>
          </p:nvSpPr>
          <p:spPr>
            <a:xfrm>
              <a:off x="6741437" y="8527072"/>
              <a:ext cx="716093" cy="440802"/>
            </a:xfrm>
            <a:prstGeom prst="rect">
              <a:avLst/>
            </a:prstGeom>
            <a:noFill/>
          </p:spPr>
          <p:txBody>
            <a:bodyPr wrap="square" lIns="36000" tIns="36000" rIns="36000" bIns="36000" rtlCol="0">
              <a:spAutoFit/>
            </a:bodyPr>
            <a:lstStyle/>
            <a:p>
              <a:r>
                <a:rPr lang="ja-JP" altLang="en-US" sz="900" b="1" dirty="0"/>
                <a:t>その他</a:t>
              </a:r>
              <a:endParaRPr lang="en-US" altLang="ja-JP" sz="900" b="1" dirty="0"/>
            </a:p>
            <a:p>
              <a:r>
                <a:rPr lang="ja-JP" altLang="en-US" sz="900" b="1" dirty="0"/>
                <a:t>プラスチック</a:t>
              </a:r>
              <a:endParaRPr lang="en-US" altLang="ja-JP" sz="900" b="1" dirty="0"/>
            </a:p>
            <a:p>
              <a:r>
                <a:rPr lang="en-US" altLang="ja-JP" sz="900" b="1" dirty="0"/>
                <a:t>53</a:t>
              </a:r>
              <a:r>
                <a:rPr lang="ja-JP" altLang="en-US" sz="900" b="1" dirty="0"/>
                <a:t>％　</a:t>
              </a:r>
            </a:p>
          </p:txBody>
        </p:sp>
        <p:sp>
          <p:nvSpPr>
            <p:cNvPr id="65" name="テキスト ボックス 64">
              <a:extLst>
                <a:ext uri="{FF2B5EF4-FFF2-40B4-BE49-F238E27FC236}">
                  <a16:creationId xmlns:a16="http://schemas.microsoft.com/office/drawing/2014/main" id="{5EFB0AB9-C7BE-47ED-835F-FA36AD4F5BB2}"/>
                </a:ext>
              </a:extLst>
            </p:cNvPr>
            <p:cNvSpPr txBox="1"/>
            <p:nvPr/>
          </p:nvSpPr>
          <p:spPr>
            <a:xfrm>
              <a:off x="7228077" y="7997703"/>
              <a:ext cx="576591" cy="765200"/>
            </a:xfrm>
            <a:prstGeom prst="rect">
              <a:avLst/>
            </a:prstGeom>
            <a:noFill/>
          </p:spPr>
          <p:txBody>
            <a:bodyPr wrap="square" lIns="36000" tIns="36000" rIns="36000" bIns="36000" rtlCol="0">
              <a:spAutoFit/>
            </a:bodyPr>
            <a:lstStyle/>
            <a:p>
              <a:r>
                <a:rPr lang="ja-JP" altLang="en-US" sz="900" b="1" spc="-150" dirty="0">
                  <a:solidFill>
                    <a:schemeClr val="bg1"/>
                  </a:solidFill>
                </a:rPr>
                <a:t>食品包</a:t>
              </a:r>
              <a:endParaRPr lang="en-US" altLang="ja-JP" sz="900" b="1" spc="-150" dirty="0">
                <a:solidFill>
                  <a:schemeClr val="bg1"/>
                </a:solidFill>
              </a:endParaRPr>
            </a:p>
            <a:p>
              <a:r>
                <a:rPr lang="ja-JP" altLang="en-US" sz="900" b="1" spc="-150" dirty="0">
                  <a:solidFill>
                    <a:schemeClr val="bg1"/>
                  </a:solidFill>
                </a:rPr>
                <a:t>装材</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レジ袋</a:t>
              </a:r>
              <a:r>
                <a:rPr lang="ja-JP" altLang="en-US" sz="900" b="1" dirty="0">
                  <a:solidFill>
                    <a:schemeClr val="bg1"/>
                  </a:solidFill>
                </a:rPr>
                <a:t>・</a:t>
              </a:r>
              <a:endParaRPr lang="en-US" altLang="ja-JP" sz="900" b="1" dirty="0">
                <a:solidFill>
                  <a:schemeClr val="bg1"/>
                </a:solidFill>
              </a:endParaRPr>
            </a:p>
            <a:p>
              <a:r>
                <a:rPr lang="ja-JP" altLang="en-US" sz="900" b="1" spc="-150" dirty="0">
                  <a:solidFill>
                    <a:schemeClr val="bg1"/>
                  </a:solidFill>
                </a:rPr>
                <a:t>ペットボトル　　</a:t>
              </a:r>
              <a:endParaRPr lang="en-US" altLang="ja-JP" sz="900" b="1" spc="-150" dirty="0">
                <a:solidFill>
                  <a:schemeClr val="bg1"/>
                </a:solidFill>
              </a:endParaRPr>
            </a:p>
            <a:p>
              <a:r>
                <a:rPr lang="ja-JP" altLang="en-US" sz="900" b="1" spc="-150" dirty="0">
                  <a:solidFill>
                    <a:schemeClr val="bg1"/>
                  </a:solidFill>
                </a:rPr>
                <a:t>　　　　</a:t>
              </a:r>
              <a:r>
                <a:rPr lang="en-US" altLang="ja-JP" sz="900" b="1" dirty="0" smtClean="0">
                  <a:solidFill>
                    <a:schemeClr val="bg1"/>
                  </a:solidFill>
                </a:rPr>
                <a:t>33</a:t>
              </a:r>
              <a:r>
                <a:rPr lang="ja-JP" altLang="en-US" sz="900" b="1" dirty="0">
                  <a:solidFill>
                    <a:schemeClr val="bg1"/>
                  </a:solidFill>
                </a:rPr>
                <a:t>％</a:t>
              </a:r>
            </a:p>
          </p:txBody>
        </p:sp>
        <p:sp>
          <p:nvSpPr>
            <p:cNvPr id="66" name="テキスト ボックス 65">
              <a:extLst>
                <a:ext uri="{FF2B5EF4-FFF2-40B4-BE49-F238E27FC236}">
                  <a16:creationId xmlns:a16="http://schemas.microsoft.com/office/drawing/2014/main" id="{1D06C6BA-1A25-4A35-8384-6DEEE9C05608}"/>
                </a:ext>
              </a:extLst>
            </p:cNvPr>
            <p:cNvSpPr txBox="1"/>
            <p:nvPr/>
          </p:nvSpPr>
          <p:spPr>
            <a:xfrm>
              <a:off x="6424022" y="7868854"/>
              <a:ext cx="798991" cy="488201"/>
            </a:xfrm>
            <a:prstGeom prst="rect">
              <a:avLst/>
            </a:prstGeom>
            <a:noFill/>
          </p:spPr>
          <p:txBody>
            <a:bodyPr wrap="square" lIns="36000" tIns="36000" rIns="36000" bIns="36000" rtlCol="0">
              <a:spAutoFit/>
            </a:bodyPr>
            <a:lstStyle/>
            <a:p>
              <a:r>
                <a:rPr lang="ja-JP" altLang="en-US" sz="900" b="1" spc="-150" dirty="0"/>
                <a:t>木</a:t>
              </a:r>
              <a:r>
                <a:rPr lang="ja-JP" altLang="en-US" sz="900" b="1" spc="-150" dirty="0" err="1" smtClean="0"/>
                <a:t>くず</a:t>
              </a:r>
              <a:r>
                <a:rPr lang="ja-JP" altLang="en-US" sz="900" b="1" spc="-150" dirty="0" smtClean="0"/>
                <a:t>・金属</a:t>
              </a:r>
              <a:r>
                <a:rPr lang="ja-JP" altLang="en-US" sz="900" b="1" spc="-150" dirty="0" err="1" smtClean="0"/>
                <a:t>くず</a:t>
              </a:r>
              <a:endParaRPr lang="en-US" altLang="ja-JP" sz="900" b="1" spc="-150" dirty="0" smtClean="0"/>
            </a:p>
            <a:p>
              <a:r>
                <a:rPr lang="ja-JP" altLang="en-US" sz="900" b="1" spc="-150" dirty="0" smtClean="0"/>
                <a:t>その他人工物等</a:t>
              </a:r>
              <a:endParaRPr lang="en-US" altLang="ja-JP" sz="900" b="1" dirty="0"/>
            </a:p>
            <a:p>
              <a:r>
                <a:rPr lang="ja-JP" altLang="en-US" sz="900" b="1" dirty="0"/>
                <a:t>　　　　　　</a:t>
              </a:r>
              <a:r>
                <a:rPr lang="en-US" altLang="ja-JP" sz="900" b="1" dirty="0"/>
                <a:t>14</a:t>
              </a:r>
              <a:r>
                <a:rPr lang="ja-JP" altLang="en-US" sz="900" b="1" dirty="0"/>
                <a:t>％　</a:t>
              </a:r>
            </a:p>
          </p:txBody>
        </p:sp>
        <p:sp>
          <p:nvSpPr>
            <p:cNvPr id="67" name="パイ 72">
              <a:extLst>
                <a:ext uri="{FF2B5EF4-FFF2-40B4-BE49-F238E27FC236}">
                  <a16:creationId xmlns:a16="http://schemas.microsoft.com/office/drawing/2014/main" id="{0477FE0F-6DCA-4287-B174-62976645AE87}"/>
                </a:ext>
              </a:extLst>
            </p:cNvPr>
            <p:cNvSpPr/>
            <p:nvPr/>
          </p:nvSpPr>
          <p:spPr>
            <a:xfrm>
              <a:off x="8184572" y="8001308"/>
              <a:ext cx="1196556" cy="1176110"/>
            </a:xfrm>
            <a:prstGeom prst="pie">
              <a:avLst>
                <a:gd name="adj1" fmla="val 16794327"/>
                <a:gd name="adj2" fmla="val 16192303"/>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8" name="テキスト ボックス 67">
              <a:extLst>
                <a:ext uri="{FF2B5EF4-FFF2-40B4-BE49-F238E27FC236}">
                  <a16:creationId xmlns:a16="http://schemas.microsoft.com/office/drawing/2014/main" id="{D4A1A451-1447-47C9-8AD3-E004B0B39A88}"/>
                </a:ext>
              </a:extLst>
            </p:cNvPr>
            <p:cNvSpPr txBox="1"/>
            <p:nvPr/>
          </p:nvSpPr>
          <p:spPr>
            <a:xfrm>
              <a:off x="8495725" y="8707893"/>
              <a:ext cx="464646" cy="315750"/>
            </a:xfrm>
            <a:prstGeom prst="rect">
              <a:avLst/>
            </a:prstGeom>
            <a:noFill/>
          </p:spPr>
          <p:txBody>
            <a:bodyPr wrap="square" lIns="36000" tIns="36000" rIns="36000" bIns="36000" rtlCol="0">
              <a:spAutoFit/>
            </a:bodyPr>
            <a:lstStyle/>
            <a:p>
              <a:pPr algn="ctr"/>
              <a:r>
                <a:rPr lang="ja-JP" altLang="en-US" sz="900" b="1" dirty="0"/>
                <a:t>日本製</a:t>
              </a:r>
              <a:endParaRPr lang="en-US" altLang="ja-JP" sz="900" b="1" dirty="0"/>
            </a:p>
            <a:p>
              <a:pPr algn="ctr"/>
              <a:r>
                <a:rPr lang="en-US" altLang="ja-JP" sz="900" b="1" dirty="0"/>
                <a:t>98</a:t>
              </a:r>
              <a:r>
                <a:rPr lang="ja-JP" altLang="en-US" sz="900" b="1" dirty="0"/>
                <a:t>％　</a:t>
              </a:r>
            </a:p>
          </p:txBody>
        </p:sp>
        <p:sp>
          <p:nvSpPr>
            <p:cNvPr id="69" name="テキスト ボックス 68">
              <a:extLst>
                <a:ext uri="{FF2B5EF4-FFF2-40B4-BE49-F238E27FC236}">
                  <a16:creationId xmlns:a16="http://schemas.microsoft.com/office/drawing/2014/main" id="{95BE4F8F-784D-4671-BA65-F677DBA99B98}"/>
                </a:ext>
              </a:extLst>
            </p:cNvPr>
            <p:cNvSpPr txBox="1"/>
            <p:nvPr/>
          </p:nvSpPr>
          <p:spPr>
            <a:xfrm>
              <a:off x="8088244" y="7864797"/>
              <a:ext cx="798991" cy="190698"/>
            </a:xfrm>
            <a:prstGeom prst="rect">
              <a:avLst/>
            </a:prstGeom>
            <a:noFill/>
          </p:spPr>
          <p:txBody>
            <a:bodyPr wrap="square" lIns="36000" tIns="36000" rIns="36000" bIns="36000" rtlCol="0">
              <a:spAutoFit/>
            </a:bodyPr>
            <a:lstStyle/>
            <a:p>
              <a:r>
                <a:rPr lang="ja-JP" altLang="en-US" sz="900" b="1" dirty="0"/>
                <a:t>外国製　２％</a:t>
              </a:r>
            </a:p>
          </p:txBody>
        </p:sp>
        <p:cxnSp>
          <p:nvCxnSpPr>
            <p:cNvPr id="70" name="直線コネクタ 69">
              <a:extLst>
                <a:ext uri="{FF2B5EF4-FFF2-40B4-BE49-F238E27FC236}">
                  <a16:creationId xmlns:a16="http://schemas.microsoft.com/office/drawing/2014/main" id="{27105C5E-9F6D-4631-ABAD-2337C2F17CDC}"/>
                </a:ext>
              </a:extLst>
            </p:cNvPr>
            <p:cNvCxnSpPr/>
            <p:nvPr/>
          </p:nvCxnSpPr>
          <p:spPr>
            <a:xfrm flipH="1" flipV="1">
              <a:off x="8728048" y="8013949"/>
              <a:ext cx="95316" cy="120575"/>
            </a:xfrm>
            <a:prstGeom prst="line">
              <a:avLst/>
            </a:prstGeom>
            <a:ln w="12700"/>
          </p:spPr>
          <p:style>
            <a:lnRef idx="1">
              <a:schemeClr val="dk1"/>
            </a:lnRef>
            <a:fillRef idx="0">
              <a:schemeClr val="dk1"/>
            </a:fillRef>
            <a:effectRef idx="0">
              <a:schemeClr val="dk1"/>
            </a:effectRef>
            <a:fontRef idx="minor">
              <a:schemeClr val="tx1"/>
            </a:fontRef>
          </p:style>
        </p:cxnSp>
      </p:grpSp>
      <p:graphicFrame>
        <p:nvGraphicFramePr>
          <p:cNvPr id="21" name="表 20"/>
          <p:cNvGraphicFramePr>
            <a:graphicFrameLocks noGrp="1"/>
          </p:cNvGraphicFramePr>
          <p:nvPr>
            <p:extLst>
              <p:ext uri="{D42A27DB-BD31-4B8C-83A1-F6EECF244321}">
                <p14:modId xmlns:p14="http://schemas.microsoft.com/office/powerpoint/2010/main" val="1725776857"/>
              </p:ext>
            </p:extLst>
          </p:nvPr>
        </p:nvGraphicFramePr>
        <p:xfrm>
          <a:off x="6184776" y="8808919"/>
          <a:ext cx="6418819" cy="472396"/>
        </p:xfrm>
        <a:graphic>
          <a:graphicData uri="http://schemas.openxmlformats.org/drawingml/2006/table">
            <a:tbl>
              <a:tblPr>
                <a:tableStyleId>{5C22544A-7EE6-4342-B048-85BDC9FD1C3A}</a:tableStyleId>
              </a:tblPr>
              <a:tblGrid>
                <a:gridCol w="1888048">
                  <a:extLst>
                    <a:ext uri="{9D8B030D-6E8A-4147-A177-3AD203B41FA5}">
                      <a16:colId xmlns:a16="http://schemas.microsoft.com/office/drawing/2014/main" val="20000"/>
                    </a:ext>
                  </a:extLst>
                </a:gridCol>
                <a:gridCol w="2014589">
                  <a:extLst>
                    <a:ext uri="{9D8B030D-6E8A-4147-A177-3AD203B41FA5}">
                      <a16:colId xmlns:a16="http://schemas.microsoft.com/office/drawing/2014/main" val="20001"/>
                    </a:ext>
                  </a:extLst>
                </a:gridCol>
                <a:gridCol w="2516182">
                  <a:extLst>
                    <a:ext uri="{9D8B030D-6E8A-4147-A177-3AD203B41FA5}">
                      <a16:colId xmlns:a16="http://schemas.microsoft.com/office/drawing/2014/main" val="20002"/>
                    </a:ext>
                  </a:extLst>
                </a:gridCol>
              </a:tblGrid>
              <a:tr h="243037">
                <a:tc>
                  <a:txBody>
                    <a:bodyPr/>
                    <a:lstStyle/>
                    <a:p>
                      <a:pPr algn="ctr">
                        <a:lnSpc>
                          <a:spcPts val="1000"/>
                        </a:lnSpc>
                        <a:spcAft>
                          <a:spcPts val="0"/>
                        </a:spcAft>
                      </a:pP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大阪湾</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
                      </a:r>
                      <a:b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b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（平成</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27</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年度）</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瀬戸内海</a:t>
                      </a:r>
                      <a:endParaRPr lang="en-US" alt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endParaRPr>
                    </a:p>
                    <a:p>
                      <a:pPr algn="ctr">
                        <a:lnSpc>
                          <a:spcPts val="1000"/>
                        </a:lnSpc>
                        <a:spcAft>
                          <a:spcPts val="0"/>
                        </a:spcAft>
                      </a:pPr>
                      <a:r>
                        <a:rPr 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６</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地点</a:t>
                      </a:r>
                      <a:r>
                        <a:rPr 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平均（</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平成</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27</a:t>
                      </a: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年度）</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ja-JP"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太平洋沖合</a:t>
                      </a:r>
                      <a: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t/>
                      </a:r>
                      <a:br>
                        <a:rPr lang="en-US" sz="1000" kern="100" dirty="0">
                          <a:solidFill>
                            <a:schemeClr val="tx1">
                              <a:lumMod val="95000"/>
                              <a:lumOff val="5000"/>
                            </a:schemeClr>
                          </a:solidFill>
                          <a:effectLst/>
                          <a:latin typeface="ＭＳ 明朝" panose="02020609040205080304" pitchFamily="17" charset="-128"/>
                          <a:ea typeface="ＭＳ 明朝" panose="02020609040205080304" pitchFamily="17" charset="-128"/>
                        </a:rPr>
                      </a:br>
                      <a:r>
                        <a:rPr lang="ja-JP" sz="1000" kern="100" spc="-100" baseline="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高知県</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から</a:t>
                      </a:r>
                      <a:r>
                        <a:rPr lang="ja-JP" sz="1000" kern="100" spc="-80" baseline="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鹿児島県３</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地点</a:t>
                      </a:r>
                      <a:r>
                        <a:rPr lang="ja-JP" sz="1000" kern="100" spc="-80" baseline="0" dirty="0" smtClean="0">
                          <a:solidFill>
                            <a:schemeClr val="tx1">
                              <a:lumMod val="95000"/>
                              <a:lumOff val="5000"/>
                            </a:schemeClr>
                          </a:solidFill>
                          <a:effectLst/>
                          <a:latin typeface="ＭＳ 明朝" panose="02020609040205080304" pitchFamily="17" charset="-128"/>
                          <a:ea typeface="ＭＳ 明朝" panose="02020609040205080304" pitchFamily="17" charset="-128"/>
                        </a:rPr>
                        <a:t>平均（</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平成</a:t>
                      </a:r>
                      <a:r>
                        <a:rPr lang="en-US"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26</a:t>
                      </a:r>
                      <a:r>
                        <a:rPr lang="ja-JP" sz="10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rPr>
                        <a:t>年度）</a:t>
                      </a:r>
                      <a:endParaRPr lang="ja-JP" sz="1100" kern="100" spc="-80" baseline="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9346">
                <a:tc>
                  <a:txBody>
                    <a:bodyPr/>
                    <a:lstStyle/>
                    <a:p>
                      <a:pPr algn="ctr">
                        <a:lnSpc>
                          <a:spcPts val="1000"/>
                        </a:lnSpc>
                        <a:spcAft>
                          <a:spcPts val="0"/>
                        </a:spcAft>
                      </a:pPr>
                      <a:r>
                        <a:rPr lang="en-US" altLang="ja-JP" sz="11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rPr>
                        <a:t>0.75</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en-US" alt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cs typeface="+mn-cs"/>
                        </a:rPr>
                        <a:t>0.35</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0"/>
                        </a:spcAft>
                      </a:pPr>
                      <a:r>
                        <a:rPr lang="en-US" altLang="ja-JP" sz="1000" kern="100" dirty="0" smtClean="0">
                          <a:solidFill>
                            <a:schemeClr val="tx1">
                              <a:lumMod val="95000"/>
                              <a:lumOff val="5000"/>
                            </a:schemeClr>
                          </a:solidFill>
                          <a:effectLst/>
                          <a:latin typeface="ＭＳ 明朝" panose="02020609040205080304" pitchFamily="17" charset="-128"/>
                          <a:ea typeface="ＭＳ 明朝" panose="02020609040205080304" pitchFamily="17" charset="-128"/>
                          <a:cs typeface="+mn-cs"/>
                        </a:rPr>
                        <a:t>15.75</a:t>
                      </a:r>
                      <a:endParaRPr lang="ja-JP" sz="1100" kern="100" dirty="0">
                        <a:solidFill>
                          <a:schemeClr val="tx1">
                            <a:lumMod val="95000"/>
                            <a:lumOff val="5000"/>
                          </a:schemeClr>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5994400" y="5520680"/>
            <a:ext cx="2744348" cy="2326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100" dirty="0" smtClean="0">
                <a:solidFill>
                  <a:schemeClr val="tx1"/>
                </a:solidFill>
                <a:latin typeface="ＭＳ 明朝" panose="02020609040205080304" pitchFamily="17" charset="-128"/>
                <a:ea typeface="ＭＳ 明朝" panose="02020609040205080304" pitchFamily="17" charset="-128"/>
              </a:rPr>
              <a:t>・</a:t>
            </a:r>
            <a:r>
              <a:rPr lang="ja-JP" altLang="en-US" sz="1100" dirty="0">
                <a:solidFill>
                  <a:schemeClr val="tx1"/>
                </a:solidFill>
                <a:latin typeface="ＭＳ 明朝" panose="02020609040205080304" pitchFamily="17" charset="-128"/>
                <a:ea typeface="ＭＳ 明朝" panose="02020609040205080304" pitchFamily="17" charset="-128"/>
              </a:rPr>
              <a:t>大阪湾では、</a:t>
            </a:r>
            <a:r>
              <a:rPr lang="ja-JP" altLang="en-US" sz="1100" u="sng" dirty="0">
                <a:solidFill>
                  <a:schemeClr val="tx1"/>
                </a:solidFill>
                <a:latin typeface="ＭＳ 明朝" panose="02020609040205080304" pitchFamily="17" charset="-128"/>
                <a:ea typeface="ＭＳ 明朝" panose="02020609040205080304" pitchFamily="17" charset="-128"/>
              </a:rPr>
              <a:t>プラスチックごみ</a:t>
            </a:r>
            <a:r>
              <a:rPr lang="ja-JP" altLang="en-US" sz="1100" u="sng" dirty="0" smtClean="0">
                <a:solidFill>
                  <a:schemeClr val="tx1"/>
                </a:solidFill>
                <a:latin typeface="ＭＳ 明朝" panose="02020609040205080304" pitchFamily="17" charset="-128"/>
                <a:ea typeface="ＭＳ 明朝" panose="02020609040205080304" pitchFamily="17" charset="-128"/>
              </a:rPr>
              <a:t>が漂流　</a:t>
            </a:r>
            <a:endParaRPr lang="en-US" altLang="ja-JP" sz="1100" u="sng"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u="sng" dirty="0" smtClean="0">
                <a:solidFill>
                  <a:schemeClr val="tx1"/>
                </a:solidFill>
                <a:latin typeface="ＭＳ 明朝" panose="02020609040205080304" pitchFamily="17" charset="-128"/>
                <a:ea typeface="ＭＳ 明朝" panose="02020609040205080304" pitchFamily="17" charset="-128"/>
              </a:rPr>
              <a:t>ごみ</a:t>
            </a:r>
            <a:r>
              <a:rPr lang="ja-JP" altLang="en-US" sz="1100" u="sng" dirty="0">
                <a:solidFill>
                  <a:schemeClr val="tx1"/>
                </a:solidFill>
                <a:latin typeface="ＭＳ 明朝" panose="02020609040205080304" pitchFamily="17" charset="-128"/>
                <a:ea typeface="ＭＳ 明朝" panose="02020609040205080304" pitchFamily="17" charset="-128"/>
              </a:rPr>
              <a:t>全体の約８割</a:t>
            </a:r>
            <a:r>
              <a:rPr lang="ja-JP" altLang="en-US" sz="1100" dirty="0">
                <a:solidFill>
                  <a:schemeClr val="tx1"/>
                </a:solidFill>
                <a:latin typeface="ＭＳ 明朝" panose="02020609040205080304" pitchFamily="17" charset="-128"/>
                <a:ea typeface="ＭＳ 明朝" panose="02020609040205080304" pitchFamily="17" charset="-128"/>
              </a:rPr>
              <a:t>を占め</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a:solidFill>
                  <a:schemeClr val="tx1"/>
                </a:solidFill>
                <a:latin typeface="ＭＳ 明朝" panose="02020609040205080304" pitchFamily="17" charset="-128"/>
                <a:ea typeface="ＭＳ 明朝" panose="02020609040205080304" pitchFamily="17" charset="-128"/>
              </a:rPr>
              <a:t>図１</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err="1" smtClean="0">
                <a:solidFill>
                  <a:schemeClr val="tx1"/>
                </a:solidFill>
                <a:latin typeface="ＭＳ 明朝" panose="02020609040205080304" pitchFamily="17" charset="-128"/>
                <a:ea typeface="ＭＳ 明朝" panose="02020609040205080304" pitchFamily="17" charset="-128"/>
              </a:rPr>
              <a:t>、</a:t>
            </a:r>
            <a:r>
              <a:rPr lang="ja-JP" altLang="en-US" sz="1100" dirty="0" smtClean="0">
                <a:solidFill>
                  <a:schemeClr val="tx1"/>
                </a:solidFill>
                <a:latin typeface="ＭＳ 明朝" panose="02020609040205080304" pitchFamily="17" charset="-128"/>
                <a:ea typeface="ＭＳ 明朝" panose="02020609040205080304" pitchFamily="17" charset="-128"/>
              </a:rPr>
              <a:t>大阪　</a:t>
            </a: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dirty="0" smtClean="0">
                <a:solidFill>
                  <a:schemeClr val="tx1"/>
                </a:solidFill>
                <a:latin typeface="ＭＳ 明朝" panose="02020609040205080304" pitchFamily="17" charset="-128"/>
                <a:ea typeface="ＭＳ 明朝" panose="02020609040205080304" pitchFamily="17" charset="-128"/>
              </a:rPr>
              <a:t>湾</a:t>
            </a:r>
            <a:r>
              <a:rPr lang="ja-JP" altLang="en-US" sz="1100" dirty="0">
                <a:solidFill>
                  <a:schemeClr val="tx1"/>
                </a:solidFill>
                <a:latin typeface="ＭＳ 明朝" panose="02020609040205080304" pitchFamily="17" charset="-128"/>
                <a:ea typeface="ＭＳ 明朝" panose="02020609040205080304" pitchFamily="17" charset="-128"/>
              </a:rPr>
              <a:t>に漂着した</a:t>
            </a:r>
            <a:r>
              <a:rPr lang="ja-JP" altLang="en-US" sz="1100" u="sng" dirty="0">
                <a:solidFill>
                  <a:schemeClr val="tx1"/>
                </a:solidFill>
                <a:latin typeface="ＭＳ 明朝" panose="02020609040205080304" pitchFamily="17" charset="-128"/>
                <a:ea typeface="ＭＳ 明朝" panose="02020609040205080304" pitchFamily="17" charset="-128"/>
              </a:rPr>
              <a:t>ペットボトル</a:t>
            </a:r>
            <a:r>
              <a:rPr lang="ja-JP" altLang="en-US" sz="1100" u="sng" dirty="0" smtClean="0">
                <a:solidFill>
                  <a:schemeClr val="tx1"/>
                </a:solidFill>
                <a:latin typeface="ＭＳ 明朝" panose="02020609040205080304" pitchFamily="17" charset="-128"/>
                <a:ea typeface="ＭＳ 明朝" panose="02020609040205080304" pitchFamily="17" charset="-128"/>
              </a:rPr>
              <a:t>のほとんど</a:t>
            </a:r>
            <a:endParaRPr lang="en-US" altLang="ja-JP" sz="1100" u="sng"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u="sng" dirty="0" smtClean="0">
                <a:solidFill>
                  <a:schemeClr val="tx1"/>
                </a:solidFill>
                <a:latin typeface="ＭＳ 明朝" panose="02020609040205080304" pitchFamily="17" charset="-128"/>
                <a:ea typeface="ＭＳ 明朝" panose="02020609040205080304" pitchFamily="17" charset="-128"/>
              </a:rPr>
              <a:t>は </a:t>
            </a:r>
            <a:r>
              <a:rPr lang="ja-JP" altLang="en-US" sz="1100" u="sng" dirty="0">
                <a:solidFill>
                  <a:schemeClr val="tx1"/>
                </a:solidFill>
                <a:latin typeface="ＭＳ 明朝" panose="02020609040205080304" pitchFamily="17" charset="-128"/>
                <a:ea typeface="ＭＳ 明朝" panose="02020609040205080304" pitchFamily="17" charset="-128"/>
              </a:rPr>
              <a:t>国内製</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a:solidFill>
                  <a:schemeClr val="tx1"/>
                </a:solidFill>
                <a:latin typeface="ＭＳ 明朝" panose="02020609040205080304" pitchFamily="17" charset="-128"/>
                <a:ea typeface="ＭＳ 明朝" panose="02020609040205080304" pitchFamily="17" charset="-128"/>
              </a:rPr>
              <a:t>図２</a:t>
            </a:r>
            <a:r>
              <a:rPr lang="en-US" altLang="ja-JP" sz="1100" dirty="0">
                <a:solidFill>
                  <a:schemeClr val="tx1"/>
                </a:solidFill>
                <a:latin typeface="ＭＳ 明朝" panose="02020609040205080304" pitchFamily="17" charset="-128"/>
                <a:ea typeface="ＭＳ 明朝" panose="02020609040205080304" pitchFamily="17" charset="-128"/>
              </a:rPr>
              <a:t>)</a:t>
            </a:r>
            <a:r>
              <a:rPr lang="ja-JP" altLang="en-US" sz="1100" dirty="0" err="1" smtClean="0">
                <a:solidFill>
                  <a:schemeClr val="tx1"/>
                </a:solidFill>
                <a:latin typeface="ＭＳ 明朝" panose="02020609040205080304" pitchFamily="17" charset="-128"/>
                <a:ea typeface="ＭＳ 明朝" panose="02020609040205080304" pitchFamily="17" charset="-128"/>
              </a:rPr>
              <a:t>。</a:t>
            </a:r>
            <a:r>
              <a:rPr lang="ja-JP" altLang="en-US" sz="1100" dirty="0" smtClean="0">
                <a:solidFill>
                  <a:schemeClr val="tx1"/>
                </a:solidFill>
                <a:latin typeface="ＭＳ 明朝" panose="02020609040205080304" pitchFamily="17" charset="-128"/>
                <a:ea typeface="ＭＳ 明朝" panose="02020609040205080304" pitchFamily="17" charset="-128"/>
              </a:rPr>
              <a:t>海洋プラスチック</a:t>
            </a:r>
            <a:endParaRPr lang="en-US" altLang="ja-JP" sz="1100" dirty="0" smtClean="0">
              <a:solidFill>
                <a:schemeClr val="tx1"/>
              </a:solidFill>
              <a:latin typeface="ＭＳ 明朝" panose="02020609040205080304" pitchFamily="17" charset="-128"/>
              <a:ea typeface="ＭＳ 明朝" panose="02020609040205080304" pitchFamily="17" charset="-128"/>
            </a:endParaRPr>
          </a:p>
          <a:p>
            <a:pPr>
              <a:lnSpc>
                <a:spcPts val="1400"/>
              </a:lnSpc>
            </a:pPr>
            <a:r>
              <a:rPr lang="ja-JP" altLang="en-US" sz="1100" dirty="0">
                <a:solidFill>
                  <a:schemeClr val="tx1"/>
                </a:solidFill>
                <a:latin typeface="ＭＳ 明朝" panose="02020609040205080304" pitchFamily="17" charset="-128"/>
                <a:ea typeface="ＭＳ 明朝" panose="02020609040205080304" pitchFamily="17" charset="-128"/>
              </a:rPr>
              <a:t>　</a:t>
            </a:r>
            <a:r>
              <a:rPr lang="ja-JP" altLang="en-US" sz="1100" spc="-120" dirty="0" smtClean="0">
                <a:solidFill>
                  <a:schemeClr val="tx1"/>
                </a:solidFill>
                <a:latin typeface="ＭＳ 明朝" panose="02020609040205080304" pitchFamily="17" charset="-128"/>
                <a:ea typeface="ＭＳ 明朝" panose="02020609040205080304" pitchFamily="17" charset="-128"/>
              </a:rPr>
              <a:t>ごみ</a:t>
            </a:r>
            <a:r>
              <a:rPr lang="ja-JP" altLang="en-US" sz="1100" spc="-120" dirty="0">
                <a:solidFill>
                  <a:schemeClr val="tx1"/>
                </a:solidFill>
                <a:latin typeface="ＭＳ 明朝" panose="02020609040205080304" pitchFamily="17" charset="-128"/>
                <a:ea typeface="ＭＳ 明朝" panose="02020609040205080304" pitchFamily="17" charset="-128"/>
              </a:rPr>
              <a:t>の多くが</a:t>
            </a:r>
            <a:r>
              <a:rPr lang="ja-JP" altLang="en-US" sz="1100" spc="-120" dirty="0" smtClean="0">
                <a:solidFill>
                  <a:schemeClr val="tx1"/>
                </a:solidFill>
                <a:latin typeface="ＭＳ 明朝" panose="02020609040205080304" pitchFamily="17" charset="-128"/>
                <a:ea typeface="ＭＳ 明朝" panose="02020609040205080304" pitchFamily="17" charset="-128"/>
              </a:rPr>
              <a:t>、陸域</a:t>
            </a:r>
            <a:r>
              <a:rPr lang="ja-JP" altLang="en-US" sz="1100" spc="-120" dirty="0">
                <a:solidFill>
                  <a:schemeClr val="tx1"/>
                </a:solidFill>
                <a:latin typeface="ＭＳ 明朝" panose="02020609040205080304" pitchFamily="17" charset="-128"/>
                <a:ea typeface="ＭＳ 明朝" panose="02020609040205080304" pitchFamily="17" charset="-128"/>
              </a:rPr>
              <a:t>由来と</a:t>
            </a:r>
            <a:r>
              <a:rPr lang="ja-JP" altLang="en-US" sz="1100" spc="-120" dirty="0" smtClean="0">
                <a:solidFill>
                  <a:schemeClr val="tx1"/>
                </a:solidFill>
                <a:latin typeface="ＭＳ 明朝" panose="02020609040205080304" pitchFamily="17" charset="-128"/>
                <a:ea typeface="ＭＳ 明朝" panose="02020609040205080304" pitchFamily="17" charset="-128"/>
              </a:rPr>
              <a:t>考えられている。</a:t>
            </a:r>
            <a:endParaRPr lang="en-US" altLang="ja-JP" sz="1100" spc="-120" dirty="0" smtClean="0">
              <a:solidFill>
                <a:schemeClr val="tx1"/>
              </a:solidFill>
              <a:latin typeface="ＭＳ 明朝" panose="02020609040205080304" pitchFamily="17" charset="-128"/>
              <a:ea typeface="ＭＳ 明朝" panose="02020609040205080304" pitchFamily="17"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a:t>
            </a:r>
            <a:r>
              <a:rPr lang="en-US" altLang="ja-JP"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2018</a:t>
            </a: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年に関西広域連合が大阪湾の海底</a:t>
            </a:r>
            <a:endParaRPr lang="en-US" altLang="ja-JP"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spc="-6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ごみを調査した結果、少なくとも</a:t>
            </a:r>
            <a:r>
              <a:rPr lang="ja-JP" altLang="en-US" sz="1100" u="sng" spc="-6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レジ袋</a:t>
            </a:r>
            <a:endParaRPr lang="en-US" altLang="ja-JP" sz="1100" u="sng" spc="-6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　</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が約</a:t>
            </a:r>
            <a:r>
              <a:rPr lang="en-US" altLang="ja-JP"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300</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万枚</a:t>
            </a: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ビニル片が約</a:t>
            </a:r>
            <a:r>
              <a:rPr lang="en-US" altLang="ja-JP"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610</a:t>
            </a:r>
            <a:r>
              <a:rPr lang="ja-JP" altLang="en-US"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万枚、</a:t>
            </a:r>
            <a:endParaRPr lang="en-US" altLang="ja-JP" sz="1100" u="sng"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a:p>
            <a:pPr>
              <a:lnSpc>
                <a:spcPts val="1400"/>
              </a:lnSpc>
              <a:spcBef>
                <a:spcPts val="100"/>
              </a:spcBef>
            </a:pPr>
            <a:r>
              <a:rPr lang="ja-JP" altLang="en-US" sz="11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　沈んでいるとの推計</a:t>
            </a:r>
            <a:r>
              <a:rPr lang="ja-JP" altLang="en-US" sz="1100" dirty="0" smtClean="0">
                <a:solidFill>
                  <a:schemeClr val="tx1"/>
                </a:solidFill>
                <a:latin typeface="ＭＳ 明朝" panose="02020609040205080304" pitchFamily="17" charset="-128"/>
                <a:ea typeface="ＭＳ 明朝" panose="02020609040205080304" pitchFamily="17" charset="-128"/>
                <a:cs typeface="Meiryo UI" panose="020B0604030504040204" pitchFamily="50" charset="-128"/>
              </a:rPr>
              <a:t>。</a:t>
            </a:r>
            <a:endParaRPr lang="en-US" altLang="ja-JP" sz="1100" dirty="0">
              <a:solidFill>
                <a:schemeClr val="tx1"/>
              </a:solidFill>
              <a:latin typeface="ＭＳ 明朝" panose="02020609040205080304" pitchFamily="17" charset="-128"/>
              <a:ea typeface="ＭＳ 明朝" panose="02020609040205080304" pitchFamily="17" charset="-128"/>
            </a:endParaRPr>
          </a:p>
          <a:p>
            <a:pPr algn="ctr">
              <a:lnSpc>
                <a:spcPts val="1400"/>
              </a:lnSpc>
            </a:pPr>
            <a:endParaRPr kumimoji="1" lang="ja-JP" altLang="en-US" sz="900" dirty="0">
              <a:latin typeface="ＭＳ 明朝" panose="02020609040205080304" pitchFamily="17" charset="-128"/>
              <a:ea typeface="ＭＳ 明朝" panose="02020609040205080304" pitchFamily="17" charset="-128"/>
            </a:endParaRPr>
          </a:p>
        </p:txBody>
      </p:sp>
      <p:pic>
        <p:nvPicPr>
          <p:cNvPr id="48" name="図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61239" y="125244"/>
            <a:ext cx="40073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3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28427" y="125244"/>
            <a:ext cx="399193" cy="399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テキスト ボックス 51"/>
          <p:cNvSpPr txBox="1"/>
          <p:nvPr/>
        </p:nvSpPr>
        <p:spPr>
          <a:xfrm>
            <a:off x="11315613" y="155594"/>
            <a:ext cx="1332148" cy="369332"/>
          </a:xfrm>
          <a:prstGeom prst="rect">
            <a:avLst/>
          </a:prstGeom>
          <a:noFill/>
          <a:ln w="12700">
            <a:solidFill>
              <a:schemeClr val="tx1"/>
            </a:solidFill>
          </a:ln>
        </p:spPr>
        <p:txBody>
          <a:bodyPr wrap="square" rtlCol="0">
            <a:spAutoFit/>
          </a:bodyPr>
          <a:lstStyle/>
          <a:p>
            <a:r>
              <a:rPr kumimoji="1" lang="ja-JP" altLang="en-US" sz="1800" dirty="0" smtClean="0"/>
              <a:t>資料</a:t>
            </a:r>
            <a:r>
              <a:rPr lang="ja-JP" altLang="en-US" sz="1800" dirty="0"/>
              <a:t>２</a:t>
            </a:r>
            <a:r>
              <a:rPr kumimoji="1" lang="ja-JP" altLang="en-US" sz="1800" dirty="0" smtClean="0"/>
              <a:t>－２</a:t>
            </a:r>
            <a:endParaRPr kumimoji="1" lang="ja-JP" altLang="en-US" sz="1800" dirty="0"/>
          </a:p>
        </p:txBody>
      </p:sp>
    </p:spTree>
    <p:extLst>
      <p:ext uri="{BB962C8B-B14F-4D97-AF65-F5344CB8AC3E}">
        <p14:creationId xmlns:p14="http://schemas.microsoft.com/office/powerpoint/2010/main" val="616355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11EC8A-FDDF-4F08-BE33-9511D99FEA76}"/>
</file>

<file path=customXml/itemProps2.xml><?xml version="1.0" encoding="utf-8"?>
<ds:datastoreItem xmlns:ds="http://schemas.openxmlformats.org/officeDocument/2006/customXml" ds:itemID="{74ED972F-0F17-46D2-9696-F0AE105DAF1F}"/>
</file>

<file path=customXml/itemProps3.xml><?xml version="1.0" encoding="utf-8"?>
<ds:datastoreItem xmlns:ds="http://schemas.openxmlformats.org/officeDocument/2006/customXml" ds:itemID="{82FF152F-11A0-4FD4-B9D9-CF6AC4AB2E4B}"/>
</file>

<file path=docProps/app.xml><?xml version="1.0" encoding="utf-8"?>
<Properties xmlns="http://schemas.openxmlformats.org/officeDocument/2006/extended-properties" xmlns:vt="http://schemas.openxmlformats.org/officeDocument/2006/docPropsVTypes">
  <TotalTime>8112</TotalTime>
  <Words>247</Words>
  <Application>Microsoft Office PowerPoint</Application>
  <PresentationFormat>A3 297x420 mm</PresentationFormat>
  <Paragraphs>138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明朝</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長濵　智子</cp:lastModifiedBy>
  <cp:revision>548</cp:revision>
  <cp:lastPrinted>2019-11-20T06:19:09Z</cp:lastPrinted>
  <dcterms:created xsi:type="dcterms:W3CDTF">2015-03-03T02:47:57Z</dcterms:created>
  <dcterms:modified xsi:type="dcterms:W3CDTF">2019-12-03T06:55:04Z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