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87" r:id="rId5"/>
  </p:sldIdLst>
  <p:sldSz cx="15122525" cy="10693400"/>
  <p:notesSz cx="6807200" cy="9939338"/>
  <p:defaultText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26" userDrawn="1">
          <p15:clr>
            <a:srgbClr val="A4A3A4"/>
          </p15:clr>
        </p15:guide>
        <p15:guide id="2" pos="47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E39"/>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53" autoAdjust="0"/>
    <p:restoredTop sz="94710" autoAdjust="0"/>
  </p:normalViewPr>
  <p:slideViewPr>
    <p:cSldViewPr snapToGrid="0">
      <p:cViewPr varScale="1">
        <p:scale>
          <a:sx n="48" d="100"/>
          <a:sy n="48" d="100"/>
        </p:scale>
        <p:origin x="1344" y="78"/>
      </p:cViewPr>
      <p:guideLst>
        <p:guide orient="horz" pos="4026"/>
        <p:guide pos="478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7"/>
            <a:ext cx="2949678" cy="497461"/>
          </a:xfrm>
          <a:prstGeom prst="rect">
            <a:avLst/>
          </a:prstGeom>
        </p:spPr>
        <p:txBody>
          <a:bodyPr vert="horz" lIns="62925" tIns="31463" rIns="62925" bIns="31463"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65" y="17"/>
            <a:ext cx="2950765" cy="497461"/>
          </a:xfrm>
          <a:prstGeom prst="rect">
            <a:avLst/>
          </a:prstGeom>
        </p:spPr>
        <p:txBody>
          <a:bodyPr vert="horz" lIns="62925" tIns="31463" rIns="62925" bIns="31463" rtlCol="0"/>
          <a:lstStyle>
            <a:lvl1pPr algn="r">
              <a:defRPr sz="800"/>
            </a:lvl1pPr>
          </a:lstStyle>
          <a:p>
            <a:fld id="{57DB76CF-5E8E-4210-900E-8A81334EBD6C}" type="datetimeFigureOut">
              <a:rPr kumimoji="1" lang="ja-JP" altLang="en-US" smtClean="0"/>
              <a:t>2019/12/9</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62925" tIns="31463" rIns="62925" bIns="31463" rtlCol="0" anchor="ctr"/>
          <a:lstStyle/>
          <a:p>
            <a:endParaRPr lang="ja-JP" altLang="en-US"/>
          </a:p>
        </p:txBody>
      </p:sp>
      <p:sp>
        <p:nvSpPr>
          <p:cNvPr id="5" name="ノート プレースホルダー 4"/>
          <p:cNvSpPr>
            <a:spLocks noGrp="1"/>
          </p:cNvSpPr>
          <p:nvPr>
            <p:ph type="body" sz="quarter" idx="3"/>
          </p:nvPr>
        </p:nvSpPr>
        <p:spPr>
          <a:xfrm>
            <a:off x="680612" y="4720939"/>
            <a:ext cx="5445978" cy="4472757"/>
          </a:xfrm>
          <a:prstGeom prst="rect">
            <a:avLst/>
          </a:prstGeom>
        </p:spPr>
        <p:txBody>
          <a:bodyPr vert="horz" lIns="62925" tIns="31463" rIns="62925" bIns="3146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9"/>
            <a:ext cx="2949678" cy="496363"/>
          </a:xfrm>
          <a:prstGeom prst="rect">
            <a:avLst/>
          </a:prstGeom>
        </p:spPr>
        <p:txBody>
          <a:bodyPr vert="horz" lIns="62925" tIns="31463" rIns="62925" bIns="3146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65" y="9440779"/>
            <a:ext cx="2950765" cy="496363"/>
          </a:xfrm>
          <a:prstGeom prst="rect">
            <a:avLst/>
          </a:prstGeom>
        </p:spPr>
        <p:txBody>
          <a:bodyPr vert="horz" lIns="62925" tIns="31463" rIns="62925" bIns="31463" rtlCol="0" anchor="b"/>
          <a:lstStyle>
            <a:lvl1pPr algn="r">
              <a:defRPr sz="800"/>
            </a:lvl1pPr>
          </a:lstStyle>
          <a:p>
            <a:fld id="{A1109B6F-EF79-4700-9586-60FB757CBB86}" type="slidenum">
              <a:rPr kumimoji="1" lang="ja-JP" altLang="en-US" smtClean="0"/>
              <a:t>‹#›</a:t>
            </a:fld>
            <a:endParaRPr kumimoji="1" lang="ja-JP" altLang="en-US"/>
          </a:p>
        </p:txBody>
      </p:sp>
    </p:spTree>
    <p:extLst>
      <p:ext uri="{BB962C8B-B14F-4D97-AF65-F5344CB8AC3E}">
        <p14:creationId xmlns:p14="http://schemas.microsoft.com/office/powerpoint/2010/main" val="2319860038"/>
      </p:ext>
    </p:extLst>
  </p:cSld>
  <p:clrMap bg1="lt1" tx1="dk1" bg2="lt2" tx2="dk2" accent1="accent1" accent2="accent2" accent3="accent3" accent4="accent4" accent5="accent5" accent6="accent6" hlink="hlink" folHlink="folHlink"/>
  <p:notesStyle>
    <a:lvl1pPr marL="0" algn="l" defTabSz="914128" rtl="0" eaLnBrk="1" latinLnBrk="0" hangingPunct="1">
      <a:defRPr kumimoji="1" sz="1200" kern="1200">
        <a:solidFill>
          <a:schemeClr val="tx1"/>
        </a:solidFill>
        <a:latin typeface="+mn-lt"/>
        <a:ea typeface="+mn-ea"/>
        <a:cs typeface="+mn-cs"/>
      </a:defRPr>
    </a:lvl1pPr>
    <a:lvl2pPr marL="457063" algn="l" defTabSz="914128" rtl="0" eaLnBrk="1" latinLnBrk="0" hangingPunct="1">
      <a:defRPr kumimoji="1" sz="1200" kern="1200">
        <a:solidFill>
          <a:schemeClr val="tx1"/>
        </a:solidFill>
        <a:latin typeface="+mn-lt"/>
        <a:ea typeface="+mn-ea"/>
        <a:cs typeface="+mn-cs"/>
      </a:defRPr>
    </a:lvl2pPr>
    <a:lvl3pPr marL="914128" algn="l" defTabSz="914128" rtl="0" eaLnBrk="1" latinLnBrk="0" hangingPunct="1">
      <a:defRPr kumimoji="1" sz="1200" kern="1200">
        <a:solidFill>
          <a:schemeClr val="tx1"/>
        </a:solidFill>
        <a:latin typeface="+mn-lt"/>
        <a:ea typeface="+mn-ea"/>
        <a:cs typeface="+mn-cs"/>
      </a:defRPr>
    </a:lvl3pPr>
    <a:lvl4pPr marL="1371190" algn="l" defTabSz="914128" rtl="0" eaLnBrk="1" latinLnBrk="0" hangingPunct="1">
      <a:defRPr kumimoji="1" sz="1200" kern="1200">
        <a:solidFill>
          <a:schemeClr val="tx1"/>
        </a:solidFill>
        <a:latin typeface="+mn-lt"/>
        <a:ea typeface="+mn-ea"/>
        <a:cs typeface="+mn-cs"/>
      </a:defRPr>
    </a:lvl4pPr>
    <a:lvl5pPr marL="1828254" algn="l" defTabSz="914128" rtl="0" eaLnBrk="1" latinLnBrk="0" hangingPunct="1">
      <a:defRPr kumimoji="1" sz="1200" kern="1200">
        <a:solidFill>
          <a:schemeClr val="tx1"/>
        </a:solidFill>
        <a:latin typeface="+mn-lt"/>
        <a:ea typeface="+mn-ea"/>
        <a:cs typeface="+mn-cs"/>
      </a:defRPr>
    </a:lvl5pPr>
    <a:lvl6pPr marL="2285316" algn="l" defTabSz="914128" rtl="0" eaLnBrk="1" latinLnBrk="0" hangingPunct="1">
      <a:defRPr kumimoji="1" sz="1200" kern="1200">
        <a:solidFill>
          <a:schemeClr val="tx1"/>
        </a:solidFill>
        <a:latin typeface="+mn-lt"/>
        <a:ea typeface="+mn-ea"/>
        <a:cs typeface="+mn-cs"/>
      </a:defRPr>
    </a:lvl6pPr>
    <a:lvl7pPr marL="2742382" algn="l" defTabSz="914128" rtl="0" eaLnBrk="1" latinLnBrk="0" hangingPunct="1">
      <a:defRPr kumimoji="1" sz="1200" kern="1200">
        <a:solidFill>
          <a:schemeClr val="tx1"/>
        </a:solidFill>
        <a:latin typeface="+mn-lt"/>
        <a:ea typeface="+mn-ea"/>
        <a:cs typeface="+mn-cs"/>
      </a:defRPr>
    </a:lvl7pPr>
    <a:lvl8pPr marL="3199444" algn="l" defTabSz="914128" rtl="0" eaLnBrk="1" latinLnBrk="0" hangingPunct="1">
      <a:defRPr kumimoji="1" sz="1200" kern="1200">
        <a:solidFill>
          <a:schemeClr val="tx1"/>
        </a:solidFill>
        <a:latin typeface="+mn-lt"/>
        <a:ea typeface="+mn-ea"/>
        <a:cs typeface="+mn-cs"/>
      </a:defRPr>
    </a:lvl8pPr>
    <a:lvl9pPr marL="3656509" algn="l" defTabSz="91412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smtClean="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326" indent="-287816">
              <a:defRPr kumimoji="1">
                <a:solidFill>
                  <a:schemeClr val="tx1"/>
                </a:solidFill>
                <a:latin typeface="Calibri" pitchFamily="34" charset="0"/>
                <a:ea typeface="ＭＳ Ｐゴシック" charset="-128"/>
              </a:defRPr>
            </a:lvl2pPr>
            <a:lvl3pPr marL="1151269" indent="-230254">
              <a:defRPr kumimoji="1">
                <a:solidFill>
                  <a:schemeClr val="tx1"/>
                </a:solidFill>
                <a:latin typeface="Calibri" pitchFamily="34" charset="0"/>
                <a:ea typeface="ＭＳ Ｐゴシック" charset="-128"/>
              </a:defRPr>
            </a:lvl3pPr>
            <a:lvl4pPr marL="1611772" indent="-230254">
              <a:defRPr kumimoji="1">
                <a:solidFill>
                  <a:schemeClr val="tx1"/>
                </a:solidFill>
                <a:latin typeface="Calibri" pitchFamily="34" charset="0"/>
                <a:ea typeface="ＭＳ Ｐゴシック" charset="-128"/>
              </a:defRPr>
            </a:lvl4pPr>
            <a:lvl5pPr marL="2072281" indent="-230254">
              <a:defRPr kumimoji="1">
                <a:solidFill>
                  <a:schemeClr val="tx1"/>
                </a:solidFill>
                <a:latin typeface="Calibri" pitchFamily="34" charset="0"/>
                <a:ea typeface="ＭＳ Ｐゴシック" charset="-128"/>
              </a:defRPr>
            </a:lvl5pPr>
            <a:lvl6pPr marL="2532792" indent="-230254" fontAlgn="base">
              <a:spcBef>
                <a:spcPct val="0"/>
              </a:spcBef>
              <a:spcAft>
                <a:spcPct val="0"/>
              </a:spcAft>
              <a:defRPr kumimoji="1">
                <a:solidFill>
                  <a:schemeClr val="tx1"/>
                </a:solidFill>
                <a:latin typeface="Calibri" pitchFamily="34" charset="0"/>
                <a:ea typeface="ＭＳ Ｐゴシック" charset="-128"/>
              </a:defRPr>
            </a:lvl6pPr>
            <a:lvl7pPr marL="2993295" indent="-230254" fontAlgn="base">
              <a:spcBef>
                <a:spcPct val="0"/>
              </a:spcBef>
              <a:spcAft>
                <a:spcPct val="0"/>
              </a:spcAft>
              <a:defRPr kumimoji="1">
                <a:solidFill>
                  <a:schemeClr val="tx1"/>
                </a:solidFill>
                <a:latin typeface="Calibri" pitchFamily="34" charset="0"/>
                <a:ea typeface="ＭＳ Ｐゴシック" charset="-128"/>
              </a:defRPr>
            </a:lvl7pPr>
            <a:lvl8pPr marL="3453805" indent="-230254" fontAlgn="base">
              <a:spcBef>
                <a:spcPct val="0"/>
              </a:spcBef>
              <a:spcAft>
                <a:spcPct val="0"/>
              </a:spcAft>
              <a:defRPr kumimoji="1">
                <a:solidFill>
                  <a:schemeClr val="tx1"/>
                </a:solidFill>
                <a:latin typeface="Calibri" pitchFamily="34" charset="0"/>
                <a:ea typeface="ＭＳ Ｐゴシック" charset="-128"/>
              </a:defRPr>
            </a:lvl8pPr>
            <a:lvl9pPr marL="3914311" indent="-230254"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380641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4" y="3321888"/>
            <a:ext cx="12854145" cy="2292151"/>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268380" y="6059594"/>
            <a:ext cx="10585768" cy="2732758"/>
          </a:xfrm>
        </p:spPr>
        <p:txBody>
          <a:bodyPr/>
          <a:lstStyle>
            <a:lvl1pPr marL="0" indent="0" algn="ctr">
              <a:buNone/>
              <a:defRPr>
                <a:solidFill>
                  <a:schemeClr val="tx1">
                    <a:tint val="75000"/>
                  </a:schemeClr>
                </a:solidFill>
              </a:defRPr>
            </a:lvl1pPr>
            <a:lvl2pPr marL="727037" indent="0" algn="ctr">
              <a:buNone/>
              <a:defRPr>
                <a:solidFill>
                  <a:schemeClr val="tx1">
                    <a:tint val="75000"/>
                  </a:schemeClr>
                </a:solidFill>
              </a:defRPr>
            </a:lvl2pPr>
            <a:lvl3pPr marL="1454074" indent="0" algn="ctr">
              <a:buNone/>
              <a:defRPr>
                <a:solidFill>
                  <a:schemeClr val="tx1">
                    <a:tint val="75000"/>
                  </a:schemeClr>
                </a:solidFill>
              </a:defRPr>
            </a:lvl3pPr>
            <a:lvl4pPr marL="2181113" indent="0" algn="ctr">
              <a:buNone/>
              <a:defRPr>
                <a:solidFill>
                  <a:schemeClr val="tx1">
                    <a:tint val="75000"/>
                  </a:schemeClr>
                </a:solidFill>
              </a:defRPr>
            </a:lvl4pPr>
            <a:lvl5pPr marL="2908148" indent="0" algn="ctr">
              <a:buNone/>
              <a:defRPr>
                <a:solidFill>
                  <a:schemeClr val="tx1">
                    <a:tint val="75000"/>
                  </a:schemeClr>
                </a:solidFill>
              </a:defRPr>
            </a:lvl5pPr>
            <a:lvl6pPr marL="3635184" indent="0" algn="ctr">
              <a:buNone/>
              <a:defRPr>
                <a:solidFill>
                  <a:schemeClr val="tx1">
                    <a:tint val="75000"/>
                  </a:schemeClr>
                </a:solidFill>
              </a:defRPr>
            </a:lvl6pPr>
            <a:lvl7pPr marL="4362222" indent="0" algn="ctr">
              <a:buNone/>
              <a:defRPr>
                <a:solidFill>
                  <a:schemeClr val="tx1">
                    <a:tint val="75000"/>
                  </a:schemeClr>
                </a:solidFill>
              </a:defRPr>
            </a:lvl7pPr>
            <a:lvl8pPr marL="5089259" indent="0" algn="ctr">
              <a:buNone/>
              <a:defRPr>
                <a:solidFill>
                  <a:schemeClr val="tx1">
                    <a:tint val="75000"/>
                  </a:schemeClr>
                </a:solidFill>
              </a:defRPr>
            </a:lvl8pPr>
            <a:lvl9pPr marL="5816295"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756128" y="428236"/>
            <a:ext cx="9955663" cy="912404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9" y="6871503"/>
            <a:ext cx="12854145" cy="2123829"/>
          </a:xfrm>
        </p:spPr>
        <p:txBody>
          <a:bodyPr anchor="t"/>
          <a:lstStyle>
            <a:lvl1pPr algn="l">
              <a:defRPr sz="65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194579" y="4532322"/>
            <a:ext cx="12854145" cy="2339181"/>
          </a:xfrm>
        </p:spPr>
        <p:txBody>
          <a:bodyPr anchor="b"/>
          <a:lstStyle>
            <a:lvl1pPr marL="0" indent="0">
              <a:buNone/>
              <a:defRPr sz="3300">
                <a:solidFill>
                  <a:schemeClr val="tx1">
                    <a:tint val="75000"/>
                  </a:schemeClr>
                </a:solidFill>
              </a:defRPr>
            </a:lvl1pPr>
            <a:lvl2pPr marL="727037" indent="0">
              <a:buNone/>
              <a:defRPr sz="3000">
                <a:solidFill>
                  <a:schemeClr val="tx1">
                    <a:tint val="75000"/>
                  </a:schemeClr>
                </a:solidFill>
              </a:defRPr>
            </a:lvl2pPr>
            <a:lvl3pPr marL="1454074" indent="0">
              <a:buNone/>
              <a:defRPr sz="2500">
                <a:solidFill>
                  <a:schemeClr val="tx1">
                    <a:tint val="75000"/>
                  </a:schemeClr>
                </a:solidFill>
              </a:defRPr>
            </a:lvl3pPr>
            <a:lvl4pPr marL="2181113" indent="0">
              <a:buNone/>
              <a:defRPr sz="2300">
                <a:solidFill>
                  <a:schemeClr val="tx1">
                    <a:tint val="75000"/>
                  </a:schemeClr>
                </a:solidFill>
              </a:defRPr>
            </a:lvl4pPr>
            <a:lvl5pPr marL="2908148" indent="0">
              <a:buNone/>
              <a:defRPr sz="2300">
                <a:solidFill>
                  <a:schemeClr val="tx1">
                    <a:tint val="75000"/>
                  </a:schemeClr>
                </a:solidFill>
              </a:defRPr>
            </a:lvl5pPr>
            <a:lvl6pPr marL="3635184" indent="0">
              <a:buNone/>
              <a:defRPr sz="2300">
                <a:solidFill>
                  <a:schemeClr val="tx1">
                    <a:tint val="75000"/>
                  </a:schemeClr>
                </a:solidFill>
              </a:defRPr>
            </a:lvl6pPr>
            <a:lvl7pPr marL="4362222" indent="0">
              <a:buNone/>
              <a:defRPr sz="2300">
                <a:solidFill>
                  <a:schemeClr val="tx1">
                    <a:tint val="75000"/>
                  </a:schemeClr>
                </a:solidFill>
              </a:defRPr>
            </a:lvl7pPr>
            <a:lvl8pPr marL="5089259" indent="0">
              <a:buNone/>
              <a:defRPr sz="2300">
                <a:solidFill>
                  <a:schemeClr val="tx1">
                    <a:tint val="75000"/>
                  </a:schemeClr>
                </a:solidFill>
              </a:defRPr>
            </a:lvl8pPr>
            <a:lvl9pPr marL="5816295" indent="0">
              <a:buNone/>
              <a:defRPr sz="23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756127"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7687283"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56132" y="2393643"/>
            <a:ext cx="6681741"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756132" y="3391196"/>
            <a:ext cx="6681741"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7682037" y="2393643"/>
            <a:ext cx="6684366"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7682037" y="3391196"/>
            <a:ext cx="6684366"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1" y="425756"/>
            <a:ext cx="4975207" cy="1811938"/>
          </a:xfrm>
        </p:spPr>
        <p:txBody>
          <a:bodyPr anchor="b"/>
          <a:lstStyle>
            <a:lvl1pPr algn="l">
              <a:defRPr sz="33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912487" y="425759"/>
            <a:ext cx="8453912" cy="9126522"/>
          </a:xfrm>
        </p:spPr>
        <p:txBody>
          <a:bodyPr/>
          <a:lstStyle>
            <a:lvl1pPr>
              <a:defRPr sz="5100"/>
            </a:lvl1pPr>
            <a:lvl2pPr>
              <a:defRPr sz="4500"/>
            </a:lvl2pPr>
            <a:lvl3pPr>
              <a:defRPr sz="3800"/>
            </a:lvl3pPr>
            <a:lvl4pPr>
              <a:defRPr sz="3300"/>
            </a:lvl4pPr>
            <a:lvl5pPr>
              <a:defRPr sz="3300"/>
            </a:lvl5pPr>
            <a:lvl6pPr>
              <a:defRPr sz="3300"/>
            </a:lvl6pPr>
            <a:lvl7pPr>
              <a:defRPr sz="3300"/>
            </a:lvl7pPr>
            <a:lvl8pPr>
              <a:defRPr sz="3300"/>
            </a:lvl8pPr>
            <a:lvl9pPr>
              <a:defRPr sz="33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756131" y="2237697"/>
            <a:ext cx="4975207" cy="7314584"/>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0"/>
            <a:ext cx="9073515" cy="883692"/>
          </a:xfrm>
        </p:spPr>
        <p:txBody>
          <a:bodyPr anchor="b"/>
          <a:lstStyle>
            <a:lvl1pPr algn="l">
              <a:defRPr sz="33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964122" y="955476"/>
            <a:ext cx="9073515" cy="6416040"/>
          </a:xfrm>
        </p:spPr>
        <p:txBody>
          <a:bodyPr/>
          <a:lstStyle>
            <a:lvl1pPr marL="0" indent="0">
              <a:buNone/>
              <a:defRPr sz="5100"/>
            </a:lvl1pPr>
            <a:lvl2pPr marL="727037" indent="0">
              <a:buNone/>
              <a:defRPr sz="4500"/>
            </a:lvl2pPr>
            <a:lvl3pPr marL="1454074" indent="0">
              <a:buNone/>
              <a:defRPr sz="3800"/>
            </a:lvl3pPr>
            <a:lvl4pPr marL="2181113" indent="0">
              <a:buNone/>
              <a:defRPr sz="3300"/>
            </a:lvl4pPr>
            <a:lvl5pPr marL="2908148" indent="0">
              <a:buNone/>
              <a:defRPr sz="3300"/>
            </a:lvl5pPr>
            <a:lvl6pPr marL="3635184" indent="0">
              <a:buNone/>
              <a:defRPr sz="3300"/>
            </a:lvl6pPr>
            <a:lvl7pPr marL="4362222" indent="0">
              <a:buNone/>
              <a:defRPr sz="3300"/>
            </a:lvl7pPr>
            <a:lvl8pPr marL="5089259" indent="0">
              <a:buNone/>
              <a:defRPr sz="3300"/>
            </a:lvl8pPr>
            <a:lvl9pPr marL="5816295" indent="0">
              <a:buNone/>
              <a:defRPr sz="3300"/>
            </a:lvl9pPr>
          </a:lstStyle>
          <a:p>
            <a:endParaRPr kumimoji="1" lang="ja-JP" altLang="en-US"/>
          </a:p>
        </p:txBody>
      </p:sp>
      <p:sp>
        <p:nvSpPr>
          <p:cNvPr id="4" name="テキスト プレースホルダ 3"/>
          <p:cNvSpPr>
            <a:spLocks noGrp="1"/>
          </p:cNvSpPr>
          <p:nvPr>
            <p:ph type="body" sz="half" idx="2"/>
          </p:nvPr>
        </p:nvSpPr>
        <p:spPr>
          <a:xfrm>
            <a:off x="2964122" y="8369075"/>
            <a:ext cx="9073515" cy="1254989"/>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56127" y="428235"/>
            <a:ext cx="13610273" cy="1782234"/>
          </a:xfrm>
          <a:prstGeom prst="rect">
            <a:avLst/>
          </a:prstGeom>
        </p:spPr>
        <p:txBody>
          <a:bodyPr vert="horz" lIns="145400" tIns="72700" rIns="145400" bIns="7270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56127" y="2495128"/>
            <a:ext cx="13610273" cy="7057149"/>
          </a:xfrm>
          <a:prstGeom prst="rect">
            <a:avLst/>
          </a:prstGeom>
        </p:spPr>
        <p:txBody>
          <a:bodyPr vert="horz" lIns="145400" tIns="72700" rIns="145400" bIns="72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756132" y="9911200"/>
            <a:ext cx="3528590" cy="569325"/>
          </a:xfrm>
          <a:prstGeom prst="rect">
            <a:avLst/>
          </a:prstGeom>
        </p:spPr>
        <p:txBody>
          <a:bodyPr vert="horz" lIns="145400" tIns="72700" rIns="145400" bIns="72700" rtlCol="0" anchor="ctr"/>
          <a:lstStyle>
            <a:lvl1pPr algn="l">
              <a:defRPr sz="2000">
                <a:solidFill>
                  <a:schemeClr val="tx1">
                    <a:tint val="75000"/>
                  </a:schemeClr>
                </a:solidFill>
              </a:defRPr>
            </a:lvl1pPr>
          </a:lstStyle>
          <a:p>
            <a:fld id="{E90ED720-0104-4369-84BC-D37694168613}" type="datetimeFigureOut">
              <a:rPr kumimoji="1" lang="ja-JP" altLang="en-US" smtClean="0"/>
              <a:t>2019/12/9</a:t>
            </a:fld>
            <a:endParaRPr kumimoji="1" lang="ja-JP" altLang="en-US"/>
          </a:p>
        </p:txBody>
      </p:sp>
      <p:sp>
        <p:nvSpPr>
          <p:cNvPr id="5" name="フッター プレースホルダ 4"/>
          <p:cNvSpPr>
            <a:spLocks noGrp="1"/>
          </p:cNvSpPr>
          <p:nvPr>
            <p:ph type="ftr" sz="quarter" idx="3"/>
          </p:nvPr>
        </p:nvSpPr>
        <p:spPr>
          <a:xfrm>
            <a:off x="5166864" y="9911200"/>
            <a:ext cx="4788800" cy="569325"/>
          </a:xfrm>
          <a:prstGeom prst="rect">
            <a:avLst/>
          </a:prstGeom>
        </p:spPr>
        <p:txBody>
          <a:bodyPr vert="horz" lIns="145400" tIns="72700" rIns="145400" bIns="72700"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837813" y="9911200"/>
            <a:ext cx="3528590" cy="569325"/>
          </a:xfrm>
          <a:prstGeom prst="rect">
            <a:avLst/>
          </a:prstGeom>
        </p:spPr>
        <p:txBody>
          <a:bodyPr vert="horz" lIns="145400" tIns="72700" rIns="145400" bIns="72700" rtlCol="0" anchor="ctr"/>
          <a:lstStyle>
            <a:lvl1pPr algn="r">
              <a:defRPr sz="20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4074" rtl="0" eaLnBrk="1" latinLnBrk="0" hangingPunct="1">
        <a:spcBef>
          <a:spcPct val="0"/>
        </a:spcBef>
        <a:buNone/>
        <a:defRPr kumimoji="1" sz="7100" kern="1200">
          <a:solidFill>
            <a:schemeClr val="tx1"/>
          </a:solidFill>
          <a:latin typeface="+mj-lt"/>
          <a:ea typeface="+mj-ea"/>
          <a:cs typeface="+mj-cs"/>
        </a:defRPr>
      </a:lvl1pPr>
    </p:titleStyle>
    <p:bodyStyle>
      <a:lvl1pPr marL="545278" indent="-545278" algn="l" defTabSz="1454074" rtl="0" eaLnBrk="1" latinLnBrk="0" hangingPunct="1">
        <a:spcBef>
          <a:spcPct val="20000"/>
        </a:spcBef>
        <a:buFont typeface="Arial" pitchFamily="34" charset="0"/>
        <a:buChar char="•"/>
        <a:defRPr kumimoji="1" sz="5100" kern="1200">
          <a:solidFill>
            <a:schemeClr val="tx1"/>
          </a:solidFill>
          <a:latin typeface="+mn-lt"/>
          <a:ea typeface="+mn-ea"/>
          <a:cs typeface="+mn-cs"/>
        </a:defRPr>
      </a:lvl1pPr>
      <a:lvl2pPr marL="1181436" indent="-454399" algn="l" defTabSz="1454074" rtl="0" eaLnBrk="1" latinLnBrk="0" hangingPunct="1">
        <a:spcBef>
          <a:spcPct val="20000"/>
        </a:spcBef>
        <a:buFont typeface="Arial" pitchFamily="34" charset="0"/>
        <a:buChar char="–"/>
        <a:defRPr kumimoji="1" sz="4500" kern="1200">
          <a:solidFill>
            <a:schemeClr val="tx1"/>
          </a:solidFill>
          <a:latin typeface="+mn-lt"/>
          <a:ea typeface="+mn-ea"/>
          <a:cs typeface="+mn-cs"/>
        </a:defRPr>
      </a:lvl2pPr>
      <a:lvl3pPr marL="1817593" indent="-363520" algn="l" defTabSz="1454074" rtl="0" eaLnBrk="1" latinLnBrk="0" hangingPunct="1">
        <a:spcBef>
          <a:spcPct val="20000"/>
        </a:spcBef>
        <a:buFont typeface="Arial" pitchFamily="34" charset="0"/>
        <a:buChar char="•"/>
        <a:defRPr kumimoji="1" sz="3800" kern="1200">
          <a:solidFill>
            <a:schemeClr val="tx1"/>
          </a:solidFill>
          <a:latin typeface="+mn-lt"/>
          <a:ea typeface="+mn-ea"/>
          <a:cs typeface="+mn-cs"/>
        </a:defRPr>
      </a:lvl3pPr>
      <a:lvl4pPr marL="2544629"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4pPr>
      <a:lvl5pPr marL="3271667"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5pPr>
      <a:lvl6pPr marL="3998703"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6pPr>
      <a:lvl7pPr marL="4725741"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7pPr>
      <a:lvl8pPr marL="5452776"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8pPr>
      <a:lvl9pPr marL="6179814"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9pPr>
    </p:bodyStyle>
    <p:other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569909" y="7085288"/>
            <a:ext cx="13968000" cy="3384000"/>
          </a:xfrm>
          <a:prstGeom prst="roundRect">
            <a:avLst>
              <a:gd name="adj" fmla="val 3390"/>
            </a:avLst>
          </a:prstGeom>
          <a:noFill/>
          <a:ln w="12700">
            <a:solidFill>
              <a:schemeClr val="accent5"/>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pPr algn="just">
              <a:lnSpc>
                <a:spcPts val="1600"/>
              </a:lnSpc>
              <a:spcAft>
                <a:spcPts val="600"/>
              </a:spcAft>
            </a:pP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600"/>
              </a:lnSpc>
              <a:spcAft>
                <a:spcPts val="600"/>
              </a:spcAft>
            </a:pP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600"/>
              </a:lnSpc>
              <a:spcAft>
                <a:spcPts val="600"/>
              </a:spcAft>
            </a:pP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726911" y="1363666"/>
            <a:ext cx="13789955" cy="1189422"/>
          </a:xfrm>
          <a:prstGeom prst="roundRect">
            <a:avLst>
              <a:gd name="adj" fmla="val 0"/>
            </a:avLst>
          </a:prstGeom>
          <a:noFill/>
          <a:ln w="1270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pPr>
              <a:lnSpc>
                <a:spcPts val="2000"/>
              </a:lnSpc>
              <a:spcAft>
                <a:spcPts val="600"/>
              </a:spcAft>
            </a:pP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大阪府・大阪市では、原子力発電へ</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依存度低下等の新た</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なエネルギー社会の構築を目指し、「おおさかエネルギー地産地消推進</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プラン」を</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月に共同で策定。再生</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可能エネルギー</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の普及拡大（地産</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を中心</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に、地域特性に応じたエネルギーの効率的な</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使用（地消</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、エネルギーの地産地消の推進を目的に、</a:t>
            </a:r>
            <a:r>
              <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年度までの具体的な目標を設定して取り組んでいる</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ts val="2000"/>
              </a:lnSpc>
              <a:spcBef>
                <a:spcPts val="600"/>
              </a:spcBef>
              <a:buFont typeface="Meiryo UI" panose="020B0604030504040204" pitchFamily="50" charset="-128"/>
              <a:buChar char="⇒"/>
            </a:pPr>
            <a:r>
              <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年度以降も府市共同で再生可能エネルギーの普及拡大等を推進するため、社会情勢の変化を踏まえ、さらには大阪・関西万博開催の</a:t>
            </a:r>
            <a:r>
              <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年を中間年とし、</a:t>
            </a:r>
            <a:r>
              <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達成目標である</a:t>
            </a:r>
            <a:r>
              <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年を見据えた新たな対策について、有識者から意見を聴取する必要があることから、府市共同の附属機関として「大阪府市エネルギー政策審議会」を設置する。</a:t>
            </a:r>
            <a:endPar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1051022" y="9084780"/>
            <a:ext cx="1506502" cy="244929"/>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t"/>
          <a:lstStyle/>
          <a:p>
            <a:r>
              <a:rPr lang="ja-JP" altLang="en-US" sz="1400" b="1" dirty="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担任する事務</a:t>
            </a:r>
            <a:endParaRPr lang="ja-JP" altLang="en-US" sz="1400" b="1" dirty="0">
              <a:latin typeface="Meiryo UI" pitchFamily="50" charset="-128"/>
              <a:ea typeface="Meiryo UI" pitchFamily="50" charset="-128"/>
              <a:cs typeface="Meiryo UI" pitchFamily="50" charset="-128"/>
            </a:endParaRPr>
          </a:p>
        </p:txBody>
      </p:sp>
      <p:sp>
        <p:nvSpPr>
          <p:cNvPr id="15" name="正方形/長方形 14"/>
          <p:cNvSpPr/>
          <p:nvPr/>
        </p:nvSpPr>
        <p:spPr>
          <a:xfrm>
            <a:off x="1131577" y="9361793"/>
            <a:ext cx="4885216" cy="861774"/>
          </a:xfrm>
          <a:prstGeom prst="rect">
            <a:avLst/>
          </a:prstGeom>
        </p:spPr>
        <p:txBody>
          <a:bodyPr wrap="square">
            <a:spAutoFit/>
          </a:bodyPr>
          <a:lstStyle/>
          <a:p>
            <a:pPr>
              <a:lnSpc>
                <a:spcPts val="2000"/>
              </a:lnSpc>
            </a:pPr>
            <a:r>
              <a:rPr lang="ja-JP" altLang="en-US" sz="1400" dirty="0" smtClean="0">
                <a:latin typeface="Meiryo UI" panose="020B0604030504040204" pitchFamily="50" charset="-128"/>
                <a:ea typeface="Meiryo UI" panose="020B0604030504040204" pitchFamily="50" charset="-128"/>
              </a:rPr>
              <a:t>　太陽光その他の再生可能エネルギーの普及、エネルギーの消費の抑制並びに電力の需要の平準化及び供給の安定化に関する施策についての調査審議に関する事務</a:t>
            </a:r>
            <a:endParaRPr lang="ja-JP" altLang="en-US" sz="1400" dirty="0">
              <a:latin typeface="Meiryo UI" panose="020B0604030504040204" pitchFamily="50" charset="-128"/>
              <a:ea typeface="Meiryo UI" panose="020B0604030504040204" pitchFamily="50" charset="-128"/>
            </a:endParaRPr>
          </a:p>
        </p:txBody>
      </p:sp>
      <p:sp>
        <p:nvSpPr>
          <p:cNvPr id="59" name="正方形/長方形 58"/>
          <p:cNvSpPr/>
          <p:nvPr/>
        </p:nvSpPr>
        <p:spPr bwMode="auto">
          <a:xfrm>
            <a:off x="8442529" y="3719490"/>
            <a:ext cx="3302731" cy="1080000"/>
          </a:xfrm>
          <a:prstGeom prst="rect">
            <a:avLst/>
          </a:prstGeom>
          <a:ln w="6350">
            <a:solidFill>
              <a:schemeClr val="tx2">
                <a:lumMod val="40000"/>
                <a:lumOff val="60000"/>
              </a:schemeClr>
            </a:solidFill>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･太陽光発電による供給力の確保：</a:t>
            </a:r>
            <a:r>
              <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90</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万</a:t>
            </a:r>
            <a:r>
              <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kW</a:t>
            </a:r>
          </a:p>
          <a:p>
            <a:pPr fontAlgn="auto">
              <a:spcBef>
                <a:spcPts val="600"/>
              </a:spcBef>
              <a:spcAft>
                <a:spcPts val="0"/>
              </a:spcAf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･分散型電源（コージェネレーション等）による</a:t>
            </a:r>
          </a:p>
          <a:p>
            <a:pPr fontAlgn="auto">
              <a:spcBef>
                <a:spcPts val="0"/>
              </a:spcBef>
              <a:spcAft>
                <a:spcPts val="0"/>
              </a:spcAf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供給力</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の確保：</a:t>
            </a:r>
            <a:r>
              <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30</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万</a:t>
            </a:r>
            <a:r>
              <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kW</a:t>
            </a:r>
          </a:p>
          <a:p>
            <a:pPr fontAlgn="auto">
              <a:spcBef>
                <a:spcPts val="600"/>
              </a:spcBef>
              <a:spcAft>
                <a:spcPts val="0"/>
              </a:spcAf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･廃棄物発電等による供給力の確保：</a:t>
            </a:r>
            <a:r>
              <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5</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万</a:t>
            </a:r>
            <a:r>
              <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kW</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等</a:t>
            </a:r>
            <a:endPar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endParaRPr>
          </a:p>
        </p:txBody>
      </p:sp>
      <p:sp>
        <p:nvSpPr>
          <p:cNvPr id="60" name="正方形/長方形 59"/>
          <p:cNvSpPr/>
          <p:nvPr/>
        </p:nvSpPr>
        <p:spPr bwMode="auto">
          <a:xfrm>
            <a:off x="11806676" y="3719490"/>
            <a:ext cx="1224153" cy="1080000"/>
          </a:xfrm>
          <a:prstGeom prst="rect">
            <a:avLst/>
          </a:prstGeom>
          <a:ln w="6350">
            <a:solidFill>
              <a:schemeClr val="tx2">
                <a:lumMod val="40000"/>
                <a:lumOff val="60000"/>
              </a:schemeClr>
            </a:solidFill>
          </a:ln>
        </p:spPr>
        <p:style>
          <a:lnRef idx="2">
            <a:schemeClr val="accent1"/>
          </a:lnRef>
          <a:fillRef idx="1">
            <a:schemeClr val="lt1"/>
          </a:fillRef>
          <a:effectRef idx="0">
            <a:schemeClr val="accent1"/>
          </a:effectRef>
          <a:fontRef idx="minor">
            <a:schemeClr val="dk1"/>
          </a:fontRef>
        </p:style>
        <p:txBody>
          <a:bodyPr anchor="ctr"/>
          <a:lstStyle/>
          <a:p>
            <a:pPr algn="ctr" fontAlgn="auto">
              <a:lnSpc>
                <a:spcPts val="1600"/>
              </a:lnSpc>
              <a:spcBef>
                <a:spcPts val="0"/>
              </a:spcBef>
              <a:spcAft>
                <a:spcPts val="0"/>
              </a:spcAft>
              <a:defRPr/>
            </a:pPr>
            <a:endParaRPr lang="en-US" altLang="ja-JP" sz="1100" b="1" dirty="0" smtClean="0">
              <a:latin typeface="HG丸ｺﾞｼｯｸM-PRO" panose="020F0600000000000000" pitchFamily="50" charset="-128"/>
              <a:ea typeface="HG丸ｺﾞｼｯｸM-PRO" panose="020F0600000000000000" pitchFamily="50" charset="-128"/>
              <a:cs typeface="Meiryo UI" pitchFamily="50" charset="-128"/>
            </a:endParaRPr>
          </a:p>
          <a:p>
            <a:pPr algn="ctr" fontAlgn="auto">
              <a:lnSpc>
                <a:spcPts val="1600"/>
              </a:lnSpc>
              <a:spcBef>
                <a:spcPts val="0"/>
              </a:spcBef>
              <a:spcAft>
                <a:spcPts val="0"/>
              </a:spcAft>
              <a:defRPr/>
            </a:pPr>
            <a:r>
              <a:rPr lang="en-US" altLang="ja-JP" sz="1200" b="1" dirty="0" smtClean="0">
                <a:latin typeface="HG丸ｺﾞｼｯｸM-PRO" panose="020F0600000000000000" pitchFamily="50" charset="-128"/>
                <a:ea typeface="HG丸ｺﾞｼｯｸM-PRO" panose="020F0600000000000000" pitchFamily="50" charset="-128"/>
                <a:cs typeface="Meiryo UI" pitchFamily="50" charset="-128"/>
              </a:rPr>
              <a:t>125</a:t>
            </a:r>
            <a:r>
              <a:rPr lang="ja-JP" altLang="en-US" sz="1200" b="1" dirty="0">
                <a:latin typeface="HG丸ｺﾞｼｯｸM-PRO" panose="020F0600000000000000" pitchFamily="50" charset="-128"/>
                <a:ea typeface="HG丸ｺﾞｼｯｸM-PRO" panose="020F0600000000000000" pitchFamily="50" charset="-128"/>
                <a:cs typeface="Meiryo UI" pitchFamily="50" charset="-128"/>
              </a:rPr>
              <a:t>万</a:t>
            </a:r>
            <a:r>
              <a:rPr lang="en-US" altLang="ja-JP" sz="1200" b="1" dirty="0" smtClean="0">
                <a:latin typeface="HG丸ｺﾞｼｯｸM-PRO" panose="020F0600000000000000" pitchFamily="50" charset="-128"/>
                <a:ea typeface="HG丸ｺﾞｼｯｸM-PRO" panose="020F0600000000000000" pitchFamily="50" charset="-128"/>
                <a:cs typeface="Meiryo UI" pitchFamily="50" charset="-128"/>
              </a:rPr>
              <a:t>kW</a:t>
            </a:r>
            <a:r>
              <a:rPr lang="ja-JP" altLang="en-US" sz="1200" b="1" dirty="0" smtClean="0">
                <a:latin typeface="HG丸ｺﾞｼｯｸM-PRO" panose="020F0600000000000000" pitchFamily="50" charset="-128"/>
                <a:ea typeface="HG丸ｺﾞｼｯｸM-PRO" panose="020F0600000000000000" pitchFamily="50" charset="-128"/>
                <a:cs typeface="Meiryo UI" pitchFamily="50" charset="-128"/>
              </a:rPr>
              <a:t>以上</a:t>
            </a:r>
            <a:endParaRPr lang="en-US" altLang="ja-JP" sz="1200" b="1" dirty="0" smtClean="0">
              <a:latin typeface="HG丸ｺﾞｼｯｸM-PRO" panose="020F0600000000000000" pitchFamily="50" charset="-128"/>
              <a:ea typeface="HG丸ｺﾞｼｯｸM-PRO" panose="020F0600000000000000" pitchFamily="50" charset="-128"/>
              <a:cs typeface="Meiryo UI" pitchFamily="50" charset="-128"/>
            </a:endParaRPr>
          </a:p>
          <a:p>
            <a:pPr algn="ctr" fontAlgn="auto">
              <a:lnSpc>
                <a:spcPts val="1600"/>
              </a:lnSpc>
              <a:spcBef>
                <a:spcPts val="0"/>
              </a:spcBef>
              <a:spcAft>
                <a:spcPts val="0"/>
              </a:spcAft>
              <a:defRPr/>
            </a:pPr>
            <a:r>
              <a:rPr lang="en-US" altLang="ja-JP" sz="1100" dirty="0" smtClean="0">
                <a:latin typeface="HG丸ｺﾞｼｯｸM-PRO" panose="020F0600000000000000" pitchFamily="50" charset="-128"/>
                <a:ea typeface="HG丸ｺﾞｼｯｸM-PRO" panose="020F0600000000000000" pitchFamily="50" charset="-128"/>
                <a:cs typeface="Meiryo UI" pitchFamily="50" charset="-128"/>
              </a:rPr>
              <a:t>80.9</a:t>
            </a:r>
            <a:r>
              <a:rPr lang="ja-JP" altLang="en-US" sz="1100" dirty="0" smtClean="0">
                <a:latin typeface="HG丸ｺﾞｼｯｸM-PRO" panose="020F0600000000000000" pitchFamily="50" charset="-128"/>
                <a:ea typeface="HG丸ｺﾞｼｯｸM-PRO" panose="020F0600000000000000" pitchFamily="50" charset="-128"/>
                <a:cs typeface="Meiryo UI" pitchFamily="50" charset="-128"/>
              </a:rPr>
              <a:t>万</a:t>
            </a:r>
            <a:r>
              <a:rPr lang="en-US" altLang="ja-JP" sz="1100" dirty="0" smtClean="0">
                <a:latin typeface="HG丸ｺﾞｼｯｸM-PRO" panose="020F0600000000000000" pitchFamily="50" charset="-128"/>
                <a:ea typeface="HG丸ｺﾞｼｯｸM-PRO" panose="020F0600000000000000" pitchFamily="50" charset="-128"/>
                <a:cs typeface="Meiryo UI" pitchFamily="50" charset="-128"/>
              </a:rPr>
              <a:t>kW</a:t>
            </a:r>
          </a:p>
          <a:p>
            <a:pPr algn="ctr" fontAlgn="auto">
              <a:lnSpc>
                <a:spcPts val="1600"/>
              </a:lnSpc>
              <a:spcBef>
                <a:spcPts val="0"/>
              </a:spcBef>
              <a:spcAft>
                <a:spcPts val="0"/>
              </a:spcAft>
              <a:defRPr/>
            </a:pPr>
            <a:r>
              <a:rPr lang="ja-JP" altLang="en-US" sz="1100" dirty="0" smtClean="0">
                <a:latin typeface="HG丸ｺﾞｼｯｸM-PRO" panose="020F0600000000000000" pitchFamily="50" charset="-128"/>
                <a:ea typeface="HG丸ｺﾞｼｯｸM-PRO" panose="020F0600000000000000" pitchFamily="50" charset="-128"/>
                <a:cs typeface="Meiryo UI" pitchFamily="50" charset="-128"/>
              </a:rPr>
              <a:t>（</a:t>
            </a:r>
            <a:r>
              <a:rPr lang="en-US" altLang="ja-JP" sz="1100" dirty="0" smtClean="0">
                <a:latin typeface="HG丸ｺﾞｼｯｸM-PRO" panose="020F0600000000000000" pitchFamily="50" charset="-128"/>
                <a:ea typeface="HG丸ｺﾞｼｯｸM-PRO" panose="020F0600000000000000" pitchFamily="50" charset="-128"/>
                <a:cs typeface="Meiryo UI" pitchFamily="50" charset="-128"/>
              </a:rPr>
              <a:t>64.7</a:t>
            </a:r>
            <a:r>
              <a:rPr lang="ja-JP" altLang="en-US" sz="1100" dirty="0" smtClean="0">
                <a:latin typeface="HG丸ｺﾞｼｯｸM-PRO" panose="020F0600000000000000" pitchFamily="50" charset="-128"/>
                <a:ea typeface="HG丸ｺﾞｼｯｸM-PRO" panose="020F0600000000000000" pitchFamily="50" charset="-128"/>
                <a:cs typeface="Meiryo UI" pitchFamily="50" charset="-128"/>
              </a:rPr>
              <a:t>％）</a:t>
            </a:r>
            <a:endParaRPr lang="en-US" altLang="ja-JP" sz="1100" b="1" dirty="0">
              <a:latin typeface="HG丸ｺﾞｼｯｸM-PRO" panose="020F0600000000000000" pitchFamily="50" charset="-128"/>
              <a:ea typeface="HG丸ｺﾞｼｯｸM-PRO" panose="020F0600000000000000" pitchFamily="50" charset="-128"/>
              <a:cs typeface="Meiryo UI" pitchFamily="50" charset="-128"/>
            </a:endParaRPr>
          </a:p>
          <a:p>
            <a:pPr algn="ctr" fontAlgn="auto">
              <a:lnSpc>
                <a:spcPts val="1600"/>
              </a:lnSpc>
              <a:spcBef>
                <a:spcPts val="0"/>
              </a:spcBef>
              <a:spcAft>
                <a:spcPts val="0"/>
              </a:spcAft>
              <a:defRPr/>
            </a:pPr>
            <a:endParaRPr lang="en-US" altLang="ja-JP" sz="1100" b="1" dirty="0">
              <a:latin typeface="HG丸ｺﾞｼｯｸM-PRO" panose="020F0600000000000000" pitchFamily="50" charset="-128"/>
              <a:ea typeface="HG丸ｺﾞｼｯｸM-PRO" panose="020F0600000000000000" pitchFamily="50" charset="-128"/>
              <a:cs typeface="Meiryo UI" pitchFamily="50" charset="-128"/>
            </a:endParaRPr>
          </a:p>
        </p:txBody>
      </p:sp>
      <p:sp>
        <p:nvSpPr>
          <p:cNvPr id="61" name="正方形/長方形 60"/>
          <p:cNvSpPr/>
          <p:nvPr/>
        </p:nvSpPr>
        <p:spPr bwMode="auto">
          <a:xfrm>
            <a:off x="8442529" y="4905339"/>
            <a:ext cx="3306009" cy="1080798"/>
          </a:xfrm>
          <a:prstGeom prst="rect">
            <a:avLst/>
          </a:prstGeom>
          <a:ln w="6350">
            <a:solidFill>
              <a:schemeClr val="tx2">
                <a:lumMod val="40000"/>
                <a:lumOff val="60000"/>
              </a:schemeClr>
            </a:solidFill>
          </a:ln>
        </p:spPr>
        <p:style>
          <a:lnRef idx="2">
            <a:schemeClr val="accent1"/>
          </a:lnRef>
          <a:fillRef idx="1">
            <a:schemeClr val="lt1"/>
          </a:fillRef>
          <a:effectRef idx="0">
            <a:schemeClr val="accent1"/>
          </a:effectRef>
          <a:fontRef idx="minor">
            <a:schemeClr val="dk1"/>
          </a:fontRef>
        </p:style>
        <p:txBody>
          <a:bodyPr anchor="ctr"/>
          <a:lstStyle/>
          <a:p>
            <a:pPr fontAlgn="auto">
              <a:spcBef>
                <a:spcPts val="0"/>
              </a:spcBef>
              <a:spcAft>
                <a:spcPts val="0"/>
              </a:spcAf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･ガス冷暖房等による需要の削減：</a:t>
            </a:r>
            <a:r>
              <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20</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万</a:t>
            </a:r>
            <a:r>
              <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kW</a:t>
            </a:r>
          </a:p>
          <a:p>
            <a:pPr fontAlgn="auto">
              <a:spcBef>
                <a:spcPts val="600"/>
              </a:spcBef>
              <a:spcAft>
                <a:spcPts val="0"/>
              </a:spcAf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BEMS</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等による需要の削減：</a:t>
            </a:r>
            <a:r>
              <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5</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万</a:t>
            </a:r>
            <a:r>
              <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kW</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等</a:t>
            </a:r>
            <a:endPar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endParaRPr>
          </a:p>
          <a:p>
            <a:pPr fontAlgn="auto">
              <a:spcBef>
                <a:spcPts val="0"/>
              </a:spcBef>
              <a:spcAft>
                <a:spcPts val="0"/>
              </a:spcAft>
              <a:defRPr/>
            </a:pPr>
            <a:r>
              <a:rPr lang="ja-JP" altLang="en-US"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 （</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BEMS</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とはビルのエネルギーを管理し、</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電力</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
            </a:r>
            <a:br>
              <a:rPr lang="en-US" altLang="ja-JP"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b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　使用量の削減を</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図るシステムのこと）</a:t>
            </a:r>
            <a:endParaRPr lang="en-US" altLang="ja-JP"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endParaRPr>
          </a:p>
        </p:txBody>
      </p:sp>
      <p:sp>
        <p:nvSpPr>
          <p:cNvPr id="62" name="正方形/長方形 61"/>
          <p:cNvSpPr/>
          <p:nvPr/>
        </p:nvSpPr>
        <p:spPr bwMode="auto">
          <a:xfrm>
            <a:off x="11805896" y="4905339"/>
            <a:ext cx="1224933" cy="1080798"/>
          </a:xfrm>
          <a:prstGeom prst="rect">
            <a:avLst/>
          </a:prstGeom>
          <a:ln w="6350">
            <a:solidFill>
              <a:schemeClr val="tx2">
                <a:lumMod val="40000"/>
                <a:lumOff val="60000"/>
              </a:schemeClr>
            </a:solidFill>
          </a:ln>
        </p:spPr>
        <p:style>
          <a:lnRef idx="2">
            <a:schemeClr val="accent1"/>
          </a:lnRef>
          <a:fillRef idx="1">
            <a:schemeClr val="lt1"/>
          </a:fillRef>
          <a:effectRef idx="0">
            <a:schemeClr val="accent1"/>
          </a:effectRef>
          <a:fontRef idx="minor">
            <a:schemeClr val="dk1"/>
          </a:fontRef>
        </p:style>
        <p:txBody>
          <a:bodyPr anchor="ctr"/>
          <a:lstStyle/>
          <a:p>
            <a:pPr algn="ctr" fontAlgn="auto">
              <a:lnSpc>
                <a:spcPts val="1600"/>
              </a:lnSpc>
              <a:spcBef>
                <a:spcPts val="0"/>
              </a:spcBef>
              <a:spcAft>
                <a:spcPts val="0"/>
              </a:spcAft>
              <a:defRPr/>
            </a:pPr>
            <a:r>
              <a:rPr lang="en-US" altLang="ja-JP" sz="1200" b="1" dirty="0" smtClean="0">
                <a:latin typeface="HG丸ｺﾞｼｯｸM-PRO" panose="020F0600000000000000" pitchFamily="50" charset="-128"/>
                <a:ea typeface="HG丸ｺﾞｼｯｸM-PRO" panose="020F0600000000000000" pitchFamily="50" charset="-128"/>
                <a:cs typeface="Meiryo UI" pitchFamily="50" charset="-128"/>
              </a:rPr>
              <a:t>25</a:t>
            </a:r>
            <a:r>
              <a:rPr lang="ja-JP" altLang="en-US" sz="1200" b="1" dirty="0" smtClean="0">
                <a:latin typeface="HG丸ｺﾞｼｯｸM-PRO" panose="020F0600000000000000" pitchFamily="50" charset="-128"/>
                <a:ea typeface="HG丸ｺﾞｼｯｸM-PRO" panose="020F0600000000000000" pitchFamily="50" charset="-128"/>
                <a:cs typeface="Meiryo UI" pitchFamily="50" charset="-128"/>
              </a:rPr>
              <a:t>万</a:t>
            </a:r>
            <a:r>
              <a:rPr lang="en-US" altLang="ja-JP" sz="1200" b="1" dirty="0" smtClean="0">
                <a:latin typeface="HG丸ｺﾞｼｯｸM-PRO" panose="020F0600000000000000" pitchFamily="50" charset="-128"/>
                <a:ea typeface="HG丸ｺﾞｼｯｸM-PRO" panose="020F0600000000000000" pitchFamily="50" charset="-128"/>
                <a:cs typeface="Meiryo UI" pitchFamily="50" charset="-128"/>
              </a:rPr>
              <a:t>kW</a:t>
            </a:r>
            <a:r>
              <a:rPr lang="ja-JP" altLang="en-US" sz="1200" b="1" dirty="0" smtClean="0">
                <a:latin typeface="HG丸ｺﾞｼｯｸM-PRO" panose="020F0600000000000000" pitchFamily="50" charset="-128"/>
                <a:ea typeface="HG丸ｺﾞｼｯｸM-PRO" panose="020F0600000000000000" pitchFamily="50" charset="-128"/>
                <a:cs typeface="Meiryo UI" pitchFamily="50" charset="-128"/>
              </a:rPr>
              <a:t>以上</a:t>
            </a:r>
            <a:endParaRPr lang="en-US" altLang="ja-JP" sz="1200" b="1" dirty="0" smtClean="0">
              <a:latin typeface="HG丸ｺﾞｼｯｸM-PRO" panose="020F0600000000000000" pitchFamily="50" charset="-128"/>
              <a:ea typeface="HG丸ｺﾞｼｯｸM-PRO" panose="020F0600000000000000" pitchFamily="50" charset="-128"/>
              <a:cs typeface="Meiryo UI" pitchFamily="50" charset="-128"/>
            </a:endParaRPr>
          </a:p>
          <a:p>
            <a:pPr algn="ctr" fontAlgn="auto">
              <a:lnSpc>
                <a:spcPts val="1600"/>
              </a:lnSpc>
              <a:spcBef>
                <a:spcPts val="0"/>
              </a:spcBef>
              <a:spcAft>
                <a:spcPts val="0"/>
              </a:spcAft>
              <a:defRPr/>
            </a:pPr>
            <a:r>
              <a:rPr lang="en-US" altLang="ja-JP" sz="1100" dirty="0" smtClean="0">
                <a:latin typeface="HG丸ｺﾞｼｯｸM-PRO" panose="020F0600000000000000" pitchFamily="50" charset="-128"/>
                <a:ea typeface="HG丸ｺﾞｼｯｸM-PRO" panose="020F0600000000000000" pitchFamily="50" charset="-128"/>
                <a:cs typeface="Meiryo UI" pitchFamily="50" charset="-128"/>
              </a:rPr>
              <a:t>29.3</a:t>
            </a:r>
            <a:r>
              <a:rPr lang="ja-JP" altLang="en-US" sz="1100" dirty="0" smtClean="0">
                <a:latin typeface="HG丸ｺﾞｼｯｸM-PRO" panose="020F0600000000000000" pitchFamily="50" charset="-128"/>
                <a:ea typeface="HG丸ｺﾞｼｯｸM-PRO" panose="020F0600000000000000" pitchFamily="50" charset="-128"/>
                <a:cs typeface="Meiryo UI" pitchFamily="50" charset="-128"/>
              </a:rPr>
              <a:t>万</a:t>
            </a:r>
            <a:r>
              <a:rPr lang="en-US" altLang="ja-JP" sz="1100" dirty="0" smtClean="0">
                <a:latin typeface="HG丸ｺﾞｼｯｸM-PRO" panose="020F0600000000000000" pitchFamily="50" charset="-128"/>
                <a:ea typeface="HG丸ｺﾞｼｯｸM-PRO" panose="020F0600000000000000" pitchFamily="50" charset="-128"/>
                <a:cs typeface="Meiryo UI" pitchFamily="50" charset="-128"/>
              </a:rPr>
              <a:t>kW</a:t>
            </a:r>
          </a:p>
          <a:p>
            <a:pPr algn="ctr" fontAlgn="auto">
              <a:lnSpc>
                <a:spcPts val="1600"/>
              </a:lnSpc>
              <a:spcBef>
                <a:spcPts val="0"/>
              </a:spcBef>
              <a:spcAft>
                <a:spcPts val="0"/>
              </a:spcAft>
              <a:defRPr/>
            </a:pPr>
            <a:r>
              <a:rPr lang="ja-JP" altLang="en-US" sz="1100" dirty="0" smtClean="0">
                <a:latin typeface="HG丸ｺﾞｼｯｸM-PRO" panose="020F0600000000000000" pitchFamily="50" charset="-128"/>
                <a:ea typeface="HG丸ｺﾞｼｯｸM-PRO" panose="020F0600000000000000" pitchFamily="50" charset="-128"/>
                <a:cs typeface="Meiryo UI" pitchFamily="50" charset="-128"/>
              </a:rPr>
              <a:t>（</a:t>
            </a:r>
            <a:r>
              <a:rPr lang="en-US" altLang="ja-JP" sz="1100" dirty="0" smtClean="0">
                <a:latin typeface="HG丸ｺﾞｼｯｸM-PRO" panose="020F0600000000000000" pitchFamily="50" charset="-128"/>
                <a:ea typeface="HG丸ｺﾞｼｯｸM-PRO" panose="020F0600000000000000" pitchFamily="50" charset="-128"/>
                <a:cs typeface="Meiryo UI" pitchFamily="50" charset="-128"/>
              </a:rPr>
              <a:t>117.1</a:t>
            </a:r>
            <a:r>
              <a:rPr lang="ja-JP" altLang="en-US" sz="1100" dirty="0" smtClean="0">
                <a:latin typeface="HG丸ｺﾞｼｯｸM-PRO" panose="020F0600000000000000" pitchFamily="50" charset="-128"/>
                <a:ea typeface="HG丸ｺﾞｼｯｸM-PRO" panose="020F0600000000000000" pitchFamily="50" charset="-128"/>
                <a:cs typeface="Meiryo UI" pitchFamily="50" charset="-128"/>
              </a:rPr>
              <a:t>％）</a:t>
            </a:r>
            <a:endParaRPr lang="en-US" altLang="ja-JP" sz="1100" dirty="0" smtClean="0">
              <a:latin typeface="HG丸ｺﾞｼｯｸM-PRO" panose="020F0600000000000000" pitchFamily="50" charset="-128"/>
              <a:ea typeface="HG丸ｺﾞｼｯｸM-PRO" panose="020F0600000000000000" pitchFamily="50" charset="-128"/>
              <a:cs typeface="Meiryo UI" pitchFamily="50" charset="-128"/>
            </a:endParaRPr>
          </a:p>
        </p:txBody>
      </p:sp>
      <p:sp>
        <p:nvSpPr>
          <p:cNvPr id="63" name="正方形/長方形 62"/>
          <p:cNvSpPr/>
          <p:nvPr/>
        </p:nvSpPr>
        <p:spPr bwMode="auto">
          <a:xfrm>
            <a:off x="13088187" y="3719490"/>
            <a:ext cx="1067314" cy="2266648"/>
          </a:xfrm>
          <a:prstGeom prst="rect">
            <a:avLst/>
          </a:prstGeom>
          <a:ln w="6350">
            <a:solidFill>
              <a:schemeClr val="tx2">
                <a:lumMod val="40000"/>
                <a:lumOff val="60000"/>
              </a:schemeClr>
            </a:solidFill>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altLang="ja-JP" sz="1200" b="1" dirty="0" smtClean="0">
                <a:latin typeface="HG丸ｺﾞｼｯｸM-PRO" panose="020F0600000000000000" pitchFamily="50" charset="-128"/>
                <a:ea typeface="HG丸ｺﾞｼｯｸM-PRO" panose="020F0600000000000000" pitchFamily="50" charset="-128"/>
                <a:cs typeface="Meiryo UI" pitchFamily="50" charset="-128"/>
              </a:rPr>
              <a:t>150</a:t>
            </a:r>
            <a:r>
              <a:rPr lang="ja-JP" altLang="en-US" sz="1200" b="1" dirty="0">
                <a:latin typeface="HG丸ｺﾞｼｯｸM-PRO" panose="020F0600000000000000" pitchFamily="50" charset="-128"/>
                <a:ea typeface="HG丸ｺﾞｼｯｸM-PRO" panose="020F0600000000000000" pitchFamily="50" charset="-128"/>
                <a:cs typeface="Meiryo UI" pitchFamily="50" charset="-128"/>
              </a:rPr>
              <a:t>万</a:t>
            </a:r>
            <a:r>
              <a:rPr lang="en-US" altLang="ja-JP" sz="1200" b="1" dirty="0" smtClean="0">
                <a:latin typeface="HG丸ｺﾞｼｯｸM-PRO" panose="020F0600000000000000" pitchFamily="50" charset="-128"/>
                <a:ea typeface="HG丸ｺﾞｼｯｸM-PRO" panose="020F0600000000000000" pitchFamily="50" charset="-128"/>
                <a:cs typeface="Meiryo UI" pitchFamily="50" charset="-128"/>
              </a:rPr>
              <a:t>kW</a:t>
            </a:r>
            <a:br>
              <a:rPr lang="en-US" altLang="ja-JP" sz="1200" b="1" dirty="0" smtClean="0">
                <a:latin typeface="HG丸ｺﾞｼｯｸM-PRO" panose="020F0600000000000000" pitchFamily="50" charset="-128"/>
                <a:ea typeface="HG丸ｺﾞｼｯｸM-PRO" panose="020F0600000000000000" pitchFamily="50" charset="-128"/>
                <a:cs typeface="Meiryo UI" pitchFamily="50" charset="-128"/>
              </a:rPr>
            </a:br>
            <a:r>
              <a:rPr lang="ja-JP" altLang="en-US" sz="1200" b="1" dirty="0" smtClean="0">
                <a:latin typeface="HG丸ｺﾞｼｯｸM-PRO" panose="020F0600000000000000" pitchFamily="50" charset="-128"/>
                <a:ea typeface="HG丸ｺﾞｼｯｸM-PRO" panose="020F0600000000000000" pitchFamily="50" charset="-128"/>
                <a:cs typeface="Meiryo UI" pitchFamily="50" charset="-128"/>
              </a:rPr>
              <a:t>以上を</a:t>
            </a:r>
            <a:endParaRPr lang="en-US" altLang="ja-JP" sz="1200" b="1" dirty="0" smtClean="0">
              <a:latin typeface="HG丸ｺﾞｼｯｸM-PRO" panose="020F0600000000000000" pitchFamily="50" charset="-128"/>
              <a:ea typeface="HG丸ｺﾞｼｯｸM-PRO" panose="020F0600000000000000" pitchFamily="50" charset="-128"/>
              <a:cs typeface="Meiryo UI" pitchFamily="50" charset="-128"/>
            </a:endParaRPr>
          </a:p>
          <a:p>
            <a:pPr algn="ctr" fontAlgn="auto">
              <a:spcBef>
                <a:spcPts val="0"/>
              </a:spcBef>
              <a:spcAft>
                <a:spcPts val="0"/>
              </a:spcAft>
              <a:defRPr/>
            </a:pPr>
            <a:r>
              <a:rPr lang="ja-JP" altLang="en-US" sz="1200" b="1" dirty="0" smtClean="0">
                <a:latin typeface="HG丸ｺﾞｼｯｸM-PRO" panose="020F0600000000000000" pitchFamily="50" charset="-128"/>
                <a:ea typeface="HG丸ｺﾞｼｯｸM-PRO" panose="020F0600000000000000" pitchFamily="50" charset="-128"/>
                <a:cs typeface="Meiryo UI" pitchFamily="50" charset="-128"/>
              </a:rPr>
              <a:t>新た</a:t>
            </a:r>
            <a:r>
              <a:rPr lang="ja-JP" altLang="en-US" sz="1200" b="1" dirty="0">
                <a:latin typeface="HG丸ｺﾞｼｯｸM-PRO" panose="020F0600000000000000" pitchFamily="50" charset="-128"/>
                <a:ea typeface="HG丸ｺﾞｼｯｸM-PRO" panose="020F0600000000000000" pitchFamily="50" charset="-128"/>
                <a:cs typeface="Meiryo UI" pitchFamily="50" charset="-128"/>
              </a:rPr>
              <a:t>に</a:t>
            </a:r>
            <a:r>
              <a:rPr lang="ja-JP" altLang="en-US" sz="1200" b="1" dirty="0" smtClean="0">
                <a:latin typeface="HG丸ｺﾞｼｯｸM-PRO" panose="020F0600000000000000" pitchFamily="50" charset="-128"/>
                <a:ea typeface="HG丸ｺﾞｼｯｸM-PRO" panose="020F0600000000000000" pitchFamily="50" charset="-128"/>
                <a:cs typeface="Meiryo UI" pitchFamily="50" charset="-128"/>
              </a:rPr>
              <a:t>創出</a:t>
            </a:r>
            <a:endParaRPr lang="en-US" altLang="ja-JP" sz="1200" b="1" dirty="0" smtClean="0">
              <a:latin typeface="HG丸ｺﾞｼｯｸM-PRO" panose="020F0600000000000000" pitchFamily="50" charset="-128"/>
              <a:ea typeface="HG丸ｺﾞｼｯｸM-PRO" panose="020F0600000000000000" pitchFamily="50" charset="-128"/>
              <a:cs typeface="Meiryo UI" pitchFamily="50" charset="-128"/>
            </a:endParaRPr>
          </a:p>
          <a:p>
            <a:pPr algn="ctr" fontAlgn="auto">
              <a:spcBef>
                <a:spcPts val="0"/>
              </a:spcBef>
              <a:spcAft>
                <a:spcPts val="0"/>
              </a:spcAft>
              <a:defRPr/>
            </a:pPr>
            <a:endParaRPr lang="en-US" altLang="ja-JP" sz="1100" b="1" dirty="0">
              <a:latin typeface="HG丸ｺﾞｼｯｸM-PRO" panose="020F0600000000000000" pitchFamily="50" charset="-128"/>
              <a:ea typeface="HG丸ｺﾞｼｯｸM-PRO" panose="020F0600000000000000" pitchFamily="50" charset="-128"/>
              <a:cs typeface="Meiryo UI" pitchFamily="50" charset="-128"/>
            </a:endParaRPr>
          </a:p>
          <a:p>
            <a:pPr algn="ctr" fontAlgn="auto">
              <a:spcBef>
                <a:spcPts val="0"/>
              </a:spcBef>
              <a:spcAft>
                <a:spcPts val="0"/>
              </a:spcAft>
              <a:defRPr/>
            </a:pPr>
            <a:r>
              <a:rPr lang="en-US" altLang="ja-JP" sz="1100" dirty="0" smtClean="0">
                <a:latin typeface="HG丸ｺﾞｼｯｸM-PRO" panose="020F0600000000000000" pitchFamily="50" charset="-128"/>
                <a:ea typeface="HG丸ｺﾞｼｯｸM-PRO" panose="020F0600000000000000" pitchFamily="50" charset="-128"/>
                <a:cs typeface="Meiryo UI" pitchFamily="50" charset="-128"/>
              </a:rPr>
              <a:t>110.1</a:t>
            </a:r>
            <a:r>
              <a:rPr lang="ja-JP" altLang="en-US" sz="1100" dirty="0" smtClean="0">
                <a:latin typeface="HG丸ｺﾞｼｯｸM-PRO" panose="020F0600000000000000" pitchFamily="50" charset="-128"/>
                <a:ea typeface="HG丸ｺﾞｼｯｸM-PRO" panose="020F0600000000000000" pitchFamily="50" charset="-128"/>
                <a:cs typeface="Meiryo UI" pitchFamily="50" charset="-128"/>
              </a:rPr>
              <a:t>万</a:t>
            </a:r>
            <a:r>
              <a:rPr lang="en-US" altLang="ja-JP" sz="1100" dirty="0">
                <a:latin typeface="HG丸ｺﾞｼｯｸM-PRO" panose="020F0600000000000000" pitchFamily="50" charset="-128"/>
                <a:ea typeface="HG丸ｺﾞｼｯｸM-PRO" panose="020F0600000000000000" pitchFamily="50" charset="-128"/>
                <a:cs typeface="Meiryo UI" pitchFamily="50" charset="-128"/>
              </a:rPr>
              <a:t>kW</a:t>
            </a:r>
            <a:r>
              <a:rPr lang="ja-JP" altLang="en-US" sz="1100" dirty="0" smtClean="0">
                <a:latin typeface="HG丸ｺﾞｼｯｸM-PRO" panose="020F0600000000000000" pitchFamily="50" charset="-128"/>
                <a:ea typeface="HG丸ｺﾞｼｯｸM-PRO" panose="020F0600000000000000" pitchFamily="50" charset="-128"/>
                <a:cs typeface="Meiryo UI" pitchFamily="50" charset="-128"/>
              </a:rPr>
              <a:t>（</a:t>
            </a:r>
            <a:r>
              <a:rPr lang="en-US" altLang="ja-JP" sz="1100" dirty="0" smtClean="0">
                <a:latin typeface="HG丸ｺﾞｼｯｸM-PRO" panose="020F0600000000000000" pitchFamily="50" charset="-128"/>
                <a:ea typeface="HG丸ｺﾞｼｯｸM-PRO" panose="020F0600000000000000" pitchFamily="50" charset="-128"/>
                <a:cs typeface="Meiryo UI" pitchFamily="50" charset="-128"/>
              </a:rPr>
              <a:t>73.4</a:t>
            </a:r>
            <a:r>
              <a:rPr lang="ja-JP" altLang="en-US" sz="1100" dirty="0" smtClean="0">
                <a:latin typeface="HG丸ｺﾞｼｯｸM-PRO" panose="020F0600000000000000" pitchFamily="50" charset="-128"/>
                <a:ea typeface="HG丸ｺﾞｼｯｸM-PRO" panose="020F0600000000000000" pitchFamily="50" charset="-128"/>
                <a:cs typeface="Meiryo UI" pitchFamily="50" charset="-128"/>
              </a:rPr>
              <a:t>％）</a:t>
            </a:r>
            <a:endParaRPr lang="ja-JP" altLang="en-US" sz="1100" dirty="0">
              <a:latin typeface="HG丸ｺﾞｼｯｸM-PRO" panose="020F0600000000000000" pitchFamily="50" charset="-128"/>
              <a:ea typeface="HG丸ｺﾞｼｯｸM-PRO" panose="020F0600000000000000" pitchFamily="50" charset="-128"/>
              <a:cs typeface="Meiryo UI" pitchFamily="50" charset="-128"/>
            </a:endParaRPr>
          </a:p>
        </p:txBody>
      </p:sp>
      <p:sp>
        <p:nvSpPr>
          <p:cNvPr id="65" name="角丸四角形 64"/>
          <p:cNvSpPr/>
          <p:nvPr/>
        </p:nvSpPr>
        <p:spPr>
          <a:xfrm>
            <a:off x="7560976" y="3347009"/>
            <a:ext cx="3148871" cy="288032"/>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b="1" dirty="0" smtClean="0">
                <a:latin typeface="HG丸ｺﾞｼｯｸM-PRO" panose="020F0600000000000000" pitchFamily="50" charset="-128"/>
                <a:ea typeface="HG丸ｺﾞｼｯｸM-PRO" panose="020F0600000000000000" pitchFamily="50" charset="-128"/>
                <a:cs typeface="Meiryo UI" pitchFamily="50" charset="-128"/>
              </a:rPr>
              <a:t>＜</a:t>
            </a:r>
            <a:r>
              <a:rPr lang="en-US" altLang="ja-JP" sz="1200" b="1" dirty="0" smtClean="0">
                <a:latin typeface="HG丸ｺﾞｼｯｸM-PRO" panose="020F0600000000000000" pitchFamily="50" charset="-128"/>
                <a:ea typeface="HG丸ｺﾞｼｯｸM-PRO" panose="020F0600000000000000" pitchFamily="50" charset="-128"/>
                <a:cs typeface="Meiryo UI" pitchFamily="50" charset="-128"/>
              </a:rPr>
              <a:t>2020</a:t>
            </a:r>
            <a:r>
              <a:rPr lang="ja-JP" altLang="en-US" sz="1200" b="1" dirty="0" smtClean="0">
                <a:latin typeface="HG丸ｺﾞｼｯｸM-PRO" panose="020F0600000000000000" pitchFamily="50" charset="-128"/>
                <a:ea typeface="HG丸ｺﾞｼｯｸM-PRO" panose="020F0600000000000000" pitchFamily="50" charset="-128"/>
                <a:cs typeface="Meiryo UI" pitchFamily="50" charset="-128"/>
              </a:rPr>
              <a:t>年度における効果（イメージ）＞</a:t>
            </a:r>
            <a:endParaRPr lang="ja-JP" altLang="en-US" sz="1200" b="1" dirty="0">
              <a:latin typeface="HG丸ｺﾞｼｯｸM-PRO" panose="020F0600000000000000" pitchFamily="50" charset="-128"/>
              <a:ea typeface="HG丸ｺﾞｼｯｸM-PRO" panose="020F0600000000000000" pitchFamily="50" charset="-128"/>
              <a:cs typeface="Meiryo UI" pitchFamily="50" charset="-128"/>
            </a:endParaRPr>
          </a:p>
        </p:txBody>
      </p:sp>
      <p:sp>
        <p:nvSpPr>
          <p:cNvPr id="66" name="正方形/長方形 65"/>
          <p:cNvSpPr/>
          <p:nvPr/>
        </p:nvSpPr>
        <p:spPr>
          <a:xfrm>
            <a:off x="899063" y="4454048"/>
            <a:ext cx="6122224" cy="1942784"/>
          </a:xfrm>
          <a:prstGeom prst="rect">
            <a:avLst/>
          </a:prstGeom>
          <a:no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0" rIns="0" anchor="t" anchorCtr="0"/>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228600" indent="-228600">
              <a:lnSpc>
                <a:spcPts val="1400"/>
              </a:lnSpc>
              <a:buFont typeface="+mj-ea"/>
              <a:buAutoNum type="circleNumDbPlain"/>
              <a:defRPr/>
            </a:pP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再生可能エネルギーの</a:t>
            </a:r>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普及</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拡大</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：固定価格買取制度（</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FIT</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）の活用等により、太陽光発電の普及促進の取組みを推進するとともに、併せて、その他の再生可能エネルギーについても、普及拡大に向けた取組みを促進。</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endParaRPr>
          </a:p>
          <a:p>
            <a:pPr marL="228600" indent="-228600">
              <a:lnSpc>
                <a:spcPts val="1400"/>
              </a:lnSpc>
              <a:spcBef>
                <a:spcPts val="1200"/>
              </a:spcBef>
              <a:buFont typeface="+mj-ea"/>
              <a:buAutoNum type="circleNumDbPlain"/>
              <a:defRPr/>
            </a:pP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エネルギー消費</a:t>
            </a:r>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の</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抑制</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：エネルギー使</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用量等の「見える化」を進めるなど、省エネ型ライフスタイル･</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ビジネススタイル</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への転換に向けた取組みを進め、省エネ機器・設備の導入及び住宅･建築物の省エネ化の取組みを</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促進。</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endParaRPr>
          </a:p>
          <a:p>
            <a:pPr marL="228600" indent="-228600">
              <a:lnSpc>
                <a:spcPts val="1400"/>
              </a:lnSpc>
              <a:spcBef>
                <a:spcPts val="1200"/>
              </a:spcBef>
              <a:buFont typeface="+mj-ea"/>
              <a:buAutoNum type="circleNumDbPlain"/>
              <a:defRPr/>
            </a:pP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電力需要の平準化と電力供給</a:t>
            </a:r>
            <a:r>
              <a:rPr lang="ja-JP" altLang="en-US" sz="1100" b="1"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の</a:t>
            </a:r>
            <a:r>
              <a:rPr lang="ja-JP" altLang="en-US" sz="1100" b="1"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安定化</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：デマンドレスポンス</a:t>
            </a:r>
            <a:r>
              <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や分散型電源（コージェネレーション等）</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cs typeface="Meiryo UI" pitchFamily="50" charset="-128"/>
              </a:rPr>
              <a:t>の普及促進、多様な電力事業者の参入促進などにより、電力ピーク需要の抑制、電力供給の安定化に向けた取組みを促進。</a:t>
            </a:r>
            <a:endParaRPr lang="ja-JP" altLang="en-US" sz="1100" dirty="0">
              <a:solidFill>
                <a:schemeClr val="tx1"/>
              </a:solidFill>
              <a:latin typeface="HG丸ｺﾞｼｯｸM-PRO" panose="020F0600000000000000" pitchFamily="50" charset="-128"/>
              <a:ea typeface="HG丸ｺﾞｼｯｸM-PRO" panose="020F0600000000000000" pitchFamily="50" charset="-128"/>
              <a:cs typeface="Meiryo UI" pitchFamily="50" charset="-128"/>
            </a:endParaRPr>
          </a:p>
        </p:txBody>
      </p:sp>
      <p:sp>
        <p:nvSpPr>
          <p:cNvPr id="68" name="角丸四角形 67"/>
          <p:cNvSpPr/>
          <p:nvPr/>
        </p:nvSpPr>
        <p:spPr>
          <a:xfrm>
            <a:off x="11907358" y="3339522"/>
            <a:ext cx="2152309" cy="288032"/>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50" dirty="0" smtClean="0">
                <a:latin typeface="HG丸ｺﾞｼｯｸM-PRO" panose="020F0600000000000000" pitchFamily="50" charset="-128"/>
                <a:ea typeface="HG丸ｺﾞｼｯｸM-PRO" panose="020F0600000000000000" pitchFamily="50" charset="-128"/>
                <a:cs typeface="Meiryo UI" pitchFamily="50" charset="-128"/>
              </a:rPr>
              <a:t>下段：</a:t>
            </a:r>
            <a:r>
              <a:rPr lang="en-US" altLang="ja-JP" sz="1050" dirty="0" smtClean="0">
                <a:latin typeface="HG丸ｺﾞｼｯｸM-PRO" panose="020F0600000000000000" pitchFamily="50" charset="-128"/>
                <a:ea typeface="HG丸ｺﾞｼｯｸM-PRO" panose="020F0600000000000000" pitchFamily="50" charset="-128"/>
                <a:cs typeface="Meiryo UI" pitchFamily="50" charset="-128"/>
              </a:rPr>
              <a:t>2018</a:t>
            </a:r>
            <a:r>
              <a:rPr lang="ja-JP" altLang="en-US" sz="1050" dirty="0" smtClean="0">
                <a:latin typeface="HG丸ｺﾞｼｯｸM-PRO" panose="020F0600000000000000" pitchFamily="50" charset="-128"/>
                <a:ea typeface="HG丸ｺﾞｼｯｸM-PRO" panose="020F0600000000000000" pitchFamily="50" charset="-128"/>
                <a:cs typeface="Meiryo UI" pitchFamily="50" charset="-128"/>
              </a:rPr>
              <a:t>年度末達成状況</a:t>
            </a:r>
            <a:endParaRPr lang="ja-JP" altLang="en-US" sz="1050" dirty="0">
              <a:latin typeface="HG丸ｺﾞｼｯｸM-PRO" panose="020F0600000000000000" pitchFamily="50" charset="-128"/>
              <a:ea typeface="HG丸ｺﾞｼｯｸM-PRO" panose="020F0600000000000000" pitchFamily="50" charset="-128"/>
              <a:cs typeface="Meiryo UI" pitchFamily="50" charset="-128"/>
            </a:endParaRPr>
          </a:p>
        </p:txBody>
      </p:sp>
      <p:sp>
        <p:nvSpPr>
          <p:cNvPr id="69" name="正方形/長方形 68"/>
          <p:cNvSpPr/>
          <p:nvPr/>
        </p:nvSpPr>
        <p:spPr bwMode="auto">
          <a:xfrm>
            <a:off x="7727250" y="3719490"/>
            <a:ext cx="657921" cy="1080000"/>
          </a:xfrm>
          <a:prstGeom prst="rect">
            <a:avLst/>
          </a:prstGeom>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fontAlgn="auto">
              <a:spcBef>
                <a:spcPts val="0"/>
              </a:spcBef>
              <a:spcAft>
                <a:spcPts val="0"/>
              </a:spcAft>
              <a:defRPr/>
            </a:pPr>
            <a:r>
              <a:rPr lang="ja-JP" altLang="en-US" sz="1200" dirty="0" smtClean="0">
                <a:latin typeface="HG丸ｺﾞｼｯｸM-PRO" panose="020F0600000000000000" pitchFamily="50" charset="-128"/>
                <a:ea typeface="HG丸ｺﾞｼｯｸM-PRO" panose="020F0600000000000000" pitchFamily="50" charset="-128"/>
                <a:cs typeface="メイリオ" pitchFamily="50" charset="-128"/>
              </a:rPr>
              <a:t>供給力の</a:t>
            </a:r>
            <a:endParaRPr lang="en-US" altLang="ja-JP" sz="1200" dirty="0" smtClean="0">
              <a:latin typeface="HG丸ｺﾞｼｯｸM-PRO" panose="020F0600000000000000" pitchFamily="50" charset="-128"/>
              <a:ea typeface="HG丸ｺﾞｼｯｸM-PRO" panose="020F0600000000000000" pitchFamily="50" charset="-128"/>
              <a:cs typeface="メイリオ" pitchFamily="50" charset="-128"/>
            </a:endParaRPr>
          </a:p>
          <a:p>
            <a:pPr algn="ctr" fontAlgn="auto">
              <a:spcBef>
                <a:spcPts val="0"/>
              </a:spcBef>
              <a:spcAft>
                <a:spcPts val="0"/>
              </a:spcAft>
              <a:defRPr/>
            </a:pPr>
            <a:r>
              <a:rPr lang="ja-JP" altLang="en-US" sz="1200" dirty="0" smtClean="0">
                <a:latin typeface="HG丸ｺﾞｼｯｸM-PRO" panose="020F0600000000000000" pitchFamily="50" charset="-128"/>
                <a:ea typeface="HG丸ｺﾞｼｯｸM-PRO" panose="020F0600000000000000" pitchFamily="50" charset="-128"/>
                <a:cs typeface="メイリオ" pitchFamily="50" charset="-128"/>
              </a:rPr>
              <a:t>増加</a:t>
            </a:r>
            <a:endParaRPr lang="ja-JP" altLang="en-US" sz="1200" dirty="0">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70" name="正方形/長方形 69"/>
          <p:cNvSpPr/>
          <p:nvPr/>
        </p:nvSpPr>
        <p:spPr bwMode="auto">
          <a:xfrm>
            <a:off x="7727249" y="4905339"/>
            <a:ext cx="657922" cy="1080798"/>
          </a:xfrm>
          <a:prstGeom prst="rect">
            <a:avLst/>
          </a:prstGeom>
          <a:ln w="63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fontAlgn="auto">
              <a:spcBef>
                <a:spcPts val="0"/>
              </a:spcBef>
              <a:spcAft>
                <a:spcPts val="0"/>
              </a:spcAft>
              <a:defRPr/>
            </a:pPr>
            <a:r>
              <a:rPr lang="ja-JP" altLang="en-US" sz="1200" dirty="0" smtClean="0">
                <a:latin typeface="HG丸ｺﾞｼｯｸM-PRO" panose="020F0600000000000000" pitchFamily="50" charset="-128"/>
                <a:ea typeface="HG丸ｺﾞｼｯｸM-PRO" panose="020F0600000000000000" pitchFamily="50" charset="-128"/>
                <a:cs typeface="メイリオ" pitchFamily="50" charset="-128"/>
              </a:rPr>
              <a:t>需要</a:t>
            </a:r>
            <a:endParaRPr lang="en-US" altLang="ja-JP" sz="1200" dirty="0" smtClean="0">
              <a:latin typeface="HG丸ｺﾞｼｯｸM-PRO" panose="020F0600000000000000" pitchFamily="50" charset="-128"/>
              <a:ea typeface="HG丸ｺﾞｼｯｸM-PRO" panose="020F0600000000000000" pitchFamily="50" charset="-128"/>
              <a:cs typeface="メイリオ" pitchFamily="50" charset="-128"/>
            </a:endParaRPr>
          </a:p>
          <a:p>
            <a:pPr algn="ctr" fontAlgn="auto">
              <a:spcBef>
                <a:spcPts val="0"/>
              </a:spcBef>
              <a:spcAft>
                <a:spcPts val="0"/>
              </a:spcAft>
              <a:defRPr/>
            </a:pPr>
            <a:r>
              <a:rPr lang="ja-JP" altLang="en-US" sz="1200" dirty="0" smtClean="0">
                <a:latin typeface="HG丸ｺﾞｼｯｸM-PRO" panose="020F0600000000000000" pitchFamily="50" charset="-128"/>
                <a:ea typeface="HG丸ｺﾞｼｯｸM-PRO" panose="020F0600000000000000" pitchFamily="50" charset="-128"/>
                <a:cs typeface="メイリオ" pitchFamily="50" charset="-128"/>
              </a:rPr>
              <a:t>の</a:t>
            </a:r>
            <a:endParaRPr lang="en-US" altLang="ja-JP" sz="1200" dirty="0" smtClean="0">
              <a:latin typeface="HG丸ｺﾞｼｯｸM-PRO" panose="020F0600000000000000" pitchFamily="50" charset="-128"/>
              <a:ea typeface="HG丸ｺﾞｼｯｸM-PRO" panose="020F0600000000000000" pitchFamily="50" charset="-128"/>
              <a:cs typeface="メイリオ" pitchFamily="50" charset="-128"/>
            </a:endParaRPr>
          </a:p>
          <a:p>
            <a:pPr algn="ctr" fontAlgn="auto">
              <a:spcBef>
                <a:spcPts val="0"/>
              </a:spcBef>
              <a:spcAft>
                <a:spcPts val="0"/>
              </a:spcAft>
              <a:defRPr/>
            </a:pPr>
            <a:r>
              <a:rPr lang="ja-JP" altLang="en-US" sz="1200" dirty="0" smtClean="0">
                <a:latin typeface="HG丸ｺﾞｼｯｸM-PRO" panose="020F0600000000000000" pitchFamily="50" charset="-128"/>
                <a:ea typeface="HG丸ｺﾞｼｯｸM-PRO" panose="020F0600000000000000" pitchFamily="50" charset="-128"/>
                <a:cs typeface="メイリオ" pitchFamily="50" charset="-128"/>
              </a:rPr>
              <a:t>削減</a:t>
            </a:r>
            <a:endParaRPr lang="ja-JP" altLang="en-US" sz="1200" dirty="0">
              <a:latin typeface="HG丸ｺﾞｼｯｸM-PRO" panose="020F0600000000000000" pitchFamily="50" charset="-128"/>
              <a:ea typeface="HG丸ｺﾞｼｯｸM-PRO" panose="020F0600000000000000" pitchFamily="50" charset="-128"/>
              <a:cs typeface="メイリオ" pitchFamily="50" charset="-128"/>
            </a:endParaRPr>
          </a:p>
        </p:txBody>
      </p:sp>
      <p:sp>
        <p:nvSpPr>
          <p:cNvPr id="71" name="角丸四角形 70"/>
          <p:cNvSpPr/>
          <p:nvPr/>
        </p:nvSpPr>
        <p:spPr>
          <a:xfrm>
            <a:off x="900787" y="4107663"/>
            <a:ext cx="1564073" cy="288032"/>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b="1" dirty="0" smtClean="0">
                <a:latin typeface="HG丸ｺﾞｼｯｸM-PRO" panose="020F0600000000000000" pitchFamily="50" charset="-128"/>
                <a:ea typeface="HG丸ｺﾞｼｯｸM-PRO" panose="020F0600000000000000" pitchFamily="50" charset="-128"/>
                <a:cs typeface="Meiryo UI" pitchFamily="50" charset="-128"/>
              </a:rPr>
              <a:t>＜</a:t>
            </a:r>
            <a:r>
              <a:rPr lang="ja-JP" altLang="en-US" sz="1200" b="1" dirty="0">
                <a:latin typeface="HG丸ｺﾞｼｯｸM-PRO" panose="020F0600000000000000" pitchFamily="50" charset="-128"/>
                <a:ea typeface="HG丸ｺﾞｼｯｸM-PRO" panose="020F0600000000000000" pitchFamily="50" charset="-128"/>
                <a:cs typeface="Meiryo UI" pitchFamily="50" charset="-128"/>
              </a:rPr>
              <a:t>プラン</a:t>
            </a:r>
            <a:r>
              <a:rPr lang="ja-JP" altLang="en-US" sz="1200" b="1" dirty="0" smtClean="0">
                <a:latin typeface="HG丸ｺﾞｼｯｸM-PRO" panose="020F0600000000000000" pitchFamily="50" charset="-128"/>
                <a:ea typeface="HG丸ｺﾞｼｯｸM-PRO" panose="020F0600000000000000" pitchFamily="50" charset="-128"/>
                <a:cs typeface="Meiryo UI" pitchFamily="50" charset="-128"/>
              </a:rPr>
              <a:t>の目標＞</a:t>
            </a:r>
            <a:endParaRPr lang="ja-JP" altLang="en-US" sz="1200" b="1" dirty="0">
              <a:latin typeface="HG丸ｺﾞｼｯｸM-PRO" panose="020F0600000000000000" pitchFamily="50" charset="-128"/>
              <a:ea typeface="HG丸ｺﾞｼｯｸM-PRO" panose="020F0600000000000000" pitchFamily="50" charset="-128"/>
              <a:cs typeface="Meiryo UI" pitchFamily="50" charset="-128"/>
            </a:endParaRPr>
          </a:p>
        </p:txBody>
      </p:sp>
      <p:sp>
        <p:nvSpPr>
          <p:cNvPr id="104" name="正方形/長方形 103"/>
          <p:cNvSpPr/>
          <p:nvPr/>
        </p:nvSpPr>
        <p:spPr>
          <a:xfrm>
            <a:off x="963043" y="7360802"/>
            <a:ext cx="5632268" cy="1477328"/>
          </a:xfrm>
          <a:prstGeom prst="rect">
            <a:avLst/>
          </a:prstGeom>
        </p:spPr>
        <p:txBody>
          <a:bodyPr wrap="square">
            <a:spAutoFit/>
          </a:bodyPr>
          <a:lstStyle/>
          <a:p>
            <a:pPr>
              <a:lnSpc>
                <a:spcPts val="1800"/>
              </a:lnSpc>
            </a:pPr>
            <a:r>
              <a:rPr lang="ja-JP" altLang="en-US" sz="1400" b="1" u="sng" dirty="0" smtClean="0">
                <a:latin typeface="Meiryo UI" panose="020B0604030504040204" pitchFamily="50" charset="-128"/>
                <a:ea typeface="Meiryo UI" panose="020B0604030504040204" pitchFamily="50" charset="-128"/>
              </a:rPr>
              <a:t>１　「大阪府市エネルギー政策審議会」の設置</a:t>
            </a:r>
          </a:p>
          <a:p>
            <a:pPr>
              <a:lnSpc>
                <a:spcPts val="1800"/>
              </a:lnSpc>
              <a:spcBef>
                <a:spcPts val="1200"/>
              </a:spcBef>
            </a:pPr>
            <a:r>
              <a:rPr lang="ja-JP" altLang="en-US" sz="1400" dirty="0" smtClean="0">
                <a:latin typeface="Meiryo UI" panose="020B0604030504040204" pitchFamily="50" charset="-128"/>
                <a:ea typeface="Meiryo UI" panose="020B0604030504040204" pitchFamily="50" charset="-128"/>
              </a:rPr>
              <a:t>　　府</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大阪府附属機関条例の一部を改正する条例</a:t>
            </a:r>
            <a:endParaRPr lang="en-US" altLang="ja-JP" sz="1400" dirty="0" smtClean="0">
              <a:latin typeface="Meiryo UI" panose="020B0604030504040204" pitchFamily="50" charset="-128"/>
              <a:ea typeface="Meiryo UI" panose="020B0604030504040204" pitchFamily="50" charset="-128"/>
            </a:endParaRPr>
          </a:p>
          <a:p>
            <a:pPr>
              <a:lnSpc>
                <a:spcPts val="18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（令和元年</a:t>
            </a:r>
            <a:r>
              <a:rPr lang="en-US" altLang="ja-JP" sz="1400" dirty="0" smtClean="0">
                <a:latin typeface="Meiryo UI" panose="020B0604030504040204" pitchFamily="50" charset="-128"/>
                <a:ea typeface="Meiryo UI" panose="020B0604030504040204" pitchFamily="50" charset="-128"/>
              </a:rPr>
              <a:t>9</a:t>
            </a:r>
            <a:r>
              <a:rPr lang="ja-JP" altLang="en-US" sz="1400" dirty="0" smtClean="0">
                <a:latin typeface="Meiryo UI" panose="020B0604030504040204" pitchFamily="50" charset="-128"/>
                <a:ea typeface="Meiryo UI" panose="020B0604030504040204" pitchFamily="50" charset="-128"/>
              </a:rPr>
              <a:t>月定例会（後半））</a:t>
            </a:r>
            <a:endParaRPr lang="en-US" altLang="ja-JP" sz="1400" dirty="0">
              <a:latin typeface="Meiryo UI" panose="020B0604030504040204" pitchFamily="50" charset="-128"/>
              <a:ea typeface="Meiryo UI" panose="020B0604030504040204" pitchFamily="50" charset="-128"/>
            </a:endParaRPr>
          </a:p>
          <a:p>
            <a:pPr>
              <a:lnSpc>
                <a:spcPts val="1800"/>
              </a:lnSpc>
              <a:spcBef>
                <a:spcPts val="600"/>
              </a:spcBef>
            </a:pPr>
            <a:r>
              <a:rPr lang="ja-JP" altLang="en-US" sz="1400" dirty="0" smtClean="0">
                <a:latin typeface="Meiryo UI" panose="020B0604030504040204" pitchFamily="50" charset="-128"/>
                <a:ea typeface="Meiryo UI" panose="020B0604030504040204" pitchFamily="50" charset="-128"/>
              </a:rPr>
              <a:t>　　市</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執行機関の附属機関に関する条例の一部を改正する条例</a:t>
            </a:r>
            <a:endParaRPr lang="en-US" altLang="ja-JP" sz="1400" dirty="0" smtClean="0">
              <a:latin typeface="Meiryo UI" panose="020B0604030504040204" pitchFamily="50" charset="-128"/>
              <a:ea typeface="Meiryo UI" panose="020B0604030504040204" pitchFamily="50" charset="-128"/>
            </a:endParaRPr>
          </a:p>
          <a:p>
            <a:pPr>
              <a:lnSpc>
                <a:spcPts val="1800"/>
              </a:lnSpc>
            </a:pPr>
            <a:r>
              <a:rPr lang="ja-JP" altLang="en-US" sz="1400" dirty="0" smtClean="0">
                <a:latin typeface="Meiryo UI" panose="020B0604030504040204" pitchFamily="50" charset="-128"/>
                <a:ea typeface="Meiryo UI" panose="020B0604030504040204" pitchFamily="50" charset="-128"/>
              </a:rPr>
              <a:t>　　　　（令和元年</a:t>
            </a:r>
            <a:r>
              <a:rPr lang="en-US" altLang="ja-JP" sz="1400" dirty="0" smtClean="0">
                <a:latin typeface="Meiryo UI" panose="020B0604030504040204" pitchFamily="50" charset="-128"/>
                <a:ea typeface="Meiryo UI" panose="020B0604030504040204" pitchFamily="50" charset="-128"/>
              </a:rPr>
              <a:t>9</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12</a:t>
            </a:r>
            <a:r>
              <a:rPr lang="ja-JP" altLang="en-US" sz="1400" dirty="0" smtClean="0">
                <a:latin typeface="Meiryo UI" panose="020B0604030504040204" pitchFamily="50" charset="-128"/>
                <a:ea typeface="Meiryo UI" panose="020B0604030504040204" pitchFamily="50" charset="-128"/>
              </a:rPr>
              <a:t>月市会（定例会第３回））</a:t>
            </a:r>
            <a:endParaRPr lang="en-US" altLang="ja-JP" sz="1400" dirty="0" smtClean="0">
              <a:latin typeface="Meiryo UI" panose="020B0604030504040204" pitchFamily="50" charset="-128"/>
              <a:ea typeface="Meiryo UI" panose="020B0604030504040204" pitchFamily="50" charset="-128"/>
            </a:endParaRPr>
          </a:p>
        </p:txBody>
      </p:sp>
      <p:sp>
        <p:nvSpPr>
          <p:cNvPr id="44" name="角丸四角形 43"/>
          <p:cNvSpPr/>
          <p:nvPr/>
        </p:nvSpPr>
        <p:spPr>
          <a:xfrm>
            <a:off x="6982254" y="7655481"/>
            <a:ext cx="5028374" cy="1176335"/>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marL="1076325" indent="-1076325">
              <a:lnSpc>
                <a:spcPts val="2000"/>
              </a:lnSpc>
            </a:pPr>
            <a:r>
              <a:rPr lang="ja-JP" altLang="en-US" sz="1400" dirty="0">
                <a:latin typeface="Meiryo UI" pitchFamily="50" charset="-128"/>
                <a:ea typeface="Meiryo UI" pitchFamily="50" charset="-128"/>
                <a:cs typeface="Meiryo UI" pitchFamily="50" charset="-128"/>
              </a:rPr>
              <a:t>・</a:t>
            </a:r>
            <a:r>
              <a:rPr lang="ja-JP" altLang="en-US" sz="1400" spc="700" dirty="0" smtClean="0">
                <a:latin typeface="Meiryo UI" pitchFamily="50" charset="-128"/>
                <a:ea typeface="Meiryo UI" pitchFamily="50" charset="-128"/>
                <a:cs typeface="Meiryo UI" pitchFamily="50" charset="-128"/>
              </a:rPr>
              <a:t>事務局</a:t>
            </a:r>
            <a:r>
              <a:rPr lang="en-US" altLang="ja-JP" sz="1400" spc="8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庶務は府において行う</a:t>
            </a:r>
            <a:endParaRPr lang="en-US" altLang="ja-JP" sz="1400" dirty="0" smtClean="0">
              <a:latin typeface="Meiryo UI" pitchFamily="50" charset="-128"/>
              <a:ea typeface="Meiryo UI" pitchFamily="50" charset="-128"/>
              <a:cs typeface="Meiryo UI" pitchFamily="50" charset="-128"/>
            </a:endParaRPr>
          </a:p>
          <a:p>
            <a:pPr marL="1076325" indent="-1076325">
              <a:lnSpc>
                <a:spcPts val="2000"/>
              </a:lnSpc>
            </a:pPr>
            <a:r>
              <a:rPr lang="ja-JP" altLang="en-US" sz="1400" dirty="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費用負担</a:t>
            </a: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府市が負担（市は府に負担金を交付）</a:t>
            </a:r>
            <a:endParaRPr lang="en-US" altLang="ja-JP" sz="1400" dirty="0" smtClean="0">
              <a:latin typeface="Meiryo UI" pitchFamily="50" charset="-128"/>
              <a:ea typeface="Meiryo UI" pitchFamily="50" charset="-128"/>
              <a:cs typeface="Meiryo UI" pitchFamily="50" charset="-128"/>
            </a:endParaRPr>
          </a:p>
          <a:p>
            <a:pPr marL="1076325" indent="-1076325">
              <a:lnSpc>
                <a:spcPts val="2000"/>
              </a:lnSpc>
            </a:pPr>
            <a:r>
              <a:rPr lang="ja-JP" altLang="en-US" sz="1400" dirty="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組　　　織</a:t>
            </a:r>
            <a:r>
              <a:rPr lang="en-US" altLang="ja-JP"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委員</a:t>
            </a:r>
            <a:r>
              <a:rPr lang="en-US" altLang="ja-JP" sz="1400" dirty="0" smtClean="0">
                <a:latin typeface="Meiryo UI" pitchFamily="50" charset="-128"/>
                <a:ea typeface="Meiryo UI" pitchFamily="50" charset="-128"/>
                <a:cs typeface="Meiryo UI" pitchFamily="50" charset="-128"/>
              </a:rPr>
              <a:t>10</a:t>
            </a:r>
            <a:r>
              <a:rPr lang="ja-JP" altLang="en-US" sz="1400" dirty="0" smtClean="0">
                <a:latin typeface="Meiryo UI" pitchFamily="50" charset="-128"/>
                <a:ea typeface="Meiryo UI" pitchFamily="50" charset="-128"/>
                <a:cs typeface="Meiryo UI" pitchFamily="50" charset="-128"/>
              </a:rPr>
              <a:t>人以内で組織　　　　　</a:t>
            </a:r>
            <a:endParaRPr lang="en-US" altLang="ja-JP" sz="1400" dirty="0" smtClean="0">
              <a:latin typeface="Meiryo UI" pitchFamily="50" charset="-128"/>
              <a:ea typeface="Meiryo UI" pitchFamily="50" charset="-128"/>
              <a:cs typeface="Meiryo UI" pitchFamily="50" charset="-128"/>
            </a:endParaRPr>
          </a:p>
          <a:p>
            <a:pPr marL="1076325" indent="-1076325">
              <a:lnSpc>
                <a:spcPts val="2000"/>
              </a:lnSpc>
            </a:pPr>
            <a:r>
              <a:rPr lang="ja-JP" altLang="en-US" sz="1400" dirty="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委員任期</a:t>
            </a:r>
            <a:r>
              <a:rPr lang="en-US" altLang="ja-JP" sz="1400" dirty="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2</a:t>
            </a:r>
            <a:r>
              <a:rPr lang="ja-JP" altLang="en-US" sz="1400" dirty="0" smtClean="0">
                <a:latin typeface="Meiryo UI" pitchFamily="50" charset="-128"/>
                <a:ea typeface="Meiryo UI" pitchFamily="50" charset="-128"/>
                <a:cs typeface="Meiryo UI" pitchFamily="50" charset="-128"/>
              </a:rPr>
              <a:t>年以内</a:t>
            </a:r>
            <a:endParaRPr lang="en-US" altLang="ja-JP" sz="1400" dirty="0">
              <a:latin typeface="Meiryo UI" pitchFamily="50" charset="-128"/>
              <a:ea typeface="Meiryo UI" pitchFamily="50" charset="-128"/>
              <a:cs typeface="Meiryo UI" pitchFamily="50" charset="-128"/>
            </a:endParaRPr>
          </a:p>
        </p:txBody>
      </p:sp>
      <p:sp>
        <p:nvSpPr>
          <p:cNvPr id="77" name="角丸四角形 76"/>
          <p:cNvSpPr/>
          <p:nvPr/>
        </p:nvSpPr>
        <p:spPr>
          <a:xfrm>
            <a:off x="978572" y="2973187"/>
            <a:ext cx="6368653" cy="204208"/>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b="1" u="sng" dirty="0">
                <a:latin typeface="HG丸ｺﾞｼｯｸM-PRO" panose="020F0600000000000000" pitchFamily="50" charset="-128"/>
                <a:ea typeface="HG丸ｺﾞｼｯｸM-PRO" panose="020F0600000000000000" pitchFamily="50" charset="-128"/>
                <a:cs typeface="Meiryo UI" pitchFamily="50" charset="-128"/>
              </a:rPr>
              <a:t>■</a:t>
            </a:r>
            <a:r>
              <a:rPr lang="ja-JP" altLang="en-US" sz="1200" b="1" u="sng" dirty="0" smtClean="0">
                <a:latin typeface="HG丸ｺﾞｼｯｸM-PRO" panose="020F0600000000000000" pitchFamily="50" charset="-128"/>
                <a:ea typeface="HG丸ｺﾞｼｯｸM-PRO" panose="020F0600000000000000" pitchFamily="50" charset="-128"/>
                <a:cs typeface="Meiryo UI" pitchFamily="50" charset="-128"/>
              </a:rPr>
              <a:t>現行の「おおさかエネルギー地産地消推進プラン」（</a:t>
            </a:r>
            <a:r>
              <a:rPr lang="en-US" altLang="ja-JP" sz="1200" b="1" u="sng" dirty="0" smtClean="0">
                <a:latin typeface="HG丸ｺﾞｼｯｸM-PRO" panose="020F0600000000000000" pitchFamily="50" charset="-128"/>
                <a:ea typeface="HG丸ｺﾞｼｯｸM-PRO" panose="020F0600000000000000" pitchFamily="50" charset="-128"/>
                <a:cs typeface="Meiryo UI" pitchFamily="50" charset="-128"/>
              </a:rPr>
              <a:t>2013</a:t>
            </a:r>
            <a:r>
              <a:rPr lang="ja-JP" altLang="en-US" sz="1200" b="1" u="sng" dirty="0" smtClean="0">
                <a:latin typeface="HG丸ｺﾞｼｯｸM-PRO" panose="020F0600000000000000" pitchFamily="50" charset="-128"/>
                <a:ea typeface="HG丸ｺﾞｼｯｸM-PRO" panose="020F0600000000000000" pitchFamily="50" charset="-128"/>
                <a:cs typeface="Meiryo UI" pitchFamily="50" charset="-128"/>
              </a:rPr>
              <a:t>～</a:t>
            </a:r>
            <a:r>
              <a:rPr lang="en-US" altLang="ja-JP" sz="1200" b="1" u="sng" dirty="0" smtClean="0">
                <a:latin typeface="HG丸ｺﾞｼｯｸM-PRO" panose="020F0600000000000000" pitchFamily="50" charset="-128"/>
                <a:ea typeface="HG丸ｺﾞｼｯｸM-PRO" panose="020F0600000000000000" pitchFamily="50" charset="-128"/>
                <a:cs typeface="Meiryo UI" pitchFamily="50" charset="-128"/>
              </a:rPr>
              <a:t>2020</a:t>
            </a:r>
            <a:r>
              <a:rPr lang="ja-JP" altLang="en-US" sz="1200" b="1" u="sng" dirty="0" smtClean="0">
                <a:latin typeface="HG丸ｺﾞｼｯｸM-PRO" panose="020F0600000000000000" pitchFamily="50" charset="-128"/>
                <a:ea typeface="HG丸ｺﾞｼｯｸM-PRO" panose="020F0600000000000000" pitchFamily="50" charset="-128"/>
                <a:cs typeface="Meiryo UI" pitchFamily="50" charset="-128"/>
              </a:rPr>
              <a:t>年度）の概要</a:t>
            </a:r>
            <a:endParaRPr lang="ja-JP" altLang="en-US" sz="1200" b="1" u="sng" dirty="0">
              <a:latin typeface="HG丸ｺﾞｼｯｸM-PRO" panose="020F0600000000000000" pitchFamily="50" charset="-128"/>
              <a:ea typeface="HG丸ｺﾞｼｯｸM-PRO" panose="020F0600000000000000" pitchFamily="50" charset="-128"/>
              <a:cs typeface="Meiryo UI" pitchFamily="50" charset="-128"/>
            </a:endParaRPr>
          </a:p>
        </p:txBody>
      </p:sp>
      <p:sp>
        <p:nvSpPr>
          <p:cNvPr id="78" name="角丸四角形 77"/>
          <p:cNvSpPr/>
          <p:nvPr/>
        </p:nvSpPr>
        <p:spPr>
          <a:xfrm>
            <a:off x="859304" y="3261907"/>
            <a:ext cx="1565798" cy="280054"/>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b="1" dirty="0" smtClean="0">
                <a:latin typeface="HG丸ｺﾞｼｯｸM-PRO" panose="020F0600000000000000" pitchFamily="50" charset="-128"/>
                <a:ea typeface="HG丸ｺﾞｼｯｸM-PRO" panose="020F0600000000000000" pitchFamily="50" charset="-128"/>
                <a:cs typeface="Meiryo UI" pitchFamily="50" charset="-128"/>
              </a:rPr>
              <a:t>＜府市の役割＞</a:t>
            </a:r>
            <a:endParaRPr lang="ja-JP" altLang="en-US" sz="1200" b="1" dirty="0">
              <a:latin typeface="HG丸ｺﾞｼｯｸM-PRO" panose="020F0600000000000000" pitchFamily="50" charset="-128"/>
              <a:ea typeface="HG丸ｺﾞｼｯｸM-PRO" panose="020F0600000000000000" pitchFamily="50" charset="-128"/>
              <a:cs typeface="Meiryo UI" pitchFamily="50" charset="-128"/>
            </a:endParaRPr>
          </a:p>
        </p:txBody>
      </p:sp>
      <p:sp>
        <p:nvSpPr>
          <p:cNvPr id="79" name="正方形/長方形 78"/>
          <p:cNvSpPr/>
          <p:nvPr/>
        </p:nvSpPr>
        <p:spPr>
          <a:xfrm>
            <a:off x="1051132" y="3500446"/>
            <a:ext cx="5451287" cy="528350"/>
          </a:xfrm>
          <a:prstGeom prst="rect">
            <a:avLst/>
          </a:prstGeom>
        </p:spPr>
        <p:txBody>
          <a:bodyPr wrap="square">
            <a:spAutoFit/>
          </a:bodyPr>
          <a:lstStyle/>
          <a:p>
            <a:pPr>
              <a:lnSpc>
                <a:spcPts val="1700"/>
              </a:lnSpc>
            </a:pPr>
            <a:r>
              <a:rPr lang="ja-JP" altLang="en-US" sz="1100" dirty="0" smtClean="0">
                <a:latin typeface="HG丸ｺﾞｼｯｸM-PRO" panose="020F0600000000000000" pitchFamily="50" charset="-128"/>
                <a:ea typeface="HG丸ｺﾞｼｯｸM-PRO" panose="020F0600000000000000" pitchFamily="50" charset="-128"/>
              </a:rPr>
              <a:t>府</a:t>
            </a:r>
            <a:r>
              <a:rPr lang="ja-JP" altLang="en-US" sz="1100" dirty="0">
                <a:latin typeface="HG丸ｺﾞｼｯｸM-PRO" panose="020F0600000000000000" pitchFamily="50" charset="-128"/>
                <a:ea typeface="HG丸ｺﾞｼｯｸM-PRO" panose="020F0600000000000000" pitchFamily="50" charset="-128"/>
              </a:rPr>
              <a:t>：広域自治体として地域のエネルギー政策の方向性を示す</a:t>
            </a:r>
            <a:r>
              <a:rPr lang="ja-JP" altLang="en-US" sz="1100" dirty="0" smtClean="0">
                <a:latin typeface="HG丸ｺﾞｼｯｸM-PRO" panose="020F0600000000000000" pitchFamily="50" charset="-128"/>
                <a:ea typeface="HG丸ｺﾞｼｯｸM-PRO" panose="020F0600000000000000" pitchFamily="50" charset="-128"/>
              </a:rPr>
              <a:t>。　</a:t>
            </a:r>
            <a:r>
              <a:rPr lang="en-US" altLang="ja-JP" sz="1100" dirty="0" smtClean="0">
                <a:latin typeface="HG丸ｺﾞｼｯｸM-PRO" panose="020F0600000000000000" pitchFamily="50" charset="-128"/>
                <a:ea typeface="HG丸ｺﾞｼｯｸM-PRO" panose="020F0600000000000000" pitchFamily="50" charset="-128"/>
              </a:rPr>
              <a:t/>
            </a:r>
            <a:br>
              <a:rPr lang="en-US" altLang="ja-JP" sz="1100" dirty="0" smtClean="0">
                <a:latin typeface="HG丸ｺﾞｼｯｸM-PRO" panose="020F0600000000000000" pitchFamily="50" charset="-128"/>
                <a:ea typeface="HG丸ｺﾞｼｯｸM-PRO" panose="020F0600000000000000" pitchFamily="50" charset="-128"/>
              </a:rPr>
            </a:br>
            <a:r>
              <a:rPr lang="ja-JP" altLang="en-US" sz="1100" dirty="0" smtClean="0">
                <a:latin typeface="HG丸ｺﾞｼｯｸM-PRO" panose="020F0600000000000000" pitchFamily="50" charset="-128"/>
                <a:ea typeface="HG丸ｺﾞｼｯｸM-PRO" panose="020F0600000000000000" pitchFamily="50" charset="-128"/>
              </a:rPr>
              <a:t>市</a:t>
            </a:r>
            <a:r>
              <a:rPr lang="ja-JP" altLang="en-US" sz="1100" dirty="0">
                <a:latin typeface="HG丸ｺﾞｼｯｸM-PRO" panose="020F0600000000000000" pitchFamily="50" charset="-128"/>
                <a:ea typeface="HG丸ｺﾞｼｯｸM-PRO" panose="020F0600000000000000" pitchFamily="50" charset="-128"/>
              </a:rPr>
              <a:t>：基礎自治体として、地域の特性</a:t>
            </a:r>
            <a:r>
              <a:rPr lang="ja-JP" altLang="en-US" sz="1100" dirty="0" smtClean="0">
                <a:latin typeface="HG丸ｺﾞｼｯｸM-PRO" panose="020F0600000000000000" pitchFamily="50" charset="-128"/>
                <a:ea typeface="HG丸ｺﾞｼｯｸM-PRO" panose="020F0600000000000000" pitchFamily="50" charset="-128"/>
              </a:rPr>
              <a:t>を活かし</a:t>
            </a:r>
            <a:r>
              <a:rPr lang="ja-JP" altLang="en-US" sz="1100" dirty="0">
                <a:latin typeface="HG丸ｺﾞｼｯｸM-PRO" panose="020F0600000000000000" pitchFamily="50" charset="-128"/>
                <a:ea typeface="HG丸ｺﾞｼｯｸM-PRO" panose="020F0600000000000000" pitchFamily="50" charset="-128"/>
              </a:rPr>
              <a:t>、地域に密着した施策･事業を展開。</a:t>
            </a:r>
          </a:p>
        </p:txBody>
      </p:sp>
      <p:sp>
        <p:nvSpPr>
          <p:cNvPr id="81" name="正方形/長方形 80"/>
          <p:cNvSpPr/>
          <p:nvPr/>
        </p:nvSpPr>
        <p:spPr>
          <a:xfrm>
            <a:off x="6776676" y="7360802"/>
            <a:ext cx="5089709" cy="309147"/>
          </a:xfrm>
          <a:prstGeom prst="rect">
            <a:avLst/>
          </a:prstGeom>
        </p:spPr>
        <p:txBody>
          <a:bodyPr wrap="square">
            <a:spAutoFit/>
          </a:bodyPr>
          <a:lstStyle/>
          <a:p>
            <a:r>
              <a:rPr lang="ja-JP" altLang="en-US" sz="1400" b="1" u="sng" dirty="0" smtClean="0">
                <a:latin typeface="Meiryo UI" panose="020B0604030504040204" pitchFamily="50" charset="-128"/>
                <a:ea typeface="Meiryo UI" panose="020B0604030504040204" pitchFamily="50" charset="-128"/>
              </a:rPr>
              <a:t>２　大阪府市エネルギー政策審議会共同設置規約</a:t>
            </a:r>
            <a:endParaRPr lang="ja-JP" altLang="en-US" sz="1400" b="1" u="sng" dirty="0">
              <a:latin typeface="Meiryo UI" panose="020B0604030504040204" pitchFamily="50" charset="-128"/>
              <a:ea typeface="Meiryo UI" panose="020B0604030504040204" pitchFamily="50" charset="-128"/>
            </a:endParaRPr>
          </a:p>
        </p:txBody>
      </p:sp>
      <p:sp>
        <p:nvSpPr>
          <p:cNvPr id="41" name="角丸四角形 40"/>
          <p:cNvSpPr/>
          <p:nvPr/>
        </p:nvSpPr>
        <p:spPr>
          <a:xfrm>
            <a:off x="569903" y="1091654"/>
            <a:ext cx="13963286" cy="5616000"/>
          </a:xfrm>
          <a:prstGeom prst="roundRect">
            <a:avLst>
              <a:gd name="adj" fmla="val 3320"/>
            </a:avLst>
          </a:prstGeom>
          <a:noFill/>
          <a:ln w="12700">
            <a:solidFill>
              <a:schemeClr val="accent5"/>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pPr algn="just">
              <a:lnSpc>
                <a:spcPts val="1600"/>
              </a:lnSpc>
              <a:spcAft>
                <a:spcPts val="600"/>
              </a:spcAft>
            </a:pP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600"/>
              </a:lnSpc>
              <a:spcAft>
                <a:spcPts val="600"/>
              </a:spcAft>
            </a:pP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600"/>
              </a:lnSpc>
              <a:spcAft>
                <a:spcPts val="600"/>
              </a:spcAft>
            </a:pPr>
            <a:endParaRPr lang="en-US" altLang="ja-JP"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角丸四角形 41"/>
          <p:cNvSpPr/>
          <p:nvPr/>
        </p:nvSpPr>
        <p:spPr>
          <a:xfrm>
            <a:off x="798757" y="2827737"/>
            <a:ext cx="13536000" cy="3708000"/>
          </a:xfrm>
          <a:prstGeom prst="roundRect">
            <a:avLst>
              <a:gd name="adj" fmla="val 5872"/>
            </a:avLst>
          </a:prstGeom>
          <a:noFill/>
          <a:ln w="6350">
            <a:solidFill>
              <a:schemeClr val="accent5"/>
            </a:solidFill>
            <a:prstDash val="sysDot"/>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pPr algn="just">
              <a:lnSpc>
                <a:spcPts val="1600"/>
              </a:lnSpc>
              <a:spcAft>
                <a:spcPts val="600"/>
              </a:spcAft>
            </a:pPr>
            <a:endParaRPr lang="en-US" altLang="ja-JP" sz="1100" kern="1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600"/>
              </a:lnSpc>
              <a:spcAft>
                <a:spcPts val="600"/>
              </a:spcAft>
            </a:pPr>
            <a:endParaRPr lang="en-US" altLang="ja-JP" sz="1100" kern="1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just">
              <a:lnSpc>
                <a:spcPts val="1600"/>
              </a:lnSpc>
              <a:spcAft>
                <a:spcPts val="600"/>
              </a:spcAft>
            </a:pPr>
            <a:endParaRPr lang="en-US" altLang="ja-JP" sz="1100" kern="1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48" name="正方形/長方形 47"/>
          <p:cNvSpPr/>
          <p:nvPr/>
        </p:nvSpPr>
        <p:spPr>
          <a:xfrm>
            <a:off x="818636" y="903604"/>
            <a:ext cx="713190" cy="327870"/>
          </a:xfrm>
          <a:prstGeom prst="rect">
            <a:avLst/>
          </a:prstGeom>
          <a:solidFill>
            <a:srgbClr val="002060"/>
          </a:solidFill>
          <a:ln w="12700" cap="flat" cmpd="sng" algn="ctr">
            <a:noFill/>
            <a:prstDash val="solid"/>
          </a:ln>
          <a:effectLst/>
        </p:spPr>
        <p:txBody>
          <a:bodyPr rot="0" spcFirstLastPara="0" vert="horz" wrap="square" lIns="36000" tIns="36000" rIns="36000" bIns="0" numCol="1" spcCol="0" rtlCol="0" fromWordArt="0" anchor="ctr" anchorCtr="0" forceAA="0" compatLnSpc="1">
            <a:prstTxWarp prst="textNoShape">
              <a:avLst/>
            </a:prstTxWarp>
            <a:noAutofit/>
          </a:bodyPr>
          <a:lstStyle/>
          <a:p>
            <a:pPr algn="ctr">
              <a:spcAft>
                <a:spcPts val="0"/>
              </a:spcAft>
            </a:pPr>
            <a:r>
              <a:rPr lang="ja-JP" altLang="en-US" sz="16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概要</a:t>
            </a:r>
            <a:endParaRPr lang="ja-JP" sz="1600" b="1" kern="100"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5"/>
          <p:cNvSpPr>
            <a:spLocks noChangeArrowheads="1"/>
          </p:cNvSpPr>
          <p:nvPr/>
        </p:nvSpPr>
        <p:spPr bwMode="auto">
          <a:xfrm>
            <a:off x="703259" y="325436"/>
            <a:ext cx="746919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48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41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6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3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3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9pPr>
          </a:lstStyle>
          <a:p>
            <a:pPr defTabSz="914400">
              <a:spcBef>
                <a:spcPct val="0"/>
              </a:spcBef>
              <a:buNone/>
            </a:pPr>
            <a:r>
              <a:rPr lang="ja-JP" altLang="en-US" sz="2000" b="1" dirty="0" smtClean="0">
                <a:latin typeface="メイリオ" panose="020B0604030504040204" pitchFamily="50" charset="-128"/>
                <a:ea typeface="メイリオ" panose="020B0604030504040204" pitchFamily="50" charset="-128"/>
              </a:rPr>
              <a:t>大阪</a:t>
            </a:r>
            <a:r>
              <a:rPr lang="ja-JP" altLang="en-US" sz="2000" b="1" dirty="0">
                <a:latin typeface="メイリオ" panose="020B0604030504040204" pitchFamily="50" charset="-128"/>
                <a:ea typeface="メイリオ" panose="020B0604030504040204" pitchFamily="50" charset="-128"/>
              </a:rPr>
              <a:t>府</a:t>
            </a:r>
            <a:r>
              <a:rPr lang="ja-JP" altLang="en-US" sz="2000" b="1" dirty="0" smtClean="0">
                <a:latin typeface="メイリオ" panose="020B0604030504040204" pitchFamily="50" charset="-128"/>
                <a:ea typeface="メイリオ" panose="020B0604030504040204" pitchFamily="50" charset="-128"/>
              </a:rPr>
              <a:t>市エネルギー政策審議会について</a:t>
            </a:r>
            <a:endParaRPr lang="ja-JP" altLang="en-US" sz="2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直線コネクタ 42"/>
          <p:cNvCxnSpPr/>
          <p:nvPr/>
        </p:nvCxnSpPr>
        <p:spPr>
          <a:xfrm flipV="1">
            <a:off x="-19050" y="722313"/>
            <a:ext cx="15156000" cy="14152"/>
          </a:xfrm>
          <a:prstGeom prst="line">
            <a:avLst/>
          </a:prstGeom>
          <a:ln w="50800">
            <a:solidFill>
              <a:srgbClr val="00B0F0"/>
            </a:solidFill>
          </a:ln>
        </p:spPr>
        <p:style>
          <a:lnRef idx="1">
            <a:schemeClr val="accent1"/>
          </a:lnRef>
          <a:fillRef idx="0">
            <a:schemeClr val="accent1"/>
          </a:fillRef>
          <a:effectRef idx="0">
            <a:schemeClr val="accent1"/>
          </a:effectRef>
          <a:fontRef idx="minor">
            <a:schemeClr val="tx1"/>
          </a:fontRef>
        </p:style>
      </p:cxnSp>
      <p:sp>
        <p:nvSpPr>
          <p:cNvPr id="49" name="正方形/長方形 5"/>
          <p:cNvSpPr>
            <a:spLocks noChangeArrowheads="1"/>
          </p:cNvSpPr>
          <p:nvPr/>
        </p:nvSpPr>
        <p:spPr bwMode="auto">
          <a:xfrm>
            <a:off x="9719837" y="415258"/>
            <a:ext cx="324394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48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41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6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3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3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9pPr>
          </a:lstStyle>
          <a:p>
            <a:pPr algn="dist" defTabSz="914400" eaLnBrk="1" hangingPunct="1">
              <a:spcBef>
                <a:spcPct val="0"/>
              </a:spcBef>
              <a:buFontTx/>
              <a:buNone/>
            </a:pPr>
            <a:r>
              <a:rPr lang="ja-JP" altLang="en-US" sz="1400" dirty="0" smtClean="0">
                <a:latin typeface="メイリオ" panose="020B0604030504040204" pitchFamily="50" charset="-128"/>
                <a:ea typeface="メイリオ" panose="020B0604030504040204" pitchFamily="50" charset="-128"/>
              </a:rPr>
              <a:t>大阪府環境農林水産部・大阪市環境局</a:t>
            </a:r>
            <a:endParaRPr lang="ja-JP" altLang="en-US" sz="1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777222" y="6921353"/>
            <a:ext cx="2890045" cy="327870"/>
          </a:xfrm>
          <a:prstGeom prst="rect">
            <a:avLst/>
          </a:prstGeom>
          <a:solidFill>
            <a:srgbClr val="002060"/>
          </a:solidFill>
          <a:ln w="12700" cap="flat" cmpd="sng" algn="ctr">
            <a:noFill/>
            <a:prstDash val="solid"/>
          </a:ln>
          <a:effectLst/>
        </p:spPr>
        <p:txBody>
          <a:bodyPr rot="0" spcFirstLastPara="0" vert="horz" wrap="square" lIns="36000" tIns="36000" rIns="36000" bIns="0" numCol="1" spcCol="0" rtlCol="0" fromWordArt="0" anchor="ctr" anchorCtr="0" forceAA="0" compatLnSpc="1">
            <a:prstTxWarp prst="textNoShape">
              <a:avLst/>
            </a:prstTxWarp>
            <a:noAutofit/>
          </a:bodyPr>
          <a:lstStyle/>
          <a:p>
            <a:pPr algn="ctr">
              <a:spcAft>
                <a:spcPts val="0"/>
              </a:spcAft>
            </a:pPr>
            <a:r>
              <a:rPr lang="ja-JP" altLang="en-US" sz="16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設置根拠・スケジュール</a:t>
            </a:r>
            <a:endParaRPr lang="ja-JP" sz="1600" b="1" kern="100"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3195915558"/>
              </p:ext>
            </p:extLst>
          </p:nvPr>
        </p:nvGraphicFramePr>
        <p:xfrm>
          <a:off x="6824283" y="9142577"/>
          <a:ext cx="7331218" cy="1146928"/>
        </p:xfrm>
        <a:graphic>
          <a:graphicData uri="http://schemas.openxmlformats.org/drawingml/2006/table">
            <a:tbl>
              <a:tblPr firstRow="1" bandRow="1">
                <a:tableStyleId>{7DF18680-E054-41AD-8BC1-D1AEF772440D}</a:tableStyleId>
              </a:tblPr>
              <a:tblGrid>
                <a:gridCol w="4735741">
                  <a:extLst>
                    <a:ext uri="{9D8B030D-6E8A-4147-A177-3AD203B41FA5}">
                      <a16:colId xmlns:a16="http://schemas.microsoft.com/office/drawing/2014/main" val="3319586067"/>
                    </a:ext>
                  </a:extLst>
                </a:gridCol>
                <a:gridCol w="2595477">
                  <a:extLst>
                    <a:ext uri="{9D8B030D-6E8A-4147-A177-3AD203B41FA5}">
                      <a16:colId xmlns:a16="http://schemas.microsoft.com/office/drawing/2014/main" val="3711940732"/>
                    </a:ext>
                  </a:extLst>
                </a:gridCol>
              </a:tblGrid>
              <a:tr h="254362">
                <a:tc>
                  <a:txBody>
                    <a:bodyPr/>
                    <a:lstStyle/>
                    <a:p>
                      <a:r>
                        <a:rPr kumimoji="1" lang="ja-JP" altLang="en-US" sz="1100" dirty="0" smtClean="0">
                          <a:latin typeface="Meiryo UI" panose="020B0604030504040204" pitchFamily="50" charset="-128"/>
                          <a:ea typeface="Meiryo UI" panose="020B0604030504040204" pitchFamily="50" charset="-128"/>
                        </a:rPr>
                        <a:t>令和</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年</a:t>
                      </a: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月　　　　　　　　　　　　　　　　　　　　　　　　　　　　　　　　</a:t>
                      </a:r>
                      <a:r>
                        <a:rPr kumimoji="1" lang="en-US" altLang="ja-JP" sz="1100" dirty="0" smtClean="0">
                          <a:latin typeface="Meiryo UI" panose="020B0604030504040204" pitchFamily="50" charset="-128"/>
                          <a:ea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rPr>
                        <a:t>月　　　　　　</a:t>
                      </a:r>
                      <a:endParaRPr kumimoji="1" lang="ja-JP" altLang="en-US" sz="1100" b="0" dirty="0">
                        <a:latin typeface="Meiryo UI" panose="020B0604030504040204" pitchFamily="50" charset="-128"/>
                        <a:ea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rPr>
                        <a:t>令和</a:t>
                      </a:r>
                      <a:r>
                        <a:rPr kumimoji="1" lang="en-US" altLang="ja-JP" sz="1100" dirty="0" smtClean="0">
                          <a:latin typeface="Meiryo UI" panose="020B0604030504040204" pitchFamily="50" charset="-128"/>
                          <a:ea typeface="Meiryo UI" panose="020B0604030504040204" pitchFamily="50" charset="-128"/>
                        </a:rPr>
                        <a:t>3</a:t>
                      </a:r>
                      <a:r>
                        <a:rPr kumimoji="1" lang="ja-JP" altLang="en-US" sz="1100" dirty="0" smtClean="0">
                          <a:latin typeface="Meiryo UI" panose="020B0604030504040204" pitchFamily="50" charset="-128"/>
                          <a:ea typeface="Meiryo UI" panose="020B0604030504040204" pitchFamily="50" charset="-128"/>
                        </a:rPr>
                        <a:t>年</a:t>
                      </a: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月　　　　　　　　　　　</a:t>
                      </a:r>
                      <a:r>
                        <a:rPr kumimoji="1" lang="en-US" altLang="ja-JP" sz="1100" dirty="0" smtClean="0">
                          <a:latin typeface="Meiryo UI" panose="020B0604030504040204" pitchFamily="50" charset="-128"/>
                          <a:ea typeface="Meiryo UI" panose="020B0604030504040204" pitchFamily="50" charset="-128"/>
                        </a:rPr>
                        <a:t>3</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58028481"/>
                  </a:ext>
                </a:extLst>
              </a:tr>
              <a:tr h="887848">
                <a:tc>
                  <a:txBody>
                    <a:bodyPr/>
                    <a:lstStyle/>
                    <a:p>
                      <a:pPr marL="0" marR="0" lvl="0" indent="0" algn="l" defTabSz="1454074"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　　　　　○諮問　　　　　　　　　　　　　　　　　　　　　　　　　○答申　　　　 　　　　　　　</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1454074"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　　　　</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1454074" rtl="0" eaLnBrk="1" fontAlgn="auto" latinLnBrk="0" hangingPunct="1">
                        <a:lnSpc>
                          <a:spcPct val="100000"/>
                        </a:lnSpc>
                        <a:spcBef>
                          <a:spcPts val="60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　　　　　　審議会における調査審議（４～５回程度開催予定）</a:t>
                      </a:r>
                      <a:endParaRPr kumimoji="1" lang="en-US" altLang="ja-JP" sz="1100" dirty="0" smtClean="0">
                        <a:latin typeface="Meiryo UI" panose="020B0604030504040204" pitchFamily="50" charset="-128"/>
                        <a:ea typeface="Meiryo UI" panose="020B0604030504040204" pitchFamily="50" charset="-128"/>
                      </a:endParaRPr>
                    </a:p>
                    <a:p>
                      <a:pPr>
                        <a:spcBef>
                          <a:spcPts val="0"/>
                        </a:spcBef>
                      </a:pPr>
                      <a:r>
                        <a:rPr kumimoji="1" lang="ja-JP" altLang="en-US" sz="1100" dirty="0" smtClean="0">
                          <a:latin typeface="Meiryo UI" panose="020B0604030504040204" pitchFamily="50" charset="-128"/>
                          <a:ea typeface="Meiryo UI" panose="020B0604030504040204" pitchFamily="50" charset="-128"/>
                        </a:rPr>
                        <a:t>　　　　　　</a:t>
                      </a:r>
                      <a:r>
                        <a:rPr kumimoji="1" lang="ja-JP" altLang="en-US" sz="1000" b="0" dirty="0" smtClean="0">
                          <a:latin typeface="Meiryo UI" panose="020B0604030504040204" pitchFamily="50" charset="-128"/>
                          <a:ea typeface="Meiryo UI" panose="020B0604030504040204" pitchFamily="50" charset="-128"/>
                        </a:rPr>
                        <a:t>［これまでの取組みの検証・新たな対策の検討］</a:t>
                      </a:r>
                      <a:endParaRPr kumimoji="1" lang="ja-JP" altLang="en-US" sz="1000" b="0" dirty="0">
                        <a:latin typeface="Meiryo UI" panose="020B0604030504040204" pitchFamily="50" charset="-128"/>
                        <a:ea typeface="Meiryo UI" panose="020B0604030504040204" pitchFamily="50" charset="-128"/>
                      </a:endParaRPr>
                    </a:p>
                  </a:txBody>
                  <a:tcPr/>
                </a:tc>
                <a:tc>
                  <a:txBody>
                    <a:bodyPr/>
                    <a:lstStyle/>
                    <a:p>
                      <a:pPr marL="0" marR="0" lvl="0" indent="0" algn="l" defTabSz="1454074"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　　　　　　　　○パブコメ　　　　○プラン改定</a:t>
                      </a:r>
                      <a:endParaRPr kumimoji="1" lang="en-US" altLang="ja-JP" sz="1100" dirty="0" smtClean="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3076796"/>
                  </a:ext>
                </a:extLst>
              </a:tr>
            </a:tbl>
          </a:graphicData>
        </a:graphic>
      </p:graphicFrame>
      <p:sp>
        <p:nvSpPr>
          <p:cNvPr id="36" name="右矢印 35"/>
          <p:cNvSpPr/>
          <p:nvPr/>
        </p:nvSpPr>
        <p:spPr>
          <a:xfrm>
            <a:off x="7436718" y="9664757"/>
            <a:ext cx="3158829" cy="186099"/>
          </a:xfrm>
          <a:prstGeom prst="rightArrow">
            <a:avLst>
              <a:gd name="adj1" fmla="val 50000"/>
              <a:gd name="adj2" fmla="val 90946"/>
            </a:avLst>
          </a:prstGeom>
          <a:solidFill>
            <a:schemeClr val="accent1">
              <a:lumMod val="75000"/>
            </a:schemeClr>
          </a:solidFill>
          <a:ln w="3175">
            <a:solidFill>
              <a:schemeClr val="accent1">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pPr algn="ctr"/>
            <a:endParaRPr kumimoji="1" lang="ja-JP" altLang="en-US" sz="12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右矢印 36"/>
          <p:cNvSpPr/>
          <p:nvPr/>
        </p:nvSpPr>
        <p:spPr>
          <a:xfrm>
            <a:off x="12435778" y="9664757"/>
            <a:ext cx="792000" cy="186099"/>
          </a:xfrm>
          <a:prstGeom prst="rightArrow">
            <a:avLst>
              <a:gd name="adj1" fmla="val 50000"/>
              <a:gd name="adj2" fmla="val 90946"/>
            </a:avLst>
          </a:prstGeom>
          <a:solidFill>
            <a:schemeClr val="accent1">
              <a:lumMod val="75000"/>
            </a:schemeClr>
          </a:solidFill>
          <a:ln w="3175">
            <a:solidFill>
              <a:schemeClr val="accent1">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pPr algn="ctr"/>
            <a:endParaRPr kumimoji="1" lang="ja-JP" altLang="en-US" sz="12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6639377" y="8849877"/>
            <a:ext cx="1688852" cy="307777"/>
          </a:xfrm>
          <a:prstGeom prst="rect">
            <a:avLst/>
          </a:prstGeom>
        </p:spPr>
        <p:txBody>
          <a:bodyPr wrap="square">
            <a:spAutoFit/>
          </a:bodyPr>
          <a:lstStyle/>
          <a:p>
            <a:r>
              <a:rPr lang="ja-JP" altLang="en-US" sz="1400" b="1" dirty="0" smtClean="0">
                <a:latin typeface="Meiryo UI" panose="020B0604030504040204" pitchFamily="50" charset="-128"/>
                <a:ea typeface="Meiryo UI" panose="020B0604030504040204" pitchFamily="50" charset="-128"/>
              </a:rPr>
              <a:t>＜スケジュール＞</a:t>
            </a:r>
            <a:endParaRPr lang="ja-JP" altLang="en-US" sz="1400" b="1"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3943812" y="102114"/>
            <a:ext cx="1107996" cy="461665"/>
          </a:xfrm>
          <a:prstGeom prst="rect">
            <a:avLst/>
          </a:prstGeom>
          <a:noFill/>
          <a:ln>
            <a:solidFill>
              <a:schemeClr val="tx1"/>
            </a:solidFill>
          </a:ln>
        </p:spPr>
        <p:txBody>
          <a:bodyPr wrap="none" rtlCol="0">
            <a:spAutoFit/>
          </a:bodyPr>
          <a:lstStyle/>
          <a:p>
            <a:r>
              <a:rPr kumimoji="1" lang="ja-JP" altLang="en-US" sz="2400" dirty="0" smtClean="0">
                <a:latin typeface="+mj-ea"/>
                <a:ea typeface="+mj-ea"/>
              </a:rPr>
              <a:t>資料</a:t>
            </a:r>
            <a:r>
              <a:rPr kumimoji="1" lang="en-US" altLang="ja-JP" sz="2400" dirty="0" smtClean="0">
                <a:latin typeface="+mj-ea"/>
                <a:ea typeface="+mj-ea"/>
              </a:rPr>
              <a:t>10</a:t>
            </a:r>
            <a:endParaRPr kumimoji="1" lang="ja-JP" altLang="en-US" sz="2400" dirty="0">
              <a:latin typeface="+mj-ea"/>
              <a:ea typeface="+mj-ea"/>
            </a:endParaRPr>
          </a:p>
        </p:txBody>
      </p:sp>
    </p:spTree>
    <p:extLst>
      <p:ext uri="{BB962C8B-B14F-4D97-AF65-F5344CB8AC3E}">
        <p14:creationId xmlns:p14="http://schemas.microsoft.com/office/powerpoint/2010/main" val="541052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5400">
          <a:solidFill>
            <a:schemeClr val="tx1"/>
          </a:solidFill>
          <a:prstDash val="solid"/>
        </a:ln>
        <a:effectLst>
          <a:outerShdw blurRad="50800" dist="38100" dir="2700000" algn="tl" rotWithShape="0">
            <a:prstClr val="black">
              <a:alpha val="40000"/>
            </a:prstClr>
          </a:outerShdw>
        </a:effectLst>
      </a:spPr>
      <a:bodyPr rot="0" spcFirstLastPara="0" vert="horz" wrap="square" lIns="91440" tIns="45720" rIns="91440" bIns="36000" numCol="1" spcCol="0" rtlCol="0" fromWordArt="0" anchor="t" anchorCtr="0" forceAA="0" compatLnSpc="1">
        <a:prstTxWarp prst="textNoShape">
          <a:avLst/>
        </a:prstTxWarp>
        <a:noAutofit/>
      </a:bodyPr>
      <a:lstStyle>
        <a:defPPr>
          <a:defRPr sz="1200" b="1"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50B924-8ECC-49DA-B303-33840336C203}">
  <ds:schemaRefs>
    <ds:schemaRef ds:uri="http://purl.org/dc/dcmitype/"/>
    <ds:schemaRef ds:uri="http://schemas.microsoft.com/office/2006/metadata/properties"/>
    <ds:schemaRef ds:uri="http://schemas.microsoft.com/office/2006/documentManagement/types"/>
    <ds:schemaRef ds:uri="http://purl.org/dc/terms/"/>
    <ds:schemaRef ds:uri="http://purl.org/dc/elements/1.1/"/>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3AD18A9A-5E61-4FAD-9D1B-090A4649BD0B}">
  <ds:schemaRefs>
    <ds:schemaRef ds:uri="http://schemas.microsoft.com/sharepoint/v3/contenttype/forms"/>
  </ds:schemaRefs>
</ds:datastoreItem>
</file>

<file path=customXml/itemProps3.xml><?xml version="1.0" encoding="utf-8"?>
<ds:datastoreItem xmlns:ds="http://schemas.openxmlformats.org/officeDocument/2006/customXml" ds:itemID="{4F5D15F0-D96C-478E-90A9-09ED97C511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17569</TotalTime>
  <Words>351</Words>
  <Application>Microsoft Office PowerPoint</Application>
  <PresentationFormat>ユーザー設定</PresentationFormat>
  <Paragraphs>63</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Meiryo UI</vt: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原井　真一</dc:creator>
  <cp:lastModifiedBy>長濵　智子</cp:lastModifiedBy>
  <cp:revision>1596</cp:revision>
  <cp:lastPrinted>2019-12-06T08:43:07Z</cp:lastPrinted>
  <dcterms:created xsi:type="dcterms:W3CDTF">2012-04-24T10:46:15Z</dcterms:created>
  <dcterms:modified xsi:type="dcterms:W3CDTF">2019-12-09T00:31:50Z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