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801600" cy="9601200" type="A3"/>
  <p:notesSz cx="6807200" cy="99393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652" autoAdjust="0"/>
  </p:normalViewPr>
  <p:slideViewPr>
    <p:cSldViewPr>
      <p:cViewPr varScale="1">
        <p:scale>
          <a:sx n="48" d="100"/>
          <a:sy n="48" d="100"/>
        </p:scale>
        <p:origin x="1896" y="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9" y="1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9BF0D00-A7E0-4199-8A2B-493412573ABF}" type="datetimeFigureOut">
              <a:rPr lang="ja-JP" altLang="en-US"/>
              <a:pPr/>
              <a:t>2019/12/9</a:t>
            </a:fld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1384"/>
            <a:ext cx="5445760" cy="447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9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AAA8660-73D4-4D53-9249-DF02BC39BAF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6954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1" y="2982598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B633-C27B-47F2-89DA-A8E9C0D71880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BF6B-C23A-44B1-BF1F-B6DAECA94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0B53-C38C-4E03-ABA6-3578E7FEC88A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1EEB-2B5F-4113-A868-984AAAC1BC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7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7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43E4D-565E-4811-92D5-CAD21B72B8F8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8C6AA-34D7-4AC5-88B8-E72DF55ABF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39DCA-B6CE-416E-9913-D6A8E1A9AFAE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F8AF-F860-4579-B071-D45D5D07CA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3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347A-D9D4-413D-8F18-515760F5982D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AC61-EB92-4BCD-A6E3-891EE8928B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1A5FD-C68A-460D-989E-0148C09E5DD1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908E-D42C-4F25-9679-F6DA22EA4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34536-B011-4345-936D-164557677061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E726-A99F-4113-85C7-CD268A6911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A844D-896B-4284-8D4A-7B33446171AB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C7BFA-C218-47DE-A0ED-A7F06143B5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FEA3-BF6C-4322-AC9F-E23596D6C232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E692-9DCC-4F4D-95F4-F368D0F7A4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8165B-2593-444C-BB29-2A93E547AB3D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8C9E-8846-4418-A942-E914A1BE77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7F45-0F31-4C73-8C5A-B6F6B037EED7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9588F-3934-462F-9F9C-00C163549A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433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86C1B0F-2EC6-440D-9CF0-FBB05289CBCC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C3E726-F351-4789-B918-214B6A0CFC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unic.or.jp/files/sdg_icon_17_ja-290x290.png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テキスト ボックス 3"/>
          <p:cNvSpPr txBox="1">
            <a:spLocks noChangeArrowheads="1"/>
          </p:cNvSpPr>
          <p:nvPr/>
        </p:nvSpPr>
        <p:spPr bwMode="auto">
          <a:xfrm>
            <a:off x="568152" y="264096"/>
            <a:ext cx="6852665" cy="3672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大阪府生活環境の保全等に関する条例のあり方について</a:t>
            </a:r>
          </a:p>
        </p:txBody>
      </p:sp>
      <p:sp>
        <p:nvSpPr>
          <p:cNvPr id="1098" name="テキスト ボックス 46"/>
          <p:cNvSpPr>
            <a:spLocks noChangeArrowheads="1"/>
          </p:cNvSpPr>
          <p:nvPr/>
        </p:nvSpPr>
        <p:spPr bwMode="auto">
          <a:xfrm>
            <a:off x="64097" y="984176"/>
            <a:ext cx="6078374" cy="4318258"/>
          </a:xfrm>
          <a:prstGeom prst="roundRect">
            <a:avLst>
              <a:gd name="adj" fmla="val 8889"/>
            </a:avLst>
          </a:prstGeom>
          <a:noFill/>
          <a:ln w="6350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endParaRPr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○  背景</a:t>
            </a:r>
            <a:endParaRPr lang="en-US" altLang="ja-JP" sz="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・昭和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46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年に「大阪府公害防止条例」を制定し、工場・事業場による深刻な大気汚染や水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質汚濁などの公害問題に対処していたが、平成６年には、自動車排出ガスや生活排水に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起因する都市・生活型公害など生活環境全般の保全にも対応するため、「大阪府公害防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止条例」を全面的に見直し「大阪府生活環境の保全等に関する条例」を制定した。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・府においては、関係法令の改正に対応するため、都度、条例の見直し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を行っている。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現条例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の制定から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年が経過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した現在においては、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大阪の環境の状況は大きく改善し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基準を概ね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達成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する状況となっているが、一方で光化学オキシダントや海域の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COD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など、引き続き改善が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必要な課題もある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また、この間の社会経済活動や環境の状況の変化により、条例による規制内容が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環境負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荷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の程度に応じた適切なものとなっているか検証も必要である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○  諮問事項</a:t>
            </a: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環境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基準未達成の汚染物質への対応や既存制度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の見直しなど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、今後の「大阪府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生活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環境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の保全等に関する条例」のあり方</a:t>
            </a:r>
            <a:endParaRPr lang="en-US" altLang="ja-JP" sz="2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141646" y="984177"/>
            <a:ext cx="5971122" cy="4271272"/>
          </a:xfrm>
          <a:prstGeom prst="roundRect">
            <a:avLst>
              <a:gd name="adj" fmla="val 233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 bwMode="auto">
          <a:xfrm>
            <a:off x="352128" y="840160"/>
            <a:ext cx="1116013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諮問の趣旨</a:t>
            </a:r>
          </a:p>
        </p:txBody>
      </p:sp>
      <p:sp>
        <p:nvSpPr>
          <p:cNvPr id="63" name="テキスト ボックス 62"/>
          <p:cNvSpPr txBox="1"/>
          <p:nvPr/>
        </p:nvSpPr>
        <p:spPr bwMode="auto">
          <a:xfrm>
            <a:off x="6435700" y="7410519"/>
            <a:ext cx="1765300" cy="30638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検討スケジュール（案）</a:t>
            </a:r>
          </a:p>
        </p:txBody>
      </p:sp>
      <p:pic>
        <p:nvPicPr>
          <p:cNvPr id="2056" name="図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47371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図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56515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530600" y="47371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530600" y="56515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 bwMode="auto">
          <a:xfrm>
            <a:off x="6347557" y="5903794"/>
            <a:ext cx="5957899" cy="1414324"/>
          </a:xfrm>
          <a:prstGeom prst="roundRect">
            <a:avLst>
              <a:gd name="adj" fmla="val 8891"/>
            </a:avLst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大気、水質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、化学物質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、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騒音・振動、その他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分野について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環境基準未達成の汚染物質への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対応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・法令規制の枠組み、施行状況、環境の状況を踏まえた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既存制度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の見直し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事業者の自主的取組を促進する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手法など、規制的手法以外の新た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な管理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手法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のあり方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 bwMode="auto">
          <a:xfrm>
            <a:off x="6435564" y="5532924"/>
            <a:ext cx="1477404" cy="30638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検討の内容（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</a:p>
        </p:txBody>
      </p:sp>
      <p:sp>
        <p:nvSpPr>
          <p:cNvPr id="62" name="テキスト ボックス 61"/>
          <p:cNvSpPr txBox="1"/>
          <p:nvPr/>
        </p:nvSpPr>
        <p:spPr bwMode="auto">
          <a:xfrm>
            <a:off x="165807" y="5443742"/>
            <a:ext cx="1770497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大阪の環境の状況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36500"/>
              </p:ext>
            </p:extLst>
          </p:nvPr>
        </p:nvGraphicFramePr>
        <p:xfrm>
          <a:off x="141646" y="6110290"/>
          <a:ext cx="2874779" cy="17853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251">
                  <a:extLst>
                    <a:ext uri="{9D8B030D-6E8A-4147-A177-3AD203B41FA5}">
                      <a16:colId xmlns:a16="http://schemas.microsoft.com/office/drawing/2014/main" val="2987247258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3269090785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3593280642"/>
                    </a:ext>
                  </a:extLst>
                </a:gridCol>
              </a:tblGrid>
              <a:tr h="236090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環境基準達成率（％）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99506"/>
                  </a:ext>
                </a:extLst>
              </a:tr>
              <a:tr h="2360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3870653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Ox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95078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PM2.5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14.3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H23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89.1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7678060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SO</a:t>
                      </a:r>
                      <a:r>
                        <a:rPr lang="en-US" altLang="ja-JP" sz="10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ja-JP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99.0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3487466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</a:t>
                      </a:r>
                      <a:r>
                        <a:rPr lang="en-US" altLang="ja-JP" sz="10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ja-JP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76.5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843881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SPM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32.1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6269798"/>
                  </a:ext>
                </a:extLst>
              </a:tr>
            </a:tbl>
          </a:graphicData>
        </a:graphic>
      </p:graphicFrame>
      <p:sp>
        <p:nvSpPr>
          <p:cNvPr id="64" name="右矢印 63"/>
          <p:cNvSpPr/>
          <p:nvPr/>
        </p:nvSpPr>
        <p:spPr>
          <a:xfrm>
            <a:off x="1576264" y="7038421"/>
            <a:ext cx="708660" cy="857250"/>
          </a:xfrm>
          <a:prstGeom prst="rightArrow">
            <a:avLst>
              <a:gd name="adj1" fmla="val 64085"/>
              <a:gd name="adj2" fmla="val 437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改善</a:t>
            </a:r>
            <a:r>
              <a:rPr lang="ja-JP" sz="90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又</a:t>
            </a:r>
            <a:r>
              <a:rPr lang="ja-JP" sz="9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ja-JP" sz="105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達成</a:t>
            </a:r>
            <a:endParaRPr lang="ja-JP" sz="105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5" name="右矢印 64"/>
          <p:cNvSpPr/>
          <p:nvPr/>
        </p:nvSpPr>
        <p:spPr>
          <a:xfrm>
            <a:off x="1504256" y="6528792"/>
            <a:ext cx="790575" cy="432949"/>
          </a:xfrm>
          <a:prstGeom prst="rightArrow">
            <a:avLst>
              <a:gd name="adj1" fmla="val 75937"/>
              <a:gd name="adj2" fmla="val 30871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未達成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全国的</a:t>
            </a:r>
            <a:r>
              <a:rPr lang="en-US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1646" y="5841718"/>
            <a:ext cx="80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大気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43812"/>
              </p:ext>
            </p:extLst>
          </p:nvPr>
        </p:nvGraphicFramePr>
        <p:xfrm>
          <a:off x="3125542" y="6119685"/>
          <a:ext cx="2950116" cy="14968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9341">
                  <a:extLst>
                    <a:ext uri="{9D8B030D-6E8A-4147-A177-3AD203B41FA5}">
                      <a16:colId xmlns:a16="http://schemas.microsoft.com/office/drawing/2014/main" val="2715646718"/>
                    </a:ext>
                  </a:extLst>
                </a:gridCol>
                <a:gridCol w="1050722">
                  <a:extLst>
                    <a:ext uri="{9D8B030D-6E8A-4147-A177-3AD203B41FA5}">
                      <a16:colId xmlns:a16="http://schemas.microsoft.com/office/drawing/2014/main" val="573245808"/>
                    </a:ext>
                  </a:extLst>
                </a:gridCol>
                <a:gridCol w="1030053">
                  <a:extLst>
                    <a:ext uri="{9D8B030D-6E8A-4147-A177-3AD203B41FA5}">
                      <a16:colId xmlns:a16="http://schemas.microsoft.com/office/drawing/2014/main" val="2083821186"/>
                    </a:ext>
                  </a:extLst>
                </a:gridCol>
              </a:tblGrid>
              <a:tr h="268208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環境基準達成率（％）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380558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161250"/>
                  </a:ext>
                </a:extLst>
              </a:tr>
              <a:tr h="30027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</a:t>
                      </a: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COD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66.7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66.7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44542"/>
                  </a:ext>
                </a:extLst>
              </a:tr>
              <a:tr h="24950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河川</a:t>
                      </a:r>
                      <a:r>
                        <a:rPr 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BOD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39.7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95.1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2510868"/>
                  </a:ext>
                </a:extLst>
              </a:tr>
              <a:tr h="2289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海域Ｎ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 </a:t>
                      </a: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r>
                        <a:rPr 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(H7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7087687"/>
                  </a:ext>
                </a:extLst>
              </a:tr>
              <a:tr h="23391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海域Ｐ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33.3(H7)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4687152"/>
                  </a:ext>
                </a:extLst>
              </a:tr>
            </a:tbl>
          </a:graphicData>
        </a:graphic>
      </p:graphicFrame>
      <p:sp>
        <p:nvSpPr>
          <p:cNvPr id="66" name="テキスト ボックス 65"/>
          <p:cNvSpPr txBox="1"/>
          <p:nvPr/>
        </p:nvSpPr>
        <p:spPr>
          <a:xfrm>
            <a:off x="3125542" y="5839797"/>
            <a:ext cx="80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水質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67" name="右矢印 66"/>
          <p:cNvSpPr/>
          <p:nvPr/>
        </p:nvSpPr>
        <p:spPr>
          <a:xfrm>
            <a:off x="4692030" y="6961741"/>
            <a:ext cx="628650" cy="719179"/>
          </a:xfrm>
          <a:prstGeom prst="rightArrow">
            <a:avLst>
              <a:gd name="adj1" fmla="val 68674"/>
              <a:gd name="adj2" fmla="val 32832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改善</a:t>
            </a:r>
            <a:r>
              <a:rPr lang="ja-JP" altLang="ja-JP" sz="9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又</a:t>
            </a:r>
            <a:r>
              <a:rPr lang="ja-JP" altLang="ja-JP" sz="9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ja-JP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達成</a:t>
            </a:r>
            <a:endParaRPr lang="ja-JP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4672608" y="6540723"/>
            <a:ext cx="710837" cy="492125"/>
          </a:xfrm>
          <a:prstGeom prst="rightArrow">
            <a:avLst>
              <a:gd name="adj1" fmla="val 55292"/>
              <a:gd name="adj2" fmla="val 35243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横ばい</a:t>
            </a:r>
          </a:p>
        </p:txBody>
      </p:sp>
      <p:sp>
        <p:nvSpPr>
          <p:cNvPr id="69" name="テキスト ボックス 68"/>
          <p:cNvSpPr txBox="1"/>
          <p:nvPr/>
        </p:nvSpPr>
        <p:spPr bwMode="auto">
          <a:xfrm>
            <a:off x="6413388" y="869965"/>
            <a:ext cx="3045098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生活環境保全条例における主な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14205"/>
              </p:ext>
            </p:extLst>
          </p:nvPr>
        </p:nvGraphicFramePr>
        <p:xfrm>
          <a:off x="6439480" y="1304180"/>
          <a:ext cx="6060268" cy="4000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9708">
                  <a:extLst>
                    <a:ext uri="{9D8B030D-6E8A-4147-A177-3AD203B41FA5}">
                      <a16:colId xmlns:a16="http://schemas.microsoft.com/office/drawing/2014/main" val="390992499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772651466"/>
                    </a:ext>
                  </a:extLst>
                </a:gridCol>
              </a:tblGrid>
              <a:tr h="59246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大気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●石綿排出等作業の規制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●規制物質の横出し、届出対象施設の横出し、裾下げ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828894"/>
                  </a:ext>
                </a:extLst>
              </a:tr>
              <a:tr h="39837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悪臭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●屋外燃焼行為の禁止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37455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●届出対象施設の横出し、裾下げ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486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地盤沈下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●水道事業に係る地下水採取の許可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1658443"/>
                  </a:ext>
                </a:extLst>
              </a:tr>
              <a:tr h="59246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土壌汚染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●土壌汚染状況の調査契機、対象物質の横出し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●汚染の除去等の措置など指定区域に係る規制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●知事による自主調査等に関する指針の策定及び指導助言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356372"/>
                  </a:ext>
                </a:extLst>
              </a:tr>
              <a:tr h="41718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化学物質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●届出対象物質の横出し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●化学物質の管理計画及び管理目標の届出の義務づけ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1573104"/>
                  </a:ext>
                </a:extLst>
              </a:tr>
              <a:tr h="47888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騒音・振動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●特定建設作業の規制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●拡声機、カラオケ、深夜営業に対する規制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9224141"/>
                  </a:ext>
                </a:extLst>
              </a:tr>
              <a:tr h="51930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自動車環境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●流入車の規制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●アイドリングの規制（自動車の駐車時における原動機の停止）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●低公害車等の利用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5407527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3167437" y="7931358"/>
            <a:ext cx="2412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騒音・振動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251402"/>
              </p:ext>
            </p:extLst>
          </p:nvPr>
        </p:nvGraphicFramePr>
        <p:xfrm>
          <a:off x="3125542" y="8225438"/>
          <a:ext cx="2950116" cy="11836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24475">
                  <a:extLst>
                    <a:ext uri="{9D8B030D-6E8A-4147-A177-3AD203B41FA5}">
                      <a16:colId xmlns:a16="http://schemas.microsoft.com/office/drawing/2014/main" val="1636564509"/>
                    </a:ext>
                  </a:extLst>
                </a:gridCol>
                <a:gridCol w="1042269">
                  <a:extLst>
                    <a:ext uri="{9D8B030D-6E8A-4147-A177-3AD203B41FA5}">
                      <a16:colId xmlns:a16="http://schemas.microsoft.com/office/drawing/2014/main" val="443937359"/>
                    </a:ext>
                  </a:extLst>
                </a:gridCol>
                <a:gridCol w="983372">
                  <a:extLst>
                    <a:ext uri="{9D8B030D-6E8A-4147-A177-3AD203B41FA5}">
                      <a16:colId xmlns:a16="http://schemas.microsoft.com/office/drawing/2014/main" val="2600451050"/>
                    </a:ext>
                  </a:extLst>
                </a:gridCol>
              </a:tblGrid>
              <a:tr h="268208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苦情件数の推移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件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71248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altLang="ja-JP" sz="1200" kern="10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29</a:t>
                      </a:r>
                      <a:r>
                        <a:rPr lang="ja-JP" sz="1200" kern="10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7377584"/>
                  </a:ext>
                </a:extLst>
              </a:tr>
              <a:tr h="22097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騒音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1,504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1,816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2170"/>
                  </a:ext>
                </a:extLst>
              </a:tr>
              <a:tr h="24950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振動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229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 207</a:t>
                      </a: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810791"/>
                  </a:ext>
                </a:extLst>
              </a:tr>
              <a:tr h="2289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（全公害）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4,289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4,326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6822093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4672608" y="8689032"/>
            <a:ext cx="792088" cy="504371"/>
          </a:xfrm>
          <a:prstGeom prst="rightArrow">
            <a:avLst>
              <a:gd name="adj1" fmla="val 77326"/>
              <a:gd name="adj2" fmla="val 35137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ほぼ</a:t>
            </a:r>
            <a:endParaRPr lang="en-US" altLang="ja-JP" sz="1050" kern="100" dirty="0" smtClean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横ばい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420817" y="262632"/>
            <a:ext cx="3300463" cy="367256"/>
            <a:chOff x="7048872" y="262632"/>
            <a:chExt cx="3300463" cy="367256"/>
          </a:xfrm>
        </p:grpSpPr>
        <p:pic>
          <p:nvPicPr>
            <p:cNvPr id="1036" name="図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3919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 descr="http://www.unic.or.jp/files/sdg_icon_17_ja-290x290.png"/>
            <p:cNvPicPr>
              <a:picLocks noChangeAspect="1" noChangeArrowheads="1"/>
            </p:cNvPicPr>
            <p:nvPr/>
          </p:nvPicPr>
          <p:blipFill>
            <a:blip r:embed="rId5" r:link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080" y="262632"/>
              <a:ext cx="367255" cy="3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図 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291" y="262634"/>
              <a:ext cx="368672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図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8872" y="262634"/>
              <a:ext cx="365841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図 1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1524" y="262633"/>
              <a:ext cx="367255" cy="3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図 2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9152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図 2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6408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図 3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0478" y="262634"/>
              <a:ext cx="367255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図 1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6315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サブタイトル 2"/>
          <p:cNvSpPr txBox="1">
            <a:spLocks/>
          </p:cNvSpPr>
          <p:nvPr/>
        </p:nvSpPr>
        <p:spPr>
          <a:xfrm>
            <a:off x="10793288" y="264995"/>
            <a:ext cx="1939920" cy="535700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資料１ー２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 bwMode="auto">
          <a:xfrm>
            <a:off x="6476442" y="7734562"/>
            <a:ext cx="6480720" cy="1817648"/>
          </a:xfrm>
          <a:prstGeom prst="roundRect">
            <a:avLst>
              <a:gd name="adj" fmla="val 8891"/>
            </a:avLst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元年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12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23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日　大阪府環境審議会へ諮問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２年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11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月頃　　パブリックコメントを経て</a:t>
            </a:r>
            <a:r>
              <a:rPr lang="ja-JP" altLang="en-US" sz="110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答申（大気分野以外）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令和３年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11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月頃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パブリックコメント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を経て答申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（大気分野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）</a:t>
            </a:r>
            <a:endParaRPr lang="en-US" altLang="ja-JP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※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各々の答申を踏まえ、府において所要の手続きを行う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3C175E-1B2D-4FF7-9FF4-FC9E1D0831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01127B-F80C-4B6E-BEE7-D80EBBF48E3A}">
  <ds:schemaRefs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98F929B-2DED-4738-8DB5-74137988AC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9470</TotalTime>
  <Words>326</Words>
  <Application>Microsoft Office PowerPoint</Application>
  <PresentationFormat>A3 297x420 mm</PresentationFormat>
  <Paragraphs>126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田渕　敬一</dc:creator>
  <cp:lastModifiedBy>長濵　智子</cp:lastModifiedBy>
  <cp:revision>794</cp:revision>
  <cp:lastPrinted>2019-11-20T02:00:15Z</cp:lastPrinted>
  <dcterms:created xsi:type="dcterms:W3CDTF">2015-03-03T02:47:57Z</dcterms:created>
  <dcterms:modified xsi:type="dcterms:W3CDTF">2019-12-09T00:56:32Z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