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801600" cy="9601200" type="A3"/>
  <p:notesSz cx="6807200" cy="9939338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23" autoAdjust="0"/>
    <p:restoredTop sz="94434" autoAdjust="0"/>
  </p:normalViewPr>
  <p:slideViewPr>
    <p:cSldViewPr>
      <p:cViewPr varScale="1">
        <p:scale>
          <a:sx n="50" d="100"/>
          <a:sy n="50" d="100"/>
        </p:scale>
        <p:origin x="1800" y="6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itsuiKa\Desktop\2006-2018&#20214;&#25968;&#38598;&#35336;&#65298;%20(&#33258;&#21205;&#20445;&#23384;&#28168;&#12415;)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0.247.132.22\share\&#24314;&#31689;&#29872;&#22659;&#12539;&#35373;&#20633;G&#65295;&#24314;&#31689;&#23433;&#20840;&#35506;&#65288;S27E&#65289;10.247.132.13\01_&#24314;&#31689;&#29872;&#22659;&#12539;&#35373;&#20633;G\New!!&#24314;&#31689;&#29872;&#22659;&#12539;&#35373;&#20633;G\41%20&#22823;&#38442;&#24220;&#24314;&#31689;&#29289;&#29872;&#22659;&#37197;&#24942;&#21046;&#24230;&#12395;&#38306;&#12377;&#12427;&#26908;&#35342;&#20250;\R2&#24180;&#24230;&#23529;&#35696;&#20250;\R2.5.25_&#29872;&#22659;&#23529;&#35696;&#20250;\&#35566;&#21839;&#25991;&#12539;&#36039;&#26009;&#65288;&#20316;&#25104;&#20013;&#65289;\&#26681;&#25312;&#36039;&#26009;\&#28201;&#23460;&#21177;&#26524;&#12460;&#12473;&#25490;&#20986;&#37327;\&#22823;&#38442;&#24220;&#22495;&#12395;&#12362;&#12369;&#12427;&#28201;&#23460;&#21177;&#26524;&#12460;&#12473;&#25490;&#20986;&#37327;&#12398;&#25512;&#31227;&#65288;&#38651;&#27671;&#12398;&#25490;&#20986;&#20418;&#25968;2012&#24180;&#24230;&#22266;&#23450;&#652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247.132.22\share\&#24314;&#31689;&#29872;&#22659;&#12539;&#35373;&#20633;G&#65295;&#24314;&#31689;&#23433;&#20840;&#35506;&#65288;S27E&#65289;10.247.132.13\01_&#24314;&#31689;&#29872;&#22659;&#12539;&#35373;&#20633;G\New!!&#24314;&#31689;&#29872;&#22659;&#12539;&#35373;&#20633;G\41%20&#22823;&#38442;&#24220;&#24314;&#31689;&#29289;&#29872;&#22659;&#37197;&#24942;&#21046;&#24230;&#12395;&#38306;&#12377;&#12427;&#26908;&#35342;&#20250;\R2&#24180;&#24230;&#23529;&#35696;&#20250;\R2.5.25_&#29872;&#22659;&#23529;&#35696;&#20250;\&#35566;&#21839;&#25991;&#12539;&#36039;&#26009;&#65288;&#20316;&#25104;&#20013;&#65289;\&#26681;&#25312;&#36039;&#26009;\&#23626;&#20986;&#20214;&#25968;&#31561;\&#12467;&#12500;&#12540;2006-2018&#20214;&#25968;&#38598;&#35336;&#65298;%20(&#33258;&#21205;&#20445;&#23384;&#28168;&#12415;)202004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Sheet2!$I$49</c:f>
              <c:strCache>
                <c:ptCount val="1"/>
                <c:pt idx="0">
                  <c:v>非住宅10,000㎡以上件数</c:v>
                </c:pt>
              </c:strCache>
            </c:strRef>
          </c:tx>
          <c:spPr>
            <a:pattFill prst="ltUpDiag">
              <a:fgClr>
                <a:schemeClr val="accent5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solidFill>
                <a:schemeClr val="tx2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Sheet2!$H$50:$H$53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Sheet2!$I$50:$I$53</c:f>
              <c:numCache>
                <c:formatCode>General</c:formatCode>
                <c:ptCount val="4"/>
                <c:pt idx="0">
                  <c:v>40</c:v>
                </c:pt>
                <c:pt idx="1">
                  <c:v>63</c:v>
                </c:pt>
                <c:pt idx="2">
                  <c:v>33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C4-40B5-912A-EAA0DC6D37AC}"/>
            </c:ext>
          </c:extLst>
        </c:ser>
        <c:ser>
          <c:idx val="3"/>
          <c:order val="1"/>
          <c:tx>
            <c:strRef>
              <c:f>Sheet2!$K$49</c:f>
              <c:strCache>
                <c:ptCount val="1"/>
                <c:pt idx="0">
                  <c:v>非住宅2,000㎡以上10,000㎡未満件数</c:v>
                </c:pt>
              </c:strCache>
            </c:strRef>
          </c:tx>
          <c:spPr>
            <a:pattFill prst="pct70">
              <a:fgClr>
                <a:schemeClr val="accent5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8.39894874260462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2C4-40B5-912A-EAA0DC6D37AC}"/>
                </c:ext>
              </c:extLst>
            </c:dLbl>
            <c:dLbl>
              <c:idx val="1"/>
              <c:layout>
                <c:manualLayout>
                  <c:x val="4.1409917275019879E-2"/>
                  <c:y val="0.122391972667389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2C4-40B5-912A-EAA0DC6D37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Sheet2!$H$50:$H$53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Sheet2!$K$50:$K$53</c:f>
              <c:numCache>
                <c:formatCode>General</c:formatCode>
                <c:ptCount val="4"/>
                <c:pt idx="0">
                  <c:v>176</c:v>
                </c:pt>
                <c:pt idx="1">
                  <c:v>295</c:v>
                </c:pt>
                <c:pt idx="2">
                  <c:v>143</c:v>
                </c:pt>
                <c:pt idx="3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C4-40B5-912A-EAA0DC6D37AC}"/>
            </c:ext>
          </c:extLst>
        </c:ser>
        <c:ser>
          <c:idx val="6"/>
          <c:order val="2"/>
          <c:tx>
            <c:strRef>
              <c:f>Sheet2!$N$49</c:f>
              <c:strCache>
                <c:ptCount val="1"/>
                <c:pt idx="0">
                  <c:v>住宅10,000㎡以上高さ60m超件数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Sheet2!$N$50:$N$53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C4-40B5-912A-EAA0DC6D37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120192"/>
        <c:axId val="114122112"/>
      </c:barChart>
      <c:lineChart>
        <c:grouping val="standard"/>
        <c:varyColors val="0"/>
        <c:ser>
          <c:idx val="2"/>
          <c:order val="3"/>
          <c:tx>
            <c:strRef>
              <c:f>Sheet2!$J$49</c:f>
              <c:strCache>
                <c:ptCount val="1"/>
                <c:pt idx="0">
                  <c:v>非住宅10,000㎡以上適合率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star"/>
            <c:size val="6"/>
          </c:marker>
          <c:dLbls>
            <c:dLbl>
              <c:idx val="0"/>
              <c:layout>
                <c:manualLayout>
                  <c:x val="-3.011630347274178E-2"/>
                  <c:y val="-2.9911384579150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42C4-40B5-912A-EAA0DC6D37AC}"/>
                </c:ext>
              </c:extLst>
            </c:dLbl>
            <c:dLbl>
              <c:idx val="1"/>
              <c:layout>
                <c:manualLayout>
                  <c:x val="-1.865693847499221E-2"/>
                  <c:y val="-1.88635477582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2C4-40B5-912A-EAA0DC6D37AC}"/>
                </c:ext>
              </c:extLst>
            </c:dLbl>
            <c:dLbl>
              <c:idx val="2"/>
              <c:layout>
                <c:manualLayout>
                  <c:x val="-7.5290758681854451E-3"/>
                  <c:y val="-2.9911384579150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2C4-40B5-912A-EAA0DC6D37AC}"/>
                </c:ext>
              </c:extLst>
            </c:dLbl>
            <c:dLbl>
              <c:idx val="3"/>
              <c:layout>
                <c:manualLayout>
                  <c:x val="-4.1119961584431139E-2"/>
                  <c:y val="4.5248538011695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2C4-40B5-912A-EAA0DC6D37A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Sheet2!$H$50:$H$53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Sheet2!$J$50:$J$53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2C4-40B5-912A-EAA0DC6D37AC}"/>
            </c:ext>
          </c:extLst>
        </c:ser>
        <c:ser>
          <c:idx val="5"/>
          <c:order val="4"/>
          <c:tx>
            <c:strRef>
              <c:f>Sheet2!$M$49</c:f>
              <c:strCache>
                <c:ptCount val="1"/>
                <c:pt idx="0">
                  <c:v>非住宅2,000㎡以上10,000㎡未満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diamond"/>
            <c:size val="6"/>
            <c:spPr>
              <a:ln>
                <a:solidFill>
                  <a:schemeClr val="accent6"/>
                </a:solidFill>
              </a:ln>
            </c:spPr>
          </c:marker>
          <c:dLbls>
            <c:dLbl>
              <c:idx val="0"/>
              <c:layout>
                <c:manualLayout>
                  <c:x val="-9.4072117725659987E-2"/>
                  <c:y val="1.9603801169590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2C4-40B5-912A-EAA0DC6D37AC}"/>
                </c:ext>
              </c:extLst>
            </c:dLbl>
            <c:dLbl>
              <c:idx val="1"/>
              <c:layout>
                <c:manualLayout>
                  <c:x val="-3.3880983853676085E-2"/>
                  <c:y val="3.1389863547758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42C4-40B5-912A-EAA0DC6D37AC}"/>
                </c:ext>
              </c:extLst>
            </c:dLbl>
            <c:dLbl>
              <c:idx val="2"/>
              <c:layout>
                <c:manualLayout>
                  <c:x val="-6.3716434846223066E-2"/>
                  <c:y val="5.8868702574233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2C4-40B5-912A-EAA0DC6D37AC}"/>
                </c:ext>
              </c:extLst>
            </c:dLbl>
            <c:dLbl>
              <c:idx val="3"/>
              <c:layout>
                <c:manualLayout>
                  <c:x val="-1.5058151736371029E-2"/>
                  <c:y val="2.0626705653021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42C4-40B5-912A-EAA0DC6D37A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Sheet2!$H$50:$H$53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Sheet2!$M$50:$M$53</c:f>
              <c:numCache>
                <c:formatCode>General</c:formatCode>
                <c:ptCount val="4"/>
                <c:pt idx="0">
                  <c:v>0.93</c:v>
                </c:pt>
                <c:pt idx="1">
                  <c:v>0.95</c:v>
                </c:pt>
                <c:pt idx="2">
                  <c:v>0.99</c:v>
                </c:pt>
                <c:pt idx="3">
                  <c:v>0.97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2C4-40B5-912A-EAA0DC6D37AC}"/>
            </c:ext>
          </c:extLst>
        </c:ser>
        <c:ser>
          <c:idx val="7"/>
          <c:order val="5"/>
          <c:tx>
            <c:strRef>
              <c:f>Sheet2!$O$49</c:f>
              <c:strCache>
                <c:ptCount val="1"/>
                <c:pt idx="0">
                  <c:v>住宅10,000㎡以上高さ60m超適合率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circle"/>
            <c:size val="6"/>
            <c:spPr>
              <a:ln>
                <a:solidFill>
                  <a:schemeClr val="accent2"/>
                </a:solidFill>
              </a:ln>
            </c:spPr>
          </c:marker>
          <c:dLbls>
            <c:dLbl>
              <c:idx val="0"/>
              <c:layout>
                <c:manualLayout>
                  <c:x val="-0.10917160008868895"/>
                  <c:y val="-2.9911135084750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916136765959567E-2"/>
                      <c:h val="8.08940681708517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42C4-40B5-912A-EAA0DC6D37AC}"/>
                </c:ext>
              </c:extLst>
            </c:dLbl>
            <c:dLbl>
              <c:idx val="1"/>
              <c:layout>
                <c:manualLayout>
                  <c:x val="-9.3782183372777897E-2"/>
                  <c:y val="-2.857797270955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2C4-40B5-912A-EAA0DC6D37AC}"/>
                </c:ext>
              </c:extLst>
            </c:dLbl>
            <c:dLbl>
              <c:idx val="2"/>
              <c:layout>
                <c:manualLayout>
                  <c:x val="-8.2695492414948016E-2"/>
                  <c:y val="-2.857772904483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926589149536647E-2"/>
                      <c:h val="7.90038986354775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42C4-40B5-912A-EAA0DC6D37AC}"/>
                </c:ext>
              </c:extLst>
            </c:dLbl>
            <c:dLbl>
              <c:idx val="3"/>
              <c:layout>
                <c:manualLayout>
                  <c:x val="-2.6351765538649059E-2"/>
                  <c:y val="-1.3037524366471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42C4-40B5-912A-EAA0DC6D37A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Sheet2!$H$50:$H$53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Sheet2!$O$50:$O$53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2C4-40B5-912A-EAA0DC6D37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150784"/>
        <c:axId val="114148864"/>
      </c:lineChart>
      <c:catAx>
        <c:axId val="1141201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ja-JP" altLang="en-US" sz="800" dirty="0"/>
                  <a:t>年度</a:t>
                </a:r>
              </a:p>
            </c:rich>
          </c:tx>
          <c:layout>
            <c:manualLayout>
              <c:xMode val="edge"/>
              <c:yMode val="edge"/>
              <c:x val="0.45140663723214247"/>
              <c:y val="0.8080155213503662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4122112"/>
        <c:crosses val="autoZero"/>
        <c:auto val="1"/>
        <c:lblAlgn val="ctr"/>
        <c:lblOffset val="100"/>
        <c:noMultiLvlLbl val="0"/>
      </c:catAx>
      <c:valAx>
        <c:axId val="114122112"/>
        <c:scaling>
          <c:orientation val="minMax"/>
        </c:scaling>
        <c:delete val="0"/>
        <c:axPos val="l"/>
        <c:majorGridlines>
          <c:spPr>
            <a:ln w="1270">
              <a:prstDash val="solid"/>
            </a:ln>
          </c:spPr>
        </c:majorGridlines>
        <c:title>
          <c:tx>
            <c:rich>
              <a:bodyPr rot="0" vert="wordArtVertRtl"/>
              <a:lstStyle/>
              <a:p>
                <a:pPr>
                  <a:defRPr sz="800"/>
                </a:pPr>
                <a:r>
                  <a:rPr lang="ja-JP" altLang="en-US" sz="800" dirty="0"/>
                  <a:t>適合件数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4120192"/>
        <c:crosses val="autoZero"/>
        <c:crossBetween val="between"/>
      </c:valAx>
      <c:valAx>
        <c:axId val="114148864"/>
        <c:scaling>
          <c:orientation val="minMax"/>
          <c:max val="1"/>
          <c:min val="0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 sz="800"/>
                </a:pPr>
                <a:r>
                  <a:rPr lang="ja-JP" altLang="en-US" sz="800" dirty="0"/>
                  <a:t>適合率</a:t>
                </a:r>
              </a:p>
            </c:rich>
          </c:tx>
          <c:layout>
            <c:manualLayout>
              <c:xMode val="edge"/>
              <c:yMode val="edge"/>
              <c:x val="0.88351645516703181"/>
              <c:y val="0.27686452241715398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4150784"/>
        <c:crosses val="max"/>
        <c:crossBetween val="between"/>
      </c:valAx>
      <c:catAx>
        <c:axId val="1141507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414886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4800333613943"/>
          <c:y val="0.25185185185185183"/>
          <c:w val="0.49572471846043725"/>
          <c:h val="0.5713043161271507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Sheet1!$C$4</c:f>
              <c:strCache>
                <c:ptCount val="1"/>
                <c:pt idx="0">
                  <c:v>家庭</c:v>
                </c:pt>
              </c:strCache>
            </c:strRef>
          </c:tx>
          <c:spPr>
            <a:pattFill prst="pct75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002060"/>
              </a:solidFill>
            </a:ln>
            <a:effectLst/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Sheet1!$D$3:$E$3</c:f>
              <c:numCache>
                <c:formatCode>General</c:formatCode>
                <c:ptCount val="2"/>
                <c:pt idx="0">
                  <c:v>2005</c:v>
                </c:pt>
                <c:pt idx="1">
                  <c:v>2016</c:v>
                </c:pt>
              </c:numCache>
            </c:numRef>
          </c:cat>
          <c:val>
            <c:numRef>
              <c:f>Sheet1!$D$4:$E$4</c:f>
              <c:numCache>
                <c:formatCode>#,##0_ </c:formatCode>
                <c:ptCount val="2"/>
                <c:pt idx="0">
                  <c:v>1026</c:v>
                </c:pt>
                <c:pt idx="1">
                  <c:v>1138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AE-4659-83E9-15E6CE5616A0}"/>
            </c:ext>
          </c:extLst>
        </c:ser>
        <c:ser>
          <c:idx val="2"/>
          <c:order val="1"/>
          <c:tx>
            <c:strRef>
              <c:f>Sheet1!$C$5</c:f>
              <c:strCache>
                <c:ptCount val="1"/>
                <c:pt idx="0">
                  <c:v>業務</c:v>
                </c:pt>
              </c:strCache>
            </c:strRef>
          </c:tx>
          <c:spPr>
            <a:pattFill prst="pct5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002060"/>
              </a:solidFill>
            </a:ln>
            <a:effectLst/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Sheet1!$D$3:$E$3</c:f>
              <c:numCache>
                <c:formatCode>General</c:formatCode>
                <c:ptCount val="2"/>
                <c:pt idx="0">
                  <c:v>2005</c:v>
                </c:pt>
                <c:pt idx="1">
                  <c:v>2016</c:v>
                </c:pt>
              </c:numCache>
            </c:numRef>
          </c:cat>
          <c:val>
            <c:numRef>
              <c:f>Sheet1!$D$5:$E$5</c:f>
              <c:numCache>
                <c:formatCode>#,##0_ </c:formatCode>
                <c:ptCount val="2"/>
                <c:pt idx="0">
                  <c:v>1126</c:v>
                </c:pt>
                <c:pt idx="1">
                  <c:v>1288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AE-4659-83E9-15E6CE5616A0}"/>
            </c:ext>
          </c:extLst>
        </c:ser>
        <c:ser>
          <c:idx val="3"/>
          <c:order val="2"/>
          <c:tx>
            <c:strRef>
              <c:f>Sheet1!$C$6</c:f>
              <c:strCache>
                <c:ptCount val="1"/>
                <c:pt idx="0">
                  <c:v>産業</c:v>
                </c:pt>
              </c:strCache>
            </c:strRef>
          </c:tx>
          <c:spPr>
            <a:pattFill prst="lt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002060"/>
              </a:solidFill>
            </a:ln>
            <a:effectLst/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Sheet1!$D$3:$E$3</c:f>
              <c:numCache>
                <c:formatCode>General</c:formatCode>
                <c:ptCount val="2"/>
                <c:pt idx="0">
                  <c:v>2005</c:v>
                </c:pt>
                <c:pt idx="1">
                  <c:v>2016</c:v>
                </c:pt>
              </c:numCache>
            </c:numRef>
          </c:cat>
          <c:val>
            <c:numRef>
              <c:f>Sheet1!$D$6:$E$6</c:f>
              <c:numCache>
                <c:formatCode>#,##0_ </c:formatCode>
                <c:ptCount val="2"/>
                <c:pt idx="0">
                  <c:v>2007</c:v>
                </c:pt>
                <c:pt idx="1">
                  <c:v>1964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AE-4659-83E9-15E6CE5616A0}"/>
            </c:ext>
          </c:extLst>
        </c:ser>
        <c:ser>
          <c:idx val="4"/>
          <c:order val="3"/>
          <c:tx>
            <c:strRef>
              <c:f>Sheet1!$C$7</c:f>
              <c:strCache>
                <c:ptCount val="1"/>
                <c:pt idx="0">
                  <c:v>運輸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1"/>
              <c:spPr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4CEE-438C-A37C-EE8B4CBC3F57}"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Sheet1!$D$3:$E$3</c:f>
              <c:numCache>
                <c:formatCode>General</c:formatCode>
                <c:ptCount val="2"/>
                <c:pt idx="0">
                  <c:v>2005</c:v>
                </c:pt>
                <c:pt idx="1">
                  <c:v>2016</c:v>
                </c:pt>
              </c:numCache>
            </c:numRef>
          </c:cat>
          <c:val>
            <c:numRef>
              <c:f>Sheet1!$D$7:$E$7</c:f>
              <c:numCache>
                <c:formatCode>#,##0_ </c:formatCode>
                <c:ptCount val="2"/>
                <c:pt idx="0">
                  <c:v>882</c:v>
                </c:pt>
                <c:pt idx="1">
                  <c:v>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AE-4659-83E9-15E6CE5616A0}"/>
            </c:ext>
          </c:extLst>
        </c:ser>
        <c:ser>
          <c:idx val="5"/>
          <c:order val="4"/>
          <c:tx>
            <c:strRef>
              <c:f>Sheet1!$C$8</c:f>
              <c:strCache>
                <c:ptCount val="1"/>
                <c:pt idx="0">
                  <c:v>エネルギー転換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0.10894663738719515"/>
                  <c:y val="6.0848235480297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BAE-4659-83E9-15E6CE5616A0}"/>
                </c:ext>
              </c:extLst>
            </c:dLbl>
            <c:dLbl>
              <c:idx val="1"/>
              <c:layout>
                <c:manualLayout>
                  <c:x val="-0.13781971398198226"/>
                  <c:y val="4.17772695106402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54734878600306E-2"/>
                      <c:h val="4.98381452318460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AE-4659-83E9-15E6CE5616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Sheet1!$D$3:$E$3</c:f>
              <c:numCache>
                <c:formatCode>General</c:formatCode>
                <c:ptCount val="2"/>
                <c:pt idx="0">
                  <c:v>2005</c:v>
                </c:pt>
                <c:pt idx="1">
                  <c:v>2016</c:v>
                </c:pt>
              </c:numCache>
            </c:numRef>
          </c:cat>
          <c:val>
            <c:numRef>
              <c:f>Sheet1!$D$8:$E$8</c:f>
              <c:numCache>
                <c:formatCode>#,##0_ </c:formatCode>
                <c:ptCount val="2"/>
                <c:pt idx="0">
                  <c:v>26</c:v>
                </c:pt>
                <c:pt idx="1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AE-4659-83E9-15E6CE5616A0}"/>
            </c:ext>
          </c:extLst>
        </c:ser>
        <c:ser>
          <c:idx val="7"/>
          <c:order val="5"/>
          <c:tx>
            <c:strRef>
              <c:f>Sheet1!$C$10</c:f>
              <c:strCache>
                <c:ptCount val="1"/>
                <c:pt idx="0">
                  <c:v>廃棄物</c:v>
                </c:pt>
              </c:strCache>
            </c:strRef>
          </c:tx>
          <c:spPr>
            <a:pattFill prst="openDmnd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9.9658423409092672E-2"/>
                  <c:y val="4.8506003159085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BAE-4659-83E9-15E6CE5616A0}"/>
                </c:ext>
              </c:extLst>
            </c:dLbl>
            <c:dLbl>
              <c:idx val="1"/>
              <c:layout>
                <c:manualLayout>
                  <c:x val="-0.14369836971281813"/>
                  <c:y val="-9.48024376916576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BAE-4659-83E9-15E6CE5616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Sheet1!$D$3:$E$3</c:f>
              <c:numCache>
                <c:formatCode>General</c:formatCode>
                <c:ptCount val="2"/>
                <c:pt idx="0">
                  <c:v>2005</c:v>
                </c:pt>
                <c:pt idx="1">
                  <c:v>2016</c:v>
                </c:pt>
              </c:numCache>
            </c:numRef>
          </c:cat>
          <c:val>
            <c:numRef>
              <c:f>Sheet1!$D$10:$E$10</c:f>
              <c:numCache>
                <c:formatCode>#,##0_ </c:formatCode>
                <c:ptCount val="2"/>
                <c:pt idx="0">
                  <c:v>205</c:v>
                </c:pt>
                <c:pt idx="1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BAE-4659-83E9-15E6CE5616A0}"/>
            </c:ext>
          </c:extLst>
        </c:ser>
        <c:ser>
          <c:idx val="8"/>
          <c:order val="6"/>
          <c:tx>
            <c:strRef>
              <c:f>Sheet1!$C$11</c:f>
              <c:strCache>
                <c:ptCount val="1"/>
                <c:pt idx="0">
                  <c:v>その他ガス</c:v>
                </c:pt>
              </c:strCache>
            </c:strRef>
          </c:tx>
          <c:spPr>
            <a:pattFill prst="ltDn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7.7046227097665745E-2"/>
                  <c:y val="-3.24074074074074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BAE-4659-83E9-15E6CE5616A0}"/>
                </c:ext>
              </c:extLst>
            </c:dLbl>
            <c:dLbl>
              <c:idx val="1"/>
              <c:layout>
                <c:manualLayout>
                  <c:x val="-0.10360370287026763"/>
                  <c:y val="-3.63739038001594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BAE-4659-83E9-15E6CE5616A0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Sheet1!$D$3:$E$3</c:f>
              <c:numCache>
                <c:formatCode>General</c:formatCode>
                <c:ptCount val="2"/>
                <c:pt idx="0">
                  <c:v>2005</c:v>
                </c:pt>
                <c:pt idx="1">
                  <c:v>2016</c:v>
                </c:pt>
              </c:numCache>
            </c:numRef>
          </c:cat>
          <c:val>
            <c:numRef>
              <c:f>Sheet1!$D$11:$E$11</c:f>
              <c:numCache>
                <c:formatCode>#,##0_ </c:formatCode>
                <c:ptCount val="2"/>
                <c:pt idx="0">
                  <c:v>331</c:v>
                </c:pt>
                <c:pt idx="1">
                  <c:v>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BAE-4659-83E9-15E6CE561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serLines>
          <c:spPr>
            <a:ln w="317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  <c:axId val="113903488"/>
        <c:axId val="113905024"/>
      </c:barChart>
      <c:catAx>
        <c:axId val="113903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3905024"/>
        <c:crosses val="autoZero"/>
        <c:auto val="1"/>
        <c:lblAlgn val="ctr"/>
        <c:lblOffset val="100"/>
        <c:noMultiLvlLbl val="0"/>
      </c:catAx>
      <c:valAx>
        <c:axId val="113905024"/>
        <c:scaling>
          <c:orientation val="minMax"/>
        </c:scaling>
        <c:delete val="0"/>
        <c:axPos val="l"/>
        <c:majorGridlines>
          <c:spPr>
            <a:ln w="0" cap="flat" cmpd="sng" algn="ctr">
              <a:noFill/>
              <a:prstDash val="solid"/>
              <a:round/>
            </a:ln>
            <a:effectLst/>
          </c:spPr>
        </c:majorGridlines>
        <c:numFmt formatCode="#,##0_ " sourceLinked="0"/>
        <c:majorTickMark val="out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390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700" b="0" i="0" u="none" strike="noStrike" kern="1200" spc="-1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ayout>
        <c:manualLayout>
          <c:xMode val="edge"/>
          <c:yMode val="edge"/>
          <c:x val="0.69532516508500619"/>
          <c:y val="0.19293863669615743"/>
          <c:w val="0.17432697306650732"/>
          <c:h val="0.666597368821792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spc="-1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185651793525808"/>
          <c:y val="6.828730479486525E-2"/>
          <c:w val="0.78871920548836294"/>
          <c:h val="0.649770778652668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'届出数(H30追加・R1修正済) (2)'!$D$9</c:f>
              <c:strCache>
                <c:ptCount val="1"/>
                <c:pt idx="0">
                  <c:v>延べ面積5,000㎡超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c:spPr>
          <c:invertIfNegative val="0"/>
          <c:dLbls>
            <c:numFmt formatCode="#,##0_);[Red]\(#,##0\)" sourceLinked="0"/>
            <c:spPr>
              <a:solidFill>
                <a:schemeClr val="bg1">
                  <a:lumMod val="95000"/>
                </a:schemeClr>
              </a:solidFill>
              <a:ln w="25400">
                <a:noFill/>
              </a:ln>
            </c:spPr>
            <c:txPr>
              <a:bodyPr/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'届出数(H30追加・R1修正済) (2)'!$A$10:$A$22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'届出数(H30追加・R1修正済) (2)'!$D$10:$D$22</c:f>
              <c:numCache>
                <c:formatCode>General</c:formatCode>
                <c:ptCount val="13"/>
                <c:pt idx="0">
                  <c:v>138</c:v>
                </c:pt>
                <c:pt idx="1">
                  <c:v>171</c:v>
                </c:pt>
                <c:pt idx="2">
                  <c:v>200</c:v>
                </c:pt>
                <c:pt idx="3">
                  <c:v>191</c:v>
                </c:pt>
                <c:pt idx="4">
                  <c:v>152</c:v>
                </c:pt>
                <c:pt idx="5">
                  <c:v>113</c:v>
                </c:pt>
                <c:pt idx="6">
                  <c:v>171</c:v>
                </c:pt>
                <c:pt idx="7">
                  <c:v>191</c:v>
                </c:pt>
                <c:pt idx="8">
                  <c:v>171</c:v>
                </c:pt>
                <c:pt idx="9">
                  <c:v>139</c:v>
                </c:pt>
                <c:pt idx="10">
                  <c:v>170</c:v>
                </c:pt>
                <c:pt idx="11">
                  <c:v>165</c:v>
                </c:pt>
                <c:pt idx="12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6C-4E28-B901-70C4EE4C0663}"/>
            </c:ext>
          </c:extLst>
        </c:ser>
        <c:ser>
          <c:idx val="1"/>
          <c:order val="1"/>
          <c:tx>
            <c:strRef>
              <c:f>'届出数(H30追加・R1修正済) (2)'!$B$9</c:f>
              <c:strCache>
                <c:ptCount val="1"/>
                <c:pt idx="0">
                  <c:v>延べ面積2,000㎡以上5,000㎡以下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accent1"/>
              </a:solidFill>
            </a:ln>
          </c:spPr>
          <c:invertIfNegative val="0"/>
          <c:dLbls>
            <c:numFmt formatCode="#,##0_);[Red]\(#,##0\)" sourceLinked="0"/>
            <c:spPr>
              <a:solidFill>
                <a:schemeClr val="bg1">
                  <a:lumMod val="95000"/>
                </a:schemeClr>
              </a:solidFill>
            </c:spPr>
            <c:txPr>
              <a:bodyPr/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'届出数(H30追加・R1修正済) (2)'!$A$10:$A$22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'届出数(H30追加・R1修正済) (2)'!$B$10:$B$22</c:f>
              <c:numCache>
                <c:formatCode>General</c:formatCode>
                <c:ptCount val="13"/>
                <c:pt idx="6">
                  <c:v>107</c:v>
                </c:pt>
                <c:pt idx="7">
                  <c:v>298</c:v>
                </c:pt>
                <c:pt idx="8">
                  <c:v>279</c:v>
                </c:pt>
                <c:pt idx="9">
                  <c:v>226</c:v>
                </c:pt>
                <c:pt idx="10">
                  <c:v>335</c:v>
                </c:pt>
                <c:pt idx="11">
                  <c:v>295</c:v>
                </c:pt>
                <c:pt idx="12">
                  <c:v>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6C-4E28-B901-70C4EE4C06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100"/>
        <c:axId val="143529088"/>
        <c:axId val="143531008"/>
      </c:barChart>
      <c:barChart>
        <c:barDir val="col"/>
        <c:grouping val="stacked"/>
        <c:varyColors val="0"/>
        <c:ser>
          <c:idx val="2"/>
          <c:order val="2"/>
          <c:tx>
            <c:strRef>
              <c:f>'届出数(H30追加・R1修正済) (2)'!$F$9</c:f>
              <c:strCache>
                <c:ptCount val="1"/>
                <c:pt idx="0">
                  <c:v>合計</c:v>
                </c:pt>
              </c:strCache>
            </c:strRef>
          </c:tx>
          <c:spPr>
            <a:noFill/>
            <a:ln w="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2.6059874268015337E-17"/>
                  <c:y val="-0.3030303030303030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6C-4E28-B901-70C4EE4C0663}"/>
                </c:ext>
              </c:extLst>
            </c:dLbl>
            <c:dLbl>
              <c:idx val="1"/>
              <c:layout>
                <c:manualLayout>
                  <c:x val="-5.2119748536030674E-17"/>
                  <c:y val="-0.2707070707070706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6C-4E28-B901-70C4EE4C0663}"/>
                </c:ext>
              </c:extLst>
            </c:dLbl>
            <c:dLbl>
              <c:idx val="2"/>
              <c:layout>
                <c:manualLayout>
                  <c:x val="2.0169902426318848E-3"/>
                  <c:y val="-0.2222222222222222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6C-4E28-B901-70C4EE4C0663}"/>
                </c:ext>
              </c:extLst>
            </c:dLbl>
            <c:dLbl>
              <c:idx val="3"/>
              <c:layout>
                <c:manualLayout>
                  <c:x val="0"/>
                  <c:y val="-0.3030303030303030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6C-4E28-B901-70C4EE4C0663}"/>
                </c:ext>
              </c:extLst>
            </c:dLbl>
            <c:dLbl>
              <c:idx val="4"/>
              <c:layout>
                <c:manualLayout>
                  <c:x val="0"/>
                  <c:y val="-0.2749618687044650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56C-4E28-B901-70C4EE4C0663}"/>
                </c:ext>
              </c:extLst>
            </c:dLbl>
            <c:dLbl>
              <c:idx val="5"/>
              <c:layout>
                <c:manualLayout>
                  <c:x val="0"/>
                  <c:y val="-0.3046034732384115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56C-4E28-B901-70C4EE4C0663}"/>
                </c:ext>
              </c:extLst>
            </c:dLbl>
            <c:dLbl>
              <c:idx val="6"/>
              <c:layout>
                <c:manualLayout>
                  <c:x val="-1.1481681344593711E-16"/>
                  <c:y val="-0.206439828505599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56C-4E28-B901-70C4EE4C0663}"/>
                </c:ext>
              </c:extLst>
            </c:dLbl>
            <c:dLbl>
              <c:idx val="7"/>
              <c:layout>
                <c:manualLayout>
                  <c:x val="7.6627467283380521E-17"/>
                  <c:y val="-0.307692415731323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56C-4E28-B901-70C4EE4C0663}"/>
                </c:ext>
              </c:extLst>
            </c:dLbl>
            <c:dLbl>
              <c:idx val="8"/>
              <c:layout>
                <c:manualLayout>
                  <c:x val="2.0898641588295995E-3"/>
                  <c:y val="-0.276477243120899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56C-4E28-B901-70C4EE4C0663}"/>
                </c:ext>
              </c:extLst>
            </c:dLbl>
            <c:dLbl>
              <c:idx val="9"/>
              <c:layout>
                <c:manualLayout>
                  <c:x val="0"/>
                  <c:y val="-0.227424829018804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56C-4E28-B901-70C4EE4C0663}"/>
                </c:ext>
              </c:extLst>
            </c:dLbl>
            <c:dLbl>
              <c:idx val="10"/>
              <c:layout>
                <c:manualLayout>
                  <c:x val="0"/>
                  <c:y val="-0.303233105358405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56C-4E28-B901-70C4EE4C0663}"/>
                </c:ext>
              </c:extLst>
            </c:dLbl>
            <c:dLbl>
              <c:idx val="11"/>
              <c:layout>
                <c:manualLayout>
                  <c:x val="0"/>
                  <c:y val="-0.272017932747981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56C-4E28-B901-70C4EE4C0663}"/>
                </c:ext>
              </c:extLst>
            </c:dLbl>
            <c:dLbl>
              <c:idx val="12"/>
              <c:layout>
                <c:manualLayout>
                  <c:x val="-3.1314038132608294E-3"/>
                  <c:y val="-0.301921354853267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B56C-4E28-B901-70C4EE4C0663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'届出数(H30追加・R1修正済) (2)'!$A$17:$A$22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'届出数(H30追加・R1修正済) (2)'!$F$10:$F$22</c:f>
              <c:numCache>
                <c:formatCode>General</c:formatCode>
                <c:ptCount val="13"/>
                <c:pt idx="6">
                  <c:v>278</c:v>
                </c:pt>
                <c:pt idx="7">
                  <c:v>489</c:v>
                </c:pt>
                <c:pt idx="8">
                  <c:v>450</c:v>
                </c:pt>
                <c:pt idx="9">
                  <c:v>365</c:v>
                </c:pt>
                <c:pt idx="10">
                  <c:v>505</c:v>
                </c:pt>
                <c:pt idx="11">
                  <c:v>460</c:v>
                </c:pt>
                <c:pt idx="12">
                  <c:v>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56C-4E28-B901-70C4EE4C06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43561856"/>
        <c:axId val="143563392"/>
      </c:barChart>
      <c:catAx>
        <c:axId val="1435290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ja-JP" sz="800"/>
                  <a:t>年度</a:t>
                </a:r>
              </a:p>
            </c:rich>
          </c:tx>
          <c:layout>
            <c:manualLayout>
              <c:xMode val="edge"/>
              <c:yMode val="edge"/>
              <c:x val="0.53109151120808329"/>
              <c:y val="0.802204724409448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50"/>
            </a:pPr>
            <a:endParaRPr lang="ja-JP"/>
          </a:p>
        </c:txPr>
        <c:crossAx val="143531008"/>
        <c:crosses val="autoZero"/>
        <c:auto val="1"/>
        <c:lblAlgn val="ctr"/>
        <c:lblOffset val="100"/>
        <c:noMultiLvlLbl val="0"/>
      </c:catAx>
      <c:valAx>
        <c:axId val="143531008"/>
        <c:scaling>
          <c:orientation val="minMax"/>
        </c:scaling>
        <c:delete val="0"/>
        <c:axPos val="l"/>
        <c:majorGridlines>
          <c:spPr>
            <a:ln w="3175"/>
          </c:spPr>
        </c:majorGridlines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ja-JP" sz="800"/>
                  <a:t>件数</a:t>
                </a:r>
              </a:p>
            </c:rich>
          </c:tx>
          <c:layout>
            <c:manualLayout>
              <c:xMode val="edge"/>
              <c:yMode val="edge"/>
              <c:x val="6.3867076592904429E-2"/>
              <c:y val="0.3266265246255982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43529088"/>
        <c:crosses val="autoZero"/>
        <c:crossBetween val="between"/>
      </c:valAx>
      <c:catAx>
        <c:axId val="143561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3563392"/>
        <c:crosses val="autoZero"/>
        <c:auto val="1"/>
        <c:lblAlgn val="ctr"/>
        <c:lblOffset val="100"/>
        <c:noMultiLvlLbl val="0"/>
      </c:catAx>
      <c:valAx>
        <c:axId val="143563392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143561856"/>
        <c:crosses val="max"/>
        <c:crossBetween val="between"/>
      </c:valAx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9439631589108533"/>
          <c:y val="0.87171363760525411"/>
          <c:w val="0.76425637634990284"/>
          <c:h val="7.1122569855759182E-2"/>
        </c:manualLayout>
      </c:layout>
      <c:overlay val="0"/>
      <c:txPr>
        <a:bodyPr/>
        <a:lstStyle/>
        <a:p>
          <a:pPr>
            <a:defRPr sz="800"/>
          </a:pPr>
          <a:endParaRPr lang="ja-JP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700"/>
      </a:pPr>
      <a:endParaRPr lang="ja-JP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0.63246</cdr:x>
      <cdr:y>0.67012</cdr:y>
    </cdr:from>
    <cdr:to>
      <cdr:x>0.71311</cdr:x>
      <cdr:y>0.68757</cdr:y>
    </cdr:to>
    <cdr:cxnSp macro="">
      <cdr:nvCxnSpPr>
        <cdr:cNvPr id="2" name="直線コネクタ 1"/>
        <cdr:cNvCxnSpPr/>
      </cdr:nvCxnSpPr>
      <cdr:spPr>
        <a:xfrm xmlns:a="http://schemas.openxmlformats.org/drawingml/2006/main">
          <a:off x="1980779" y="1838270"/>
          <a:ext cx="252600" cy="47878"/>
        </a:xfrm>
        <a:prstGeom xmlns:a="http://schemas.openxmlformats.org/drawingml/2006/main" prst="line">
          <a:avLst/>
        </a:prstGeom>
        <a:ln xmlns:a="http://schemas.openxmlformats.org/drawingml/2006/main" w="6350">
          <a:noFill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0.67032</cdr:x>
      <cdr:y>0.38155</cdr:y>
    </cdr:from>
    <cdr:to>
      <cdr:x>0.69676</cdr:x>
      <cdr:y>0.39205</cdr:y>
    </cdr:to>
    <cdr:cxnSp macro="">
      <cdr:nvCxnSpPr>
        <cdr:cNvPr id="8" name="直線コネクタ 7"/>
        <cdr:cNvCxnSpPr/>
      </cdr:nvCxnSpPr>
      <cdr:spPr>
        <a:xfrm xmlns:a="http://schemas.openxmlformats.org/drawingml/2006/main">
          <a:off x="2099370" y="1046659"/>
          <a:ext cx="82800" cy="28800"/>
        </a:xfrm>
        <a:prstGeom xmlns:a="http://schemas.openxmlformats.org/drawingml/2006/main" prst="line">
          <a:avLst/>
        </a:prstGeom>
        <a:ln xmlns:a="http://schemas.openxmlformats.org/drawingml/2006/main" w="5080">
          <a:noFill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r">
              <a:defRPr sz="1200"/>
            </a:lvl1pPr>
          </a:lstStyle>
          <a:p>
            <a:fld id="{10FD45D8-F27E-4567-8103-9E68D315A7AD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4" rIns="91430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0" tIns="45714" rIns="91430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r">
              <a:defRPr sz="1200"/>
            </a:lvl1pPr>
          </a:lstStyle>
          <a:p>
            <a:fld id="{006FDA77-1BB2-4267-8FFD-E8EAA26EDBB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0063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0" y="746125"/>
            <a:ext cx="49657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FDA77-1BB2-4267-8FFD-E8EAA26EDBB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0911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1" y="2982598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1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807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20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6"/>
            <a:ext cx="2880360" cy="819213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6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980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04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63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9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215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527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1" y="2149160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1" y="3044826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7" y="2149160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7" y="3044826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6561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903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661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1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057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978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3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A4832-DEE3-46D9-BDDC-52CA51B1078C}" type="datetimeFigureOut">
              <a:rPr kumimoji="1" lang="ja-JP" altLang="en-US" smtClean="0"/>
              <a:t>2020/6/8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3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3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1CDA8-6031-42BE-96BA-712ACBFA674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697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hart" Target="../charts/chart3.xml"/><Relationship Id="rId5" Type="http://schemas.openxmlformats.org/officeDocument/2006/relationships/image" Target="../media/image2.png"/><Relationship Id="rId10" Type="http://schemas.openxmlformats.org/officeDocument/2006/relationships/chart" Target="../charts/chart2.xml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utoShape 78"/>
          <p:cNvSpPr>
            <a:spLocks noChangeArrowheads="1"/>
          </p:cNvSpPr>
          <p:nvPr/>
        </p:nvSpPr>
        <p:spPr bwMode="auto">
          <a:xfrm>
            <a:off x="47481" y="651909"/>
            <a:ext cx="12653558" cy="775668"/>
          </a:xfrm>
          <a:prstGeom prst="roundRect">
            <a:avLst>
              <a:gd name="adj" fmla="val 4120"/>
            </a:avLst>
          </a:prstGeom>
          <a:solidFill>
            <a:schemeClr val="accent5">
              <a:lumMod val="20000"/>
              <a:lumOff val="80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rot="0" vert="horz" wrap="square" lIns="72000" tIns="0" rIns="36000" bIns="8890" anchor="t" anchorCtr="0" upright="1">
            <a:noAutofit/>
          </a:bodyPr>
          <a:lstStyle/>
          <a:p>
            <a:pPr>
              <a:lnSpc>
                <a:spcPct val="125000"/>
              </a:lnSpc>
            </a:pPr>
            <a:endParaRPr lang="en-US" altLang="ja-JP" sz="4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ja-JP" altLang="en-US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○大阪府は、</a:t>
            </a:r>
            <a:r>
              <a:rPr lang="en-US" altLang="ja-JP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2006</a:t>
            </a:r>
            <a:r>
              <a:rPr lang="ja-JP" altLang="en-US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年に大阪府温暖化の防止等に関する条例を制定し、建築物環境計画書の届出、省エネ基準への適合義務、顕彰制度など、建築物の環境配慮の取組みを実施</a:t>
            </a:r>
            <a:endParaRPr lang="en-US" altLang="ja-JP" sz="12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ja-JP" altLang="en-US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○</a:t>
            </a:r>
            <a:r>
              <a:rPr lang="en-US" altLang="ja-JP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2015</a:t>
            </a:r>
            <a:r>
              <a:rPr lang="ja-JP" altLang="en-US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年に建築物省エネ法が公布、建築物の省エネ性能の一層の向上を図るため、</a:t>
            </a:r>
            <a:r>
              <a:rPr lang="en-US" altLang="ja-JP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2019</a:t>
            </a:r>
            <a:r>
              <a:rPr lang="ja-JP" altLang="en-US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年５月に同法が改正、省エネ基準の適合を建築確認の要件とする建築物の対象を拡大</a:t>
            </a:r>
            <a:endParaRPr lang="en-US" altLang="ja-JP" sz="12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ja-JP" altLang="en-US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○法改正を踏まえて、大阪府温暖化の防止等に関する条例の見直しを検討</a:t>
            </a:r>
            <a:endParaRPr lang="en-US" altLang="ja-JP" sz="12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216000"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</a:pPr>
            <a:endParaRPr lang="en-US" altLang="ja-JP" sz="12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</a:pPr>
            <a:endParaRPr lang="en-US" altLang="ja-JP" sz="12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ja-JP" sz="12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 </a:t>
            </a: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</a:pPr>
            <a:endParaRPr lang="en-US" altLang="ja-JP" sz="12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just">
              <a:lnSpc>
                <a:spcPts val="1400"/>
              </a:lnSpc>
              <a:spcBef>
                <a:spcPts val="300"/>
              </a:spcBef>
              <a:spcAft>
                <a:spcPts val="0"/>
              </a:spcAft>
            </a:pPr>
            <a:endParaRPr lang="ja-JP" sz="12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sp>
        <p:nvSpPr>
          <p:cNvPr id="4" name="AutoShape 67"/>
          <p:cNvSpPr>
            <a:spLocks noChangeArrowheads="1"/>
          </p:cNvSpPr>
          <p:nvPr/>
        </p:nvSpPr>
        <p:spPr bwMode="auto">
          <a:xfrm>
            <a:off x="47480" y="48072"/>
            <a:ext cx="12653559" cy="535380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mpd="dbl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rot="0" vert="horz" wrap="square" lIns="36000" tIns="8890" rIns="36000" bIns="8890" anchor="ctr" anchorCtr="0" upright="1">
            <a:noAutofit/>
          </a:bodyPr>
          <a:lstStyle/>
          <a:p>
            <a:pPr marL="108000">
              <a:lnSpc>
                <a:spcPts val="2600"/>
              </a:lnSpc>
              <a:spcAft>
                <a:spcPts val="0"/>
              </a:spcAft>
            </a:pPr>
            <a:r>
              <a:rPr lang="ja-JP" sz="2400" b="1" kern="100" dirty="0">
                <a:effectLst/>
                <a:latin typeface="Century"/>
                <a:ea typeface="ＭＳ ゴシック"/>
                <a:cs typeface="Times New Roman"/>
              </a:rPr>
              <a:t>建築物の環境配慮のあり方について</a:t>
            </a:r>
            <a:endParaRPr lang="ja-JP" sz="105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sp>
        <p:nvSpPr>
          <p:cNvPr id="5" name="AutoShape 69"/>
          <p:cNvSpPr>
            <a:spLocks noChangeArrowheads="1"/>
          </p:cNvSpPr>
          <p:nvPr/>
        </p:nvSpPr>
        <p:spPr bwMode="auto">
          <a:xfrm>
            <a:off x="60167" y="1527026"/>
            <a:ext cx="1889159" cy="2880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16200000" scaled="1"/>
            <a:tileRect/>
          </a:gradFill>
          <a:ln w="31750" cmpd="dbl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rgbClr val="000000"/>
                </a:solidFill>
                <a:effectLst/>
                <a:latin typeface="Century"/>
                <a:ea typeface="ＭＳ ゴシック"/>
                <a:cs typeface="Times New Roman"/>
              </a:rPr>
              <a:t>　</a:t>
            </a:r>
            <a:r>
              <a:rPr lang="ja-JP" sz="1400" b="1" kern="100" dirty="0">
                <a:solidFill>
                  <a:srgbClr val="000000"/>
                </a:solidFill>
                <a:effectLst/>
                <a:latin typeface="Century"/>
                <a:ea typeface="ＭＳ ゴシック"/>
                <a:cs typeface="Times New Roman"/>
              </a:rPr>
              <a:t>国際的な動き</a:t>
            </a:r>
            <a:endParaRPr lang="ja-JP" sz="140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sp>
        <p:nvSpPr>
          <p:cNvPr id="6" name="AutoShape 70"/>
          <p:cNvSpPr>
            <a:spLocks noChangeArrowheads="1"/>
          </p:cNvSpPr>
          <p:nvPr/>
        </p:nvSpPr>
        <p:spPr bwMode="auto">
          <a:xfrm>
            <a:off x="28430" y="1826703"/>
            <a:ext cx="4284000" cy="759377"/>
          </a:xfrm>
          <a:prstGeom prst="roundRect">
            <a:avLst>
              <a:gd name="adj" fmla="val 6959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rot="0" vert="horz" wrap="square" lIns="36000" tIns="8890" rIns="36000" bIns="8890" anchor="t" anchorCtr="0" upright="1">
            <a:noAutofit/>
          </a:bodyPr>
          <a:lstStyle/>
          <a:p>
            <a:pPr algn="just">
              <a:lnSpc>
                <a:spcPts val="400"/>
              </a:lnSpc>
              <a:spcAft>
                <a:spcPts val="0"/>
              </a:spcAft>
            </a:pPr>
            <a:r>
              <a:rPr lang="en-US" sz="1200" kern="100" dirty="0">
                <a:effectLst/>
                <a:latin typeface="ＭＳ Ｐゴシック"/>
                <a:ea typeface="ＭＳ 明朝"/>
                <a:cs typeface="Times New Roman"/>
              </a:rPr>
              <a:t> 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ja-JP" sz="1200" b="1" kern="100" dirty="0">
                <a:latin typeface="Century"/>
                <a:cs typeface="Times New Roman"/>
              </a:rPr>
              <a:t>◇</a:t>
            </a:r>
            <a:r>
              <a:rPr lang="ja-JP" altLang="en-US" sz="1200" b="1" kern="100" dirty="0">
                <a:latin typeface="Century"/>
                <a:cs typeface="Times New Roman"/>
              </a:rPr>
              <a:t>気候変動に関する国際枠組み「パリ協定」</a:t>
            </a:r>
            <a:r>
              <a:rPr lang="ja-JP" altLang="en-US" sz="1200" b="1" kern="100" dirty="0" smtClean="0">
                <a:latin typeface="Century"/>
                <a:cs typeface="Times New Roman"/>
              </a:rPr>
              <a:t>の採択</a:t>
            </a:r>
            <a:r>
              <a:rPr lang="ja-JP" altLang="en-US" sz="1200" kern="1200" dirty="0">
                <a:effectLst/>
                <a:latin typeface="Century"/>
                <a:ea typeface="ＭＳ 明朝"/>
                <a:cs typeface="Times New Roman"/>
              </a:rPr>
              <a:t>　</a:t>
            </a:r>
            <a:r>
              <a:rPr lang="en-US" altLang="ja-JP" sz="900" kern="12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(</a:t>
            </a:r>
            <a:r>
              <a:rPr lang="en-US" sz="900" kern="12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201</a:t>
            </a:r>
            <a:r>
              <a:rPr lang="en-US" altLang="ja-JP" sz="9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5</a:t>
            </a:r>
            <a:r>
              <a:rPr lang="ja-JP" altLang="en-US" sz="900" kern="12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年</a:t>
            </a:r>
            <a:r>
              <a:rPr lang="en-US" sz="900" kern="12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1</a:t>
            </a:r>
            <a:r>
              <a:rPr lang="en-US" altLang="ja-JP" sz="9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2</a:t>
            </a:r>
            <a:r>
              <a:rPr lang="ja-JP" altLang="en-US" sz="900" kern="12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月</a:t>
            </a:r>
            <a:r>
              <a:rPr lang="en-US" altLang="ja-JP" sz="900" kern="1200" dirty="0">
                <a:effectLst/>
                <a:latin typeface="Century"/>
                <a:ea typeface="ＭＳ 明朝"/>
                <a:cs typeface="Times New Roman"/>
              </a:rPr>
              <a:t>)</a:t>
            </a:r>
            <a:endParaRPr lang="ja-JP" sz="900" kern="100" dirty="0">
              <a:effectLst/>
              <a:latin typeface="Century"/>
              <a:ea typeface="ＭＳ 明朝"/>
              <a:cs typeface="Times New Roman"/>
            </a:endParaRPr>
          </a:p>
          <a:p>
            <a:pPr marL="108000" algn="just">
              <a:lnSpc>
                <a:spcPts val="1200"/>
              </a:lnSpc>
              <a:spcBef>
                <a:spcPts val="200"/>
              </a:spcBef>
              <a:spcAft>
                <a:spcPts val="0"/>
              </a:spcAft>
            </a:pPr>
            <a:r>
              <a:rPr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○</a:t>
            </a:r>
            <a:r>
              <a:rPr lang="ja-JP" altLang="en-US" sz="1050" kern="12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世界の気温上昇を</a:t>
            </a:r>
            <a:r>
              <a:rPr lang="en-US" altLang="ja-JP" sz="1050" kern="12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2℃</a:t>
            </a:r>
            <a:r>
              <a:rPr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より十分低く保つとともに、</a:t>
            </a:r>
            <a:r>
              <a:rPr lang="en-US" altLang="ja-JP" sz="105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1.5</a:t>
            </a:r>
            <a:r>
              <a:rPr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℃に抑える</a:t>
            </a:r>
            <a:endParaRPr lang="en-US" altLang="ja-JP" sz="105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/>
            </a:endParaRPr>
          </a:p>
          <a:p>
            <a:pPr marL="108000" algn="just">
              <a:lnSpc>
                <a:spcPts val="1200"/>
              </a:lnSpc>
              <a:spcBef>
                <a:spcPts val="200"/>
              </a:spcBef>
              <a:spcAft>
                <a:spcPts val="0"/>
              </a:spcAft>
            </a:pPr>
            <a:r>
              <a:rPr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　努力を追求</a:t>
            </a:r>
            <a:endParaRPr lang="ja-JP" sz="105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/>
            </a:endParaRPr>
          </a:p>
        </p:txBody>
      </p:sp>
      <p:grpSp>
        <p:nvGrpSpPr>
          <p:cNvPr id="33" name="グループ化 32"/>
          <p:cNvGrpSpPr/>
          <p:nvPr/>
        </p:nvGrpSpPr>
        <p:grpSpPr>
          <a:xfrm>
            <a:off x="4391983" y="1518523"/>
            <a:ext cx="8309056" cy="8042016"/>
            <a:chOff x="5179951" y="-777607"/>
            <a:chExt cx="7689389" cy="8043391"/>
          </a:xfrm>
        </p:grpSpPr>
        <p:sp>
          <p:nvSpPr>
            <p:cNvPr id="19" name="AutoShape 113"/>
            <p:cNvSpPr>
              <a:spLocks noChangeArrowheads="1"/>
            </p:cNvSpPr>
            <p:nvPr/>
          </p:nvSpPr>
          <p:spPr bwMode="auto">
            <a:xfrm>
              <a:off x="5181392" y="-481053"/>
              <a:ext cx="7687948" cy="7746837"/>
            </a:xfrm>
            <a:prstGeom prst="roundRect">
              <a:avLst>
                <a:gd name="adj" fmla="val 1248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8890" rIns="0" bIns="8890" anchor="t" anchorCtr="0" upright="1">
              <a:noAutofit/>
            </a:bodyPr>
            <a:lstStyle/>
            <a:p>
              <a:pPr algn="just">
                <a:lnSpc>
                  <a:spcPts val="400"/>
                </a:lnSpc>
                <a:spcAft>
                  <a:spcPts val="0"/>
                </a:spcAft>
              </a:pPr>
              <a:endParaRPr lang="en-US" altLang="ja-JP" sz="1050" b="1" kern="100" dirty="0">
                <a:latin typeface="Century"/>
                <a:ea typeface="ＭＳ Ｐゴシック"/>
                <a:cs typeface="Times New Roman"/>
              </a:endParaRPr>
            </a:p>
            <a:p>
              <a:pPr marL="108000" algn="just">
                <a:lnSpc>
                  <a:spcPts val="1400"/>
                </a:lnSpc>
                <a:spcAft>
                  <a:spcPts val="0"/>
                </a:spcAft>
              </a:pPr>
              <a:r>
                <a:rPr lang="ja-JP" altLang="en-US" sz="1200" b="1" kern="100" dirty="0">
                  <a:latin typeface="Century"/>
                  <a:ea typeface="ＭＳ Ｐゴシック"/>
                  <a:cs typeface="Times New Roman"/>
                </a:rPr>
                <a:t>◇</a:t>
              </a:r>
              <a:r>
                <a:rPr lang="zh-CN" altLang="en-US" sz="1200" b="1" kern="100" dirty="0">
                  <a:latin typeface="Century"/>
                  <a:ea typeface="ＭＳ Ｐゴシック"/>
                  <a:cs typeface="Times New Roman"/>
                </a:rPr>
                <a:t>大阪府地球温暖化対策実行計画</a:t>
              </a:r>
              <a:r>
                <a:rPr lang="ja-JP" altLang="en-US" sz="1200" b="1" kern="100" dirty="0">
                  <a:latin typeface="Century"/>
                  <a:ea typeface="ＭＳ Ｐゴシック"/>
                  <a:cs typeface="Times New Roman"/>
                </a:rPr>
                <a:t>（</a:t>
              </a:r>
              <a:r>
                <a:rPr lang="zh-CN" altLang="en-US" sz="1200" b="1" kern="100" dirty="0">
                  <a:latin typeface="Century"/>
                  <a:ea typeface="ＭＳ Ｐゴシック"/>
                  <a:cs typeface="Times New Roman"/>
                </a:rPr>
                <a:t>区域施策編</a:t>
              </a:r>
              <a:r>
                <a:rPr lang="ja-JP" altLang="en-US" sz="1200" b="1" kern="100" dirty="0">
                  <a:latin typeface="Century"/>
                  <a:ea typeface="ＭＳ Ｐゴシック"/>
                  <a:cs typeface="Times New Roman"/>
                </a:rPr>
                <a:t>）</a:t>
              </a:r>
              <a:r>
                <a:rPr lang="ja-JP" altLang="en-US" sz="900" kern="100" dirty="0">
                  <a:latin typeface="Century"/>
                  <a:ea typeface="ＭＳ 明朝"/>
                  <a:cs typeface="Times New Roman"/>
                </a:rPr>
                <a:t>（</a:t>
              </a:r>
              <a:r>
                <a:rPr lang="en-US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2015</a:t>
              </a:r>
              <a:r>
                <a:rPr lang="ja-JP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３</a:t>
              </a:r>
              <a:r>
                <a:rPr lang="ja-JP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月策定</a:t>
              </a:r>
              <a:r>
                <a:rPr lang="en-US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,2017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en-US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12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月一部改訂）</a:t>
              </a:r>
              <a:endParaRPr lang="ja-JP" altLang="ja-JP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68000" indent="-360000" algn="just">
                <a:lnSpc>
                  <a:spcPts val="13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2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〇</a:t>
              </a:r>
              <a:r>
                <a:rPr lang="ja-JP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目標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2020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年度までに温室効果ガス排出量を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2005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年度比で７</a:t>
              </a:r>
              <a:r>
                <a:rPr lang="en-US" altLang="ja-JP" sz="1100" kern="100" dirty="0">
                  <a:latin typeface="ＭＳ Ｐゴシック" panose="020B0600070205080204" pitchFamily="50" charset="-128"/>
                  <a:cs typeface="Times New Roman"/>
                </a:rPr>
                <a:t>%</a:t>
              </a:r>
              <a:r>
                <a:rPr lang="ja-JP" altLang="en-US" sz="1100" kern="100" dirty="0" smtClean="0">
                  <a:latin typeface="ＭＳ 明朝"/>
                  <a:ea typeface="ＭＳ 明朝"/>
                  <a:cs typeface="Times New Roman"/>
                </a:rPr>
                <a:t>削減</a:t>
              </a:r>
              <a:endParaRPr lang="en-US" altLang="ja-JP" sz="1100" kern="100" dirty="0" smtClean="0">
                <a:latin typeface="ＭＳ 明朝"/>
                <a:ea typeface="ＭＳ 明朝"/>
                <a:cs typeface="Times New Roman"/>
              </a:endParaRPr>
            </a:p>
            <a:p>
              <a:pPr marL="468000" indent="-540000">
                <a:lnSpc>
                  <a:spcPts val="1300"/>
                </a:lnSpc>
                <a:spcBef>
                  <a:spcPts val="100"/>
                </a:spcBef>
              </a:pPr>
              <a:endParaRPr lang="en-US" altLang="ja-JP" sz="1200" b="1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endParaRPr>
            </a:p>
            <a:p>
              <a:pPr marL="468000" indent="-540000">
                <a:lnSpc>
                  <a:spcPts val="1300"/>
                </a:lnSpc>
                <a:spcBef>
                  <a:spcPts val="100"/>
                </a:spcBef>
              </a:pPr>
              <a:endParaRPr lang="en-US" altLang="ja-JP" sz="12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endParaRPr>
            </a:p>
            <a:p>
              <a:pPr marL="468000" indent="-540000">
                <a:lnSpc>
                  <a:spcPts val="300"/>
                </a:lnSpc>
                <a:spcBef>
                  <a:spcPts val="100"/>
                </a:spcBef>
              </a:pPr>
              <a:endParaRPr lang="en-US" altLang="ja-JP" sz="1200" b="1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endParaRPr>
            </a:p>
            <a:p>
              <a:pPr marL="468000" indent="-540000">
                <a:lnSpc>
                  <a:spcPts val="1300"/>
                </a:lnSpc>
                <a:spcBef>
                  <a:spcPts val="200"/>
                </a:spcBef>
              </a:pPr>
              <a:r>
                <a:rPr lang="en-US" altLang="ja-JP" sz="1200" b="1" kern="1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〈</a:t>
              </a:r>
              <a:r>
                <a:rPr lang="ja-JP" altLang="en-US" sz="1200" b="1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府域に</a:t>
              </a:r>
              <a:r>
                <a:rPr lang="ja-JP" altLang="en-US" sz="1200" b="1" kern="1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おける温室効果ガス排出量と</a:t>
              </a:r>
              <a:r>
                <a:rPr lang="ja-JP" altLang="en-US" sz="1200" b="1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エネルギー消費量</a:t>
              </a:r>
              <a:r>
                <a:rPr lang="en-US" altLang="ja-JP" sz="1200" b="1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〉</a:t>
              </a:r>
            </a:p>
            <a:p>
              <a:pPr>
                <a:lnSpc>
                  <a:spcPts val="13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    ・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2016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年度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の温室効果ガス排出量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は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、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5,642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万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t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となり、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2005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年度と比べ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0.7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増加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88000">
                <a:lnSpc>
                  <a:spcPts val="12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オフィスビル等の「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業務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」、住宅等の「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家庭」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は、それぞれ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14.4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％、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11.0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％増加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>
                <a:lnSpc>
                  <a:spcPts val="13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 ・「業務」、「家庭」における対策指標としてエネルギー消費量により進行管理</a:t>
              </a:r>
              <a:endParaRPr lang="en-US" altLang="ja-JP" sz="11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16000" indent="-540000">
                <a:lnSpc>
                  <a:spcPts val="1200"/>
                </a:lnSpc>
                <a:spcBef>
                  <a:spcPts val="4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・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2016 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年度のエネルギー消費量は、 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595PJ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となり、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2005 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年度と比べ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16.7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減少</a:t>
              </a:r>
              <a:endParaRPr lang="en-US" altLang="ja-JP" sz="11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16000" indent="-540000">
                <a:lnSpc>
                  <a:spcPts val="1300"/>
                </a:lnSpc>
                <a:spcBef>
                  <a:spcPts val="100"/>
                </a:spcBef>
              </a:pP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　「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業務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」、「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家庭」は、それぞれ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14.7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、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14.9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％減少 </a:t>
              </a:r>
              <a:endParaRPr lang="en-US" altLang="ja-JP" sz="11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16000" indent="-540000">
                <a:lnSpc>
                  <a:spcPts val="600"/>
                </a:lnSpc>
                <a:spcBef>
                  <a:spcPts val="100"/>
                </a:spcBef>
              </a:pPr>
              <a:endParaRPr lang="en-US" altLang="ja-JP" sz="11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08000" algn="just">
                <a:lnSpc>
                  <a:spcPts val="1300"/>
                </a:lnSpc>
                <a:spcBef>
                  <a:spcPts val="200"/>
                </a:spcBef>
              </a:pPr>
              <a:r>
                <a:rPr lang="ja-JP" altLang="en-US" sz="1200" b="1" kern="100" dirty="0" smtClean="0">
                  <a:latin typeface="Century"/>
                  <a:cs typeface="Times New Roman"/>
                </a:rPr>
                <a:t>◇</a:t>
              </a:r>
              <a:r>
                <a:rPr lang="ja-JP" altLang="ja-JP" sz="1200" b="1" kern="100" dirty="0">
                  <a:latin typeface="Century"/>
                  <a:cs typeface="Times New Roman"/>
                </a:rPr>
                <a:t>大阪府温暖化の防止等に関する条例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（</a:t>
              </a:r>
              <a:r>
                <a:rPr lang="en-US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2006</a:t>
              </a:r>
              <a:r>
                <a:rPr lang="ja-JP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４</a:t>
              </a:r>
              <a:r>
                <a:rPr lang="ja-JP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</a:t>
              </a:r>
              <a:r>
                <a:rPr lang="ja-JP" altLang="en-US" sz="900" kern="100" dirty="0">
                  <a:latin typeface="Century"/>
                  <a:ea typeface="ＭＳ 明朝"/>
                  <a:cs typeface="Times New Roman"/>
                </a:rPr>
                <a:t>施行）</a:t>
              </a:r>
              <a:endParaRPr lang="ja-JP" altLang="ja-JP" sz="900" kern="100" dirty="0">
                <a:latin typeface="Century"/>
                <a:ea typeface="ＭＳ 明朝"/>
                <a:cs typeface="Times New Roman"/>
              </a:endParaRPr>
            </a:p>
            <a:p>
              <a:pPr marL="285750" marR="33655" indent="-152400" algn="just">
                <a:lnSpc>
                  <a:spcPts val="1100"/>
                </a:lnSpc>
                <a:spcBef>
                  <a:spcPts val="400"/>
                </a:spcBef>
                <a:spcAft>
                  <a:spcPts val="0"/>
                </a:spcAft>
              </a:pPr>
              <a:r>
                <a:rPr lang="en-US" altLang="ja-JP" sz="1100" b="1" kern="100" dirty="0">
                  <a:latin typeface="+mj-ea"/>
                  <a:cs typeface="Times New Roman"/>
                </a:rPr>
                <a:t>〈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主な取組み</a:t>
              </a:r>
              <a:r>
                <a:rPr lang="en-US" altLang="ja-JP" sz="1100" b="1" kern="100" dirty="0">
                  <a:latin typeface="+mj-ea"/>
                  <a:cs typeface="Times New Roman"/>
                </a:rPr>
                <a:t>〉</a:t>
              </a:r>
            </a:p>
            <a:p>
              <a:pPr marL="285750" marR="33655" indent="-152400" algn="just">
                <a:lnSpc>
                  <a:spcPts val="1100"/>
                </a:lnSpc>
                <a:spcBef>
                  <a:spcPts val="400"/>
                </a:spcBef>
                <a:spcAft>
                  <a:spcPts val="0"/>
                </a:spcAft>
              </a:pPr>
              <a:r>
                <a:rPr lang="ja-JP" altLang="en-US" sz="1100" b="1" kern="100" dirty="0">
                  <a:latin typeface="+mj-ea"/>
                  <a:cs typeface="Times New Roman"/>
                </a:rPr>
                <a:t>（</a:t>
              </a:r>
              <a:r>
                <a:rPr lang="en-US" altLang="ja-JP" sz="1100" b="1" kern="100" dirty="0">
                  <a:latin typeface="+mj-ea"/>
                  <a:cs typeface="Times New Roman"/>
                </a:rPr>
                <a:t>1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）</a:t>
              </a:r>
              <a:r>
                <a:rPr lang="en-US" altLang="ja-JP" sz="1100" b="1" kern="100" dirty="0">
                  <a:latin typeface="+mj-ea"/>
                  <a:cs typeface="Times New Roman"/>
                </a:rPr>
                <a:t> </a:t>
              </a:r>
              <a:r>
                <a:rPr lang="ja-JP" altLang="ja-JP" sz="1100" b="1" kern="100" dirty="0">
                  <a:latin typeface="+mj-ea"/>
                  <a:cs typeface="Times New Roman"/>
                </a:rPr>
                <a:t>建築物環境計画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書</a:t>
              </a:r>
              <a:r>
                <a:rPr lang="ja-JP" altLang="ja-JP" sz="1100" b="1" kern="100" dirty="0">
                  <a:latin typeface="+mj-ea"/>
                  <a:cs typeface="Times New Roman"/>
                </a:rPr>
                <a:t>の届出</a:t>
              </a:r>
              <a:endParaRPr lang="en-US" altLang="ja-JP" sz="1100" b="1" kern="100" dirty="0">
                <a:latin typeface="+mj-ea"/>
                <a:cs typeface="Times New Roman"/>
              </a:endParaRPr>
            </a:p>
            <a:p>
              <a:pPr marL="285750" marR="33655" indent="-152400" algn="just">
                <a:lnSpc>
                  <a:spcPts val="11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100" b="1" kern="100" dirty="0">
                  <a:latin typeface="+mj-ea"/>
                  <a:ea typeface="ＭＳ 明朝"/>
                  <a:cs typeface="Times New Roman"/>
                </a:rPr>
                <a:t>　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2006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年４月～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5,000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ja-JP" altLang="en-US" sz="1100" kern="100" dirty="0">
                  <a:latin typeface="Century"/>
                  <a:ea typeface="ＭＳ 明朝"/>
                  <a:cs typeface="Times New Roman"/>
                </a:rPr>
                <a:t>㎡以上 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→ 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2012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年７月～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</a:t>
              </a:r>
              <a:r>
                <a:rPr lang="ja-JP" altLang="en-US" sz="1100" kern="100" dirty="0">
                  <a:latin typeface="Century"/>
                  <a:ea typeface="ＭＳ 明朝"/>
                  <a:cs typeface="Times New Roman"/>
                </a:rPr>
                <a:t>以上</a:t>
              </a:r>
              <a:endParaRPr lang="en-US" altLang="ja-JP" sz="1100" kern="100" dirty="0">
                <a:latin typeface="Century"/>
                <a:ea typeface="ＭＳ 明朝"/>
                <a:cs typeface="Times New Roman"/>
              </a:endParaRPr>
            </a:p>
            <a:p>
              <a:pPr marL="285750" marR="33655" indent="-152400" algn="just">
                <a:lnSpc>
                  <a:spcPts val="1400"/>
                </a:lnSpc>
                <a:spcBef>
                  <a:spcPts val="400"/>
                </a:spcBef>
                <a:spcAft>
                  <a:spcPts val="0"/>
                </a:spcAft>
              </a:pPr>
              <a:r>
                <a:rPr lang="ja-JP" altLang="en-US" sz="1100" b="1" kern="100" dirty="0">
                  <a:latin typeface="+mj-ea"/>
                  <a:cs typeface="Times New Roman"/>
                </a:rPr>
                <a:t>（</a:t>
              </a:r>
              <a:r>
                <a:rPr lang="en-US" altLang="ja-JP" sz="1100" b="1" kern="100" dirty="0">
                  <a:latin typeface="+mj-ea"/>
                  <a:cs typeface="Times New Roman"/>
                </a:rPr>
                <a:t>2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）条例で定める</a:t>
              </a:r>
              <a:r>
                <a:rPr lang="ja-JP" altLang="ja-JP" sz="1100" b="1" kern="100" dirty="0">
                  <a:latin typeface="+mj-ea"/>
                  <a:cs typeface="Times New Roman"/>
                </a:rPr>
                <a:t>基準への適合</a:t>
              </a:r>
              <a:endParaRPr lang="en-US" altLang="ja-JP" sz="1100" b="1" kern="100" dirty="0">
                <a:latin typeface="+mj-ea"/>
                <a:cs typeface="Times New Roman"/>
              </a:endParaRPr>
            </a:p>
            <a:p>
              <a:pPr marL="432000" marR="33655" indent="-152400" algn="just">
                <a:lnSpc>
                  <a:spcPts val="12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/>
                  <a:ea typeface="ＭＳ 明朝"/>
                  <a:cs typeface="Times New Roman"/>
                </a:rPr>
                <a:t>非住宅：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2015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年４月～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10,000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㎡以上 →</a:t>
              </a:r>
              <a:r>
                <a:rPr lang="ja-JP" altLang="en-US" sz="1100" kern="100" dirty="0">
                  <a:solidFill>
                    <a:srgbClr val="FF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2018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年４月～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㎡以上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marR="33655" indent="-152400" algn="just">
                <a:lnSpc>
                  <a:spcPts val="12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住　宅：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2018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年４月～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10,000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㎡以上かつ高さ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60m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超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marR="33655" indent="-152400" algn="just">
                <a:lnSpc>
                  <a:spcPts val="15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（基準）</a:t>
              </a:r>
              <a:r>
                <a:rPr lang="ja-JP" altLang="en-US" sz="1100" b="1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・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断熱・日射遮蔽性能を求める外皮の基準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85750" marR="33655" indent="-457200" algn="just">
                <a:lnSpc>
                  <a:spcPts val="11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　      　</a:t>
              </a:r>
              <a:r>
                <a:rPr lang="ja-JP" altLang="en-US" sz="1100" b="1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・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建築設備の一次エネルギー消費量基準</a:t>
              </a: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indent="-252000">
                <a:spcBef>
                  <a:spcPts val="600"/>
                </a:spcBef>
              </a:pPr>
              <a:endParaRPr lang="en-US" altLang="ja-JP" sz="1100" b="1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indent="-252000">
                <a:lnSpc>
                  <a:spcPts val="1000"/>
                </a:lnSpc>
                <a:spcBef>
                  <a:spcPts val="600"/>
                </a:spcBef>
              </a:pPr>
              <a:endParaRPr lang="en-US" altLang="ja-JP" sz="1100" b="1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indent="-252000">
                <a:lnSpc>
                  <a:spcPts val="1000"/>
                </a:lnSpc>
                <a:spcBef>
                  <a:spcPts val="600"/>
                </a:spcBef>
              </a:pP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indent="-252000">
                <a:lnSpc>
                  <a:spcPts val="1000"/>
                </a:lnSpc>
                <a:spcBef>
                  <a:spcPts val="600"/>
                </a:spcBef>
              </a:pPr>
              <a:r>
                <a:rPr lang="ja-JP" altLang="en-US" sz="1100" b="1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・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非住宅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㎡以上の適合率は約９割と高い水準</a:t>
              </a:r>
              <a:endParaRPr lang="en-US" altLang="ja-JP" sz="1100" strike="sngStrike" kern="1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indent="-252000">
                <a:lnSpc>
                  <a:spcPts val="1000"/>
                </a:lnSpc>
                <a:spcBef>
                  <a:spcPts val="600"/>
                </a:spcBef>
              </a:pPr>
              <a:r>
                <a:rPr lang="ja-JP" altLang="en-US" sz="1100" b="1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・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住宅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10,000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㎡以上かつ高さ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60</a:t>
              </a:r>
              <a:r>
                <a:rPr lang="ja-JP" altLang="en-US" sz="1100" kern="100" dirty="0" err="1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ｍ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超で適合率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indent="-252000">
                <a:lnSpc>
                  <a:spcPts val="1000"/>
                </a:lnSpc>
                <a:spcBef>
                  <a:spcPts val="600"/>
                </a:spcBef>
              </a:pPr>
              <a:r>
                <a:rPr lang="ja-JP" altLang="en-US" sz="1100" b="1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・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建築物省エネ法では一次エネルギー消費量基準のみの義務化である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432000" indent="-252000">
                <a:lnSpc>
                  <a:spcPts val="800"/>
                </a:lnSpc>
                <a:spcBef>
                  <a:spcPts val="600"/>
                </a:spcBef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ため、法施行の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2017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年以降も基準適合が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％となっていない</a:t>
              </a:r>
              <a:endParaRPr lang="en-US" altLang="ja-JP" sz="11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85750" marR="33655" indent="-457200" algn="just">
                <a:lnSpc>
                  <a:spcPts val="300"/>
                </a:lnSpc>
                <a:spcAft>
                  <a:spcPts val="0"/>
                </a:spcAft>
              </a:pPr>
              <a:endParaRPr lang="en-US" altLang="ja-JP" sz="1100" b="1" kern="100" dirty="0">
                <a:latin typeface="+mj-ea"/>
                <a:cs typeface="Times New Roman"/>
              </a:endParaRPr>
            </a:p>
            <a:p>
              <a:pPr marL="285750" marR="33655" indent="-152400" algn="just">
                <a:lnSpc>
                  <a:spcPts val="14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100" b="1" kern="100" dirty="0">
                  <a:latin typeface="+mj-ea"/>
                  <a:cs typeface="Times New Roman"/>
                </a:rPr>
                <a:t>（</a:t>
              </a:r>
              <a:r>
                <a:rPr lang="en-US" altLang="ja-JP" sz="1100" b="1" kern="100" dirty="0">
                  <a:latin typeface="+mj-ea"/>
                  <a:cs typeface="Times New Roman"/>
                </a:rPr>
                <a:t>3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） 販売等の広告や工事現場への建築物環境性能表示</a:t>
              </a:r>
              <a:endParaRPr lang="en-US" altLang="ja-JP" sz="1100" b="1" kern="100" dirty="0">
                <a:latin typeface="+mj-ea"/>
                <a:cs typeface="Times New Roman"/>
              </a:endParaRPr>
            </a:p>
            <a:p>
              <a:pPr marL="285750" marR="33655" indent="-152400" algn="just">
                <a:lnSpc>
                  <a:spcPts val="1400"/>
                </a:lnSpc>
                <a:spcBef>
                  <a:spcPts val="300"/>
                </a:spcBef>
              </a:pPr>
              <a:r>
                <a:rPr lang="ja-JP" altLang="en-US" sz="1100" b="1" kern="100" dirty="0">
                  <a:latin typeface="+mj-ea"/>
                  <a:cs typeface="Times New Roman"/>
                </a:rPr>
                <a:t>（</a:t>
              </a:r>
              <a:r>
                <a:rPr lang="en-US" altLang="ja-JP" sz="1100" b="1" kern="100" dirty="0">
                  <a:latin typeface="+mj-ea"/>
                  <a:cs typeface="Times New Roman"/>
                </a:rPr>
                <a:t>4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） </a:t>
              </a:r>
              <a:r>
                <a:rPr lang="ja-JP" altLang="ja-JP" sz="1100" b="1" kern="100" dirty="0">
                  <a:latin typeface="+mj-ea"/>
                  <a:cs typeface="Times New Roman"/>
                </a:rPr>
                <a:t>再生可能エネルギー利用設備の導入の検討</a:t>
              </a:r>
              <a:endParaRPr lang="en-US" altLang="ja-JP" sz="1100" b="1" kern="100" dirty="0">
                <a:latin typeface="+mj-ea"/>
                <a:cs typeface="Times New Roman"/>
              </a:endParaRPr>
            </a:p>
            <a:p>
              <a:pPr marL="285750" marR="33655" indent="-152400" algn="just">
                <a:lnSpc>
                  <a:spcPts val="1300"/>
                </a:lnSpc>
                <a:spcBef>
                  <a:spcPts val="300"/>
                </a:spcBef>
              </a:pPr>
              <a:r>
                <a:rPr lang="ja-JP" altLang="en-US" sz="1100" b="1" kern="100" dirty="0">
                  <a:latin typeface="+mj-ea"/>
                  <a:cs typeface="Times New Roman"/>
                </a:rPr>
                <a:t>（</a:t>
              </a:r>
              <a:r>
                <a:rPr lang="en-US" altLang="ja-JP" sz="1100" b="1" kern="100" dirty="0">
                  <a:latin typeface="+mj-ea"/>
                  <a:cs typeface="Times New Roman"/>
                </a:rPr>
                <a:t>5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） 建築物の顕彰</a:t>
              </a:r>
              <a:r>
                <a:rPr lang="ja-JP" altLang="en-US" sz="1100" b="1" kern="100" dirty="0" smtClean="0">
                  <a:latin typeface="+mj-ea"/>
                  <a:cs typeface="Times New Roman"/>
                </a:rPr>
                <a:t>制度</a:t>
              </a:r>
              <a:endParaRPr lang="en-US" altLang="ja-JP" sz="1100" b="1" kern="100" dirty="0" smtClean="0">
                <a:latin typeface="+mj-ea"/>
                <a:cs typeface="Times New Roman"/>
              </a:endParaRPr>
            </a:p>
            <a:p>
              <a:pPr marL="285750" marR="33655" indent="-152400" algn="just">
                <a:lnSpc>
                  <a:spcPts val="1300"/>
                </a:lnSpc>
              </a:pPr>
              <a:r>
                <a:rPr lang="en-US" altLang="ja-JP" sz="1100" b="1" kern="100" dirty="0">
                  <a:latin typeface="+mj-ea"/>
                  <a:cs typeface="Times New Roman"/>
                </a:rPr>
                <a:t> </a:t>
              </a:r>
              <a:r>
                <a:rPr lang="en-US" altLang="ja-JP" sz="1100" b="1" kern="100" dirty="0" smtClean="0">
                  <a:latin typeface="+mj-ea"/>
                  <a:cs typeface="Times New Roman"/>
                </a:rPr>
                <a:t>    </a:t>
              </a:r>
              <a:r>
                <a:rPr lang="ja-JP" altLang="en-US" sz="1100" b="1" kern="100" dirty="0" smtClean="0">
                  <a:latin typeface="+mj-ea"/>
                  <a:cs typeface="Times New Roman"/>
                </a:rPr>
                <a:t>（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おおさか環境にやさしい建築賞</a:t>
              </a:r>
              <a:r>
                <a:rPr lang="ja-JP" altLang="en-US" sz="1100" b="1" kern="100" dirty="0" smtClean="0">
                  <a:latin typeface="+mj-ea"/>
                  <a:cs typeface="Times New Roman"/>
                </a:rPr>
                <a:t>、 </a:t>
              </a:r>
              <a:r>
                <a:rPr lang="ja-JP" altLang="en-US" sz="1100" b="1" kern="100" dirty="0">
                  <a:latin typeface="+mj-ea"/>
                  <a:cs typeface="Times New Roman"/>
                </a:rPr>
                <a:t>“涼”デザイン建築賞）</a:t>
              </a:r>
              <a:endParaRPr lang="en-US" altLang="ja-JP" sz="1100" b="1" kern="100" dirty="0">
                <a:latin typeface="+mj-ea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540000" indent="-252000">
                <a:lnSpc>
                  <a:spcPts val="800"/>
                </a:lnSpc>
                <a:spcBef>
                  <a:spcPts val="600"/>
                </a:spcBef>
              </a:pPr>
              <a:endPara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</p:txBody>
        </p:sp>
        <p:sp>
          <p:nvSpPr>
            <p:cNvPr id="20" name="AutoShape 79"/>
            <p:cNvSpPr>
              <a:spLocks noChangeArrowheads="1"/>
            </p:cNvSpPr>
            <p:nvPr/>
          </p:nvSpPr>
          <p:spPr bwMode="auto">
            <a:xfrm>
              <a:off x="5179951" y="-777607"/>
              <a:ext cx="1695778" cy="288049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  <a:ln w="31750" cmpd="dbl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rot="0" vert="horz" wrap="square" lIns="74295" tIns="8890" rIns="74295" bIns="8890" anchor="ctr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400" b="1" kern="100" dirty="0">
                  <a:solidFill>
                    <a:srgbClr val="000000"/>
                  </a:solidFill>
                  <a:latin typeface="Century"/>
                  <a:ea typeface="ＭＳ ゴシック"/>
                  <a:cs typeface="Times New Roman"/>
                </a:rPr>
                <a:t>　大阪府の動き</a:t>
              </a:r>
              <a:endParaRPr lang="ja-JP" sz="1400" kern="100" dirty="0">
                <a:effectLst/>
                <a:latin typeface="Century"/>
                <a:ea typeface="ＭＳ 明朝"/>
                <a:cs typeface="Times New Roman"/>
              </a:endParaRPr>
            </a:p>
          </p:txBody>
        </p:sp>
      </p:grpSp>
      <p:sp>
        <p:nvSpPr>
          <p:cNvPr id="37" name="テキスト ボックス 36"/>
          <p:cNvSpPr txBox="1"/>
          <p:nvPr/>
        </p:nvSpPr>
        <p:spPr>
          <a:xfrm>
            <a:off x="9137104" y="100722"/>
            <a:ext cx="2134619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000" indent="-252000" algn="dist">
              <a:lnSpc>
                <a:spcPts val="1400"/>
              </a:lnSpc>
              <a:spcBef>
                <a:spcPts val="200"/>
              </a:spcBef>
              <a:spcAft>
                <a:spcPts val="0"/>
              </a:spcAft>
            </a:pP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大阪府 </a:t>
            </a:r>
            <a:endParaRPr lang="en-US" altLang="ja-JP" sz="16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marL="288000" indent="-252000" algn="dist">
              <a:lnSpc>
                <a:spcPts val="1400"/>
              </a:lnSpc>
              <a:spcBef>
                <a:spcPts val="300"/>
              </a:spcBef>
              <a:spcAft>
                <a:spcPts val="0"/>
              </a:spcAft>
            </a:pP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住宅まちづくり部</a:t>
            </a:r>
            <a:endParaRPr lang="en-US" altLang="ja-JP" sz="16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481040" y="9323022"/>
            <a:ext cx="3167282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000" indent="-252000" algn="just">
              <a:lnSpc>
                <a:spcPts val="13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※</a:t>
            </a:r>
            <a:r>
              <a:rPr lang="ja-JP" altLang="en-US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大阪市も府条例と同様の条例を有する</a:t>
            </a:r>
            <a:endParaRPr lang="en-US" altLang="ja-JP" sz="11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/>
            </a:endParaRPr>
          </a:p>
        </p:txBody>
      </p:sp>
      <p:grpSp>
        <p:nvGrpSpPr>
          <p:cNvPr id="43" name="グループ化 42"/>
          <p:cNvGrpSpPr/>
          <p:nvPr/>
        </p:nvGrpSpPr>
        <p:grpSpPr>
          <a:xfrm>
            <a:off x="28430" y="2702843"/>
            <a:ext cx="4284000" cy="6857696"/>
            <a:chOff x="-10234" y="3391294"/>
            <a:chExt cx="4658813" cy="4276363"/>
          </a:xfrm>
        </p:grpSpPr>
        <p:sp>
          <p:nvSpPr>
            <p:cNvPr id="44" name="AutoShape 113"/>
            <p:cNvSpPr>
              <a:spLocks noChangeArrowheads="1"/>
            </p:cNvSpPr>
            <p:nvPr/>
          </p:nvSpPr>
          <p:spPr bwMode="auto">
            <a:xfrm>
              <a:off x="-10234" y="3597670"/>
              <a:ext cx="4658813" cy="4069987"/>
            </a:xfrm>
            <a:prstGeom prst="roundRect">
              <a:avLst>
                <a:gd name="adj" fmla="val 2554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64800" tIns="8890" rIns="64800" bIns="8890" anchor="t" anchorCtr="0" upright="1">
              <a:noAutofit/>
            </a:bodyPr>
            <a:lstStyle/>
            <a:p>
              <a:pPr algn="just">
                <a:lnSpc>
                  <a:spcPts val="100"/>
                </a:lnSpc>
                <a:spcAft>
                  <a:spcPts val="0"/>
                </a:spcAft>
              </a:pPr>
              <a:r>
                <a:rPr lang="en-US" sz="1200" b="1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 </a:t>
              </a:r>
              <a:endParaRPr lang="ja-JP" sz="1050" b="1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26695" indent="-226695">
                <a:lnSpc>
                  <a:spcPts val="12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ja-JP" sz="1200" b="1" kern="100" dirty="0">
                  <a:latin typeface="+mn-ea"/>
                  <a:cs typeface="Times New Roman"/>
                </a:rPr>
                <a:t>◇</a:t>
              </a:r>
              <a:r>
                <a:rPr lang="zh-CN" altLang="en-US" sz="1200" b="1" kern="100" dirty="0"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Times New Roman"/>
                </a:rPr>
                <a:t>地球温暖化対策計画</a:t>
              </a:r>
              <a:r>
                <a:rPr lang="ja-JP" altLang="en-US" sz="9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（</a:t>
              </a:r>
              <a:r>
                <a:rPr lang="en-US" altLang="ja-JP" sz="9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2016</a:t>
              </a:r>
              <a:r>
                <a:rPr lang="ja-JP" altLang="en-US" sz="9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年５月策定）</a:t>
              </a:r>
              <a:endParaRPr 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>
                <a:lnSpc>
                  <a:spcPts val="1200"/>
                </a:lnSpc>
                <a:spcBef>
                  <a:spcPts val="400"/>
                </a:spcBef>
                <a:spcAft>
                  <a:spcPts val="0"/>
                </a:spcAft>
              </a:pPr>
              <a:r>
                <a:rPr lang="ja-JP" altLang="en-US" sz="1050" b="1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 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〇中期目標  温室効果ガスの排出量を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2030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年度に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2013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年度比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80000">
                <a:lnSpc>
                  <a:spcPts val="12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26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削減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80000" indent="-360000">
                <a:lnSpc>
                  <a:spcPts val="12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 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/>
                  <a:cs typeface="Times New Roman"/>
                </a:rPr>
                <a:t>〇住宅・建築物分野（「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業務その他部門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/>
                  <a:cs typeface="Times New Roman"/>
                </a:rPr>
                <a:t>」、「家庭部門」）の</a:t>
              </a:r>
              <a:endParaRPr lang="en-US" altLang="ja-JP" sz="1100" kern="100" dirty="0" smtClean="0">
                <a:latin typeface="Century" panose="02040604050505020304" pitchFamily="18" charset="0"/>
                <a:ea typeface="ＭＳ 明朝"/>
                <a:cs typeface="Times New Roman"/>
              </a:endParaRPr>
            </a:p>
            <a:p>
              <a:pPr marL="180000" indent="-360000">
                <a:lnSpc>
                  <a:spcPts val="12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　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/>
                  <a:cs typeface="Times New Roman"/>
                </a:rPr>
                <a:t>二酸化炭素排出量を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2030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年度に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2013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年度比約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40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％削減</a:t>
              </a:r>
              <a:endParaRPr lang="en-US" altLang="ja-JP" sz="11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80000" indent="-360000">
                <a:lnSpc>
                  <a:spcPts val="1200"/>
                </a:lnSpc>
                <a:spcBef>
                  <a:spcPts val="600"/>
                </a:spcBef>
                <a:spcAft>
                  <a:spcPts val="0"/>
                </a:spcAft>
              </a:pP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80000" indent="-360000">
                <a:lnSpc>
                  <a:spcPts val="15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ja-JP" altLang="en-US" sz="1200" b="1" kern="100" dirty="0">
                  <a:latin typeface="+mn-ea"/>
                  <a:cs typeface="Times New Roman"/>
                </a:rPr>
                <a:t>◇今後</a:t>
              </a:r>
              <a:r>
                <a:rPr lang="ja-JP" altLang="en-US" sz="1200" b="1" kern="100" dirty="0" smtClean="0">
                  <a:latin typeface="+mn-ea"/>
                  <a:cs typeface="Times New Roman"/>
                </a:rPr>
                <a:t>の住宅・建築物の省エネルギー対策のあり方について</a:t>
              </a:r>
              <a:r>
                <a:rPr lang="en-US" altLang="ja-JP" sz="1200" b="1" kern="100" dirty="0" smtClean="0">
                  <a:latin typeface="+mn-ea"/>
                  <a:cs typeface="Times New Roman"/>
                </a:rPr>
                <a:t>(</a:t>
              </a:r>
              <a:r>
                <a:rPr lang="ja-JP" altLang="en-US" sz="1200" b="1" kern="100" dirty="0" smtClean="0">
                  <a:latin typeface="+mn-ea"/>
                  <a:cs typeface="Times New Roman"/>
                </a:rPr>
                <a:t>第二次答申</a:t>
              </a:r>
              <a:r>
                <a:rPr lang="en-US" altLang="ja-JP" sz="1200" b="1" kern="100" dirty="0" smtClean="0">
                  <a:latin typeface="+mn-ea"/>
                  <a:cs typeface="Times New Roman"/>
                </a:rPr>
                <a:t>)</a:t>
              </a:r>
              <a:r>
                <a:rPr lang="ja-JP" altLang="en-US" sz="9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（</a:t>
              </a:r>
              <a:r>
                <a:rPr lang="en-US" altLang="ja-JP" sz="9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2019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en-US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1</a:t>
              </a:r>
              <a:r>
                <a:rPr lang="ja-JP" altLang="en-US" sz="9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月）</a:t>
              </a:r>
              <a:endParaRPr lang="ja-JP" altLang="en-US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85725" indent="-85725">
                <a:lnSpc>
                  <a:spcPts val="13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 </a:t>
              </a:r>
              <a:r>
                <a:rPr lang="ja-JP" altLang="en-US" sz="10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○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住宅・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/>
                  <a:cs typeface="Times New Roman"/>
                </a:rPr>
                <a:t>建築物に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/>
                  <a:cs typeface="Times New Roman"/>
                </a:rPr>
                <a:t>おいては、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2030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年度のエネルギー消費量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2013 </a:t>
              </a:r>
            </a:p>
            <a:p>
              <a:pPr marL="85725" indent="-85725">
                <a:lnSpc>
                  <a:spcPts val="13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年度比で約</a:t>
              </a:r>
              <a:r>
                <a:rPr lang="en-US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％削減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80000" indent="-360000">
                <a:lnSpc>
                  <a:spcPts val="13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en-US" altLang="ja-JP" sz="1100" b="1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 </a:t>
              </a:r>
              <a:endParaRPr lang="en-US" altLang="ja-JP" sz="1200" b="1" kern="100" dirty="0">
                <a:latin typeface="Century"/>
                <a:cs typeface="Times New Roman"/>
              </a:endParaRPr>
            </a:p>
            <a:p>
              <a:pPr marL="216000" indent="-360000">
                <a:lnSpc>
                  <a:spcPts val="1000"/>
                </a:lnSpc>
                <a:spcBef>
                  <a:spcPts val="400"/>
                </a:spcBef>
                <a:spcAft>
                  <a:spcPts val="0"/>
                </a:spcAft>
              </a:pPr>
              <a:r>
                <a:rPr lang="ja-JP" altLang="ja-JP" sz="1200" b="1" kern="100" dirty="0">
                  <a:latin typeface="Century"/>
                  <a:cs typeface="Times New Roman"/>
                </a:rPr>
                <a:t>◇</a:t>
              </a:r>
              <a:r>
                <a:rPr lang="ja-JP" altLang="en-US" sz="1200" b="1" kern="100" dirty="0">
                  <a:effectLst/>
                  <a:latin typeface="Century"/>
                  <a:ea typeface="ＭＳ Ｐゴシック"/>
                  <a:cs typeface="Times New Roman"/>
                </a:rPr>
                <a:t>建築物のエネルギー消費性能の向上に関する法律</a:t>
              </a:r>
              <a:endParaRPr lang="en-US" altLang="ja-JP" sz="1200" b="1" kern="100" dirty="0">
                <a:effectLst/>
                <a:latin typeface="Century"/>
                <a:ea typeface="ＭＳ Ｐゴシック"/>
                <a:cs typeface="Times New Roman"/>
              </a:endParaRPr>
            </a:p>
            <a:p>
              <a:pPr marL="216000" indent="-360000">
                <a:lnSpc>
                  <a:spcPts val="10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100" b="1" kern="100" dirty="0">
                  <a:latin typeface="Century"/>
                  <a:ea typeface="ＭＳ Ｐゴシック"/>
                  <a:cs typeface="Times New Roman"/>
                </a:rPr>
                <a:t>　</a:t>
              </a:r>
              <a:r>
                <a:rPr lang="ja-JP" altLang="en-US" sz="1200" b="1" kern="100" dirty="0">
                  <a:latin typeface="Century"/>
                  <a:ea typeface="ＭＳ Ｐゴシック"/>
                  <a:cs typeface="Times New Roman"/>
                </a:rPr>
                <a:t>（建築物省エネ法）</a:t>
              </a:r>
              <a:r>
                <a:rPr lang="ja-JP" altLang="en-US" sz="9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（</a:t>
              </a:r>
              <a:r>
                <a:rPr lang="en-US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2015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en-US" altLang="ja-JP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7</a:t>
              </a:r>
              <a:r>
                <a:rPr lang="ja-JP" altLang="en-US" sz="9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月制定</a:t>
              </a:r>
              <a:r>
                <a:rPr lang="ja-JP" altLang="en-US" sz="9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）</a:t>
              </a:r>
              <a:endParaRPr lang="en-US" altLang="ja-JP" sz="9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180000" indent="-144000">
                <a:lnSpc>
                  <a:spcPts val="1200"/>
                </a:lnSpc>
                <a:spcBef>
                  <a:spcPts val="3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〇省エネ基準適合義務化</a:t>
              </a:r>
              <a:r>
                <a:rPr lang="ja-JP" altLang="en-US" sz="1100" kern="100" dirty="0">
                  <a:latin typeface="ＭＳ Ｐ明朝"/>
                  <a:ea typeface="ＭＳ 明朝"/>
                  <a:cs typeface="Times New Roman"/>
                </a:rPr>
                <a:t>より、住宅・建築物の省エネ化を推進</a:t>
              </a:r>
              <a:endParaRPr lang="en-US" altLang="ja-JP" sz="1100" strike="sngStrike" kern="100" dirty="0">
                <a:solidFill>
                  <a:srgbClr val="FF0000"/>
                </a:solidFill>
                <a:latin typeface="ＭＳ Ｐ明朝"/>
                <a:ea typeface="ＭＳ 明朝"/>
                <a:cs typeface="Times New Roman"/>
              </a:endParaRPr>
            </a:p>
            <a:p>
              <a:pPr marL="216000" indent="-180000">
                <a:lnSpc>
                  <a:spcPts val="1200"/>
                </a:lnSpc>
                <a:spcBef>
                  <a:spcPts val="600"/>
                </a:spcBef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〇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2019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年５月改正法公布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（①、④、⑥ </a:t>
              </a:r>
              <a:r>
                <a:rPr lang="en-US" altLang="ja-JP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2021</a:t>
              </a:r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年４月施行見込み）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16000" indent="-180000">
                <a:lnSpc>
                  <a:spcPts val="1100"/>
                </a:lnSpc>
                <a:spcBef>
                  <a:spcPts val="600"/>
                </a:spcBef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　●オフィスビル等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50825" indent="15875">
                <a:lnSpc>
                  <a:spcPts val="1000"/>
                </a:lnSpc>
                <a:spcBef>
                  <a:spcPts val="300"/>
                </a:spcBef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①省エネ基準への適合を建築確認の要件とする建築物の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52000">
                <a:lnSpc>
                  <a:spcPts val="1000"/>
                </a:lnSpc>
                <a:spcBef>
                  <a:spcPts val="300"/>
                </a:spcBef>
              </a:pP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 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対象を拡大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（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2,000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㎡以上から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300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以上へ）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361950" indent="-95250">
                <a:lnSpc>
                  <a:spcPts val="1200"/>
                </a:lnSpc>
                <a:spcBef>
                  <a:spcPts val="400"/>
                </a:spcBef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②省エネ性能向上計画の認定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(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容積率特例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)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の対象に、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複数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の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建築物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の連携による取組みを追加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 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16000" indent="-180000">
                <a:lnSpc>
                  <a:spcPts val="11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　●マンション等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52000">
                <a:lnSpc>
                  <a:spcPts val="1100"/>
                </a:lnSpc>
                <a:spcBef>
                  <a:spcPts val="4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③所管行政庁による計画の審査を合理化し、省エネ基準に 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52000">
                <a:lnSpc>
                  <a:spcPts val="11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en-US" altLang="ja-JP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   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適合しない新築等の計画に対する監督体制を強化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16000" indent="-180000">
                <a:lnSpc>
                  <a:spcPts val="1100"/>
                </a:lnSpc>
                <a:spcBef>
                  <a:spcPts val="600"/>
                </a:spcBef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　●戸建住宅等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52000">
                <a:lnSpc>
                  <a:spcPts val="1300"/>
                </a:lnSpc>
                <a:spcBef>
                  <a:spcPts val="400"/>
                </a:spcBef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④小規模</a:t>
              </a:r>
              <a:r>
                <a:rPr lang="en-US" altLang="ja-JP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(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300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㎡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未満</a:t>
              </a:r>
              <a:r>
                <a:rPr lang="en-US" altLang="ja-JP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)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の住宅・建築物の新築等の際、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設計者　　</a:t>
              </a:r>
              <a:endParaRPr lang="en-US" altLang="ja-JP" sz="1100" kern="100" dirty="0" smtClean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52000">
                <a:lnSpc>
                  <a:spcPts val="1100"/>
                </a:lnSpc>
                <a:spcBef>
                  <a:spcPts val="200"/>
                </a:spcBef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　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から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建築主への省エネ性能に関する説明を義務</a:t>
              </a:r>
              <a:r>
                <a:rPr lang="en-US" altLang="ja-JP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付け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361950" indent="-182563">
                <a:lnSpc>
                  <a:spcPts val="1200"/>
                </a:lnSpc>
                <a:spcBef>
                  <a:spcPts val="400"/>
                </a:spcBef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  ⑤大手ハウスメーカー等の供給する戸建住宅等について、トップランナー基準</a:t>
              </a:r>
              <a:r>
                <a:rPr lang="en-US" altLang="ja-JP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(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省エネ基準を上回る基準</a:t>
              </a:r>
              <a:r>
                <a:rPr lang="en-US" altLang="ja-JP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)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への適合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を</a:t>
              </a:r>
              <a:endParaRPr lang="en-US" altLang="ja-JP" sz="1100" kern="100" dirty="0" smtClean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361950" indent="-182563">
                <a:lnSpc>
                  <a:spcPts val="1200"/>
                </a:lnSpc>
                <a:spcBef>
                  <a:spcPts val="200"/>
                </a:spcBef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　 </a:t>
              </a:r>
              <a:r>
                <a:rPr lang="ja-JP" altLang="en-US" sz="1100" kern="100" dirty="0" smtClean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徹底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216000" indent="-180000">
                <a:lnSpc>
                  <a:spcPts val="11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　●その他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179388" indent="-142875">
                <a:lnSpc>
                  <a:spcPts val="11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　  ⑥気候・風土の特殊性を踏まえて、地方公共団体が独自に</a:t>
              </a:r>
              <a:endParaRPr lang="en-US" altLang="ja-JP" sz="11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/>
              </a:endParaRPr>
            </a:p>
            <a:p>
              <a:pPr marL="179388" indent="-142875">
                <a:lnSpc>
                  <a:spcPts val="11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en-US" altLang="ja-JP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        </a:t>
              </a:r>
              <a:r>
                <a:rPr lang="ja-JP" altLang="en-US" sz="11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省エネ基準を強化できる仕組みを導入</a:t>
              </a:r>
              <a:r>
                <a:rPr lang="en-US" altLang="ja-JP" sz="1100" b="1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/>
                </a:rPr>
                <a:t>       </a:t>
              </a:r>
              <a:r>
                <a:rPr lang="ja-JP" altLang="en-US" sz="1100" kern="100" dirty="0">
                  <a:latin typeface="Century"/>
                  <a:ea typeface="ＭＳ 明朝"/>
                  <a:cs typeface="Times New Roman"/>
                </a:rPr>
                <a:t>  </a:t>
              </a:r>
              <a:endParaRPr lang="en-US" altLang="ja-JP" sz="1100" kern="100" dirty="0">
                <a:latin typeface="Century"/>
                <a:ea typeface="ＭＳ 明朝"/>
                <a:cs typeface="Times New Roman"/>
              </a:endParaRPr>
            </a:p>
          </p:txBody>
        </p:sp>
        <p:sp>
          <p:nvSpPr>
            <p:cNvPr id="45" name="AutoShape 115"/>
            <p:cNvSpPr>
              <a:spLocks noChangeArrowheads="1"/>
            </p:cNvSpPr>
            <p:nvPr/>
          </p:nvSpPr>
          <p:spPr bwMode="auto">
            <a:xfrm>
              <a:off x="28553" y="3391294"/>
              <a:ext cx="2052229" cy="19216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  <a:ln w="31750" cmpd="dbl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rot="0" vert="horz" wrap="square" lIns="74295" tIns="8890" rIns="74295" bIns="8890" anchor="ctr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400" b="1" kern="100" dirty="0">
                  <a:effectLst/>
                  <a:latin typeface="Century"/>
                  <a:ea typeface="ＭＳ ゴシック"/>
                  <a:cs typeface="Times New Roman"/>
                </a:rPr>
                <a:t>　</a:t>
              </a:r>
              <a:r>
                <a:rPr lang="ja-JP" sz="1400" b="1" kern="100" dirty="0">
                  <a:effectLst/>
                  <a:latin typeface="Century"/>
                  <a:ea typeface="ＭＳ ゴシック"/>
                  <a:cs typeface="Times New Roman"/>
                </a:rPr>
                <a:t>国の動</a:t>
              </a:r>
              <a:r>
                <a:rPr lang="ja-JP" altLang="en-US" sz="1400" b="1" kern="100" dirty="0">
                  <a:effectLst/>
                  <a:latin typeface="Century"/>
                  <a:ea typeface="ＭＳ ゴシック"/>
                  <a:cs typeface="Times New Roman"/>
                </a:rPr>
                <a:t>き</a:t>
              </a:r>
              <a:endParaRPr lang="ja-JP" sz="1400" kern="100" dirty="0">
                <a:effectLst/>
                <a:latin typeface="Century"/>
                <a:ea typeface="ＭＳ 明朝"/>
                <a:cs typeface="Times New Roman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9144402" y="7640396"/>
            <a:ext cx="3521094" cy="1840724"/>
            <a:chOff x="8810621" y="7191201"/>
            <a:chExt cx="3521094" cy="1840724"/>
          </a:xfrm>
        </p:grpSpPr>
        <p:sp>
          <p:nvSpPr>
            <p:cNvPr id="14" name="AutoShape 113"/>
            <p:cNvSpPr>
              <a:spLocks noChangeArrowheads="1"/>
            </p:cNvSpPr>
            <p:nvPr/>
          </p:nvSpPr>
          <p:spPr bwMode="auto">
            <a:xfrm>
              <a:off x="8810621" y="7479233"/>
              <a:ext cx="3521094" cy="1552692"/>
            </a:xfrm>
            <a:prstGeom prst="roundRect">
              <a:avLst>
                <a:gd name="adj" fmla="val 325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8890" rIns="0" bIns="8890" anchor="t" anchorCtr="0" upright="1">
              <a:noAutofit/>
            </a:bodyPr>
            <a:lstStyle/>
            <a:p>
              <a:pPr marL="252000" marR="95885" indent="-152400" algn="just">
                <a:lnSpc>
                  <a:spcPts val="1700"/>
                </a:lnSpc>
                <a:spcBef>
                  <a:spcPts val="200"/>
                </a:spcBef>
                <a:spcAft>
                  <a:spcPts val="0"/>
                </a:spcAft>
              </a:pP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</a:t>
              </a:r>
              <a:r>
                <a:rPr lang="en-US" altLang="ja-JP" sz="1100" u="sng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2020</a:t>
              </a:r>
              <a:r>
                <a:rPr lang="ja-JP" altLang="ja-JP" sz="1100" u="sng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en-US" altLang="ja-JP" sz="1100" u="sng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6</a:t>
              </a:r>
              <a:r>
                <a:rPr lang="ja-JP" altLang="en-US" sz="1100" u="sng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  </a:t>
              </a:r>
              <a:r>
                <a:rPr lang="ja-JP" sz="1100" u="sng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環境審議会に諮問</a:t>
              </a:r>
              <a:endParaRPr lang="en-US" altLang="ja-JP" sz="1100" u="sng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52400" marR="95885" indent="-152400"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　　　　</a:t>
              </a:r>
              <a:r>
                <a:rPr lang="ja-JP" sz="11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「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建築物の環境配慮のあり方について</a:t>
              </a:r>
              <a:r>
                <a:rPr lang="ja-JP" sz="11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」</a:t>
              </a:r>
              <a:endParaRPr lang="en-US" altLang="ja-JP" sz="11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152400" marR="95885" indent="-152400"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　　　　 </a:t>
              </a:r>
              <a:r>
                <a:rPr lang="ja-JP" sz="11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温暖化対策部会で審議・検討</a:t>
              </a:r>
              <a:r>
                <a:rPr lang="ja-JP" altLang="en-US" sz="1100" kern="100" dirty="0" smtClean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（</a:t>
              </a:r>
              <a:r>
                <a:rPr lang="en-US" altLang="ja-JP" sz="1100" kern="10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5</a:t>
              </a:r>
              <a:r>
                <a:rPr lang="ja-JP" sz="1100" kern="100" smtClean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回</a:t>
              </a:r>
              <a:r>
                <a:rPr lang="ja-JP" altLang="en-US" sz="11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程度）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252000" marR="95885" indent="-457200" algn="just">
                <a:lnSpc>
                  <a:spcPts val="1700"/>
                </a:lnSpc>
                <a:spcAft>
                  <a:spcPts val="0"/>
                </a:spcAft>
              </a:pP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 </a:t>
              </a:r>
              <a:r>
                <a:rPr lang="en-US" altLang="ja-JP" sz="1100" u="sng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2021</a:t>
              </a:r>
              <a:r>
                <a:rPr lang="ja-JP" altLang="ja-JP" sz="1100" u="sng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en-US" altLang="ja-JP" sz="1100" u="sng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6</a:t>
              </a:r>
              <a:r>
                <a:rPr lang="ja-JP" altLang="en-US" sz="1100" u="sng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</a:t>
              </a:r>
              <a:r>
                <a:rPr lang="ja-JP" sz="1100" u="sng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環境審議会から答申</a:t>
              </a:r>
              <a:endParaRPr lang="en-US" altLang="ja-JP" sz="1100" u="sng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85725" marR="95885" indent="-85725">
                <a:lnSpc>
                  <a:spcPts val="1700"/>
                </a:lnSpc>
                <a:spcAft>
                  <a:spcPts val="0"/>
                </a:spcAft>
                <a:tabLst>
                  <a:tab pos="0" algn="l"/>
                  <a:tab pos="180975" algn="l"/>
                </a:tabLst>
              </a:pP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 2022</a:t>
              </a:r>
              <a:r>
                <a:rPr lang="ja-JP" altLang="ja-JP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</a:t>
              </a:r>
              <a:r>
                <a:rPr lang="ja-JP" altLang="en-US" sz="1100" kern="100" dirty="0" smtClean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　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月府議会において改正条例を提出予定</a:t>
              </a:r>
              <a:endParaRPr lang="en-US" altLang="ja-JP" sz="11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  <a:p>
              <a:pPr marL="85725" marR="95885" indent="-85725">
                <a:lnSpc>
                  <a:spcPts val="1700"/>
                </a:lnSpc>
                <a:spcAft>
                  <a:spcPts val="0"/>
                </a:spcAft>
                <a:tabLst>
                  <a:tab pos="0" algn="l"/>
                  <a:tab pos="180975" algn="l"/>
                </a:tabLst>
              </a:pP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  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2023</a:t>
              </a:r>
              <a:r>
                <a:rPr lang="ja-JP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年</a:t>
              </a:r>
              <a:r>
                <a:rPr lang="en-US" altLang="ja-JP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4</a:t>
              </a:r>
              <a:r>
                <a:rPr lang="ja-JP" altLang="en-US" sz="11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/>
                </a:rPr>
                <a:t>月　改正条例施行予定</a:t>
              </a:r>
              <a:endParaRPr lang="ja-JP" sz="11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endParaRPr>
            </a:p>
          </p:txBody>
        </p:sp>
        <p:sp>
          <p:nvSpPr>
            <p:cNvPr id="13" name="AutoShape 115"/>
            <p:cNvSpPr>
              <a:spLocks noChangeArrowheads="1"/>
            </p:cNvSpPr>
            <p:nvPr/>
          </p:nvSpPr>
          <p:spPr bwMode="auto">
            <a:xfrm>
              <a:off x="8817855" y="7191201"/>
              <a:ext cx="1872000" cy="28800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  <a:ln w="31750" cmpd="dbl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rot="0" vert="horz" wrap="square" lIns="3600" tIns="8890" rIns="3600" bIns="8890" anchor="ctr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400" b="1" kern="100" dirty="0">
                  <a:effectLst/>
                  <a:latin typeface="Century"/>
                  <a:ea typeface="ＭＳ ゴシック"/>
                  <a:cs typeface="Times New Roman"/>
                </a:rPr>
                <a:t>　</a:t>
              </a:r>
              <a:r>
                <a:rPr lang="ja-JP" sz="1400" b="1" kern="100" dirty="0">
                  <a:effectLst/>
                  <a:latin typeface="Century"/>
                  <a:ea typeface="ＭＳ ゴシック"/>
                  <a:cs typeface="Times New Roman"/>
                </a:rPr>
                <a:t>スケジュール</a:t>
              </a:r>
              <a:r>
                <a:rPr lang="ja-JP" altLang="en-US" sz="1400" b="1" kern="100" dirty="0">
                  <a:effectLst/>
                  <a:latin typeface="Century"/>
                  <a:ea typeface="ＭＳ ゴシック"/>
                  <a:cs typeface="Times New Roman"/>
                </a:rPr>
                <a:t>（案）</a:t>
              </a:r>
              <a:endParaRPr lang="ja-JP" sz="1400" kern="100" dirty="0">
                <a:effectLst/>
                <a:latin typeface="Century"/>
                <a:ea typeface="ＭＳ 明朝"/>
                <a:cs typeface="Times New Roman"/>
              </a:endParaRP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9353128" y="7104856"/>
            <a:ext cx="3600400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000" indent="-252000" algn="just">
              <a:lnSpc>
                <a:spcPts val="1300"/>
              </a:lnSpc>
              <a:spcBef>
                <a:spcPts val="600"/>
              </a:spcBef>
              <a:spcAft>
                <a:spcPts val="0"/>
              </a:spcAft>
            </a:pPr>
            <a:r>
              <a:rPr lang="ja-JP" altLang="en-US" sz="9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図</a:t>
            </a:r>
            <a:r>
              <a:rPr lang="en-US" altLang="ja-JP" sz="900" b="1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-2</a:t>
            </a:r>
            <a:r>
              <a:rPr lang="ja-JP" altLang="en-US" sz="9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府内における建築物環境計画書届出件数の推移</a:t>
            </a:r>
            <a:endParaRPr lang="en-US" altLang="ja-JP" sz="9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7495946" y="5836622"/>
            <a:ext cx="1631262" cy="1605568"/>
            <a:chOff x="7035693" y="6014226"/>
            <a:chExt cx="1631262" cy="1605568"/>
          </a:xfrm>
        </p:grpSpPr>
        <p:grpSp>
          <p:nvGrpSpPr>
            <p:cNvPr id="71" name="グループ化 70"/>
            <p:cNvGrpSpPr/>
            <p:nvPr/>
          </p:nvGrpSpPr>
          <p:grpSpPr>
            <a:xfrm>
              <a:off x="7035693" y="7296497"/>
              <a:ext cx="180000" cy="72000"/>
              <a:chOff x="8176301" y="5784762"/>
              <a:chExt cx="233370" cy="72000"/>
            </a:xfrm>
          </p:grpSpPr>
          <p:cxnSp>
            <p:nvCxnSpPr>
              <p:cNvPr id="74" name="直線コネクタ 73"/>
              <p:cNvCxnSpPr/>
              <p:nvPr/>
            </p:nvCxnSpPr>
            <p:spPr>
              <a:xfrm>
                <a:off x="8176301" y="5822576"/>
                <a:ext cx="233370" cy="0"/>
              </a:xfrm>
              <a:prstGeom prst="line">
                <a:avLst/>
              </a:prstGeom>
              <a:ln w="254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円/楕円 69"/>
              <p:cNvSpPr/>
              <p:nvPr/>
            </p:nvSpPr>
            <p:spPr>
              <a:xfrm>
                <a:off x="8253958" y="5784762"/>
                <a:ext cx="75600" cy="7200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/>
              </a:p>
            </p:txBody>
          </p:sp>
        </p:grpSp>
        <p:grpSp>
          <p:nvGrpSpPr>
            <p:cNvPr id="15" name="グループ化 14"/>
            <p:cNvGrpSpPr/>
            <p:nvPr/>
          </p:nvGrpSpPr>
          <p:grpSpPr>
            <a:xfrm>
              <a:off x="7043410" y="6014226"/>
              <a:ext cx="1623545" cy="1605568"/>
              <a:chOff x="7096079" y="6078138"/>
              <a:chExt cx="2104932" cy="1605568"/>
            </a:xfrm>
          </p:grpSpPr>
          <p:sp>
            <p:nvSpPr>
              <p:cNvPr id="10" name="正方形/長方形 9"/>
              <p:cNvSpPr/>
              <p:nvPr/>
            </p:nvSpPr>
            <p:spPr>
              <a:xfrm>
                <a:off x="7114963" y="6142073"/>
                <a:ext cx="163360" cy="92897"/>
              </a:xfrm>
              <a:prstGeom prst="rect">
                <a:avLst/>
              </a:prstGeom>
              <a:pattFill prst="ltUpDiag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/>
              </a:p>
            </p:txBody>
          </p:sp>
          <p:sp>
            <p:nvSpPr>
              <p:cNvPr id="48" name="正方形/長方形 47"/>
              <p:cNvSpPr/>
              <p:nvPr/>
            </p:nvSpPr>
            <p:spPr>
              <a:xfrm>
                <a:off x="7108730" y="6338385"/>
                <a:ext cx="163360" cy="92897"/>
              </a:xfrm>
              <a:prstGeom prst="rect">
                <a:avLst/>
              </a:prstGeom>
              <a:pattFill prst="pct40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/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7120270" y="6630804"/>
                <a:ext cx="163360" cy="92897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/>
              </a:p>
            </p:txBody>
          </p:sp>
          <p:grpSp>
            <p:nvGrpSpPr>
              <p:cNvPr id="55" name="グループ化 54"/>
              <p:cNvGrpSpPr/>
              <p:nvPr/>
            </p:nvGrpSpPr>
            <p:grpSpPr>
              <a:xfrm>
                <a:off x="7096079" y="6867449"/>
                <a:ext cx="233371" cy="126000"/>
                <a:chOff x="7499969" y="6045447"/>
                <a:chExt cx="233371" cy="126000"/>
              </a:xfrm>
            </p:grpSpPr>
            <p:cxnSp>
              <p:nvCxnSpPr>
                <p:cNvPr id="30" name="直線コネクタ 29"/>
                <p:cNvCxnSpPr/>
                <p:nvPr/>
              </p:nvCxnSpPr>
              <p:spPr>
                <a:xfrm>
                  <a:off x="7499969" y="6111122"/>
                  <a:ext cx="233371" cy="0"/>
                </a:xfrm>
                <a:prstGeom prst="line">
                  <a:avLst/>
                </a:prstGeom>
                <a:ln w="25400"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4" name="グループ化 53"/>
                <p:cNvGrpSpPr/>
                <p:nvPr/>
              </p:nvGrpSpPr>
              <p:grpSpPr>
                <a:xfrm>
                  <a:off x="7527081" y="6045447"/>
                  <a:ext cx="163357" cy="126000"/>
                  <a:chOff x="7690049" y="5806054"/>
                  <a:chExt cx="163357" cy="126000"/>
                </a:xfrm>
              </p:grpSpPr>
              <p:grpSp>
                <p:nvGrpSpPr>
                  <p:cNvPr id="52" name="グループ化 51"/>
                  <p:cNvGrpSpPr/>
                  <p:nvPr/>
                </p:nvGrpSpPr>
                <p:grpSpPr>
                  <a:xfrm>
                    <a:off x="7690049" y="5806054"/>
                    <a:ext cx="163357" cy="126000"/>
                    <a:chOff x="7663646" y="5951758"/>
                    <a:chExt cx="163357" cy="126000"/>
                  </a:xfrm>
                </p:grpSpPr>
                <p:cxnSp>
                  <p:nvCxnSpPr>
                    <p:cNvPr id="56" name="直線コネクタ 55"/>
                    <p:cNvCxnSpPr/>
                    <p:nvPr/>
                  </p:nvCxnSpPr>
                  <p:spPr>
                    <a:xfrm rot="8100000">
                      <a:off x="7663646" y="6009593"/>
                      <a:ext cx="163357" cy="0"/>
                    </a:xfrm>
                    <a:prstGeom prst="line">
                      <a:avLst/>
                    </a:prstGeom>
                    <a:ln w="15875">
                      <a:solidFill>
                        <a:schemeClr val="accent3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直線コネクタ 57"/>
                    <p:cNvCxnSpPr/>
                    <p:nvPr/>
                  </p:nvCxnSpPr>
                  <p:spPr>
                    <a:xfrm rot="2700000">
                      <a:off x="7684869" y="6014758"/>
                      <a:ext cx="126000" cy="0"/>
                    </a:xfrm>
                    <a:prstGeom prst="line">
                      <a:avLst/>
                    </a:prstGeom>
                    <a:ln w="15875">
                      <a:solidFill>
                        <a:schemeClr val="accent3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0" name="直線コネクタ 49"/>
                  <p:cNvCxnSpPr/>
                  <p:nvPr/>
                </p:nvCxnSpPr>
                <p:spPr>
                  <a:xfrm rot="5400000">
                    <a:off x="7709369" y="5863816"/>
                    <a:ext cx="108000" cy="0"/>
                  </a:xfrm>
                  <a:prstGeom prst="line">
                    <a:avLst/>
                  </a:prstGeom>
                  <a:ln w="15875">
                    <a:solidFill>
                      <a:schemeClr val="accent3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69" name="グループ化 68"/>
              <p:cNvGrpSpPr/>
              <p:nvPr/>
            </p:nvGrpSpPr>
            <p:grpSpPr>
              <a:xfrm>
                <a:off x="7096079" y="7104789"/>
                <a:ext cx="233370" cy="61200"/>
                <a:chOff x="7622933" y="6107231"/>
                <a:chExt cx="233370" cy="61200"/>
              </a:xfrm>
            </p:grpSpPr>
            <p:cxnSp>
              <p:nvCxnSpPr>
                <p:cNvPr id="63" name="直線コネクタ 62"/>
                <p:cNvCxnSpPr/>
                <p:nvPr/>
              </p:nvCxnSpPr>
              <p:spPr>
                <a:xfrm>
                  <a:off x="7622933" y="6137302"/>
                  <a:ext cx="233370" cy="0"/>
                </a:xfrm>
                <a:prstGeom prst="line">
                  <a:avLst/>
                </a:prstGeom>
                <a:ln w="254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正方形/長方形 60"/>
                <p:cNvSpPr>
                  <a:spLocks/>
                </p:cNvSpPr>
                <p:nvPr/>
              </p:nvSpPr>
              <p:spPr>
                <a:xfrm rot="2700000">
                  <a:off x="7705723" y="6098158"/>
                  <a:ext cx="61200" cy="79346"/>
                </a:xfrm>
                <a:prstGeom prst="rect">
                  <a:avLst/>
                </a:prstGeom>
                <a:solidFill>
                  <a:srgbClr val="FFC000"/>
                </a:solidFill>
                <a:ln w="127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700" dirty="0"/>
                </a:p>
              </p:txBody>
            </p:sp>
          </p:grpSp>
          <p:sp>
            <p:nvSpPr>
              <p:cNvPr id="7" name="テキスト ボックス 6"/>
              <p:cNvSpPr txBox="1"/>
              <p:nvPr/>
            </p:nvSpPr>
            <p:spPr>
              <a:xfrm>
                <a:off x="7240478" y="6078138"/>
                <a:ext cx="1960533" cy="1605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000"/>
                  </a:lnSpc>
                </a:pPr>
                <a:r>
                  <a:rPr lang="ja-JP" altLang="en-US" sz="800" dirty="0">
                    <a:latin typeface="+mn-ea"/>
                  </a:rPr>
                  <a:t>非住宅</a:t>
                </a:r>
                <a:r>
                  <a:rPr lang="en-US" altLang="ja-JP" sz="800" dirty="0">
                    <a:latin typeface="+mn-ea"/>
                  </a:rPr>
                  <a:t>10,000</a:t>
                </a:r>
                <a:r>
                  <a:rPr lang="ja-JP" altLang="en-US" sz="800" dirty="0">
                    <a:latin typeface="+mn-ea"/>
                  </a:rPr>
                  <a:t>㎡以上の件数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  <a:spcBef>
                    <a:spcPts val="300"/>
                  </a:spcBef>
                </a:pPr>
                <a:r>
                  <a:rPr lang="ja-JP" altLang="en-US" sz="800" dirty="0">
                    <a:latin typeface="+mn-ea"/>
                  </a:rPr>
                  <a:t>非住宅</a:t>
                </a:r>
                <a:r>
                  <a:rPr lang="en-US" altLang="ja-JP" sz="800" dirty="0">
                    <a:latin typeface="+mn-ea"/>
                  </a:rPr>
                  <a:t>2,000</a:t>
                </a:r>
                <a:r>
                  <a:rPr lang="ja-JP" altLang="en-US" sz="800" dirty="0">
                    <a:latin typeface="+mn-ea"/>
                  </a:rPr>
                  <a:t>㎡以上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ja-JP" sz="800" dirty="0">
                    <a:latin typeface="+mn-ea"/>
                  </a:rPr>
                  <a:t>10,000</a:t>
                </a:r>
                <a:r>
                  <a:rPr lang="ja-JP" altLang="en-US" sz="800" dirty="0">
                    <a:latin typeface="+mn-ea"/>
                  </a:rPr>
                  <a:t>㎡未満の件数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  <a:spcBef>
                    <a:spcPts val="300"/>
                  </a:spcBef>
                </a:pPr>
                <a:r>
                  <a:rPr lang="ja-JP" altLang="en-US" sz="800" dirty="0">
                    <a:latin typeface="+mn-ea"/>
                  </a:rPr>
                  <a:t>住宅</a:t>
                </a:r>
                <a:r>
                  <a:rPr lang="en-US" altLang="ja-JP" sz="800" dirty="0">
                    <a:latin typeface="+mn-ea"/>
                  </a:rPr>
                  <a:t>10,000</a:t>
                </a:r>
                <a:r>
                  <a:rPr lang="ja-JP" altLang="en-US" sz="800" dirty="0">
                    <a:latin typeface="+mn-ea"/>
                  </a:rPr>
                  <a:t>㎡以上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</a:pPr>
                <a:r>
                  <a:rPr lang="ja-JP" altLang="en-US" sz="800" dirty="0">
                    <a:latin typeface="+mn-ea"/>
                  </a:rPr>
                  <a:t>かつ高さ</a:t>
                </a:r>
                <a:r>
                  <a:rPr lang="en-US" altLang="ja-JP" sz="800" dirty="0">
                    <a:latin typeface="+mn-ea"/>
                  </a:rPr>
                  <a:t>60m</a:t>
                </a:r>
                <a:r>
                  <a:rPr lang="ja-JP" altLang="en-US" sz="800" dirty="0">
                    <a:latin typeface="+mn-ea"/>
                  </a:rPr>
                  <a:t>超の件数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  <a:spcBef>
                    <a:spcPts val="300"/>
                  </a:spcBef>
                </a:pPr>
                <a:r>
                  <a:rPr lang="ja-JP" altLang="en-US" sz="800" dirty="0">
                    <a:latin typeface="+mn-ea"/>
                  </a:rPr>
                  <a:t>非住宅</a:t>
                </a:r>
                <a:r>
                  <a:rPr lang="en-US" altLang="ja-JP" sz="800" dirty="0">
                    <a:latin typeface="+mn-ea"/>
                  </a:rPr>
                  <a:t>10,000</a:t>
                </a:r>
                <a:r>
                  <a:rPr lang="ja-JP" altLang="en-US" sz="800" dirty="0">
                    <a:latin typeface="+mn-ea"/>
                  </a:rPr>
                  <a:t>㎡以上の適合率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  <a:spcBef>
                    <a:spcPts val="300"/>
                  </a:spcBef>
                </a:pPr>
                <a:r>
                  <a:rPr lang="ja-JP" altLang="en-US" sz="800" dirty="0">
                    <a:latin typeface="+mn-ea"/>
                  </a:rPr>
                  <a:t>非住宅</a:t>
                </a:r>
                <a:r>
                  <a:rPr lang="en-US" altLang="ja-JP" sz="800" dirty="0">
                    <a:latin typeface="+mn-ea"/>
                  </a:rPr>
                  <a:t>2,000</a:t>
                </a:r>
                <a:r>
                  <a:rPr lang="ja-JP" altLang="en-US" sz="800" dirty="0">
                    <a:latin typeface="+mn-ea"/>
                  </a:rPr>
                  <a:t>㎡以上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ja-JP" sz="800" dirty="0">
                    <a:latin typeface="+mn-ea"/>
                  </a:rPr>
                  <a:t>10,000</a:t>
                </a:r>
                <a:r>
                  <a:rPr lang="ja-JP" altLang="en-US" sz="800" dirty="0">
                    <a:latin typeface="+mn-ea"/>
                  </a:rPr>
                  <a:t>㎡未満の適合率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  <a:spcBef>
                    <a:spcPts val="300"/>
                  </a:spcBef>
                </a:pPr>
                <a:r>
                  <a:rPr lang="ja-JP" altLang="en-US" sz="800" dirty="0">
                    <a:latin typeface="+mn-ea"/>
                  </a:rPr>
                  <a:t>住宅</a:t>
                </a:r>
                <a:r>
                  <a:rPr lang="en-US" altLang="ja-JP" sz="800" dirty="0">
                    <a:latin typeface="+mn-ea"/>
                  </a:rPr>
                  <a:t>10,000</a:t>
                </a:r>
                <a:r>
                  <a:rPr lang="ja-JP" altLang="en-US" sz="800" dirty="0">
                    <a:latin typeface="+mn-ea"/>
                  </a:rPr>
                  <a:t>㎡以上</a:t>
                </a:r>
                <a:endParaRPr lang="en-US" altLang="ja-JP" sz="800" dirty="0">
                  <a:latin typeface="+mn-ea"/>
                </a:endParaRPr>
              </a:p>
              <a:p>
                <a:pPr>
                  <a:lnSpc>
                    <a:spcPts val="1000"/>
                  </a:lnSpc>
                </a:pPr>
                <a:r>
                  <a:rPr lang="ja-JP" altLang="en-US" sz="800" dirty="0">
                    <a:latin typeface="+mn-ea"/>
                  </a:rPr>
                  <a:t>かつ高さ</a:t>
                </a:r>
                <a:r>
                  <a:rPr lang="en-US" altLang="ja-JP" sz="800" dirty="0">
                    <a:latin typeface="+mn-ea"/>
                  </a:rPr>
                  <a:t>60m</a:t>
                </a:r>
                <a:r>
                  <a:rPr lang="ja-JP" altLang="en-US" sz="800" dirty="0">
                    <a:latin typeface="+mn-ea"/>
                  </a:rPr>
                  <a:t>超の適合率</a:t>
                </a:r>
                <a:endParaRPr lang="ja-JP" altLang="en-US" sz="700" dirty="0">
                  <a:latin typeface="+mn-ea"/>
                </a:endParaRPr>
              </a:p>
            </p:txBody>
          </p:sp>
        </p:grpSp>
      </p:grpSp>
      <p:graphicFrame>
        <p:nvGraphicFramePr>
          <p:cNvPr id="59" name="グラフ 5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3232051"/>
              </p:ext>
            </p:extLst>
          </p:nvPr>
        </p:nvGraphicFramePr>
        <p:xfrm>
          <a:off x="4284110" y="5719978"/>
          <a:ext cx="3411117" cy="205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" name="テキスト ボックス 40"/>
          <p:cNvSpPr txBox="1"/>
          <p:nvPr/>
        </p:nvSpPr>
        <p:spPr>
          <a:xfrm>
            <a:off x="5521312" y="7471121"/>
            <a:ext cx="2367226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000" indent="-252000" algn="just">
              <a:lnSpc>
                <a:spcPts val="1300"/>
              </a:lnSpc>
              <a:spcBef>
                <a:spcPts val="600"/>
              </a:spcBef>
              <a:spcAft>
                <a:spcPts val="0"/>
              </a:spcAft>
            </a:pPr>
            <a:r>
              <a:rPr lang="ja-JP" altLang="en-US" sz="9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図</a:t>
            </a:r>
            <a:r>
              <a:rPr lang="en-US" altLang="ja-JP" sz="900" b="1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-3</a:t>
            </a:r>
            <a:r>
              <a:rPr lang="ja-JP" altLang="en-US" sz="9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府内における省エネ基準適合率</a:t>
            </a:r>
            <a:endParaRPr lang="en-US" altLang="ja-JP" sz="9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sp>
        <p:nvSpPr>
          <p:cNvPr id="3" name="下矢印 2"/>
          <p:cNvSpPr/>
          <p:nvPr/>
        </p:nvSpPr>
        <p:spPr>
          <a:xfrm>
            <a:off x="1934146" y="4077183"/>
            <a:ext cx="417134" cy="2003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1" name="グループ化 80"/>
          <p:cNvGrpSpPr/>
          <p:nvPr/>
        </p:nvGrpSpPr>
        <p:grpSpPr>
          <a:xfrm>
            <a:off x="6040760" y="57059"/>
            <a:ext cx="3025406" cy="504594"/>
            <a:chOff x="6471738" y="57059"/>
            <a:chExt cx="3025406" cy="504594"/>
          </a:xfrm>
        </p:grpSpPr>
        <p:pic>
          <p:nvPicPr>
            <p:cNvPr id="82" name="図 8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1738" y="57597"/>
              <a:ext cx="504056" cy="504056"/>
            </a:xfrm>
            <a:prstGeom prst="rect">
              <a:avLst/>
            </a:prstGeom>
          </p:spPr>
        </p:pic>
        <p:pic>
          <p:nvPicPr>
            <p:cNvPr id="84" name="図 8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5794" y="57059"/>
              <a:ext cx="504000" cy="504000"/>
            </a:xfrm>
            <a:prstGeom prst="rect">
              <a:avLst/>
            </a:prstGeom>
          </p:spPr>
        </p:pic>
        <p:pic>
          <p:nvPicPr>
            <p:cNvPr id="87" name="図 8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9850" y="57059"/>
              <a:ext cx="504000" cy="504000"/>
            </a:xfrm>
            <a:prstGeom prst="rect">
              <a:avLst/>
            </a:prstGeom>
          </p:spPr>
        </p:pic>
        <p:pic>
          <p:nvPicPr>
            <p:cNvPr id="88" name="図 8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3850" y="57231"/>
              <a:ext cx="504000" cy="504000"/>
            </a:xfrm>
            <a:prstGeom prst="rect">
              <a:avLst/>
            </a:prstGeom>
          </p:spPr>
        </p:pic>
        <p:pic>
          <p:nvPicPr>
            <p:cNvPr id="89" name="図 8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7850" y="57059"/>
              <a:ext cx="504000" cy="504000"/>
            </a:xfrm>
            <a:prstGeom prst="rect">
              <a:avLst/>
            </a:prstGeom>
          </p:spPr>
        </p:pic>
        <p:pic>
          <p:nvPicPr>
            <p:cNvPr id="91" name="図 9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3144" y="57611"/>
              <a:ext cx="504000" cy="504000"/>
            </a:xfrm>
            <a:prstGeom prst="rect">
              <a:avLst/>
            </a:prstGeom>
          </p:spPr>
        </p:pic>
      </p:grpSp>
      <p:sp>
        <p:nvSpPr>
          <p:cNvPr id="2" name="テキスト ボックス 1"/>
          <p:cNvSpPr txBox="1"/>
          <p:nvPr/>
        </p:nvSpPr>
        <p:spPr>
          <a:xfrm>
            <a:off x="9704355" y="4111184"/>
            <a:ext cx="3249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2016</a:t>
            </a:r>
            <a:r>
              <a:rPr lang="ja-JP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年度の電力の</a:t>
            </a:r>
            <a:r>
              <a:rPr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CO2</a:t>
            </a:r>
            <a:r>
              <a:rPr lang="ja-JP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排出係数は関西電力株式会社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endParaRPr lang="en-US" altLang="ja-JP" sz="8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2012</a:t>
            </a:r>
            <a:r>
              <a:rPr lang="ja-JP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年度の値 （</a:t>
            </a:r>
            <a:r>
              <a:rPr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0.514kg-CO</a:t>
            </a:r>
            <a:r>
              <a:rPr lang="ja-JP" altLang="ja-JP" sz="900" baseline="-25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</a:t>
            </a:r>
            <a:r>
              <a:rPr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/kWh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）を</a:t>
            </a:r>
            <a:r>
              <a:rPr lang="ja-JP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使用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。</a:t>
            </a:r>
            <a:endParaRPr lang="en-US" altLang="ja-JP" sz="8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なお</a:t>
            </a:r>
            <a:r>
              <a:rPr lang="ja-JP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2005</a:t>
            </a:r>
            <a:r>
              <a:rPr lang="ja-JP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年度は当該年度 の排出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係数</a:t>
            </a:r>
            <a:r>
              <a:rPr lang="en-US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en-US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0.358kg-CO</a:t>
            </a:r>
            <a:r>
              <a:rPr lang="ja-JP" altLang="ja-JP" sz="800" baseline="-25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２</a:t>
            </a:r>
            <a:r>
              <a:rPr lang="en-US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/kWh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lang="en-US" altLang="ja-JP" sz="8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ja-JP" sz="8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を使用。</a:t>
            </a:r>
            <a:endParaRPr kumimoji="1" lang="ja-JP" altLang="en-US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大かっこ 8"/>
          <p:cNvSpPr/>
          <p:nvPr/>
        </p:nvSpPr>
        <p:spPr>
          <a:xfrm>
            <a:off x="4718491" y="2317973"/>
            <a:ext cx="4901273" cy="296235"/>
          </a:xfrm>
          <a:prstGeom prst="bracketPair">
            <a:avLst>
              <a:gd name="adj" fmla="val 10755"/>
            </a:avLst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468000" indent="-540000">
              <a:lnSpc>
                <a:spcPts val="1200"/>
              </a:lnSpc>
              <a:spcBef>
                <a:spcPts val="100"/>
              </a:spcBef>
            </a:pPr>
            <a:r>
              <a:rPr lang="ja-JP" altLang="en-US" sz="9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「</a:t>
            </a:r>
            <a:r>
              <a:rPr lang="en-US" altLang="ja-JP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2050</a:t>
            </a:r>
            <a:r>
              <a:rPr lang="ja-JP" altLang="en-US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年二酸化炭素排出量実質ゼロ」をめざすべき将来像に掲げ、</a:t>
            </a:r>
            <a:r>
              <a:rPr lang="en-US" altLang="ja-JP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2030</a:t>
            </a:r>
            <a:r>
              <a:rPr lang="ja-JP" altLang="en-US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年度まで</a:t>
            </a:r>
            <a:r>
              <a:rPr lang="ja-JP" altLang="en-US" sz="9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を計画期間</a:t>
            </a:r>
            <a:endParaRPr lang="en-US" altLang="ja-JP" sz="9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/>
            </a:endParaRPr>
          </a:p>
          <a:p>
            <a:pPr marL="468000" indent="-540000">
              <a:lnSpc>
                <a:spcPts val="1100"/>
              </a:lnSpc>
              <a:spcBef>
                <a:spcPts val="100"/>
              </a:spcBef>
            </a:pPr>
            <a:r>
              <a:rPr lang="ja-JP" altLang="en-US" sz="9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  とした</a:t>
            </a:r>
            <a:r>
              <a:rPr lang="ja-JP" altLang="en-US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地球温暖化対策について、温暖化対策部会で審議中</a:t>
            </a:r>
            <a:r>
              <a:rPr lang="ja-JP" altLang="en-US" sz="9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（</a:t>
            </a:r>
            <a:r>
              <a:rPr lang="en-US" altLang="ja-JP" sz="9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2019</a:t>
            </a:r>
            <a:r>
              <a:rPr lang="ja-JP" altLang="en-US" sz="9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年</a:t>
            </a:r>
            <a:r>
              <a:rPr lang="en-US" altLang="ja-JP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12</a:t>
            </a:r>
            <a:r>
              <a:rPr lang="ja-JP" altLang="en-US" sz="9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月諮問</a:t>
            </a:r>
            <a:r>
              <a:rPr lang="ja-JP" altLang="en-US" sz="9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/>
              </a:rPr>
              <a:t>）</a:t>
            </a:r>
            <a:endParaRPr lang="en-US" altLang="ja-JP" sz="9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9660810" y="1530961"/>
            <a:ext cx="3249824" cy="2679256"/>
            <a:chOff x="9660810" y="1530961"/>
            <a:chExt cx="3249824" cy="2679256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9660810" y="1530961"/>
              <a:ext cx="3221825" cy="2679256"/>
              <a:chOff x="9619764" y="1550870"/>
              <a:chExt cx="3221825" cy="2679256"/>
            </a:xfrm>
          </p:grpSpPr>
          <p:grpSp>
            <p:nvGrpSpPr>
              <p:cNvPr id="16" name="グループ化 15"/>
              <p:cNvGrpSpPr/>
              <p:nvPr/>
            </p:nvGrpSpPr>
            <p:grpSpPr>
              <a:xfrm>
                <a:off x="9619764" y="1550870"/>
                <a:ext cx="3221825" cy="2679256"/>
                <a:chOff x="9614423" y="1527490"/>
                <a:chExt cx="3221825" cy="2679256"/>
              </a:xfrm>
            </p:grpSpPr>
            <p:grpSp>
              <p:nvGrpSpPr>
                <p:cNvPr id="86" name="グループ化 85"/>
                <p:cNvGrpSpPr/>
                <p:nvPr/>
              </p:nvGrpSpPr>
              <p:grpSpPr>
                <a:xfrm>
                  <a:off x="9614423" y="1527490"/>
                  <a:ext cx="3221825" cy="2679256"/>
                  <a:chOff x="9622626" y="1443355"/>
                  <a:chExt cx="3131886" cy="2743200"/>
                </a:xfrm>
              </p:grpSpPr>
              <p:graphicFrame>
                <p:nvGraphicFramePr>
                  <p:cNvPr id="62" name="グラフ 61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976227887"/>
                      </p:ext>
                    </p:extLst>
                  </p:nvPr>
                </p:nvGraphicFramePr>
                <p:xfrm>
                  <a:off x="9622626" y="1443355"/>
                  <a:ext cx="3131886" cy="27432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10"/>
                  </a:graphicData>
                </a:graphic>
              </p:graphicFrame>
              <p:sp>
                <p:nvSpPr>
                  <p:cNvPr id="64" name="テキスト ボックス 63"/>
                  <p:cNvSpPr txBox="1"/>
                  <p:nvPr/>
                </p:nvSpPr>
                <p:spPr>
                  <a:xfrm>
                    <a:off x="9716239" y="3870437"/>
                    <a:ext cx="2873832" cy="25904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288000" indent="-252000" algn="just">
                      <a:lnSpc>
                        <a:spcPts val="1300"/>
                      </a:lnSpc>
                      <a:spcBef>
                        <a:spcPts val="600"/>
                      </a:spcBef>
                      <a:spcAft>
                        <a:spcPts val="0"/>
                      </a:spcAft>
                    </a:pPr>
                    <a:r>
                      <a:rPr lang="ja-JP" altLang="en-US" sz="900" b="1" kern="1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図</a:t>
                    </a:r>
                    <a:r>
                      <a:rPr lang="en-US" altLang="ja-JP" sz="900" b="1" kern="1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-1</a:t>
                    </a:r>
                    <a:r>
                      <a:rPr lang="ja-JP" altLang="en-US" sz="900" b="1" kern="1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　</a:t>
                    </a:r>
                    <a:r>
                      <a:rPr lang="ja-JP" altLang="en-US" sz="900" b="1" kern="1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大阪府域における温室効果ガス排出量の推移</a:t>
                    </a:r>
                    <a:endParaRPr lang="en-US" altLang="ja-JP" sz="900" b="1" kern="100" dirty="0"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Times New Roman"/>
                    </a:endParaRPr>
                  </a:p>
                </p:txBody>
              </p:sp>
              <p:sp>
                <p:nvSpPr>
                  <p:cNvPr id="83" name="テキスト ボックス 82"/>
                  <p:cNvSpPr txBox="1"/>
                  <p:nvPr/>
                </p:nvSpPr>
                <p:spPr>
                  <a:xfrm>
                    <a:off x="9699537" y="1869938"/>
                    <a:ext cx="912640" cy="25904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288000" indent="-252000" algn="just">
                      <a:lnSpc>
                        <a:spcPts val="1300"/>
                      </a:lnSpc>
                      <a:spcBef>
                        <a:spcPts val="600"/>
                      </a:spcBef>
                      <a:spcAft>
                        <a:spcPts val="0"/>
                      </a:spcAft>
                    </a:pPr>
                    <a:r>
                      <a:rPr lang="ja-JP" altLang="en-US" sz="800" kern="1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（万</a:t>
                    </a:r>
                    <a:r>
                      <a:rPr lang="en-US" altLang="ja-JP" sz="800" kern="1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t-CO</a:t>
                    </a:r>
                    <a:r>
                      <a:rPr lang="en-US" altLang="ja-JP" sz="900" kern="100" baseline="-240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2</a:t>
                    </a:r>
                    <a:r>
                      <a:rPr lang="ja-JP" altLang="en-US" sz="900" kern="100" baseline="-240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 </a:t>
                    </a:r>
                    <a:r>
                      <a:rPr lang="en-US" altLang="ja-JP" sz="800" kern="1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rPr>
                      <a:t>)</a:t>
                    </a:r>
                    <a:endParaRPr lang="en-US" altLang="ja-JP" sz="800" kern="100" dirty="0"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Times New Roman"/>
                    </a:endParaRPr>
                  </a:p>
                </p:txBody>
              </p:sp>
              <p:sp>
                <p:nvSpPr>
                  <p:cNvPr id="85" name="テキスト ボックス 84"/>
                  <p:cNvSpPr txBox="1"/>
                  <p:nvPr/>
                </p:nvSpPr>
                <p:spPr>
                  <a:xfrm>
                    <a:off x="11575658" y="3708512"/>
                    <a:ext cx="576064" cy="25904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288000" indent="-252000" algn="just">
                      <a:lnSpc>
                        <a:spcPts val="1300"/>
                      </a:lnSpc>
                      <a:spcBef>
                        <a:spcPts val="600"/>
                      </a:spcBef>
                      <a:spcAft>
                        <a:spcPts val="0"/>
                      </a:spcAft>
                    </a:pPr>
                    <a:r>
                      <a:rPr lang="ja-JP" altLang="en-US" sz="800" kern="100" dirty="0" smtClean="0">
                        <a:latin typeface="+mn-ea"/>
                        <a:cs typeface="Times New Roman"/>
                      </a:rPr>
                      <a:t>（年度）</a:t>
                    </a:r>
                    <a:endParaRPr lang="en-US" altLang="ja-JP" sz="800" kern="100" dirty="0" smtClean="0">
                      <a:latin typeface="+mn-ea"/>
                      <a:cs typeface="Times New Roman"/>
                    </a:endParaRPr>
                  </a:p>
                </p:txBody>
              </p:sp>
            </p:grpSp>
            <p:cxnSp>
              <p:nvCxnSpPr>
                <p:cNvPr id="90" name="直線矢印コネクタ 89"/>
                <p:cNvCxnSpPr/>
                <p:nvPr/>
              </p:nvCxnSpPr>
              <p:spPr>
                <a:xfrm flipV="1">
                  <a:off x="10814610" y="3347410"/>
                  <a:ext cx="448761" cy="72008"/>
                </a:xfrm>
                <a:prstGeom prst="straightConnector1">
                  <a:avLst/>
                </a:prstGeom>
                <a:ln w="15875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直線矢印コネクタ 91"/>
                <p:cNvCxnSpPr/>
                <p:nvPr/>
              </p:nvCxnSpPr>
              <p:spPr>
                <a:xfrm flipV="1">
                  <a:off x="10814429" y="3606729"/>
                  <a:ext cx="448761" cy="72008"/>
                </a:xfrm>
                <a:prstGeom prst="straightConnector1">
                  <a:avLst/>
                </a:prstGeom>
                <a:ln w="15875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3" name="テキスト ボックス 92"/>
                <p:cNvSpPr txBox="1"/>
                <p:nvPr/>
              </p:nvSpPr>
              <p:spPr>
                <a:xfrm>
                  <a:off x="10687132" y="3125918"/>
                  <a:ext cx="715174" cy="2590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288000" indent="-252000" algn="just">
                    <a:lnSpc>
                      <a:spcPts val="1300"/>
                    </a:lnSpc>
                    <a:spcBef>
                      <a:spcPts val="600"/>
                    </a:spcBef>
                    <a:spcAft>
                      <a:spcPts val="0"/>
                    </a:spcAft>
                  </a:pPr>
                  <a:r>
                    <a:rPr lang="en-US" altLang="ja-JP" sz="800" kern="100" dirty="0" smtClean="0">
                      <a:latin typeface="+mn-ea"/>
                      <a:cs typeface="Times New Roman"/>
                    </a:rPr>
                    <a:t>14.4</a:t>
                  </a:r>
                  <a:r>
                    <a:rPr lang="ja-JP" altLang="en-US" sz="800" kern="100" dirty="0" smtClean="0">
                      <a:latin typeface="+mn-ea"/>
                      <a:cs typeface="Times New Roman"/>
                    </a:rPr>
                    <a:t>％増</a:t>
                  </a:r>
                  <a:endParaRPr lang="en-US" altLang="ja-JP" sz="800" kern="100" dirty="0">
                    <a:latin typeface="+mn-ea"/>
                    <a:cs typeface="Times New Roman"/>
                  </a:endParaRPr>
                </a:p>
              </p:txBody>
            </p:sp>
            <p:sp>
              <p:nvSpPr>
                <p:cNvPr id="94" name="テキスト ボックス 93"/>
                <p:cNvSpPr txBox="1"/>
                <p:nvPr/>
              </p:nvSpPr>
              <p:spPr>
                <a:xfrm>
                  <a:off x="10689262" y="3427616"/>
                  <a:ext cx="715174" cy="2346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288000" indent="-252000" algn="just">
                    <a:lnSpc>
                      <a:spcPts val="1300"/>
                    </a:lnSpc>
                    <a:spcBef>
                      <a:spcPts val="600"/>
                    </a:spcBef>
                    <a:spcAft>
                      <a:spcPts val="0"/>
                    </a:spcAft>
                  </a:pPr>
                  <a:r>
                    <a:rPr lang="en-US" altLang="ja-JP" sz="800" kern="100" dirty="0" smtClean="0">
                      <a:latin typeface="+mn-ea"/>
                      <a:cs typeface="Times New Roman"/>
                    </a:rPr>
                    <a:t>11.0</a:t>
                  </a:r>
                  <a:r>
                    <a:rPr lang="ja-JP" altLang="en-US" sz="800" kern="100" dirty="0" smtClean="0">
                      <a:latin typeface="+mn-ea"/>
                      <a:cs typeface="Times New Roman"/>
                    </a:rPr>
                    <a:t>％増</a:t>
                  </a:r>
                  <a:endParaRPr lang="en-US" altLang="ja-JP" sz="800" kern="100" dirty="0">
                    <a:latin typeface="+mn-ea"/>
                    <a:cs typeface="Times New Roman"/>
                  </a:endParaRPr>
                </a:p>
              </p:txBody>
            </p:sp>
            <p:sp>
              <p:nvSpPr>
                <p:cNvPr id="95" name="テキスト ボックス 94"/>
                <p:cNvSpPr txBox="1"/>
                <p:nvPr/>
              </p:nvSpPr>
              <p:spPr>
                <a:xfrm>
                  <a:off x="10406352" y="1996721"/>
                  <a:ext cx="513443" cy="2346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288000" indent="-252000" algn="just">
                    <a:lnSpc>
                      <a:spcPts val="1300"/>
                    </a:lnSpc>
                    <a:spcBef>
                      <a:spcPts val="600"/>
                    </a:spcBef>
                    <a:spcAft>
                      <a:spcPts val="0"/>
                    </a:spcAft>
                  </a:pPr>
                  <a:r>
                    <a:rPr lang="en-US" altLang="ja-JP" sz="800" u="sng" kern="100" dirty="0" smtClean="0">
                      <a:latin typeface="+mn-ea"/>
                      <a:cs typeface="Times New Roman"/>
                    </a:rPr>
                    <a:t>5,60</a:t>
                  </a:r>
                  <a:r>
                    <a:rPr lang="en-US" altLang="ja-JP" sz="800" u="sng" kern="100" dirty="0">
                      <a:latin typeface="+mn-ea"/>
                      <a:cs typeface="Times New Roman"/>
                    </a:rPr>
                    <a:t>3</a:t>
                  </a:r>
                  <a:endParaRPr lang="en-US" altLang="ja-JP" sz="800" u="sng" kern="100" dirty="0" smtClean="0">
                    <a:latin typeface="+mn-ea"/>
                    <a:cs typeface="Times New Roman"/>
                  </a:endParaRPr>
                </a:p>
              </p:txBody>
            </p:sp>
            <p:sp>
              <p:nvSpPr>
                <p:cNvPr id="96" name="テキスト ボックス 95"/>
                <p:cNvSpPr txBox="1"/>
                <p:nvPr/>
              </p:nvSpPr>
              <p:spPr>
                <a:xfrm>
                  <a:off x="11186594" y="1996721"/>
                  <a:ext cx="513443" cy="2346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288000" indent="-252000" algn="just">
                    <a:lnSpc>
                      <a:spcPts val="1300"/>
                    </a:lnSpc>
                    <a:spcBef>
                      <a:spcPts val="600"/>
                    </a:spcBef>
                    <a:spcAft>
                      <a:spcPts val="0"/>
                    </a:spcAft>
                  </a:pPr>
                  <a:r>
                    <a:rPr lang="en-US" altLang="ja-JP" sz="800" u="sng" kern="100" dirty="0" smtClean="0">
                      <a:latin typeface="+mn-ea"/>
                      <a:cs typeface="Times New Roman"/>
                    </a:rPr>
                    <a:t>5,642</a:t>
                  </a:r>
                </a:p>
              </p:txBody>
            </p:sp>
            <p:sp>
              <p:nvSpPr>
                <p:cNvPr id="103" name="テキスト ボックス 102"/>
                <p:cNvSpPr txBox="1"/>
                <p:nvPr/>
              </p:nvSpPr>
              <p:spPr>
                <a:xfrm>
                  <a:off x="10738797" y="1897017"/>
                  <a:ext cx="636312" cy="2590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288000" indent="-252000" algn="just">
                    <a:lnSpc>
                      <a:spcPts val="1300"/>
                    </a:lnSpc>
                    <a:spcBef>
                      <a:spcPts val="600"/>
                    </a:spcBef>
                    <a:spcAft>
                      <a:spcPts val="0"/>
                    </a:spcAft>
                  </a:pPr>
                  <a:r>
                    <a:rPr lang="en-US" altLang="ja-JP" sz="800" kern="100" dirty="0" smtClean="0">
                      <a:latin typeface="+mn-ea"/>
                      <a:cs typeface="Times New Roman"/>
                    </a:rPr>
                    <a:t>0.7</a:t>
                  </a:r>
                  <a:r>
                    <a:rPr lang="ja-JP" altLang="en-US" sz="800" kern="100" dirty="0" smtClean="0">
                      <a:latin typeface="+mn-ea"/>
                      <a:cs typeface="Times New Roman"/>
                    </a:rPr>
                    <a:t>％増</a:t>
                  </a:r>
                  <a:endParaRPr lang="en-US" altLang="ja-JP" sz="800" kern="100" dirty="0">
                    <a:latin typeface="+mn-ea"/>
                    <a:cs typeface="Times New Roman"/>
                  </a:endParaRPr>
                </a:p>
              </p:txBody>
            </p:sp>
            <p:cxnSp>
              <p:nvCxnSpPr>
                <p:cNvPr id="113" name="直線コネクタ 112"/>
                <p:cNvCxnSpPr/>
                <p:nvPr/>
              </p:nvCxnSpPr>
              <p:spPr>
                <a:xfrm>
                  <a:off x="11571187" y="3604908"/>
                  <a:ext cx="307961" cy="25464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直線コネクタ 113"/>
                <p:cNvCxnSpPr/>
                <p:nvPr/>
              </p:nvCxnSpPr>
              <p:spPr>
                <a:xfrm>
                  <a:off x="11571187" y="3346086"/>
                  <a:ext cx="307961" cy="54317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/>
                <p:cNvCxnSpPr/>
                <p:nvPr/>
              </p:nvCxnSpPr>
              <p:spPr>
                <a:xfrm>
                  <a:off x="11571187" y="3006641"/>
                  <a:ext cx="307961" cy="12527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線コネクタ 115"/>
                <p:cNvCxnSpPr/>
                <p:nvPr/>
              </p:nvCxnSpPr>
              <p:spPr>
                <a:xfrm flipV="1">
                  <a:off x="11544667" y="2152544"/>
                  <a:ext cx="334481" cy="14625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/>
                <p:cNvCxnSpPr/>
                <p:nvPr/>
              </p:nvCxnSpPr>
              <p:spPr>
                <a:xfrm>
                  <a:off x="11614091" y="2555025"/>
                  <a:ext cx="289441" cy="327216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直線コネクタ 117"/>
                <p:cNvCxnSpPr/>
                <p:nvPr/>
              </p:nvCxnSpPr>
              <p:spPr>
                <a:xfrm flipH="1">
                  <a:off x="11556574" y="2368255"/>
                  <a:ext cx="322574" cy="35248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直線コネクタ 140"/>
                <p:cNvCxnSpPr/>
                <p:nvPr/>
              </p:nvCxnSpPr>
              <p:spPr>
                <a:xfrm>
                  <a:off x="11633141" y="2445576"/>
                  <a:ext cx="270391" cy="166209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直線矢印コネクタ 97"/>
              <p:cNvCxnSpPr/>
              <p:nvPr/>
            </p:nvCxnSpPr>
            <p:spPr>
              <a:xfrm rot="240000" flipV="1">
                <a:off x="10834154" y="2129126"/>
                <a:ext cx="448761" cy="72008"/>
              </a:xfrm>
              <a:prstGeom prst="straightConnector1">
                <a:avLst/>
              </a:prstGeom>
              <a:ln w="158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グループ化 17"/>
            <p:cNvGrpSpPr/>
            <p:nvPr/>
          </p:nvGrpSpPr>
          <p:grpSpPr>
            <a:xfrm>
              <a:off x="12333082" y="2289202"/>
              <a:ext cx="577552" cy="1385351"/>
              <a:chOff x="12268618" y="2310379"/>
              <a:chExt cx="577552" cy="1385351"/>
            </a:xfrm>
          </p:grpSpPr>
          <p:sp>
            <p:nvSpPr>
              <p:cNvPr id="105" name="テキスト ボックス 104"/>
              <p:cNvSpPr txBox="1"/>
              <p:nvPr/>
            </p:nvSpPr>
            <p:spPr>
              <a:xfrm>
                <a:off x="12268618" y="2891766"/>
                <a:ext cx="577552" cy="259045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marL="288000" indent="-252000" algn="just">
                  <a:lnSpc>
                    <a:spcPts val="1300"/>
                  </a:lnSpc>
                  <a:spcBef>
                    <a:spcPts val="600"/>
                  </a:spcBef>
                  <a:spcAft>
                    <a:spcPts val="0"/>
                  </a:spcAft>
                </a:pPr>
                <a:r>
                  <a:rPr lang="en-US" altLang="ja-JP" sz="800" kern="100" dirty="0" smtClean="0">
                    <a:latin typeface="+mn-ea"/>
                    <a:cs typeface="Times New Roman"/>
                  </a:rPr>
                  <a:t>CO</a:t>
                </a:r>
                <a:r>
                  <a:rPr lang="en-US" altLang="ja-JP" sz="1000" kern="100" baseline="-25000" dirty="0" smtClean="0">
                    <a:latin typeface="+mn-ea"/>
                    <a:cs typeface="Times New Roman"/>
                  </a:rPr>
                  <a:t>2</a:t>
                </a:r>
                <a:endParaRPr lang="en-US" altLang="ja-JP" sz="1000" kern="100" baseline="-25000" dirty="0">
                  <a:latin typeface="+mn-ea"/>
                  <a:cs typeface="Times New Roman"/>
                </a:endParaRPr>
              </a:p>
            </p:txBody>
          </p:sp>
          <p:sp>
            <p:nvSpPr>
              <p:cNvPr id="109" name="右中かっこ 108"/>
              <p:cNvSpPr/>
              <p:nvPr/>
            </p:nvSpPr>
            <p:spPr>
              <a:xfrm>
                <a:off x="12314981" y="2310379"/>
                <a:ext cx="45719" cy="1385351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aphicFrame>
        <p:nvGraphicFramePr>
          <p:cNvPr id="100" name="グラフ 9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1692719"/>
              </p:ext>
            </p:extLst>
          </p:nvPr>
        </p:nvGraphicFramePr>
        <p:xfrm>
          <a:off x="8675765" y="5104734"/>
          <a:ext cx="4055689" cy="2105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pSp>
        <p:nvGrpSpPr>
          <p:cNvPr id="22" name="グループ化 21"/>
          <p:cNvGrpSpPr/>
          <p:nvPr/>
        </p:nvGrpSpPr>
        <p:grpSpPr>
          <a:xfrm>
            <a:off x="9401516" y="4858585"/>
            <a:ext cx="3172922" cy="340870"/>
            <a:chOff x="9353128" y="4858585"/>
            <a:chExt cx="3172922" cy="340870"/>
          </a:xfrm>
        </p:grpSpPr>
        <p:cxnSp>
          <p:nvCxnSpPr>
            <p:cNvPr id="101" name="直線矢印コネクタ 100"/>
            <p:cNvCxnSpPr/>
            <p:nvPr/>
          </p:nvCxnSpPr>
          <p:spPr>
            <a:xfrm>
              <a:off x="10793288" y="5079653"/>
              <a:ext cx="1728000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テキスト ボックス 101"/>
            <p:cNvSpPr txBox="1"/>
            <p:nvPr/>
          </p:nvSpPr>
          <p:spPr>
            <a:xfrm>
              <a:off x="9546398" y="4858585"/>
              <a:ext cx="1132380" cy="259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8000" indent="-252000" algn="just">
                <a:lnSpc>
                  <a:spcPts val="13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ja-JP" altLang="en-US" sz="8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届出対象</a:t>
              </a:r>
              <a:r>
                <a:rPr lang="en-US" altLang="ja-JP" sz="8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5,000</a:t>
              </a:r>
              <a:r>
                <a:rPr lang="ja-JP" altLang="en-US" sz="8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㎡超</a:t>
              </a:r>
              <a:endParaRPr lang="en-US" altLang="ja-JP" sz="8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endParaRPr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>
              <a:off x="11081320" y="4859675"/>
              <a:ext cx="1274198" cy="2346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8000" indent="-252000" algn="just">
                <a:lnSpc>
                  <a:spcPts val="13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ja-JP" altLang="en-US" sz="8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届出対象</a:t>
              </a:r>
              <a:r>
                <a:rPr lang="en-US" altLang="ja-JP" sz="8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2,000</a:t>
              </a:r>
              <a:r>
                <a:rPr lang="ja-JP" altLang="en-US" sz="8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/>
                </a:rPr>
                <a:t>㎡以上</a:t>
              </a:r>
              <a:endParaRPr lang="en-US" altLang="ja-JP" sz="8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endParaRPr>
            </a:p>
          </p:txBody>
        </p:sp>
        <p:cxnSp>
          <p:nvCxnSpPr>
            <p:cNvPr id="106" name="直線コネクタ 105"/>
            <p:cNvCxnSpPr/>
            <p:nvPr/>
          </p:nvCxnSpPr>
          <p:spPr>
            <a:xfrm>
              <a:off x="9353128" y="4922270"/>
              <a:ext cx="0" cy="27718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>
              <a:off x="12526050" y="4894045"/>
              <a:ext cx="0" cy="27718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10793288" y="4905737"/>
              <a:ext cx="0" cy="27718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矢印コネクタ 109"/>
            <p:cNvCxnSpPr/>
            <p:nvPr/>
          </p:nvCxnSpPr>
          <p:spPr>
            <a:xfrm>
              <a:off x="9353129" y="5077506"/>
              <a:ext cx="1440000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 Box 2"/>
          <p:cNvSpPr txBox="1">
            <a:spLocks noChangeArrowheads="1"/>
          </p:cNvSpPr>
          <p:nvPr/>
        </p:nvSpPr>
        <p:spPr bwMode="auto">
          <a:xfrm>
            <a:off x="11441360" y="126849"/>
            <a:ext cx="1162050" cy="377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ts val="2400"/>
              </a:lnSpc>
              <a:spcAft>
                <a:spcPts val="0"/>
              </a:spcAft>
            </a:pP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/>
                <a:ea typeface="ＭＳ ゴシック"/>
                <a:cs typeface="ＭＳ Ｐゴシック"/>
              </a:rPr>
              <a:t>資料</a:t>
            </a:r>
            <a:r>
              <a:rPr lang="ja-JP" altLang="en-US" sz="1400" dirty="0" smtClean="0">
                <a:solidFill>
                  <a:srgbClr val="000000"/>
                </a:solidFill>
                <a:latin typeface="ＭＳ Ｐゴシック"/>
                <a:ea typeface="ＭＳ ゴシック"/>
                <a:cs typeface="ＭＳ Ｐゴシック"/>
              </a:rPr>
              <a:t>２</a:t>
            </a:r>
            <a:r>
              <a:rPr lang="en-US" sz="1400" kern="1200" dirty="0" smtClean="0">
                <a:solidFill>
                  <a:srgbClr val="000000"/>
                </a:solidFill>
                <a:effectLst/>
                <a:latin typeface="ＭＳ Ｐゴシック"/>
                <a:ea typeface="ＭＳ ゴシック"/>
                <a:cs typeface="ＭＳ Ｐゴシック"/>
              </a:rPr>
              <a:t>-</a:t>
            </a:r>
            <a:r>
              <a:rPr lang="ja-JP" altLang="en-US" sz="1400" dirty="0">
                <a:solidFill>
                  <a:srgbClr val="000000"/>
                </a:solidFill>
                <a:latin typeface="ＭＳ Ｐゴシック"/>
                <a:ea typeface="ＭＳ ゴシック"/>
                <a:cs typeface="ＭＳ Ｐゴシック"/>
              </a:rPr>
              <a:t>２</a:t>
            </a:r>
            <a:endParaRPr lang="ja-JP" sz="1200" dirty="0">
              <a:effectLst/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6545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1246</Words>
  <Application>Microsoft Office PowerPoint</Application>
  <PresentationFormat>A3 297x420 mm</PresentationFormat>
  <Paragraphs>168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Ｐ明朝</vt:lpstr>
      <vt:lpstr>ＭＳ ゴシック</vt:lpstr>
      <vt:lpstr>ＭＳ 明朝</vt:lpstr>
      <vt:lpstr>Arial</vt:lpstr>
      <vt:lpstr>Calibri</vt:lpstr>
      <vt:lpstr>Century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2016-06-09T08:27:33Z</dcterms:created>
  <dcterms:modified xsi:type="dcterms:W3CDTF">2020-06-08T11:18:53Z</dcterms:modified>
</cp:coreProperties>
</file>