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5119350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2" autoAdjust="0"/>
    <p:restoredTop sz="94434" autoAdjust="0"/>
  </p:normalViewPr>
  <p:slideViewPr>
    <p:cSldViewPr snapToGrid="0">
      <p:cViewPr varScale="1">
        <p:scale>
          <a:sx n="45" d="100"/>
          <a:sy n="45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678" cy="498559"/>
          </a:xfrm>
          <a:prstGeom prst="rect">
            <a:avLst/>
          </a:prstGeom>
        </p:spPr>
        <p:txBody>
          <a:bodyPr vert="horz" lIns="62964" tIns="31480" rIns="62964" bIns="31480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2"/>
            <a:ext cx="2950766" cy="498559"/>
          </a:xfrm>
          <a:prstGeom prst="rect">
            <a:avLst/>
          </a:prstGeom>
        </p:spPr>
        <p:txBody>
          <a:bodyPr vert="horz" lIns="62964" tIns="31480" rIns="62964" bIns="31480" rtlCol="0"/>
          <a:lstStyle>
            <a:lvl1pPr algn="r">
              <a:defRPr sz="800"/>
            </a:lvl1pPr>
          </a:lstStyle>
          <a:p>
            <a:fld id="{1F23BE22-CCCB-4109-8A9D-C4F6EDC5462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3463" y="1243013"/>
            <a:ext cx="47402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64" tIns="31480" rIns="62964" bIns="314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83534"/>
            <a:ext cx="5445978" cy="3913800"/>
          </a:xfrm>
          <a:prstGeom prst="rect">
            <a:avLst/>
          </a:prstGeom>
        </p:spPr>
        <p:txBody>
          <a:bodyPr vert="horz" lIns="62964" tIns="31480" rIns="62964" bIns="3148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782"/>
            <a:ext cx="2949678" cy="498559"/>
          </a:xfrm>
          <a:prstGeom prst="rect">
            <a:avLst/>
          </a:prstGeom>
        </p:spPr>
        <p:txBody>
          <a:bodyPr vert="horz" lIns="62964" tIns="31480" rIns="62964" bIns="31480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782"/>
            <a:ext cx="2950766" cy="498559"/>
          </a:xfrm>
          <a:prstGeom prst="rect">
            <a:avLst/>
          </a:prstGeom>
        </p:spPr>
        <p:txBody>
          <a:bodyPr vert="horz" lIns="62964" tIns="31480" rIns="62964" bIns="31480" rtlCol="0" anchor="b"/>
          <a:lstStyle>
            <a:lvl1pPr algn="r">
              <a:defRPr sz="800"/>
            </a:lvl1pPr>
          </a:lstStyle>
          <a:p>
            <a:fld id="{EE026290-6C45-4643-8AA7-839D24B6E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86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26290-6C45-4643-8AA7-839D24B6E76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746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49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14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05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68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99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4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08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0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5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68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44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4BC3-5DC2-4A6F-91CB-56B2F0F1B2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34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4572731" y="5664827"/>
            <a:ext cx="5277636" cy="605115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 defTabSz="1029953">
              <a:lnSpc>
                <a:spcPts val="1200"/>
              </a:lnSpc>
              <a:defRPr/>
            </a:pP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・国</a:t>
            </a: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の削減目標を踏まえ、事業者、府民、市町村と連携しながら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2030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1029953"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度</a:t>
            </a: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kumimoji="1"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2000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年度比半減</a:t>
            </a:r>
            <a:endParaRPr kumimoji="1"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1029953">
              <a:defRPr/>
            </a:pP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・食品ロス削減を意識し、削減のための取組を行っている府民の増加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7028133" y="787992"/>
            <a:ext cx="8036538" cy="3139774"/>
          </a:xfrm>
          <a:prstGeom prst="roundRect">
            <a:avLst>
              <a:gd name="adj" fmla="val 512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>
              <a:lnSpc>
                <a:spcPts val="400"/>
              </a:lnSpc>
            </a:pPr>
            <a:endParaRPr kumimoji="1" lang="ja-JP" altLang="en-US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食品関連事業者の取組に対する支援</a:t>
            </a: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・「おおさか食品ロス削減パートナーシップ制度」（府と事業者がともに消費者へ食品ロス削減の啓発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を行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、効果的な啓発を進めていく制度）を創設。多様な分野から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事業者が参画（令和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年４月現在）</a:t>
            </a:r>
          </a:p>
          <a:p>
            <a:pPr>
              <a:lnSpc>
                <a:spcPts val="4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食品製造事業者を対象に、食品ロス削減への取組状況についてアンケート調査を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実施。その結果から、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食品ロスについて課題のある中小の事業者にアドバイザー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を派遣し、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課題解決法を提案することで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食品ロス削減の取組を推進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飲食店における“食べきり・持ち帰り“の実証実験を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実施。スムーズ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に“食べきり・持ち帰り“を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進められる方法を検討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府民への普及啓発</a:t>
            </a: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・家庭の食品ロス実態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を実施。結果を活用し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、レシピや収納方法、整理整頓等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掲載したリーフレットを作成（　「今日からはじめる冷蔵庫革命」　）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月食品ロス削減月間において、市町村と連携し、イベント等で府作成のポスター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チラシ、リーフレット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を用いた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kumimoji="1"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ロス削減の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に、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パートナーシップ事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業者と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連携し、府内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ショッピングセンター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イベント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開催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72917" y="-46615"/>
            <a:ext cx="6836070" cy="773379"/>
          </a:xfrm>
          <a:prstGeom prst="rect">
            <a:avLst/>
          </a:prstGeom>
        </p:spPr>
        <p:txBody>
          <a:bodyPr vert="horz" lIns="164269" tIns="82135" rIns="164269" bIns="82135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大阪府食品ロス削減推進計画のあり方について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 flipV="1">
            <a:off x="179576" y="465798"/>
            <a:ext cx="14748660" cy="7084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310"/>
          </a:p>
        </p:txBody>
      </p:sp>
      <p:sp>
        <p:nvSpPr>
          <p:cNvPr id="7" name="正方形/長方形 6"/>
          <p:cNvSpPr/>
          <p:nvPr/>
        </p:nvSpPr>
        <p:spPr>
          <a:xfrm>
            <a:off x="13838683" y="-30152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　阪　 府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流通対策室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8520" y="9051588"/>
            <a:ext cx="2633050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計画検討スケジュール案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1350683" y="9379506"/>
            <a:ext cx="3199063" cy="1266605"/>
            <a:chOff x="7609375" y="9849234"/>
            <a:chExt cx="6912061" cy="604054"/>
          </a:xfrm>
        </p:grpSpPr>
        <p:sp>
          <p:nvSpPr>
            <p:cNvPr id="60" name="正方形/長方形 59"/>
            <p:cNvSpPr/>
            <p:nvPr/>
          </p:nvSpPr>
          <p:spPr>
            <a:xfrm>
              <a:off x="7609375" y="9919983"/>
              <a:ext cx="6912061" cy="5333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altLang="ja-JP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《</a:t>
              </a:r>
              <a:r>
                <a:rPr lang="ja-JP" altLang="en-US" sz="1200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検討</a:t>
              </a:r>
              <a:r>
                <a:rPr lang="ja-JP" altLang="en-US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内容（</a:t>
              </a:r>
              <a:r>
                <a:rPr lang="ja-JP" altLang="en-US" sz="1200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案</a:t>
              </a:r>
              <a:r>
                <a:rPr lang="ja-JP" altLang="en-US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）</a:t>
              </a:r>
              <a:r>
                <a:rPr lang="en-US" altLang="ja-JP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》</a:t>
              </a:r>
            </a:p>
            <a:p>
              <a:pPr algn="just">
                <a:lnSpc>
                  <a:spcPts val="800"/>
                </a:lnSpc>
              </a:pP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①取組の推進についての考え方（方向性）</a:t>
              </a:r>
              <a:endPara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②</a:t>
              </a:r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実態把握や目標設定、計画期間の考え方　　</a:t>
              </a:r>
              <a:endPara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③</a:t>
              </a:r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大阪府の特徴を踏まえた基本的施策　</a:t>
              </a:r>
              <a:endPara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endPara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7609375" y="9849234"/>
              <a:ext cx="6912061" cy="58854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07" name="図 10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486" y="-7572"/>
            <a:ext cx="527438" cy="500639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正方形/長方形 244"/>
          <p:cNvSpPr/>
          <p:nvPr/>
        </p:nvSpPr>
        <p:spPr>
          <a:xfrm>
            <a:off x="4696002" y="6520502"/>
            <a:ext cx="4999409" cy="2591341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3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大阪府の特徴を踏まえ、大阪らしい実効性のある施策を推進</a:t>
            </a:r>
            <a:endParaRPr lang="en-US" altLang="ja-JP" sz="13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00"/>
              </a:lnSpc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00"/>
              </a:lnSpc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食品関連事業者の取組に対する支援</a:t>
            </a: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・「おおさか食品ロス削減パートナーシップ制度」を推進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・飲食店における“食べきり・持ち帰り”の取組を支援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00"/>
              </a:lnSpc>
            </a:pP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　府民への普及啓発</a:t>
            </a: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・食品ロス削減月間（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を中心に事業者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や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市町村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の取組を広く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府民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発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信し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、意識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や機運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を醸成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・府で作成した啓発媒体を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活用するなど、小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・中学校等での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食育教育や大学の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ゼミ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・研究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等の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取組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支援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00"/>
              </a:lnSpc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３　未利用食品を活用するための活動の支援等</a:t>
            </a: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・フードバンク活動に必要なルール等をガイドラインとして作成・普及し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未利用食品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の安心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安全な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流通経路の確保を実現</a:t>
            </a:r>
          </a:p>
          <a:p>
            <a:endParaRPr lang="ja-JP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5" name="Rectangle 3"/>
          <p:cNvSpPr>
            <a:spLocks noChangeArrowheads="1"/>
          </p:cNvSpPr>
          <p:nvPr/>
        </p:nvSpPr>
        <p:spPr bwMode="auto">
          <a:xfrm>
            <a:off x="4345660" y="6303353"/>
            <a:ext cx="1679759" cy="30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基本的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施策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endParaRPr lang="ja-JP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角丸四角形 126"/>
          <p:cNvSpPr/>
          <p:nvPr/>
        </p:nvSpPr>
        <p:spPr>
          <a:xfrm>
            <a:off x="9855910" y="4291792"/>
            <a:ext cx="5221481" cy="4735895"/>
          </a:xfrm>
          <a:prstGeom prst="roundRect">
            <a:avLst>
              <a:gd name="adj" fmla="val 382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900"/>
              </a:lnSpc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10065510" y="4053917"/>
            <a:ext cx="2094581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解析調査の実施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9982666" y="5473182"/>
            <a:ext cx="4958290" cy="2408680"/>
            <a:chOff x="8647626" y="5631245"/>
            <a:chExt cx="4958290" cy="2408680"/>
          </a:xfrm>
        </p:grpSpPr>
        <p:sp>
          <p:nvSpPr>
            <p:cNvPr id="117" name="右矢印 116"/>
            <p:cNvSpPr/>
            <p:nvPr/>
          </p:nvSpPr>
          <p:spPr>
            <a:xfrm>
              <a:off x="11735235" y="6135847"/>
              <a:ext cx="164694" cy="432813"/>
            </a:xfrm>
            <a:prstGeom prst="rightArrow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118" name="テキスト ボックス 5"/>
            <p:cNvSpPr txBox="1"/>
            <p:nvPr/>
          </p:nvSpPr>
          <p:spPr>
            <a:xfrm>
              <a:off x="10034021" y="6041410"/>
              <a:ext cx="1619379" cy="72695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txBody>
            <a:bodyPr wrap="square" lIns="36000" tIns="36000" rIns="0" bIns="36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〇経済センサス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〇商業統計調査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〇大阪府観光統計調査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9" name="テキスト ボックス 43"/>
            <p:cNvSpPr txBox="1"/>
            <p:nvPr/>
          </p:nvSpPr>
          <p:spPr>
            <a:xfrm>
              <a:off x="10034107" y="6947357"/>
              <a:ext cx="1634815" cy="60543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txBody>
            <a:bodyPr wrap="square" lIns="36000" tIns="36000" rIns="0" bIns="36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〇大阪府の将来推計人口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〇大阪府民の行動特性等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0" name="テキスト ボックス 45"/>
            <p:cNvSpPr txBox="1"/>
            <p:nvPr/>
          </p:nvSpPr>
          <p:spPr>
            <a:xfrm>
              <a:off x="10042176" y="7687389"/>
              <a:ext cx="1667424" cy="310637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txBody>
            <a:bodyPr wrap="square" lIns="36000" tIns="36000" rIns="0" bIns="36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その他の指標</a:t>
              </a:r>
              <a:endParaRPr kumimoji="1" lang="en-US" altLang="ja-JP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11981850" y="7399839"/>
              <a:ext cx="1624066" cy="640086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9525">
              <a:solidFill>
                <a:srgbClr val="000000"/>
              </a:solidFill>
              <a:prstDash val="solid"/>
            </a:ln>
          </p:spPr>
          <p:txBody>
            <a:bodyPr wrap="square" lIns="46523" tIns="46523" rIns="46523" bIns="46523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1200"/>
                </a:lnSpc>
              </a:pPr>
              <a:r>
                <a:rPr lang="en-US" altLang="ja-JP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u="sng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現況・将来推計値</a:t>
              </a:r>
              <a:r>
                <a:rPr lang="en-US" altLang="ja-JP" u="sng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en-US" altLang="ja-JP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u="sng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課題</a:t>
              </a:r>
              <a:r>
                <a:rPr lang="en-US" altLang="ja-JP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</p:txBody>
        </p:sp>
        <p:sp>
          <p:nvSpPr>
            <p:cNvPr id="134" name="テキスト ボックス 38"/>
            <p:cNvSpPr txBox="1"/>
            <p:nvPr/>
          </p:nvSpPr>
          <p:spPr>
            <a:xfrm>
              <a:off x="11966242" y="5969801"/>
              <a:ext cx="1584737" cy="114419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txBody>
            <a:bodyPr wrap="square" lIns="36000" tIns="36000" rIns="36000" bIns="36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〇用いた指標などについて、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食品ロス量にどのように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影響するか明らかにする。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〇大阪府内の食品ロス削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減に関する特性や課題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などを明らかにする。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10465413" y="5669547"/>
              <a:ext cx="719277" cy="289435"/>
            </a:xfrm>
            <a:prstGeom prst="rect">
              <a:avLst/>
            </a:prstGeom>
            <a:gradFill rotWithShape="1">
              <a:gsLst>
                <a:gs pos="0">
                  <a:srgbClr val="DAEDEF">
                    <a:tint val="50000"/>
                    <a:satMod val="300000"/>
                  </a:srgbClr>
                </a:gs>
                <a:gs pos="35000">
                  <a:srgbClr val="DAEDEF">
                    <a:tint val="37000"/>
                    <a:satMod val="300000"/>
                  </a:srgbClr>
                </a:gs>
                <a:gs pos="100000">
                  <a:srgbClr val="DAEDEF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DAED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36000" tIns="36000" rIns="36000" bIns="36000" anchor="ctr" anchorCtr="0"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解析</a:t>
              </a:r>
              <a:endParaRPr lang="en-US" altLang="ja-JP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12377768" y="5631245"/>
              <a:ext cx="667049" cy="277452"/>
            </a:xfrm>
            <a:prstGeom prst="rect">
              <a:avLst/>
            </a:prstGeom>
            <a:gradFill rotWithShape="1">
              <a:gsLst>
                <a:gs pos="0">
                  <a:srgbClr val="DAEDEF">
                    <a:tint val="50000"/>
                    <a:satMod val="300000"/>
                  </a:srgbClr>
                </a:gs>
                <a:gs pos="35000">
                  <a:srgbClr val="DAEDEF">
                    <a:tint val="37000"/>
                    <a:satMod val="300000"/>
                  </a:srgbClr>
                </a:gs>
                <a:gs pos="100000">
                  <a:srgbClr val="DAEDEF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DAED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36000" tIns="36000" rIns="36000" bIns="36000" anchor="ctr" anchorCtr="0"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考察</a:t>
              </a:r>
              <a:endParaRPr lang="en-US" altLang="ja-JP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8694006" y="5666883"/>
              <a:ext cx="926251" cy="292099"/>
            </a:xfrm>
            <a:prstGeom prst="rect">
              <a:avLst/>
            </a:prstGeom>
            <a:gradFill rotWithShape="1">
              <a:gsLst>
                <a:gs pos="0">
                  <a:srgbClr val="DAEDEF">
                    <a:tint val="50000"/>
                    <a:satMod val="300000"/>
                  </a:srgbClr>
                </a:gs>
                <a:gs pos="35000">
                  <a:srgbClr val="DAEDEF">
                    <a:tint val="37000"/>
                    <a:satMod val="300000"/>
                  </a:srgbClr>
                </a:gs>
                <a:gs pos="100000">
                  <a:srgbClr val="DAEDEF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DAEDEF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36000" tIns="36000" rIns="36000" bIns="36000" anchor="ctr" anchorCtr="0"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2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既存データ</a:t>
              </a:r>
              <a:endParaRPr lang="en-US" altLang="ja-JP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8" name="テキスト ボックス 5"/>
            <p:cNvSpPr txBox="1"/>
            <p:nvPr/>
          </p:nvSpPr>
          <p:spPr>
            <a:xfrm>
              <a:off x="8647626" y="6021847"/>
              <a:ext cx="1073553" cy="1976286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txBody>
            <a:bodyPr wrap="square" lIns="36000" tIns="36000" rIns="0" bIns="36000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〇事業系食品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廃棄物量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600"/>
                </a:lnSpc>
              </a:pPr>
              <a:endPara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</a:t>
              </a:r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事業系食品　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廃棄物の</a:t>
              </a:r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可食</a:t>
              </a:r>
              <a:endPara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部</a:t>
              </a:r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割合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600"/>
                </a:lnSpc>
              </a:pPr>
              <a:endPara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○家庭系食品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廃棄物量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600"/>
                </a:lnSpc>
              </a:pPr>
              <a:endPara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○食品</a:t>
              </a:r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ロス量</a:t>
              </a:r>
              <a:endPara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9" name="右矢印 138"/>
            <p:cNvSpPr/>
            <p:nvPr/>
          </p:nvSpPr>
          <p:spPr>
            <a:xfrm>
              <a:off x="9809856" y="6145695"/>
              <a:ext cx="168450" cy="397820"/>
            </a:xfrm>
            <a:prstGeom prst="rightArrow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140" name="山形 139"/>
            <p:cNvSpPr/>
            <p:nvPr/>
          </p:nvSpPr>
          <p:spPr>
            <a:xfrm rot="5400000">
              <a:off x="12632222" y="7130351"/>
              <a:ext cx="133347" cy="356026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41" name="山形 140"/>
            <p:cNvSpPr/>
            <p:nvPr/>
          </p:nvSpPr>
          <p:spPr>
            <a:xfrm rot="5400000">
              <a:off x="12644126" y="7027762"/>
              <a:ext cx="123826" cy="34174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</p:grpSp>
      <p:sp>
        <p:nvSpPr>
          <p:cNvPr id="142" name="正方形/長方形 141"/>
          <p:cNvSpPr/>
          <p:nvPr/>
        </p:nvSpPr>
        <p:spPr>
          <a:xfrm>
            <a:off x="12091571" y="8226823"/>
            <a:ext cx="1024041" cy="357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46523" tIns="46523" rIns="46523" bIns="46523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400" u="sng" dirty="0">
                <a:solidFill>
                  <a:prstClr val="black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 panose="020B0604030504040204" pitchFamily="50" charset="-128"/>
              </a:rPr>
              <a:t>計画</a:t>
            </a:r>
            <a:r>
              <a:rPr lang="ja-JP" altLang="en-US" sz="1400" u="sng" dirty="0" smtClean="0">
                <a:solidFill>
                  <a:prstClr val="black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 UI" panose="020B0604030504040204" pitchFamily="50" charset="-128"/>
              </a:rPr>
              <a:t>に反映</a:t>
            </a:r>
            <a:endParaRPr lang="en-US" altLang="ja-JP" sz="1400" u="sng" dirty="0">
              <a:solidFill>
                <a:prstClr val="black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43" name="右矢印 142"/>
          <p:cNvSpPr/>
          <p:nvPr/>
        </p:nvSpPr>
        <p:spPr>
          <a:xfrm rot="5400000">
            <a:off x="12449797" y="7554590"/>
            <a:ext cx="240843" cy="1090786"/>
          </a:xfrm>
          <a:prstGeom prst="rightArrow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9877220" y="4536256"/>
            <a:ext cx="5168066" cy="703084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削減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目標の設定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や現状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、将来の食品ロスの発生等の実態を把握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するため実施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400"/>
              </a:lnSpc>
              <a:buFont typeface="Wingdings" panose="05000000000000000000" pitchFamily="2" charset="2"/>
              <a:buChar char="Ø"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既存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のデータ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に、各種経済指標や人口動態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活用して、府内に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おける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ロスの排出量等の現況と将来予測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を、解析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算出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19725" y="815692"/>
            <a:ext cx="6906342" cy="3126745"/>
          </a:xfrm>
          <a:prstGeom prst="roundRect">
            <a:avLst>
              <a:gd name="adj" fmla="val 511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>
              <a:lnSpc>
                <a:spcPts val="600"/>
              </a:lnSpc>
            </a:pPr>
            <a:endParaRPr kumimoji="1"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国際的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な状況</a:t>
            </a: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>
              <a:lnSpc>
                <a:spcPts val="400"/>
              </a:lnSpc>
            </a:pP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・世界の食料廃棄量は年間約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億トンと推計され、人の消費のために生産された食料のおよそ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３が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廃棄されている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国連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食糧農業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ＦＡＯ）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2011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・世界の人口は増え続け、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年には約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98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億人に達すると推計される（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Food and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Agriculture </a:t>
            </a: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Organization 2013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年に国連で採択された「持続可能な開発のための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アジェンダ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(SDG</a:t>
            </a:r>
            <a:r>
              <a:rPr kumimoji="1" lang="ja-JP" altLang="en-US" sz="13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」で、「目標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：持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続可能な生産消費形態を確保する」において、食料廃棄の減少が重要な柱として位置付けられている</a:t>
            </a:r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日本の現状</a:t>
            </a:r>
            <a:r>
              <a:rPr kumimoji="1"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>
              <a:lnSpc>
                <a:spcPts val="400"/>
              </a:lnSpc>
            </a:pPr>
            <a:endParaRPr kumimoji="1"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・日本国内の食品ロス量は約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612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万トン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（平成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）と推計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されている。これは、国連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食糧計  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画による世界の食糧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援助量（約</a:t>
            </a: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390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万トン）の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６倍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相当する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そのうち、事業系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食品ロスが約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328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万トン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、家庭系食品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ロス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が約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284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万トンである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・主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な発生要因として製造・卸売・小売業では「規格外品」、「返品」、「売れ残り」、外食産業では「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作り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すぎ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、「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食べ残し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」等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挙げられる。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家庭系食品ロスの内訳では「食べ残し」、「過剰除去」、「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直接廃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棄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」となって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09589" y="583633"/>
            <a:ext cx="1897804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食品ロスの現状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232266" y="589309"/>
            <a:ext cx="2773357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大阪府のこれまでの取組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Rectangle 3"/>
          <p:cNvSpPr>
            <a:spLocks noChangeArrowheads="1"/>
          </p:cNvSpPr>
          <p:nvPr/>
        </p:nvSpPr>
        <p:spPr bwMode="auto">
          <a:xfrm>
            <a:off x="-192425" y="6358886"/>
            <a:ext cx="2134592" cy="31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計画策定の意義 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AutoShape 1"/>
          <p:cNvSpPr>
            <a:spLocks noChangeArrowheads="1"/>
          </p:cNvSpPr>
          <p:nvPr/>
        </p:nvSpPr>
        <p:spPr bwMode="auto">
          <a:xfrm>
            <a:off x="116642" y="4403160"/>
            <a:ext cx="4411778" cy="4536373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734" tIns="9900" rIns="82734" bIns="9900" numCol="1" anchor="t" anchorCtr="0" compatLnSpc="1">
            <a:prstTxWarp prst="textNoShape">
              <a:avLst/>
            </a:prstTxWarp>
          </a:bodyPr>
          <a:lstStyle/>
          <a:p>
            <a:endParaRPr lang="ja-JP" altLang="en-US" sz="231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22514" y="4558404"/>
            <a:ext cx="4420788" cy="166801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ts val="4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・「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食品ロス削減の推進に関する法律」令和元年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月施行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・食品ロス削減推進法第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条の規定に基づき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の削減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推進に関する基本的な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方針」を閣議決定（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.31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800"/>
              </a:lnSpc>
              <a:buFont typeface="Wingdings" panose="05000000000000000000" pitchFamily="2" charset="2"/>
              <a:buChar char="Ø"/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食品ロスの削減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の推進に関する基本的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な方針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食品ロス削減推進の意義、基本的な方向、推進内容等を定める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削減目標：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2000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年度比で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年度までに食品ロス量を半減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計画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見直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し：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年を目途に基本方針の見直しについて検討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AutoShape 1"/>
          <p:cNvSpPr>
            <a:spLocks noChangeArrowheads="1"/>
          </p:cNvSpPr>
          <p:nvPr/>
        </p:nvSpPr>
        <p:spPr bwMode="auto">
          <a:xfrm>
            <a:off x="4598681" y="4403161"/>
            <a:ext cx="5111735" cy="4536372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734" tIns="9900" rIns="82734" bIns="9900" numCol="1" anchor="t" anchorCtr="0" compatLnSpc="1">
            <a:prstTxWarp prst="textNoShape">
              <a:avLst/>
            </a:prstTxWarp>
          </a:bodyPr>
          <a:lstStyle/>
          <a:p>
            <a:endParaRPr lang="ja-JP" altLang="en-US" sz="2310"/>
          </a:p>
        </p:txBody>
      </p:sp>
      <p:sp>
        <p:nvSpPr>
          <p:cNvPr id="91" name="角丸四角形 90"/>
          <p:cNvSpPr/>
          <p:nvPr/>
        </p:nvSpPr>
        <p:spPr>
          <a:xfrm>
            <a:off x="49045" y="4292829"/>
            <a:ext cx="9725030" cy="4741402"/>
          </a:xfrm>
          <a:prstGeom prst="roundRect">
            <a:avLst>
              <a:gd name="adj" fmla="val 41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900"/>
              </a:lnSpc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8496" y="4017749"/>
            <a:ext cx="5378190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大阪府食品ロス削減推進計画（仮称）につい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981043" y="2445203"/>
            <a:ext cx="959913" cy="1171396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044640" y="2445202"/>
            <a:ext cx="936403" cy="1171396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3840" y="866963"/>
            <a:ext cx="1057176" cy="1056058"/>
          </a:xfrm>
          <a:prstGeom prst="rect">
            <a:avLst/>
          </a:prstGeom>
        </p:spPr>
      </p:pic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-152433" y="4392471"/>
            <a:ext cx="3323735" cy="31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国の動向 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49927" y="6547096"/>
            <a:ext cx="4360077" cy="227843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ts val="4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・府において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も、家庭及び流通の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各段階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製造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･卸･小売･外食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で食品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ロスは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発生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ロス削減には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流通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の段階ごとの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取組、消費者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理解の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促進に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より行動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を起こす府民を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増やしていくこと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・府域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における食品ロス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削減は、消費者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教育、環境、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廃棄物処　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理、産業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振興等の観点からも重要な位置づけを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有すことから、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食品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ロスの削減を総合的かつ効果的に推進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するため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には、府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施策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をわかりやすく計画として表す必要が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400"/>
              </a:lnSpc>
              <a:buFont typeface="Wingdings" panose="05000000000000000000" pitchFamily="2" charset="2"/>
              <a:buChar char="Ø"/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・計画策定にあたっては、現状、将来の食品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ロスの発生等の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実態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把握が必要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4" name="図 73" descr="https://www.unic.or.jp/files/sdg_icon_wheel_rgb-290x290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319" y="-7571"/>
            <a:ext cx="499195" cy="47336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4317913" y="4399272"/>
            <a:ext cx="2614000" cy="31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計画の概要（案）</a:t>
            </a:r>
            <a:r>
              <a:rPr lang="ja-JP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715383" y="4891376"/>
            <a:ext cx="4878329" cy="467122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、市町村、事業者、消費者等の多様な主体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が連携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・協働し、「府民運動」として自主的な取組が進展することを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目指す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Rectangle 3"/>
          <p:cNvSpPr>
            <a:spLocks noChangeArrowheads="1"/>
          </p:cNvSpPr>
          <p:nvPr/>
        </p:nvSpPr>
        <p:spPr bwMode="auto">
          <a:xfrm>
            <a:off x="4345661" y="4695040"/>
            <a:ext cx="1679759" cy="30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方向性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endParaRPr lang="ja-JP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4338712" y="5420686"/>
            <a:ext cx="1679759" cy="30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《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目標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の考え方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》</a:t>
            </a:r>
            <a:endParaRPr lang="ja-JP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101988" y="9337291"/>
            <a:ext cx="7070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kumimoji="1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1" lang="en-US" altLang="ja-JP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9260893" y="9328992"/>
            <a:ext cx="7070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３年度</a:t>
            </a:r>
            <a:endParaRPr kumimoji="1" lang="en-US" altLang="ja-JP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5" name="表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56320"/>
              </p:ext>
            </p:extLst>
          </p:nvPr>
        </p:nvGraphicFramePr>
        <p:xfrm>
          <a:off x="548639" y="9410137"/>
          <a:ext cx="10406658" cy="12625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55022">
                  <a:extLst>
                    <a:ext uri="{9D8B030D-6E8A-4147-A177-3AD203B41FA5}">
                      <a16:colId xmlns:a16="http://schemas.microsoft.com/office/drawing/2014/main" val="3558457406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15037055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3763341256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4074643782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2602836014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4006380354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3962248086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2813232654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3773397100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4199813676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1500543779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2746619426"/>
                    </a:ext>
                  </a:extLst>
                </a:gridCol>
                <a:gridCol w="779303">
                  <a:extLst>
                    <a:ext uri="{9D8B030D-6E8A-4147-A177-3AD203B41FA5}">
                      <a16:colId xmlns:a16="http://schemas.microsoft.com/office/drawing/2014/main" val="459491219"/>
                    </a:ext>
                  </a:extLst>
                </a:gridCol>
              </a:tblGrid>
              <a:tr h="274441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extLst>
                  <a:ext uri="{0D108BD9-81ED-4DB2-BD59-A6C34878D82A}">
                    <a16:rowId xmlns:a16="http://schemas.microsoft.com/office/drawing/2014/main" val="134192597"/>
                  </a:ext>
                </a:extLst>
              </a:tr>
              <a:tr h="482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計画策定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extLst>
                  <a:ext uri="{0D108BD9-81ED-4DB2-BD59-A6C34878D82A}">
                    <a16:rowId xmlns:a16="http://schemas.microsoft.com/office/drawing/2014/main" val="3678782039"/>
                  </a:ext>
                </a:extLst>
              </a:tr>
              <a:tr h="4952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解析調査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extLst>
                  <a:ext uri="{0D108BD9-81ED-4DB2-BD59-A6C34878D82A}">
                    <a16:rowId xmlns:a16="http://schemas.microsoft.com/office/drawing/2014/main" val="4139647574"/>
                  </a:ext>
                </a:extLst>
              </a:tr>
            </a:tbl>
          </a:graphicData>
        </a:graphic>
      </p:graphicFrame>
      <p:grpSp>
        <p:nvGrpSpPr>
          <p:cNvPr id="96" name="グループ化 95"/>
          <p:cNvGrpSpPr/>
          <p:nvPr/>
        </p:nvGrpSpPr>
        <p:grpSpPr>
          <a:xfrm>
            <a:off x="3203828" y="9656680"/>
            <a:ext cx="7633474" cy="651582"/>
            <a:chOff x="3173901" y="9024001"/>
            <a:chExt cx="7633474" cy="651582"/>
          </a:xfrm>
        </p:grpSpPr>
        <p:grpSp>
          <p:nvGrpSpPr>
            <p:cNvPr id="97" name="グループ化 96"/>
            <p:cNvGrpSpPr/>
            <p:nvPr/>
          </p:nvGrpSpPr>
          <p:grpSpPr>
            <a:xfrm>
              <a:off x="7903076" y="9123560"/>
              <a:ext cx="577962" cy="353724"/>
              <a:chOff x="13199545" y="8904686"/>
              <a:chExt cx="577962" cy="353724"/>
            </a:xfrm>
          </p:grpSpPr>
          <p:sp>
            <p:nvSpPr>
              <p:cNvPr id="109" name="角丸四角形 108"/>
              <p:cNvSpPr/>
              <p:nvPr/>
            </p:nvSpPr>
            <p:spPr>
              <a:xfrm>
                <a:off x="13199545" y="8904686"/>
                <a:ext cx="577962" cy="353724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10" name="テキスト ボックス 109"/>
              <p:cNvSpPr txBox="1"/>
              <p:nvPr/>
            </p:nvSpPr>
            <p:spPr>
              <a:xfrm>
                <a:off x="13258710" y="8918041"/>
                <a:ext cx="513236" cy="327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ja-JP" altLang="en-US" sz="1225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答申</a:t>
                </a:r>
                <a:endParaRPr kumimoji="1" lang="en-US" altLang="ja-JP" sz="1225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(</a:t>
                </a:r>
                <a:r>
                  <a:rPr kumimoji="1"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環境審</a:t>
                </a:r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)</a:t>
                </a:r>
                <a:endPara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98" name="グループ化 97"/>
            <p:cNvGrpSpPr/>
            <p:nvPr/>
          </p:nvGrpSpPr>
          <p:grpSpPr>
            <a:xfrm>
              <a:off x="8598845" y="9025696"/>
              <a:ext cx="853337" cy="482623"/>
              <a:chOff x="13895314" y="8800472"/>
              <a:chExt cx="853337" cy="482623"/>
            </a:xfrm>
          </p:grpSpPr>
          <p:sp>
            <p:nvSpPr>
              <p:cNvPr id="106" name="右矢印 105"/>
              <p:cNvSpPr/>
              <p:nvPr/>
            </p:nvSpPr>
            <p:spPr>
              <a:xfrm>
                <a:off x="13895314" y="8800472"/>
                <a:ext cx="853337" cy="482623"/>
              </a:xfrm>
              <a:prstGeom prst="rightArrow">
                <a:avLst>
                  <a:gd name="adj1" fmla="val 61307"/>
                  <a:gd name="adj2" fmla="val 5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8" name="テキスト ボックス 107"/>
              <p:cNvSpPr txBox="1"/>
              <p:nvPr/>
            </p:nvSpPr>
            <p:spPr>
              <a:xfrm>
                <a:off x="13934033" y="8911691"/>
                <a:ext cx="793352" cy="284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パブコメ</a:t>
                </a:r>
              </a:p>
            </p:txBody>
          </p:sp>
        </p:grpSp>
        <p:grpSp>
          <p:nvGrpSpPr>
            <p:cNvPr id="99" name="グループ化 98"/>
            <p:cNvGrpSpPr/>
            <p:nvPr/>
          </p:nvGrpSpPr>
          <p:grpSpPr>
            <a:xfrm>
              <a:off x="10435685" y="9024001"/>
              <a:ext cx="371690" cy="651582"/>
              <a:chOff x="15732154" y="8798777"/>
              <a:chExt cx="371690" cy="651582"/>
            </a:xfrm>
          </p:grpSpPr>
          <p:sp>
            <p:nvSpPr>
              <p:cNvPr id="103" name="角丸四角形 102"/>
              <p:cNvSpPr/>
              <p:nvPr/>
            </p:nvSpPr>
            <p:spPr>
              <a:xfrm>
                <a:off x="15732154" y="8815484"/>
                <a:ext cx="371690" cy="6348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4" name="テキスト ボックス 103"/>
              <p:cNvSpPr txBox="1"/>
              <p:nvPr/>
            </p:nvSpPr>
            <p:spPr>
              <a:xfrm>
                <a:off x="15736950" y="8798777"/>
                <a:ext cx="32511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策定</a:t>
                </a:r>
                <a:endParaRPr kumimoji="1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00" name="グループ化 99"/>
            <p:cNvGrpSpPr/>
            <p:nvPr/>
          </p:nvGrpSpPr>
          <p:grpSpPr>
            <a:xfrm>
              <a:off x="3173901" y="9115712"/>
              <a:ext cx="577962" cy="353724"/>
              <a:chOff x="8470370" y="9319310"/>
              <a:chExt cx="577962" cy="353724"/>
            </a:xfrm>
          </p:grpSpPr>
          <p:sp>
            <p:nvSpPr>
              <p:cNvPr id="101" name="角丸四角形 100"/>
              <p:cNvSpPr/>
              <p:nvPr/>
            </p:nvSpPr>
            <p:spPr>
              <a:xfrm>
                <a:off x="8470370" y="9319310"/>
                <a:ext cx="577962" cy="353724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2" name="テキスト ボックス 101"/>
              <p:cNvSpPr txBox="1"/>
              <p:nvPr/>
            </p:nvSpPr>
            <p:spPr>
              <a:xfrm>
                <a:off x="8523913" y="9319310"/>
                <a:ext cx="513236" cy="327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ja-JP" altLang="en-US" sz="1225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諮問</a:t>
                </a:r>
                <a:endParaRPr kumimoji="1" lang="en-US" altLang="ja-JP" sz="1225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(</a:t>
                </a:r>
                <a:r>
                  <a:rPr kumimoji="1"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環境審</a:t>
                </a:r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)</a:t>
                </a:r>
                <a:endPara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111" name="テキスト ボックス 110"/>
          <p:cNvSpPr txBox="1"/>
          <p:nvPr/>
        </p:nvSpPr>
        <p:spPr>
          <a:xfrm>
            <a:off x="1438224" y="1021143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契約</a:t>
            </a:r>
          </a:p>
        </p:txBody>
      </p:sp>
      <p:cxnSp>
        <p:nvCxnSpPr>
          <p:cNvPr id="112" name="直線矢印コネクタ 111"/>
          <p:cNvCxnSpPr/>
          <p:nvPr/>
        </p:nvCxnSpPr>
        <p:spPr>
          <a:xfrm>
            <a:off x="1980199" y="10207734"/>
            <a:ext cx="95170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2001251" y="10303011"/>
            <a:ext cx="8194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データ集め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141510" y="1020773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将来推計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5" name="直線矢印コネクタ 114"/>
          <p:cNvCxnSpPr/>
          <p:nvPr/>
        </p:nvCxnSpPr>
        <p:spPr>
          <a:xfrm>
            <a:off x="2931903" y="10207734"/>
            <a:ext cx="124646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>
            <a:off x="4006442" y="10119338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速報値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5500701" y="1011909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確定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値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4" name="直線矢印コネクタ 123"/>
          <p:cNvCxnSpPr/>
          <p:nvPr/>
        </p:nvCxnSpPr>
        <p:spPr>
          <a:xfrm>
            <a:off x="6211762" y="10217948"/>
            <a:ext cx="281081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6996694" y="10274604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報告書作成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12550758" y="41944"/>
            <a:ext cx="1162050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ts val="2400"/>
              </a:lnSpc>
              <a:spcAft>
                <a:spcPts val="0"/>
              </a:spcAft>
            </a:pPr>
            <a:r>
              <a:rPr lang="ja-JP" sz="1400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ＭＳ Ｐゴシック"/>
              </a:rPr>
              <a:t>資料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ＭＳ ゴシック"/>
                <a:cs typeface="ＭＳ Ｐゴシック"/>
              </a:rPr>
              <a:t>１</a:t>
            </a:r>
            <a:r>
              <a:rPr lang="ja-JP" altLang="en-US" sz="1400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ＭＳ Ｐゴシック"/>
              </a:rPr>
              <a:t>－２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443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1225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5175</TotalTime>
  <Words>361</Words>
  <Application>Microsoft Office PowerPoint</Application>
  <PresentationFormat>ユーザー設定</PresentationFormat>
  <Paragraphs>168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游ゴシック Medium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尾山　恵美</dc:creator>
  <cp:lastModifiedBy>田中　吉隆</cp:lastModifiedBy>
  <cp:revision>390</cp:revision>
  <cp:lastPrinted>2020-05-14T08:00:50Z</cp:lastPrinted>
  <dcterms:created xsi:type="dcterms:W3CDTF">2019-03-22T01:29:23Z</dcterms:created>
  <dcterms:modified xsi:type="dcterms:W3CDTF">2020-05-18T13:16:32Z</dcterms:modified>
</cp:coreProperties>
</file>