
<file path=[Content_Types].xml><?xml version="1.0" encoding="utf-8"?>
<Types xmlns="http://schemas.openxmlformats.org/package/2006/content-types">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6"/>
  </p:notesMasterIdLst>
  <p:sldIdLst>
    <p:sldId id="2147380389" r:id="rId2"/>
    <p:sldId id="290" r:id="rId3"/>
    <p:sldId id="2147380370" r:id="rId4"/>
    <p:sldId id="2147380369"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894"/>
    <a:srgbClr val="4F81BD"/>
    <a:srgbClr val="E9EDF4"/>
    <a:srgbClr val="D0D8E8"/>
    <a:srgbClr val="FFD653"/>
    <a:srgbClr val="FFE389"/>
    <a:srgbClr val="FA14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76" autoAdjust="0"/>
    <p:restoredTop sz="94434" autoAdjust="0"/>
  </p:normalViewPr>
  <p:slideViewPr>
    <p:cSldViewPr>
      <p:cViewPr varScale="1">
        <p:scale>
          <a:sx n="100" d="100"/>
          <a:sy n="100" d="100"/>
        </p:scale>
        <p:origin x="504" y="6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394" tIns="45695" rIns="91394"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394" tIns="45695" rIns="91394" bIns="45695" rtlCol="0"/>
          <a:lstStyle>
            <a:lvl1pPr algn="r">
              <a:defRPr sz="1200"/>
            </a:lvl1pPr>
          </a:lstStyle>
          <a:p>
            <a:fld id="{4D0BD4C8-09F5-4A2B-8D21-9F8905AB6028}" type="datetimeFigureOut">
              <a:rPr kumimoji="1" lang="ja-JP" altLang="en-US" smtClean="0"/>
              <a:t>2024/12/18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394" tIns="45695" rIns="91394" bIns="45695"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394" tIns="45695" rIns="91394" bIns="456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9"/>
            <a:ext cx="2949575" cy="496887"/>
          </a:xfrm>
          <a:prstGeom prst="rect">
            <a:avLst/>
          </a:prstGeom>
        </p:spPr>
        <p:txBody>
          <a:bodyPr vert="horz" lIns="91394" tIns="45695" rIns="91394"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9"/>
            <a:ext cx="2949575" cy="496887"/>
          </a:xfrm>
          <a:prstGeom prst="rect">
            <a:avLst/>
          </a:prstGeom>
        </p:spPr>
        <p:txBody>
          <a:bodyPr vert="horz" lIns="91394" tIns="45695" rIns="91394" bIns="45695" rtlCol="0" anchor="b"/>
          <a:lstStyle>
            <a:lvl1pPr algn="r">
              <a:defRPr sz="1200"/>
            </a:lvl1pPr>
          </a:lstStyle>
          <a:p>
            <a:fld id="{3107ECAC-E44C-418D-9F82-FAAAEDFCAC6A}" type="slidenum">
              <a:rPr kumimoji="1" lang="ja-JP" altLang="en-US" smtClean="0"/>
              <a:t>‹#›</a:t>
            </a:fld>
            <a:endParaRPr kumimoji="1" lang="ja-JP" altLang="en-US"/>
          </a:p>
        </p:txBody>
      </p:sp>
    </p:spTree>
    <p:extLst>
      <p:ext uri="{BB962C8B-B14F-4D97-AF65-F5344CB8AC3E}">
        <p14:creationId xmlns:p14="http://schemas.microsoft.com/office/powerpoint/2010/main" val="11216211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4"/>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D73B649-EC13-4D46-8E6C-7040276C6D06}" type="datetime1">
              <a:rPr lang="ja-JP" altLang="en-US" smtClean="0">
                <a:solidFill>
                  <a:prstClr val="black">
                    <a:tint val="75000"/>
                  </a:prstClr>
                </a:solidFill>
              </a:rPr>
              <a:t>2024/12/18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83953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142F25-A427-47B7-848C-84F9CD79F7FC}" type="datetime1">
              <a:rPr lang="ja-JP" altLang="en-US" smtClean="0">
                <a:solidFill>
                  <a:prstClr val="black">
                    <a:tint val="75000"/>
                  </a:prstClr>
                </a:solidFill>
              </a:rPr>
              <a:t>2024/12/18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53607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5"/>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F56A1C-4788-4391-AA06-FD982FFF44F6}" type="datetime1">
              <a:rPr lang="ja-JP" altLang="en-US" smtClean="0">
                <a:solidFill>
                  <a:prstClr val="black">
                    <a:tint val="75000"/>
                  </a:prstClr>
                </a:solidFill>
              </a:rPr>
              <a:t>2024/12/18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106794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6997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7076C2-DE58-4CB9-8666-B096E1FCF565}" type="datetime1">
              <a:rPr lang="ja-JP" altLang="en-US" smtClean="0">
                <a:solidFill>
                  <a:prstClr val="black">
                    <a:tint val="75000"/>
                  </a:prstClr>
                </a:solidFill>
              </a:rPr>
              <a:t>2024/12/18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99636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4"/>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8"/>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C87F697-3AA3-4914-A9A6-05A775715449}" type="datetime1">
              <a:rPr lang="ja-JP" altLang="en-US" smtClean="0">
                <a:solidFill>
                  <a:prstClr val="black">
                    <a:tint val="75000"/>
                  </a:prstClr>
                </a:solidFill>
              </a:rPr>
              <a:t>2024/12/18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2239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DCE9288-5A8B-4C65-BB32-03BAF58DCF59}" type="datetime1">
              <a:rPr lang="ja-JP" altLang="en-US" smtClean="0">
                <a:solidFill>
                  <a:prstClr val="black">
                    <a:tint val="75000"/>
                  </a:prstClr>
                </a:solidFill>
              </a:rPr>
              <a:t>2024/12/18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0195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6"/>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9"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9" y="2174876"/>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D910A9D-CC6F-4D55-B3B8-BDC3379B3A0E}" type="datetime1">
              <a:rPr lang="ja-JP" altLang="en-US" smtClean="0">
                <a:solidFill>
                  <a:prstClr val="black">
                    <a:tint val="75000"/>
                  </a:prstClr>
                </a:solidFill>
              </a:rPr>
              <a:t>2024/12/18</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93278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2BAA38B-D690-4F09-8396-C3642C40A4F9}" type="datetime1">
              <a:rPr lang="ja-JP" altLang="en-US" smtClean="0">
                <a:solidFill>
                  <a:prstClr val="black">
                    <a:tint val="75000"/>
                  </a:prstClr>
                </a:solidFill>
              </a:rPr>
              <a:t>2024/12/18</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47142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6C74C3E-1758-4646-8B43-55E479F4EEA9}" type="datetime1">
              <a:rPr lang="ja-JP" altLang="en-US" smtClean="0">
                <a:solidFill>
                  <a:prstClr val="black">
                    <a:tint val="75000"/>
                  </a:prstClr>
                </a:solidFill>
              </a:rPr>
              <a:t>2024/12/18</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64022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21" y="1435109"/>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0A7044-F6C6-4168-93E7-2A194DD40E36}" type="datetime1">
              <a:rPr lang="ja-JP" altLang="en-US" smtClean="0">
                <a:solidFill>
                  <a:prstClr val="black">
                    <a:tint val="75000"/>
                  </a:prstClr>
                </a:solidFill>
              </a:rPr>
              <a:t>2024/12/18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29602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5"/>
            <a:ext cx="5943600" cy="56673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47"/>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2F6787-C568-4E5C-B59D-86D7FB6C4AA5}" type="datetime1">
              <a:rPr lang="ja-JP" altLang="en-US" smtClean="0">
                <a:solidFill>
                  <a:prstClr val="black">
                    <a:tint val="75000"/>
                  </a:prstClr>
                </a:solidFill>
              </a:rPr>
              <a:t>2024/12/18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34407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6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BB8E6D-CA92-4A56-AC61-71218FF0BB42}" type="datetime1">
              <a:rPr lang="ja-JP" altLang="en-US" smtClean="0">
                <a:solidFill>
                  <a:prstClr val="black">
                    <a:tint val="75000"/>
                  </a:prstClr>
                </a:solidFill>
              </a:rPr>
              <a:t>2024/12/18</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6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6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37996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5">
            <a:extLst>
              <a:ext uri="{FF2B5EF4-FFF2-40B4-BE49-F238E27FC236}">
                <a16:creationId xmlns:a16="http://schemas.microsoft.com/office/drawing/2014/main" id="{ED58E392-3D89-4CD3-9FEC-9BBAF12ACC95}"/>
              </a:ext>
            </a:extLst>
          </p:cNvPr>
          <p:cNvSpPr txBox="1">
            <a:spLocks/>
          </p:cNvSpPr>
          <p:nvPr/>
        </p:nvSpPr>
        <p:spPr>
          <a:xfrm>
            <a:off x="697138" y="2420888"/>
            <a:ext cx="8954823" cy="471136"/>
          </a:xfrm>
          <a:prstGeom prst="rect">
            <a:avLst/>
          </a:prstGeom>
        </p:spPr>
        <p:txBody>
          <a:bodyPr wrap="square" lIns="72000" tIns="72000" rIns="72000" bIns="72000" anchor="t">
            <a:spAutoFit/>
          </a:bodyPr>
          <a:lstStyle>
            <a:lvl1pPr algn="ctr" defTabSz="914266"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spcBef>
                <a:spcPts val="0"/>
              </a:spcBef>
              <a:tabLst>
                <a:tab pos="153988" algn="l"/>
              </a:tabLst>
            </a:pPr>
            <a:r>
              <a:rPr lang="ja-JP" altLang="en-US" sz="1700" b="1" dirty="0">
                <a:solidFill>
                  <a:schemeClr val="tx1">
                    <a:lumMod val="85000"/>
                    <a:lumOff val="15000"/>
                  </a:schemeClr>
                </a:solidFill>
                <a:latin typeface="BIZ UDPゴシック" panose="020B0400000000000000" pitchFamily="50" charset="-128"/>
                <a:ea typeface="BIZ UDPゴシック" panose="020B0400000000000000" pitchFamily="50" charset="-128"/>
              </a:rPr>
              <a:t>組織</a:t>
            </a:r>
            <a:endParaRPr lang="en-US" altLang="ja-JP" sz="15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p:txBody>
      </p:sp>
      <p:sp>
        <p:nvSpPr>
          <p:cNvPr id="25" name="正方形/長方形 24">
            <a:extLst>
              <a:ext uri="{FF2B5EF4-FFF2-40B4-BE49-F238E27FC236}">
                <a16:creationId xmlns:a16="http://schemas.microsoft.com/office/drawing/2014/main" id="{BC260D64-FAA1-4F90-AC7C-B77D666E115D}"/>
              </a:ext>
            </a:extLst>
          </p:cNvPr>
          <p:cNvSpPr/>
          <p:nvPr/>
        </p:nvSpPr>
        <p:spPr>
          <a:xfrm>
            <a:off x="992560" y="3212976"/>
            <a:ext cx="8526142" cy="3420549"/>
          </a:xfrm>
          <a:prstGeom prst="rect">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l">
              <a:spcBef>
                <a:spcPts val="600"/>
              </a:spcBef>
              <a:tabLst>
                <a:tab pos="153988" algn="l"/>
              </a:tabLst>
            </a:pPr>
            <a:r>
              <a:rPr lang="ja-JP" altLang="en-US" sz="1200" dirty="0">
                <a:solidFill>
                  <a:schemeClr val="tx1">
                    <a:lumMod val="85000"/>
                    <a:lumOff val="15000"/>
                  </a:schemeClr>
                </a:solidFill>
                <a:latin typeface="BIZ UDPゴシック" panose="020B0400000000000000" pitchFamily="50" charset="-128"/>
                <a:ea typeface="BIZ UDPゴシック" panose="020B0400000000000000" pitchFamily="50" charset="-128"/>
              </a:rPr>
              <a:t>　</a:t>
            </a:r>
            <a:endParaRPr lang="en-US" altLang="ja-JP" sz="12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algn="l">
              <a:spcBef>
                <a:spcPts val="600"/>
              </a:spcBef>
              <a:tabLst>
                <a:tab pos="153988" algn="l"/>
              </a:tabLst>
            </a:pP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　〇　</a:t>
            </a:r>
            <a:r>
              <a:rPr lang="zh-TW"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本  部  長：</a:t>
            </a: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　</a:t>
            </a:r>
            <a:r>
              <a:rPr lang="zh-TW"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知事</a:t>
            </a:r>
          </a:p>
          <a:p>
            <a:pPr algn="l">
              <a:spcBef>
                <a:spcPts val="600"/>
              </a:spcBef>
              <a:tabLst>
                <a:tab pos="153988" algn="l"/>
              </a:tabLst>
            </a:pPr>
            <a:r>
              <a:rPr lang="zh-TW"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　</a:t>
            </a: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〇　副</a:t>
            </a:r>
            <a:r>
              <a:rPr lang="zh-TW"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本部長 ：</a:t>
            </a: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　</a:t>
            </a:r>
            <a:r>
              <a:rPr lang="zh-TW"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副知事、</a:t>
            </a: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儀典長</a:t>
            </a:r>
            <a:endParaRPr lang="en-US" altLang="ja-JP" sz="14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algn="l">
              <a:spcBef>
                <a:spcPts val="600"/>
              </a:spcBef>
              <a:tabLst>
                <a:tab pos="153988" algn="l"/>
              </a:tabLst>
            </a:pPr>
            <a:r>
              <a:rPr lang="zh-TW"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　</a:t>
            </a: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〇</a:t>
            </a:r>
            <a:r>
              <a:rPr lang="zh-TW"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　本  部  員：</a:t>
            </a: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　危機管理監、大阪府組織条例に規定する部及び局の長、議会、監査委員及び人事委員会の</a:t>
            </a:r>
            <a:endParaRPr lang="en-US" altLang="ja-JP" sz="14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algn="l">
              <a:spcBef>
                <a:spcPts val="600"/>
              </a:spcBef>
              <a:tabLst>
                <a:tab pos="153988" algn="l"/>
              </a:tabLst>
            </a:pP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　　　　　　　　　　　 事務局の長、会計管理者、教育長</a:t>
            </a:r>
            <a:endParaRPr lang="en-US" altLang="ja-JP" sz="14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p:txBody>
      </p:sp>
      <p:cxnSp>
        <p:nvCxnSpPr>
          <p:cNvPr id="11" name="直線コネクタ 10">
            <a:extLst>
              <a:ext uri="{FF2B5EF4-FFF2-40B4-BE49-F238E27FC236}">
                <a16:creationId xmlns:a16="http://schemas.microsoft.com/office/drawing/2014/main" id="{84E06326-7499-413A-A1A8-96B17D1B5192}"/>
              </a:ext>
            </a:extLst>
          </p:cNvPr>
          <p:cNvCxnSpPr>
            <a:cxnSpLocks/>
          </p:cNvCxnSpPr>
          <p:nvPr/>
        </p:nvCxnSpPr>
        <p:spPr>
          <a:xfrm>
            <a:off x="375375" y="653397"/>
            <a:ext cx="915525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sp>
        <p:nvSpPr>
          <p:cNvPr id="7" name="タイトル 5">
            <a:extLst>
              <a:ext uri="{FF2B5EF4-FFF2-40B4-BE49-F238E27FC236}">
                <a16:creationId xmlns:a16="http://schemas.microsoft.com/office/drawing/2014/main" id="{DBFF3237-87D1-4BCA-AB17-CB600BD844E9}"/>
              </a:ext>
            </a:extLst>
          </p:cNvPr>
          <p:cNvSpPr txBox="1">
            <a:spLocks/>
          </p:cNvSpPr>
          <p:nvPr/>
        </p:nvSpPr>
        <p:spPr>
          <a:xfrm>
            <a:off x="712912" y="980728"/>
            <a:ext cx="8826113" cy="1517705"/>
          </a:xfrm>
          <a:prstGeom prst="rect">
            <a:avLst/>
          </a:prstGeom>
          <a:ln>
            <a:noFill/>
          </a:ln>
        </p:spPr>
        <p:txBody>
          <a:bodyPr wrap="square" lIns="72000" tIns="72000" rIns="72000" bIns="72000" anchor="t">
            <a:spAutoFit/>
          </a:bodyPr>
          <a:lstStyle>
            <a:lvl1pPr algn="ctr" defTabSz="914266"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spcBef>
                <a:spcPts val="0"/>
              </a:spcBef>
              <a:tabLst>
                <a:tab pos="153988" algn="l"/>
              </a:tabLst>
            </a:pPr>
            <a:r>
              <a:rPr lang="ja-JP" altLang="en-US" sz="1700" b="1" dirty="0">
                <a:latin typeface="BIZ UDPゴシック" panose="020B0400000000000000" pitchFamily="50" charset="-128"/>
                <a:ea typeface="BIZ UDPゴシック" panose="020B0400000000000000" pitchFamily="50" charset="-128"/>
              </a:rPr>
              <a:t>目的</a:t>
            </a:r>
            <a:endParaRPr lang="en-US" altLang="ja-JP" sz="1700" b="1" dirty="0">
              <a:latin typeface="BIZ UDPゴシック" panose="020B0400000000000000" pitchFamily="50" charset="-128"/>
              <a:ea typeface="BIZ UDPゴシック" panose="020B0400000000000000" pitchFamily="50" charset="-128"/>
            </a:endParaRPr>
          </a:p>
          <a:p>
            <a:pPr algn="l">
              <a:lnSpc>
                <a:spcPct val="150000"/>
              </a:lnSpc>
              <a:spcBef>
                <a:spcPts val="0"/>
              </a:spcBef>
              <a:tabLst>
                <a:tab pos="153988" algn="l"/>
              </a:tabLst>
            </a:pPr>
            <a:r>
              <a:rPr lang="en-US" altLang="ja-JP" sz="1500" dirty="0">
                <a:latin typeface="BIZ UDPゴシック" panose="020B0400000000000000" pitchFamily="50" charset="-128"/>
                <a:ea typeface="BIZ UDPゴシック" panose="020B0400000000000000" pitchFamily="50" charset="-128"/>
              </a:rPr>
              <a:t>2025</a:t>
            </a:r>
            <a:r>
              <a:rPr lang="ja-JP" altLang="en-US" sz="1500" dirty="0">
                <a:latin typeface="BIZ UDPゴシック" panose="020B0400000000000000" pitchFamily="50" charset="-128"/>
                <a:ea typeface="BIZ UDPゴシック" panose="020B0400000000000000" pitchFamily="50" charset="-128"/>
              </a:rPr>
              <a:t>年日本国際博覧会（大阪・関西万博）の開催に伴い、国内外から来阪する多数の万博賓客等（皇室を含む。）に対する丁寧で心のこもった接遇業務を、全庁を挙げて部局横断的に推進していくための連絡調整の場として、推進本部会議を設置。</a:t>
            </a:r>
          </a:p>
        </p:txBody>
      </p:sp>
      <p:sp>
        <p:nvSpPr>
          <p:cNvPr id="8" name="正方形/長方形 7">
            <a:extLst>
              <a:ext uri="{FF2B5EF4-FFF2-40B4-BE49-F238E27FC236}">
                <a16:creationId xmlns:a16="http://schemas.microsoft.com/office/drawing/2014/main" id="{905218EB-9625-410B-9021-619FA4B6CBAB}"/>
              </a:ext>
            </a:extLst>
          </p:cNvPr>
          <p:cNvSpPr/>
          <p:nvPr/>
        </p:nvSpPr>
        <p:spPr>
          <a:xfrm>
            <a:off x="691892" y="1178768"/>
            <a:ext cx="36000" cy="162000"/>
          </a:xfrm>
          <a:prstGeom prst="rect">
            <a:avLst/>
          </a:prstGeom>
          <a:solidFill>
            <a:srgbClr val="000066"/>
          </a:solidFill>
          <a:ln w="25400">
            <a:noFill/>
            <a:prstDash val="solid"/>
            <a:tailEnd type="triangle"/>
          </a:ln>
          <a:effectLst/>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1A2DD8A7-95B0-472D-AF2F-DF9D0E57D91F}"/>
              </a:ext>
            </a:extLst>
          </p:cNvPr>
          <p:cNvSpPr/>
          <p:nvPr/>
        </p:nvSpPr>
        <p:spPr>
          <a:xfrm>
            <a:off x="673892" y="2618928"/>
            <a:ext cx="36000" cy="162000"/>
          </a:xfrm>
          <a:prstGeom prst="rect">
            <a:avLst/>
          </a:prstGeom>
          <a:solidFill>
            <a:srgbClr val="000066"/>
          </a:solidFill>
          <a:ln w="25400">
            <a:noFill/>
            <a:prstDash val="solid"/>
            <a:tailEnd type="triangle"/>
          </a:ln>
          <a:effectLst/>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9B99E0DD-F509-4DFB-9EF8-D51CC756685D}"/>
              </a:ext>
            </a:extLst>
          </p:cNvPr>
          <p:cNvSpPr txBox="1"/>
          <p:nvPr/>
        </p:nvSpPr>
        <p:spPr>
          <a:xfrm>
            <a:off x="496694" y="732306"/>
            <a:ext cx="7097906" cy="400110"/>
          </a:xfrm>
          <a:prstGeom prst="rect">
            <a:avLst/>
          </a:prstGeom>
          <a:noFill/>
        </p:spPr>
        <p:txBody>
          <a:bodyPr wrap="square">
            <a:spAutoFit/>
          </a:bodyPr>
          <a:lstStyle/>
          <a:p>
            <a:pPr algn="just"/>
            <a:r>
              <a:rPr lang="ja-JP" altLang="en-US" sz="2000" b="1"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大阪府</a:t>
            </a:r>
            <a:r>
              <a:rPr lang="zh-TW" altLang="en-US" sz="2000" b="1"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万博接遇推進</a:t>
            </a:r>
            <a:r>
              <a:rPr lang="ja-JP" altLang="en-US" sz="2000" b="1"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本部会議の設置（案）</a:t>
            </a:r>
          </a:p>
        </p:txBody>
      </p:sp>
      <p:sp>
        <p:nvSpPr>
          <p:cNvPr id="27" name="正方形/長方形 26">
            <a:extLst>
              <a:ext uri="{FF2B5EF4-FFF2-40B4-BE49-F238E27FC236}">
                <a16:creationId xmlns:a16="http://schemas.microsoft.com/office/drawing/2014/main" id="{8C4161B7-1688-49E3-B516-9DC0F16EABFE}"/>
              </a:ext>
            </a:extLst>
          </p:cNvPr>
          <p:cNvSpPr/>
          <p:nvPr/>
        </p:nvSpPr>
        <p:spPr>
          <a:xfrm>
            <a:off x="1496616" y="4725144"/>
            <a:ext cx="593634" cy="1800199"/>
          </a:xfrm>
          <a:prstGeom prst="rect">
            <a:avLst/>
          </a:prstGeom>
          <a:solidFill>
            <a:schemeClr val="bg1"/>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b="1" dirty="0">
                <a:solidFill>
                  <a:schemeClr val="tx1"/>
                </a:solidFill>
                <a:latin typeface="BIZ UDPゴシック" panose="020B0400000000000000" pitchFamily="50" charset="-128"/>
                <a:ea typeface="BIZ UDPゴシック" panose="020B0400000000000000" pitchFamily="50" charset="-128"/>
              </a:rPr>
              <a:t>皇室接遇部会</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29" name="正方形/長方形 28">
            <a:extLst>
              <a:ext uri="{FF2B5EF4-FFF2-40B4-BE49-F238E27FC236}">
                <a16:creationId xmlns:a16="http://schemas.microsoft.com/office/drawing/2014/main" id="{C585BAED-CDDD-43FE-A5CA-C167D37D6F7A}"/>
              </a:ext>
            </a:extLst>
          </p:cNvPr>
          <p:cNvSpPr/>
          <p:nvPr/>
        </p:nvSpPr>
        <p:spPr>
          <a:xfrm>
            <a:off x="920552" y="3004910"/>
            <a:ext cx="2880320" cy="432048"/>
          </a:xfrm>
          <a:prstGeom prst="rect">
            <a:avLst/>
          </a:prstGeom>
          <a:solidFill>
            <a:schemeClr val="bg1"/>
          </a:solidFill>
          <a:ln w="19050">
            <a:solidFill>
              <a:schemeClr val="tx1"/>
            </a:solidFill>
          </a:ln>
        </p:spPr>
        <p:txBody>
          <a:bodyPr vert="horz" wrap="square" anchor="ctr" anchorCtr="0">
            <a:noAutofit/>
          </a:bodyPr>
          <a:lstStyle/>
          <a:p>
            <a:pPr algn="ctr"/>
            <a:r>
              <a:rPr lang="ja-JP" altLang="en-US" sz="1600" b="1"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大阪府</a:t>
            </a:r>
            <a:r>
              <a:rPr lang="zh-TW" altLang="en-US" sz="1600" b="1"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万博接遇推進</a:t>
            </a:r>
            <a:r>
              <a:rPr lang="ja-JP" altLang="en-US" sz="1600" b="1"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本部会議</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33" name="正方形/長方形 32">
            <a:extLst>
              <a:ext uri="{FF2B5EF4-FFF2-40B4-BE49-F238E27FC236}">
                <a16:creationId xmlns:a16="http://schemas.microsoft.com/office/drawing/2014/main" id="{5FCFC6F8-1F67-4368-97A3-A1D87C4DF9FC}"/>
              </a:ext>
            </a:extLst>
          </p:cNvPr>
          <p:cNvSpPr/>
          <p:nvPr/>
        </p:nvSpPr>
        <p:spPr>
          <a:xfrm>
            <a:off x="3452974" y="5702637"/>
            <a:ext cx="457199"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BIZ UDPゴシック" panose="020B0400000000000000" pitchFamily="50" charset="-128"/>
                <a:ea typeface="BIZ UDPゴシック" panose="020B0400000000000000" pitchFamily="50" charset="-128"/>
              </a:rPr>
              <a:t>・・・</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p:txBody>
      </p:sp>
      <p:sp>
        <p:nvSpPr>
          <p:cNvPr id="34" name="正方形/長方形 33">
            <a:extLst>
              <a:ext uri="{FF2B5EF4-FFF2-40B4-BE49-F238E27FC236}">
                <a16:creationId xmlns:a16="http://schemas.microsoft.com/office/drawing/2014/main" id="{99FE0939-4C46-4091-B861-8AD90105083D}"/>
              </a:ext>
            </a:extLst>
          </p:cNvPr>
          <p:cNvSpPr/>
          <p:nvPr/>
        </p:nvSpPr>
        <p:spPr>
          <a:xfrm>
            <a:off x="2090156" y="4725144"/>
            <a:ext cx="7183324" cy="1800200"/>
          </a:xfrm>
          <a:prstGeom prst="rect">
            <a:avLst/>
          </a:prstGeom>
          <a:solidFill>
            <a:schemeClr val="accent4">
              <a:lumMod val="40000"/>
              <a:lumOff val="60000"/>
            </a:schemeClr>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50000"/>
              </a:lnSpc>
              <a:spcBef>
                <a:spcPts val="0"/>
              </a:spcBef>
              <a:tabLst>
                <a:tab pos="153988" algn="l"/>
              </a:tabLst>
            </a:pP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　賓客等のうち、特に皇室のお出ましに関する事務を円滑に処理するために部会を設置</a:t>
            </a:r>
            <a:endParaRPr lang="en-US" altLang="ja-JP" sz="14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algn="l">
              <a:lnSpc>
                <a:spcPct val="150000"/>
              </a:lnSpc>
              <a:spcBef>
                <a:spcPts val="600"/>
              </a:spcBef>
              <a:tabLst>
                <a:tab pos="153988" algn="l"/>
              </a:tabLst>
            </a:pP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　〇部会員　：　・上記本部員のうち、政策企画部長、危機管理監、万博推進局長、総務部長、</a:t>
            </a:r>
            <a:endParaRPr lang="en-US" altLang="ja-JP" sz="14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algn="l">
              <a:lnSpc>
                <a:spcPct val="150000"/>
              </a:lnSpc>
              <a:spcBef>
                <a:spcPts val="0"/>
              </a:spcBef>
              <a:tabLst>
                <a:tab pos="153988" algn="l"/>
              </a:tabLst>
            </a:pP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　　　　　　　　　 　健康医療部長、商工労働部長、環境農林水産部長、都市整備部長</a:t>
            </a:r>
            <a:endParaRPr lang="en-US" altLang="ja-JP" sz="14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a:lnSpc>
                <a:spcPct val="150000"/>
              </a:lnSpc>
              <a:tabLst>
                <a:tab pos="153988" algn="l"/>
              </a:tabLst>
            </a:pP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　　　　　　　　　  ・東京事務所長</a:t>
            </a:r>
            <a:endParaRPr lang="en-US" altLang="ja-JP" sz="14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a:lnSpc>
                <a:spcPct val="150000"/>
              </a:lnSpc>
              <a:tabLst>
                <a:tab pos="153988" algn="l"/>
              </a:tabLst>
            </a:pP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　　　　　　　　　  ・部会員以外の本部員は、「部会付」と位置付け（</a:t>
            </a:r>
            <a:r>
              <a:rPr lang="en-US" altLang="ja-JP" sz="1400" dirty="0">
                <a:solidFill>
                  <a:schemeClr val="tx1">
                    <a:lumMod val="85000"/>
                    <a:lumOff val="15000"/>
                  </a:schemeClr>
                </a:solidFill>
                <a:latin typeface="BIZ UDPゴシック" panose="020B0400000000000000" pitchFamily="50" charset="-128"/>
                <a:ea typeface="BIZ UDPゴシック" panose="020B0400000000000000" pitchFamily="50" charset="-128"/>
              </a:rPr>
              <a:t>※</a:t>
            </a:r>
            <a:r>
              <a:rPr lang="ja-JP" altLang="en-US" sz="1400" dirty="0">
                <a:solidFill>
                  <a:schemeClr val="tx1">
                    <a:lumMod val="85000"/>
                    <a:lumOff val="15000"/>
                  </a:schemeClr>
                </a:solidFill>
                <a:latin typeface="BIZ UDPゴシック" panose="020B0400000000000000" pitchFamily="50" charset="-128"/>
                <a:ea typeface="BIZ UDPゴシック" panose="020B0400000000000000" pitchFamily="50" charset="-128"/>
              </a:rPr>
              <a:t>特命事項を担当）</a:t>
            </a:r>
            <a:endParaRPr lang="en-US" altLang="ja-JP" sz="14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p:txBody>
      </p:sp>
      <p:sp>
        <p:nvSpPr>
          <p:cNvPr id="16" name="スライド番号プレースホルダー 1">
            <a:extLst>
              <a:ext uri="{FF2B5EF4-FFF2-40B4-BE49-F238E27FC236}">
                <a16:creationId xmlns:a16="http://schemas.microsoft.com/office/drawing/2014/main" id="{6FBFEC2E-C25C-4006-BF55-04C1F30484F1}"/>
              </a:ext>
            </a:extLst>
          </p:cNvPr>
          <p:cNvSpPr txBox="1">
            <a:spLocks/>
          </p:cNvSpPr>
          <p:nvPr/>
        </p:nvSpPr>
        <p:spPr>
          <a:xfrm>
            <a:off x="7594600" y="6492875"/>
            <a:ext cx="2311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en-US" altLang="ja-JP" sz="1200" dirty="0">
                <a:solidFill>
                  <a:prstClr val="black">
                    <a:tint val="75000"/>
                  </a:prstClr>
                </a:solidFill>
                <a:latin typeface="UD デジタル 教科書体 NK-B" panose="02020700000000000000" pitchFamily="18" charset="-128"/>
                <a:ea typeface="UD デジタル 教科書体 NK-B" panose="02020700000000000000" pitchFamily="18" charset="-128"/>
              </a:rPr>
              <a:t>1</a:t>
            </a:r>
            <a:endParaRPr lang="ja-JP" altLang="en-US" sz="1200" dirty="0">
              <a:solidFill>
                <a:prstClr val="black">
                  <a:tint val="75000"/>
                </a:prstClr>
              </a:solidFill>
              <a:latin typeface="UD デジタル 教科書体 NK-B" panose="02020700000000000000" pitchFamily="18" charset="-128"/>
              <a:ea typeface="UD デジタル 教科書体 NK-B" panose="02020700000000000000" pitchFamily="18" charset="-128"/>
            </a:endParaRPr>
          </a:p>
        </p:txBody>
      </p:sp>
      <p:sp>
        <p:nvSpPr>
          <p:cNvPr id="17" name="テキスト ボックス 16">
            <a:extLst>
              <a:ext uri="{FF2B5EF4-FFF2-40B4-BE49-F238E27FC236}">
                <a16:creationId xmlns:a16="http://schemas.microsoft.com/office/drawing/2014/main" id="{F8A5FE47-ABD2-461E-AFD7-004409E7B902}"/>
              </a:ext>
            </a:extLst>
          </p:cNvPr>
          <p:cNvSpPr txBox="1"/>
          <p:nvPr/>
        </p:nvSpPr>
        <p:spPr>
          <a:xfrm>
            <a:off x="363452" y="224475"/>
            <a:ext cx="7613884" cy="400110"/>
          </a:xfrm>
          <a:prstGeom prst="rect">
            <a:avLst/>
          </a:prstGeom>
          <a:noFill/>
        </p:spPr>
        <p:txBody>
          <a:bodyPr wrap="square" rtlCol="0">
            <a:spAutoFit/>
          </a:bodyPr>
          <a:lstStyle/>
          <a:p>
            <a:r>
              <a:rPr lang="ja-JP" altLang="en-US" sz="2000" dirty="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rPr>
              <a:t>　万博接遇に係る全庁の推進体制について（案）　　</a:t>
            </a:r>
          </a:p>
        </p:txBody>
      </p:sp>
    </p:spTree>
    <p:extLst>
      <p:ext uri="{BB962C8B-B14F-4D97-AF65-F5344CB8AC3E}">
        <p14:creationId xmlns:p14="http://schemas.microsoft.com/office/powerpoint/2010/main" val="14187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46111" y="730433"/>
            <a:ext cx="9084513" cy="6186309"/>
          </a:xfrm>
          <a:prstGeom prst="rect">
            <a:avLst/>
          </a:prstGeom>
          <a:noFill/>
          <a:ln w="12700">
            <a:noFill/>
          </a:ln>
        </p:spPr>
        <p:txBody>
          <a:bodyPr wrap="square" rtlCol="0">
            <a:spAutoFit/>
          </a:bodyPr>
          <a:lstStyle/>
          <a:p>
            <a:pPr marL="177800" indent="-177800"/>
            <a:r>
              <a:rPr lang="ja-JP" altLang="en-US" sz="1200" b="1" dirty="0">
                <a:latin typeface="BIZ UDPゴシック" panose="020B0400000000000000" pitchFamily="50" charset="-128"/>
                <a:ea typeface="BIZ UDPゴシック" panose="020B0400000000000000" pitchFamily="50" charset="-128"/>
                <a:cs typeface="Meiryo UI" panose="020B0604030504040204" pitchFamily="50" charset="-128"/>
              </a:rPr>
              <a:t>（目的）</a:t>
            </a:r>
            <a:endParaRPr lang="en-US" altLang="ja-JP" sz="1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2025</a:t>
            </a:r>
            <a:r>
              <a:rPr lang="ja-JP" altLang="en-US" sz="1200" dirty="0">
                <a:latin typeface="BIZ UDPゴシック" panose="020B0400000000000000" pitchFamily="50" charset="-128"/>
                <a:ea typeface="BIZ UDPゴシック" panose="020B0400000000000000" pitchFamily="50" charset="-128"/>
              </a:rPr>
              <a:t>年日本国際博覧会（大阪・関西万博）の開催に伴い、国内外から来阪する多数の万博賓客等（皇室を含む。）に対する丁寧で心のこもった接遇業務を、全庁を挙げて部局横断的に推進していくための連絡調整の場として、大阪府万博接遇推進本部会議（以下「本部」という。）を設置する。　　　</a:t>
            </a:r>
            <a:endParaRPr lang="en-US" altLang="ja-JP" sz="1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r>
              <a:rPr lang="ja-JP" altLang="en-US" sz="1200" b="1" dirty="0">
                <a:latin typeface="BIZ UDPゴシック" panose="020B0400000000000000" pitchFamily="50" charset="-128"/>
                <a:ea typeface="BIZ UDPゴシック" panose="020B0400000000000000" pitchFamily="50" charset="-128"/>
                <a:cs typeface="Meiryo UI" panose="020B0604030504040204" pitchFamily="50" charset="-128"/>
              </a:rPr>
              <a:t>（組織）</a:t>
            </a:r>
            <a:endParaRPr lang="en-US" altLang="ja-JP" sz="1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本部は、本部長、副本部長及び本部員をもって組織する。</a:t>
            </a:r>
            <a:endParaRPr lang="en-US" altLang="ja-JP" sz="1200"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r>
              <a:rPr lang="ja-JP" altLang="en-US" sz="1200" b="1" dirty="0">
                <a:latin typeface="BIZ UDPゴシック" panose="020B0400000000000000" pitchFamily="50" charset="-128"/>
                <a:ea typeface="BIZ UDPゴシック" panose="020B0400000000000000" pitchFamily="50" charset="-128"/>
                <a:cs typeface="Meiryo UI" panose="020B0604030504040204" pitchFamily="50" charset="-128"/>
              </a:rPr>
              <a:t>（部会の設置）</a:t>
            </a:r>
            <a:endParaRPr lang="en-US" altLang="ja-JP" sz="1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万博賓客等のうち、特に</a:t>
            </a:r>
            <a:r>
              <a:rPr lang="ja-JP" altLang="en-US" sz="1200" dirty="0">
                <a:latin typeface="BIZ UDPゴシック" panose="020B0400000000000000" pitchFamily="50" charset="-128"/>
                <a:ea typeface="BIZ UDPゴシック" panose="020B0400000000000000" pitchFamily="50" charset="-128"/>
              </a:rPr>
              <a:t>皇室のお出ましに関する事務を円滑に処理するため、本部に、皇室接遇部会（以下「部会」という。）を設置し、班を置く</a:t>
            </a:r>
            <a:r>
              <a:rPr lang="en-US" altLang="ja-JP" sz="1200" dirty="0">
                <a:latin typeface="BIZ UDPゴシック" panose="020B0400000000000000" pitchFamily="50" charset="-128"/>
                <a:ea typeface="BIZ UDPゴシック" panose="020B0400000000000000" pitchFamily="50" charset="-128"/>
              </a:rPr>
              <a:t>｡</a:t>
            </a:r>
            <a:r>
              <a:rPr lang="ja-JP" altLang="en-US" sz="1200" b="1" dirty="0">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sz="1200"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r>
              <a:rPr lang="ja-JP" altLang="en-US" sz="1200" b="1" dirty="0">
                <a:latin typeface="BIZ UDPゴシック" panose="020B0400000000000000" pitchFamily="50" charset="-128"/>
                <a:ea typeface="BIZ UDPゴシック" panose="020B0400000000000000" pitchFamily="50" charset="-128"/>
                <a:cs typeface="Meiryo UI" panose="020B0604030504040204" pitchFamily="50" charset="-128"/>
              </a:rPr>
              <a:t>（職員）</a:t>
            </a:r>
            <a:endParaRPr lang="en-US" altLang="ja-JP" sz="1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200" dirty="0">
                <a:latin typeface="BIZ UDPゴシック" panose="020B0400000000000000" pitchFamily="50" charset="-128"/>
                <a:ea typeface="BIZ UDPゴシック" panose="020B0400000000000000" pitchFamily="50" charset="-128"/>
                <a:cs typeface="Meiryo UI" panose="020B0604030504040204" pitchFamily="50" charset="-128"/>
              </a:rPr>
              <a:t>1</a:t>
            </a:r>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本部長は、知事をもって充てる。</a:t>
            </a: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２　副本部長は、副知事及び儀典長をもって充てる。</a:t>
            </a: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３　本部員、部会員、部会付及び代理の者は、別表（１）に掲げる者をもって充てる。</a:t>
            </a:r>
            <a:endParaRPr lang="en-US" altLang="ja-JP" sz="1200"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４　班長は別表（２）に掲げる者をもって充てる。</a:t>
            </a: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５　班員は、班長の職にある者の所属する室・課等の職員及び本部長が指名する職員をもって充てる。</a:t>
            </a:r>
            <a:endParaRPr lang="en-US" altLang="ja-JP" sz="1200"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r>
              <a:rPr lang="ja-JP" altLang="en-US" sz="1200" b="1" dirty="0">
                <a:latin typeface="BIZ UDPゴシック" panose="020B0400000000000000" pitchFamily="50" charset="-128"/>
                <a:ea typeface="BIZ UDPゴシック" panose="020B0400000000000000" pitchFamily="50" charset="-128"/>
                <a:cs typeface="Meiryo UI" panose="020B0604030504040204" pitchFamily="50" charset="-128"/>
              </a:rPr>
              <a:t>（本部長等の職務）</a:t>
            </a:r>
            <a:endParaRPr lang="en-US" altLang="ja-JP" sz="1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１　本部長は、本部及び部会の事務を総括する。</a:t>
            </a: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２　副本部長は、本部長を補佐し、本部長に事故あるときは、その職務を代理する。</a:t>
            </a: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３　本部員及び部会員は、本部長の命を受け、部の事務を掌理し、所属職員を指揮監督する。</a:t>
            </a: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４　部会付は、本部長が特に命ずる事項を掌理する。</a:t>
            </a: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５　班長は、部会員の命を受け、班の事務を掌理する。</a:t>
            </a: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６　班員は、班長の命を受け、班の事務に従事する。</a:t>
            </a:r>
          </a:p>
          <a:p>
            <a:pPr marL="177800" indent="-177800"/>
            <a:r>
              <a:rPr lang="ja-JP" altLang="en-US" sz="1200" b="1" dirty="0">
                <a:latin typeface="BIZ UDPゴシック" panose="020B0400000000000000" pitchFamily="50" charset="-128"/>
                <a:ea typeface="BIZ UDPゴシック" panose="020B0400000000000000" pitchFamily="50" charset="-128"/>
                <a:cs typeface="Meiryo UI" panose="020B0604030504040204" pitchFamily="50" charset="-128"/>
              </a:rPr>
              <a:t>（分掌事務）</a:t>
            </a:r>
            <a:endParaRPr lang="en-US" altLang="ja-JP" sz="1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班の分掌事務は、別表（２）に定める。　　　　</a:t>
            </a:r>
            <a:r>
              <a:rPr lang="ja-JP" altLang="en-US" sz="1200" b="1" dirty="0">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sz="1200" b="1" u="sng"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200" b="1" dirty="0">
                <a:latin typeface="BIZ UDPゴシック" panose="020B0400000000000000" pitchFamily="50" charset="-128"/>
                <a:ea typeface="BIZ UDPゴシック" panose="020B0400000000000000" pitchFamily="50" charset="-128"/>
                <a:cs typeface="Meiryo UI" panose="020B0604030504040204" pitchFamily="50" charset="-128"/>
              </a:rPr>
              <a:t>本部の事務局）</a:t>
            </a:r>
            <a:endParaRPr lang="en-US" altLang="ja-JP" sz="1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本部の事務局は、政策企画部大阪儀典室に置く。</a:t>
            </a:r>
            <a:endParaRPr lang="en-US" altLang="ja-JP" sz="1200"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177800" indent="-177800" algn="just">
              <a:tabLst>
                <a:tab pos="604520" algn="l"/>
              </a:tabLst>
            </a:pPr>
            <a:r>
              <a:rPr lang="ja-JP" altLang="ja-JP" sz="1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（会議の公表）</a:t>
            </a:r>
          </a:p>
          <a:p>
            <a:pPr marL="177800" lvl="0" indent="-177800" algn="just">
              <a:tabLst>
                <a:tab pos="604520" algn="l"/>
                <a:tab pos="2827655" algn="l"/>
              </a:tabLs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１　</a:t>
            </a:r>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本部</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及び部会</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が</a:t>
            </a:r>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開催する会議は、原則として</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公表</a:t>
            </a:r>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するものとする。</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177800" lvl="0" indent="-177800" algn="just">
              <a:tabLst>
                <a:tab pos="604520" algn="l"/>
                <a:tab pos="2827655" algn="l"/>
              </a:tabLs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２　前項の規定にかかわらず、会議を公表することにより、府の機関若しくは国等の機関が行う事務の目的が達成できなくなり、</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177800" lvl="0" indent="-177800" algn="just">
              <a:tabLst>
                <a:tab pos="604520" algn="l"/>
                <a:tab pos="2827655" algn="l"/>
              </a:tabLs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又はこれらの事務の公正かつ適切な執行に著しい支障を及ぼすおそれがある等の理由により、本部長が必要と認めるときは、</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177800" lvl="0" indent="-177800" algn="just">
              <a:tabLst>
                <a:tab pos="604520" algn="l"/>
                <a:tab pos="2827655" algn="l"/>
              </a:tabLs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会議を非公開とすることができる。</a:t>
            </a:r>
          </a:p>
          <a:p>
            <a:pPr marL="177800" indent="-177800"/>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sz="1200"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cxnSp>
        <p:nvCxnSpPr>
          <p:cNvPr id="10" name="直線コネクタ 9">
            <a:extLst>
              <a:ext uri="{FF2B5EF4-FFF2-40B4-BE49-F238E27FC236}">
                <a16:creationId xmlns:a16="http://schemas.microsoft.com/office/drawing/2014/main" id="{BFF2AA52-528C-4F91-8EB2-84905AD8B8FE}"/>
              </a:ext>
            </a:extLst>
          </p:cNvPr>
          <p:cNvCxnSpPr>
            <a:cxnSpLocks/>
          </p:cNvCxnSpPr>
          <p:nvPr/>
        </p:nvCxnSpPr>
        <p:spPr>
          <a:xfrm>
            <a:off x="375375" y="653397"/>
            <a:ext cx="915525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7C9039AE-CD16-49F5-9CB1-B92936026546}"/>
              </a:ext>
            </a:extLst>
          </p:cNvPr>
          <p:cNvSpPr txBox="1"/>
          <p:nvPr/>
        </p:nvSpPr>
        <p:spPr>
          <a:xfrm>
            <a:off x="363452" y="224475"/>
            <a:ext cx="7613884" cy="400110"/>
          </a:xfrm>
          <a:prstGeom prst="rect">
            <a:avLst/>
          </a:prstGeom>
          <a:noFill/>
        </p:spPr>
        <p:txBody>
          <a:bodyPr wrap="square" rtlCol="0">
            <a:spAutoFit/>
          </a:bodyPr>
          <a:lstStyle/>
          <a:p>
            <a:r>
              <a:rPr lang="ja-JP" altLang="en-US" sz="2000" dirty="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rPr>
              <a:t>（参考）　大阪府万博接遇推進本部会議設置要綱（案）　　</a:t>
            </a:r>
          </a:p>
        </p:txBody>
      </p:sp>
      <p:sp>
        <p:nvSpPr>
          <p:cNvPr id="5" name="スライド番号プレースホルダー 1">
            <a:extLst>
              <a:ext uri="{FF2B5EF4-FFF2-40B4-BE49-F238E27FC236}">
                <a16:creationId xmlns:a16="http://schemas.microsoft.com/office/drawing/2014/main" id="{64FB4374-DBBE-403E-B494-E6ABAB1CA98C}"/>
              </a:ext>
            </a:extLst>
          </p:cNvPr>
          <p:cNvSpPr txBox="1">
            <a:spLocks/>
          </p:cNvSpPr>
          <p:nvPr/>
        </p:nvSpPr>
        <p:spPr>
          <a:xfrm>
            <a:off x="7594600" y="6492875"/>
            <a:ext cx="2311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ja-JP" altLang="en-US" sz="1200" dirty="0">
                <a:solidFill>
                  <a:prstClr val="black">
                    <a:tint val="75000"/>
                  </a:prstClr>
                </a:solidFill>
                <a:latin typeface="UD デジタル 教科書体 NK-B" panose="02020700000000000000" pitchFamily="18" charset="-128"/>
                <a:ea typeface="UD デジタル 教科書体 NK-B" panose="02020700000000000000" pitchFamily="18" charset="-128"/>
              </a:rPr>
              <a:t>２</a:t>
            </a:r>
          </a:p>
        </p:txBody>
      </p:sp>
    </p:spTree>
    <p:extLst>
      <p:ext uri="{BB962C8B-B14F-4D97-AF65-F5344CB8AC3E}">
        <p14:creationId xmlns:p14="http://schemas.microsoft.com/office/powerpoint/2010/main" val="387913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DDCAF4FC-2225-4596-B37B-3A4DCA204AE6}"/>
              </a:ext>
            </a:extLst>
          </p:cNvPr>
          <p:cNvCxnSpPr>
            <a:cxnSpLocks/>
          </p:cNvCxnSpPr>
          <p:nvPr/>
        </p:nvCxnSpPr>
        <p:spPr>
          <a:xfrm>
            <a:off x="375375" y="653397"/>
            <a:ext cx="915525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74807024-3E84-4748-9673-E3468E00EBD5}"/>
              </a:ext>
            </a:extLst>
          </p:cNvPr>
          <p:cNvSpPr txBox="1"/>
          <p:nvPr/>
        </p:nvSpPr>
        <p:spPr>
          <a:xfrm>
            <a:off x="363452" y="224475"/>
            <a:ext cx="7613884" cy="400110"/>
          </a:xfrm>
          <a:prstGeom prst="rect">
            <a:avLst/>
          </a:prstGeom>
          <a:noFill/>
        </p:spPr>
        <p:txBody>
          <a:bodyPr wrap="square" rtlCol="0">
            <a:spAutoFit/>
          </a:bodyPr>
          <a:lstStyle/>
          <a:p>
            <a:r>
              <a:rPr lang="ja-JP" altLang="en-US" sz="2000" dirty="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rPr>
              <a:t>（参考）　本部員及び部会員・部会付並びに代理の者</a:t>
            </a:r>
          </a:p>
        </p:txBody>
      </p:sp>
      <p:graphicFrame>
        <p:nvGraphicFramePr>
          <p:cNvPr id="2" name="オブジェクト 1">
            <a:extLst>
              <a:ext uri="{FF2B5EF4-FFF2-40B4-BE49-F238E27FC236}">
                <a16:creationId xmlns:a16="http://schemas.microsoft.com/office/drawing/2014/main" id="{0E8388C8-70D4-4BB1-9986-8D00C96791D2}"/>
              </a:ext>
            </a:extLst>
          </p:cNvPr>
          <p:cNvGraphicFramePr>
            <a:graphicFrameLocks noChangeAspect="1"/>
          </p:cNvGraphicFramePr>
          <p:nvPr/>
        </p:nvGraphicFramePr>
        <p:xfrm>
          <a:off x="1784648" y="764703"/>
          <a:ext cx="5877032" cy="5963121"/>
        </p:xfrm>
        <a:graphic>
          <a:graphicData uri="http://schemas.openxmlformats.org/presentationml/2006/ole">
            <mc:AlternateContent xmlns:mc="http://schemas.openxmlformats.org/markup-compatibility/2006">
              <mc:Choice xmlns:v="urn:schemas-microsoft-com:vml" Requires="v">
                <p:oleObj spid="_x0000_s1047" name="Worksheet" r:id="rId3" imgW="6502400" imgH="6597812" progId="Excel.Sheet.12">
                  <p:embed/>
                </p:oleObj>
              </mc:Choice>
              <mc:Fallback>
                <p:oleObj name="Worksheet" r:id="rId3" imgW="6502400" imgH="6597812" progId="Excel.Sheet.12">
                  <p:embed/>
                  <p:pic>
                    <p:nvPicPr>
                      <p:cNvPr id="2" name="オブジェクト 1">
                        <a:extLst>
                          <a:ext uri="{FF2B5EF4-FFF2-40B4-BE49-F238E27FC236}">
                            <a16:creationId xmlns:a16="http://schemas.microsoft.com/office/drawing/2014/main" id="{0E8388C8-70D4-4BB1-9986-8D00C96791D2}"/>
                          </a:ext>
                        </a:extLst>
                      </p:cNvPr>
                      <p:cNvPicPr/>
                      <p:nvPr/>
                    </p:nvPicPr>
                    <p:blipFill>
                      <a:blip r:embed="rId4"/>
                      <a:stretch>
                        <a:fillRect/>
                      </a:stretch>
                    </p:blipFill>
                    <p:spPr>
                      <a:xfrm>
                        <a:off x="1784648" y="764703"/>
                        <a:ext cx="5877032" cy="5963121"/>
                      </a:xfrm>
                      <a:prstGeom prst="rect">
                        <a:avLst/>
                      </a:prstGeom>
                    </p:spPr>
                  </p:pic>
                </p:oleObj>
              </mc:Fallback>
            </mc:AlternateContent>
          </a:graphicData>
        </a:graphic>
      </p:graphicFrame>
      <p:sp>
        <p:nvSpPr>
          <p:cNvPr id="6" name="スライド番号プレースホルダー 1">
            <a:extLst>
              <a:ext uri="{FF2B5EF4-FFF2-40B4-BE49-F238E27FC236}">
                <a16:creationId xmlns:a16="http://schemas.microsoft.com/office/drawing/2014/main" id="{58921F32-9DBA-4274-9E0E-FA7F8AC74F59}"/>
              </a:ext>
            </a:extLst>
          </p:cNvPr>
          <p:cNvSpPr txBox="1">
            <a:spLocks/>
          </p:cNvSpPr>
          <p:nvPr/>
        </p:nvSpPr>
        <p:spPr>
          <a:xfrm>
            <a:off x="7594600" y="6492875"/>
            <a:ext cx="2311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en-US" altLang="ja-JP" sz="1200" dirty="0">
                <a:solidFill>
                  <a:prstClr val="black">
                    <a:tint val="75000"/>
                  </a:prstClr>
                </a:solidFill>
                <a:latin typeface="UD デジタル 教科書体 NK-B" panose="02020700000000000000" pitchFamily="18" charset="-128"/>
                <a:ea typeface="UD デジタル 教科書体 NK-B" panose="02020700000000000000" pitchFamily="18" charset="-128"/>
              </a:rPr>
              <a:t>3</a:t>
            </a:r>
            <a:endParaRPr lang="ja-JP" altLang="en-US" sz="1200" dirty="0">
              <a:solidFill>
                <a:prstClr val="black">
                  <a:tint val="75000"/>
                </a:prstClr>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580034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表 27">
            <a:extLst>
              <a:ext uri="{FF2B5EF4-FFF2-40B4-BE49-F238E27FC236}">
                <a16:creationId xmlns:a16="http://schemas.microsoft.com/office/drawing/2014/main" id="{9181C938-CFD0-4E2B-A2F8-E3DA7921062F}"/>
              </a:ext>
            </a:extLst>
          </p:cNvPr>
          <p:cNvGraphicFramePr>
            <a:graphicFrameLocks noGrp="1"/>
          </p:cNvGraphicFramePr>
          <p:nvPr>
            <p:extLst>
              <p:ext uri="{D42A27DB-BD31-4B8C-83A1-F6EECF244321}">
                <p14:modId xmlns:p14="http://schemas.microsoft.com/office/powerpoint/2010/main" val="1514317017"/>
              </p:ext>
            </p:extLst>
          </p:nvPr>
        </p:nvGraphicFramePr>
        <p:xfrm>
          <a:off x="508274" y="722160"/>
          <a:ext cx="9023155" cy="5625986"/>
        </p:xfrm>
        <a:graphic>
          <a:graphicData uri="http://schemas.openxmlformats.org/drawingml/2006/table">
            <a:tbl>
              <a:tblPr firstRow="1" bandRow="1">
                <a:tableStyleId>{5940675A-B579-460E-94D1-54222C63F5DA}</a:tableStyleId>
              </a:tblPr>
              <a:tblGrid>
                <a:gridCol w="1215708">
                  <a:extLst>
                    <a:ext uri="{9D8B030D-6E8A-4147-A177-3AD203B41FA5}">
                      <a16:colId xmlns:a16="http://schemas.microsoft.com/office/drawing/2014/main" val="3886919242"/>
                    </a:ext>
                  </a:extLst>
                </a:gridCol>
                <a:gridCol w="1287221">
                  <a:extLst>
                    <a:ext uri="{9D8B030D-6E8A-4147-A177-3AD203B41FA5}">
                      <a16:colId xmlns:a16="http://schemas.microsoft.com/office/drawing/2014/main" val="871733517"/>
                    </a:ext>
                  </a:extLst>
                </a:gridCol>
                <a:gridCol w="2288393">
                  <a:extLst>
                    <a:ext uri="{9D8B030D-6E8A-4147-A177-3AD203B41FA5}">
                      <a16:colId xmlns:a16="http://schemas.microsoft.com/office/drawing/2014/main" val="257152708"/>
                    </a:ext>
                  </a:extLst>
                </a:gridCol>
                <a:gridCol w="4231833">
                  <a:extLst>
                    <a:ext uri="{9D8B030D-6E8A-4147-A177-3AD203B41FA5}">
                      <a16:colId xmlns:a16="http://schemas.microsoft.com/office/drawing/2014/main" val="953422888"/>
                    </a:ext>
                  </a:extLst>
                </a:gridCol>
              </a:tblGrid>
              <a:tr h="216604">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部会員</a:t>
                      </a:r>
                    </a:p>
                  </a:txBody>
                  <a:tcPr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班長</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主な事務</a:t>
                      </a:r>
                    </a:p>
                  </a:txBody>
                  <a:tcP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31320894"/>
                  </a:ext>
                </a:extLst>
              </a:tr>
              <a:tr h="0">
                <a:tc rowSpan="4">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政策企画部長</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庁内調整班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政策企画総務課長</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他の班の所管に属さない事項</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0547375"/>
                  </a:ext>
                </a:extLst>
              </a:tr>
              <a:tr h="606492">
                <a:tc vMerge="1">
                  <a:txBody>
                    <a:bodyPr/>
                    <a:lstStyle/>
                    <a:p>
                      <a:endParaRPr kumimoji="1" lang="ja-JP" altLang="en-US"/>
                    </a:p>
                  </a:txBody>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企画調整班</a:t>
                      </a:r>
                      <a:endParaRPr kumimoji="1" lang="en-US" altLang="ja-JP" sz="900" u="sng"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266"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大阪儀典室長</a:t>
                      </a:r>
                      <a:endParaRPr kumimoji="1" lang="en-US" altLang="ja-JP" sz="900" u="sng"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行幸啓・行幸、お成りに関する総合調整　</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宮内庁や府警本部、関係機関等との連絡調整</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知事・府議会議長の行動に関する事項</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地方事情御視察、御宿泊所、奉送迎、非常御立退所、記念誌の作成に関する事項</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7521613"/>
                  </a:ext>
                </a:extLst>
              </a:tr>
              <a:tr h="216604">
                <a:tc vMerge="1">
                  <a:txBody>
                    <a:bodyPr/>
                    <a:lstStyle/>
                    <a:p>
                      <a:endParaRPr kumimoji="1" lang="ja-JP" altLang="en-US" sz="1000" u="non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府勢概要班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企画室政策課長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effectLst/>
                          <a:latin typeface="BIZ UDPゴシック" panose="020B0400000000000000" pitchFamily="50" charset="-128"/>
                          <a:ea typeface="BIZ UDPゴシック" panose="020B0400000000000000" pitchFamily="50" charset="-128"/>
                        </a:rPr>
                        <a:t>府勢概要の御説明にかかる資料作成に関する事項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9344253"/>
                  </a:ext>
                </a:extLst>
              </a:tr>
              <a:tr h="346567">
                <a:tc vMerge="1">
                  <a:txBody>
                    <a:bodyPr/>
                    <a:lstStyle/>
                    <a:p>
                      <a:endParaRPr kumimoji="1" lang="ja-JP" altLang="en-US" sz="1000" u="non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報道班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企画室政策課参事（報道</a:t>
                      </a:r>
                      <a:r>
                        <a:rPr kumimoji="1" lang="en-US" altLang="ja-JP" sz="900" u="none" dirty="0">
                          <a:solidFill>
                            <a:schemeClr val="tx1"/>
                          </a:solidFill>
                          <a:latin typeface="BIZ UDPゴシック" panose="020B0400000000000000" pitchFamily="50" charset="-128"/>
                          <a:ea typeface="BIZ UDPゴシック" panose="020B0400000000000000" pitchFamily="50" charset="-128"/>
                        </a:rPr>
                        <a:t>G</a:t>
                      </a:r>
                      <a:r>
                        <a:rPr kumimoji="1" lang="ja-JP" altLang="en-US" sz="900" u="none" dirty="0">
                          <a:solidFill>
                            <a:schemeClr val="tx1"/>
                          </a:solidFill>
                          <a:latin typeface="BIZ UDPゴシック" panose="020B0400000000000000" pitchFamily="50" charset="-128"/>
                          <a:ea typeface="BIZ UDPゴシック" panose="020B0400000000000000" pitchFamily="50" charset="-128"/>
                        </a:rPr>
                        <a:t>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報道関係者の連絡調整に関する事項</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報道提供に関する事項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9726894"/>
                  </a:ext>
                </a:extLst>
              </a:tr>
              <a:tr h="476529">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危機管理監</a:t>
                      </a:r>
                    </a:p>
                  </a:txBody>
                  <a:tcPr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危機管理班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防災企画課長</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災害対策課長</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消防保安課長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危機管理情報に関する事項</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御視察所、御宿泊所、非常御立退所及び御昼食所の防火・防災に関する事項</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消防本部との連絡調整、ガス及び危険物の保安に関する事項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9952097"/>
                  </a:ext>
                </a:extLst>
              </a:tr>
              <a:tr h="216604">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万博推進局長</a:t>
                      </a:r>
                    </a:p>
                  </a:txBody>
                  <a:tcPr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万博連絡調整班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迎賓調整担当課長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大阪ヘルスケアパビリオンの御視察にかかる連絡調整に関する事項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5913500"/>
                  </a:ext>
                </a:extLst>
              </a:tr>
              <a:tr h="216604">
                <a:tc rowSpan="3">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総務部長</a:t>
                      </a:r>
                    </a:p>
                  </a:txBody>
                  <a:tcPr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職員配置調整班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人事課長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応援業務等にかかる職員配置調整に関する事項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3164931"/>
                  </a:ext>
                </a:extLst>
              </a:tr>
              <a:tr h="216604">
                <a:tc vMerge="1">
                  <a:txBody>
                    <a:bodyPr/>
                    <a:lstStyle/>
                    <a:p>
                      <a:endParaRPr kumimoji="1" lang="ja-JP" altLang="en-US"/>
                    </a:p>
                  </a:txBody>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市町村連絡班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市町村局行政課長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関係市町村との連絡調整に関する事項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5411594"/>
                  </a:ext>
                </a:extLst>
              </a:tr>
              <a:tr h="413906">
                <a:tc vMerge="1">
                  <a:txBody>
                    <a:bodyPr/>
                    <a:lstStyle/>
                    <a:p>
                      <a:endParaRPr kumimoji="1" lang="ja-JP" altLang="en-US" sz="1000" u="non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庁舎管理班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庁舎管理課長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庁舎の保全と安全管理に関する事項</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非常御立退所の守衛に関する事項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956167"/>
                  </a:ext>
                </a:extLst>
              </a:tr>
              <a:tr h="216604">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商工労働部長</a:t>
                      </a:r>
                    </a:p>
                  </a:txBody>
                  <a:tcPr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物産展示班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ものづくり支援課長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府物産品の展示およびお買い上げに関する事項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62445472"/>
                  </a:ext>
                </a:extLst>
              </a:tr>
              <a:tr h="216604">
                <a:tc rowSpan="2">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環境農林水産部長</a:t>
                      </a:r>
                    </a:p>
                  </a:txBody>
                  <a:tcPr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物産展示班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ブランド戦略推進課長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vMerge="1">
                  <a:txBody>
                    <a:bodyPr/>
                    <a:lstStyle/>
                    <a:p>
                      <a:endParaRPr kumimoji="1" lang="ja-JP" altLang="en-US" sz="8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10893086"/>
                  </a:ext>
                </a:extLst>
              </a:tr>
              <a:tr h="216604">
                <a:tc vMerge="1">
                  <a:txBody>
                    <a:bodyPr/>
                    <a:lstStyle/>
                    <a:p>
                      <a:endParaRPr kumimoji="1" lang="ja-JP" altLang="en-US" sz="900" u="none"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動物愛護管理班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動物愛護畜産課長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御順路にかかる飼犬の飼い方指導等に関する事項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7297211"/>
                  </a:ext>
                </a:extLst>
              </a:tr>
              <a:tr h="216604">
                <a:tc rowSpan="3">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健康医療部長</a:t>
                      </a:r>
                    </a:p>
                  </a:txBody>
                  <a:tcPr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医療救護班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医療対策課長</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行幸啓・お成り関係者の救護に関する事項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282495"/>
                  </a:ext>
                </a:extLst>
              </a:tr>
              <a:tr h="216604">
                <a:tc vMerge="1">
                  <a:txBody>
                    <a:bodyPr/>
                    <a:lstStyle/>
                    <a:p>
                      <a:endParaRPr kumimoji="1" lang="ja-JP" altLang="en-US" sz="1000" u="non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食品衛生班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食の安全推進課長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御宿泊所等の食品衛生に関する事項</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3208754"/>
                  </a:ext>
                </a:extLst>
              </a:tr>
              <a:tr h="346567">
                <a:tc vMerge="1">
                  <a:txBody>
                    <a:bodyPr/>
                    <a:lstStyle/>
                    <a:p>
                      <a:endParaRPr kumimoji="1" lang="ja-JP" altLang="en-US" sz="1000" u="non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環境衛生班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感染症対策課長</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環境衛生課長</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一般防疫に関する事項</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御順路、御視察先等の環境衛生に関する事項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1801168"/>
                  </a:ext>
                </a:extLst>
              </a:tr>
              <a:tr h="346567">
                <a:tc rowSpan="2">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都市整備部長</a:t>
                      </a:r>
                    </a:p>
                  </a:txBody>
                  <a:tcPr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道路班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道路整備課長</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道路環境課長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国道等の道路整備に関する事項</a:t>
                      </a:r>
                      <a:endParaRPr kumimoji="1" lang="en-US" altLang="ja-JP" sz="9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御順路の道路等の清掃、補修及び修景美化に関する事項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6863094"/>
                  </a:ext>
                </a:extLst>
              </a:tr>
              <a:tr h="216604">
                <a:tc vMerge="1">
                  <a:txBody>
                    <a:bodyPr/>
                    <a:lstStyle/>
                    <a:p>
                      <a:endParaRPr kumimoji="1" lang="ja-JP" altLang="en-US" sz="1000" u="none"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河川班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河川環境課長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御順路の河川の美化に関する事項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9560227"/>
                  </a:ext>
                </a:extLst>
              </a:tr>
              <a:tr h="216604">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東京事務所長</a:t>
                      </a:r>
                    </a:p>
                  </a:txBody>
                  <a:tcPr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東京連絡班</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u="none" dirty="0">
                          <a:solidFill>
                            <a:schemeClr val="tx1"/>
                          </a:solidFill>
                          <a:latin typeface="BIZ UDPゴシック" panose="020B0400000000000000" pitchFamily="50" charset="-128"/>
                          <a:ea typeface="BIZ UDPゴシック" panose="020B0400000000000000" pitchFamily="50" charset="-128"/>
                        </a:rPr>
                        <a:t>東京事務所次長</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a:solidFill>
                            <a:schemeClr val="tx1"/>
                          </a:solidFill>
                          <a:latin typeface="BIZ UDPゴシック" panose="020B0400000000000000" pitchFamily="50" charset="-128"/>
                          <a:ea typeface="BIZ UDPゴシック" panose="020B0400000000000000" pitchFamily="50" charset="-128"/>
                        </a:rPr>
                        <a:t>宮内庁等との連絡に関する事項</a:t>
                      </a:r>
                    </a:p>
                  </a:txBody>
                  <a:tcPr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0131202"/>
                  </a:ext>
                </a:extLst>
              </a:tr>
            </a:tbl>
          </a:graphicData>
        </a:graphic>
      </p:graphicFrame>
      <p:cxnSp>
        <p:nvCxnSpPr>
          <p:cNvPr id="11" name="直線コネクタ 10">
            <a:extLst>
              <a:ext uri="{FF2B5EF4-FFF2-40B4-BE49-F238E27FC236}">
                <a16:creationId xmlns:a16="http://schemas.microsoft.com/office/drawing/2014/main" id="{84E06326-7499-413A-A1A8-96B17D1B5192}"/>
              </a:ext>
            </a:extLst>
          </p:cNvPr>
          <p:cNvCxnSpPr>
            <a:cxnSpLocks/>
          </p:cNvCxnSpPr>
          <p:nvPr/>
        </p:nvCxnSpPr>
        <p:spPr>
          <a:xfrm>
            <a:off x="375375" y="653397"/>
            <a:ext cx="9155250" cy="0"/>
          </a:xfrm>
          <a:prstGeom prst="line">
            <a:avLst/>
          </a:prstGeom>
          <a:ln w="38100">
            <a:solidFill>
              <a:srgbClr val="023894"/>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C11EF237-B1EA-4327-9CB9-8A9FB4CFC816}"/>
              </a:ext>
            </a:extLst>
          </p:cNvPr>
          <p:cNvSpPr txBox="1"/>
          <p:nvPr/>
        </p:nvSpPr>
        <p:spPr>
          <a:xfrm>
            <a:off x="363452" y="224475"/>
            <a:ext cx="6101716" cy="400110"/>
          </a:xfrm>
          <a:prstGeom prst="rect">
            <a:avLst/>
          </a:prstGeom>
          <a:noFill/>
        </p:spPr>
        <p:txBody>
          <a:bodyPr wrap="square" rtlCol="0">
            <a:spAutoFit/>
          </a:bodyPr>
          <a:lstStyle/>
          <a:p>
            <a:r>
              <a:rPr lang="ja-JP" altLang="en-US" sz="2000" dirty="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rPr>
              <a:t>（参考）皇室接遇部会における分掌事務について</a:t>
            </a:r>
            <a:endParaRPr lang="en-US" altLang="ja-JP" sz="2400" dirty="0">
              <a:solidFill>
                <a:schemeClr val="tx1">
                  <a:lumMod val="65000"/>
                  <a:lumOff val="35000"/>
                </a:schemeClr>
              </a:solidFill>
              <a:latin typeface="UD デジタル 教科書体 NK-B" panose="02020700000000000000" pitchFamily="18" charset="-128"/>
              <a:ea typeface="UD デジタル 教科書体 NK-B" panose="02020700000000000000" pitchFamily="18" charset="-128"/>
            </a:endParaRPr>
          </a:p>
        </p:txBody>
      </p:sp>
      <p:sp>
        <p:nvSpPr>
          <p:cNvPr id="5" name="スライド番号プレースホルダー 1">
            <a:extLst>
              <a:ext uri="{FF2B5EF4-FFF2-40B4-BE49-F238E27FC236}">
                <a16:creationId xmlns:a16="http://schemas.microsoft.com/office/drawing/2014/main" id="{820A2CEC-C340-4D4B-A139-BA43F29F8816}"/>
              </a:ext>
            </a:extLst>
          </p:cNvPr>
          <p:cNvSpPr txBox="1">
            <a:spLocks/>
          </p:cNvSpPr>
          <p:nvPr/>
        </p:nvSpPr>
        <p:spPr>
          <a:xfrm>
            <a:off x="7594600" y="6492875"/>
            <a:ext cx="2311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en-US" altLang="ja-JP" sz="1200">
                <a:solidFill>
                  <a:prstClr val="black">
                    <a:tint val="75000"/>
                  </a:prstClr>
                </a:solidFill>
                <a:latin typeface="UD デジタル 教科書体 NK-B" panose="02020700000000000000" pitchFamily="18" charset="-128"/>
                <a:ea typeface="UD デジタル 教科書体 NK-B" panose="02020700000000000000" pitchFamily="18" charset="-128"/>
              </a:rPr>
              <a:t>4</a:t>
            </a:r>
            <a:endParaRPr lang="ja-JP" altLang="en-US" sz="1200" dirty="0">
              <a:solidFill>
                <a:prstClr val="black">
                  <a:tint val="75000"/>
                </a:prstClr>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872844912"/>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1304</Words>
  <Application>Microsoft Office PowerPoint</Application>
  <PresentationFormat>A4 210 x 297 mm</PresentationFormat>
  <Paragraphs>133</Paragraphs>
  <Slides>4</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0" baseType="lpstr">
      <vt:lpstr>BIZ UDPゴシック</vt:lpstr>
      <vt:lpstr>UD デジタル 教科書体 NK-B</vt:lpstr>
      <vt:lpstr>Arial</vt:lpstr>
      <vt:lpstr>Calibri</vt:lpstr>
      <vt:lpstr>1_Office ​​テーマ</vt:lpstr>
      <vt:lpstr>Worksheet</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2024-12-18T02:42:04Z</dcterms:modified>
</cp:coreProperties>
</file>