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32" autoAdjust="0"/>
    <p:restoredTop sz="94434" autoAdjust="0"/>
  </p:normalViewPr>
  <p:slideViewPr>
    <p:cSldViewPr snapToGrid="0">
      <p:cViewPr varScale="1">
        <p:scale>
          <a:sx n="94" d="100"/>
          <a:sy n="94" d="100"/>
        </p:scale>
        <p:origin x="164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1E1ECA05-C2C7-4F13-893A-0AAE19DEB5A4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29" y="3271266"/>
            <a:ext cx="7940384" cy="2676292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3763" y="849313"/>
            <a:ext cx="3059112" cy="22939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2024/12/13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25518" y="333196"/>
            <a:ext cx="7586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２０２５年大阪・関西万博推進特別委員会のスケジュール（案）</a:t>
            </a:r>
            <a:endParaRPr lang="en-US" altLang="ja-JP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1882" y="158891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+mn-ea"/>
              </a:rPr>
              <a:t>R6.12.16</a:t>
            </a:r>
            <a:r>
              <a:rPr lang="ja-JP" altLang="en-US" sz="800" dirty="0">
                <a:latin typeface="+mn-ea"/>
              </a:rPr>
              <a:t>時点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318909" y="2965050"/>
            <a:ext cx="1504903" cy="10359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＜連携病院の確保＞</a:t>
            </a:r>
            <a:b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・関経連系列病院に打診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（住友病院）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⇒ 回答：不可（コロナ受入は可）</a:t>
            </a:r>
            <a:endParaRPr kumimoji="1"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＜搬送調整＞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・搬送システム構築に向けた担当者間打ち合わせ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37069" y="5039506"/>
            <a:ext cx="681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適宜修正</a:t>
            </a:r>
            <a:endParaRPr lang="en-US" altLang="zh-TW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4525"/>
              </p:ext>
            </p:extLst>
          </p:nvPr>
        </p:nvGraphicFramePr>
        <p:xfrm>
          <a:off x="264441" y="797533"/>
          <a:ext cx="8666254" cy="5706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281">
                  <a:extLst>
                    <a:ext uri="{9D8B030D-6E8A-4147-A177-3AD203B41FA5}">
                      <a16:colId xmlns:a16="http://schemas.microsoft.com/office/drawing/2014/main" val="1430438360"/>
                    </a:ext>
                  </a:extLst>
                </a:gridCol>
                <a:gridCol w="906235">
                  <a:extLst>
                    <a:ext uri="{9D8B030D-6E8A-4147-A177-3AD203B41FA5}">
                      <a16:colId xmlns:a16="http://schemas.microsoft.com/office/drawing/2014/main" val="929041289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79876558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422211809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228948502"/>
                    </a:ext>
                  </a:extLst>
                </a:gridCol>
                <a:gridCol w="579665">
                  <a:extLst>
                    <a:ext uri="{9D8B030D-6E8A-4147-A177-3AD203B41FA5}">
                      <a16:colId xmlns:a16="http://schemas.microsoft.com/office/drawing/2014/main" val="226021215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507913137"/>
                    </a:ext>
                  </a:extLst>
                </a:gridCol>
                <a:gridCol w="579664">
                  <a:extLst>
                    <a:ext uri="{9D8B030D-6E8A-4147-A177-3AD203B41FA5}">
                      <a16:colId xmlns:a16="http://schemas.microsoft.com/office/drawing/2014/main" val="3905586786"/>
                    </a:ext>
                  </a:extLst>
                </a:gridCol>
                <a:gridCol w="604157">
                  <a:extLst>
                    <a:ext uri="{9D8B030D-6E8A-4147-A177-3AD203B41FA5}">
                      <a16:colId xmlns:a16="http://schemas.microsoft.com/office/drawing/2014/main" val="3691680090"/>
                    </a:ext>
                  </a:extLst>
                </a:gridCol>
                <a:gridCol w="636814">
                  <a:extLst>
                    <a:ext uri="{9D8B030D-6E8A-4147-A177-3AD203B41FA5}">
                      <a16:colId xmlns:a16="http://schemas.microsoft.com/office/drawing/2014/main" val="103295855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560431299"/>
                    </a:ext>
                  </a:extLst>
                </a:gridCol>
                <a:gridCol w="893588">
                  <a:extLst>
                    <a:ext uri="{9D8B030D-6E8A-4147-A177-3AD203B41FA5}">
                      <a16:colId xmlns:a16="http://schemas.microsoft.com/office/drawing/2014/main" val="1473703946"/>
                    </a:ext>
                  </a:extLst>
                </a:gridCol>
              </a:tblGrid>
              <a:tr h="26464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296129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特別委員会</a:t>
                      </a:r>
                      <a:endParaRPr kumimoji="1" lang="en-US" altLang="ja-JP" sz="1400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  <a:tr h="2379799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本</a:t>
                      </a:r>
                      <a:r>
                        <a:rPr kumimoji="1" lang="ja-JP" altLang="en-US" sz="1400" b="1" dirty="0"/>
                        <a:t>会議</a:t>
                      </a:r>
                      <a:endParaRPr kumimoji="1" lang="en-US" altLang="ja-JP" sz="1400" b="1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40211"/>
                  </a:ext>
                </a:extLst>
              </a:tr>
            </a:tbl>
          </a:graphicData>
        </a:graphic>
      </p:graphicFrame>
      <p:sp>
        <p:nvSpPr>
          <p:cNvPr id="1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1563249" y="2909359"/>
            <a:ext cx="657913" cy="1035981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月中旬から下旬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委員会①</a:t>
            </a:r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  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執行部に対する質疑　　　　　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4" name="左右矢印 23"/>
          <p:cNvSpPr/>
          <p:nvPr/>
        </p:nvSpPr>
        <p:spPr>
          <a:xfrm>
            <a:off x="2552251" y="5861206"/>
            <a:ext cx="1195887" cy="484802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2/25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3/24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28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2309614" y="2909359"/>
            <a:ext cx="651485" cy="1016338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２月中旬から下旬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委員会②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執行部に対する質疑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8101681" y="4564336"/>
            <a:ext cx="777878" cy="82281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 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開会日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報告書及び　決議案の採決～委員会の廃止議決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3977989" y="3552520"/>
            <a:ext cx="3776069" cy="979184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大阪・関西万博開催（４月</a:t>
            </a:r>
            <a:r>
              <a:rPr kumimoji="1" lang="en-US" altLang="ja-JP" sz="900" b="1" dirty="0">
                <a:solidFill>
                  <a:schemeClr val="tx1"/>
                </a:solidFill>
              </a:rPr>
              <a:t>13</a:t>
            </a:r>
            <a:r>
              <a:rPr kumimoji="1" lang="ja-JP" altLang="en-US" sz="900" b="1" dirty="0">
                <a:solidFill>
                  <a:schemeClr val="tx1"/>
                </a:solidFill>
              </a:rPr>
              <a:t>日から</a:t>
            </a:r>
            <a:r>
              <a:rPr kumimoji="1" lang="en-US" altLang="ja-JP" sz="900" b="1" dirty="0">
                <a:solidFill>
                  <a:schemeClr val="tx1"/>
                </a:solidFill>
              </a:rPr>
              <a:t>10</a:t>
            </a:r>
            <a:r>
              <a:rPr kumimoji="1" lang="ja-JP" altLang="en-US" sz="900" b="1" dirty="0">
                <a:solidFill>
                  <a:schemeClr val="tx1"/>
                </a:solidFill>
              </a:rPr>
              <a:t>月</a:t>
            </a:r>
            <a:r>
              <a:rPr kumimoji="1" lang="en-US" altLang="ja-JP" sz="900" b="1" dirty="0">
                <a:solidFill>
                  <a:schemeClr val="tx1"/>
                </a:solidFill>
              </a:rPr>
              <a:t>13</a:t>
            </a:r>
            <a:r>
              <a:rPr kumimoji="1" lang="ja-JP" altLang="en-US" sz="900" b="1" dirty="0">
                <a:solidFill>
                  <a:schemeClr val="tx1"/>
                </a:solidFill>
              </a:rPr>
              <a:t>日）</a:t>
            </a:r>
          </a:p>
        </p:txBody>
      </p:sp>
      <p:sp>
        <p:nvSpPr>
          <p:cNvPr id="6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3028114" y="4548186"/>
            <a:ext cx="694355" cy="88189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３</a:t>
            </a:r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/24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及び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決議案の採決　　　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4" name="角丸四角形 15">
            <a:extLst>
              <a:ext uri="{FF2B5EF4-FFF2-40B4-BE49-F238E27FC236}">
                <a16:creationId xmlns:a16="http://schemas.microsoft.com/office/drawing/2014/main" id="{414B618B-D976-4C89-A9CA-DA155A06E18E}"/>
              </a:ext>
            </a:extLst>
          </p:cNvPr>
          <p:cNvSpPr/>
          <p:nvPr/>
        </p:nvSpPr>
        <p:spPr>
          <a:xfrm>
            <a:off x="3049550" y="1507505"/>
            <a:ext cx="651485" cy="912559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3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月上旬から中旬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委員会③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中間報告及び決議案の協議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6" name="角丸四角形 15">
            <a:extLst>
              <a:ext uri="{FF2B5EF4-FFF2-40B4-BE49-F238E27FC236}">
                <a16:creationId xmlns:a16="http://schemas.microsoft.com/office/drawing/2014/main" id="{01A0C585-F9FC-446E-9F8F-CB69FADC5607}"/>
              </a:ext>
            </a:extLst>
          </p:cNvPr>
          <p:cNvSpPr/>
          <p:nvPr/>
        </p:nvSpPr>
        <p:spPr>
          <a:xfrm>
            <a:off x="3049551" y="2604730"/>
            <a:ext cx="651485" cy="912559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3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月中旬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委員会④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中間報告及び決議案を採決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3" name="左右矢印 22">
            <a:extLst>
              <a:ext uri="{FF2B5EF4-FFF2-40B4-BE49-F238E27FC236}">
                <a16:creationId xmlns:a16="http://schemas.microsoft.com/office/drawing/2014/main" id="{01A2CAE5-E446-4485-B5DC-87297A9E0981}"/>
              </a:ext>
            </a:extLst>
          </p:cNvPr>
          <p:cNvSpPr/>
          <p:nvPr/>
        </p:nvSpPr>
        <p:spPr>
          <a:xfrm>
            <a:off x="4904787" y="5805710"/>
            <a:ext cx="576394" cy="484802"/>
          </a:xfrm>
          <a:prstGeom prst="leftRightArrow">
            <a:avLst>
              <a:gd name="adj1" fmla="val 50000"/>
              <a:gd name="adj2" fmla="val 6215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</a:rPr>
              <a:t>６月          定例会</a:t>
            </a:r>
          </a:p>
        </p:txBody>
      </p:sp>
      <p:sp>
        <p:nvSpPr>
          <p:cNvPr id="65" name="左右矢印 22">
            <a:extLst>
              <a:ext uri="{FF2B5EF4-FFF2-40B4-BE49-F238E27FC236}">
                <a16:creationId xmlns:a16="http://schemas.microsoft.com/office/drawing/2014/main" id="{D2DF4A2C-8968-40B4-B57A-1FD2E06C8254}"/>
              </a:ext>
            </a:extLst>
          </p:cNvPr>
          <p:cNvSpPr/>
          <p:nvPr/>
        </p:nvSpPr>
        <p:spPr>
          <a:xfrm>
            <a:off x="4311820" y="5818066"/>
            <a:ext cx="576394" cy="484802"/>
          </a:xfrm>
          <a:prstGeom prst="leftRightArrow">
            <a:avLst>
              <a:gd name="adj1" fmla="val 50000"/>
              <a:gd name="adj2" fmla="val 6215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</a:rPr>
              <a:t>５月   臨時会</a:t>
            </a:r>
          </a:p>
        </p:txBody>
      </p:sp>
      <p:sp>
        <p:nvSpPr>
          <p:cNvPr id="10" name="矢印: 左 9">
            <a:extLst>
              <a:ext uri="{FF2B5EF4-FFF2-40B4-BE49-F238E27FC236}">
                <a16:creationId xmlns:a16="http://schemas.microsoft.com/office/drawing/2014/main" id="{8C7AF98C-9F8A-4233-AC92-23C70EC9AB23}"/>
              </a:ext>
            </a:extLst>
          </p:cNvPr>
          <p:cNvSpPr/>
          <p:nvPr/>
        </p:nvSpPr>
        <p:spPr>
          <a:xfrm>
            <a:off x="8085137" y="5867803"/>
            <a:ext cx="832204" cy="484632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11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月定例会</a:t>
            </a:r>
          </a:p>
        </p:txBody>
      </p:sp>
      <p:sp>
        <p:nvSpPr>
          <p:cNvPr id="73" name="左右矢印 23">
            <a:extLst>
              <a:ext uri="{FF2B5EF4-FFF2-40B4-BE49-F238E27FC236}">
                <a16:creationId xmlns:a16="http://schemas.microsoft.com/office/drawing/2014/main" id="{2114CBC2-0DE2-43B5-AB13-B8ABD99298B0}"/>
              </a:ext>
            </a:extLst>
          </p:cNvPr>
          <p:cNvSpPr/>
          <p:nvPr/>
        </p:nvSpPr>
        <p:spPr>
          <a:xfrm>
            <a:off x="6801877" y="5861206"/>
            <a:ext cx="1195887" cy="484802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９月定例会</a:t>
            </a:r>
          </a:p>
        </p:txBody>
      </p:sp>
      <p:sp>
        <p:nvSpPr>
          <p:cNvPr id="74" name="角丸四角形 15">
            <a:extLst>
              <a:ext uri="{FF2B5EF4-FFF2-40B4-BE49-F238E27FC236}">
                <a16:creationId xmlns:a16="http://schemas.microsoft.com/office/drawing/2014/main" id="{FE006C3B-8A46-40BA-AD32-563DF3DB5C1D}"/>
              </a:ext>
            </a:extLst>
          </p:cNvPr>
          <p:cNvSpPr/>
          <p:nvPr/>
        </p:nvSpPr>
        <p:spPr>
          <a:xfrm>
            <a:off x="8025326" y="1409037"/>
            <a:ext cx="862286" cy="609588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委員会⑤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報告書及び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決議案の協議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5" name="角丸四角形 15">
            <a:extLst>
              <a:ext uri="{FF2B5EF4-FFF2-40B4-BE49-F238E27FC236}">
                <a16:creationId xmlns:a16="http://schemas.microsoft.com/office/drawing/2014/main" id="{D3B7C90F-3628-418D-A748-A168800D8102}"/>
              </a:ext>
            </a:extLst>
          </p:cNvPr>
          <p:cNvSpPr/>
          <p:nvPr/>
        </p:nvSpPr>
        <p:spPr>
          <a:xfrm>
            <a:off x="8017273" y="2199362"/>
            <a:ext cx="878392" cy="658115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>
                <a:solidFill>
                  <a:schemeClr val="tx1"/>
                </a:solidFill>
                <a:latin typeface="+mn-ea"/>
              </a:rPr>
              <a:t>委員会⑥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報告書及び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決議案の採決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783FCA4-37AC-4B88-BC84-DDD763D12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396" y="172598"/>
            <a:ext cx="1165961" cy="4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3131</TotalTime>
  <Words>207</Words>
  <Application>Microsoft Office PowerPoint</Application>
  <PresentationFormat>画面に合わせる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髙山　泰司</cp:lastModifiedBy>
  <cp:revision>363</cp:revision>
  <cp:lastPrinted>2024-12-11T02:47:40Z</cp:lastPrinted>
  <dcterms:created xsi:type="dcterms:W3CDTF">2021-09-05T03:17:59Z</dcterms:created>
  <dcterms:modified xsi:type="dcterms:W3CDTF">2024-12-13T08:04:04Z</dcterms:modified>
</cp:coreProperties>
</file>