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6" r:id="rId2"/>
    <p:sldId id="257" r:id="rId3"/>
  </p:sldIdLst>
  <p:sldSz cx="12192000" cy="16256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000"/>
    <a:srgbClr val="FFE600"/>
    <a:srgbClr val="FFF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29" d="100"/>
          <a:sy n="29" d="100"/>
        </p:scale>
        <p:origin x="208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E9C6263-CCB2-4B2B-9617-AC85673E3EEB}" type="datetimeFigureOut">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596323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9C6263-CCB2-4B2B-9617-AC85673E3EEB}" type="datetimeFigureOut">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301458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9C6263-CCB2-4B2B-9617-AC85673E3EEB}" type="datetimeFigureOut">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3258444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9C6263-CCB2-4B2B-9617-AC85673E3EEB}" type="datetimeFigureOut">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3510945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E9C6263-CCB2-4B2B-9617-AC85673E3EEB}" type="datetimeFigureOut">
              <a:rPr kumimoji="1" lang="ja-JP" altLang="en-US" smtClean="0"/>
              <a:t>2024/10/25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891935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E9C6263-CCB2-4B2B-9617-AC85673E3EEB}" type="datetimeFigureOut">
              <a:rPr kumimoji="1" lang="ja-JP" altLang="en-US" smtClean="0"/>
              <a:t>2024/10/25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36583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E9C6263-CCB2-4B2B-9617-AC85673E3EEB}" type="datetimeFigureOut">
              <a:rPr kumimoji="1" lang="ja-JP" altLang="en-US" smtClean="0"/>
              <a:t>2024/10/25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3192423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E9C6263-CCB2-4B2B-9617-AC85673E3EEB}" type="datetimeFigureOut">
              <a:rPr kumimoji="1" lang="ja-JP" altLang="en-US" smtClean="0"/>
              <a:t>2024/10/25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125430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9C6263-CCB2-4B2B-9617-AC85673E3EEB}" type="datetimeFigureOut">
              <a:rPr kumimoji="1" lang="ja-JP" altLang="en-US" smtClean="0"/>
              <a:t>2024/10/25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2390477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E9C6263-CCB2-4B2B-9617-AC85673E3EEB}" type="datetimeFigureOut">
              <a:rPr kumimoji="1" lang="ja-JP" altLang="en-US" smtClean="0"/>
              <a:t>2024/10/25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379851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E9C6263-CCB2-4B2B-9617-AC85673E3EEB}" type="datetimeFigureOut">
              <a:rPr kumimoji="1" lang="ja-JP" altLang="en-US" smtClean="0"/>
              <a:t>2024/10/25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322482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AE9C6263-CCB2-4B2B-9617-AC85673E3EEB}" type="datetimeFigureOut">
              <a:rPr kumimoji="1" lang="ja-JP" altLang="en-US" smtClean="0"/>
              <a:t>2024/10/25</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79124880-DCD5-40A3-AA5B-BC7FA9463624}" type="slidenum">
              <a:rPr kumimoji="1" lang="ja-JP" altLang="en-US" smtClean="0"/>
              <a:t>‹#›</a:t>
            </a:fld>
            <a:endParaRPr kumimoji="1" lang="ja-JP" altLang="en-US"/>
          </a:p>
        </p:txBody>
      </p:sp>
    </p:spTree>
    <p:extLst>
      <p:ext uri="{BB962C8B-B14F-4D97-AF65-F5344CB8AC3E}">
        <p14:creationId xmlns:p14="http://schemas.microsoft.com/office/powerpoint/2010/main" val="18795680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000"/>
        </a:solidFill>
        <a:effectLst/>
      </p:bgPr>
    </p:bg>
    <p:spTree>
      <p:nvGrpSpPr>
        <p:cNvPr id="1" name=""/>
        <p:cNvGrpSpPr/>
        <p:nvPr/>
      </p:nvGrpSpPr>
      <p:grpSpPr>
        <a:xfrm>
          <a:off x="0" y="0"/>
          <a:ext cx="0" cy="0"/>
          <a:chOff x="0" y="0"/>
          <a:chExt cx="0" cy="0"/>
        </a:xfrm>
      </p:grpSpPr>
      <p:sp>
        <p:nvSpPr>
          <p:cNvPr id="5" name="フローチャート: 代替処理 4"/>
          <p:cNvSpPr/>
          <p:nvPr/>
        </p:nvSpPr>
        <p:spPr>
          <a:xfrm>
            <a:off x="1219195" y="13546254"/>
            <a:ext cx="9849858" cy="1371600"/>
          </a:xfrm>
          <a:prstGeom prst="flowChartAlternateProcess">
            <a:avLst/>
          </a:prstGeom>
          <a:solidFill>
            <a:schemeClr val="bg1"/>
          </a:solidFill>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2400" dirty="0"/>
              <a:t>建築物等の解体・改修工事を行う前に、工事対象となるすべての範囲について石綿の使用の有無を調査（事前調査）する必要があります。</a:t>
            </a:r>
            <a:endParaRPr kumimoji="1" lang="ja-JP" altLang="en-US" sz="2200" dirty="0"/>
          </a:p>
        </p:txBody>
      </p:sp>
      <p:sp>
        <p:nvSpPr>
          <p:cNvPr id="2" name="テキスト ボックス 1"/>
          <p:cNvSpPr txBox="1"/>
          <p:nvPr/>
        </p:nvSpPr>
        <p:spPr>
          <a:xfrm>
            <a:off x="3337233" y="15616679"/>
            <a:ext cx="5517529" cy="403892"/>
          </a:xfrm>
          <a:prstGeom prst="rect">
            <a:avLst/>
          </a:prstGeom>
          <a:noFill/>
        </p:spPr>
        <p:txBody>
          <a:bodyPr wrap="square" rtlCol="0">
            <a:spAutoFit/>
          </a:bodyPr>
          <a:lstStyle/>
          <a:p>
            <a:r>
              <a:rPr kumimoji="1" lang="ja-JP" altLang="en-US" sz="2000" dirty="0"/>
              <a:t>大阪府環境農林水産部環境管理室事業所指導課</a:t>
            </a:r>
          </a:p>
        </p:txBody>
      </p:sp>
      <p:sp>
        <p:nvSpPr>
          <p:cNvPr id="3" name="テキスト ボックス 2"/>
          <p:cNvSpPr txBox="1"/>
          <p:nvPr/>
        </p:nvSpPr>
        <p:spPr>
          <a:xfrm>
            <a:off x="869191" y="111227"/>
            <a:ext cx="1440872" cy="523220"/>
          </a:xfrm>
          <a:prstGeom prst="rect">
            <a:avLst/>
          </a:prstGeom>
          <a:noFill/>
        </p:spPr>
        <p:txBody>
          <a:bodyPr wrap="square" rtlCol="0">
            <a:spAutoFit/>
          </a:bodyPr>
          <a:lstStyle/>
          <a:p>
            <a:r>
              <a:rPr kumimoji="1" lang="ja-JP" altLang="en-US" sz="2800" dirty="0"/>
              <a:t>大阪府</a:t>
            </a:r>
          </a:p>
        </p:txBody>
      </p:sp>
      <p:pic>
        <p:nvPicPr>
          <p:cNvPr id="8" name="図 7">
            <a:extLst>
              <a:ext uri="{FF2B5EF4-FFF2-40B4-BE49-F238E27FC236}">
                <a16:creationId xmlns:a16="http://schemas.microsoft.com/office/drawing/2014/main" id="{EDA8F9C9-3EEF-4083-BFBC-A4E06940E061}"/>
              </a:ext>
            </a:extLst>
          </p:cNvPr>
          <p:cNvPicPr/>
          <p:nvPr/>
        </p:nvPicPr>
        <p:blipFill>
          <a:blip r:embed="rId2" cstate="email">
            <a:extLst>
              <a:ext uri="{BEBA8EAE-BF5A-486C-A8C5-ECC9F3942E4B}">
                <a14:imgProps xmlns:a14="http://schemas.microsoft.com/office/drawing/2010/main">
                  <a14:imgLayer r:embed="rId3">
                    <a14:imgEffect>
                      <a14:brightnessContrast bright="-18000"/>
                    </a14:imgEffect>
                  </a14:imgLayer>
                </a14:imgProps>
              </a:ext>
              <a:ext uri="{28A0092B-C50C-407E-A947-70E740481C1C}">
                <a14:useLocalDpi xmlns:a14="http://schemas.microsoft.com/office/drawing/2010/main" val="0"/>
              </a:ext>
            </a:extLst>
          </a:blip>
          <a:stretch>
            <a:fillRect/>
          </a:stretch>
        </p:blipFill>
        <p:spPr>
          <a:xfrm>
            <a:off x="140411" y="106121"/>
            <a:ext cx="748030" cy="537845"/>
          </a:xfrm>
          <a:prstGeom prst="rect">
            <a:avLst/>
          </a:prstGeom>
        </p:spPr>
      </p:pic>
      <p:sp>
        <p:nvSpPr>
          <p:cNvPr id="7" name="テキスト ボックス 6">
            <a:extLst>
              <a:ext uri="{FF2B5EF4-FFF2-40B4-BE49-F238E27FC236}">
                <a16:creationId xmlns:a16="http://schemas.microsoft.com/office/drawing/2014/main" id="{6FCCDF14-5A15-45D6-84A7-89010BB9CC48}"/>
              </a:ext>
            </a:extLst>
          </p:cNvPr>
          <p:cNvSpPr txBox="1"/>
          <p:nvPr/>
        </p:nvSpPr>
        <p:spPr>
          <a:xfrm>
            <a:off x="5755455" y="1338146"/>
            <a:ext cx="681084" cy="11307337"/>
          </a:xfrm>
          <a:prstGeom prst="rect">
            <a:avLst/>
          </a:prstGeom>
          <a:noFill/>
        </p:spPr>
        <p:txBody>
          <a:bodyPr vert="wordArtVertRtl" wrap="square" rtlCol="0">
            <a:spAutoFit/>
          </a:bodyPr>
          <a:lstStyle/>
          <a:p>
            <a:r>
              <a:rPr kumimoji="1" lang="ja-JP" altLang="en-US" sz="2200" b="1" dirty="0"/>
              <a:t>その工事、石綿（アスベスト）の調査はしていますか</a:t>
            </a:r>
          </a:p>
        </p:txBody>
      </p:sp>
    </p:spTree>
    <p:extLst>
      <p:ext uri="{BB962C8B-B14F-4D97-AF65-F5344CB8AC3E}">
        <p14:creationId xmlns:p14="http://schemas.microsoft.com/office/powerpoint/2010/main" val="2336190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000"/>
        </a:solidFill>
        <a:effectLst/>
      </p:bgPr>
    </p:bg>
    <p:spTree>
      <p:nvGrpSpPr>
        <p:cNvPr id="1" name=""/>
        <p:cNvGrpSpPr/>
        <p:nvPr/>
      </p:nvGrpSpPr>
      <p:grpSpPr>
        <a:xfrm>
          <a:off x="0" y="0"/>
          <a:ext cx="0" cy="0"/>
          <a:chOff x="0" y="0"/>
          <a:chExt cx="0" cy="0"/>
        </a:xfrm>
      </p:grpSpPr>
      <p:sp>
        <p:nvSpPr>
          <p:cNvPr id="30" name="四角形: 角を丸くする 29">
            <a:extLst>
              <a:ext uri="{FF2B5EF4-FFF2-40B4-BE49-F238E27FC236}">
                <a16:creationId xmlns:a16="http://schemas.microsoft.com/office/drawing/2014/main" id="{6ABA3CC7-0261-48BE-88A9-F4496E686EA8}"/>
              </a:ext>
            </a:extLst>
          </p:cNvPr>
          <p:cNvSpPr/>
          <p:nvPr/>
        </p:nvSpPr>
        <p:spPr>
          <a:xfrm>
            <a:off x="244525" y="1029805"/>
            <a:ext cx="11676743" cy="3185771"/>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2000" dirty="0">
              <a:solidFill>
                <a:schemeClr val="tx1"/>
              </a:solidFill>
            </a:endParaRPr>
          </a:p>
        </p:txBody>
      </p:sp>
      <p:sp>
        <p:nvSpPr>
          <p:cNvPr id="26" name="正方形/長方形 25">
            <a:extLst>
              <a:ext uri="{FF2B5EF4-FFF2-40B4-BE49-F238E27FC236}">
                <a16:creationId xmlns:a16="http://schemas.microsoft.com/office/drawing/2014/main" id="{39259847-88F8-4CAC-BEFC-D2696BD8FD96}"/>
              </a:ext>
            </a:extLst>
          </p:cNvPr>
          <p:cNvSpPr/>
          <p:nvPr/>
        </p:nvSpPr>
        <p:spPr>
          <a:xfrm>
            <a:off x="473522" y="11394556"/>
            <a:ext cx="11295747" cy="35439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正方形/長方形 24">
            <a:extLst>
              <a:ext uri="{FF2B5EF4-FFF2-40B4-BE49-F238E27FC236}">
                <a16:creationId xmlns:a16="http://schemas.microsoft.com/office/drawing/2014/main" id="{EC7DC149-3DC7-47D3-848C-6DCC0F33DF5A}"/>
              </a:ext>
            </a:extLst>
          </p:cNvPr>
          <p:cNvSpPr/>
          <p:nvPr/>
        </p:nvSpPr>
        <p:spPr>
          <a:xfrm>
            <a:off x="448124" y="6583690"/>
            <a:ext cx="11295747" cy="411356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B6752359-DF32-49DC-89D1-1A615BCDFF39}"/>
              </a:ext>
            </a:extLst>
          </p:cNvPr>
          <p:cNvSpPr/>
          <p:nvPr/>
        </p:nvSpPr>
        <p:spPr>
          <a:xfrm>
            <a:off x="448124" y="5091666"/>
            <a:ext cx="11295747" cy="7631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231008" y="152129"/>
            <a:ext cx="9086247" cy="584775"/>
          </a:xfrm>
          <a:prstGeom prst="rect">
            <a:avLst/>
          </a:prstGeom>
          <a:noFill/>
          <a:ln>
            <a:noFill/>
          </a:ln>
        </p:spPr>
        <p:txBody>
          <a:bodyPr wrap="square" rtlCol="0">
            <a:spAutoFit/>
          </a:bodyPr>
          <a:lstStyle/>
          <a:p>
            <a:r>
              <a:rPr kumimoji="1" lang="ja-JP" altLang="en-US" sz="3200" b="1" dirty="0">
                <a:solidFill>
                  <a:srgbClr val="FF0000"/>
                </a:solidFill>
              </a:rPr>
              <a:t>石綿の事前調査は必ず行う必要があります！</a:t>
            </a:r>
          </a:p>
        </p:txBody>
      </p:sp>
      <p:sp>
        <p:nvSpPr>
          <p:cNvPr id="7" name="テキスト ボックス 6"/>
          <p:cNvSpPr txBox="1"/>
          <p:nvPr/>
        </p:nvSpPr>
        <p:spPr>
          <a:xfrm>
            <a:off x="448128" y="6868640"/>
            <a:ext cx="11150314" cy="1631216"/>
          </a:xfrm>
          <a:prstGeom prst="rect">
            <a:avLst/>
          </a:prstGeom>
          <a:noFill/>
        </p:spPr>
        <p:txBody>
          <a:bodyPr wrap="square" rtlCol="0">
            <a:spAutoFit/>
          </a:bodyPr>
          <a:lstStyle/>
          <a:p>
            <a:r>
              <a:rPr kumimoji="1" lang="ja-JP" altLang="en-US" sz="2000" dirty="0"/>
              <a:t>　事前調査は、</a:t>
            </a:r>
            <a:r>
              <a:rPr kumimoji="1" lang="ja-JP" altLang="en-US" sz="2000" b="1" dirty="0">
                <a:solidFill>
                  <a:srgbClr val="FF0000"/>
                </a:solidFill>
              </a:rPr>
              <a:t>書面による調査と現地での目視調査が原則</a:t>
            </a:r>
            <a:r>
              <a:rPr kumimoji="1" lang="ja-JP" altLang="en-US" sz="2000" dirty="0"/>
              <a:t>です。</a:t>
            </a:r>
            <a:endParaRPr kumimoji="1" lang="en-US" altLang="ja-JP" sz="2000" dirty="0"/>
          </a:p>
          <a:p>
            <a:r>
              <a:rPr kumimoji="1" lang="ja-JP" altLang="en-US" sz="2000" dirty="0"/>
              <a:t>　これらの調査で建材の石綿含有の有無が分からない場合は分析調査を行う必要があります。</a:t>
            </a:r>
            <a:endParaRPr kumimoji="1" lang="en-US" altLang="ja-JP" sz="2000" dirty="0"/>
          </a:p>
          <a:p>
            <a:r>
              <a:rPr kumimoji="1" lang="ja-JP" altLang="en-US" sz="2000" dirty="0"/>
              <a:t>　ただし、建材中に</a:t>
            </a:r>
            <a:r>
              <a:rPr kumimoji="1" lang="ja-JP" altLang="en-US" sz="2000"/>
              <a:t>石綿が含有されて</a:t>
            </a:r>
            <a:r>
              <a:rPr kumimoji="1" lang="ja-JP" altLang="en-US" sz="2000" dirty="0"/>
              <a:t>いるとみなして石綿飛散防止措置を講じる場合は、分析を省略することができます。</a:t>
            </a:r>
            <a:endParaRPr kumimoji="1" lang="en-US" altLang="ja-JP" sz="2000" dirty="0"/>
          </a:p>
          <a:p>
            <a:r>
              <a:rPr kumimoji="1" lang="ja-JP" altLang="en-US" sz="2000" dirty="0"/>
              <a:t>　また、建築物の</a:t>
            </a:r>
            <a:r>
              <a:rPr kumimoji="1" lang="ja-JP" altLang="en-US" sz="2000" b="1" dirty="0">
                <a:solidFill>
                  <a:srgbClr val="FF0000"/>
                </a:solidFill>
              </a:rPr>
              <a:t>事前調査は「建築物石綿含有建材調査者等</a:t>
            </a:r>
            <a:r>
              <a:rPr kumimoji="1" lang="en-US" altLang="ja-JP" sz="2000" b="1" baseline="30000" dirty="0">
                <a:solidFill>
                  <a:srgbClr val="FF0000"/>
                </a:solidFill>
              </a:rPr>
              <a:t>※1</a:t>
            </a:r>
            <a:r>
              <a:rPr kumimoji="1" lang="ja-JP" altLang="en-US" sz="2000" b="1" baseline="30000" dirty="0">
                <a:solidFill>
                  <a:srgbClr val="FF0000"/>
                </a:solidFill>
              </a:rPr>
              <a:t>、</a:t>
            </a:r>
            <a:r>
              <a:rPr kumimoji="1" lang="en-US" altLang="ja-JP" sz="2000" b="1" baseline="30000" dirty="0">
                <a:solidFill>
                  <a:srgbClr val="FF0000"/>
                </a:solidFill>
              </a:rPr>
              <a:t>2</a:t>
            </a:r>
            <a:r>
              <a:rPr kumimoji="1" lang="ja-JP" altLang="en-US" sz="2000" b="1" dirty="0">
                <a:solidFill>
                  <a:srgbClr val="FF0000"/>
                </a:solidFill>
              </a:rPr>
              <a:t>」が行う必要</a:t>
            </a:r>
            <a:r>
              <a:rPr kumimoji="1" lang="ja-JP" altLang="en-US" sz="2000" dirty="0"/>
              <a:t>があります。</a:t>
            </a:r>
            <a:endParaRPr kumimoji="1" lang="en-US" altLang="ja-JP" sz="2000" dirty="0"/>
          </a:p>
        </p:txBody>
      </p:sp>
      <p:sp>
        <p:nvSpPr>
          <p:cNvPr id="8" name="テキスト ボックス 7"/>
          <p:cNvSpPr txBox="1"/>
          <p:nvPr/>
        </p:nvSpPr>
        <p:spPr>
          <a:xfrm>
            <a:off x="478910" y="11691407"/>
            <a:ext cx="11119532" cy="1015663"/>
          </a:xfrm>
          <a:prstGeom prst="rect">
            <a:avLst/>
          </a:prstGeom>
          <a:noFill/>
        </p:spPr>
        <p:txBody>
          <a:bodyPr wrap="square" rtlCol="0">
            <a:spAutoFit/>
          </a:bodyPr>
          <a:lstStyle/>
          <a:p>
            <a:r>
              <a:rPr kumimoji="1" lang="ja-JP" altLang="en-US" sz="2000" dirty="0"/>
              <a:t>　元請業者又は自主施工者は、一定規模以上の建築物等の解体等工事を行う場合は、石綿の使用の有無に関わらず、事前調査実施後速やかに、</a:t>
            </a:r>
            <a:r>
              <a:rPr kumimoji="1" lang="ja-JP" altLang="en-US" sz="2000" b="1" dirty="0">
                <a:solidFill>
                  <a:srgbClr val="FF0000"/>
                </a:solidFill>
              </a:rPr>
              <a:t>自治体へ事前調査結果を報告する必要</a:t>
            </a:r>
            <a:r>
              <a:rPr kumimoji="1" lang="ja-JP" altLang="en-US" sz="2000" dirty="0"/>
              <a:t>があります。</a:t>
            </a:r>
            <a:endParaRPr kumimoji="1" lang="en-US" altLang="ja-JP" sz="2000" dirty="0"/>
          </a:p>
          <a:p>
            <a:r>
              <a:rPr kumimoji="1" lang="ja-JP" altLang="en-US" sz="2000" dirty="0"/>
              <a:t>　なお、報告は原則として石綿事前調査結果報告システムを通じて行ってください。</a:t>
            </a:r>
            <a:endParaRPr kumimoji="1" lang="en-US" altLang="ja-JP" sz="2000" dirty="0"/>
          </a:p>
        </p:txBody>
      </p:sp>
      <p:sp>
        <p:nvSpPr>
          <p:cNvPr id="9" name="テキスト ボックス 8"/>
          <p:cNvSpPr txBox="1"/>
          <p:nvPr/>
        </p:nvSpPr>
        <p:spPr>
          <a:xfrm>
            <a:off x="924965" y="8630854"/>
            <a:ext cx="10388312" cy="1123384"/>
          </a:xfrm>
          <a:prstGeom prst="rect">
            <a:avLst/>
          </a:prstGeom>
          <a:noFill/>
        </p:spPr>
        <p:txBody>
          <a:bodyPr wrap="square" rtlCol="0">
            <a:spAutoFit/>
          </a:bodyPr>
          <a:lstStyle/>
          <a:p>
            <a:r>
              <a:rPr lang="en-US" altLang="ja-JP" sz="1600" dirty="0"/>
              <a:t>※</a:t>
            </a:r>
            <a:r>
              <a:rPr lang="ja-JP" altLang="en-US" sz="1600" dirty="0"/>
              <a:t>１・特定建築物石綿含有建材調査者</a:t>
            </a:r>
            <a:endParaRPr lang="en-US" altLang="ja-JP" sz="1600" dirty="0"/>
          </a:p>
          <a:p>
            <a:r>
              <a:rPr lang="ja-JP" altLang="en-US" sz="1600" dirty="0"/>
              <a:t>　　・一般建築物石綿含有建材調査者</a:t>
            </a:r>
            <a:endParaRPr lang="en-US" altLang="ja-JP" sz="1600" dirty="0"/>
          </a:p>
          <a:p>
            <a:r>
              <a:rPr lang="ja-JP" altLang="en-US" sz="1600" dirty="0"/>
              <a:t>　　・一戸建て等石綿含有建材調査者（一戸建て住宅・共同住宅は住戸の内部に限定）</a:t>
            </a:r>
            <a:endParaRPr lang="en-US" altLang="ja-JP" sz="1600" dirty="0"/>
          </a:p>
          <a:p>
            <a:endParaRPr lang="en-US" altLang="ja-JP" sz="100" dirty="0"/>
          </a:p>
          <a:p>
            <a:r>
              <a:rPr lang="ja-JP" altLang="en-US" sz="1600" dirty="0"/>
              <a:t>　　・令和５年９月までに一般社団法人日本アスベスト調査診断協会に登録された者</a:t>
            </a:r>
            <a:endParaRPr lang="en-US" altLang="ja-JP" sz="1600" dirty="0"/>
          </a:p>
        </p:txBody>
      </p:sp>
      <p:sp>
        <p:nvSpPr>
          <p:cNvPr id="12" name="テキスト ボックス 11"/>
          <p:cNvSpPr txBox="1"/>
          <p:nvPr/>
        </p:nvSpPr>
        <p:spPr>
          <a:xfrm>
            <a:off x="816897" y="12838298"/>
            <a:ext cx="11340018" cy="1354217"/>
          </a:xfrm>
          <a:prstGeom prst="rect">
            <a:avLst/>
          </a:prstGeom>
          <a:noFill/>
        </p:spPr>
        <p:txBody>
          <a:bodyPr wrap="square" rtlCol="0">
            <a:spAutoFit/>
          </a:bodyPr>
          <a:lstStyle/>
          <a:p>
            <a:r>
              <a:rPr lang="en-US" altLang="ja-JP" sz="2000" dirty="0"/>
              <a:t>【</a:t>
            </a:r>
            <a:r>
              <a:rPr lang="ja-JP" altLang="en-US" sz="2000" dirty="0"/>
              <a:t>報告対象工事</a:t>
            </a:r>
            <a:r>
              <a:rPr lang="en-US" altLang="ja-JP" sz="2000" dirty="0"/>
              <a:t>】</a:t>
            </a:r>
          </a:p>
          <a:p>
            <a:r>
              <a:rPr lang="ja-JP" altLang="en-US" sz="2000" dirty="0"/>
              <a:t>・建築物の解体作業で、工事の対象となる建物の床面積の合計が</a:t>
            </a:r>
            <a:r>
              <a:rPr lang="en-US" altLang="ja-JP" sz="2000" b="1" dirty="0"/>
              <a:t>80m</a:t>
            </a:r>
            <a:r>
              <a:rPr lang="en-US" altLang="ja-JP" sz="2000" b="1" baseline="30000" dirty="0"/>
              <a:t>2</a:t>
            </a:r>
            <a:r>
              <a:rPr lang="ja-JP" altLang="en-US" sz="2000" b="1" dirty="0"/>
              <a:t>以上</a:t>
            </a:r>
            <a:r>
              <a:rPr lang="ja-JP" altLang="en-US" sz="2000" dirty="0"/>
              <a:t>であるもの</a:t>
            </a:r>
            <a:endParaRPr lang="en-US" altLang="ja-JP" sz="2000" dirty="0"/>
          </a:p>
          <a:p>
            <a:endParaRPr lang="en-US" altLang="ja-JP" sz="200" dirty="0"/>
          </a:p>
          <a:p>
            <a:r>
              <a:rPr lang="ja-JP" altLang="en-US" sz="2000" dirty="0"/>
              <a:t>・建築物の改修作業、工作物</a:t>
            </a:r>
            <a:r>
              <a:rPr lang="en-US" altLang="ja-JP" sz="2000" baseline="30000" dirty="0"/>
              <a:t>※</a:t>
            </a:r>
            <a:r>
              <a:rPr lang="ja-JP" altLang="en-US" sz="2000" dirty="0"/>
              <a:t>の解体・改修作業で、工事の請負代金の合計が</a:t>
            </a:r>
            <a:r>
              <a:rPr lang="en-US" altLang="ja-JP" sz="2000" b="1" dirty="0"/>
              <a:t>100</a:t>
            </a:r>
            <a:r>
              <a:rPr lang="ja-JP" altLang="en-US" sz="2000" b="1" dirty="0"/>
              <a:t>万円以上</a:t>
            </a:r>
            <a:r>
              <a:rPr lang="ja-JP" altLang="en-US" sz="2000" dirty="0"/>
              <a:t>で</a:t>
            </a:r>
            <a:endParaRPr lang="en-US" altLang="ja-JP" sz="2000" dirty="0"/>
          </a:p>
          <a:p>
            <a:r>
              <a:rPr lang="ja-JP" altLang="en-US" sz="2000" dirty="0"/>
              <a:t>　あるもの（材料費、消費税を含む。事前調査費用は除く。）</a:t>
            </a:r>
            <a:endParaRPr lang="en-US" altLang="ja-JP" dirty="0"/>
          </a:p>
        </p:txBody>
      </p:sp>
      <p:sp>
        <p:nvSpPr>
          <p:cNvPr id="13" name="テキスト ボックス 12"/>
          <p:cNvSpPr txBox="1"/>
          <p:nvPr/>
        </p:nvSpPr>
        <p:spPr>
          <a:xfrm>
            <a:off x="922772" y="9825279"/>
            <a:ext cx="10821099" cy="584775"/>
          </a:xfrm>
          <a:prstGeom prst="rect">
            <a:avLst/>
          </a:prstGeom>
          <a:noFill/>
        </p:spPr>
        <p:txBody>
          <a:bodyPr wrap="square" rtlCol="0">
            <a:spAutoFit/>
          </a:bodyPr>
          <a:lstStyle/>
          <a:p>
            <a:r>
              <a:rPr lang="en-US" altLang="ja-JP" sz="1600" dirty="0"/>
              <a:t>※</a:t>
            </a:r>
            <a:r>
              <a:rPr lang="ja-JP" altLang="en-US" sz="1600" dirty="0"/>
              <a:t>２  解体等工事を行う建築物が平成</a:t>
            </a:r>
            <a:r>
              <a:rPr lang="en-US" altLang="ja-JP" sz="1600" dirty="0"/>
              <a:t>18</a:t>
            </a:r>
            <a:r>
              <a:rPr lang="ja-JP" altLang="en-US" sz="1600" dirty="0"/>
              <a:t>年</a:t>
            </a:r>
            <a:r>
              <a:rPr lang="en-US" altLang="ja-JP" sz="1600" dirty="0"/>
              <a:t>9</a:t>
            </a:r>
            <a:r>
              <a:rPr lang="ja-JP" altLang="en-US" sz="1600" dirty="0"/>
              <a:t>月</a:t>
            </a:r>
            <a:r>
              <a:rPr lang="en-US" altLang="ja-JP" sz="1600" dirty="0"/>
              <a:t>1</a:t>
            </a:r>
            <a:r>
              <a:rPr lang="ja-JP" altLang="en-US" sz="1600" dirty="0"/>
              <a:t>日以後の設置の工事に着手したことが書面により</a:t>
            </a:r>
            <a:endParaRPr lang="en-US" altLang="ja-JP" sz="1600" dirty="0"/>
          </a:p>
          <a:p>
            <a:r>
              <a:rPr lang="ja-JP" altLang="en-US" sz="1600" dirty="0"/>
              <a:t>　　  明らかである場合は、建築物石綿含有建材調査者等による調査を行う必要はありません。</a:t>
            </a:r>
            <a:endParaRPr lang="en-US" altLang="ja-JP" sz="1600" dirty="0"/>
          </a:p>
        </p:txBody>
      </p:sp>
      <p:sp>
        <p:nvSpPr>
          <p:cNvPr id="14" name="テキスト ボックス 13"/>
          <p:cNvSpPr txBox="1"/>
          <p:nvPr/>
        </p:nvSpPr>
        <p:spPr>
          <a:xfrm>
            <a:off x="448124" y="5373211"/>
            <a:ext cx="11676743" cy="400110"/>
          </a:xfrm>
          <a:prstGeom prst="rect">
            <a:avLst/>
          </a:prstGeom>
          <a:noFill/>
        </p:spPr>
        <p:txBody>
          <a:bodyPr wrap="square" rtlCol="0">
            <a:spAutoFit/>
          </a:bodyPr>
          <a:lstStyle/>
          <a:p>
            <a:r>
              <a:rPr kumimoji="1" lang="ja-JP" altLang="en-US" sz="2000" dirty="0"/>
              <a:t>　工事の規模に関わらず、</a:t>
            </a:r>
            <a:r>
              <a:rPr kumimoji="1" lang="ja-JP" altLang="en-US" sz="2000" b="1" dirty="0">
                <a:solidFill>
                  <a:srgbClr val="FF0000"/>
                </a:solidFill>
              </a:rPr>
              <a:t>すべての解体等工事が対象</a:t>
            </a:r>
            <a:r>
              <a:rPr kumimoji="1" lang="ja-JP" altLang="en-US" sz="2000" dirty="0"/>
              <a:t>です。</a:t>
            </a:r>
            <a:endParaRPr kumimoji="1" lang="en-US" altLang="ja-JP" sz="2000" dirty="0"/>
          </a:p>
        </p:txBody>
      </p:sp>
      <p:sp>
        <p:nvSpPr>
          <p:cNvPr id="16" name="テキスト ボックス 15"/>
          <p:cNvSpPr txBox="1"/>
          <p:nvPr/>
        </p:nvSpPr>
        <p:spPr>
          <a:xfrm>
            <a:off x="1604761" y="15462268"/>
            <a:ext cx="11078507" cy="400110"/>
          </a:xfrm>
          <a:prstGeom prst="rect">
            <a:avLst/>
          </a:prstGeom>
          <a:noFill/>
        </p:spPr>
        <p:txBody>
          <a:bodyPr wrap="square" rtlCol="0">
            <a:spAutoFit/>
          </a:bodyPr>
          <a:lstStyle/>
          <a:p>
            <a:r>
              <a:rPr kumimoji="1" lang="ja-JP" altLang="en-US" sz="2000" dirty="0"/>
              <a:t>　詳細は、大阪府ホームページをご参照ください。</a:t>
            </a:r>
            <a:endParaRPr kumimoji="1" lang="en-US" altLang="ja-JP" sz="2000" dirty="0"/>
          </a:p>
        </p:txBody>
      </p:sp>
      <p:sp>
        <p:nvSpPr>
          <p:cNvPr id="4" name="テキスト ボックス 3">
            <a:extLst>
              <a:ext uri="{FF2B5EF4-FFF2-40B4-BE49-F238E27FC236}">
                <a16:creationId xmlns:a16="http://schemas.microsoft.com/office/drawing/2014/main" id="{6EF29FE7-A333-41EB-89CE-6FCC954D0295}"/>
              </a:ext>
            </a:extLst>
          </p:cNvPr>
          <p:cNvSpPr txBox="1"/>
          <p:nvPr/>
        </p:nvSpPr>
        <p:spPr>
          <a:xfrm>
            <a:off x="11277601" y="15924647"/>
            <a:ext cx="936168" cy="307777"/>
          </a:xfrm>
          <a:prstGeom prst="rect">
            <a:avLst/>
          </a:prstGeom>
          <a:noFill/>
        </p:spPr>
        <p:txBody>
          <a:bodyPr wrap="square" rtlCol="0">
            <a:spAutoFit/>
          </a:bodyPr>
          <a:lstStyle/>
          <a:p>
            <a:r>
              <a:rPr kumimoji="1" lang="ja-JP" altLang="en-US" sz="1400" dirty="0">
                <a:latin typeface="+mn-ea"/>
              </a:rPr>
              <a:t>（</a:t>
            </a:r>
            <a:r>
              <a:rPr kumimoji="1" lang="en-US" altLang="ja-JP" sz="1400" dirty="0">
                <a:latin typeface="+mn-ea"/>
              </a:rPr>
              <a:t>R6.1</a:t>
            </a:r>
            <a:r>
              <a:rPr kumimoji="1" lang="ja-JP" altLang="en-US" sz="1400" dirty="0">
                <a:latin typeface="+mn-ea"/>
              </a:rPr>
              <a:t>）</a:t>
            </a:r>
            <a:endParaRPr kumimoji="1" lang="en-US" altLang="ja-JP" sz="1400" dirty="0">
              <a:latin typeface="+mn-ea"/>
            </a:endParaRPr>
          </a:p>
        </p:txBody>
      </p:sp>
      <p:sp>
        <p:nvSpPr>
          <p:cNvPr id="24" name="テキスト ボックス 23">
            <a:extLst>
              <a:ext uri="{FF2B5EF4-FFF2-40B4-BE49-F238E27FC236}">
                <a16:creationId xmlns:a16="http://schemas.microsoft.com/office/drawing/2014/main" id="{241F9690-0E95-4010-A1E5-1BFC4062B284}"/>
              </a:ext>
            </a:extLst>
          </p:cNvPr>
          <p:cNvSpPr txBox="1"/>
          <p:nvPr/>
        </p:nvSpPr>
        <p:spPr>
          <a:xfrm>
            <a:off x="331150" y="1313036"/>
            <a:ext cx="11521269" cy="1631216"/>
          </a:xfrm>
          <a:prstGeom prst="rect">
            <a:avLst/>
          </a:prstGeom>
          <a:noFill/>
        </p:spPr>
        <p:txBody>
          <a:bodyPr wrap="square" rtlCol="0">
            <a:spAutoFit/>
          </a:bodyPr>
          <a:lstStyle/>
          <a:p>
            <a:r>
              <a:rPr kumimoji="1" lang="ja-JP" altLang="en-US" sz="2000" dirty="0"/>
              <a:t>　解体等工事（建築物等を解体、改修</a:t>
            </a:r>
            <a:r>
              <a:rPr kumimoji="1" lang="en-US" altLang="ja-JP" sz="2000" baseline="30000" dirty="0"/>
              <a:t>※</a:t>
            </a:r>
            <a:r>
              <a:rPr kumimoji="1" lang="ja-JP" altLang="en-US" sz="2000" dirty="0"/>
              <a:t>する作業を伴う建設工事）の元請業者又は自主施工者は、解体等工事を行う前に、工事対象となるすべての範囲について石綿の使用の有無を事前に調査する必要があります。なお、その結果については工事着手までに掲示を行い、事前調査書面を作成・保存し、現場へ備え付けることが義務付けられています。　</a:t>
            </a:r>
            <a:endParaRPr kumimoji="1" lang="en-US" altLang="ja-JP" sz="2000" dirty="0"/>
          </a:p>
          <a:p>
            <a:r>
              <a:rPr kumimoji="1" lang="ja-JP" altLang="en-US" sz="2000" dirty="0"/>
              <a:t>　また、元請業者は発注者へ書面で事前調査結果の説明を行わなければなりません。</a:t>
            </a:r>
            <a:endParaRPr kumimoji="1" lang="en-US" altLang="ja-JP" sz="2000" dirty="0"/>
          </a:p>
        </p:txBody>
      </p:sp>
      <p:sp>
        <p:nvSpPr>
          <p:cNvPr id="27" name="テキスト ボックス 26">
            <a:extLst>
              <a:ext uri="{FF2B5EF4-FFF2-40B4-BE49-F238E27FC236}">
                <a16:creationId xmlns:a16="http://schemas.microsoft.com/office/drawing/2014/main" id="{112B2717-1D8B-43F7-A1FB-FA810B137AE2}"/>
              </a:ext>
            </a:extLst>
          </p:cNvPr>
          <p:cNvSpPr txBox="1"/>
          <p:nvPr/>
        </p:nvSpPr>
        <p:spPr>
          <a:xfrm>
            <a:off x="351875" y="3168432"/>
            <a:ext cx="11498940" cy="830997"/>
          </a:xfrm>
          <a:prstGeom prst="rect">
            <a:avLst/>
          </a:prstGeom>
          <a:noFill/>
        </p:spPr>
        <p:txBody>
          <a:bodyPr wrap="square" rtlCol="0">
            <a:spAutoFit/>
          </a:bodyPr>
          <a:lstStyle/>
          <a:p>
            <a:r>
              <a:rPr kumimoji="1" lang="en-US" altLang="ja-JP" sz="1600" dirty="0"/>
              <a:t>※</a:t>
            </a:r>
            <a:r>
              <a:rPr kumimoji="1" lang="ja-JP" altLang="en-US" sz="1600" dirty="0"/>
              <a:t>　建築物等に現存する建材に何らかの変更を加える工事であって、建築物等の解体工事以外のものをいい、リフォーム、</a:t>
            </a:r>
            <a:endParaRPr kumimoji="1" lang="en-US" altLang="ja-JP" sz="1600" dirty="0"/>
          </a:p>
          <a:p>
            <a:r>
              <a:rPr kumimoji="1" lang="ja-JP" altLang="en-US" sz="1600" dirty="0"/>
              <a:t>　　修繕、各種設備工事、足場の設置、塗装や外壁補修等であって既存の躯体の一部の除去・切断・破砕・研磨・穿孔（穴　</a:t>
            </a:r>
            <a:endParaRPr kumimoji="1" lang="en-US" altLang="ja-JP" sz="1600" dirty="0"/>
          </a:p>
          <a:p>
            <a:r>
              <a:rPr kumimoji="1" lang="ja-JP" altLang="en-US" sz="1600" dirty="0"/>
              <a:t>　　開け）等を伴うものを含む。</a:t>
            </a:r>
            <a:endParaRPr kumimoji="1" lang="en-US" altLang="ja-JP" sz="1600" dirty="0"/>
          </a:p>
        </p:txBody>
      </p:sp>
      <p:sp>
        <p:nvSpPr>
          <p:cNvPr id="28" name="四角形: 角を丸くする 27">
            <a:extLst>
              <a:ext uri="{FF2B5EF4-FFF2-40B4-BE49-F238E27FC236}">
                <a16:creationId xmlns:a16="http://schemas.microsoft.com/office/drawing/2014/main" id="{3EC44094-707D-4CE6-8E53-100E055657C0}"/>
              </a:ext>
            </a:extLst>
          </p:cNvPr>
          <p:cNvSpPr/>
          <p:nvPr/>
        </p:nvSpPr>
        <p:spPr>
          <a:xfrm>
            <a:off x="315676" y="4855636"/>
            <a:ext cx="3278424" cy="461129"/>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dirty="0">
                <a:solidFill>
                  <a:schemeClr val="tx1"/>
                </a:solidFill>
              </a:rPr>
              <a:t>　    すべての工事が対象 </a:t>
            </a:r>
          </a:p>
        </p:txBody>
      </p:sp>
      <p:sp>
        <p:nvSpPr>
          <p:cNvPr id="31" name="四角形: 角を丸くする 30">
            <a:extLst>
              <a:ext uri="{FF2B5EF4-FFF2-40B4-BE49-F238E27FC236}">
                <a16:creationId xmlns:a16="http://schemas.microsoft.com/office/drawing/2014/main" id="{BA7B07D6-D511-4CB0-BB86-E62861A1A0A0}"/>
              </a:ext>
            </a:extLst>
          </p:cNvPr>
          <p:cNvSpPr/>
          <p:nvPr/>
        </p:nvSpPr>
        <p:spPr>
          <a:xfrm>
            <a:off x="331151" y="6352034"/>
            <a:ext cx="4012250" cy="453333"/>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dirty="0">
                <a:solidFill>
                  <a:schemeClr val="tx1"/>
                </a:solidFill>
              </a:rPr>
              <a:t>　    書面調査と目視調査が基本 </a:t>
            </a:r>
          </a:p>
        </p:txBody>
      </p:sp>
      <p:sp>
        <p:nvSpPr>
          <p:cNvPr id="34" name="四角形: 角を丸くする 33">
            <a:extLst>
              <a:ext uri="{FF2B5EF4-FFF2-40B4-BE49-F238E27FC236}">
                <a16:creationId xmlns:a16="http://schemas.microsoft.com/office/drawing/2014/main" id="{70D095AE-5875-4582-BCE4-D6788E4E24A8}"/>
              </a:ext>
            </a:extLst>
          </p:cNvPr>
          <p:cNvSpPr/>
          <p:nvPr/>
        </p:nvSpPr>
        <p:spPr>
          <a:xfrm>
            <a:off x="331150" y="11158504"/>
            <a:ext cx="4850450" cy="461129"/>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dirty="0">
                <a:solidFill>
                  <a:schemeClr val="tx1"/>
                </a:solidFill>
              </a:rPr>
              <a:t>　    自治体への調査結果の報告は義務 </a:t>
            </a:r>
          </a:p>
        </p:txBody>
      </p:sp>
      <p:sp>
        <p:nvSpPr>
          <p:cNvPr id="35" name="テキスト ボックス 34">
            <a:extLst>
              <a:ext uri="{FF2B5EF4-FFF2-40B4-BE49-F238E27FC236}">
                <a16:creationId xmlns:a16="http://schemas.microsoft.com/office/drawing/2014/main" id="{E5CBD4FB-76BF-474C-B6A3-BCD91FF82207}"/>
              </a:ext>
            </a:extLst>
          </p:cNvPr>
          <p:cNvSpPr txBox="1"/>
          <p:nvPr/>
        </p:nvSpPr>
        <p:spPr>
          <a:xfrm>
            <a:off x="990147" y="14272083"/>
            <a:ext cx="9043366" cy="338554"/>
          </a:xfrm>
          <a:prstGeom prst="rect">
            <a:avLst/>
          </a:prstGeom>
          <a:noFill/>
        </p:spPr>
        <p:txBody>
          <a:bodyPr wrap="square" rtlCol="0">
            <a:spAutoFit/>
          </a:bodyPr>
          <a:lstStyle/>
          <a:p>
            <a:r>
              <a:rPr lang="en-US" altLang="ja-JP" sz="1600" dirty="0"/>
              <a:t>※</a:t>
            </a:r>
            <a:r>
              <a:rPr lang="ja-JP" altLang="en-US" sz="1600" dirty="0"/>
              <a:t>　石綿含有建材が使用されているおそれが大きいものとして環境大臣が定めるものに限ります。</a:t>
            </a:r>
            <a:endParaRPr lang="en-US" altLang="ja-JP" sz="1600" dirty="0"/>
          </a:p>
        </p:txBody>
      </p:sp>
      <p:grpSp>
        <p:nvGrpSpPr>
          <p:cNvPr id="36" name="グループ化 35">
            <a:extLst>
              <a:ext uri="{FF2B5EF4-FFF2-40B4-BE49-F238E27FC236}">
                <a16:creationId xmlns:a16="http://schemas.microsoft.com/office/drawing/2014/main" id="{2F1A5484-4D6F-4C23-8252-B99AA7E19CA6}"/>
              </a:ext>
            </a:extLst>
          </p:cNvPr>
          <p:cNvGrpSpPr/>
          <p:nvPr/>
        </p:nvGrpSpPr>
        <p:grpSpPr>
          <a:xfrm>
            <a:off x="8441356" y="15326944"/>
            <a:ext cx="2346411" cy="630678"/>
            <a:chOff x="66106" y="-1"/>
            <a:chExt cx="1686494" cy="314325"/>
          </a:xfrm>
          <a:solidFill>
            <a:srgbClr val="0070C0"/>
          </a:solidFill>
        </p:grpSpPr>
        <p:sp>
          <p:nvSpPr>
            <p:cNvPr id="37" name="正方形/長方形 36">
              <a:extLst>
                <a:ext uri="{FF2B5EF4-FFF2-40B4-BE49-F238E27FC236}">
                  <a16:creationId xmlns:a16="http://schemas.microsoft.com/office/drawing/2014/main" id="{F22687DB-6B92-4C54-80C6-DF8CA3DE813B}"/>
                </a:ext>
              </a:extLst>
            </p:cNvPr>
            <p:cNvSpPr/>
            <p:nvPr/>
          </p:nvSpPr>
          <p:spPr>
            <a:xfrm>
              <a:off x="66106" y="0"/>
              <a:ext cx="1686494" cy="314168"/>
            </a:xfrm>
            <a:prstGeom prst="rect">
              <a:avLst/>
            </a:prstGeom>
            <a:noFill/>
            <a:ln w="25400" cap="flat" cmpd="sng" algn="ctr">
              <a:solidFill>
                <a:srgbClr val="0070C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sz="1600" b="1" kern="100" dirty="0">
                  <a:solidFill>
                    <a:srgbClr val="000000"/>
                  </a:solidFill>
                  <a:effectLst/>
                  <a:latin typeface="+mn-ea"/>
                  <a:cs typeface="Times New Roman" panose="02020603050405020304" pitchFamily="18" charset="0"/>
                </a:rPr>
                <a:t>大阪府　石綿</a:t>
              </a:r>
              <a:endParaRPr lang="ja-JP" kern="100" dirty="0">
                <a:effectLst/>
                <a:latin typeface="+mn-ea"/>
                <a:cs typeface="Times New Roman" panose="02020603050405020304" pitchFamily="18" charset="0"/>
              </a:endParaRPr>
            </a:p>
          </p:txBody>
        </p:sp>
        <p:sp>
          <p:nvSpPr>
            <p:cNvPr id="38" name="正方形/長方形 37">
              <a:extLst>
                <a:ext uri="{FF2B5EF4-FFF2-40B4-BE49-F238E27FC236}">
                  <a16:creationId xmlns:a16="http://schemas.microsoft.com/office/drawing/2014/main" id="{6CE619F8-0657-4490-BFD9-C5FCC81D1E4C}"/>
                </a:ext>
              </a:extLst>
            </p:cNvPr>
            <p:cNvSpPr/>
            <p:nvPr/>
          </p:nvSpPr>
          <p:spPr>
            <a:xfrm>
              <a:off x="1162050" y="-1"/>
              <a:ext cx="590550" cy="314325"/>
            </a:xfrm>
            <a:prstGeom prst="rect">
              <a:avLst/>
            </a:prstGeom>
            <a:grpFill/>
            <a:ln w="25400" cap="flat" cmpd="sng" algn="ctr">
              <a:solidFill>
                <a:srgbClr val="0070C0"/>
              </a:solidFill>
              <a:prstDash val="solid"/>
            </a:ln>
            <a:effectLst/>
          </p:spPr>
          <p:txBody>
            <a:bodyPr rot="0" spcFirstLastPara="0" vert="horz" wrap="square" lIns="91440" tIns="45720" rIns="91440" bIns="45720" numCol="1" spcCol="0" rtlCol="0" fromWordArt="0" anchor="ctr" anchorCtr="1" forceAA="0" compatLnSpc="1">
              <a:prstTxWarp prst="textNoShape">
                <a:avLst/>
              </a:prstTxWarp>
              <a:noAutofit/>
            </a:bodyPr>
            <a:lstStyle/>
            <a:p>
              <a:pPr algn="ctr"/>
              <a:r>
                <a:rPr lang="ja-JP" sz="1600" b="1" kern="100" dirty="0">
                  <a:solidFill>
                    <a:srgbClr val="FFFFFF"/>
                  </a:solidFill>
                  <a:effectLst/>
                  <a:latin typeface="+mn-ea"/>
                  <a:cs typeface="Times New Roman" panose="02020603050405020304" pitchFamily="18" charset="0"/>
                </a:rPr>
                <a:t>検索</a:t>
              </a:r>
              <a:endParaRPr lang="ja-JP" kern="100" dirty="0">
                <a:effectLst/>
                <a:latin typeface="+mn-ea"/>
                <a:cs typeface="Times New Roman" panose="02020603050405020304" pitchFamily="18" charset="0"/>
              </a:endParaRPr>
            </a:p>
          </p:txBody>
        </p:sp>
      </p:grpSp>
      <p:cxnSp>
        <p:nvCxnSpPr>
          <p:cNvPr id="39" name="直線矢印コネクタ 38">
            <a:extLst>
              <a:ext uri="{FF2B5EF4-FFF2-40B4-BE49-F238E27FC236}">
                <a16:creationId xmlns:a16="http://schemas.microsoft.com/office/drawing/2014/main" id="{9BC548C5-C0DE-4C24-ADD2-9B369CF1B8C6}"/>
              </a:ext>
            </a:extLst>
          </p:cNvPr>
          <p:cNvCxnSpPr>
            <a:cxnSpLocks/>
          </p:cNvCxnSpPr>
          <p:nvPr/>
        </p:nvCxnSpPr>
        <p:spPr>
          <a:xfrm flipH="1" flipV="1">
            <a:off x="10633763" y="15774429"/>
            <a:ext cx="525510" cy="22669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6" name="グループ化 75">
            <a:extLst>
              <a:ext uri="{FF2B5EF4-FFF2-40B4-BE49-F238E27FC236}">
                <a16:creationId xmlns:a16="http://schemas.microsoft.com/office/drawing/2014/main" id="{73274735-90BA-41CF-9E77-3814BC6FD485}"/>
              </a:ext>
            </a:extLst>
          </p:cNvPr>
          <p:cNvGrpSpPr/>
          <p:nvPr/>
        </p:nvGrpSpPr>
        <p:grpSpPr>
          <a:xfrm>
            <a:off x="472273" y="4737471"/>
            <a:ext cx="379749" cy="540512"/>
            <a:chOff x="565043" y="809237"/>
            <a:chExt cx="1169988" cy="1665288"/>
          </a:xfrm>
        </p:grpSpPr>
        <p:sp>
          <p:nvSpPr>
            <p:cNvPr id="77" name="Oval 111">
              <a:extLst>
                <a:ext uri="{FF2B5EF4-FFF2-40B4-BE49-F238E27FC236}">
                  <a16:creationId xmlns:a16="http://schemas.microsoft.com/office/drawing/2014/main" id="{5AABF195-865D-4FA1-A38A-7F67BBB6B279}"/>
                </a:ext>
              </a:extLst>
            </p:cNvPr>
            <p:cNvSpPr>
              <a:spLocks noChangeArrowheads="1"/>
            </p:cNvSpPr>
            <p:nvPr/>
          </p:nvSpPr>
          <p:spPr bwMode="auto">
            <a:xfrm>
              <a:off x="655531" y="2293550"/>
              <a:ext cx="1079500" cy="134937"/>
            </a:xfrm>
            <a:prstGeom prst="ellipse">
              <a:avLst/>
            </a:prstGeom>
            <a:solidFill>
              <a:srgbClr val="333333">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8" name="Group 112">
              <a:extLst>
                <a:ext uri="{FF2B5EF4-FFF2-40B4-BE49-F238E27FC236}">
                  <a16:creationId xmlns:a16="http://schemas.microsoft.com/office/drawing/2014/main" id="{55A85E78-985E-421B-85EA-2A4B0897DF7C}"/>
                </a:ext>
              </a:extLst>
            </p:cNvPr>
            <p:cNvGrpSpPr>
              <a:grpSpLocks/>
            </p:cNvGrpSpPr>
            <p:nvPr/>
          </p:nvGrpSpPr>
          <p:grpSpPr bwMode="auto">
            <a:xfrm rot="1800000">
              <a:off x="565043" y="809237"/>
              <a:ext cx="1035050" cy="1665288"/>
              <a:chOff x="625" y="2245"/>
              <a:chExt cx="652" cy="1049"/>
            </a:xfrm>
          </p:grpSpPr>
          <p:sp>
            <p:nvSpPr>
              <p:cNvPr id="79" name="AutoShape 113">
                <a:extLst>
                  <a:ext uri="{FF2B5EF4-FFF2-40B4-BE49-F238E27FC236}">
                    <a16:creationId xmlns:a16="http://schemas.microsoft.com/office/drawing/2014/main" id="{81C46294-4D83-445C-A83E-68DA231BFC7C}"/>
                  </a:ext>
                </a:extLst>
              </p:cNvPr>
              <p:cNvSpPr>
                <a:spLocks noChangeArrowheads="1"/>
              </p:cNvSpPr>
              <p:nvPr/>
            </p:nvSpPr>
            <p:spPr bwMode="auto">
              <a:xfrm>
                <a:off x="909" y="2699"/>
                <a:ext cx="85" cy="59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gradFill rotWithShape="1">
                <a:gsLst>
                  <a:gs pos="0">
                    <a:srgbClr val="969696"/>
                  </a:gs>
                  <a:gs pos="50000">
                    <a:srgbClr val="969696">
                      <a:gamma/>
                      <a:tint val="25490"/>
                      <a:invGamma/>
                    </a:srgbClr>
                  </a:gs>
                  <a:gs pos="100000">
                    <a:srgbClr val="969696"/>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0" name="Oval 114">
                <a:extLst>
                  <a:ext uri="{FF2B5EF4-FFF2-40B4-BE49-F238E27FC236}">
                    <a16:creationId xmlns:a16="http://schemas.microsoft.com/office/drawing/2014/main" id="{4D0F7C0F-40D0-4D5B-B820-4393377AAADD}"/>
                  </a:ext>
                </a:extLst>
              </p:cNvPr>
              <p:cNvSpPr>
                <a:spLocks noChangeArrowheads="1"/>
              </p:cNvSpPr>
              <p:nvPr/>
            </p:nvSpPr>
            <p:spPr bwMode="auto">
              <a:xfrm>
                <a:off x="625" y="2245"/>
                <a:ext cx="652" cy="652"/>
              </a:xfrm>
              <a:prstGeom prst="ellipse">
                <a:avLst/>
              </a:prstGeom>
              <a:gradFill rotWithShape="1">
                <a:gsLst>
                  <a:gs pos="0">
                    <a:srgbClr val="FF0000"/>
                  </a:gs>
                  <a:gs pos="100000">
                    <a:srgbClr val="C00000"/>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1" name="Oval 115">
                <a:extLst>
                  <a:ext uri="{FF2B5EF4-FFF2-40B4-BE49-F238E27FC236}">
                    <a16:creationId xmlns:a16="http://schemas.microsoft.com/office/drawing/2014/main" id="{FE025EB7-C3E9-48B7-A18C-C4C665F9957C}"/>
                  </a:ext>
                </a:extLst>
              </p:cNvPr>
              <p:cNvSpPr>
                <a:spLocks noChangeArrowheads="1"/>
              </p:cNvSpPr>
              <p:nvPr/>
            </p:nvSpPr>
            <p:spPr bwMode="auto">
              <a:xfrm>
                <a:off x="909" y="2273"/>
                <a:ext cx="227" cy="142"/>
              </a:xfrm>
              <a:prstGeom prst="ellipse">
                <a:avLst/>
              </a:prstGeom>
              <a:gradFill rotWithShape="1">
                <a:gsLst>
                  <a:gs pos="0">
                    <a:srgbClr val="3366FF">
                      <a:gamma/>
                      <a:tint val="0"/>
                      <a:invGamma/>
                    </a:srgbClr>
                  </a:gs>
                  <a:gs pos="100000">
                    <a:srgbClr val="FF0000"/>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82" name="グループ化 81">
            <a:extLst>
              <a:ext uri="{FF2B5EF4-FFF2-40B4-BE49-F238E27FC236}">
                <a16:creationId xmlns:a16="http://schemas.microsoft.com/office/drawing/2014/main" id="{ACAD9BED-5CB6-4A38-B16C-167F41610939}"/>
              </a:ext>
            </a:extLst>
          </p:cNvPr>
          <p:cNvGrpSpPr/>
          <p:nvPr/>
        </p:nvGrpSpPr>
        <p:grpSpPr>
          <a:xfrm>
            <a:off x="476825" y="6194808"/>
            <a:ext cx="379749" cy="540512"/>
            <a:chOff x="565043" y="809237"/>
            <a:chExt cx="1169988" cy="1665288"/>
          </a:xfrm>
        </p:grpSpPr>
        <p:sp>
          <p:nvSpPr>
            <p:cNvPr id="83" name="Oval 111">
              <a:extLst>
                <a:ext uri="{FF2B5EF4-FFF2-40B4-BE49-F238E27FC236}">
                  <a16:creationId xmlns:a16="http://schemas.microsoft.com/office/drawing/2014/main" id="{0E0864B4-391E-4ED9-98E2-145C597471B5}"/>
                </a:ext>
              </a:extLst>
            </p:cNvPr>
            <p:cNvSpPr>
              <a:spLocks noChangeArrowheads="1"/>
            </p:cNvSpPr>
            <p:nvPr/>
          </p:nvSpPr>
          <p:spPr bwMode="auto">
            <a:xfrm>
              <a:off x="655531" y="2293550"/>
              <a:ext cx="1079500" cy="134937"/>
            </a:xfrm>
            <a:prstGeom prst="ellipse">
              <a:avLst/>
            </a:prstGeom>
            <a:solidFill>
              <a:srgbClr val="333333">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84" name="Group 112">
              <a:extLst>
                <a:ext uri="{FF2B5EF4-FFF2-40B4-BE49-F238E27FC236}">
                  <a16:creationId xmlns:a16="http://schemas.microsoft.com/office/drawing/2014/main" id="{F325A81E-50DC-4B2A-90B7-CFC5AE104079}"/>
                </a:ext>
              </a:extLst>
            </p:cNvPr>
            <p:cNvGrpSpPr>
              <a:grpSpLocks/>
            </p:cNvGrpSpPr>
            <p:nvPr/>
          </p:nvGrpSpPr>
          <p:grpSpPr bwMode="auto">
            <a:xfrm rot="1800000">
              <a:off x="565043" y="809237"/>
              <a:ext cx="1035050" cy="1665288"/>
              <a:chOff x="625" y="2245"/>
              <a:chExt cx="652" cy="1049"/>
            </a:xfrm>
          </p:grpSpPr>
          <p:sp>
            <p:nvSpPr>
              <p:cNvPr id="85" name="AutoShape 113">
                <a:extLst>
                  <a:ext uri="{FF2B5EF4-FFF2-40B4-BE49-F238E27FC236}">
                    <a16:creationId xmlns:a16="http://schemas.microsoft.com/office/drawing/2014/main" id="{31E56798-9DE2-467E-81D4-4A34E28B8321}"/>
                  </a:ext>
                </a:extLst>
              </p:cNvPr>
              <p:cNvSpPr>
                <a:spLocks noChangeArrowheads="1"/>
              </p:cNvSpPr>
              <p:nvPr/>
            </p:nvSpPr>
            <p:spPr bwMode="auto">
              <a:xfrm>
                <a:off x="909" y="2699"/>
                <a:ext cx="85" cy="59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gradFill rotWithShape="1">
                <a:gsLst>
                  <a:gs pos="0">
                    <a:srgbClr val="969696"/>
                  </a:gs>
                  <a:gs pos="50000">
                    <a:srgbClr val="969696">
                      <a:gamma/>
                      <a:tint val="25490"/>
                      <a:invGamma/>
                    </a:srgbClr>
                  </a:gs>
                  <a:gs pos="100000">
                    <a:srgbClr val="969696"/>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6" name="Oval 114">
                <a:extLst>
                  <a:ext uri="{FF2B5EF4-FFF2-40B4-BE49-F238E27FC236}">
                    <a16:creationId xmlns:a16="http://schemas.microsoft.com/office/drawing/2014/main" id="{EC4E1CE1-4CDC-40F5-B8E3-1C1F83FDE813}"/>
                  </a:ext>
                </a:extLst>
              </p:cNvPr>
              <p:cNvSpPr>
                <a:spLocks noChangeArrowheads="1"/>
              </p:cNvSpPr>
              <p:nvPr/>
            </p:nvSpPr>
            <p:spPr bwMode="auto">
              <a:xfrm>
                <a:off x="625" y="2245"/>
                <a:ext cx="652" cy="652"/>
              </a:xfrm>
              <a:prstGeom prst="ellipse">
                <a:avLst/>
              </a:prstGeom>
              <a:gradFill rotWithShape="1">
                <a:gsLst>
                  <a:gs pos="0">
                    <a:srgbClr val="FF0000"/>
                  </a:gs>
                  <a:gs pos="100000">
                    <a:srgbClr val="C00000"/>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7" name="Oval 115">
                <a:extLst>
                  <a:ext uri="{FF2B5EF4-FFF2-40B4-BE49-F238E27FC236}">
                    <a16:creationId xmlns:a16="http://schemas.microsoft.com/office/drawing/2014/main" id="{E8B0F1F4-87AF-4E67-BBF5-FC414842D3CF}"/>
                  </a:ext>
                </a:extLst>
              </p:cNvPr>
              <p:cNvSpPr>
                <a:spLocks noChangeArrowheads="1"/>
              </p:cNvSpPr>
              <p:nvPr/>
            </p:nvSpPr>
            <p:spPr bwMode="auto">
              <a:xfrm>
                <a:off x="909" y="2273"/>
                <a:ext cx="227" cy="142"/>
              </a:xfrm>
              <a:prstGeom prst="ellipse">
                <a:avLst/>
              </a:prstGeom>
              <a:gradFill rotWithShape="1">
                <a:gsLst>
                  <a:gs pos="0">
                    <a:srgbClr val="3366FF">
                      <a:gamma/>
                      <a:tint val="0"/>
                      <a:invGamma/>
                    </a:srgbClr>
                  </a:gs>
                  <a:gs pos="100000">
                    <a:srgbClr val="FF0000"/>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88" name="グループ化 87">
            <a:extLst>
              <a:ext uri="{FF2B5EF4-FFF2-40B4-BE49-F238E27FC236}">
                <a16:creationId xmlns:a16="http://schemas.microsoft.com/office/drawing/2014/main" id="{58ADC157-632A-48A0-B39E-39FAD64C27B0}"/>
              </a:ext>
            </a:extLst>
          </p:cNvPr>
          <p:cNvGrpSpPr/>
          <p:nvPr/>
        </p:nvGrpSpPr>
        <p:grpSpPr>
          <a:xfrm>
            <a:off x="474618" y="11027276"/>
            <a:ext cx="379749" cy="540512"/>
            <a:chOff x="565043" y="809237"/>
            <a:chExt cx="1169988" cy="1665288"/>
          </a:xfrm>
        </p:grpSpPr>
        <p:sp>
          <p:nvSpPr>
            <p:cNvPr id="89" name="Oval 111">
              <a:extLst>
                <a:ext uri="{FF2B5EF4-FFF2-40B4-BE49-F238E27FC236}">
                  <a16:creationId xmlns:a16="http://schemas.microsoft.com/office/drawing/2014/main" id="{0D6A7EBA-5471-4B12-953C-F7083862B5AE}"/>
                </a:ext>
              </a:extLst>
            </p:cNvPr>
            <p:cNvSpPr>
              <a:spLocks noChangeArrowheads="1"/>
            </p:cNvSpPr>
            <p:nvPr/>
          </p:nvSpPr>
          <p:spPr bwMode="auto">
            <a:xfrm>
              <a:off x="655531" y="2293550"/>
              <a:ext cx="1079500" cy="134937"/>
            </a:xfrm>
            <a:prstGeom prst="ellipse">
              <a:avLst/>
            </a:prstGeom>
            <a:solidFill>
              <a:srgbClr val="333333">
                <a:alpha val="30000"/>
              </a:srgbClr>
            </a:solidFill>
            <a:ln>
              <a:noFill/>
            </a:ln>
            <a:effectLst/>
            <a:extLst>
              <a:ext uri="{91240B29-F687-4F45-9708-019B960494DF}">
                <a14:hiddenLine xmlns:a14="http://schemas.microsoft.com/office/drawing/2010/main" w="952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90" name="Group 112">
              <a:extLst>
                <a:ext uri="{FF2B5EF4-FFF2-40B4-BE49-F238E27FC236}">
                  <a16:creationId xmlns:a16="http://schemas.microsoft.com/office/drawing/2014/main" id="{D16C9496-97F4-4FED-A3B2-D6D0FAFB1D96}"/>
                </a:ext>
              </a:extLst>
            </p:cNvPr>
            <p:cNvGrpSpPr>
              <a:grpSpLocks/>
            </p:cNvGrpSpPr>
            <p:nvPr/>
          </p:nvGrpSpPr>
          <p:grpSpPr bwMode="auto">
            <a:xfrm rot="1800000">
              <a:off x="565043" y="809237"/>
              <a:ext cx="1035050" cy="1665288"/>
              <a:chOff x="625" y="2245"/>
              <a:chExt cx="652" cy="1049"/>
            </a:xfrm>
          </p:grpSpPr>
          <p:sp>
            <p:nvSpPr>
              <p:cNvPr id="91" name="AutoShape 113">
                <a:extLst>
                  <a:ext uri="{FF2B5EF4-FFF2-40B4-BE49-F238E27FC236}">
                    <a16:creationId xmlns:a16="http://schemas.microsoft.com/office/drawing/2014/main" id="{5ADC2AEA-043E-469E-A49F-732E9A6C5295}"/>
                  </a:ext>
                </a:extLst>
              </p:cNvPr>
              <p:cNvSpPr>
                <a:spLocks noChangeArrowheads="1"/>
              </p:cNvSpPr>
              <p:nvPr/>
            </p:nvSpPr>
            <p:spPr bwMode="auto">
              <a:xfrm>
                <a:off x="909" y="2699"/>
                <a:ext cx="85" cy="59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gradFill rotWithShape="1">
                <a:gsLst>
                  <a:gs pos="0">
                    <a:srgbClr val="969696"/>
                  </a:gs>
                  <a:gs pos="50000">
                    <a:srgbClr val="969696">
                      <a:gamma/>
                      <a:tint val="25490"/>
                      <a:invGamma/>
                    </a:srgbClr>
                  </a:gs>
                  <a:gs pos="100000">
                    <a:srgbClr val="969696"/>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 name="Oval 114">
                <a:extLst>
                  <a:ext uri="{FF2B5EF4-FFF2-40B4-BE49-F238E27FC236}">
                    <a16:creationId xmlns:a16="http://schemas.microsoft.com/office/drawing/2014/main" id="{7ADDA6C3-6E76-4511-A340-8367D8AC06B7}"/>
                  </a:ext>
                </a:extLst>
              </p:cNvPr>
              <p:cNvSpPr>
                <a:spLocks noChangeArrowheads="1"/>
              </p:cNvSpPr>
              <p:nvPr/>
            </p:nvSpPr>
            <p:spPr bwMode="auto">
              <a:xfrm>
                <a:off x="625" y="2245"/>
                <a:ext cx="652" cy="652"/>
              </a:xfrm>
              <a:prstGeom prst="ellipse">
                <a:avLst/>
              </a:prstGeom>
              <a:gradFill rotWithShape="1">
                <a:gsLst>
                  <a:gs pos="0">
                    <a:srgbClr val="FF0000"/>
                  </a:gs>
                  <a:gs pos="100000">
                    <a:srgbClr val="C00000"/>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 name="Oval 115">
                <a:extLst>
                  <a:ext uri="{FF2B5EF4-FFF2-40B4-BE49-F238E27FC236}">
                    <a16:creationId xmlns:a16="http://schemas.microsoft.com/office/drawing/2014/main" id="{863CB8FE-436A-4CDC-9848-5E69762FB60A}"/>
                  </a:ext>
                </a:extLst>
              </p:cNvPr>
              <p:cNvSpPr>
                <a:spLocks noChangeArrowheads="1"/>
              </p:cNvSpPr>
              <p:nvPr/>
            </p:nvSpPr>
            <p:spPr bwMode="auto">
              <a:xfrm>
                <a:off x="909" y="2273"/>
                <a:ext cx="227" cy="142"/>
              </a:xfrm>
              <a:prstGeom prst="ellipse">
                <a:avLst/>
              </a:prstGeom>
              <a:gradFill rotWithShape="1">
                <a:gsLst>
                  <a:gs pos="0">
                    <a:srgbClr val="3366FF">
                      <a:gamma/>
                      <a:tint val="0"/>
                      <a:invGamma/>
                    </a:srgbClr>
                  </a:gs>
                  <a:gs pos="100000">
                    <a:srgbClr val="FF0000"/>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Tree>
    <p:extLst>
      <p:ext uri="{BB962C8B-B14F-4D97-AF65-F5344CB8AC3E}">
        <p14:creationId xmlns:p14="http://schemas.microsoft.com/office/powerpoint/2010/main" val="12738202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701</Words>
  <Application>Microsoft Office PowerPoint</Application>
  <PresentationFormat>ユーザー設定</PresentationFormat>
  <Paragraphs>37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2024-10-25T07:54:42Z</dcterms:created>
  <dcterms:modified xsi:type="dcterms:W3CDTF">2024-10-25T08:15:53Z</dcterms:modified>
  <cp:contentStatus/>
</cp:coreProperties>
</file>