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462" r:id="rId2"/>
    <p:sldId id="260" r:id="rId3"/>
    <p:sldId id="256" r:id="rId4"/>
    <p:sldId id="265" r:id="rId5"/>
    <p:sldId id="266" r:id="rId6"/>
    <p:sldId id="264" r:id="rId7"/>
    <p:sldId id="461" r:id="rId8"/>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長谷川　託未" initials="長谷川　託未" lastIdx="1" clrIdx="0">
    <p:extLst>
      <p:ext uri="{19B8F6BF-5375-455C-9EA6-DF929625EA0E}">
        <p15:presenceInfo xmlns:p15="http://schemas.microsoft.com/office/powerpoint/2012/main" userId="S::HasegawaTaku@lan.pref.osaka.jp::3da8f881-7c42-4e84-b112-3da0621fa5c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96" d="100"/>
          <a:sy n="96" d="100"/>
        </p:scale>
        <p:origin x="86" y="1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194933-5A3B-48CE-A4DC-9051F4F7FDCB}"/>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D3BAA95-1C3A-46D6-93C4-0505F973B686}"/>
              </a:ext>
            </a:extLst>
          </p:cNvPr>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38FE0479-77F8-438B-A74E-B0AD078D36C6}"/>
              </a:ext>
            </a:extLst>
          </p:cNvPr>
          <p:cNvSpPr>
            <a:spLocks noGrp="1"/>
          </p:cNvSpPr>
          <p:nvPr>
            <p:ph type="dt" sz="half" idx="10"/>
          </p:nvPr>
        </p:nvSpPr>
        <p:spPr/>
        <p:txBody>
          <a:bodyPr/>
          <a:lstStyle/>
          <a:p>
            <a:fld id="{BA4EBAD5-D8BC-49DA-9718-5537EAE4D1F5}" type="datetimeFigureOut">
              <a:rPr kumimoji="1" lang="ja-JP" altLang="en-US" smtClean="0"/>
              <a:t>2025/1/28</a:t>
            </a:fld>
            <a:endParaRPr kumimoji="1" lang="ja-JP" altLang="en-US"/>
          </a:p>
        </p:txBody>
      </p:sp>
      <p:sp>
        <p:nvSpPr>
          <p:cNvPr id="5" name="フッター プレースホルダー 4">
            <a:extLst>
              <a:ext uri="{FF2B5EF4-FFF2-40B4-BE49-F238E27FC236}">
                <a16:creationId xmlns:a16="http://schemas.microsoft.com/office/drawing/2014/main" id="{13E4D117-7429-43F2-BA52-9DBB0AF68E7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C83684D-6EF1-4A25-9329-FA63FB3CBCC7}"/>
              </a:ext>
            </a:extLst>
          </p:cNvPr>
          <p:cNvSpPr>
            <a:spLocks noGrp="1"/>
          </p:cNvSpPr>
          <p:nvPr>
            <p:ph type="sldNum" sz="quarter" idx="12"/>
          </p:nvPr>
        </p:nvSpPr>
        <p:spPr/>
        <p:txBody>
          <a:bodyPr/>
          <a:lstStyle/>
          <a:p>
            <a:fld id="{27B903BD-26C5-43E7-9FD7-035D8B2B9FBF}" type="slidenum">
              <a:rPr kumimoji="1" lang="ja-JP" altLang="en-US" smtClean="0"/>
              <a:t>‹#›</a:t>
            </a:fld>
            <a:endParaRPr kumimoji="1" lang="ja-JP" altLang="en-US"/>
          </a:p>
        </p:txBody>
      </p:sp>
    </p:spTree>
    <p:extLst>
      <p:ext uri="{BB962C8B-B14F-4D97-AF65-F5344CB8AC3E}">
        <p14:creationId xmlns:p14="http://schemas.microsoft.com/office/powerpoint/2010/main" val="1058413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B2CCA4D-223C-4215-B5F1-414C752EAA9E}"/>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1EAA2A9-4253-4013-88FE-913984173918}"/>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EA0CD8B-BAFE-4BA7-926F-958CE76B3FEB}"/>
              </a:ext>
            </a:extLst>
          </p:cNvPr>
          <p:cNvSpPr>
            <a:spLocks noGrp="1"/>
          </p:cNvSpPr>
          <p:nvPr>
            <p:ph type="dt" sz="half" idx="10"/>
          </p:nvPr>
        </p:nvSpPr>
        <p:spPr/>
        <p:txBody>
          <a:bodyPr/>
          <a:lstStyle/>
          <a:p>
            <a:fld id="{BA4EBAD5-D8BC-49DA-9718-5537EAE4D1F5}" type="datetimeFigureOut">
              <a:rPr kumimoji="1" lang="ja-JP" altLang="en-US" smtClean="0"/>
              <a:t>2025/1/28</a:t>
            </a:fld>
            <a:endParaRPr kumimoji="1" lang="ja-JP" altLang="en-US"/>
          </a:p>
        </p:txBody>
      </p:sp>
      <p:sp>
        <p:nvSpPr>
          <p:cNvPr id="5" name="フッター プレースホルダー 4">
            <a:extLst>
              <a:ext uri="{FF2B5EF4-FFF2-40B4-BE49-F238E27FC236}">
                <a16:creationId xmlns:a16="http://schemas.microsoft.com/office/drawing/2014/main" id="{B536768B-68B1-438C-A7EF-A191609FF8F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3C25775-8B4D-4D64-A44F-96B6E0F66133}"/>
              </a:ext>
            </a:extLst>
          </p:cNvPr>
          <p:cNvSpPr>
            <a:spLocks noGrp="1"/>
          </p:cNvSpPr>
          <p:nvPr>
            <p:ph type="sldNum" sz="quarter" idx="12"/>
          </p:nvPr>
        </p:nvSpPr>
        <p:spPr/>
        <p:txBody>
          <a:bodyPr/>
          <a:lstStyle/>
          <a:p>
            <a:fld id="{27B903BD-26C5-43E7-9FD7-035D8B2B9FBF}" type="slidenum">
              <a:rPr kumimoji="1" lang="ja-JP" altLang="en-US" smtClean="0"/>
              <a:t>‹#›</a:t>
            </a:fld>
            <a:endParaRPr kumimoji="1" lang="ja-JP" altLang="en-US"/>
          </a:p>
        </p:txBody>
      </p:sp>
    </p:spTree>
    <p:extLst>
      <p:ext uri="{BB962C8B-B14F-4D97-AF65-F5344CB8AC3E}">
        <p14:creationId xmlns:p14="http://schemas.microsoft.com/office/powerpoint/2010/main" val="2067099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2911ADFE-CA0F-42D8-8A13-ABBC27F2A9C8}"/>
              </a:ext>
            </a:extLst>
          </p:cNvPr>
          <p:cNvSpPr>
            <a:spLocks noGrp="1"/>
          </p:cNvSpPr>
          <p:nvPr>
            <p:ph type="title" orient="vert"/>
          </p:nvPr>
        </p:nvSpPr>
        <p:spPr>
          <a:xfrm>
            <a:off x="8724901"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F6FD689-DBB2-478B-8E33-7597B0ED01B8}"/>
              </a:ext>
            </a:extLst>
          </p:cNvPr>
          <p:cNvSpPr>
            <a:spLocks noGrp="1"/>
          </p:cNvSpPr>
          <p:nvPr>
            <p:ph type="body" orient="vert" idx="1"/>
          </p:nvPr>
        </p:nvSpPr>
        <p:spPr>
          <a:xfrm>
            <a:off x="838201"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D00B307-0E22-40A6-9402-1290C40D8689}"/>
              </a:ext>
            </a:extLst>
          </p:cNvPr>
          <p:cNvSpPr>
            <a:spLocks noGrp="1"/>
          </p:cNvSpPr>
          <p:nvPr>
            <p:ph type="dt" sz="half" idx="10"/>
          </p:nvPr>
        </p:nvSpPr>
        <p:spPr/>
        <p:txBody>
          <a:bodyPr/>
          <a:lstStyle/>
          <a:p>
            <a:fld id="{BA4EBAD5-D8BC-49DA-9718-5537EAE4D1F5}" type="datetimeFigureOut">
              <a:rPr kumimoji="1" lang="ja-JP" altLang="en-US" smtClean="0"/>
              <a:t>2025/1/28</a:t>
            </a:fld>
            <a:endParaRPr kumimoji="1" lang="ja-JP" altLang="en-US"/>
          </a:p>
        </p:txBody>
      </p:sp>
      <p:sp>
        <p:nvSpPr>
          <p:cNvPr id="5" name="フッター プレースホルダー 4">
            <a:extLst>
              <a:ext uri="{FF2B5EF4-FFF2-40B4-BE49-F238E27FC236}">
                <a16:creationId xmlns:a16="http://schemas.microsoft.com/office/drawing/2014/main" id="{9E03FD8B-10DE-4F50-B1AC-3ADFC56CD0C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CFA88FE-08C5-4170-AEC3-C54FAC719DD7}"/>
              </a:ext>
            </a:extLst>
          </p:cNvPr>
          <p:cNvSpPr>
            <a:spLocks noGrp="1"/>
          </p:cNvSpPr>
          <p:nvPr>
            <p:ph type="sldNum" sz="quarter" idx="12"/>
          </p:nvPr>
        </p:nvSpPr>
        <p:spPr/>
        <p:txBody>
          <a:bodyPr/>
          <a:lstStyle/>
          <a:p>
            <a:fld id="{27B903BD-26C5-43E7-9FD7-035D8B2B9FBF}" type="slidenum">
              <a:rPr kumimoji="1" lang="ja-JP" altLang="en-US" smtClean="0"/>
              <a:t>‹#›</a:t>
            </a:fld>
            <a:endParaRPr kumimoji="1" lang="ja-JP" altLang="en-US"/>
          </a:p>
        </p:txBody>
      </p:sp>
    </p:spTree>
    <p:extLst>
      <p:ext uri="{BB962C8B-B14F-4D97-AF65-F5344CB8AC3E}">
        <p14:creationId xmlns:p14="http://schemas.microsoft.com/office/powerpoint/2010/main" val="20985310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6_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92A83B-8B89-40B4-BA95-178BFBB59732}"/>
              </a:ext>
            </a:extLst>
          </p:cNvPr>
          <p:cNvSpPr>
            <a:spLocks noGrp="1"/>
          </p:cNvSpPr>
          <p:nvPr>
            <p:ph type="title"/>
          </p:nvPr>
        </p:nvSpPr>
        <p:spPr>
          <a:xfrm>
            <a:off x="119336" y="102334"/>
            <a:ext cx="11523307" cy="302330"/>
          </a:xfrm>
          <a:custGeom>
            <a:avLst/>
            <a:gdLst>
              <a:gd name="connsiteX0" fmla="*/ 11523307 w 11523307"/>
              <a:gd name="connsiteY0" fmla="*/ 648072 h 648072"/>
              <a:gd name="connsiteX1" fmla="*/ 0 w 11523307"/>
              <a:gd name="connsiteY1" fmla="*/ 648066 h 648072"/>
              <a:gd name="connsiteX2" fmla="*/ 0 w 11523307"/>
              <a:gd name="connsiteY2" fmla="*/ 6 h 648072"/>
              <a:gd name="connsiteX3" fmla="*/ 11523307 w 11523307"/>
              <a:gd name="connsiteY3" fmla="*/ 0 h 648072"/>
              <a:gd name="connsiteX4" fmla="*/ 11523307 w 11523307"/>
              <a:gd name="connsiteY4" fmla="*/ 648072 h 648072"/>
              <a:gd name="connsiteX0" fmla="*/ 11523307 w 11523307"/>
              <a:gd name="connsiteY0" fmla="*/ 648072 h 648072"/>
              <a:gd name="connsiteX1" fmla="*/ 0 w 11523307"/>
              <a:gd name="connsiteY1" fmla="*/ 648066 h 648072"/>
              <a:gd name="connsiteX2" fmla="*/ 0 w 11523307"/>
              <a:gd name="connsiteY2" fmla="*/ 6 h 648072"/>
              <a:gd name="connsiteX3" fmla="*/ 11523307 w 11523307"/>
              <a:gd name="connsiteY3" fmla="*/ 0 h 648072"/>
              <a:gd name="connsiteX0" fmla="*/ 11523307 w 11523307"/>
              <a:gd name="connsiteY0" fmla="*/ 648072 h 648072"/>
              <a:gd name="connsiteX1" fmla="*/ 0 w 11523307"/>
              <a:gd name="connsiteY1" fmla="*/ 648066 h 648072"/>
              <a:gd name="connsiteX2" fmla="*/ 0 w 11523307"/>
              <a:gd name="connsiteY2" fmla="*/ 6 h 648072"/>
              <a:gd name="connsiteX3" fmla="*/ 11523307 w 11523307"/>
              <a:gd name="connsiteY3" fmla="*/ 0 h 648072"/>
              <a:gd name="connsiteX4" fmla="*/ 11523307 w 11523307"/>
              <a:gd name="connsiteY4" fmla="*/ 648072 h 648072"/>
              <a:gd name="connsiteX0" fmla="*/ 11523307 w 11523307"/>
              <a:gd name="connsiteY0" fmla="*/ 648072 h 648072"/>
              <a:gd name="connsiteX1" fmla="*/ 0 w 11523307"/>
              <a:gd name="connsiteY1" fmla="*/ 648066 h 648072"/>
              <a:gd name="connsiteX2" fmla="*/ 0 w 11523307"/>
              <a:gd name="connsiteY2" fmla="*/ 6 h 648072"/>
              <a:gd name="connsiteX0" fmla="*/ 11523307 w 11523307"/>
              <a:gd name="connsiteY0" fmla="*/ 648072 h 648072"/>
              <a:gd name="connsiteX1" fmla="*/ 0 w 11523307"/>
              <a:gd name="connsiteY1" fmla="*/ 648066 h 648072"/>
              <a:gd name="connsiteX2" fmla="*/ 0 w 11523307"/>
              <a:gd name="connsiteY2" fmla="*/ 6 h 648072"/>
              <a:gd name="connsiteX3" fmla="*/ 11523307 w 11523307"/>
              <a:gd name="connsiteY3" fmla="*/ 0 h 648072"/>
              <a:gd name="connsiteX4" fmla="*/ 11523307 w 11523307"/>
              <a:gd name="connsiteY4" fmla="*/ 648072 h 648072"/>
              <a:gd name="connsiteX0" fmla="*/ 0 w 11523307"/>
              <a:gd name="connsiteY0" fmla="*/ 648066 h 648072"/>
              <a:gd name="connsiteX1" fmla="*/ 0 w 11523307"/>
              <a:gd name="connsiteY1" fmla="*/ 6 h 648072"/>
            </a:gdLst>
            <a:ahLst/>
            <a:cxnLst>
              <a:cxn ang="0">
                <a:pos x="connsiteX0" y="connsiteY0"/>
              </a:cxn>
              <a:cxn ang="0">
                <a:pos x="connsiteX1" y="connsiteY1"/>
              </a:cxn>
            </a:cxnLst>
            <a:rect l="l" t="t" r="r" b="b"/>
            <a:pathLst>
              <a:path w="11523307" h="648072" stroke="0" extrusionOk="0">
                <a:moveTo>
                  <a:pt x="11523307" y="648072"/>
                </a:moveTo>
                <a:lnTo>
                  <a:pt x="0" y="648066"/>
                </a:lnTo>
                <a:lnTo>
                  <a:pt x="0" y="6"/>
                </a:lnTo>
                <a:cubicBezTo>
                  <a:pt x="0" y="3"/>
                  <a:pt x="5159160" y="0"/>
                  <a:pt x="11523307" y="0"/>
                </a:cubicBezTo>
                <a:lnTo>
                  <a:pt x="11523307" y="648072"/>
                </a:lnTo>
                <a:close/>
              </a:path>
              <a:path w="11523307" h="648072" fill="none">
                <a:moveTo>
                  <a:pt x="0" y="648066"/>
                </a:moveTo>
                <a:lnTo>
                  <a:pt x="0" y="6"/>
                </a:lnTo>
              </a:path>
            </a:pathLst>
          </a:custGeom>
          <a:ln w="76200">
            <a:solidFill>
              <a:schemeClr val="tx1"/>
            </a:solidFill>
          </a:ln>
        </p:spPr>
        <p:txBody>
          <a:bodyPr lIns="180000" anchor="ctr"/>
          <a:lstStyle>
            <a:lvl1pPr>
              <a:lnSpc>
                <a:spcPct val="120000"/>
              </a:lnSpc>
              <a:spcAft>
                <a:spcPts val="300"/>
              </a:spcAft>
              <a:defRPr sz="1400" b="1">
                <a:solidFill>
                  <a:schemeClr val="tx1"/>
                </a:solidFill>
              </a:defRPr>
            </a:lvl1pPr>
          </a:lstStyle>
          <a:p>
            <a:r>
              <a:rPr kumimoji="1" lang="ja-JP" altLang="en-US" dirty="0"/>
              <a:t>マスター タイトルの書式設定</a:t>
            </a:r>
          </a:p>
        </p:txBody>
      </p:sp>
    </p:spTree>
    <p:extLst>
      <p:ext uri="{BB962C8B-B14F-4D97-AF65-F5344CB8AC3E}">
        <p14:creationId xmlns:p14="http://schemas.microsoft.com/office/powerpoint/2010/main" val="2071015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3CE157-1649-4D53-AA90-E6BF5F6DF78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5B90AAE-1141-4856-92EB-240760534B0D}"/>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C4C8A39-1D13-45F2-B582-68B80E762BF5}"/>
              </a:ext>
            </a:extLst>
          </p:cNvPr>
          <p:cNvSpPr>
            <a:spLocks noGrp="1"/>
          </p:cNvSpPr>
          <p:nvPr>
            <p:ph type="dt" sz="half" idx="10"/>
          </p:nvPr>
        </p:nvSpPr>
        <p:spPr/>
        <p:txBody>
          <a:bodyPr/>
          <a:lstStyle/>
          <a:p>
            <a:fld id="{BA4EBAD5-D8BC-49DA-9718-5537EAE4D1F5}" type="datetimeFigureOut">
              <a:rPr kumimoji="1" lang="ja-JP" altLang="en-US" smtClean="0"/>
              <a:t>2025/1/28</a:t>
            </a:fld>
            <a:endParaRPr kumimoji="1" lang="ja-JP" altLang="en-US"/>
          </a:p>
        </p:txBody>
      </p:sp>
      <p:sp>
        <p:nvSpPr>
          <p:cNvPr id="5" name="フッター プレースホルダー 4">
            <a:extLst>
              <a:ext uri="{FF2B5EF4-FFF2-40B4-BE49-F238E27FC236}">
                <a16:creationId xmlns:a16="http://schemas.microsoft.com/office/drawing/2014/main" id="{B6E32FDD-1707-4E04-BB07-3B718BBE717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CB91CA3-4701-47BE-A342-CAC78250FBB1}"/>
              </a:ext>
            </a:extLst>
          </p:cNvPr>
          <p:cNvSpPr>
            <a:spLocks noGrp="1"/>
          </p:cNvSpPr>
          <p:nvPr>
            <p:ph type="sldNum" sz="quarter" idx="12"/>
          </p:nvPr>
        </p:nvSpPr>
        <p:spPr/>
        <p:txBody>
          <a:bodyPr/>
          <a:lstStyle/>
          <a:p>
            <a:fld id="{27B903BD-26C5-43E7-9FD7-035D8B2B9FBF}" type="slidenum">
              <a:rPr kumimoji="1" lang="ja-JP" altLang="en-US" smtClean="0"/>
              <a:t>‹#›</a:t>
            </a:fld>
            <a:endParaRPr kumimoji="1" lang="ja-JP" altLang="en-US"/>
          </a:p>
        </p:txBody>
      </p:sp>
    </p:spTree>
    <p:extLst>
      <p:ext uri="{BB962C8B-B14F-4D97-AF65-F5344CB8AC3E}">
        <p14:creationId xmlns:p14="http://schemas.microsoft.com/office/powerpoint/2010/main" val="183299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512920-31B7-452C-96DE-9CC3DA64B83A}"/>
              </a:ext>
            </a:extLst>
          </p:cNvPr>
          <p:cNvSpPr>
            <a:spLocks noGrp="1"/>
          </p:cNvSpPr>
          <p:nvPr>
            <p:ph type="title"/>
          </p:nvPr>
        </p:nvSpPr>
        <p:spPr>
          <a:xfrm>
            <a:off x="831851" y="1709740"/>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72DF4BA-E736-4C56-98F5-CA4C4378CF19}"/>
              </a:ext>
            </a:extLst>
          </p:cNvPr>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849CF3A7-D778-4A10-B79E-6826D8A6653F}"/>
              </a:ext>
            </a:extLst>
          </p:cNvPr>
          <p:cNvSpPr>
            <a:spLocks noGrp="1"/>
          </p:cNvSpPr>
          <p:nvPr>
            <p:ph type="dt" sz="half" idx="10"/>
          </p:nvPr>
        </p:nvSpPr>
        <p:spPr/>
        <p:txBody>
          <a:bodyPr/>
          <a:lstStyle/>
          <a:p>
            <a:fld id="{BA4EBAD5-D8BC-49DA-9718-5537EAE4D1F5}" type="datetimeFigureOut">
              <a:rPr kumimoji="1" lang="ja-JP" altLang="en-US" smtClean="0"/>
              <a:t>2025/1/28</a:t>
            </a:fld>
            <a:endParaRPr kumimoji="1" lang="ja-JP" altLang="en-US"/>
          </a:p>
        </p:txBody>
      </p:sp>
      <p:sp>
        <p:nvSpPr>
          <p:cNvPr id="5" name="フッター プレースホルダー 4">
            <a:extLst>
              <a:ext uri="{FF2B5EF4-FFF2-40B4-BE49-F238E27FC236}">
                <a16:creationId xmlns:a16="http://schemas.microsoft.com/office/drawing/2014/main" id="{1DCD8CC7-C4B4-4C7B-9586-634D360C431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C9C229C-FC7F-41EA-AA6C-10DAE0CB0D89}"/>
              </a:ext>
            </a:extLst>
          </p:cNvPr>
          <p:cNvSpPr>
            <a:spLocks noGrp="1"/>
          </p:cNvSpPr>
          <p:nvPr>
            <p:ph type="sldNum" sz="quarter" idx="12"/>
          </p:nvPr>
        </p:nvSpPr>
        <p:spPr/>
        <p:txBody>
          <a:bodyPr/>
          <a:lstStyle/>
          <a:p>
            <a:fld id="{27B903BD-26C5-43E7-9FD7-035D8B2B9FBF}" type="slidenum">
              <a:rPr kumimoji="1" lang="ja-JP" altLang="en-US" smtClean="0"/>
              <a:t>‹#›</a:t>
            </a:fld>
            <a:endParaRPr kumimoji="1" lang="ja-JP" altLang="en-US"/>
          </a:p>
        </p:txBody>
      </p:sp>
    </p:spTree>
    <p:extLst>
      <p:ext uri="{BB962C8B-B14F-4D97-AF65-F5344CB8AC3E}">
        <p14:creationId xmlns:p14="http://schemas.microsoft.com/office/powerpoint/2010/main" val="510345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74556EC-7E1D-40E9-8915-4A158F5DAC5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45B8829-6C68-4552-98D1-7873F389D871}"/>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9ECADB15-0F93-4A3E-829B-1393ED597100}"/>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8748D2E4-F372-4953-A420-0D517F8190AB}"/>
              </a:ext>
            </a:extLst>
          </p:cNvPr>
          <p:cNvSpPr>
            <a:spLocks noGrp="1"/>
          </p:cNvSpPr>
          <p:nvPr>
            <p:ph type="dt" sz="half" idx="10"/>
          </p:nvPr>
        </p:nvSpPr>
        <p:spPr/>
        <p:txBody>
          <a:bodyPr/>
          <a:lstStyle/>
          <a:p>
            <a:fld id="{BA4EBAD5-D8BC-49DA-9718-5537EAE4D1F5}" type="datetimeFigureOut">
              <a:rPr kumimoji="1" lang="ja-JP" altLang="en-US" smtClean="0"/>
              <a:t>2025/1/28</a:t>
            </a:fld>
            <a:endParaRPr kumimoji="1" lang="ja-JP" altLang="en-US"/>
          </a:p>
        </p:txBody>
      </p:sp>
      <p:sp>
        <p:nvSpPr>
          <p:cNvPr id="6" name="フッター プレースホルダー 5">
            <a:extLst>
              <a:ext uri="{FF2B5EF4-FFF2-40B4-BE49-F238E27FC236}">
                <a16:creationId xmlns:a16="http://schemas.microsoft.com/office/drawing/2014/main" id="{438FAE1C-1159-40FC-84C9-F906ED85080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FB916B8-4E91-4F23-B6EE-50F20467B917}"/>
              </a:ext>
            </a:extLst>
          </p:cNvPr>
          <p:cNvSpPr>
            <a:spLocks noGrp="1"/>
          </p:cNvSpPr>
          <p:nvPr>
            <p:ph type="sldNum" sz="quarter" idx="12"/>
          </p:nvPr>
        </p:nvSpPr>
        <p:spPr/>
        <p:txBody>
          <a:bodyPr/>
          <a:lstStyle/>
          <a:p>
            <a:fld id="{27B903BD-26C5-43E7-9FD7-035D8B2B9FBF}" type="slidenum">
              <a:rPr kumimoji="1" lang="ja-JP" altLang="en-US" smtClean="0"/>
              <a:t>‹#›</a:t>
            </a:fld>
            <a:endParaRPr kumimoji="1" lang="ja-JP" altLang="en-US"/>
          </a:p>
        </p:txBody>
      </p:sp>
    </p:spTree>
    <p:extLst>
      <p:ext uri="{BB962C8B-B14F-4D97-AF65-F5344CB8AC3E}">
        <p14:creationId xmlns:p14="http://schemas.microsoft.com/office/powerpoint/2010/main" val="2443508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AD7B36-85CD-4119-890A-44FF27BBD278}"/>
              </a:ext>
            </a:extLst>
          </p:cNvPr>
          <p:cNvSpPr>
            <a:spLocks noGrp="1"/>
          </p:cNvSpPr>
          <p:nvPr>
            <p:ph type="title"/>
          </p:nvPr>
        </p:nvSpPr>
        <p:spPr>
          <a:xfrm>
            <a:off x="839788" y="365127"/>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F59A4D8-A3AE-4826-BA04-0748DED823B4}"/>
              </a:ext>
            </a:extLst>
          </p:cNvPr>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368A94BA-4FA6-4FA0-9393-C27BFF47AE10}"/>
              </a:ext>
            </a:extLst>
          </p:cNvPr>
          <p:cNvSpPr>
            <a:spLocks noGrp="1"/>
          </p:cNvSpPr>
          <p:nvPr>
            <p:ph sz="half" idx="2"/>
          </p:nvPr>
        </p:nvSpPr>
        <p:spPr>
          <a:xfrm>
            <a:off x="839789"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82014497-9CE5-453C-AF88-2BA5D714C3F5}"/>
              </a:ext>
            </a:extLst>
          </p:cNvPr>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D19AA495-6E50-4753-8D32-5DEFB72C421C}"/>
              </a:ext>
            </a:extLst>
          </p:cNvPr>
          <p:cNvSpPr>
            <a:spLocks noGrp="1"/>
          </p:cNvSpPr>
          <p:nvPr>
            <p:ph sz="quarter" idx="4"/>
          </p:nvPr>
        </p:nvSpPr>
        <p:spPr>
          <a:xfrm>
            <a:off x="6172201"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E4109426-A9FF-4914-B468-6BEB9AA85E50}"/>
              </a:ext>
            </a:extLst>
          </p:cNvPr>
          <p:cNvSpPr>
            <a:spLocks noGrp="1"/>
          </p:cNvSpPr>
          <p:nvPr>
            <p:ph type="dt" sz="half" idx="10"/>
          </p:nvPr>
        </p:nvSpPr>
        <p:spPr/>
        <p:txBody>
          <a:bodyPr/>
          <a:lstStyle/>
          <a:p>
            <a:fld id="{BA4EBAD5-D8BC-49DA-9718-5537EAE4D1F5}" type="datetimeFigureOut">
              <a:rPr kumimoji="1" lang="ja-JP" altLang="en-US" smtClean="0"/>
              <a:t>2025/1/28</a:t>
            </a:fld>
            <a:endParaRPr kumimoji="1" lang="ja-JP" altLang="en-US"/>
          </a:p>
        </p:txBody>
      </p:sp>
      <p:sp>
        <p:nvSpPr>
          <p:cNvPr id="8" name="フッター プレースホルダー 7">
            <a:extLst>
              <a:ext uri="{FF2B5EF4-FFF2-40B4-BE49-F238E27FC236}">
                <a16:creationId xmlns:a16="http://schemas.microsoft.com/office/drawing/2014/main" id="{0089A9BC-F76B-424B-B545-28022F34CF1A}"/>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293D22DB-E493-46BC-83FE-45F93C79C585}"/>
              </a:ext>
            </a:extLst>
          </p:cNvPr>
          <p:cNvSpPr>
            <a:spLocks noGrp="1"/>
          </p:cNvSpPr>
          <p:nvPr>
            <p:ph type="sldNum" sz="quarter" idx="12"/>
          </p:nvPr>
        </p:nvSpPr>
        <p:spPr/>
        <p:txBody>
          <a:bodyPr/>
          <a:lstStyle/>
          <a:p>
            <a:fld id="{27B903BD-26C5-43E7-9FD7-035D8B2B9FBF}" type="slidenum">
              <a:rPr kumimoji="1" lang="ja-JP" altLang="en-US" smtClean="0"/>
              <a:t>‹#›</a:t>
            </a:fld>
            <a:endParaRPr kumimoji="1" lang="ja-JP" altLang="en-US"/>
          </a:p>
        </p:txBody>
      </p:sp>
    </p:spTree>
    <p:extLst>
      <p:ext uri="{BB962C8B-B14F-4D97-AF65-F5344CB8AC3E}">
        <p14:creationId xmlns:p14="http://schemas.microsoft.com/office/powerpoint/2010/main" val="1827928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7B0C28-2C78-4166-8F5A-67D16F2087E9}"/>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FF8437DC-4277-44B0-BB7A-0D4B6986C45D}"/>
              </a:ext>
            </a:extLst>
          </p:cNvPr>
          <p:cNvSpPr>
            <a:spLocks noGrp="1"/>
          </p:cNvSpPr>
          <p:nvPr>
            <p:ph type="dt" sz="half" idx="10"/>
          </p:nvPr>
        </p:nvSpPr>
        <p:spPr/>
        <p:txBody>
          <a:bodyPr/>
          <a:lstStyle/>
          <a:p>
            <a:fld id="{BA4EBAD5-D8BC-49DA-9718-5537EAE4D1F5}" type="datetimeFigureOut">
              <a:rPr kumimoji="1" lang="ja-JP" altLang="en-US" smtClean="0"/>
              <a:t>2025/1/28</a:t>
            </a:fld>
            <a:endParaRPr kumimoji="1" lang="ja-JP" altLang="en-US"/>
          </a:p>
        </p:txBody>
      </p:sp>
      <p:sp>
        <p:nvSpPr>
          <p:cNvPr id="4" name="フッター プレースホルダー 3">
            <a:extLst>
              <a:ext uri="{FF2B5EF4-FFF2-40B4-BE49-F238E27FC236}">
                <a16:creationId xmlns:a16="http://schemas.microsoft.com/office/drawing/2014/main" id="{79630A84-04FA-4935-8E57-6A76ED588AC9}"/>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141652A0-5065-45B2-AEFC-6EF64769CCF6}"/>
              </a:ext>
            </a:extLst>
          </p:cNvPr>
          <p:cNvSpPr>
            <a:spLocks noGrp="1"/>
          </p:cNvSpPr>
          <p:nvPr>
            <p:ph type="sldNum" sz="quarter" idx="12"/>
          </p:nvPr>
        </p:nvSpPr>
        <p:spPr/>
        <p:txBody>
          <a:bodyPr/>
          <a:lstStyle/>
          <a:p>
            <a:fld id="{27B903BD-26C5-43E7-9FD7-035D8B2B9FBF}" type="slidenum">
              <a:rPr kumimoji="1" lang="ja-JP" altLang="en-US" smtClean="0"/>
              <a:t>‹#›</a:t>
            </a:fld>
            <a:endParaRPr kumimoji="1" lang="ja-JP" altLang="en-US"/>
          </a:p>
        </p:txBody>
      </p:sp>
    </p:spTree>
    <p:extLst>
      <p:ext uri="{BB962C8B-B14F-4D97-AF65-F5344CB8AC3E}">
        <p14:creationId xmlns:p14="http://schemas.microsoft.com/office/powerpoint/2010/main" val="4284878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DD7213D-D227-422A-A81E-DA14310B4304}"/>
              </a:ext>
            </a:extLst>
          </p:cNvPr>
          <p:cNvSpPr>
            <a:spLocks noGrp="1"/>
          </p:cNvSpPr>
          <p:nvPr>
            <p:ph type="dt" sz="half" idx="10"/>
          </p:nvPr>
        </p:nvSpPr>
        <p:spPr/>
        <p:txBody>
          <a:bodyPr/>
          <a:lstStyle/>
          <a:p>
            <a:fld id="{BA4EBAD5-D8BC-49DA-9718-5537EAE4D1F5}" type="datetimeFigureOut">
              <a:rPr kumimoji="1" lang="ja-JP" altLang="en-US" smtClean="0"/>
              <a:t>2025/1/28</a:t>
            </a:fld>
            <a:endParaRPr kumimoji="1" lang="ja-JP" altLang="en-US"/>
          </a:p>
        </p:txBody>
      </p:sp>
      <p:sp>
        <p:nvSpPr>
          <p:cNvPr id="3" name="フッター プレースホルダー 2">
            <a:extLst>
              <a:ext uri="{FF2B5EF4-FFF2-40B4-BE49-F238E27FC236}">
                <a16:creationId xmlns:a16="http://schemas.microsoft.com/office/drawing/2014/main" id="{5183F686-12FC-43BC-AD94-30F390B6BCE9}"/>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E77EC0E7-8B15-43C7-BBE5-1C3C4029C05B}"/>
              </a:ext>
            </a:extLst>
          </p:cNvPr>
          <p:cNvSpPr>
            <a:spLocks noGrp="1"/>
          </p:cNvSpPr>
          <p:nvPr>
            <p:ph type="sldNum" sz="quarter" idx="12"/>
          </p:nvPr>
        </p:nvSpPr>
        <p:spPr/>
        <p:txBody>
          <a:bodyPr/>
          <a:lstStyle/>
          <a:p>
            <a:fld id="{27B903BD-26C5-43E7-9FD7-035D8B2B9FBF}" type="slidenum">
              <a:rPr kumimoji="1" lang="ja-JP" altLang="en-US" smtClean="0"/>
              <a:t>‹#›</a:t>
            </a:fld>
            <a:endParaRPr kumimoji="1" lang="ja-JP" altLang="en-US"/>
          </a:p>
        </p:txBody>
      </p:sp>
    </p:spTree>
    <p:extLst>
      <p:ext uri="{BB962C8B-B14F-4D97-AF65-F5344CB8AC3E}">
        <p14:creationId xmlns:p14="http://schemas.microsoft.com/office/powerpoint/2010/main" val="2292325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A62CF6D-14A7-4FC3-B84A-878F13E3899A}"/>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0262FA3-86C8-41FA-B758-EA52268328B6}"/>
              </a:ext>
            </a:extLst>
          </p:cNvPr>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9867A643-FACF-4DB1-8DE9-83A609B70536}"/>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F9674EB-4B0F-499E-ABA3-38F3C958493F}"/>
              </a:ext>
            </a:extLst>
          </p:cNvPr>
          <p:cNvSpPr>
            <a:spLocks noGrp="1"/>
          </p:cNvSpPr>
          <p:nvPr>
            <p:ph type="dt" sz="half" idx="10"/>
          </p:nvPr>
        </p:nvSpPr>
        <p:spPr/>
        <p:txBody>
          <a:bodyPr/>
          <a:lstStyle/>
          <a:p>
            <a:fld id="{BA4EBAD5-D8BC-49DA-9718-5537EAE4D1F5}" type="datetimeFigureOut">
              <a:rPr kumimoji="1" lang="ja-JP" altLang="en-US" smtClean="0"/>
              <a:t>2025/1/28</a:t>
            </a:fld>
            <a:endParaRPr kumimoji="1" lang="ja-JP" altLang="en-US"/>
          </a:p>
        </p:txBody>
      </p:sp>
      <p:sp>
        <p:nvSpPr>
          <p:cNvPr id="6" name="フッター プレースホルダー 5">
            <a:extLst>
              <a:ext uri="{FF2B5EF4-FFF2-40B4-BE49-F238E27FC236}">
                <a16:creationId xmlns:a16="http://schemas.microsoft.com/office/drawing/2014/main" id="{A19637A0-DE61-4CFC-B841-C07F9F55E84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BEACB71-FC24-4D38-B0D0-EFE67E84CCA6}"/>
              </a:ext>
            </a:extLst>
          </p:cNvPr>
          <p:cNvSpPr>
            <a:spLocks noGrp="1"/>
          </p:cNvSpPr>
          <p:nvPr>
            <p:ph type="sldNum" sz="quarter" idx="12"/>
          </p:nvPr>
        </p:nvSpPr>
        <p:spPr/>
        <p:txBody>
          <a:bodyPr/>
          <a:lstStyle/>
          <a:p>
            <a:fld id="{27B903BD-26C5-43E7-9FD7-035D8B2B9FBF}" type="slidenum">
              <a:rPr kumimoji="1" lang="ja-JP" altLang="en-US" smtClean="0"/>
              <a:t>‹#›</a:t>
            </a:fld>
            <a:endParaRPr kumimoji="1" lang="ja-JP" altLang="en-US"/>
          </a:p>
        </p:txBody>
      </p:sp>
    </p:spTree>
    <p:extLst>
      <p:ext uri="{BB962C8B-B14F-4D97-AF65-F5344CB8AC3E}">
        <p14:creationId xmlns:p14="http://schemas.microsoft.com/office/powerpoint/2010/main" val="4061702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95F890-A13C-4577-8E00-1827FAA5AF5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44688EE-FEE0-428A-82B5-C549691B3110}"/>
              </a:ext>
            </a:extLst>
          </p:cNvPr>
          <p:cNvSpPr>
            <a:spLocks noGrp="1"/>
          </p:cNvSpPr>
          <p:nvPr>
            <p:ph type="pic" idx="1"/>
          </p:nvPr>
        </p:nvSpPr>
        <p:spPr>
          <a:xfrm>
            <a:off x="5183188" y="987427"/>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A7066D2A-C8F9-4827-B0B1-1B19A0B215EB}"/>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FBF379C-24CF-4353-9285-3302BC0C6262}"/>
              </a:ext>
            </a:extLst>
          </p:cNvPr>
          <p:cNvSpPr>
            <a:spLocks noGrp="1"/>
          </p:cNvSpPr>
          <p:nvPr>
            <p:ph type="dt" sz="half" idx="10"/>
          </p:nvPr>
        </p:nvSpPr>
        <p:spPr/>
        <p:txBody>
          <a:bodyPr/>
          <a:lstStyle/>
          <a:p>
            <a:fld id="{BA4EBAD5-D8BC-49DA-9718-5537EAE4D1F5}" type="datetimeFigureOut">
              <a:rPr kumimoji="1" lang="ja-JP" altLang="en-US" smtClean="0"/>
              <a:t>2025/1/28</a:t>
            </a:fld>
            <a:endParaRPr kumimoji="1" lang="ja-JP" altLang="en-US"/>
          </a:p>
        </p:txBody>
      </p:sp>
      <p:sp>
        <p:nvSpPr>
          <p:cNvPr id="6" name="フッター プレースホルダー 5">
            <a:extLst>
              <a:ext uri="{FF2B5EF4-FFF2-40B4-BE49-F238E27FC236}">
                <a16:creationId xmlns:a16="http://schemas.microsoft.com/office/drawing/2014/main" id="{76A5C167-F2DE-41FD-A7D4-094F8702022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6BE8826-31AB-4E82-A850-53D57CA16601}"/>
              </a:ext>
            </a:extLst>
          </p:cNvPr>
          <p:cNvSpPr>
            <a:spLocks noGrp="1"/>
          </p:cNvSpPr>
          <p:nvPr>
            <p:ph type="sldNum" sz="quarter" idx="12"/>
          </p:nvPr>
        </p:nvSpPr>
        <p:spPr/>
        <p:txBody>
          <a:bodyPr/>
          <a:lstStyle/>
          <a:p>
            <a:fld id="{27B903BD-26C5-43E7-9FD7-035D8B2B9FBF}" type="slidenum">
              <a:rPr kumimoji="1" lang="ja-JP" altLang="en-US" smtClean="0"/>
              <a:t>‹#›</a:t>
            </a:fld>
            <a:endParaRPr kumimoji="1" lang="ja-JP" altLang="en-US"/>
          </a:p>
        </p:txBody>
      </p:sp>
    </p:spTree>
    <p:extLst>
      <p:ext uri="{BB962C8B-B14F-4D97-AF65-F5344CB8AC3E}">
        <p14:creationId xmlns:p14="http://schemas.microsoft.com/office/powerpoint/2010/main" val="3337167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E51320A9-D649-485C-98BC-3277CEE3E5AF}"/>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270A386-4327-4F54-8237-BD7B8CEF7C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5BD4AE2-D8AF-4B93-BA26-E66FBA8433D4}"/>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4EBAD5-D8BC-49DA-9718-5537EAE4D1F5}" type="datetimeFigureOut">
              <a:rPr kumimoji="1" lang="ja-JP" altLang="en-US" smtClean="0"/>
              <a:t>2025/1/28</a:t>
            </a:fld>
            <a:endParaRPr kumimoji="1" lang="ja-JP" altLang="en-US"/>
          </a:p>
        </p:txBody>
      </p:sp>
      <p:sp>
        <p:nvSpPr>
          <p:cNvPr id="5" name="フッター プレースホルダー 4">
            <a:extLst>
              <a:ext uri="{FF2B5EF4-FFF2-40B4-BE49-F238E27FC236}">
                <a16:creationId xmlns:a16="http://schemas.microsoft.com/office/drawing/2014/main" id="{941D5156-F7E6-44B1-BCA5-DD02B9E04EAC}"/>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FCF1E08E-E387-494D-867D-846784095F9D}"/>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B903BD-26C5-43E7-9FD7-035D8B2B9FBF}" type="slidenum">
              <a:rPr kumimoji="1" lang="ja-JP" altLang="en-US" smtClean="0"/>
              <a:t>‹#›</a:t>
            </a:fld>
            <a:endParaRPr kumimoji="1" lang="ja-JP" altLang="en-US"/>
          </a:p>
        </p:txBody>
      </p:sp>
    </p:spTree>
    <p:extLst>
      <p:ext uri="{BB962C8B-B14F-4D97-AF65-F5344CB8AC3E}">
        <p14:creationId xmlns:p14="http://schemas.microsoft.com/office/powerpoint/2010/main" val="24964506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377"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28C1D726-8F91-42CC-B970-4BDEE925908A}"/>
              </a:ext>
            </a:extLst>
          </p:cNvPr>
          <p:cNvSpPr txBox="1"/>
          <p:nvPr/>
        </p:nvSpPr>
        <p:spPr>
          <a:xfrm>
            <a:off x="2305879" y="2844225"/>
            <a:ext cx="9334831" cy="584775"/>
          </a:xfrm>
          <a:prstGeom prst="rect">
            <a:avLst/>
          </a:prstGeom>
          <a:noFill/>
        </p:spPr>
        <p:txBody>
          <a:bodyPr wrap="square" rtlCol="0">
            <a:spAutoFit/>
          </a:bodyPr>
          <a:lstStyle/>
          <a:p>
            <a:r>
              <a:rPr kumimoji="1" lang="ja-JP" altLang="en-US" sz="3200" dirty="0">
                <a:latin typeface="メイリオ" panose="020B0604030504040204" pitchFamily="50" charset="-128"/>
                <a:ea typeface="メイリオ" panose="020B0604030504040204" pitchFamily="50" charset="-128"/>
              </a:rPr>
              <a:t>府内の相談支援専門員数の推移等について</a:t>
            </a:r>
          </a:p>
        </p:txBody>
      </p:sp>
      <p:sp>
        <p:nvSpPr>
          <p:cNvPr id="3" name="正方形/長方形 2">
            <a:extLst>
              <a:ext uri="{FF2B5EF4-FFF2-40B4-BE49-F238E27FC236}">
                <a16:creationId xmlns:a16="http://schemas.microsoft.com/office/drawing/2014/main" id="{85DA0D97-3A53-4F47-9523-C876E0B1A35D}"/>
              </a:ext>
            </a:extLst>
          </p:cNvPr>
          <p:cNvSpPr/>
          <p:nvPr/>
        </p:nvSpPr>
        <p:spPr>
          <a:xfrm>
            <a:off x="9955032" y="198783"/>
            <a:ext cx="2011681" cy="74742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a:solidFill>
                  <a:schemeClr val="tx1"/>
                </a:solidFill>
                <a:latin typeface="ＭＳ ゴシック" panose="020B0609070205080204" pitchFamily="49" charset="-128"/>
                <a:ea typeface="ＭＳ ゴシック" panose="020B0609070205080204" pitchFamily="49" charset="-128"/>
              </a:rPr>
              <a:t>資料２</a:t>
            </a:r>
          </a:p>
        </p:txBody>
      </p:sp>
    </p:spTree>
    <p:extLst>
      <p:ext uri="{BB962C8B-B14F-4D97-AF65-F5344CB8AC3E}">
        <p14:creationId xmlns:p14="http://schemas.microsoft.com/office/powerpoint/2010/main" val="4108986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FBF88813-5F72-45F0-96FE-2D7BA50C7902}"/>
              </a:ext>
            </a:extLst>
          </p:cNvPr>
          <p:cNvSpPr txBox="1"/>
          <p:nvPr/>
        </p:nvSpPr>
        <p:spPr>
          <a:xfrm>
            <a:off x="0" y="722174"/>
            <a:ext cx="12192000" cy="1077218"/>
          </a:xfrm>
          <a:prstGeom prst="rect">
            <a:avLst/>
          </a:prstGeom>
          <a:solidFill>
            <a:schemeClr val="bg1">
              <a:lumMod val="95000"/>
            </a:schemeClr>
          </a:solidFill>
        </p:spPr>
        <p:txBody>
          <a:bodyPr wrap="square" rtlCol="0">
            <a:spAutoFit/>
          </a:bodyPr>
          <a:lstStyle/>
          <a:p>
            <a:r>
              <a:rPr lang="ja-JP" altLang="en-US" sz="1600" dirty="0">
                <a:solidFill>
                  <a:schemeClr val="bg2">
                    <a:lumMod val="25000"/>
                  </a:schemeClr>
                </a:solidFill>
                <a:latin typeface="メイリオ" panose="020B0604030504040204" pitchFamily="50" charset="-128"/>
                <a:ea typeface="メイリオ" panose="020B0604030504040204" pitchFamily="50" charset="-128"/>
              </a:rPr>
              <a:t>・ 相談支援の業務に従事する人数は増加している。</a:t>
            </a:r>
            <a:endParaRPr lang="en-US" altLang="ja-JP" sz="1600" dirty="0">
              <a:solidFill>
                <a:schemeClr val="bg2">
                  <a:lumMod val="25000"/>
                </a:schemeClr>
              </a:solidFill>
              <a:latin typeface="メイリオ" panose="020B0604030504040204" pitchFamily="50" charset="-128"/>
              <a:ea typeface="メイリオ" panose="020B0604030504040204" pitchFamily="50" charset="-128"/>
            </a:endParaRPr>
          </a:p>
          <a:p>
            <a:r>
              <a:rPr lang="ja-JP" altLang="en-US" sz="1600" dirty="0">
                <a:solidFill>
                  <a:schemeClr val="bg2">
                    <a:lumMod val="25000"/>
                  </a:schemeClr>
                </a:solidFill>
                <a:latin typeface="メイリオ" panose="020B0604030504040204" pitchFamily="50" charset="-128"/>
                <a:ea typeface="メイリオ" panose="020B0604030504040204" pitchFamily="50" charset="-128"/>
              </a:rPr>
              <a:t>・ 毎年、約</a:t>
            </a:r>
            <a:r>
              <a:rPr lang="en-US" altLang="ja-JP" sz="1600" dirty="0">
                <a:solidFill>
                  <a:schemeClr val="bg2">
                    <a:lumMod val="25000"/>
                  </a:schemeClr>
                </a:solidFill>
                <a:latin typeface="メイリオ" panose="020B0604030504040204" pitchFamily="50" charset="-128"/>
                <a:ea typeface="メイリオ" panose="020B0604030504040204" pitchFamily="50" charset="-128"/>
              </a:rPr>
              <a:t>500</a:t>
            </a:r>
            <a:r>
              <a:rPr lang="ja-JP" altLang="en-US" sz="1600" dirty="0">
                <a:solidFill>
                  <a:schemeClr val="bg2">
                    <a:lumMod val="25000"/>
                  </a:schemeClr>
                </a:solidFill>
                <a:latin typeface="メイリオ" panose="020B0604030504040204" pitchFamily="50" charset="-128"/>
                <a:ea typeface="メイリオ" panose="020B0604030504040204" pitchFamily="50" charset="-128"/>
              </a:rPr>
              <a:t>人の相談支援専門員を養成しているが、定着率が低いこともあり、</a:t>
            </a:r>
            <a:r>
              <a:rPr lang="en-US" altLang="ja-JP" sz="1600" b="1" dirty="0">
                <a:solidFill>
                  <a:srgbClr val="FF0000"/>
                </a:solidFill>
                <a:latin typeface="メイリオ" panose="020B0604030504040204" pitchFamily="50" charset="-128"/>
                <a:ea typeface="メイリオ" panose="020B0604030504040204" pitchFamily="50" charset="-128"/>
              </a:rPr>
              <a:t>150</a:t>
            </a:r>
            <a:r>
              <a:rPr lang="ja-JP" altLang="en-US" sz="1600" b="1" dirty="0">
                <a:solidFill>
                  <a:srgbClr val="FF0000"/>
                </a:solidFill>
                <a:latin typeface="メイリオ" panose="020B0604030504040204" pitchFamily="50" charset="-128"/>
                <a:ea typeface="メイリオ" panose="020B0604030504040204" pitchFamily="50" charset="-128"/>
              </a:rPr>
              <a:t>人前後／年の増加</a:t>
            </a:r>
            <a:r>
              <a:rPr lang="ja-JP" altLang="en-US" sz="1600" dirty="0">
                <a:solidFill>
                  <a:schemeClr val="bg2">
                    <a:lumMod val="25000"/>
                  </a:schemeClr>
                </a:solidFill>
                <a:latin typeface="メイリオ" panose="020B0604030504040204" pitchFamily="50" charset="-128"/>
                <a:ea typeface="メイリオ" panose="020B0604030504040204" pitchFamily="50" charset="-128"/>
              </a:rPr>
              <a:t>にとどまっている。</a:t>
            </a:r>
            <a:endParaRPr lang="en-US" altLang="ja-JP" sz="1600" dirty="0">
              <a:solidFill>
                <a:schemeClr val="bg2">
                  <a:lumMod val="25000"/>
                </a:schemeClr>
              </a:solidFill>
              <a:latin typeface="メイリオ" panose="020B0604030504040204" pitchFamily="50" charset="-128"/>
              <a:ea typeface="メイリオ" panose="020B0604030504040204" pitchFamily="50" charset="-128"/>
            </a:endParaRPr>
          </a:p>
          <a:p>
            <a:r>
              <a:rPr lang="ja-JP" altLang="en-US" sz="1600" dirty="0">
                <a:solidFill>
                  <a:schemeClr val="bg2">
                    <a:lumMod val="25000"/>
                  </a:schemeClr>
                </a:solidFill>
                <a:latin typeface="メイリオ" panose="020B0604030504040204" pitchFamily="50" charset="-128"/>
                <a:ea typeface="メイリオ" panose="020B0604030504040204" pitchFamily="50" charset="-128"/>
              </a:rPr>
              <a:t>・ また、主任相談支援専門員を約</a:t>
            </a:r>
            <a:r>
              <a:rPr lang="en-US" altLang="ja-JP" sz="1600" dirty="0">
                <a:solidFill>
                  <a:schemeClr val="bg2">
                    <a:lumMod val="25000"/>
                  </a:schemeClr>
                </a:solidFill>
                <a:latin typeface="メイリオ" panose="020B0604030504040204" pitchFamily="50" charset="-128"/>
                <a:ea typeface="メイリオ" panose="020B0604030504040204" pitchFamily="50" charset="-128"/>
              </a:rPr>
              <a:t>50</a:t>
            </a:r>
            <a:r>
              <a:rPr lang="ja-JP" altLang="en-US" sz="1600" dirty="0">
                <a:solidFill>
                  <a:schemeClr val="bg2">
                    <a:lumMod val="25000"/>
                  </a:schemeClr>
                </a:solidFill>
                <a:latin typeface="メイリオ" panose="020B0604030504040204" pitchFamily="50" charset="-128"/>
                <a:ea typeface="メイリオ" panose="020B0604030504040204" pitchFamily="50" charset="-128"/>
              </a:rPr>
              <a:t>人／年養成しているところ、主任の配置ができていない市町村もある。</a:t>
            </a:r>
            <a:endParaRPr lang="en-US" altLang="ja-JP" sz="1600" dirty="0">
              <a:solidFill>
                <a:schemeClr val="bg2">
                  <a:lumMod val="25000"/>
                </a:schemeClr>
              </a:solidFill>
              <a:latin typeface="メイリオ" panose="020B0604030504040204" pitchFamily="50" charset="-128"/>
              <a:ea typeface="メイリオ" panose="020B0604030504040204" pitchFamily="50" charset="-128"/>
            </a:endParaRPr>
          </a:p>
          <a:p>
            <a:r>
              <a:rPr lang="ja-JP" altLang="en-US" sz="1600" dirty="0">
                <a:solidFill>
                  <a:schemeClr val="bg2">
                    <a:lumMod val="25000"/>
                  </a:schemeClr>
                </a:solidFill>
                <a:latin typeface="メイリオ" panose="020B0604030504040204" pitchFamily="50" charset="-128"/>
                <a:ea typeface="メイリオ" panose="020B0604030504040204" pitchFamily="50" charset="-128"/>
              </a:rPr>
              <a:t>・</a:t>
            </a:r>
            <a:r>
              <a:rPr lang="ja-JP" altLang="en-US" sz="1051" dirty="0">
                <a:solidFill>
                  <a:schemeClr val="bg2">
                    <a:lumMod val="25000"/>
                  </a:schemeClr>
                </a:solidFill>
                <a:latin typeface="メイリオ" panose="020B0604030504040204" pitchFamily="50" charset="-128"/>
                <a:ea typeface="メイリオ" panose="020B0604030504040204" pitchFamily="50" charset="-128"/>
              </a:rPr>
              <a:t> </a:t>
            </a:r>
            <a:r>
              <a:rPr lang="ja-JP" altLang="en-US" sz="1600" dirty="0">
                <a:solidFill>
                  <a:schemeClr val="bg2">
                    <a:lumMod val="25000"/>
                  </a:schemeClr>
                </a:solidFill>
                <a:latin typeface="メイリオ" panose="020B0604030504040204" pitchFamily="50" charset="-128"/>
                <a:ea typeface="メイリオ" panose="020B0604030504040204" pitchFamily="50" charset="-128"/>
              </a:rPr>
              <a:t>多くの市町村が、相談支援の充実・強化に向けての課題として</a:t>
            </a:r>
            <a:r>
              <a:rPr lang="ja-JP" altLang="en-US" sz="1600" b="1" dirty="0">
                <a:solidFill>
                  <a:srgbClr val="FF0000"/>
                </a:solidFill>
                <a:latin typeface="メイリオ" panose="020B0604030504040204" pitchFamily="50" charset="-128"/>
                <a:ea typeface="メイリオ" panose="020B0604030504040204" pitchFamily="50" charset="-128"/>
              </a:rPr>
              <a:t>「人材の確保」</a:t>
            </a:r>
            <a:r>
              <a:rPr lang="ja-JP" altLang="en-US" sz="1600" dirty="0">
                <a:solidFill>
                  <a:schemeClr val="bg2">
                    <a:lumMod val="25000"/>
                  </a:schemeClr>
                </a:solidFill>
                <a:latin typeface="メイリオ" panose="020B0604030504040204" pitchFamily="50" charset="-128"/>
                <a:ea typeface="メイリオ" panose="020B0604030504040204" pitchFamily="50" charset="-128"/>
              </a:rPr>
              <a:t>を挙げている。</a:t>
            </a:r>
            <a:endParaRPr lang="en-US" altLang="ja-JP" sz="1600"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71F59706-B9C0-4A3A-9A3A-CEC4DF891382}"/>
              </a:ext>
            </a:extLst>
          </p:cNvPr>
          <p:cNvSpPr txBox="1"/>
          <p:nvPr/>
        </p:nvSpPr>
        <p:spPr>
          <a:xfrm>
            <a:off x="278296" y="248439"/>
            <a:ext cx="10392355" cy="400110"/>
          </a:xfrm>
          <a:prstGeom prst="rect">
            <a:avLst/>
          </a:prstGeom>
          <a:noFill/>
        </p:spPr>
        <p:txBody>
          <a:bodyPr wrap="square" rtlCol="0">
            <a:spAutoFit/>
          </a:bodyPr>
          <a:lstStyle/>
          <a:p>
            <a:r>
              <a:rPr lang="ja-JP" altLang="en-US" sz="2000" dirty="0">
                <a:solidFill>
                  <a:schemeClr val="bg2">
                    <a:lumMod val="25000"/>
                  </a:schemeClr>
                </a:solidFill>
                <a:latin typeface="メイリオ" panose="020B0604030504040204" pitchFamily="50" charset="-128"/>
                <a:ea typeface="メイリオ" panose="020B0604030504040204" pitchFamily="50" charset="-128"/>
              </a:rPr>
              <a:t>相談支援の業務に従事する人数について</a:t>
            </a:r>
          </a:p>
        </p:txBody>
      </p:sp>
      <p:sp>
        <p:nvSpPr>
          <p:cNvPr id="3" name="テキスト ボックス 2">
            <a:extLst>
              <a:ext uri="{FF2B5EF4-FFF2-40B4-BE49-F238E27FC236}">
                <a16:creationId xmlns:a16="http://schemas.microsoft.com/office/drawing/2014/main" id="{196475ED-3AA7-4414-BFF5-AF778AA7FC80}"/>
              </a:ext>
            </a:extLst>
          </p:cNvPr>
          <p:cNvSpPr txBox="1"/>
          <p:nvPr/>
        </p:nvSpPr>
        <p:spPr>
          <a:xfrm>
            <a:off x="1415331" y="2711395"/>
            <a:ext cx="707667" cy="307777"/>
          </a:xfrm>
          <a:prstGeom prst="rect">
            <a:avLst/>
          </a:prstGeom>
          <a:noFill/>
        </p:spPr>
        <p:txBody>
          <a:bodyPr wrap="square" rtlCol="0">
            <a:spAutoFit/>
          </a:bodyPr>
          <a:lstStyle/>
          <a:p>
            <a:r>
              <a:rPr kumimoji="1" lang="en-US" altLang="ja-JP" sz="1400" dirty="0">
                <a:latin typeface="メイリオ" panose="020B0604030504040204" pitchFamily="50" charset="-128"/>
                <a:ea typeface="メイリオ" panose="020B0604030504040204" pitchFamily="50" charset="-128"/>
              </a:rPr>
              <a:t>2,599</a:t>
            </a:r>
            <a:endParaRPr kumimoji="1" lang="ja-JP" altLang="en-US" sz="1400" dirty="0">
              <a:latin typeface="メイリオ" panose="020B0604030504040204" pitchFamily="50" charset="-128"/>
              <a:ea typeface="メイリオ" panose="020B0604030504040204" pitchFamily="50" charset="-128"/>
            </a:endParaRPr>
          </a:p>
        </p:txBody>
      </p:sp>
      <p:sp>
        <p:nvSpPr>
          <p:cNvPr id="4" name="テキスト ボックス 3">
            <a:extLst>
              <a:ext uri="{FF2B5EF4-FFF2-40B4-BE49-F238E27FC236}">
                <a16:creationId xmlns:a16="http://schemas.microsoft.com/office/drawing/2014/main" id="{BC0C7021-316F-4432-85D0-F52BA580014F}"/>
              </a:ext>
            </a:extLst>
          </p:cNvPr>
          <p:cNvSpPr txBox="1"/>
          <p:nvPr/>
        </p:nvSpPr>
        <p:spPr>
          <a:xfrm>
            <a:off x="10670651" y="5876014"/>
            <a:ext cx="922351" cy="369332"/>
          </a:xfrm>
          <a:prstGeom prst="rect">
            <a:avLst/>
          </a:prstGeom>
          <a:noFill/>
        </p:spPr>
        <p:txBody>
          <a:bodyPr wrap="square" rtlCol="0">
            <a:spAutoFit/>
          </a:bodyPr>
          <a:lstStyle/>
          <a:p>
            <a:r>
              <a:rPr lang="ja-JP" altLang="en-US" dirty="0">
                <a:latin typeface="メイリオ" panose="020B0604030504040204" pitchFamily="50" charset="-128"/>
                <a:ea typeface="メイリオ" panose="020B0604030504040204" pitchFamily="50" charset="-128"/>
              </a:rPr>
              <a:t>その他</a:t>
            </a:r>
            <a:endParaRPr kumimoji="1" lang="ja-JP" altLang="en-US" dirty="0">
              <a:latin typeface="メイリオ" panose="020B0604030504040204" pitchFamily="50" charset="-128"/>
              <a:ea typeface="メイリオ" panose="020B0604030504040204" pitchFamily="50" charset="-128"/>
            </a:endParaRPr>
          </a:p>
        </p:txBody>
      </p:sp>
      <p:pic>
        <p:nvPicPr>
          <p:cNvPr id="6" name="図 5">
            <a:extLst>
              <a:ext uri="{FF2B5EF4-FFF2-40B4-BE49-F238E27FC236}">
                <a16:creationId xmlns:a16="http://schemas.microsoft.com/office/drawing/2014/main" id="{200FFF95-5B9A-48F4-B6C0-5491738312CF}"/>
              </a:ext>
            </a:extLst>
          </p:cNvPr>
          <p:cNvPicPr>
            <a:picLocks noChangeAspect="1"/>
          </p:cNvPicPr>
          <p:nvPr/>
        </p:nvPicPr>
        <p:blipFill>
          <a:blip r:embed="rId2"/>
          <a:stretch>
            <a:fillRect/>
          </a:stretch>
        </p:blipFill>
        <p:spPr>
          <a:xfrm>
            <a:off x="325636" y="1960626"/>
            <a:ext cx="11540728" cy="4627265"/>
          </a:xfrm>
          <a:prstGeom prst="rect">
            <a:avLst/>
          </a:prstGeom>
        </p:spPr>
      </p:pic>
    </p:spTree>
    <p:extLst>
      <p:ext uri="{BB962C8B-B14F-4D97-AF65-F5344CB8AC3E}">
        <p14:creationId xmlns:p14="http://schemas.microsoft.com/office/powerpoint/2010/main" val="1637675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FBF88813-5F72-45F0-96FE-2D7BA50C7902}"/>
              </a:ext>
            </a:extLst>
          </p:cNvPr>
          <p:cNvSpPr txBox="1"/>
          <p:nvPr/>
        </p:nvSpPr>
        <p:spPr>
          <a:xfrm>
            <a:off x="0" y="850792"/>
            <a:ext cx="12192000" cy="746486"/>
          </a:xfrm>
          <a:prstGeom prst="rect">
            <a:avLst/>
          </a:prstGeom>
          <a:solidFill>
            <a:schemeClr val="bg1">
              <a:lumMod val="95000"/>
            </a:schemeClr>
          </a:solidFill>
        </p:spPr>
        <p:txBody>
          <a:bodyPr wrap="square" rtlCol="0">
            <a:spAutoFit/>
          </a:bodyPr>
          <a:lstStyle/>
          <a:p>
            <a:r>
              <a:rPr lang="ja-JP" altLang="en-US" sz="1600" dirty="0">
                <a:solidFill>
                  <a:schemeClr val="bg2">
                    <a:lumMod val="25000"/>
                  </a:schemeClr>
                </a:solidFill>
                <a:latin typeface="メイリオ" panose="020B0604030504040204" pitchFamily="50" charset="-128"/>
                <a:ea typeface="メイリオ" panose="020B0604030504040204" pitchFamily="50" charset="-128"/>
              </a:rPr>
              <a:t>・ 府内全体の指定特定・指定障がい児相談支援事業所数は増加している一方で、前年度より事業所数が減少している市町村もある。</a:t>
            </a:r>
            <a:endParaRPr lang="en-US" altLang="ja-JP" sz="1600" dirty="0">
              <a:solidFill>
                <a:schemeClr val="bg2">
                  <a:lumMod val="25000"/>
                </a:schemeClr>
              </a:solidFill>
              <a:latin typeface="メイリオ" panose="020B0604030504040204" pitchFamily="50" charset="-128"/>
              <a:ea typeface="メイリオ" panose="020B0604030504040204" pitchFamily="50" charset="-128"/>
            </a:endParaRPr>
          </a:p>
          <a:p>
            <a:endParaRPr lang="en-US" altLang="ja-JP" sz="1051" dirty="0">
              <a:solidFill>
                <a:schemeClr val="bg2">
                  <a:lumMod val="25000"/>
                </a:schemeClr>
              </a:solidFill>
              <a:latin typeface="メイリオ" panose="020B0604030504040204" pitchFamily="50" charset="-128"/>
              <a:ea typeface="メイリオ" panose="020B0604030504040204" pitchFamily="50" charset="-128"/>
            </a:endParaRPr>
          </a:p>
          <a:p>
            <a:r>
              <a:rPr lang="ja-JP" altLang="en-US" sz="1600" dirty="0">
                <a:solidFill>
                  <a:schemeClr val="bg2">
                    <a:lumMod val="25000"/>
                  </a:schemeClr>
                </a:solidFill>
                <a:latin typeface="メイリオ" panose="020B0604030504040204" pitchFamily="50" charset="-128"/>
                <a:ea typeface="メイリオ" panose="020B0604030504040204" pitchFamily="50" charset="-128"/>
              </a:rPr>
              <a:t>・ 相談支援事業所の廃止理由として</a:t>
            </a:r>
            <a:r>
              <a:rPr lang="ja-JP" altLang="en-US" sz="1600" b="1" dirty="0">
                <a:solidFill>
                  <a:srgbClr val="FF0000"/>
                </a:solidFill>
                <a:latin typeface="メイリオ" panose="020B0604030504040204" pitchFamily="50" charset="-128"/>
                <a:ea typeface="メイリオ" panose="020B0604030504040204" pitchFamily="50" charset="-128"/>
              </a:rPr>
              <a:t>「相談支援専門員が確保できないため</a:t>
            </a:r>
            <a:r>
              <a:rPr lang="ja-JP" altLang="en-US" sz="1600" b="1" dirty="0">
                <a:solidFill>
                  <a:schemeClr val="bg2">
                    <a:lumMod val="25000"/>
                  </a:schemeClr>
                </a:solidFill>
                <a:latin typeface="メイリオ" panose="020B0604030504040204" pitchFamily="50" charset="-128"/>
                <a:ea typeface="メイリオ" panose="020B0604030504040204" pitchFamily="50" charset="-128"/>
              </a:rPr>
              <a:t>」</a:t>
            </a:r>
            <a:r>
              <a:rPr lang="ja-JP" altLang="en-US" sz="1600" dirty="0">
                <a:solidFill>
                  <a:schemeClr val="bg2">
                    <a:lumMod val="25000"/>
                  </a:schemeClr>
                </a:solidFill>
                <a:latin typeface="メイリオ" panose="020B0604030504040204" pitchFamily="50" charset="-128"/>
                <a:ea typeface="メイリオ" panose="020B0604030504040204" pitchFamily="50" charset="-128"/>
              </a:rPr>
              <a:t>という回答が最も多かった。</a:t>
            </a:r>
            <a:endParaRPr lang="en-US" altLang="ja-JP" sz="1600"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71F59706-B9C0-4A3A-9A3A-CEC4DF891382}"/>
              </a:ext>
            </a:extLst>
          </p:cNvPr>
          <p:cNvSpPr txBox="1"/>
          <p:nvPr/>
        </p:nvSpPr>
        <p:spPr>
          <a:xfrm>
            <a:off x="278296" y="248439"/>
            <a:ext cx="10392355" cy="400110"/>
          </a:xfrm>
          <a:prstGeom prst="rect">
            <a:avLst/>
          </a:prstGeom>
          <a:noFill/>
        </p:spPr>
        <p:txBody>
          <a:bodyPr wrap="square" rtlCol="0">
            <a:spAutoFit/>
          </a:bodyPr>
          <a:lstStyle/>
          <a:p>
            <a:r>
              <a:rPr lang="ja-JP" altLang="en-US" sz="2000" dirty="0">
                <a:solidFill>
                  <a:schemeClr val="bg2">
                    <a:lumMod val="25000"/>
                  </a:schemeClr>
                </a:solidFill>
                <a:latin typeface="メイリオ" panose="020B0604030504040204" pitchFamily="50" charset="-128"/>
                <a:ea typeface="メイリオ" panose="020B0604030504040204" pitchFamily="50" charset="-128"/>
              </a:rPr>
              <a:t>指定特定・指定障がい児相談支援事業所数について</a:t>
            </a:r>
          </a:p>
        </p:txBody>
      </p:sp>
      <p:pic>
        <p:nvPicPr>
          <p:cNvPr id="4" name="図 3">
            <a:extLst>
              <a:ext uri="{FF2B5EF4-FFF2-40B4-BE49-F238E27FC236}">
                <a16:creationId xmlns:a16="http://schemas.microsoft.com/office/drawing/2014/main" id="{4EA97C25-FC0A-4937-AAD1-E473C127A9A5}"/>
              </a:ext>
            </a:extLst>
          </p:cNvPr>
          <p:cNvPicPr>
            <a:picLocks noChangeAspect="1"/>
          </p:cNvPicPr>
          <p:nvPr/>
        </p:nvPicPr>
        <p:blipFill>
          <a:blip r:embed="rId2"/>
          <a:stretch>
            <a:fillRect/>
          </a:stretch>
        </p:blipFill>
        <p:spPr>
          <a:xfrm>
            <a:off x="586076" y="1799521"/>
            <a:ext cx="10717697" cy="4865030"/>
          </a:xfrm>
          <a:prstGeom prst="rect">
            <a:avLst/>
          </a:prstGeom>
        </p:spPr>
      </p:pic>
    </p:spTree>
    <p:extLst>
      <p:ext uri="{BB962C8B-B14F-4D97-AF65-F5344CB8AC3E}">
        <p14:creationId xmlns:p14="http://schemas.microsoft.com/office/powerpoint/2010/main" val="745760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B1448047-223E-4D54-A35F-8748F3F5BCC1}"/>
              </a:ext>
            </a:extLst>
          </p:cNvPr>
          <p:cNvSpPr txBox="1"/>
          <p:nvPr/>
        </p:nvSpPr>
        <p:spPr>
          <a:xfrm>
            <a:off x="0" y="241516"/>
            <a:ext cx="7649155"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a:t>
            </a:r>
            <a:r>
              <a:rPr kumimoji="1" lang="ja-JP" altLang="en-US" sz="2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障害者総合支援法分</a:t>
            </a:r>
            <a:r>
              <a:rPr kumimoji="1" lang="en-US" altLang="ja-JP" sz="2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a:t>
            </a:r>
            <a:r>
              <a:rPr kumimoji="1" lang="ja-JP" altLang="en-US" sz="2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令和６年３月末時点のセルフプラン率</a:t>
            </a:r>
          </a:p>
        </p:txBody>
      </p:sp>
      <p:sp>
        <p:nvSpPr>
          <p:cNvPr id="6" name="テキスト ボックス 5">
            <a:extLst>
              <a:ext uri="{FF2B5EF4-FFF2-40B4-BE49-F238E27FC236}">
                <a16:creationId xmlns:a16="http://schemas.microsoft.com/office/drawing/2014/main" id="{C33C0337-3DD9-46E7-988E-EA2E8FB99DC4}"/>
              </a:ext>
            </a:extLst>
          </p:cNvPr>
          <p:cNvSpPr txBox="1"/>
          <p:nvPr/>
        </p:nvSpPr>
        <p:spPr>
          <a:xfrm>
            <a:off x="0" y="763327"/>
            <a:ext cx="12192000" cy="338554"/>
          </a:xfrm>
          <a:prstGeom prst="rect">
            <a:avLst/>
          </a:prstGeom>
          <a:solidFill>
            <a:schemeClr val="bg1">
              <a:lumMod val="95000"/>
            </a:schemeClr>
          </a:solidFill>
        </p:spPr>
        <p:txBody>
          <a:bodyPr wrap="square" rtlCol="0">
            <a:spAutoFit/>
          </a:bodyPr>
          <a:lstStyle/>
          <a:p>
            <a:r>
              <a:rPr lang="ja-JP" altLang="en-US" sz="1600" dirty="0">
                <a:solidFill>
                  <a:schemeClr val="bg2">
                    <a:lumMod val="25000"/>
                  </a:schemeClr>
                </a:solidFill>
                <a:latin typeface="メイリオ" panose="020B0604030504040204" pitchFamily="50" charset="-128"/>
                <a:ea typeface="メイリオ" panose="020B0604030504040204" pitchFamily="50" charset="-128"/>
              </a:rPr>
              <a:t>・ 府全体のセルフプラン率は</a:t>
            </a:r>
            <a:r>
              <a:rPr lang="en-US" altLang="ja-JP" sz="1600" dirty="0">
                <a:solidFill>
                  <a:srgbClr val="FF0000"/>
                </a:solidFill>
                <a:latin typeface="メイリオ" panose="020B0604030504040204" pitchFamily="50" charset="-128"/>
                <a:ea typeface="メイリオ" panose="020B0604030504040204" pitchFamily="50" charset="-128"/>
              </a:rPr>
              <a:t>42.4</a:t>
            </a:r>
            <a:r>
              <a:rPr lang="ja-JP" altLang="en-US" sz="1600" dirty="0">
                <a:solidFill>
                  <a:srgbClr val="FF0000"/>
                </a:solidFill>
                <a:latin typeface="メイリオ" panose="020B0604030504040204" pitchFamily="50" charset="-128"/>
                <a:ea typeface="メイリオ" panose="020B0604030504040204" pitchFamily="50" charset="-128"/>
              </a:rPr>
              <a:t>％</a:t>
            </a:r>
            <a:r>
              <a:rPr lang="ja-JP" altLang="en-US" sz="1600" dirty="0">
                <a:solidFill>
                  <a:schemeClr val="bg2">
                    <a:lumMod val="25000"/>
                  </a:schemeClr>
                </a:solidFill>
                <a:latin typeface="メイリオ" panose="020B0604030504040204" pitchFamily="50" charset="-128"/>
                <a:ea typeface="メイリオ" panose="020B0604030504040204" pitchFamily="50" charset="-128"/>
              </a:rPr>
              <a:t>であり、令和５年３月の全国ベースで勘案すると全国</a:t>
            </a:r>
            <a:r>
              <a:rPr lang="ja-JP" altLang="en-US" sz="1600" b="1" u="sng" dirty="0">
                <a:solidFill>
                  <a:srgbClr val="FF0000"/>
                </a:solidFill>
                <a:latin typeface="メイリオ" panose="020B0604030504040204" pitchFamily="50" charset="-128"/>
                <a:ea typeface="メイリオ" panose="020B0604030504040204" pitchFamily="50" charset="-128"/>
              </a:rPr>
              <a:t>ワースト１位</a:t>
            </a:r>
            <a:r>
              <a:rPr lang="ja-JP" altLang="en-US" sz="1600" dirty="0">
                <a:solidFill>
                  <a:schemeClr val="bg2">
                    <a:lumMod val="25000"/>
                  </a:schemeClr>
                </a:solidFill>
                <a:latin typeface="メイリオ" panose="020B0604030504040204" pitchFamily="50" charset="-128"/>
                <a:ea typeface="メイリオ" panose="020B0604030504040204" pitchFamily="50" charset="-128"/>
              </a:rPr>
              <a:t>である。</a:t>
            </a:r>
            <a:endParaRPr lang="en-US" altLang="ja-JP" sz="1600" dirty="0">
              <a:solidFill>
                <a:schemeClr val="bg2">
                  <a:lumMod val="25000"/>
                </a:schemeClr>
              </a:solidFill>
              <a:latin typeface="メイリオ" panose="020B0604030504040204" pitchFamily="50" charset="-128"/>
              <a:ea typeface="メイリオ" panose="020B0604030504040204" pitchFamily="50" charset="-128"/>
            </a:endParaRPr>
          </a:p>
        </p:txBody>
      </p:sp>
      <p:pic>
        <p:nvPicPr>
          <p:cNvPr id="3" name="図 2">
            <a:extLst>
              <a:ext uri="{FF2B5EF4-FFF2-40B4-BE49-F238E27FC236}">
                <a16:creationId xmlns:a16="http://schemas.microsoft.com/office/drawing/2014/main" id="{F73B840D-EE0C-4923-97E2-09AFD858FFC2}"/>
              </a:ext>
            </a:extLst>
          </p:cNvPr>
          <p:cNvPicPr>
            <a:picLocks noChangeAspect="1"/>
          </p:cNvPicPr>
          <p:nvPr/>
        </p:nvPicPr>
        <p:blipFill>
          <a:blip r:embed="rId2"/>
          <a:stretch>
            <a:fillRect/>
          </a:stretch>
        </p:blipFill>
        <p:spPr>
          <a:xfrm>
            <a:off x="176271" y="1223582"/>
            <a:ext cx="11839458" cy="5480779"/>
          </a:xfrm>
          <a:prstGeom prst="rect">
            <a:avLst/>
          </a:prstGeom>
        </p:spPr>
      </p:pic>
    </p:spTree>
    <p:extLst>
      <p:ext uri="{BB962C8B-B14F-4D97-AF65-F5344CB8AC3E}">
        <p14:creationId xmlns:p14="http://schemas.microsoft.com/office/powerpoint/2010/main" val="2289039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B1448047-223E-4D54-A35F-8748F3F5BCC1}"/>
              </a:ext>
            </a:extLst>
          </p:cNvPr>
          <p:cNvSpPr txBox="1"/>
          <p:nvPr/>
        </p:nvSpPr>
        <p:spPr>
          <a:xfrm>
            <a:off x="-111319" y="242273"/>
            <a:ext cx="7092565"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a:t>
            </a:r>
            <a:r>
              <a:rPr lang="ja-JP" altLang="en-US" sz="2000" dirty="0">
                <a:solidFill>
                  <a:prstClr val="black"/>
                </a:solidFill>
                <a:latin typeface="メイリオ" panose="020B0604030504040204" pitchFamily="50" charset="-128"/>
                <a:ea typeface="メイリオ" panose="020B0604030504040204" pitchFamily="50" charset="-128"/>
              </a:rPr>
              <a:t>児童福祉</a:t>
            </a:r>
            <a:r>
              <a:rPr kumimoji="1" lang="ja-JP" altLang="en-US" sz="2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法分</a:t>
            </a:r>
            <a:r>
              <a:rPr kumimoji="1" lang="en-US" altLang="ja-JP" sz="2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a:t>
            </a:r>
            <a:r>
              <a:rPr kumimoji="1" lang="ja-JP" altLang="en-US" sz="2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令和６年３月末時点のセルフプラン率</a:t>
            </a:r>
          </a:p>
        </p:txBody>
      </p:sp>
      <p:sp>
        <p:nvSpPr>
          <p:cNvPr id="6" name="テキスト ボックス 5">
            <a:extLst>
              <a:ext uri="{FF2B5EF4-FFF2-40B4-BE49-F238E27FC236}">
                <a16:creationId xmlns:a16="http://schemas.microsoft.com/office/drawing/2014/main" id="{C33C0337-3DD9-46E7-988E-EA2E8FB99DC4}"/>
              </a:ext>
            </a:extLst>
          </p:cNvPr>
          <p:cNvSpPr txBox="1"/>
          <p:nvPr/>
        </p:nvSpPr>
        <p:spPr>
          <a:xfrm>
            <a:off x="0" y="763327"/>
            <a:ext cx="12192000" cy="338554"/>
          </a:xfrm>
          <a:prstGeom prst="rect">
            <a:avLst/>
          </a:prstGeom>
          <a:solidFill>
            <a:schemeClr val="bg1">
              <a:lumMod val="95000"/>
            </a:schemeClr>
          </a:solidFill>
        </p:spPr>
        <p:txBody>
          <a:bodyPr wrap="square" rtlCol="0">
            <a:spAutoFit/>
          </a:bodyPr>
          <a:lstStyle/>
          <a:p>
            <a:r>
              <a:rPr lang="ja-JP" altLang="en-US" sz="1600" dirty="0">
                <a:solidFill>
                  <a:schemeClr val="bg2">
                    <a:lumMod val="25000"/>
                  </a:schemeClr>
                </a:solidFill>
                <a:latin typeface="メイリオ" panose="020B0604030504040204" pitchFamily="50" charset="-128"/>
                <a:ea typeface="メイリオ" panose="020B0604030504040204" pitchFamily="50" charset="-128"/>
              </a:rPr>
              <a:t>・ 府全体のセルフプラン率は</a:t>
            </a:r>
            <a:r>
              <a:rPr lang="en-US" altLang="ja-JP" sz="1600" dirty="0">
                <a:solidFill>
                  <a:srgbClr val="FF0000"/>
                </a:solidFill>
                <a:latin typeface="メイリオ" panose="020B0604030504040204" pitchFamily="50" charset="-128"/>
                <a:ea typeface="メイリオ" panose="020B0604030504040204" pitchFamily="50" charset="-128"/>
              </a:rPr>
              <a:t>52.0</a:t>
            </a:r>
            <a:r>
              <a:rPr lang="ja-JP" altLang="en-US" sz="1600" dirty="0">
                <a:solidFill>
                  <a:srgbClr val="FF0000"/>
                </a:solidFill>
                <a:latin typeface="メイリオ" panose="020B0604030504040204" pitchFamily="50" charset="-128"/>
                <a:ea typeface="メイリオ" panose="020B0604030504040204" pitchFamily="50" charset="-128"/>
              </a:rPr>
              <a:t>％</a:t>
            </a:r>
            <a:r>
              <a:rPr lang="ja-JP" altLang="en-US" sz="1600" dirty="0">
                <a:solidFill>
                  <a:schemeClr val="bg2">
                    <a:lumMod val="25000"/>
                  </a:schemeClr>
                </a:solidFill>
                <a:latin typeface="メイリオ" panose="020B0604030504040204" pitchFamily="50" charset="-128"/>
                <a:ea typeface="メイリオ" panose="020B0604030504040204" pitchFamily="50" charset="-128"/>
              </a:rPr>
              <a:t>であり、令和５年３月の全国ベースで勘案すると全国</a:t>
            </a:r>
            <a:r>
              <a:rPr lang="ja-JP" altLang="en-US" sz="1600" b="1" u="sng" dirty="0">
                <a:solidFill>
                  <a:srgbClr val="FF0000"/>
                </a:solidFill>
                <a:latin typeface="メイリオ" panose="020B0604030504040204" pitchFamily="50" charset="-128"/>
                <a:ea typeface="メイリオ" panose="020B0604030504040204" pitchFamily="50" charset="-128"/>
              </a:rPr>
              <a:t>ワースト３位</a:t>
            </a:r>
            <a:r>
              <a:rPr lang="ja-JP" altLang="en-US" sz="1600" dirty="0">
                <a:solidFill>
                  <a:schemeClr val="bg2">
                    <a:lumMod val="25000"/>
                  </a:schemeClr>
                </a:solidFill>
                <a:latin typeface="メイリオ" panose="020B0604030504040204" pitchFamily="50" charset="-128"/>
                <a:ea typeface="メイリオ" panose="020B0604030504040204" pitchFamily="50" charset="-128"/>
              </a:rPr>
              <a:t>である。</a:t>
            </a:r>
            <a:endParaRPr lang="en-US" altLang="ja-JP" sz="1600" dirty="0">
              <a:solidFill>
                <a:schemeClr val="bg2">
                  <a:lumMod val="25000"/>
                </a:schemeClr>
              </a:solidFill>
              <a:latin typeface="メイリオ" panose="020B0604030504040204" pitchFamily="50" charset="-128"/>
              <a:ea typeface="メイリオ" panose="020B0604030504040204" pitchFamily="50" charset="-128"/>
            </a:endParaRPr>
          </a:p>
        </p:txBody>
      </p:sp>
      <p:pic>
        <p:nvPicPr>
          <p:cNvPr id="2" name="図 1">
            <a:extLst>
              <a:ext uri="{FF2B5EF4-FFF2-40B4-BE49-F238E27FC236}">
                <a16:creationId xmlns:a16="http://schemas.microsoft.com/office/drawing/2014/main" id="{37D160AB-BED3-4CA9-BED0-4F6BED31BC55}"/>
              </a:ext>
            </a:extLst>
          </p:cNvPr>
          <p:cNvPicPr>
            <a:picLocks noChangeAspect="1"/>
          </p:cNvPicPr>
          <p:nvPr/>
        </p:nvPicPr>
        <p:blipFill>
          <a:blip r:embed="rId2"/>
          <a:stretch>
            <a:fillRect/>
          </a:stretch>
        </p:blipFill>
        <p:spPr>
          <a:xfrm>
            <a:off x="234188" y="1262975"/>
            <a:ext cx="11723624" cy="5352752"/>
          </a:xfrm>
          <a:prstGeom prst="rect">
            <a:avLst/>
          </a:prstGeom>
        </p:spPr>
      </p:pic>
    </p:spTree>
    <p:extLst>
      <p:ext uri="{BB962C8B-B14F-4D97-AF65-F5344CB8AC3E}">
        <p14:creationId xmlns:p14="http://schemas.microsoft.com/office/powerpoint/2010/main" val="33387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71F59706-B9C0-4A3A-9A3A-CEC4DF891382}"/>
              </a:ext>
            </a:extLst>
          </p:cNvPr>
          <p:cNvSpPr txBox="1"/>
          <p:nvPr/>
        </p:nvSpPr>
        <p:spPr>
          <a:xfrm>
            <a:off x="278296" y="248439"/>
            <a:ext cx="10392355" cy="400110"/>
          </a:xfrm>
          <a:prstGeom prst="rect">
            <a:avLst/>
          </a:prstGeom>
          <a:noFill/>
        </p:spPr>
        <p:txBody>
          <a:bodyPr wrap="square" rtlCol="0">
            <a:spAutoFit/>
          </a:bodyPr>
          <a:lstStyle/>
          <a:p>
            <a:r>
              <a:rPr lang="ja-JP" altLang="en-US" sz="2000" dirty="0">
                <a:solidFill>
                  <a:schemeClr val="bg2">
                    <a:lumMod val="25000"/>
                  </a:schemeClr>
                </a:solidFill>
                <a:latin typeface="メイリオ" panose="020B0604030504040204" pitchFamily="50" charset="-128"/>
                <a:ea typeface="メイリオ" panose="020B0604030504040204" pitchFamily="50" charset="-128"/>
              </a:rPr>
              <a:t>セルフプランについて</a:t>
            </a:r>
          </a:p>
        </p:txBody>
      </p:sp>
      <p:sp>
        <p:nvSpPr>
          <p:cNvPr id="3" name="テキスト ボックス 2">
            <a:extLst>
              <a:ext uri="{FF2B5EF4-FFF2-40B4-BE49-F238E27FC236}">
                <a16:creationId xmlns:a16="http://schemas.microsoft.com/office/drawing/2014/main" id="{920371BF-2528-4C49-8500-70D4E5262786}"/>
              </a:ext>
            </a:extLst>
          </p:cNvPr>
          <p:cNvSpPr txBox="1"/>
          <p:nvPr/>
        </p:nvSpPr>
        <p:spPr>
          <a:xfrm>
            <a:off x="0" y="723569"/>
            <a:ext cx="12191999" cy="369332"/>
          </a:xfrm>
          <a:prstGeom prst="rect">
            <a:avLst/>
          </a:prstGeom>
          <a:solidFill>
            <a:schemeClr val="bg1">
              <a:lumMod val="95000"/>
            </a:schemeClr>
          </a:solidFill>
        </p:spPr>
        <p:txBody>
          <a:bodyPr wrap="square" rtlCol="0" anchor="t">
            <a:spAutoFit/>
          </a:bodyPr>
          <a:lstStyle/>
          <a:p>
            <a:pPr algn="ctr"/>
            <a:r>
              <a:rPr kumimoji="1" lang="ja-JP" altLang="en-US" dirty="0">
                <a:latin typeface="メイリオ" panose="020B0604030504040204" pitchFamily="50" charset="-128"/>
                <a:ea typeface="メイリオ" panose="020B0604030504040204" pitchFamily="50" charset="-128"/>
              </a:rPr>
              <a:t>計画相談支援や障がい児相談支援のセルフプラン率が高くなっている原因</a:t>
            </a:r>
          </a:p>
        </p:txBody>
      </p:sp>
      <p:grpSp>
        <p:nvGrpSpPr>
          <p:cNvPr id="34" name="グループ化 33">
            <a:extLst>
              <a:ext uri="{FF2B5EF4-FFF2-40B4-BE49-F238E27FC236}">
                <a16:creationId xmlns:a16="http://schemas.microsoft.com/office/drawing/2014/main" id="{77CD4782-930E-4A1C-8B27-54C4C14E8F08}"/>
              </a:ext>
            </a:extLst>
          </p:cNvPr>
          <p:cNvGrpSpPr/>
          <p:nvPr/>
        </p:nvGrpSpPr>
        <p:grpSpPr>
          <a:xfrm>
            <a:off x="230590" y="1662891"/>
            <a:ext cx="5602510" cy="2122987"/>
            <a:chOff x="267088" y="3326316"/>
            <a:chExt cx="5370386" cy="1318582"/>
          </a:xfrm>
        </p:grpSpPr>
        <p:sp>
          <p:nvSpPr>
            <p:cNvPr id="35" name="正方形/長方形 34">
              <a:extLst>
                <a:ext uri="{FF2B5EF4-FFF2-40B4-BE49-F238E27FC236}">
                  <a16:creationId xmlns:a16="http://schemas.microsoft.com/office/drawing/2014/main" id="{029BCFCF-F4D4-4B46-B6BE-9E8B1F0C9317}"/>
                </a:ext>
              </a:extLst>
            </p:cNvPr>
            <p:cNvSpPr/>
            <p:nvPr/>
          </p:nvSpPr>
          <p:spPr bwMode="auto">
            <a:xfrm>
              <a:off x="267088" y="3326316"/>
              <a:ext cx="5364423" cy="588062"/>
            </a:xfrm>
            <a:prstGeom prst="rect">
              <a:avLst/>
            </a:prstGeom>
            <a:solidFill>
              <a:schemeClr val="tx2">
                <a:lumMod val="75000"/>
              </a:schemeClr>
            </a:solidFill>
            <a:ln w="25400">
              <a:noFill/>
              <a:miter lim="800000"/>
              <a:headEnd/>
              <a:tailEnd/>
            </a:ln>
          </p:spPr>
          <p:txBody>
            <a:bodyPr wrap="square" lIns="72000" tIns="0" rIns="0" bIns="0" rtlCol="0"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995363"/>
              <a:r>
                <a:rPr kumimoji="1" lang="ja-JP" altLang="en-US" b="1" dirty="0">
                  <a:solidFill>
                    <a:schemeClr val="bg1"/>
                  </a:solidFill>
                  <a:latin typeface="メイリオ" panose="020B0604030504040204" pitchFamily="50" charset="-128"/>
                  <a:ea typeface="メイリオ" panose="020B0604030504040204" pitchFamily="50" charset="-128"/>
                </a:rPr>
                <a:t>相談支援専門員の不足</a:t>
              </a:r>
            </a:p>
          </p:txBody>
        </p:sp>
        <p:sp>
          <p:nvSpPr>
            <p:cNvPr id="36" name="正方形/長方形 35">
              <a:extLst>
                <a:ext uri="{FF2B5EF4-FFF2-40B4-BE49-F238E27FC236}">
                  <a16:creationId xmlns:a16="http://schemas.microsoft.com/office/drawing/2014/main" id="{E321402F-67E2-4456-BE86-4D84B0CDE578}"/>
                </a:ext>
              </a:extLst>
            </p:cNvPr>
            <p:cNvSpPr/>
            <p:nvPr/>
          </p:nvSpPr>
          <p:spPr bwMode="auto">
            <a:xfrm>
              <a:off x="273049" y="3918982"/>
              <a:ext cx="5364425" cy="725916"/>
            </a:xfrm>
            <a:prstGeom prst="rect">
              <a:avLst/>
            </a:prstGeom>
            <a:solidFill>
              <a:schemeClr val="tx2">
                <a:lumMod val="20000"/>
                <a:lumOff val="80000"/>
              </a:schemeClr>
            </a:solidFill>
            <a:ln w="25400">
              <a:noFill/>
              <a:miter lim="800000"/>
              <a:headEnd/>
              <a:tailEnd/>
            </a:ln>
          </p:spPr>
          <p:txBody>
            <a:bodyPr wrap="square" lIns="72000" tIns="72000" rIns="72000" bIns="72000" rtlCol="0" anchor="t" anchorCtr="0">
              <a:spAutoFit/>
            </a:bodyPr>
            <a:lstStyle>
              <a:defPPr>
                <a:defRPr lang="ja-JP"/>
              </a:defPPr>
              <a:lvl1pPr algn="ctr" rtl="0" fontAlgn="base">
                <a:lnSpc>
                  <a:spcPct val="120000"/>
                </a:lnSpc>
                <a:spcBef>
                  <a:spcPct val="0"/>
                </a:spcBef>
                <a:spcAft>
                  <a:spcPct val="0"/>
                </a:spcAft>
                <a:defRPr sz="1100" kern="1200">
                  <a:solidFill>
                    <a:schemeClr val="tx1"/>
                  </a:solidFill>
                  <a:latin typeface="ＭＳ Ｐゴシック" pitchFamily="50" charset="-128"/>
                  <a:ea typeface="ＭＳ Ｐゴシック" pitchFamily="50" charset="-128"/>
                  <a:cs typeface="+mn-cs"/>
                </a:defRPr>
              </a:lvl1pPr>
              <a:lvl2pPr marL="497845" algn="ctr" rtl="0" fontAlgn="base">
                <a:lnSpc>
                  <a:spcPct val="120000"/>
                </a:lnSpc>
                <a:spcBef>
                  <a:spcPct val="0"/>
                </a:spcBef>
                <a:spcAft>
                  <a:spcPct val="0"/>
                </a:spcAft>
                <a:defRPr sz="1100" kern="1200">
                  <a:solidFill>
                    <a:schemeClr val="tx1"/>
                  </a:solidFill>
                  <a:latin typeface="ＭＳ Ｐゴシック" pitchFamily="50" charset="-128"/>
                  <a:ea typeface="ＭＳ Ｐゴシック" pitchFamily="50" charset="-128"/>
                  <a:cs typeface="+mn-cs"/>
                </a:defRPr>
              </a:lvl2pPr>
              <a:lvl3pPr marL="995690" algn="ctr" rtl="0" fontAlgn="base">
                <a:lnSpc>
                  <a:spcPct val="120000"/>
                </a:lnSpc>
                <a:spcBef>
                  <a:spcPct val="0"/>
                </a:spcBef>
                <a:spcAft>
                  <a:spcPct val="0"/>
                </a:spcAft>
                <a:defRPr sz="1100" kern="1200">
                  <a:solidFill>
                    <a:schemeClr val="tx1"/>
                  </a:solidFill>
                  <a:latin typeface="ＭＳ Ｐゴシック" pitchFamily="50" charset="-128"/>
                  <a:ea typeface="ＭＳ Ｐゴシック" pitchFamily="50" charset="-128"/>
                  <a:cs typeface="+mn-cs"/>
                </a:defRPr>
              </a:lvl3pPr>
              <a:lvl4pPr marL="1493535" algn="ctr" rtl="0" fontAlgn="base">
                <a:lnSpc>
                  <a:spcPct val="120000"/>
                </a:lnSpc>
                <a:spcBef>
                  <a:spcPct val="0"/>
                </a:spcBef>
                <a:spcAft>
                  <a:spcPct val="0"/>
                </a:spcAft>
                <a:defRPr sz="1100" kern="1200">
                  <a:solidFill>
                    <a:schemeClr val="tx1"/>
                  </a:solidFill>
                  <a:latin typeface="ＭＳ Ｐゴシック" pitchFamily="50" charset="-128"/>
                  <a:ea typeface="ＭＳ Ｐゴシック" pitchFamily="50" charset="-128"/>
                  <a:cs typeface="+mn-cs"/>
                </a:defRPr>
              </a:lvl4pPr>
              <a:lvl5pPr marL="1991380" algn="ctr" rtl="0" fontAlgn="base">
                <a:lnSpc>
                  <a:spcPct val="120000"/>
                </a:lnSpc>
                <a:spcBef>
                  <a:spcPct val="0"/>
                </a:spcBef>
                <a:spcAft>
                  <a:spcPct val="0"/>
                </a:spcAft>
                <a:defRPr sz="1100" kern="1200">
                  <a:solidFill>
                    <a:schemeClr val="tx1"/>
                  </a:solidFill>
                  <a:latin typeface="ＭＳ Ｐゴシック" pitchFamily="50" charset="-128"/>
                  <a:ea typeface="ＭＳ Ｐゴシック" pitchFamily="50" charset="-128"/>
                  <a:cs typeface="+mn-cs"/>
                </a:defRPr>
              </a:lvl5pPr>
              <a:lvl6pPr marL="2489225" algn="l" defTabSz="995690" rtl="0" eaLnBrk="1" latinLnBrk="0" hangingPunct="1">
                <a:defRPr sz="1100" kern="1200">
                  <a:solidFill>
                    <a:schemeClr val="tx1"/>
                  </a:solidFill>
                  <a:latin typeface="ＭＳ Ｐゴシック" pitchFamily="50" charset="-128"/>
                  <a:ea typeface="ＭＳ Ｐゴシック" pitchFamily="50" charset="-128"/>
                  <a:cs typeface="+mn-cs"/>
                </a:defRPr>
              </a:lvl6pPr>
              <a:lvl7pPr marL="2987070" algn="l" defTabSz="995690" rtl="0" eaLnBrk="1" latinLnBrk="0" hangingPunct="1">
                <a:defRPr sz="1100" kern="1200">
                  <a:solidFill>
                    <a:schemeClr val="tx1"/>
                  </a:solidFill>
                  <a:latin typeface="ＭＳ Ｐゴシック" pitchFamily="50" charset="-128"/>
                  <a:ea typeface="ＭＳ Ｐゴシック" pitchFamily="50" charset="-128"/>
                  <a:cs typeface="+mn-cs"/>
                </a:defRPr>
              </a:lvl7pPr>
              <a:lvl8pPr marL="3484916" algn="l" defTabSz="995690" rtl="0" eaLnBrk="1" latinLnBrk="0" hangingPunct="1">
                <a:defRPr sz="1100" kern="1200">
                  <a:solidFill>
                    <a:schemeClr val="tx1"/>
                  </a:solidFill>
                  <a:latin typeface="ＭＳ Ｐゴシック" pitchFamily="50" charset="-128"/>
                  <a:ea typeface="ＭＳ Ｐゴシック" pitchFamily="50" charset="-128"/>
                  <a:cs typeface="+mn-cs"/>
                </a:defRPr>
              </a:lvl8pPr>
              <a:lvl9pPr marL="3982761" algn="l" defTabSz="995690" rtl="0" eaLnBrk="1" latinLnBrk="0" hangingPunct="1">
                <a:defRPr sz="1100" kern="1200">
                  <a:solidFill>
                    <a:schemeClr val="tx1"/>
                  </a:solidFill>
                  <a:latin typeface="ＭＳ Ｐゴシック" pitchFamily="50" charset="-128"/>
                  <a:ea typeface="ＭＳ Ｐゴシック" pitchFamily="50" charset="-128"/>
                  <a:cs typeface="+mn-cs"/>
                </a:defRPr>
              </a:lvl9pPr>
            </a:lstStyle>
            <a:p>
              <a:pPr marL="171450" indent="-171450" algn="l" defTabSz="995363">
                <a:buFont typeface="Wingdings" panose="05000000000000000000" pitchFamily="2" charset="2"/>
                <a:buChar char="l"/>
              </a:pPr>
              <a:r>
                <a:rPr lang="ja-JP" altLang="en-US" sz="1400" u="sng" dirty="0">
                  <a:latin typeface="メイリオ" panose="020B0604030504040204" pitchFamily="50" charset="-128"/>
                  <a:ea typeface="メイリオ" panose="020B0604030504040204" pitchFamily="50" charset="-128"/>
                  <a:cs typeface="Times New Roman" panose="02020603050405020304" pitchFamily="18" charset="0"/>
                </a:rPr>
                <a:t>相談支援専門員が不足</a:t>
              </a:r>
              <a:r>
                <a:rPr lang="ja-JP" altLang="en-US" sz="1400" dirty="0">
                  <a:latin typeface="メイリオ" panose="020B0604030504040204" pitchFamily="50" charset="-128"/>
                  <a:ea typeface="メイリオ" panose="020B0604030504040204" pitchFamily="50" charset="-128"/>
                  <a:cs typeface="Times New Roman" panose="02020603050405020304" pitchFamily="18" charset="0"/>
                </a:rPr>
                <a:t>しているため、計画相談対象者の優先順位を付けざるを得なくなっている。</a:t>
              </a:r>
              <a:endParaRPr lang="en-US" altLang="ja-JP" sz="1400" dirty="0">
                <a:latin typeface="メイリオ" panose="020B0604030504040204" pitchFamily="50" charset="-128"/>
                <a:ea typeface="メイリオ" panose="020B0604030504040204" pitchFamily="50" charset="-128"/>
                <a:cs typeface="Times New Roman" panose="02020603050405020304" pitchFamily="18" charset="0"/>
              </a:endParaRPr>
            </a:p>
            <a:p>
              <a:pPr marL="171450" indent="-171450" algn="l" defTabSz="995363">
                <a:buFont typeface="Wingdings" panose="05000000000000000000" pitchFamily="2" charset="2"/>
                <a:buChar char="l"/>
              </a:pPr>
              <a:r>
                <a:rPr lang="ja-JP" altLang="en-US" sz="1400" dirty="0">
                  <a:latin typeface="メイリオ" panose="020B0604030504040204" pitchFamily="50" charset="-128"/>
                  <a:ea typeface="メイリオ" panose="020B0604030504040204" pitchFamily="50" charset="-128"/>
                  <a:cs typeface="Times New Roman" panose="02020603050405020304" pitchFamily="18" charset="0"/>
                </a:rPr>
                <a:t>複雑なケースを優先的に計画相談の対象者としている</a:t>
              </a:r>
              <a:r>
                <a:rPr lang="ja-JP" altLang="en-US" sz="14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14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171450" indent="-171450" algn="l" defTabSz="995363">
                <a:buFont typeface="Wingdings" panose="05000000000000000000" pitchFamily="2" charset="2"/>
                <a:buChar char="l"/>
              </a:pPr>
              <a:r>
                <a:rPr lang="ja-JP" altLang="en-US" sz="1400" u="sng" dirty="0">
                  <a:latin typeface="メイリオ" panose="020B0604030504040204" pitchFamily="50" charset="-128"/>
                  <a:ea typeface="メイリオ" panose="020B0604030504040204" pitchFamily="50" charset="-128"/>
                  <a:cs typeface="Times New Roman" panose="02020603050405020304" pitchFamily="18" charset="0"/>
                </a:rPr>
                <a:t>受給者の増加に相談支援専門員の増加が追いついていない。</a:t>
              </a:r>
              <a:endParaRPr lang="en-US" altLang="ja-JP" sz="1400" u="sng"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grpSp>
      <p:grpSp>
        <p:nvGrpSpPr>
          <p:cNvPr id="37" name="グループ化 36">
            <a:extLst>
              <a:ext uri="{FF2B5EF4-FFF2-40B4-BE49-F238E27FC236}">
                <a16:creationId xmlns:a16="http://schemas.microsoft.com/office/drawing/2014/main" id="{51BCA4C0-2B10-4AD3-8D16-DC1B93A0FEE1}"/>
              </a:ext>
            </a:extLst>
          </p:cNvPr>
          <p:cNvGrpSpPr/>
          <p:nvPr/>
        </p:nvGrpSpPr>
        <p:grpSpPr>
          <a:xfrm>
            <a:off x="6209970" y="1677710"/>
            <a:ext cx="5596288" cy="2122987"/>
            <a:chOff x="267088" y="3326316"/>
            <a:chExt cx="5370386" cy="1318582"/>
          </a:xfrm>
        </p:grpSpPr>
        <p:sp>
          <p:nvSpPr>
            <p:cNvPr id="38" name="正方形/長方形 37">
              <a:extLst>
                <a:ext uri="{FF2B5EF4-FFF2-40B4-BE49-F238E27FC236}">
                  <a16:creationId xmlns:a16="http://schemas.microsoft.com/office/drawing/2014/main" id="{87454513-7030-40E5-8D8C-056F69D417CD}"/>
                </a:ext>
              </a:extLst>
            </p:cNvPr>
            <p:cNvSpPr/>
            <p:nvPr/>
          </p:nvSpPr>
          <p:spPr bwMode="auto">
            <a:xfrm>
              <a:off x="267088" y="3326316"/>
              <a:ext cx="5364423" cy="588062"/>
            </a:xfrm>
            <a:prstGeom prst="rect">
              <a:avLst/>
            </a:prstGeom>
            <a:solidFill>
              <a:schemeClr val="tx2">
                <a:lumMod val="75000"/>
              </a:schemeClr>
            </a:solidFill>
            <a:ln w="25400">
              <a:noFill/>
              <a:miter lim="800000"/>
              <a:headEnd/>
              <a:tailEnd/>
            </a:ln>
          </p:spPr>
          <p:txBody>
            <a:bodyPr wrap="square" lIns="72000" tIns="0" rIns="0" bIns="0" rtlCol="0"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995363"/>
              <a:r>
                <a:rPr kumimoji="1" lang="ja-JP" altLang="en-US" b="1" dirty="0">
                  <a:solidFill>
                    <a:schemeClr val="bg1"/>
                  </a:solidFill>
                  <a:latin typeface="メイリオ" panose="020B0604030504040204" pitchFamily="50" charset="-128"/>
                  <a:ea typeface="メイリオ" panose="020B0604030504040204" pitchFamily="50" charset="-128"/>
                </a:rPr>
                <a:t>相談支援事業所の不足</a:t>
              </a:r>
            </a:p>
          </p:txBody>
        </p:sp>
        <p:sp>
          <p:nvSpPr>
            <p:cNvPr id="39" name="正方形/長方形 38">
              <a:extLst>
                <a:ext uri="{FF2B5EF4-FFF2-40B4-BE49-F238E27FC236}">
                  <a16:creationId xmlns:a16="http://schemas.microsoft.com/office/drawing/2014/main" id="{EED91930-E090-48D3-B5FA-2CB83A89033A}"/>
                </a:ext>
              </a:extLst>
            </p:cNvPr>
            <p:cNvSpPr/>
            <p:nvPr/>
          </p:nvSpPr>
          <p:spPr bwMode="auto">
            <a:xfrm>
              <a:off x="273049" y="3918982"/>
              <a:ext cx="5364425" cy="725916"/>
            </a:xfrm>
            <a:prstGeom prst="rect">
              <a:avLst/>
            </a:prstGeom>
            <a:solidFill>
              <a:schemeClr val="tx2">
                <a:lumMod val="20000"/>
                <a:lumOff val="80000"/>
              </a:schemeClr>
            </a:solidFill>
            <a:ln w="25400">
              <a:noFill/>
              <a:miter lim="800000"/>
              <a:headEnd/>
              <a:tailEnd/>
            </a:ln>
          </p:spPr>
          <p:txBody>
            <a:bodyPr wrap="square" lIns="72000" tIns="72000" rIns="72000" bIns="72000" rtlCol="0" anchor="t" anchorCtr="0">
              <a:spAutoFit/>
            </a:bodyPr>
            <a:lstStyle>
              <a:defPPr>
                <a:defRPr lang="ja-JP"/>
              </a:defPPr>
              <a:lvl1pPr algn="ctr" rtl="0" fontAlgn="base">
                <a:lnSpc>
                  <a:spcPct val="120000"/>
                </a:lnSpc>
                <a:spcBef>
                  <a:spcPct val="0"/>
                </a:spcBef>
                <a:spcAft>
                  <a:spcPct val="0"/>
                </a:spcAft>
                <a:defRPr sz="1100" kern="1200">
                  <a:solidFill>
                    <a:schemeClr val="tx1"/>
                  </a:solidFill>
                  <a:latin typeface="ＭＳ Ｐゴシック" pitchFamily="50" charset="-128"/>
                  <a:ea typeface="ＭＳ Ｐゴシック" pitchFamily="50" charset="-128"/>
                  <a:cs typeface="+mn-cs"/>
                </a:defRPr>
              </a:lvl1pPr>
              <a:lvl2pPr marL="497845" algn="ctr" rtl="0" fontAlgn="base">
                <a:lnSpc>
                  <a:spcPct val="120000"/>
                </a:lnSpc>
                <a:spcBef>
                  <a:spcPct val="0"/>
                </a:spcBef>
                <a:spcAft>
                  <a:spcPct val="0"/>
                </a:spcAft>
                <a:defRPr sz="1100" kern="1200">
                  <a:solidFill>
                    <a:schemeClr val="tx1"/>
                  </a:solidFill>
                  <a:latin typeface="ＭＳ Ｐゴシック" pitchFamily="50" charset="-128"/>
                  <a:ea typeface="ＭＳ Ｐゴシック" pitchFamily="50" charset="-128"/>
                  <a:cs typeface="+mn-cs"/>
                </a:defRPr>
              </a:lvl2pPr>
              <a:lvl3pPr marL="995690" algn="ctr" rtl="0" fontAlgn="base">
                <a:lnSpc>
                  <a:spcPct val="120000"/>
                </a:lnSpc>
                <a:spcBef>
                  <a:spcPct val="0"/>
                </a:spcBef>
                <a:spcAft>
                  <a:spcPct val="0"/>
                </a:spcAft>
                <a:defRPr sz="1100" kern="1200">
                  <a:solidFill>
                    <a:schemeClr val="tx1"/>
                  </a:solidFill>
                  <a:latin typeface="ＭＳ Ｐゴシック" pitchFamily="50" charset="-128"/>
                  <a:ea typeface="ＭＳ Ｐゴシック" pitchFamily="50" charset="-128"/>
                  <a:cs typeface="+mn-cs"/>
                </a:defRPr>
              </a:lvl3pPr>
              <a:lvl4pPr marL="1493535" algn="ctr" rtl="0" fontAlgn="base">
                <a:lnSpc>
                  <a:spcPct val="120000"/>
                </a:lnSpc>
                <a:spcBef>
                  <a:spcPct val="0"/>
                </a:spcBef>
                <a:spcAft>
                  <a:spcPct val="0"/>
                </a:spcAft>
                <a:defRPr sz="1100" kern="1200">
                  <a:solidFill>
                    <a:schemeClr val="tx1"/>
                  </a:solidFill>
                  <a:latin typeface="ＭＳ Ｐゴシック" pitchFamily="50" charset="-128"/>
                  <a:ea typeface="ＭＳ Ｐゴシック" pitchFamily="50" charset="-128"/>
                  <a:cs typeface="+mn-cs"/>
                </a:defRPr>
              </a:lvl4pPr>
              <a:lvl5pPr marL="1991380" algn="ctr" rtl="0" fontAlgn="base">
                <a:lnSpc>
                  <a:spcPct val="120000"/>
                </a:lnSpc>
                <a:spcBef>
                  <a:spcPct val="0"/>
                </a:spcBef>
                <a:spcAft>
                  <a:spcPct val="0"/>
                </a:spcAft>
                <a:defRPr sz="1100" kern="1200">
                  <a:solidFill>
                    <a:schemeClr val="tx1"/>
                  </a:solidFill>
                  <a:latin typeface="ＭＳ Ｐゴシック" pitchFamily="50" charset="-128"/>
                  <a:ea typeface="ＭＳ Ｐゴシック" pitchFamily="50" charset="-128"/>
                  <a:cs typeface="+mn-cs"/>
                </a:defRPr>
              </a:lvl5pPr>
              <a:lvl6pPr marL="2489225" algn="l" defTabSz="995690" rtl="0" eaLnBrk="1" latinLnBrk="0" hangingPunct="1">
                <a:defRPr sz="1100" kern="1200">
                  <a:solidFill>
                    <a:schemeClr val="tx1"/>
                  </a:solidFill>
                  <a:latin typeface="ＭＳ Ｐゴシック" pitchFamily="50" charset="-128"/>
                  <a:ea typeface="ＭＳ Ｐゴシック" pitchFamily="50" charset="-128"/>
                  <a:cs typeface="+mn-cs"/>
                </a:defRPr>
              </a:lvl6pPr>
              <a:lvl7pPr marL="2987070" algn="l" defTabSz="995690" rtl="0" eaLnBrk="1" latinLnBrk="0" hangingPunct="1">
                <a:defRPr sz="1100" kern="1200">
                  <a:solidFill>
                    <a:schemeClr val="tx1"/>
                  </a:solidFill>
                  <a:latin typeface="ＭＳ Ｐゴシック" pitchFamily="50" charset="-128"/>
                  <a:ea typeface="ＭＳ Ｐゴシック" pitchFamily="50" charset="-128"/>
                  <a:cs typeface="+mn-cs"/>
                </a:defRPr>
              </a:lvl7pPr>
              <a:lvl8pPr marL="3484916" algn="l" defTabSz="995690" rtl="0" eaLnBrk="1" latinLnBrk="0" hangingPunct="1">
                <a:defRPr sz="1100" kern="1200">
                  <a:solidFill>
                    <a:schemeClr val="tx1"/>
                  </a:solidFill>
                  <a:latin typeface="ＭＳ Ｐゴシック" pitchFamily="50" charset="-128"/>
                  <a:ea typeface="ＭＳ Ｐゴシック" pitchFamily="50" charset="-128"/>
                  <a:cs typeface="+mn-cs"/>
                </a:defRPr>
              </a:lvl8pPr>
              <a:lvl9pPr marL="3982761" algn="l" defTabSz="995690" rtl="0" eaLnBrk="1" latinLnBrk="0" hangingPunct="1">
                <a:defRPr sz="1100" kern="1200">
                  <a:solidFill>
                    <a:schemeClr val="tx1"/>
                  </a:solidFill>
                  <a:latin typeface="ＭＳ Ｐゴシック" pitchFamily="50" charset="-128"/>
                  <a:ea typeface="ＭＳ Ｐゴシック" pitchFamily="50" charset="-128"/>
                  <a:cs typeface="+mn-cs"/>
                </a:defRPr>
              </a:lvl9pPr>
            </a:lstStyle>
            <a:p>
              <a:pPr marL="171450" indent="-171450" algn="l" defTabSz="995363">
                <a:buFont typeface="Wingdings" panose="05000000000000000000" pitchFamily="2" charset="2"/>
                <a:buChar char="l"/>
              </a:pPr>
              <a:r>
                <a:rPr lang="ja-JP" altLang="en-US" sz="1400" u="sng" dirty="0">
                  <a:latin typeface="メイリオ" panose="020B0604030504040204" pitchFamily="50" charset="-128"/>
                  <a:ea typeface="メイリオ" panose="020B0604030504040204" pitchFamily="50" charset="-128"/>
                  <a:cs typeface="Times New Roman" panose="02020603050405020304" pitchFamily="18" charset="0"/>
                </a:rPr>
                <a:t>人員欠如や経営難</a:t>
              </a:r>
              <a:r>
                <a:rPr lang="ja-JP" altLang="en-US" sz="1400" dirty="0">
                  <a:latin typeface="メイリオ" panose="020B0604030504040204" pitchFamily="50" charset="-128"/>
                  <a:ea typeface="メイリオ" panose="020B0604030504040204" pitchFamily="50" charset="-128"/>
                  <a:cs typeface="Times New Roman" panose="02020603050405020304" pitchFamily="18" charset="0"/>
                </a:rPr>
                <a:t>を理由に相談支援事業所が廃止してしまう。</a:t>
              </a:r>
              <a:endParaRPr lang="en-US" altLang="ja-JP" sz="1400" dirty="0">
                <a:latin typeface="メイリオ" panose="020B0604030504040204" pitchFamily="50" charset="-128"/>
                <a:ea typeface="メイリオ" panose="020B0604030504040204" pitchFamily="50" charset="-128"/>
                <a:cs typeface="Times New Roman" panose="02020603050405020304" pitchFamily="18" charset="0"/>
              </a:endParaRPr>
            </a:p>
            <a:p>
              <a:pPr marL="171450" indent="-171450" algn="l" defTabSz="995363">
                <a:buFont typeface="Wingdings" panose="05000000000000000000" pitchFamily="2" charset="2"/>
                <a:buChar char="l"/>
              </a:pPr>
              <a:r>
                <a:rPr lang="ja-JP" altLang="en-US" sz="1400" dirty="0">
                  <a:latin typeface="メイリオ" panose="020B0604030504040204" pitchFamily="50" charset="-128"/>
                  <a:ea typeface="メイリオ" panose="020B0604030504040204" pitchFamily="50" charset="-128"/>
                  <a:cs typeface="Times New Roman" panose="02020603050405020304" pitchFamily="18" charset="0"/>
                </a:rPr>
                <a:t>少人数の相談支援事業所に対しての</a:t>
              </a:r>
              <a:r>
                <a:rPr lang="ja-JP" altLang="en-US" sz="1400" u="sng" dirty="0">
                  <a:latin typeface="メイリオ" panose="020B0604030504040204" pitchFamily="50" charset="-128"/>
                  <a:ea typeface="メイリオ" panose="020B0604030504040204" pitchFamily="50" charset="-128"/>
                  <a:cs typeface="Times New Roman" panose="02020603050405020304" pitchFamily="18" charset="0"/>
                </a:rPr>
                <a:t>報酬が低い</a:t>
              </a:r>
              <a:r>
                <a:rPr lang="ja-JP" altLang="en-US" sz="1400" dirty="0">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1400" dirty="0">
                <a:latin typeface="メイリオ" panose="020B0604030504040204" pitchFamily="50" charset="-128"/>
                <a:ea typeface="メイリオ" panose="020B0604030504040204" pitchFamily="50" charset="-128"/>
                <a:cs typeface="Times New Roman" panose="02020603050405020304" pitchFamily="18" charset="0"/>
              </a:endParaRPr>
            </a:p>
            <a:p>
              <a:pPr marL="171450" indent="-171450" algn="l" defTabSz="995363">
                <a:buFont typeface="Wingdings" panose="05000000000000000000" pitchFamily="2" charset="2"/>
                <a:buChar char="l"/>
              </a:pPr>
              <a:r>
                <a:rPr lang="ja-JP" altLang="en-US" sz="1400" dirty="0">
                  <a:latin typeface="メイリオ" panose="020B0604030504040204" pitchFamily="50" charset="-128"/>
                  <a:ea typeface="メイリオ" panose="020B0604030504040204" pitchFamily="50" charset="-128"/>
                  <a:cs typeface="Times New Roman" panose="02020603050405020304" pitchFamily="18" charset="0"/>
                </a:rPr>
                <a:t>事業所が対象となる加算を理解できず請求できていないケースも多々ある。</a:t>
              </a:r>
              <a:endParaRPr lang="en-US" altLang="ja-JP" sz="1400" dirty="0">
                <a:latin typeface="メイリオ" panose="020B0604030504040204" pitchFamily="50" charset="-128"/>
                <a:ea typeface="メイリオ" panose="020B0604030504040204" pitchFamily="50" charset="-128"/>
                <a:cs typeface="Times New Roman" panose="02020603050405020304" pitchFamily="18" charset="0"/>
              </a:endParaRPr>
            </a:p>
          </p:txBody>
        </p:sp>
      </p:grpSp>
      <p:grpSp>
        <p:nvGrpSpPr>
          <p:cNvPr id="40" name="グループ化 39">
            <a:extLst>
              <a:ext uri="{FF2B5EF4-FFF2-40B4-BE49-F238E27FC236}">
                <a16:creationId xmlns:a16="http://schemas.microsoft.com/office/drawing/2014/main" id="{A3DD1B90-0697-492F-A4DF-C02D732F8059}"/>
              </a:ext>
            </a:extLst>
          </p:cNvPr>
          <p:cNvGrpSpPr/>
          <p:nvPr/>
        </p:nvGrpSpPr>
        <p:grpSpPr>
          <a:xfrm>
            <a:off x="224369" y="4248299"/>
            <a:ext cx="5602510" cy="1864454"/>
            <a:chOff x="267088" y="3326316"/>
            <a:chExt cx="5370386" cy="1158008"/>
          </a:xfrm>
        </p:grpSpPr>
        <p:sp>
          <p:nvSpPr>
            <p:cNvPr id="41" name="正方形/長方形 40">
              <a:extLst>
                <a:ext uri="{FF2B5EF4-FFF2-40B4-BE49-F238E27FC236}">
                  <a16:creationId xmlns:a16="http://schemas.microsoft.com/office/drawing/2014/main" id="{3D99D672-50EE-4EA8-8F8B-4460A34035C9}"/>
                </a:ext>
              </a:extLst>
            </p:cNvPr>
            <p:cNvSpPr/>
            <p:nvPr/>
          </p:nvSpPr>
          <p:spPr bwMode="auto">
            <a:xfrm>
              <a:off x="267088" y="3326316"/>
              <a:ext cx="5364423" cy="588062"/>
            </a:xfrm>
            <a:prstGeom prst="rect">
              <a:avLst/>
            </a:prstGeom>
            <a:solidFill>
              <a:schemeClr val="tx2">
                <a:lumMod val="75000"/>
              </a:schemeClr>
            </a:solidFill>
            <a:ln w="25400">
              <a:noFill/>
              <a:miter lim="800000"/>
              <a:headEnd/>
              <a:tailEnd/>
            </a:ln>
          </p:spPr>
          <p:txBody>
            <a:bodyPr wrap="square" lIns="72000" tIns="0" rIns="0" bIns="0" rtlCol="0"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995363"/>
              <a:r>
                <a:rPr lang="ja-JP" altLang="en-US" b="1" dirty="0">
                  <a:solidFill>
                    <a:schemeClr val="bg1"/>
                  </a:solidFill>
                  <a:latin typeface="メイリオ" panose="020B0604030504040204" pitchFamily="50" charset="-128"/>
                  <a:ea typeface="メイリオ" panose="020B0604030504040204" pitchFamily="50" charset="-128"/>
                </a:rPr>
                <a:t>計画相談の必要性</a:t>
              </a:r>
              <a:endParaRPr kumimoji="1" lang="ja-JP" altLang="en-US" b="1" dirty="0">
                <a:solidFill>
                  <a:schemeClr val="bg1"/>
                </a:solidFill>
                <a:latin typeface="メイリオ" panose="020B0604030504040204" pitchFamily="50" charset="-128"/>
                <a:ea typeface="メイリオ" panose="020B0604030504040204" pitchFamily="50" charset="-128"/>
              </a:endParaRPr>
            </a:p>
          </p:txBody>
        </p:sp>
        <p:sp>
          <p:nvSpPr>
            <p:cNvPr id="42" name="正方形/長方形 41">
              <a:extLst>
                <a:ext uri="{FF2B5EF4-FFF2-40B4-BE49-F238E27FC236}">
                  <a16:creationId xmlns:a16="http://schemas.microsoft.com/office/drawing/2014/main" id="{71746453-8588-4ED9-8A7F-F86ACB4F03F7}"/>
                </a:ext>
              </a:extLst>
            </p:cNvPr>
            <p:cNvSpPr/>
            <p:nvPr/>
          </p:nvSpPr>
          <p:spPr bwMode="auto">
            <a:xfrm>
              <a:off x="273049" y="3918982"/>
              <a:ext cx="5364425" cy="565342"/>
            </a:xfrm>
            <a:prstGeom prst="rect">
              <a:avLst/>
            </a:prstGeom>
            <a:solidFill>
              <a:schemeClr val="tx2">
                <a:lumMod val="20000"/>
                <a:lumOff val="80000"/>
              </a:schemeClr>
            </a:solidFill>
            <a:ln w="25400">
              <a:noFill/>
              <a:miter lim="800000"/>
              <a:headEnd/>
              <a:tailEnd/>
            </a:ln>
          </p:spPr>
          <p:txBody>
            <a:bodyPr wrap="square" lIns="72000" tIns="72000" rIns="72000" bIns="72000" rtlCol="0" anchor="t" anchorCtr="0">
              <a:spAutoFit/>
            </a:bodyPr>
            <a:lstStyle>
              <a:defPPr>
                <a:defRPr lang="ja-JP"/>
              </a:defPPr>
              <a:lvl1pPr algn="ctr" rtl="0" fontAlgn="base">
                <a:lnSpc>
                  <a:spcPct val="120000"/>
                </a:lnSpc>
                <a:spcBef>
                  <a:spcPct val="0"/>
                </a:spcBef>
                <a:spcAft>
                  <a:spcPct val="0"/>
                </a:spcAft>
                <a:defRPr sz="1100" kern="1200">
                  <a:solidFill>
                    <a:schemeClr val="tx1"/>
                  </a:solidFill>
                  <a:latin typeface="ＭＳ Ｐゴシック" pitchFamily="50" charset="-128"/>
                  <a:ea typeface="ＭＳ Ｐゴシック" pitchFamily="50" charset="-128"/>
                  <a:cs typeface="+mn-cs"/>
                </a:defRPr>
              </a:lvl1pPr>
              <a:lvl2pPr marL="497845" algn="ctr" rtl="0" fontAlgn="base">
                <a:lnSpc>
                  <a:spcPct val="120000"/>
                </a:lnSpc>
                <a:spcBef>
                  <a:spcPct val="0"/>
                </a:spcBef>
                <a:spcAft>
                  <a:spcPct val="0"/>
                </a:spcAft>
                <a:defRPr sz="1100" kern="1200">
                  <a:solidFill>
                    <a:schemeClr val="tx1"/>
                  </a:solidFill>
                  <a:latin typeface="ＭＳ Ｐゴシック" pitchFamily="50" charset="-128"/>
                  <a:ea typeface="ＭＳ Ｐゴシック" pitchFamily="50" charset="-128"/>
                  <a:cs typeface="+mn-cs"/>
                </a:defRPr>
              </a:lvl2pPr>
              <a:lvl3pPr marL="995690" algn="ctr" rtl="0" fontAlgn="base">
                <a:lnSpc>
                  <a:spcPct val="120000"/>
                </a:lnSpc>
                <a:spcBef>
                  <a:spcPct val="0"/>
                </a:spcBef>
                <a:spcAft>
                  <a:spcPct val="0"/>
                </a:spcAft>
                <a:defRPr sz="1100" kern="1200">
                  <a:solidFill>
                    <a:schemeClr val="tx1"/>
                  </a:solidFill>
                  <a:latin typeface="ＭＳ Ｐゴシック" pitchFamily="50" charset="-128"/>
                  <a:ea typeface="ＭＳ Ｐゴシック" pitchFamily="50" charset="-128"/>
                  <a:cs typeface="+mn-cs"/>
                </a:defRPr>
              </a:lvl3pPr>
              <a:lvl4pPr marL="1493535" algn="ctr" rtl="0" fontAlgn="base">
                <a:lnSpc>
                  <a:spcPct val="120000"/>
                </a:lnSpc>
                <a:spcBef>
                  <a:spcPct val="0"/>
                </a:spcBef>
                <a:spcAft>
                  <a:spcPct val="0"/>
                </a:spcAft>
                <a:defRPr sz="1100" kern="1200">
                  <a:solidFill>
                    <a:schemeClr val="tx1"/>
                  </a:solidFill>
                  <a:latin typeface="ＭＳ Ｐゴシック" pitchFamily="50" charset="-128"/>
                  <a:ea typeface="ＭＳ Ｐゴシック" pitchFamily="50" charset="-128"/>
                  <a:cs typeface="+mn-cs"/>
                </a:defRPr>
              </a:lvl4pPr>
              <a:lvl5pPr marL="1991380" algn="ctr" rtl="0" fontAlgn="base">
                <a:lnSpc>
                  <a:spcPct val="120000"/>
                </a:lnSpc>
                <a:spcBef>
                  <a:spcPct val="0"/>
                </a:spcBef>
                <a:spcAft>
                  <a:spcPct val="0"/>
                </a:spcAft>
                <a:defRPr sz="1100" kern="1200">
                  <a:solidFill>
                    <a:schemeClr val="tx1"/>
                  </a:solidFill>
                  <a:latin typeface="ＭＳ Ｐゴシック" pitchFamily="50" charset="-128"/>
                  <a:ea typeface="ＭＳ Ｐゴシック" pitchFamily="50" charset="-128"/>
                  <a:cs typeface="+mn-cs"/>
                </a:defRPr>
              </a:lvl5pPr>
              <a:lvl6pPr marL="2489225" algn="l" defTabSz="995690" rtl="0" eaLnBrk="1" latinLnBrk="0" hangingPunct="1">
                <a:defRPr sz="1100" kern="1200">
                  <a:solidFill>
                    <a:schemeClr val="tx1"/>
                  </a:solidFill>
                  <a:latin typeface="ＭＳ Ｐゴシック" pitchFamily="50" charset="-128"/>
                  <a:ea typeface="ＭＳ Ｐゴシック" pitchFamily="50" charset="-128"/>
                  <a:cs typeface="+mn-cs"/>
                </a:defRPr>
              </a:lvl6pPr>
              <a:lvl7pPr marL="2987070" algn="l" defTabSz="995690" rtl="0" eaLnBrk="1" latinLnBrk="0" hangingPunct="1">
                <a:defRPr sz="1100" kern="1200">
                  <a:solidFill>
                    <a:schemeClr val="tx1"/>
                  </a:solidFill>
                  <a:latin typeface="ＭＳ Ｐゴシック" pitchFamily="50" charset="-128"/>
                  <a:ea typeface="ＭＳ Ｐゴシック" pitchFamily="50" charset="-128"/>
                  <a:cs typeface="+mn-cs"/>
                </a:defRPr>
              </a:lvl7pPr>
              <a:lvl8pPr marL="3484916" algn="l" defTabSz="995690" rtl="0" eaLnBrk="1" latinLnBrk="0" hangingPunct="1">
                <a:defRPr sz="1100" kern="1200">
                  <a:solidFill>
                    <a:schemeClr val="tx1"/>
                  </a:solidFill>
                  <a:latin typeface="ＭＳ Ｐゴシック" pitchFamily="50" charset="-128"/>
                  <a:ea typeface="ＭＳ Ｐゴシック" pitchFamily="50" charset="-128"/>
                  <a:cs typeface="+mn-cs"/>
                </a:defRPr>
              </a:lvl8pPr>
              <a:lvl9pPr marL="3982761" algn="l" defTabSz="995690" rtl="0" eaLnBrk="1" latinLnBrk="0" hangingPunct="1">
                <a:defRPr sz="1100" kern="1200">
                  <a:solidFill>
                    <a:schemeClr val="tx1"/>
                  </a:solidFill>
                  <a:latin typeface="ＭＳ Ｐゴシック" pitchFamily="50" charset="-128"/>
                  <a:ea typeface="ＭＳ Ｐゴシック" pitchFamily="50" charset="-128"/>
                  <a:cs typeface="+mn-cs"/>
                </a:defRPr>
              </a:lvl9pPr>
            </a:lstStyle>
            <a:p>
              <a:pPr marL="171450" indent="-171450" algn="l" defTabSz="995363">
                <a:buFont typeface="Wingdings" panose="05000000000000000000" pitchFamily="2" charset="2"/>
                <a:buChar char="l"/>
              </a:pPr>
              <a:r>
                <a:rPr lang="ja-JP" altLang="en-US" sz="1400" dirty="0">
                  <a:latin typeface="メイリオ" panose="020B0604030504040204" pitchFamily="50" charset="-128"/>
                  <a:ea typeface="メイリオ" panose="020B0604030504040204" pitchFamily="50" charset="-128"/>
                  <a:cs typeface="Times New Roman" panose="02020603050405020304" pitchFamily="18" charset="0"/>
                </a:rPr>
                <a:t>就労支援を利用する人が年々増加しており、</a:t>
              </a:r>
              <a:r>
                <a:rPr lang="ja-JP" altLang="en-US" sz="1400" u="sng" dirty="0">
                  <a:latin typeface="メイリオ" panose="020B0604030504040204" pitchFamily="50" charset="-128"/>
                  <a:ea typeface="メイリオ" panose="020B0604030504040204" pitchFamily="50" charset="-128"/>
                  <a:cs typeface="Times New Roman" panose="02020603050405020304" pitchFamily="18" charset="0"/>
                </a:rPr>
                <a:t>就労支援のみを利用</a:t>
              </a:r>
              <a:r>
                <a:rPr lang="ja-JP" altLang="en-US" sz="1400" dirty="0">
                  <a:latin typeface="メイリオ" panose="020B0604030504040204" pitchFamily="50" charset="-128"/>
                  <a:ea typeface="メイリオ" panose="020B0604030504040204" pitchFamily="50" charset="-128"/>
                  <a:cs typeface="Times New Roman" panose="02020603050405020304" pitchFamily="18" charset="0"/>
                </a:rPr>
                <a:t>する人はサービスの調整が必要ないため、セルフプランを希望する人も多い。</a:t>
              </a:r>
              <a:endParaRPr lang="en-US" altLang="ja-JP" sz="1400" dirty="0">
                <a:latin typeface="メイリオ" panose="020B0604030504040204" pitchFamily="50" charset="-128"/>
                <a:ea typeface="メイリオ" panose="020B0604030504040204" pitchFamily="50" charset="-128"/>
                <a:cs typeface="Times New Roman" panose="02020603050405020304" pitchFamily="18" charset="0"/>
              </a:endParaRPr>
            </a:p>
          </p:txBody>
        </p:sp>
      </p:grpSp>
      <p:grpSp>
        <p:nvGrpSpPr>
          <p:cNvPr id="43" name="グループ化 42">
            <a:extLst>
              <a:ext uri="{FF2B5EF4-FFF2-40B4-BE49-F238E27FC236}">
                <a16:creationId xmlns:a16="http://schemas.microsoft.com/office/drawing/2014/main" id="{2CCB1676-E654-4D08-85FB-8F73B94E223D}"/>
              </a:ext>
            </a:extLst>
          </p:cNvPr>
          <p:cNvGrpSpPr/>
          <p:nvPr/>
        </p:nvGrpSpPr>
        <p:grpSpPr>
          <a:xfrm>
            <a:off x="6209970" y="4248299"/>
            <a:ext cx="5602510" cy="1864454"/>
            <a:chOff x="267088" y="3326316"/>
            <a:chExt cx="5370386" cy="1158008"/>
          </a:xfrm>
        </p:grpSpPr>
        <p:sp>
          <p:nvSpPr>
            <p:cNvPr id="44" name="正方形/長方形 43">
              <a:extLst>
                <a:ext uri="{FF2B5EF4-FFF2-40B4-BE49-F238E27FC236}">
                  <a16:creationId xmlns:a16="http://schemas.microsoft.com/office/drawing/2014/main" id="{70DED69C-037D-433C-9976-642D9C676B0B}"/>
                </a:ext>
              </a:extLst>
            </p:cNvPr>
            <p:cNvSpPr/>
            <p:nvPr/>
          </p:nvSpPr>
          <p:spPr bwMode="auto">
            <a:xfrm>
              <a:off x="267088" y="3326316"/>
              <a:ext cx="5364423" cy="588062"/>
            </a:xfrm>
            <a:prstGeom prst="rect">
              <a:avLst/>
            </a:prstGeom>
            <a:solidFill>
              <a:schemeClr val="tx2">
                <a:lumMod val="75000"/>
              </a:schemeClr>
            </a:solidFill>
            <a:ln w="25400">
              <a:noFill/>
              <a:miter lim="800000"/>
              <a:headEnd/>
              <a:tailEnd/>
            </a:ln>
          </p:spPr>
          <p:txBody>
            <a:bodyPr wrap="square" lIns="72000" tIns="0" rIns="0" bIns="0" rtlCol="0"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995363"/>
              <a:r>
                <a:rPr kumimoji="1" lang="ja-JP" altLang="en-US" b="1" dirty="0">
                  <a:solidFill>
                    <a:schemeClr val="bg1"/>
                  </a:solidFill>
                  <a:latin typeface="メイリオ" panose="020B0604030504040204" pitchFamily="50" charset="-128"/>
                  <a:ea typeface="メイリオ" panose="020B0604030504040204" pitchFamily="50" charset="-128"/>
                </a:rPr>
                <a:t>保護者によるサービス調整が可能</a:t>
              </a:r>
            </a:p>
          </p:txBody>
        </p:sp>
        <p:sp>
          <p:nvSpPr>
            <p:cNvPr id="45" name="正方形/長方形 44">
              <a:extLst>
                <a:ext uri="{FF2B5EF4-FFF2-40B4-BE49-F238E27FC236}">
                  <a16:creationId xmlns:a16="http://schemas.microsoft.com/office/drawing/2014/main" id="{F0110884-FEEF-481D-99B0-CDAFD9284075}"/>
                </a:ext>
              </a:extLst>
            </p:cNvPr>
            <p:cNvSpPr/>
            <p:nvPr/>
          </p:nvSpPr>
          <p:spPr bwMode="auto">
            <a:xfrm>
              <a:off x="273049" y="3918982"/>
              <a:ext cx="5364425" cy="565342"/>
            </a:xfrm>
            <a:prstGeom prst="rect">
              <a:avLst/>
            </a:prstGeom>
            <a:solidFill>
              <a:schemeClr val="tx2">
                <a:lumMod val="20000"/>
                <a:lumOff val="80000"/>
              </a:schemeClr>
            </a:solidFill>
            <a:ln w="25400">
              <a:noFill/>
              <a:miter lim="800000"/>
              <a:headEnd/>
              <a:tailEnd/>
            </a:ln>
          </p:spPr>
          <p:txBody>
            <a:bodyPr wrap="square" lIns="72000" tIns="72000" rIns="72000" bIns="72000" rtlCol="0" anchor="t" anchorCtr="0">
              <a:spAutoFit/>
            </a:bodyPr>
            <a:lstStyle>
              <a:defPPr>
                <a:defRPr lang="ja-JP"/>
              </a:defPPr>
              <a:lvl1pPr algn="ctr" rtl="0" fontAlgn="base">
                <a:lnSpc>
                  <a:spcPct val="120000"/>
                </a:lnSpc>
                <a:spcBef>
                  <a:spcPct val="0"/>
                </a:spcBef>
                <a:spcAft>
                  <a:spcPct val="0"/>
                </a:spcAft>
                <a:defRPr sz="1100" kern="1200">
                  <a:solidFill>
                    <a:schemeClr val="tx1"/>
                  </a:solidFill>
                  <a:latin typeface="ＭＳ Ｐゴシック" pitchFamily="50" charset="-128"/>
                  <a:ea typeface="ＭＳ Ｐゴシック" pitchFamily="50" charset="-128"/>
                  <a:cs typeface="+mn-cs"/>
                </a:defRPr>
              </a:lvl1pPr>
              <a:lvl2pPr marL="497845" algn="ctr" rtl="0" fontAlgn="base">
                <a:lnSpc>
                  <a:spcPct val="120000"/>
                </a:lnSpc>
                <a:spcBef>
                  <a:spcPct val="0"/>
                </a:spcBef>
                <a:spcAft>
                  <a:spcPct val="0"/>
                </a:spcAft>
                <a:defRPr sz="1100" kern="1200">
                  <a:solidFill>
                    <a:schemeClr val="tx1"/>
                  </a:solidFill>
                  <a:latin typeface="ＭＳ Ｐゴシック" pitchFamily="50" charset="-128"/>
                  <a:ea typeface="ＭＳ Ｐゴシック" pitchFamily="50" charset="-128"/>
                  <a:cs typeface="+mn-cs"/>
                </a:defRPr>
              </a:lvl2pPr>
              <a:lvl3pPr marL="995690" algn="ctr" rtl="0" fontAlgn="base">
                <a:lnSpc>
                  <a:spcPct val="120000"/>
                </a:lnSpc>
                <a:spcBef>
                  <a:spcPct val="0"/>
                </a:spcBef>
                <a:spcAft>
                  <a:spcPct val="0"/>
                </a:spcAft>
                <a:defRPr sz="1100" kern="1200">
                  <a:solidFill>
                    <a:schemeClr val="tx1"/>
                  </a:solidFill>
                  <a:latin typeface="ＭＳ Ｐゴシック" pitchFamily="50" charset="-128"/>
                  <a:ea typeface="ＭＳ Ｐゴシック" pitchFamily="50" charset="-128"/>
                  <a:cs typeface="+mn-cs"/>
                </a:defRPr>
              </a:lvl3pPr>
              <a:lvl4pPr marL="1493535" algn="ctr" rtl="0" fontAlgn="base">
                <a:lnSpc>
                  <a:spcPct val="120000"/>
                </a:lnSpc>
                <a:spcBef>
                  <a:spcPct val="0"/>
                </a:spcBef>
                <a:spcAft>
                  <a:spcPct val="0"/>
                </a:spcAft>
                <a:defRPr sz="1100" kern="1200">
                  <a:solidFill>
                    <a:schemeClr val="tx1"/>
                  </a:solidFill>
                  <a:latin typeface="ＭＳ Ｐゴシック" pitchFamily="50" charset="-128"/>
                  <a:ea typeface="ＭＳ Ｐゴシック" pitchFamily="50" charset="-128"/>
                  <a:cs typeface="+mn-cs"/>
                </a:defRPr>
              </a:lvl4pPr>
              <a:lvl5pPr marL="1991380" algn="ctr" rtl="0" fontAlgn="base">
                <a:lnSpc>
                  <a:spcPct val="120000"/>
                </a:lnSpc>
                <a:spcBef>
                  <a:spcPct val="0"/>
                </a:spcBef>
                <a:spcAft>
                  <a:spcPct val="0"/>
                </a:spcAft>
                <a:defRPr sz="1100" kern="1200">
                  <a:solidFill>
                    <a:schemeClr val="tx1"/>
                  </a:solidFill>
                  <a:latin typeface="ＭＳ Ｐゴシック" pitchFamily="50" charset="-128"/>
                  <a:ea typeface="ＭＳ Ｐゴシック" pitchFamily="50" charset="-128"/>
                  <a:cs typeface="+mn-cs"/>
                </a:defRPr>
              </a:lvl5pPr>
              <a:lvl6pPr marL="2489225" algn="l" defTabSz="995690" rtl="0" eaLnBrk="1" latinLnBrk="0" hangingPunct="1">
                <a:defRPr sz="1100" kern="1200">
                  <a:solidFill>
                    <a:schemeClr val="tx1"/>
                  </a:solidFill>
                  <a:latin typeface="ＭＳ Ｐゴシック" pitchFamily="50" charset="-128"/>
                  <a:ea typeface="ＭＳ Ｐゴシック" pitchFamily="50" charset="-128"/>
                  <a:cs typeface="+mn-cs"/>
                </a:defRPr>
              </a:lvl6pPr>
              <a:lvl7pPr marL="2987070" algn="l" defTabSz="995690" rtl="0" eaLnBrk="1" latinLnBrk="0" hangingPunct="1">
                <a:defRPr sz="1100" kern="1200">
                  <a:solidFill>
                    <a:schemeClr val="tx1"/>
                  </a:solidFill>
                  <a:latin typeface="ＭＳ Ｐゴシック" pitchFamily="50" charset="-128"/>
                  <a:ea typeface="ＭＳ Ｐゴシック" pitchFamily="50" charset="-128"/>
                  <a:cs typeface="+mn-cs"/>
                </a:defRPr>
              </a:lvl7pPr>
              <a:lvl8pPr marL="3484916" algn="l" defTabSz="995690" rtl="0" eaLnBrk="1" latinLnBrk="0" hangingPunct="1">
                <a:defRPr sz="1100" kern="1200">
                  <a:solidFill>
                    <a:schemeClr val="tx1"/>
                  </a:solidFill>
                  <a:latin typeface="ＭＳ Ｐゴシック" pitchFamily="50" charset="-128"/>
                  <a:ea typeface="ＭＳ Ｐゴシック" pitchFamily="50" charset="-128"/>
                  <a:cs typeface="+mn-cs"/>
                </a:defRPr>
              </a:lvl8pPr>
              <a:lvl9pPr marL="3982761" algn="l" defTabSz="995690" rtl="0" eaLnBrk="1" latinLnBrk="0" hangingPunct="1">
                <a:defRPr sz="1100" kern="1200">
                  <a:solidFill>
                    <a:schemeClr val="tx1"/>
                  </a:solidFill>
                  <a:latin typeface="ＭＳ Ｐゴシック" pitchFamily="50" charset="-128"/>
                  <a:ea typeface="ＭＳ Ｐゴシック" pitchFamily="50" charset="-128"/>
                  <a:cs typeface="+mn-cs"/>
                </a:defRPr>
              </a:lvl9pPr>
            </a:lstStyle>
            <a:p>
              <a:pPr marL="171450" indent="-171450" algn="l" defTabSz="995363">
                <a:buFont typeface="Wingdings" panose="05000000000000000000" pitchFamily="2" charset="2"/>
                <a:buChar char="l"/>
              </a:pPr>
              <a:r>
                <a:rPr lang="ja-JP" altLang="en-US" sz="1400" dirty="0">
                  <a:latin typeface="メイリオ" panose="020B0604030504040204" pitchFamily="50" charset="-128"/>
                  <a:ea typeface="メイリオ" panose="020B0604030504040204" pitchFamily="50" charset="-128"/>
                  <a:cs typeface="Times New Roman" panose="02020603050405020304" pitchFamily="18" charset="0"/>
                </a:rPr>
                <a:t>保護者が</a:t>
              </a:r>
              <a:r>
                <a:rPr lang="ja-JP" altLang="en-US" sz="1400" u="sng" dirty="0">
                  <a:latin typeface="メイリオ" panose="020B0604030504040204" pitchFamily="50" charset="-128"/>
                  <a:ea typeface="メイリオ" panose="020B0604030504040204" pitchFamily="50" charset="-128"/>
                  <a:cs typeface="Times New Roman" panose="02020603050405020304" pitchFamily="18" charset="0"/>
                </a:rPr>
                <a:t>ネットで簡単にサービスを検索できる</a:t>
              </a:r>
              <a:r>
                <a:rPr lang="ja-JP" altLang="en-US" sz="1400" dirty="0">
                  <a:latin typeface="メイリオ" panose="020B0604030504040204" pitchFamily="50" charset="-128"/>
                  <a:ea typeface="メイリオ" panose="020B0604030504040204" pitchFamily="50" charset="-128"/>
                  <a:cs typeface="Times New Roman" panose="02020603050405020304" pitchFamily="18" charset="0"/>
                </a:rPr>
                <a:t>ようになり、「わからないから計画相談をしたい」人が減っている。</a:t>
              </a:r>
              <a:endParaRPr lang="en-US" altLang="ja-JP" sz="1400" dirty="0">
                <a:latin typeface="メイリオ" panose="020B0604030504040204" pitchFamily="50" charset="-128"/>
                <a:ea typeface="メイリオ" panose="020B0604030504040204" pitchFamily="50" charset="-128"/>
                <a:cs typeface="Times New Roman" panose="02020603050405020304" pitchFamily="18" charset="0"/>
              </a:endParaRPr>
            </a:p>
            <a:p>
              <a:pPr marL="171450" indent="-171450" algn="l" defTabSz="995363">
                <a:buFont typeface="Wingdings" panose="05000000000000000000" pitchFamily="2" charset="2"/>
                <a:buChar char="l"/>
              </a:pPr>
              <a:r>
                <a:rPr lang="ja-JP" altLang="en-US" sz="1400" dirty="0">
                  <a:latin typeface="メイリオ" panose="020B0604030504040204" pitchFamily="50" charset="-128"/>
                  <a:ea typeface="メイリオ" panose="020B0604030504040204" pitchFamily="50" charset="-128"/>
                  <a:cs typeface="Times New Roman" panose="02020603050405020304" pitchFamily="18" charset="0"/>
                </a:rPr>
                <a:t>「このサービスを使いたい」という相談が多くなっている。</a:t>
              </a:r>
              <a:endParaRPr lang="en-US" altLang="ja-JP" sz="14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grpSp>
    </p:spTree>
    <p:extLst>
      <p:ext uri="{BB962C8B-B14F-4D97-AF65-F5344CB8AC3E}">
        <p14:creationId xmlns:p14="http://schemas.microsoft.com/office/powerpoint/2010/main" val="155554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183F16-12B3-8977-EB0D-726A79632847}"/>
            </a:ext>
          </a:extLst>
        </p:cNvPr>
        <p:cNvGrpSpPr/>
        <p:nvPr/>
      </p:nvGrpSpPr>
      <p:grpSpPr>
        <a:xfrm>
          <a:off x="0" y="0"/>
          <a:ext cx="0" cy="0"/>
          <a:chOff x="0" y="0"/>
          <a:chExt cx="0" cy="0"/>
        </a:xfrm>
      </p:grpSpPr>
      <p:graphicFrame>
        <p:nvGraphicFramePr>
          <p:cNvPr id="3" name="表 2">
            <a:extLst>
              <a:ext uri="{FF2B5EF4-FFF2-40B4-BE49-F238E27FC236}">
                <a16:creationId xmlns:a16="http://schemas.microsoft.com/office/drawing/2014/main" id="{CE1B008E-39E0-4E69-3A66-85795501FE76}"/>
              </a:ext>
            </a:extLst>
          </p:cNvPr>
          <p:cNvGraphicFramePr>
            <a:graphicFrameLocks noGrp="1"/>
          </p:cNvGraphicFramePr>
          <p:nvPr>
            <p:extLst>
              <p:ext uri="{D42A27DB-BD31-4B8C-83A1-F6EECF244321}">
                <p14:modId xmlns:p14="http://schemas.microsoft.com/office/powerpoint/2010/main" val="2391260242"/>
              </p:ext>
            </p:extLst>
          </p:nvPr>
        </p:nvGraphicFramePr>
        <p:xfrm>
          <a:off x="278296" y="1636056"/>
          <a:ext cx="11578344" cy="4921526"/>
        </p:xfrm>
        <a:graphic>
          <a:graphicData uri="http://schemas.openxmlformats.org/drawingml/2006/table">
            <a:tbl>
              <a:tblPr>
                <a:tableStyleId>{5C22544A-7EE6-4342-B048-85BDC9FD1C3A}</a:tableStyleId>
              </a:tblPr>
              <a:tblGrid>
                <a:gridCol w="2217304">
                  <a:extLst>
                    <a:ext uri="{9D8B030D-6E8A-4147-A177-3AD203B41FA5}">
                      <a16:colId xmlns:a16="http://schemas.microsoft.com/office/drawing/2014/main" val="3469929020"/>
                    </a:ext>
                  </a:extLst>
                </a:gridCol>
                <a:gridCol w="2615234">
                  <a:extLst>
                    <a:ext uri="{9D8B030D-6E8A-4147-A177-3AD203B41FA5}">
                      <a16:colId xmlns:a16="http://schemas.microsoft.com/office/drawing/2014/main" val="1649706256"/>
                    </a:ext>
                  </a:extLst>
                </a:gridCol>
                <a:gridCol w="2425326">
                  <a:extLst>
                    <a:ext uri="{9D8B030D-6E8A-4147-A177-3AD203B41FA5}">
                      <a16:colId xmlns:a16="http://schemas.microsoft.com/office/drawing/2014/main" val="2607821682"/>
                    </a:ext>
                  </a:extLst>
                </a:gridCol>
                <a:gridCol w="4320480">
                  <a:extLst>
                    <a:ext uri="{9D8B030D-6E8A-4147-A177-3AD203B41FA5}">
                      <a16:colId xmlns:a16="http://schemas.microsoft.com/office/drawing/2014/main" val="2071569778"/>
                    </a:ext>
                  </a:extLst>
                </a:gridCol>
              </a:tblGrid>
              <a:tr h="2460763">
                <a:tc>
                  <a:txBody>
                    <a:bodyPr/>
                    <a:lstStyle/>
                    <a:p>
                      <a:pPr algn="ctr">
                        <a:lnSpc>
                          <a:spcPct val="120000"/>
                        </a:lnSpc>
                        <a:spcAft>
                          <a:spcPts val="300"/>
                        </a:spcAft>
                      </a:pPr>
                      <a:r>
                        <a:rPr kumimoji="1" lang="ja-JP" altLang="en-US" sz="2000" dirty="0">
                          <a:solidFill>
                            <a:schemeClr val="bg2">
                              <a:lumMod val="50000"/>
                            </a:schemeClr>
                          </a:solidFill>
                          <a:latin typeface="メイリオ" panose="020B0604030504040204" pitchFamily="50" charset="-128"/>
                          <a:ea typeface="メイリオ" panose="020B0604030504040204" pitchFamily="50" charset="-128"/>
                        </a:rPr>
                        <a:t>障害福祉</a:t>
                      </a:r>
                      <a:endParaRPr kumimoji="1" lang="en-US" altLang="ja-JP" sz="2000" dirty="0">
                        <a:solidFill>
                          <a:schemeClr val="bg2">
                            <a:lumMod val="50000"/>
                          </a:schemeClr>
                        </a:solidFill>
                        <a:latin typeface="メイリオ" panose="020B0604030504040204" pitchFamily="50" charset="-128"/>
                        <a:ea typeface="メイリオ" panose="020B0604030504040204" pitchFamily="50" charset="-128"/>
                      </a:endParaRPr>
                    </a:p>
                    <a:p>
                      <a:pPr algn="ctr">
                        <a:lnSpc>
                          <a:spcPct val="120000"/>
                        </a:lnSpc>
                        <a:spcAft>
                          <a:spcPts val="300"/>
                        </a:spcAft>
                      </a:pPr>
                      <a:r>
                        <a:rPr kumimoji="1" lang="ja-JP" altLang="en-US" sz="2000" dirty="0">
                          <a:solidFill>
                            <a:schemeClr val="bg2">
                              <a:lumMod val="50000"/>
                            </a:schemeClr>
                          </a:solidFill>
                          <a:latin typeface="メイリオ" panose="020B0604030504040204" pitchFamily="50" charset="-128"/>
                          <a:ea typeface="メイリオ" panose="020B0604030504040204" pitchFamily="50" charset="-128"/>
                        </a:rPr>
                        <a:t>サービス等</a:t>
                      </a:r>
                      <a:endParaRPr kumimoji="1" lang="en-US" altLang="ja-JP" sz="2000" dirty="0">
                        <a:solidFill>
                          <a:schemeClr val="bg2">
                            <a:lumMod val="50000"/>
                          </a:schemeClr>
                        </a:solidFill>
                        <a:latin typeface="メイリオ" panose="020B0604030504040204" pitchFamily="50" charset="-128"/>
                        <a:ea typeface="メイリオ" panose="020B0604030504040204" pitchFamily="50" charset="-128"/>
                      </a:endParaRPr>
                    </a:p>
                    <a:p>
                      <a:pPr algn="ctr">
                        <a:lnSpc>
                          <a:spcPct val="120000"/>
                        </a:lnSpc>
                        <a:spcAft>
                          <a:spcPts val="300"/>
                        </a:spcAft>
                      </a:pPr>
                      <a:r>
                        <a:rPr kumimoji="1" lang="ja-JP" altLang="en-US" sz="2000" dirty="0">
                          <a:solidFill>
                            <a:schemeClr val="bg2">
                              <a:lumMod val="50000"/>
                            </a:schemeClr>
                          </a:solidFill>
                          <a:latin typeface="メイリオ" panose="020B0604030504040204" pitchFamily="50" charset="-128"/>
                          <a:ea typeface="メイリオ" panose="020B0604030504040204" pitchFamily="50" charset="-128"/>
                        </a:rPr>
                        <a:t>受給者数</a:t>
                      </a:r>
                    </a:p>
                  </a:txBody>
                  <a:tcPr marL="180000" marR="180000" marT="180000" marB="180000" anchor="ctr">
                    <a:lnR w="12700" cap="flat" cmpd="sng" algn="ctr">
                      <a:solidFill>
                        <a:schemeClr val="bg1">
                          <a:lumMod val="9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noFill/>
                  </a:tcPr>
                </a:tc>
                <a:tc>
                  <a:txBody>
                    <a:bodyPr/>
                    <a:lstStyle/>
                    <a:p>
                      <a:pPr algn="r">
                        <a:lnSpc>
                          <a:spcPct val="120000"/>
                        </a:lnSpc>
                        <a:spcAft>
                          <a:spcPts val="300"/>
                        </a:spcAft>
                      </a:pPr>
                      <a:r>
                        <a:rPr kumimoji="1" lang="en-US" altLang="ja-JP" sz="2400" dirty="0">
                          <a:solidFill>
                            <a:schemeClr val="bg1">
                              <a:lumMod val="50000"/>
                            </a:schemeClr>
                          </a:solidFill>
                          <a:latin typeface="メイリオ" panose="020B0604030504040204" pitchFamily="50" charset="-128"/>
                          <a:ea typeface="メイリオ" panose="020B0604030504040204" pitchFamily="50" charset="-128"/>
                        </a:rPr>
                        <a:t>129,853</a:t>
                      </a:r>
                      <a:r>
                        <a:rPr kumimoji="1" lang="ja-JP" altLang="en-US" sz="2400" dirty="0">
                          <a:solidFill>
                            <a:schemeClr val="bg1">
                              <a:lumMod val="50000"/>
                            </a:schemeClr>
                          </a:solidFill>
                          <a:latin typeface="メイリオ" panose="020B0604030504040204" pitchFamily="50" charset="-128"/>
                          <a:ea typeface="メイリオ" panose="020B0604030504040204" pitchFamily="50" charset="-128"/>
                        </a:rPr>
                        <a:t>人</a:t>
                      </a:r>
                    </a:p>
                  </a:txBody>
                  <a:tcPr marL="180000" marR="180000" marT="180000" marB="18000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noFill/>
                  </a:tcPr>
                </a:tc>
                <a:tc>
                  <a:txBody>
                    <a:bodyPr/>
                    <a:lstStyle/>
                    <a:p>
                      <a:pPr algn="r">
                        <a:lnSpc>
                          <a:spcPct val="120000"/>
                        </a:lnSpc>
                        <a:spcAft>
                          <a:spcPts val="300"/>
                        </a:spcAft>
                      </a:pPr>
                      <a:r>
                        <a:rPr kumimoji="1" lang="en-US" altLang="ja-JP" sz="3200" dirty="0">
                          <a:solidFill>
                            <a:schemeClr val="tx2"/>
                          </a:solidFill>
                          <a:latin typeface="メイリオ" panose="020B0604030504040204" pitchFamily="50" charset="-128"/>
                          <a:ea typeface="メイリオ" panose="020B0604030504040204" pitchFamily="50" charset="-128"/>
                        </a:rPr>
                        <a:t>165,968</a:t>
                      </a:r>
                      <a:r>
                        <a:rPr kumimoji="1" lang="ja-JP" altLang="en-US" sz="2400" dirty="0">
                          <a:solidFill>
                            <a:schemeClr val="tx2"/>
                          </a:solidFill>
                          <a:latin typeface="メイリオ" panose="020B0604030504040204" pitchFamily="50" charset="-128"/>
                          <a:ea typeface="メイリオ" panose="020B0604030504040204" pitchFamily="50" charset="-128"/>
                        </a:rPr>
                        <a:t>人</a:t>
                      </a:r>
                      <a:endParaRPr kumimoji="1" lang="ja-JP" altLang="en-US" sz="2400" dirty="0">
                        <a:latin typeface="メイリオ" panose="020B0604030504040204" pitchFamily="50" charset="-128"/>
                        <a:ea typeface="メイリオ" panose="020B0604030504040204" pitchFamily="50" charset="-128"/>
                      </a:endParaRPr>
                    </a:p>
                  </a:txBody>
                  <a:tcPr marL="180000" marR="180000" marT="180000" marB="180000" anchor="ctr">
                    <a:lnL w="12700" cap="flat" cmpd="sng" algn="ctr">
                      <a:solidFill>
                        <a:schemeClr val="bg1">
                          <a:lumMod val="95000"/>
                        </a:schemeClr>
                      </a:solid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noFill/>
                  </a:tcPr>
                </a:tc>
                <a:tc>
                  <a:txBody>
                    <a:bodyPr/>
                    <a:lstStyle/>
                    <a:p>
                      <a:pPr algn="ctr">
                        <a:lnSpc>
                          <a:spcPct val="120000"/>
                        </a:lnSpc>
                        <a:spcAft>
                          <a:spcPts val="300"/>
                        </a:spcAft>
                      </a:pPr>
                      <a:r>
                        <a:rPr kumimoji="1" lang="ja-JP" altLang="en-US" sz="1400" dirty="0">
                          <a:solidFill>
                            <a:schemeClr val="tx2">
                              <a:lumMod val="75000"/>
                            </a:schemeClr>
                          </a:solidFill>
                          <a:latin typeface="メイリオ" panose="020B0604030504040204" pitchFamily="50" charset="-128"/>
                          <a:ea typeface="メイリオ" panose="020B0604030504040204" pitchFamily="50" charset="-128"/>
                        </a:rPr>
                        <a:t>障害福祉サービス</a:t>
                      </a:r>
                    </a:p>
                    <a:p>
                      <a:pPr algn="ctr">
                        <a:lnSpc>
                          <a:spcPct val="120000"/>
                        </a:lnSpc>
                        <a:spcAft>
                          <a:spcPts val="300"/>
                        </a:spcAft>
                      </a:pPr>
                      <a:r>
                        <a:rPr kumimoji="1" lang="ja-JP" altLang="en-US" sz="1400" dirty="0">
                          <a:solidFill>
                            <a:schemeClr val="tx2">
                              <a:lumMod val="75000"/>
                            </a:schemeClr>
                          </a:solidFill>
                          <a:latin typeface="メイリオ" panose="020B0604030504040204" pitchFamily="50" charset="-128"/>
                          <a:ea typeface="メイリオ" panose="020B0604030504040204" pitchFamily="50" charset="-128"/>
                        </a:rPr>
                        <a:t>受給者数</a:t>
                      </a:r>
                    </a:p>
                  </a:txBody>
                  <a:tcPr marL="180000" marR="180000" marT="180000" marB="180000">
                    <a:lnT w="12700" cap="flat" cmpd="sng" algn="ctr">
                      <a:no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noFill/>
                  </a:tcPr>
                </a:tc>
                <a:extLst>
                  <a:ext uri="{0D108BD9-81ED-4DB2-BD59-A6C34878D82A}">
                    <a16:rowId xmlns:a16="http://schemas.microsoft.com/office/drawing/2014/main" val="357557857"/>
                  </a:ext>
                </a:extLst>
              </a:tr>
              <a:tr h="2460763">
                <a:tc>
                  <a:txBody>
                    <a:bodyPr/>
                    <a:lstStyle/>
                    <a:p>
                      <a:pPr algn="ctr">
                        <a:lnSpc>
                          <a:spcPct val="120000"/>
                        </a:lnSpc>
                        <a:spcAft>
                          <a:spcPts val="300"/>
                        </a:spcAft>
                      </a:pPr>
                      <a:r>
                        <a:rPr kumimoji="1" lang="ja-JP" altLang="en-US" sz="1800" dirty="0">
                          <a:solidFill>
                            <a:schemeClr val="bg1">
                              <a:lumMod val="50000"/>
                            </a:schemeClr>
                          </a:solidFill>
                          <a:latin typeface="メイリオ" panose="020B0604030504040204" pitchFamily="50" charset="-128"/>
                          <a:ea typeface="メイリオ" panose="020B0604030504040204" pitchFamily="50" charset="-128"/>
                        </a:rPr>
                        <a:t>相談支援専門員数</a:t>
                      </a:r>
                    </a:p>
                  </a:txBody>
                  <a:tcPr marL="180000" marR="180000" marT="180000" marB="180000" anchor="ctr">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noFill/>
                  </a:tcPr>
                </a:tc>
                <a:tc>
                  <a:txBody>
                    <a:bodyPr/>
                    <a:lstStyle/>
                    <a:p>
                      <a:pPr algn="r">
                        <a:lnSpc>
                          <a:spcPct val="120000"/>
                        </a:lnSpc>
                        <a:spcAft>
                          <a:spcPts val="300"/>
                        </a:spcAft>
                      </a:pPr>
                      <a:r>
                        <a:rPr kumimoji="1" lang="en-US" altLang="ja-JP" sz="2400" dirty="0">
                          <a:solidFill>
                            <a:schemeClr val="bg1">
                              <a:lumMod val="50000"/>
                            </a:schemeClr>
                          </a:solidFill>
                          <a:latin typeface="メイリオ" panose="020B0604030504040204" pitchFamily="50" charset="-128"/>
                          <a:ea typeface="メイリオ" panose="020B0604030504040204" pitchFamily="50" charset="-128"/>
                        </a:rPr>
                        <a:t>2,393</a:t>
                      </a:r>
                      <a:r>
                        <a:rPr kumimoji="1" lang="ja-JP" altLang="en-US" sz="2400" dirty="0">
                          <a:solidFill>
                            <a:schemeClr val="bg1">
                              <a:lumMod val="50000"/>
                            </a:schemeClr>
                          </a:solidFill>
                          <a:latin typeface="メイリオ" panose="020B0604030504040204" pitchFamily="50" charset="-128"/>
                          <a:ea typeface="メイリオ" panose="020B0604030504040204" pitchFamily="50" charset="-128"/>
                        </a:rPr>
                        <a:t>人</a:t>
                      </a:r>
                    </a:p>
                  </a:txBody>
                  <a:tcPr marL="180000" marR="180000" marT="180000" marB="18000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noFill/>
                  </a:tcPr>
                </a:tc>
                <a:tc>
                  <a:txBody>
                    <a:bodyPr/>
                    <a:lstStyle/>
                    <a:p>
                      <a:pPr algn="r">
                        <a:lnSpc>
                          <a:spcPct val="120000"/>
                        </a:lnSpc>
                        <a:spcAft>
                          <a:spcPts val="300"/>
                        </a:spcAft>
                      </a:pPr>
                      <a:r>
                        <a:rPr kumimoji="1" lang="ja-JP" altLang="en-US" sz="5400" dirty="0">
                          <a:latin typeface="メイリオ" panose="020B0604030504040204" pitchFamily="50" charset="-128"/>
                          <a:ea typeface="メイリオ" panose="020B0604030504040204" pitchFamily="50" charset="-128"/>
                        </a:rPr>
                        <a:t> </a:t>
                      </a:r>
                      <a:r>
                        <a:rPr kumimoji="1" lang="en-US" altLang="ja-JP" sz="3200" dirty="0">
                          <a:solidFill>
                            <a:schemeClr val="tx2"/>
                          </a:solidFill>
                          <a:latin typeface="メイリオ" panose="020B0604030504040204" pitchFamily="50" charset="-128"/>
                          <a:ea typeface="メイリオ" panose="020B0604030504040204" pitchFamily="50" charset="-128"/>
                        </a:rPr>
                        <a:t>2,788</a:t>
                      </a:r>
                      <a:r>
                        <a:rPr kumimoji="1" lang="ja-JP" altLang="en-US" sz="2400" dirty="0">
                          <a:solidFill>
                            <a:schemeClr val="tx2"/>
                          </a:solidFill>
                          <a:latin typeface="メイリオ" panose="020B0604030504040204" pitchFamily="50" charset="-128"/>
                          <a:ea typeface="メイリオ" panose="020B0604030504040204" pitchFamily="50" charset="-128"/>
                        </a:rPr>
                        <a:t>人</a:t>
                      </a:r>
                      <a:endParaRPr kumimoji="1" lang="ja-JP" altLang="en-US" sz="2400" dirty="0">
                        <a:latin typeface="メイリオ" panose="020B0604030504040204" pitchFamily="50" charset="-128"/>
                        <a:ea typeface="メイリオ" panose="020B0604030504040204" pitchFamily="50" charset="-128"/>
                      </a:endParaRPr>
                    </a:p>
                  </a:txBody>
                  <a:tcPr marL="180000" marR="180000" marT="180000" marB="180000" anchor="ctr">
                    <a:lnL w="12700" cap="flat" cmpd="sng" algn="ctr">
                      <a:solidFill>
                        <a:schemeClr val="bg1">
                          <a:lumMod val="95000"/>
                        </a:schemeClr>
                      </a:solidFill>
                      <a:prstDash val="solid"/>
                      <a:round/>
                      <a:headEnd type="none" w="med" len="med"/>
                      <a:tailEnd type="none" w="med" len="med"/>
                    </a:lnL>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noFill/>
                  </a:tcPr>
                </a:tc>
                <a:tc>
                  <a:txBody>
                    <a:bodyPr/>
                    <a:lstStyle/>
                    <a:p>
                      <a:pPr algn="ctr">
                        <a:lnSpc>
                          <a:spcPct val="120000"/>
                        </a:lnSpc>
                        <a:spcAft>
                          <a:spcPts val="300"/>
                        </a:spcAft>
                      </a:pPr>
                      <a:r>
                        <a:rPr kumimoji="1" lang="ja-JP" altLang="en-US" sz="2000" dirty="0">
                          <a:solidFill>
                            <a:schemeClr val="tx2">
                              <a:lumMod val="75000"/>
                            </a:schemeClr>
                          </a:solidFill>
                          <a:latin typeface="メイリオ" panose="020B0604030504040204" pitchFamily="50" charset="-128"/>
                          <a:ea typeface="メイリオ" panose="020B0604030504040204" pitchFamily="50" charset="-128"/>
                        </a:rPr>
                        <a:t>相談支援専門員数</a:t>
                      </a:r>
                    </a:p>
                  </a:txBody>
                  <a:tcPr marL="180000" marR="180000" marT="180000" marB="180000">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noFill/>
                  </a:tcPr>
                </a:tc>
                <a:extLst>
                  <a:ext uri="{0D108BD9-81ED-4DB2-BD59-A6C34878D82A}">
                    <a16:rowId xmlns:a16="http://schemas.microsoft.com/office/drawing/2014/main" val="2811857726"/>
                  </a:ext>
                </a:extLst>
              </a:tr>
            </a:tbl>
          </a:graphicData>
        </a:graphic>
      </p:graphicFrame>
      <p:sp>
        <p:nvSpPr>
          <p:cNvPr id="2" name="タイトル 1">
            <a:extLst>
              <a:ext uri="{FF2B5EF4-FFF2-40B4-BE49-F238E27FC236}">
                <a16:creationId xmlns:a16="http://schemas.microsoft.com/office/drawing/2014/main" id="{2E7779AF-1C03-1234-7546-3D6D803069A0}"/>
              </a:ext>
            </a:extLst>
          </p:cNvPr>
          <p:cNvSpPr>
            <a:spLocks noGrp="1"/>
          </p:cNvSpPr>
          <p:nvPr>
            <p:ph type="title"/>
          </p:nvPr>
        </p:nvSpPr>
        <p:spPr>
          <a:xfrm>
            <a:off x="190898" y="300418"/>
            <a:ext cx="11523307" cy="302330"/>
          </a:xfrm>
          <a:ln>
            <a:noFill/>
          </a:ln>
        </p:spPr>
        <p:txBody>
          <a:bodyPr>
            <a:noAutofit/>
          </a:bodyPr>
          <a:lstStyle/>
          <a:p>
            <a:r>
              <a:rPr lang="ja-JP" altLang="en-US" sz="2000" b="0" dirty="0">
                <a:latin typeface="メイリオ" panose="020B0604030504040204" pitchFamily="50" charset="-128"/>
                <a:ea typeface="メイリオ" panose="020B0604030504040204" pitchFamily="50" charset="-128"/>
              </a:rPr>
              <a:t>セルフプランについて</a:t>
            </a:r>
          </a:p>
        </p:txBody>
      </p:sp>
      <p:sp>
        <p:nvSpPr>
          <p:cNvPr id="57" name="正方形/長方形 56">
            <a:extLst>
              <a:ext uri="{FF2B5EF4-FFF2-40B4-BE49-F238E27FC236}">
                <a16:creationId xmlns:a16="http://schemas.microsoft.com/office/drawing/2014/main" id="{AC66BF41-F7D6-EAC9-978A-373B0122BAFE}"/>
              </a:ext>
            </a:extLst>
          </p:cNvPr>
          <p:cNvSpPr/>
          <p:nvPr/>
        </p:nvSpPr>
        <p:spPr>
          <a:xfrm>
            <a:off x="0" y="719819"/>
            <a:ext cx="12192000" cy="500414"/>
          </a:xfrm>
          <a:prstGeom prst="rect">
            <a:avLst/>
          </a:prstGeom>
          <a:solidFill>
            <a:schemeClr val="bg1">
              <a:lumMod val="95000"/>
            </a:schemeClr>
          </a:solidFill>
          <a:ln cap="rnd">
            <a:noFill/>
            <a:round/>
          </a:ln>
          <a:effectLst/>
        </p:spPr>
        <p:style>
          <a:lnRef idx="2">
            <a:schemeClr val="accent1">
              <a:shade val="50000"/>
            </a:schemeClr>
          </a:lnRef>
          <a:fillRef idx="1">
            <a:schemeClr val="accent1"/>
          </a:fillRef>
          <a:effectRef idx="0">
            <a:schemeClr val="accent1"/>
          </a:effectRef>
          <a:fontRef idx="minor">
            <a:schemeClr val="lt1"/>
          </a:fontRef>
        </p:style>
        <p:txBody>
          <a:bodyPr lIns="180000" rIns="180000" rtlCol="0" anchor="ctr"/>
          <a:lstStyle/>
          <a:p>
            <a:pPr>
              <a:lnSpc>
                <a:spcPct val="120000"/>
              </a:lnSpc>
              <a:spcAft>
                <a:spcPts val="300"/>
              </a:spcAft>
            </a:pPr>
            <a:r>
              <a:rPr kumimoji="1" lang="ja-JP" altLang="en-US" sz="1600" dirty="0">
                <a:solidFill>
                  <a:schemeClr val="tx1"/>
                </a:solidFill>
                <a:latin typeface="メイリオ" panose="020B0604030504040204" pitchFamily="50" charset="-128"/>
                <a:ea typeface="メイリオ" panose="020B0604030504040204" pitchFamily="50" charset="-128"/>
              </a:rPr>
              <a:t>・障害福祉サービス等受給者の増加に相談支援専門員の増加が追いついていない。</a:t>
            </a:r>
          </a:p>
        </p:txBody>
      </p:sp>
      <p:sp>
        <p:nvSpPr>
          <p:cNvPr id="47" name="四角形: 角を丸くする 46">
            <a:extLst>
              <a:ext uri="{FF2B5EF4-FFF2-40B4-BE49-F238E27FC236}">
                <a16:creationId xmlns:a16="http://schemas.microsoft.com/office/drawing/2014/main" id="{93FEDE26-164C-1A6D-230B-7C3731040E34}"/>
              </a:ext>
            </a:extLst>
          </p:cNvPr>
          <p:cNvSpPr/>
          <p:nvPr/>
        </p:nvSpPr>
        <p:spPr>
          <a:xfrm>
            <a:off x="2620626" y="1337304"/>
            <a:ext cx="2388695" cy="381251"/>
          </a:xfrm>
          <a:prstGeom prst="roundRect">
            <a:avLst>
              <a:gd name="adj" fmla="val 50000"/>
            </a:avLst>
          </a:prstGeom>
          <a:solidFill>
            <a:schemeClr val="bg1">
              <a:lumMod val="75000"/>
            </a:schemeClr>
          </a:solidFill>
          <a:ln cap="rnd">
            <a:noFill/>
            <a:roun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spcAft>
                <a:spcPts val="300"/>
              </a:spcAft>
            </a:pPr>
            <a:r>
              <a:rPr lang="en-US" altLang="ja-JP" dirty="0">
                <a:solidFill>
                  <a:schemeClr val="bg1"/>
                </a:solidFill>
              </a:rPr>
              <a:t>R3</a:t>
            </a:r>
            <a:r>
              <a:rPr lang="ja-JP" altLang="en-US" dirty="0">
                <a:solidFill>
                  <a:schemeClr val="bg1"/>
                </a:solidFill>
              </a:rPr>
              <a:t>年度</a:t>
            </a:r>
            <a:endParaRPr kumimoji="1" lang="ja-JP" altLang="en-US" dirty="0">
              <a:solidFill>
                <a:schemeClr val="bg1"/>
              </a:solidFill>
            </a:endParaRPr>
          </a:p>
        </p:txBody>
      </p:sp>
      <p:sp>
        <p:nvSpPr>
          <p:cNvPr id="48" name="四角形: 角を丸くする 47">
            <a:extLst>
              <a:ext uri="{FF2B5EF4-FFF2-40B4-BE49-F238E27FC236}">
                <a16:creationId xmlns:a16="http://schemas.microsoft.com/office/drawing/2014/main" id="{035AA209-C565-260D-0DAA-AB9042ECFBEE}"/>
              </a:ext>
            </a:extLst>
          </p:cNvPr>
          <p:cNvSpPr/>
          <p:nvPr/>
        </p:nvSpPr>
        <p:spPr>
          <a:xfrm>
            <a:off x="5343667" y="1318474"/>
            <a:ext cx="2283491" cy="381251"/>
          </a:xfrm>
          <a:prstGeom prst="roundRect">
            <a:avLst>
              <a:gd name="adj" fmla="val 50000"/>
            </a:avLst>
          </a:prstGeom>
          <a:solidFill>
            <a:schemeClr val="tx2">
              <a:lumMod val="75000"/>
            </a:schemeClr>
          </a:solidFill>
          <a:ln cap="rnd">
            <a:noFill/>
            <a:roun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spcAft>
                <a:spcPts val="300"/>
              </a:spcAft>
            </a:pPr>
            <a:r>
              <a:rPr lang="en-US" altLang="ja-JP" dirty="0">
                <a:solidFill>
                  <a:schemeClr val="bg1"/>
                </a:solidFill>
              </a:rPr>
              <a:t>R6</a:t>
            </a:r>
            <a:r>
              <a:rPr lang="ja-JP" altLang="en-US" dirty="0">
                <a:solidFill>
                  <a:schemeClr val="bg1"/>
                </a:solidFill>
              </a:rPr>
              <a:t>年度</a:t>
            </a:r>
            <a:endParaRPr kumimoji="1" lang="ja-JP" altLang="en-US" dirty="0">
              <a:solidFill>
                <a:schemeClr val="bg1"/>
              </a:solidFill>
            </a:endParaRPr>
          </a:p>
        </p:txBody>
      </p:sp>
      <p:grpSp>
        <p:nvGrpSpPr>
          <p:cNvPr id="6" name="グループ化 5">
            <a:extLst>
              <a:ext uri="{FF2B5EF4-FFF2-40B4-BE49-F238E27FC236}">
                <a16:creationId xmlns:a16="http://schemas.microsoft.com/office/drawing/2014/main" id="{EB0EEAF6-C1FE-4D9D-814A-A8BDF3114EEB}"/>
              </a:ext>
            </a:extLst>
          </p:cNvPr>
          <p:cNvGrpSpPr/>
          <p:nvPr/>
        </p:nvGrpSpPr>
        <p:grpSpPr>
          <a:xfrm>
            <a:off x="9035757" y="2210464"/>
            <a:ext cx="2820883" cy="1046108"/>
            <a:chOff x="8861517" y="2359723"/>
            <a:chExt cx="2365724" cy="872993"/>
          </a:xfrm>
        </p:grpSpPr>
        <p:grpSp>
          <p:nvGrpSpPr>
            <p:cNvPr id="5" name="グループ化 4">
              <a:extLst>
                <a:ext uri="{FF2B5EF4-FFF2-40B4-BE49-F238E27FC236}">
                  <a16:creationId xmlns:a16="http://schemas.microsoft.com/office/drawing/2014/main" id="{1B12181D-9087-46D5-9BD4-1DFA1F79371B}"/>
                </a:ext>
              </a:extLst>
            </p:cNvPr>
            <p:cNvGrpSpPr/>
            <p:nvPr/>
          </p:nvGrpSpPr>
          <p:grpSpPr>
            <a:xfrm>
              <a:off x="8861517" y="2359723"/>
              <a:ext cx="2039714" cy="872993"/>
              <a:chOff x="2898039" y="2348880"/>
              <a:chExt cx="2039714" cy="872993"/>
            </a:xfrm>
          </p:grpSpPr>
          <p:grpSp>
            <p:nvGrpSpPr>
              <p:cNvPr id="4" name="グループ化 3">
                <a:extLst>
                  <a:ext uri="{FF2B5EF4-FFF2-40B4-BE49-F238E27FC236}">
                    <a16:creationId xmlns:a16="http://schemas.microsoft.com/office/drawing/2014/main" id="{3790E540-70DE-46C2-9ECA-6D5BB855E8E2}"/>
                  </a:ext>
                </a:extLst>
              </p:cNvPr>
              <p:cNvGrpSpPr/>
              <p:nvPr/>
            </p:nvGrpSpPr>
            <p:grpSpPr>
              <a:xfrm>
                <a:off x="2999656" y="2348880"/>
                <a:ext cx="1938097" cy="851306"/>
                <a:chOff x="2999656" y="2348880"/>
                <a:chExt cx="1938097" cy="851306"/>
              </a:xfrm>
            </p:grpSpPr>
            <p:sp>
              <p:nvSpPr>
                <p:cNvPr id="44" name="フリーフォーム: 図形 43">
                  <a:extLst>
                    <a:ext uri="{FF2B5EF4-FFF2-40B4-BE49-F238E27FC236}">
                      <a16:creationId xmlns:a16="http://schemas.microsoft.com/office/drawing/2014/main" id="{8DBD702F-DADF-464C-9779-D59DB89375CB}"/>
                    </a:ext>
                  </a:extLst>
                </p:cNvPr>
                <p:cNvSpPr/>
                <p:nvPr/>
              </p:nvSpPr>
              <p:spPr>
                <a:xfrm>
                  <a:off x="2999656" y="2371544"/>
                  <a:ext cx="1512936" cy="827665"/>
                </a:xfrm>
                <a:custGeom>
                  <a:avLst/>
                  <a:gdLst>
                    <a:gd name="connsiteX0" fmla="*/ 2382 w 1519238"/>
                    <a:gd name="connsiteY0" fmla="*/ 847725 h 847725"/>
                    <a:gd name="connsiteX1" fmla="*/ 1519238 w 1519238"/>
                    <a:gd name="connsiteY1" fmla="*/ 847725 h 847725"/>
                    <a:gd name="connsiteX2" fmla="*/ 1519238 w 1519238"/>
                    <a:gd name="connsiteY2" fmla="*/ 0 h 847725"/>
                    <a:gd name="connsiteX3" fmla="*/ 0 w 1519238"/>
                    <a:gd name="connsiteY3" fmla="*/ 652462 h 847725"/>
                    <a:gd name="connsiteX4" fmla="*/ 2382 w 1519238"/>
                    <a:gd name="connsiteY4" fmla="*/ 847725 h 847725"/>
                    <a:gd name="connsiteX0" fmla="*/ 2382 w 1519238"/>
                    <a:gd name="connsiteY0" fmla="*/ 835686 h 835686"/>
                    <a:gd name="connsiteX1" fmla="*/ 1519238 w 1519238"/>
                    <a:gd name="connsiteY1" fmla="*/ 835686 h 835686"/>
                    <a:gd name="connsiteX2" fmla="*/ 1519238 w 1519238"/>
                    <a:gd name="connsiteY2" fmla="*/ 0 h 835686"/>
                    <a:gd name="connsiteX3" fmla="*/ 0 w 1519238"/>
                    <a:gd name="connsiteY3" fmla="*/ 640423 h 835686"/>
                    <a:gd name="connsiteX4" fmla="*/ 2382 w 1519238"/>
                    <a:gd name="connsiteY4" fmla="*/ 835686 h 835686"/>
                    <a:gd name="connsiteX0" fmla="*/ 2382 w 1671858"/>
                    <a:gd name="connsiteY0" fmla="*/ 835686 h 836889"/>
                    <a:gd name="connsiteX1" fmla="*/ 1671858 w 1671858"/>
                    <a:gd name="connsiteY1" fmla="*/ 836889 h 836889"/>
                    <a:gd name="connsiteX2" fmla="*/ 1519238 w 1671858"/>
                    <a:gd name="connsiteY2" fmla="*/ 0 h 836889"/>
                    <a:gd name="connsiteX3" fmla="*/ 0 w 1671858"/>
                    <a:gd name="connsiteY3" fmla="*/ 640423 h 836889"/>
                    <a:gd name="connsiteX4" fmla="*/ 2382 w 1671858"/>
                    <a:gd name="connsiteY4" fmla="*/ 835686 h 8368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71858" h="836889">
                      <a:moveTo>
                        <a:pt x="2382" y="835686"/>
                      </a:moveTo>
                      <a:lnTo>
                        <a:pt x="1671858" y="836889"/>
                      </a:lnTo>
                      <a:lnTo>
                        <a:pt x="1519238" y="0"/>
                      </a:lnTo>
                      <a:lnTo>
                        <a:pt x="0" y="640423"/>
                      </a:lnTo>
                      <a:lnTo>
                        <a:pt x="2382" y="835686"/>
                      </a:lnTo>
                      <a:close/>
                    </a:path>
                  </a:pathLst>
                </a:custGeom>
                <a:solidFill>
                  <a:schemeClr val="tx2">
                    <a:lumMod val="20000"/>
                    <a:lumOff val="80000"/>
                  </a:schemeClr>
                </a:solidFill>
                <a:ln cap="rnd">
                  <a:noFill/>
                  <a:roun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lnSpc>
                      <a:spcPct val="120000"/>
                    </a:lnSpc>
                    <a:spcAft>
                      <a:spcPts val="300"/>
                    </a:spcAft>
                  </a:pPr>
                  <a:endParaRPr kumimoji="1" lang="ja-JP" altLang="en-US" dirty="0">
                    <a:solidFill>
                      <a:schemeClr val="tx1"/>
                    </a:solidFill>
                  </a:endParaRPr>
                </a:p>
              </p:txBody>
            </p:sp>
            <p:sp>
              <p:nvSpPr>
                <p:cNvPr id="16" name="楕円 15">
                  <a:extLst>
                    <a:ext uri="{FF2B5EF4-FFF2-40B4-BE49-F238E27FC236}">
                      <a16:creationId xmlns:a16="http://schemas.microsoft.com/office/drawing/2014/main" id="{5C274876-9C01-BBF6-DE00-8486387EC137}"/>
                    </a:ext>
                  </a:extLst>
                </p:cNvPr>
                <p:cNvSpPr/>
                <p:nvPr/>
              </p:nvSpPr>
              <p:spPr>
                <a:xfrm>
                  <a:off x="4086447" y="2348880"/>
                  <a:ext cx="851306" cy="851306"/>
                </a:xfrm>
                <a:prstGeom prst="ellipse">
                  <a:avLst/>
                </a:prstGeom>
                <a:solidFill>
                  <a:schemeClr val="tx2">
                    <a:lumMod val="40000"/>
                    <a:lumOff val="60000"/>
                  </a:schemeClr>
                </a:solidFill>
                <a:ln cap="rnd">
                  <a:noFill/>
                  <a:roun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lnSpc>
                      <a:spcPct val="120000"/>
                    </a:lnSpc>
                    <a:spcAft>
                      <a:spcPts val="300"/>
                    </a:spcAft>
                  </a:pPr>
                  <a:endParaRPr kumimoji="1" lang="ja-JP" altLang="en-US" dirty="0">
                    <a:solidFill>
                      <a:schemeClr val="tx1"/>
                    </a:solidFill>
                  </a:endParaRPr>
                </a:p>
              </p:txBody>
            </p:sp>
          </p:grpSp>
          <p:sp>
            <p:nvSpPr>
              <p:cNvPr id="9" name="楕円 8">
                <a:extLst>
                  <a:ext uri="{FF2B5EF4-FFF2-40B4-BE49-F238E27FC236}">
                    <a16:creationId xmlns:a16="http://schemas.microsoft.com/office/drawing/2014/main" id="{9697519B-93C2-D648-9DBC-C49920D55395}"/>
                  </a:ext>
                </a:extLst>
              </p:cNvPr>
              <p:cNvSpPr/>
              <p:nvPr/>
            </p:nvSpPr>
            <p:spPr>
              <a:xfrm>
                <a:off x="2898039" y="3018639"/>
                <a:ext cx="203234" cy="203234"/>
              </a:xfrm>
              <a:prstGeom prst="ellipse">
                <a:avLst/>
              </a:prstGeom>
              <a:solidFill>
                <a:schemeClr val="bg1">
                  <a:lumMod val="50000"/>
                </a:schemeClr>
              </a:solidFill>
              <a:ln cap="rnd">
                <a:noFill/>
                <a:roun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lnSpc>
                    <a:spcPct val="120000"/>
                  </a:lnSpc>
                  <a:spcAft>
                    <a:spcPts val="300"/>
                  </a:spcAft>
                </a:pPr>
                <a:endParaRPr kumimoji="1" lang="ja-JP" altLang="en-US" dirty="0">
                  <a:solidFill>
                    <a:schemeClr val="tx1"/>
                  </a:solidFill>
                </a:endParaRPr>
              </a:p>
            </p:txBody>
          </p:sp>
        </p:grpSp>
        <p:sp>
          <p:nvSpPr>
            <p:cNvPr id="21" name="テキスト ボックス 20">
              <a:extLst>
                <a:ext uri="{FF2B5EF4-FFF2-40B4-BE49-F238E27FC236}">
                  <a16:creationId xmlns:a16="http://schemas.microsoft.com/office/drawing/2014/main" id="{491BF579-015C-4B9A-A4A2-DB32F6370837}"/>
                </a:ext>
              </a:extLst>
            </p:cNvPr>
            <p:cNvSpPr txBox="1"/>
            <p:nvPr/>
          </p:nvSpPr>
          <p:spPr>
            <a:xfrm>
              <a:off x="9107268" y="2576223"/>
              <a:ext cx="2119973" cy="539373"/>
            </a:xfrm>
            <a:prstGeom prst="rect">
              <a:avLst/>
            </a:prstGeom>
            <a:noFill/>
          </p:spPr>
          <p:txBody>
            <a:bodyPr wrap="square">
              <a:spAutoFit/>
            </a:bodyPr>
            <a:lstStyle/>
            <a:p>
              <a:r>
                <a:rPr lang="en-US" altLang="ja-JP" sz="3600" dirty="0">
                  <a:solidFill>
                    <a:srgbClr val="FF0000"/>
                  </a:solidFill>
                  <a:latin typeface="メイリオ" panose="020B0604030504040204" pitchFamily="50" charset="-128"/>
                  <a:ea typeface="メイリオ" panose="020B0604030504040204" pitchFamily="50" charset="-128"/>
                </a:rPr>
                <a:t>27.8%</a:t>
              </a:r>
              <a:endParaRPr lang="ja-JP" altLang="en-US" sz="3600" dirty="0">
                <a:solidFill>
                  <a:srgbClr val="FF0000"/>
                </a:solidFill>
                <a:latin typeface="メイリオ" panose="020B0604030504040204" pitchFamily="50" charset="-128"/>
                <a:ea typeface="メイリオ" panose="020B0604030504040204" pitchFamily="50" charset="-128"/>
              </a:endParaRPr>
            </a:p>
          </p:txBody>
        </p:sp>
      </p:grpSp>
      <p:grpSp>
        <p:nvGrpSpPr>
          <p:cNvPr id="24" name="グループ化 23">
            <a:extLst>
              <a:ext uri="{FF2B5EF4-FFF2-40B4-BE49-F238E27FC236}">
                <a16:creationId xmlns:a16="http://schemas.microsoft.com/office/drawing/2014/main" id="{E601E01F-791C-441D-A1F3-55C0ED57073E}"/>
              </a:ext>
            </a:extLst>
          </p:cNvPr>
          <p:cNvGrpSpPr/>
          <p:nvPr/>
        </p:nvGrpSpPr>
        <p:grpSpPr>
          <a:xfrm>
            <a:off x="9086446" y="5045013"/>
            <a:ext cx="2527850" cy="1046108"/>
            <a:chOff x="8861517" y="2359723"/>
            <a:chExt cx="2119973" cy="872993"/>
          </a:xfrm>
        </p:grpSpPr>
        <p:grpSp>
          <p:nvGrpSpPr>
            <p:cNvPr id="25" name="グループ化 24">
              <a:extLst>
                <a:ext uri="{FF2B5EF4-FFF2-40B4-BE49-F238E27FC236}">
                  <a16:creationId xmlns:a16="http://schemas.microsoft.com/office/drawing/2014/main" id="{5516360E-2CD0-4296-A708-79BA6ACBF838}"/>
                </a:ext>
              </a:extLst>
            </p:cNvPr>
            <p:cNvGrpSpPr/>
            <p:nvPr/>
          </p:nvGrpSpPr>
          <p:grpSpPr>
            <a:xfrm>
              <a:off x="8861517" y="2359723"/>
              <a:ext cx="2039714" cy="872993"/>
              <a:chOff x="2898039" y="2348880"/>
              <a:chExt cx="2039714" cy="872993"/>
            </a:xfrm>
          </p:grpSpPr>
          <p:grpSp>
            <p:nvGrpSpPr>
              <p:cNvPr id="27" name="グループ化 26">
                <a:extLst>
                  <a:ext uri="{FF2B5EF4-FFF2-40B4-BE49-F238E27FC236}">
                    <a16:creationId xmlns:a16="http://schemas.microsoft.com/office/drawing/2014/main" id="{D08773DE-E005-489B-B393-3533FAB927D9}"/>
                  </a:ext>
                </a:extLst>
              </p:cNvPr>
              <p:cNvGrpSpPr/>
              <p:nvPr/>
            </p:nvGrpSpPr>
            <p:grpSpPr>
              <a:xfrm>
                <a:off x="2999656" y="2348880"/>
                <a:ext cx="1938097" cy="851306"/>
                <a:chOff x="2999656" y="2348880"/>
                <a:chExt cx="1938097" cy="851306"/>
              </a:xfrm>
            </p:grpSpPr>
            <p:sp>
              <p:nvSpPr>
                <p:cNvPr id="29" name="フリーフォーム: 図形 28">
                  <a:extLst>
                    <a:ext uri="{FF2B5EF4-FFF2-40B4-BE49-F238E27FC236}">
                      <a16:creationId xmlns:a16="http://schemas.microsoft.com/office/drawing/2014/main" id="{B62479ED-0030-40B8-AE56-27BB50F96B2A}"/>
                    </a:ext>
                  </a:extLst>
                </p:cNvPr>
                <p:cNvSpPr/>
                <p:nvPr/>
              </p:nvSpPr>
              <p:spPr>
                <a:xfrm>
                  <a:off x="2999656" y="2371544"/>
                  <a:ext cx="1512936" cy="827665"/>
                </a:xfrm>
                <a:custGeom>
                  <a:avLst/>
                  <a:gdLst>
                    <a:gd name="connsiteX0" fmla="*/ 2382 w 1519238"/>
                    <a:gd name="connsiteY0" fmla="*/ 847725 h 847725"/>
                    <a:gd name="connsiteX1" fmla="*/ 1519238 w 1519238"/>
                    <a:gd name="connsiteY1" fmla="*/ 847725 h 847725"/>
                    <a:gd name="connsiteX2" fmla="*/ 1519238 w 1519238"/>
                    <a:gd name="connsiteY2" fmla="*/ 0 h 847725"/>
                    <a:gd name="connsiteX3" fmla="*/ 0 w 1519238"/>
                    <a:gd name="connsiteY3" fmla="*/ 652462 h 847725"/>
                    <a:gd name="connsiteX4" fmla="*/ 2382 w 1519238"/>
                    <a:gd name="connsiteY4" fmla="*/ 847725 h 847725"/>
                    <a:gd name="connsiteX0" fmla="*/ 2382 w 1519238"/>
                    <a:gd name="connsiteY0" fmla="*/ 835686 h 835686"/>
                    <a:gd name="connsiteX1" fmla="*/ 1519238 w 1519238"/>
                    <a:gd name="connsiteY1" fmla="*/ 835686 h 835686"/>
                    <a:gd name="connsiteX2" fmla="*/ 1519238 w 1519238"/>
                    <a:gd name="connsiteY2" fmla="*/ 0 h 835686"/>
                    <a:gd name="connsiteX3" fmla="*/ 0 w 1519238"/>
                    <a:gd name="connsiteY3" fmla="*/ 640423 h 835686"/>
                    <a:gd name="connsiteX4" fmla="*/ 2382 w 1519238"/>
                    <a:gd name="connsiteY4" fmla="*/ 835686 h 835686"/>
                    <a:gd name="connsiteX0" fmla="*/ 2382 w 1671858"/>
                    <a:gd name="connsiteY0" fmla="*/ 835686 h 836889"/>
                    <a:gd name="connsiteX1" fmla="*/ 1671858 w 1671858"/>
                    <a:gd name="connsiteY1" fmla="*/ 836889 h 836889"/>
                    <a:gd name="connsiteX2" fmla="*/ 1519238 w 1671858"/>
                    <a:gd name="connsiteY2" fmla="*/ 0 h 836889"/>
                    <a:gd name="connsiteX3" fmla="*/ 0 w 1671858"/>
                    <a:gd name="connsiteY3" fmla="*/ 640423 h 836889"/>
                    <a:gd name="connsiteX4" fmla="*/ 2382 w 1671858"/>
                    <a:gd name="connsiteY4" fmla="*/ 835686 h 8368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71858" h="836889">
                      <a:moveTo>
                        <a:pt x="2382" y="835686"/>
                      </a:moveTo>
                      <a:lnTo>
                        <a:pt x="1671858" y="836889"/>
                      </a:lnTo>
                      <a:lnTo>
                        <a:pt x="1519238" y="0"/>
                      </a:lnTo>
                      <a:lnTo>
                        <a:pt x="0" y="640423"/>
                      </a:lnTo>
                      <a:lnTo>
                        <a:pt x="2382" y="835686"/>
                      </a:lnTo>
                      <a:close/>
                    </a:path>
                  </a:pathLst>
                </a:custGeom>
                <a:solidFill>
                  <a:schemeClr val="tx2">
                    <a:lumMod val="20000"/>
                    <a:lumOff val="80000"/>
                  </a:schemeClr>
                </a:solidFill>
                <a:ln cap="rnd">
                  <a:noFill/>
                  <a:roun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lnSpc>
                      <a:spcPct val="120000"/>
                    </a:lnSpc>
                    <a:spcAft>
                      <a:spcPts val="300"/>
                    </a:spcAft>
                  </a:pPr>
                  <a:endParaRPr kumimoji="1" lang="ja-JP" altLang="en-US" dirty="0">
                    <a:solidFill>
                      <a:schemeClr val="tx1"/>
                    </a:solidFill>
                  </a:endParaRPr>
                </a:p>
              </p:txBody>
            </p:sp>
            <p:sp>
              <p:nvSpPr>
                <p:cNvPr id="30" name="楕円 29">
                  <a:extLst>
                    <a:ext uri="{FF2B5EF4-FFF2-40B4-BE49-F238E27FC236}">
                      <a16:creationId xmlns:a16="http://schemas.microsoft.com/office/drawing/2014/main" id="{9B55F2B2-9C25-4AD1-9017-23C0DE767574}"/>
                    </a:ext>
                  </a:extLst>
                </p:cNvPr>
                <p:cNvSpPr/>
                <p:nvPr/>
              </p:nvSpPr>
              <p:spPr>
                <a:xfrm>
                  <a:off x="4086447" y="2348880"/>
                  <a:ext cx="851306" cy="851306"/>
                </a:xfrm>
                <a:prstGeom prst="ellipse">
                  <a:avLst/>
                </a:prstGeom>
                <a:solidFill>
                  <a:schemeClr val="tx2">
                    <a:lumMod val="40000"/>
                    <a:lumOff val="60000"/>
                  </a:schemeClr>
                </a:solidFill>
                <a:ln cap="rnd">
                  <a:noFill/>
                  <a:roun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lnSpc>
                      <a:spcPct val="120000"/>
                    </a:lnSpc>
                    <a:spcAft>
                      <a:spcPts val="300"/>
                    </a:spcAft>
                  </a:pPr>
                  <a:endParaRPr kumimoji="1" lang="ja-JP" altLang="en-US" dirty="0">
                    <a:solidFill>
                      <a:schemeClr val="tx1"/>
                    </a:solidFill>
                  </a:endParaRPr>
                </a:p>
              </p:txBody>
            </p:sp>
          </p:grpSp>
          <p:sp>
            <p:nvSpPr>
              <p:cNvPr id="28" name="楕円 27">
                <a:extLst>
                  <a:ext uri="{FF2B5EF4-FFF2-40B4-BE49-F238E27FC236}">
                    <a16:creationId xmlns:a16="http://schemas.microsoft.com/office/drawing/2014/main" id="{89764224-FE10-4881-B825-45C63AE791D0}"/>
                  </a:ext>
                </a:extLst>
              </p:cNvPr>
              <p:cNvSpPr/>
              <p:nvPr/>
            </p:nvSpPr>
            <p:spPr>
              <a:xfrm>
                <a:off x="2898039" y="3018639"/>
                <a:ext cx="203234" cy="203234"/>
              </a:xfrm>
              <a:prstGeom prst="ellipse">
                <a:avLst/>
              </a:prstGeom>
              <a:solidFill>
                <a:schemeClr val="bg1">
                  <a:lumMod val="50000"/>
                </a:schemeClr>
              </a:solidFill>
              <a:ln cap="rnd">
                <a:noFill/>
                <a:roun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lnSpc>
                    <a:spcPct val="120000"/>
                  </a:lnSpc>
                  <a:spcAft>
                    <a:spcPts val="300"/>
                  </a:spcAft>
                </a:pPr>
                <a:endParaRPr kumimoji="1" lang="ja-JP" altLang="en-US" dirty="0">
                  <a:solidFill>
                    <a:schemeClr val="tx1"/>
                  </a:solidFill>
                </a:endParaRPr>
              </a:p>
            </p:txBody>
          </p:sp>
        </p:grpSp>
        <p:sp>
          <p:nvSpPr>
            <p:cNvPr id="26" name="テキスト ボックス 25">
              <a:extLst>
                <a:ext uri="{FF2B5EF4-FFF2-40B4-BE49-F238E27FC236}">
                  <a16:creationId xmlns:a16="http://schemas.microsoft.com/office/drawing/2014/main" id="{98862E34-BFEB-45D5-9CBC-8D44FDE3FD31}"/>
                </a:ext>
              </a:extLst>
            </p:cNvPr>
            <p:cNvSpPr txBox="1"/>
            <p:nvPr/>
          </p:nvSpPr>
          <p:spPr>
            <a:xfrm>
              <a:off x="8861517" y="2507375"/>
              <a:ext cx="2119973" cy="539373"/>
            </a:xfrm>
            <a:prstGeom prst="rect">
              <a:avLst/>
            </a:prstGeom>
            <a:noFill/>
          </p:spPr>
          <p:txBody>
            <a:bodyPr wrap="square">
              <a:spAutoFit/>
            </a:bodyPr>
            <a:lstStyle/>
            <a:p>
              <a:r>
                <a:rPr lang="en-US" altLang="ja-JP" sz="3600" dirty="0">
                  <a:latin typeface="メイリオ" panose="020B0604030504040204" pitchFamily="50" charset="-128"/>
                  <a:ea typeface="メイリオ" panose="020B0604030504040204" pitchFamily="50" charset="-128"/>
                </a:rPr>
                <a:t>  </a:t>
              </a:r>
              <a:r>
                <a:rPr lang="en-US" altLang="ja-JP" sz="3600" dirty="0">
                  <a:solidFill>
                    <a:schemeClr val="tx2">
                      <a:lumMod val="75000"/>
                    </a:schemeClr>
                  </a:solidFill>
                  <a:latin typeface="メイリオ" panose="020B0604030504040204" pitchFamily="50" charset="-128"/>
                  <a:ea typeface="メイリオ" panose="020B0604030504040204" pitchFamily="50" charset="-128"/>
                </a:rPr>
                <a:t>16.5%</a:t>
              </a:r>
              <a:endParaRPr lang="ja-JP" altLang="en-US" sz="3600" dirty="0">
                <a:solidFill>
                  <a:schemeClr val="tx2">
                    <a:lumMod val="75000"/>
                  </a:schemeClr>
                </a:solidFill>
                <a:latin typeface="メイリオ" panose="020B0604030504040204" pitchFamily="50" charset="-128"/>
                <a:ea typeface="メイリオ" panose="020B0604030504040204" pitchFamily="50" charset="-128"/>
              </a:endParaRPr>
            </a:p>
          </p:txBody>
        </p:sp>
      </p:grpSp>
      <p:sp>
        <p:nvSpPr>
          <p:cNvPr id="43" name="四角形: 角を丸くする 42">
            <a:extLst>
              <a:ext uri="{FF2B5EF4-FFF2-40B4-BE49-F238E27FC236}">
                <a16:creationId xmlns:a16="http://schemas.microsoft.com/office/drawing/2014/main" id="{D9F9A8F9-49F7-4964-B242-033D4AB00E49}"/>
              </a:ext>
            </a:extLst>
          </p:cNvPr>
          <p:cNvSpPr/>
          <p:nvPr/>
        </p:nvSpPr>
        <p:spPr>
          <a:xfrm>
            <a:off x="8533168" y="1323743"/>
            <a:ext cx="3533030" cy="381251"/>
          </a:xfrm>
          <a:prstGeom prst="roundRect">
            <a:avLst>
              <a:gd name="adj" fmla="val 50000"/>
            </a:avLst>
          </a:prstGeom>
          <a:solidFill>
            <a:schemeClr val="accent5">
              <a:lumMod val="50000"/>
            </a:schemeClr>
          </a:solidFill>
          <a:ln cap="rnd">
            <a:noFill/>
            <a:roun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spcAft>
                <a:spcPts val="300"/>
              </a:spcAft>
            </a:pPr>
            <a:r>
              <a:rPr lang="ja-JP" altLang="en-US" dirty="0">
                <a:solidFill>
                  <a:schemeClr val="bg1"/>
                </a:solidFill>
              </a:rPr>
              <a:t>増加率（</a:t>
            </a:r>
            <a:r>
              <a:rPr kumimoji="1" lang="en-US" altLang="ja-JP" dirty="0">
                <a:solidFill>
                  <a:schemeClr val="bg1"/>
                </a:solidFill>
              </a:rPr>
              <a:t>R3</a:t>
            </a:r>
            <a:r>
              <a:rPr kumimoji="1" lang="ja-JP" altLang="en-US" dirty="0">
                <a:solidFill>
                  <a:schemeClr val="bg1"/>
                </a:solidFill>
              </a:rPr>
              <a:t>年度から</a:t>
            </a:r>
            <a:r>
              <a:rPr kumimoji="1" lang="en-US" altLang="ja-JP" dirty="0">
                <a:solidFill>
                  <a:schemeClr val="bg1"/>
                </a:solidFill>
              </a:rPr>
              <a:t>R6</a:t>
            </a:r>
            <a:r>
              <a:rPr kumimoji="1" lang="ja-JP" altLang="en-US" dirty="0">
                <a:solidFill>
                  <a:schemeClr val="bg1"/>
                </a:solidFill>
              </a:rPr>
              <a:t>年度）</a:t>
            </a:r>
          </a:p>
        </p:txBody>
      </p:sp>
      <p:sp>
        <p:nvSpPr>
          <p:cNvPr id="7" name="テキスト ボックス 6">
            <a:extLst>
              <a:ext uri="{FF2B5EF4-FFF2-40B4-BE49-F238E27FC236}">
                <a16:creationId xmlns:a16="http://schemas.microsoft.com/office/drawing/2014/main" id="{1C402FFC-1A0C-40C7-AB51-EFD1F3DD4CC4}"/>
              </a:ext>
            </a:extLst>
          </p:cNvPr>
          <p:cNvSpPr txBox="1"/>
          <p:nvPr/>
        </p:nvSpPr>
        <p:spPr>
          <a:xfrm>
            <a:off x="7223448" y="3598747"/>
            <a:ext cx="461665" cy="1335576"/>
          </a:xfrm>
          <a:prstGeom prst="rect">
            <a:avLst/>
          </a:prstGeom>
          <a:noFill/>
        </p:spPr>
        <p:txBody>
          <a:bodyPr vert="eaVert" wrap="square" rtlCol="0">
            <a:spAutoFit/>
          </a:bodyPr>
          <a:lstStyle/>
          <a:p>
            <a:r>
              <a:rPr kumimoji="1" lang="ja-JP" altLang="en-US" dirty="0">
                <a:solidFill>
                  <a:schemeClr val="tx2">
                    <a:lumMod val="75000"/>
                  </a:schemeClr>
                </a:solidFill>
                <a:latin typeface="メイリオ" panose="020B0604030504040204" pitchFamily="50" charset="-128"/>
                <a:ea typeface="メイリオ" panose="020B0604030504040204" pitchFamily="50" charset="-128"/>
              </a:rPr>
              <a:t>大幅な乖離</a:t>
            </a:r>
          </a:p>
        </p:txBody>
      </p:sp>
      <p:sp>
        <p:nvSpPr>
          <p:cNvPr id="32" name="矢印: 環状 31">
            <a:extLst>
              <a:ext uri="{FF2B5EF4-FFF2-40B4-BE49-F238E27FC236}">
                <a16:creationId xmlns:a16="http://schemas.microsoft.com/office/drawing/2014/main" id="{EC916A21-B780-418A-B2F7-6A9C03B3E840}"/>
              </a:ext>
            </a:extLst>
          </p:cNvPr>
          <p:cNvSpPr/>
          <p:nvPr/>
        </p:nvSpPr>
        <p:spPr>
          <a:xfrm rot="-5400000">
            <a:off x="7146273" y="2540838"/>
            <a:ext cx="4122681" cy="3451395"/>
          </a:xfrm>
          <a:prstGeom prst="circularArrow">
            <a:avLst>
              <a:gd name="adj1" fmla="val 7917"/>
              <a:gd name="adj2" fmla="val 604263"/>
              <a:gd name="adj3" fmla="val 20828091"/>
              <a:gd name="adj4" fmla="val 11439711"/>
              <a:gd name="adj5" fmla="val 9835"/>
            </a:avLst>
          </a:prstGeom>
          <a:noFill/>
          <a:ln w="12700" cap="sq"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57389458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743</TotalTime>
  <Words>546</Words>
  <PresentationFormat>ワイド画面</PresentationFormat>
  <Paragraphs>51</Paragraphs>
  <Slides>7</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7</vt:i4>
      </vt:variant>
    </vt:vector>
  </HeadingPairs>
  <TitlesOfParts>
    <vt:vector size="14" baseType="lpstr">
      <vt:lpstr>ＭＳ ゴシック</vt:lpstr>
      <vt:lpstr>メイリオ</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セルフプランについて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2024-12-18T01:02:20Z</cp:lastPrinted>
  <dcterms:created xsi:type="dcterms:W3CDTF">2024-11-11T08:20:09Z</dcterms:created>
  <dcterms:modified xsi:type="dcterms:W3CDTF">2025-01-28T04:21:26Z</dcterms:modified>
</cp:coreProperties>
</file>