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 id="258" r:id="rId3"/>
    <p:sldId id="256" r:id="rId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竹内　愛" initials="竹内　愛" lastIdx="1" clrIdx="0">
    <p:extLst>
      <p:ext uri="{19B8F6BF-5375-455C-9EA6-DF929625EA0E}">
        <p15:presenceInfo xmlns:p15="http://schemas.microsoft.com/office/powerpoint/2012/main" userId="S::TakeuchiAi@lan.pref.osaka.jp::6b01bb2e-dda3-400b-928d-66c743a7ab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FF"/>
    <a:srgbClr val="00FF00"/>
    <a:srgbClr val="3003F1"/>
    <a:srgbClr val="EC08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1" d="100"/>
          <a:sy n="121" d="100"/>
        </p:scale>
        <p:origin x="13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1BA0A0C-4F07-4BDC-9C99-13CEBF62B0CC}" type="datetimeFigureOut">
              <a:rPr kumimoji="1" lang="ja-JP" altLang="en-US" smtClean="0"/>
              <a:t>2024/7/29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FE0966-2299-4BA5-B8F3-C4D5FC7695BF}" type="slidenum">
              <a:rPr kumimoji="1" lang="ja-JP" altLang="en-US" smtClean="0"/>
              <a:t>‹#›</a:t>
            </a:fld>
            <a:endParaRPr kumimoji="1" lang="ja-JP" altLang="en-US"/>
          </a:p>
        </p:txBody>
      </p:sp>
    </p:spTree>
    <p:extLst>
      <p:ext uri="{BB962C8B-B14F-4D97-AF65-F5344CB8AC3E}">
        <p14:creationId xmlns:p14="http://schemas.microsoft.com/office/powerpoint/2010/main" val="555711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BA0A0C-4F07-4BDC-9C99-13CEBF62B0CC}" type="datetimeFigureOut">
              <a:rPr kumimoji="1" lang="ja-JP" altLang="en-US" smtClean="0"/>
              <a:t>2024/7/29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FE0966-2299-4BA5-B8F3-C4D5FC7695BF}" type="slidenum">
              <a:rPr kumimoji="1" lang="ja-JP" altLang="en-US" smtClean="0"/>
              <a:t>‹#›</a:t>
            </a:fld>
            <a:endParaRPr kumimoji="1" lang="ja-JP" altLang="en-US"/>
          </a:p>
        </p:txBody>
      </p:sp>
    </p:spTree>
    <p:extLst>
      <p:ext uri="{BB962C8B-B14F-4D97-AF65-F5344CB8AC3E}">
        <p14:creationId xmlns:p14="http://schemas.microsoft.com/office/powerpoint/2010/main" val="1414548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BA0A0C-4F07-4BDC-9C99-13CEBF62B0CC}" type="datetimeFigureOut">
              <a:rPr kumimoji="1" lang="ja-JP" altLang="en-US" smtClean="0"/>
              <a:t>2024/7/29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FE0966-2299-4BA5-B8F3-C4D5FC7695BF}" type="slidenum">
              <a:rPr kumimoji="1" lang="ja-JP" altLang="en-US" smtClean="0"/>
              <a:t>‹#›</a:t>
            </a:fld>
            <a:endParaRPr kumimoji="1" lang="ja-JP" altLang="en-US"/>
          </a:p>
        </p:txBody>
      </p:sp>
    </p:spTree>
    <p:extLst>
      <p:ext uri="{BB962C8B-B14F-4D97-AF65-F5344CB8AC3E}">
        <p14:creationId xmlns:p14="http://schemas.microsoft.com/office/powerpoint/2010/main" val="4063266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BA0A0C-4F07-4BDC-9C99-13CEBF62B0CC}" type="datetimeFigureOut">
              <a:rPr kumimoji="1" lang="ja-JP" altLang="en-US" smtClean="0"/>
              <a:t>2024/7/29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FE0966-2299-4BA5-B8F3-C4D5FC7695BF}" type="slidenum">
              <a:rPr kumimoji="1" lang="ja-JP" altLang="en-US" smtClean="0"/>
              <a:t>‹#›</a:t>
            </a:fld>
            <a:endParaRPr kumimoji="1" lang="ja-JP" altLang="en-US"/>
          </a:p>
        </p:txBody>
      </p:sp>
    </p:spTree>
    <p:extLst>
      <p:ext uri="{BB962C8B-B14F-4D97-AF65-F5344CB8AC3E}">
        <p14:creationId xmlns:p14="http://schemas.microsoft.com/office/powerpoint/2010/main" val="1473279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1BA0A0C-4F07-4BDC-9C99-13CEBF62B0CC}" type="datetimeFigureOut">
              <a:rPr kumimoji="1" lang="ja-JP" altLang="en-US" smtClean="0"/>
              <a:t>2024/7/29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FE0966-2299-4BA5-B8F3-C4D5FC7695BF}" type="slidenum">
              <a:rPr kumimoji="1" lang="ja-JP" altLang="en-US" smtClean="0"/>
              <a:t>‹#›</a:t>
            </a:fld>
            <a:endParaRPr kumimoji="1" lang="ja-JP" altLang="en-US"/>
          </a:p>
        </p:txBody>
      </p:sp>
    </p:spTree>
    <p:extLst>
      <p:ext uri="{BB962C8B-B14F-4D97-AF65-F5344CB8AC3E}">
        <p14:creationId xmlns:p14="http://schemas.microsoft.com/office/powerpoint/2010/main" val="4155379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1BA0A0C-4F07-4BDC-9C99-13CEBF62B0CC}" type="datetimeFigureOut">
              <a:rPr kumimoji="1" lang="ja-JP" altLang="en-US" smtClean="0"/>
              <a:t>2024/7/29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FE0966-2299-4BA5-B8F3-C4D5FC7695BF}" type="slidenum">
              <a:rPr kumimoji="1" lang="ja-JP" altLang="en-US" smtClean="0"/>
              <a:t>‹#›</a:t>
            </a:fld>
            <a:endParaRPr kumimoji="1" lang="ja-JP" altLang="en-US"/>
          </a:p>
        </p:txBody>
      </p:sp>
    </p:spTree>
    <p:extLst>
      <p:ext uri="{BB962C8B-B14F-4D97-AF65-F5344CB8AC3E}">
        <p14:creationId xmlns:p14="http://schemas.microsoft.com/office/powerpoint/2010/main" val="3538720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1BA0A0C-4F07-4BDC-9C99-13CEBF62B0CC}" type="datetimeFigureOut">
              <a:rPr kumimoji="1" lang="ja-JP" altLang="en-US" smtClean="0"/>
              <a:t>2024/7/29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DFE0966-2299-4BA5-B8F3-C4D5FC7695BF}" type="slidenum">
              <a:rPr kumimoji="1" lang="ja-JP" altLang="en-US" smtClean="0"/>
              <a:t>‹#›</a:t>
            </a:fld>
            <a:endParaRPr kumimoji="1" lang="ja-JP" altLang="en-US"/>
          </a:p>
        </p:txBody>
      </p:sp>
    </p:spTree>
    <p:extLst>
      <p:ext uri="{BB962C8B-B14F-4D97-AF65-F5344CB8AC3E}">
        <p14:creationId xmlns:p14="http://schemas.microsoft.com/office/powerpoint/2010/main" val="2369565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1BA0A0C-4F07-4BDC-9C99-13CEBF62B0CC}" type="datetimeFigureOut">
              <a:rPr kumimoji="1" lang="ja-JP" altLang="en-US" smtClean="0"/>
              <a:t>2024/7/29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DFE0966-2299-4BA5-B8F3-C4D5FC7695BF}" type="slidenum">
              <a:rPr kumimoji="1" lang="ja-JP" altLang="en-US" smtClean="0"/>
              <a:t>‹#›</a:t>
            </a:fld>
            <a:endParaRPr kumimoji="1" lang="ja-JP" altLang="en-US"/>
          </a:p>
        </p:txBody>
      </p:sp>
    </p:spTree>
    <p:extLst>
      <p:ext uri="{BB962C8B-B14F-4D97-AF65-F5344CB8AC3E}">
        <p14:creationId xmlns:p14="http://schemas.microsoft.com/office/powerpoint/2010/main" val="1914140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BA0A0C-4F07-4BDC-9C99-13CEBF62B0CC}" type="datetimeFigureOut">
              <a:rPr kumimoji="1" lang="ja-JP" altLang="en-US" smtClean="0"/>
              <a:t>2024/7/29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DFE0966-2299-4BA5-B8F3-C4D5FC7695BF}" type="slidenum">
              <a:rPr kumimoji="1" lang="ja-JP" altLang="en-US" smtClean="0"/>
              <a:t>‹#›</a:t>
            </a:fld>
            <a:endParaRPr kumimoji="1" lang="ja-JP" altLang="en-US"/>
          </a:p>
        </p:txBody>
      </p:sp>
    </p:spTree>
    <p:extLst>
      <p:ext uri="{BB962C8B-B14F-4D97-AF65-F5344CB8AC3E}">
        <p14:creationId xmlns:p14="http://schemas.microsoft.com/office/powerpoint/2010/main" val="420132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1BA0A0C-4F07-4BDC-9C99-13CEBF62B0CC}" type="datetimeFigureOut">
              <a:rPr kumimoji="1" lang="ja-JP" altLang="en-US" smtClean="0"/>
              <a:t>2024/7/29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FE0966-2299-4BA5-B8F3-C4D5FC7695BF}" type="slidenum">
              <a:rPr kumimoji="1" lang="ja-JP" altLang="en-US" smtClean="0"/>
              <a:t>‹#›</a:t>
            </a:fld>
            <a:endParaRPr kumimoji="1" lang="ja-JP" altLang="en-US"/>
          </a:p>
        </p:txBody>
      </p:sp>
    </p:spTree>
    <p:extLst>
      <p:ext uri="{BB962C8B-B14F-4D97-AF65-F5344CB8AC3E}">
        <p14:creationId xmlns:p14="http://schemas.microsoft.com/office/powerpoint/2010/main" val="2170834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1BA0A0C-4F07-4BDC-9C99-13CEBF62B0CC}" type="datetimeFigureOut">
              <a:rPr kumimoji="1" lang="ja-JP" altLang="en-US" smtClean="0"/>
              <a:t>2024/7/29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FE0966-2299-4BA5-B8F3-C4D5FC7695BF}" type="slidenum">
              <a:rPr kumimoji="1" lang="ja-JP" altLang="en-US" smtClean="0"/>
              <a:t>‹#›</a:t>
            </a:fld>
            <a:endParaRPr kumimoji="1" lang="ja-JP" altLang="en-US"/>
          </a:p>
        </p:txBody>
      </p:sp>
    </p:spTree>
    <p:extLst>
      <p:ext uri="{BB962C8B-B14F-4D97-AF65-F5344CB8AC3E}">
        <p14:creationId xmlns:p14="http://schemas.microsoft.com/office/powerpoint/2010/main" val="927795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BA0A0C-4F07-4BDC-9C99-13CEBF62B0CC}" type="datetimeFigureOut">
              <a:rPr kumimoji="1" lang="ja-JP" altLang="en-US" smtClean="0"/>
              <a:t>2024/7/29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FE0966-2299-4BA5-B8F3-C4D5FC7695BF}" type="slidenum">
              <a:rPr kumimoji="1" lang="ja-JP" altLang="en-US" smtClean="0"/>
              <a:t>‹#›</a:t>
            </a:fld>
            <a:endParaRPr kumimoji="1" lang="ja-JP" altLang="en-US"/>
          </a:p>
        </p:txBody>
      </p:sp>
    </p:spTree>
    <p:extLst>
      <p:ext uri="{BB962C8B-B14F-4D97-AF65-F5344CB8AC3E}">
        <p14:creationId xmlns:p14="http://schemas.microsoft.com/office/powerpoint/2010/main" val="31953092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9765" y="1490473"/>
            <a:ext cx="6109365" cy="4662815"/>
          </a:xfrm>
          <a:prstGeom prst="rect">
            <a:avLst/>
          </a:prstGeom>
          <a:noFill/>
        </p:spPr>
        <p:txBody>
          <a:bodyPr wrap="none" rtlCol="0">
            <a:spAutoFit/>
          </a:bodyPr>
          <a:lstStyle/>
          <a:p>
            <a:pPr>
              <a:lnSpc>
                <a:spcPct val="150000"/>
              </a:lnSpc>
            </a:pPr>
            <a:r>
              <a:rPr lang="ja-JP" altLang="en-US" sz="1600" b="1" dirty="0"/>
              <a:t>①グループインタビューの実施</a:t>
            </a:r>
            <a:endParaRPr lang="en-US" altLang="ja-JP" sz="1600" b="1" dirty="0"/>
          </a:p>
          <a:p>
            <a:pPr>
              <a:lnSpc>
                <a:spcPct val="150000"/>
              </a:lnSpc>
            </a:pPr>
            <a:r>
              <a:rPr lang="ja-JP" altLang="en-US" sz="1400" dirty="0"/>
              <a:t>＜目的＞</a:t>
            </a:r>
            <a:endParaRPr lang="en-US" altLang="ja-JP" sz="1400" dirty="0"/>
          </a:p>
          <a:p>
            <a:r>
              <a:rPr lang="ja-JP" altLang="en-US" sz="1400" dirty="0"/>
              <a:t>　行政や支援者では気づきにくい、当事者だから感じる社会的養護の</a:t>
            </a:r>
            <a:endParaRPr lang="en-US" altLang="ja-JP" sz="1400" dirty="0"/>
          </a:p>
          <a:p>
            <a:r>
              <a:rPr lang="ja-JP" altLang="en-US" sz="1400" dirty="0"/>
              <a:t>　課題や改善点を抽出</a:t>
            </a:r>
            <a:endParaRPr lang="en-US" altLang="ja-JP" sz="1400" dirty="0"/>
          </a:p>
          <a:p>
            <a:endParaRPr lang="en-US" altLang="ja-JP" sz="1400" dirty="0"/>
          </a:p>
          <a:p>
            <a:endParaRPr lang="en-US" altLang="ja-JP" sz="1400" dirty="0"/>
          </a:p>
          <a:p>
            <a:r>
              <a:rPr lang="ja-JP" altLang="en-US" sz="1400" dirty="0"/>
              <a:t>＜方法＞</a:t>
            </a:r>
            <a:endParaRPr lang="en-US" altLang="ja-JP" sz="1400" dirty="0"/>
          </a:p>
          <a:p>
            <a:r>
              <a:rPr lang="ja-JP" altLang="en-US" sz="1400" dirty="0"/>
              <a:t>・当事者である子どもの属性を整理し、</a:t>
            </a:r>
            <a:r>
              <a:rPr lang="en-US" altLang="ja-JP" sz="1400" dirty="0"/>
              <a:t>6</a:t>
            </a:r>
            <a:r>
              <a:rPr lang="ja-JP" altLang="en-US" sz="1400" dirty="0"/>
              <a:t>名程度のグループを６つ設定</a:t>
            </a:r>
            <a:endParaRPr lang="en-US" altLang="ja-JP" sz="1400" dirty="0"/>
          </a:p>
          <a:p>
            <a:r>
              <a:rPr lang="ja-JP" altLang="en-US" sz="1400" dirty="0"/>
              <a:t>　内訳）児童養護施設（大舎・小舎）、児童心理治療施設、</a:t>
            </a:r>
            <a:endParaRPr lang="en-US" altLang="ja-JP" sz="1400" dirty="0"/>
          </a:p>
          <a:p>
            <a:r>
              <a:rPr lang="ja-JP" altLang="en-US" sz="1400" dirty="0"/>
              <a:t>　　　　児童自立支援施設、母子生活支援施設、里親</a:t>
            </a:r>
            <a:endParaRPr lang="en-US" altLang="ja-JP" sz="1400" dirty="0"/>
          </a:p>
          <a:p>
            <a:r>
              <a:rPr lang="ja-JP" altLang="en-US" sz="1400" dirty="0"/>
              <a:t>　　　　⇒中高生年齢で、概ね男女が同数になるようグループを設定</a:t>
            </a:r>
            <a:endParaRPr lang="en-US" altLang="ja-JP" sz="1400" dirty="0"/>
          </a:p>
          <a:p>
            <a:endParaRPr lang="en-US" altLang="ja-JP" sz="1400" dirty="0"/>
          </a:p>
          <a:p>
            <a:r>
              <a:rPr lang="ja-JP" altLang="en-US" sz="1400" dirty="0"/>
              <a:t>・対象者に対し、インタビュアー１名が調査項目に関する質問をし、</a:t>
            </a:r>
            <a:endParaRPr lang="en-US" altLang="ja-JP" sz="1400" dirty="0"/>
          </a:p>
          <a:p>
            <a:r>
              <a:rPr lang="ja-JP" altLang="en-US" sz="1400" dirty="0"/>
              <a:t>　対象者に自由に発言を求める（２～３ｈ程度／回）</a:t>
            </a:r>
            <a:endParaRPr lang="en-US" altLang="ja-JP" sz="1400" dirty="0"/>
          </a:p>
          <a:p>
            <a:endParaRPr lang="en-US" altLang="ja-JP" sz="1400" dirty="0"/>
          </a:p>
          <a:p>
            <a:r>
              <a:rPr lang="ja-JP" altLang="en-US" sz="1400" dirty="0"/>
              <a:t>・グループインタビューの実施は１回</a:t>
            </a:r>
            <a:endParaRPr lang="en-US" altLang="ja-JP" sz="1400" dirty="0"/>
          </a:p>
          <a:p>
            <a:endParaRPr lang="en-US" altLang="ja-JP" sz="1400" dirty="0"/>
          </a:p>
          <a:p>
            <a:r>
              <a:rPr lang="ja-JP" altLang="en-US" sz="1400" dirty="0"/>
              <a:t>・グループインタビュー後、意見の表明漏れを防ぐとともに、</a:t>
            </a:r>
            <a:endParaRPr lang="en-US" altLang="ja-JP" sz="1400" dirty="0"/>
          </a:p>
          <a:p>
            <a:r>
              <a:rPr lang="ja-JP" altLang="en-US" sz="1400" dirty="0"/>
              <a:t>　個人の意見を掘り下げるため、グループインタビュー時で</a:t>
            </a:r>
            <a:endParaRPr lang="en-US" altLang="ja-JP" sz="1400" dirty="0"/>
          </a:p>
          <a:p>
            <a:r>
              <a:rPr lang="ja-JP" altLang="en-US" sz="1400" dirty="0"/>
              <a:t>　発言できなかった内容等について、対象者全員に対しアンケートを実施</a:t>
            </a:r>
            <a:endParaRPr lang="en-US" altLang="ja-JP" sz="1400" dirty="0"/>
          </a:p>
        </p:txBody>
      </p:sp>
      <p:sp>
        <p:nvSpPr>
          <p:cNvPr id="8" name="タイトル 1"/>
          <p:cNvSpPr txBox="1">
            <a:spLocks/>
          </p:cNvSpPr>
          <p:nvPr/>
        </p:nvSpPr>
        <p:spPr>
          <a:xfrm>
            <a:off x="0" y="0"/>
            <a:ext cx="9144000" cy="324380"/>
          </a:xfrm>
          <a:prstGeom prst="rect">
            <a:avLst/>
          </a:prstGeom>
          <a:solidFill>
            <a:srgbClr val="002060"/>
          </a:solidFill>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600" b="1" dirty="0">
                <a:solidFill>
                  <a:schemeClr val="bg1"/>
                </a:solidFill>
              </a:rPr>
              <a:t>当事者である子どもの意見反映の仕組み</a:t>
            </a:r>
          </a:p>
        </p:txBody>
      </p:sp>
      <p:grpSp>
        <p:nvGrpSpPr>
          <p:cNvPr id="2" name="グループ化 1">
            <a:extLst>
              <a:ext uri="{FF2B5EF4-FFF2-40B4-BE49-F238E27FC236}">
                <a16:creationId xmlns:a16="http://schemas.microsoft.com/office/drawing/2014/main" id="{011B63F7-7C21-4D42-8B17-AE73EC179919}"/>
              </a:ext>
            </a:extLst>
          </p:cNvPr>
          <p:cNvGrpSpPr/>
          <p:nvPr/>
        </p:nvGrpSpPr>
        <p:grpSpPr>
          <a:xfrm>
            <a:off x="5830216" y="1958134"/>
            <a:ext cx="3261603" cy="3173230"/>
            <a:chOff x="5865384" y="806347"/>
            <a:chExt cx="3261603" cy="3173230"/>
          </a:xfrm>
        </p:grpSpPr>
        <p:sp>
          <p:nvSpPr>
            <p:cNvPr id="11" name="楕円 10"/>
            <p:cNvSpPr/>
            <p:nvPr/>
          </p:nvSpPr>
          <p:spPr>
            <a:xfrm>
              <a:off x="7062204" y="874618"/>
              <a:ext cx="936000" cy="936000"/>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2" name="楕円 11"/>
            <p:cNvSpPr/>
            <p:nvPr/>
          </p:nvSpPr>
          <p:spPr>
            <a:xfrm>
              <a:off x="6028700" y="2596911"/>
              <a:ext cx="936000" cy="936000"/>
            </a:xfrm>
            <a:prstGeom prst="ellipse">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13" name="楕円 12"/>
            <p:cNvSpPr/>
            <p:nvPr/>
          </p:nvSpPr>
          <p:spPr>
            <a:xfrm>
              <a:off x="8150842" y="1415887"/>
              <a:ext cx="936000" cy="9360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4" name="テキスト ボックス 13"/>
            <p:cNvSpPr txBox="1"/>
            <p:nvPr/>
          </p:nvSpPr>
          <p:spPr>
            <a:xfrm>
              <a:off x="5872030" y="806347"/>
              <a:ext cx="1261884" cy="276999"/>
            </a:xfrm>
            <a:prstGeom prst="rect">
              <a:avLst/>
            </a:prstGeom>
            <a:noFill/>
          </p:spPr>
          <p:txBody>
            <a:bodyPr wrap="none" rtlCol="0">
              <a:spAutoFit/>
            </a:bodyPr>
            <a:lstStyle/>
            <a:p>
              <a:r>
                <a:rPr kumimoji="1" lang="ja-JP" altLang="en-US" sz="1200" dirty="0"/>
                <a:t>＜イメージ図＞</a:t>
              </a:r>
            </a:p>
          </p:txBody>
        </p:sp>
        <p:sp>
          <p:nvSpPr>
            <p:cNvPr id="15" name="楕円 14"/>
            <p:cNvSpPr/>
            <p:nvPr/>
          </p:nvSpPr>
          <p:spPr>
            <a:xfrm>
              <a:off x="7303039" y="2144922"/>
              <a:ext cx="490302" cy="512350"/>
            </a:xfrm>
            <a:prstGeom prst="ellipse">
              <a:avLst/>
            </a:prstGeom>
            <a:noFill/>
            <a:ln w="38100">
              <a:solidFill>
                <a:srgbClr val="FF0000"/>
              </a:solidFill>
              <a:prstDash val="sysDot"/>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7008788" y="1028793"/>
              <a:ext cx="1031051" cy="600164"/>
            </a:xfrm>
            <a:prstGeom prst="rect">
              <a:avLst/>
            </a:prstGeom>
            <a:noFill/>
          </p:spPr>
          <p:txBody>
            <a:bodyPr wrap="none" rtlCol="0">
              <a:spAutoFit/>
            </a:bodyPr>
            <a:lstStyle/>
            <a:p>
              <a:pPr algn="ctr"/>
              <a:r>
                <a:rPr kumimoji="1" lang="ja-JP" altLang="en-US" sz="1100" dirty="0"/>
                <a:t>児童養護</a:t>
              </a:r>
              <a:endParaRPr kumimoji="1" lang="en-US" altLang="ja-JP" sz="1100" dirty="0"/>
            </a:p>
            <a:p>
              <a:pPr algn="ctr"/>
              <a:r>
                <a:rPr kumimoji="1" lang="ja-JP" altLang="en-US" sz="1100" dirty="0"/>
                <a:t>本園グループ</a:t>
              </a:r>
              <a:endParaRPr kumimoji="1" lang="en-US" altLang="ja-JP" sz="1100" dirty="0"/>
            </a:p>
            <a:p>
              <a:pPr algn="ctr"/>
              <a:r>
                <a:rPr kumimoji="1" lang="ja-JP" altLang="en-US" sz="1100" dirty="0"/>
                <a:t>（６名）</a:t>
              </a:r>
            </a:p>
          </p:txBody>
        </p:sp>
        <p:sp>
          <p:nvSpPr>
            <p:cNvPr id="17" name="テキスト ボックス 16"/>
            <p:cNvSpPr txBox="1"/>
            <p:nvPr/>
          </p:nvSpPr>
          <p:spPr>
            <a:xfrm>
              <a:off x="6146479" y="2725011"/>
              <a:ext cx="697627" cy="707886"/>
            </a:xfrm>
            <a:prstGeom prst="rect">
              <a:avLst/>
            </a:prstGeom>
            <a:noFill/>
          </p:spPr>
          <p:txBody>
            <a:bodyPr wrap="none" rtlCol="0">
              <a:spAutoFit/>
            </a:bodyPr>
            <a:lstStyle/>
            <a:p>
              <a:pPr algn="ctr"/>
              <a:r>
                <a:rPr kumimoji="1" lang="ja-JP" altLang="en-US" sz="1000" dirty="0"/>
                <a:t>児童心理</a:t>
              </a:r>
              <a:endParaRPr kumimoji="1" lang="en-US" altLang="ja-JP" sz="1000" dirty="0"/>
            </a:p>
            <a:p>
              <a:pPr algn="ctr"/>
              <a:r>
                <a:rPr kumimoji="1" lang="ja-JP" altLang="en-US" sz="1000" dirty="0"/>
                <a:t>治療施設</a:t>
              </a:r>
              <a:endParaRPr kumimoji="1" lang="en-US" altLang="ja-JP" sz="1000" dirty="0"/>
            </a:p>
            <a:p>
              <a:pPr algn="ctr"/>
              <a:r>
                <a:rPr kumimoji="1" lang="ja-JP" altLang="en-US" sz="1000" dirty="0"/>
                <a:t>グループ</a:t>
              </a:r>
              <a:endParaRPr kumimoji="1" lang="en-US" altLang="ja-JP" sz="1000" dirty="0"/>
            </a:p>
            <a:p>
              <a:pPr algn="ctr"/>
              <a:r>
                <a:rPr kumimoji="1" lang="ja-JP" altLang="en-US" sz="1000" dirty="0"/>
                <a:t>（６名）</a:t>
              </a:r>
            </a:p>
          </p:txBody>
        </p:sp>
        <p:sp>
          <p:nvSpPr>
            <p:cNvPr id="18" name="テキスト ボックス 17"/>
            <p:cNvSpPr txBox="1"/>
            <p:nvPr/>
          </p:nvSpPr>
          <p:spPr>
            <a:xfrm>
              <a:off x="8251455" y="1589915"/>
              <a:ext cx="748923" cy="600164"/>
            </a:xfrm>
            <a:prstGeom prst="rect">
              <a:avLst/>
            </a:prstGeom>
            <a:noFill/>
          </p:spPr>
          <p:txBody>
            <a:bodyPr wrap="none" rtlCol="0">
              <a:spAutoFit/>
            </a:bodyPr>
            <a:lstStyle/>
            <a:p>
              <a:pPr algn="ctr"/>
              <a:r>
                <a:rPr kumimoji="1" lang="ja-JP" altLang="en-US" sz="1100" dirty="0"/>
                <a:t>里親</a:t>
              </a:r>
              <a:endParaRPr kumimoji="1" lang="en-US" altLang="ja-JP" sz="1100" dirty="0"/>
            </a:p>
            <a:p>
              <a:pPr algn="ctr"/>
              <a:r>
                <a:rPr kumimoji="1" lang="ja-JP" altLang="en-US" sz="1100" dirty="0"/>
                <a:t>グループ</a:t>
              </a:r>
              <a:endParaRPr kumimoji="1" lang="en-US" altLang="ja-JP" sz="1100" dirty="0"/>
            </a:p>
            <a:p>
              <a:pPr algn="ctr"/>
              <a:r>
                <a:rPr kumimoji="1" lang="ja-JP" altLang="en-US" sz="1100" dirty="0"/>
                <a:t>（６名）</a:t>
              </a:r>
            </a:p>
          </p:txBody>
        </p:sp>
        <p:sp>
          <p:nvSpPr>
            <p:cNvPr id="19" name="テキスト ボックス 18"/>
            <p:cNvSpPr txBox="1"/>
            <p:nvPr/>
          </p:nvSpPr>
          <p:spPr>
            <a:xfrm>
              <a:off x="7248359" y="2288948"/>
              <a:ext cx="646331" cy="230832"/>
            </a:xfrm>
            <a:prstGeom prst="rect">
              <a:avLst/>
            </a:prstGeom>
            <a:noFill/>
          </p:spPr>
          <p:txBody>
            <a:bodyPr wrap="none" rtlCol="0">
              <a:spAutoFit/>
            </a:bodyPr>
            <a:lstStyle/>
            <a:p>
              <a:r>
                <a:rPr kumimoji="1" lang="ja-JP" altLang="en-US" sz="900" b="1" dirty="0"/>
                <a:t>ｲﾝﾀﾋﾞｭｱｰ</a:t>
              </a:r>
            </a:p>
          </p:txBody>
        </p:sp>
        <p:cxnSp>
          <p:nvCxnSpPr>
            <p:cNvPr id="21" name="直線矢印コネクタ 20"/>
            <p:cNvCxnSpPr/>
            <p:nvPr/>
          </p:nvCxnSpPr>
          <p:spPr>
            <a:xfrm flipH="1" flipV="1">
              <a:off x="7533564" y="1813699"/>
              <a:ext cx="978" cy="2520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2" name="直線矢印コネクタ 21"/>
            <p:cNvCxnSpPr/>
            <p:nvPr/>
          </p:nvCxnSpPr>
          <p:spPr>
            <a:xfrm flipV="1">
              <a:off x="7838050" y="2045628"/>
              <a:ext cx="271286" cy="15188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5" name="直線矢印コネクタ 24"/>
            <p:cNvCxnSpPr/>
            <p:nvPr/>
          </p:nvCxnSpPr>
          <p:spPr>
            <a:xfrm flipH="1">
              <a:off x="6970035" y="2557476"/>
              <a:ext cx="273681" cy="17565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0" name="楕円 19"/>
            <p:cNvSpPr/>
            <p:nvPr/>
          </p:nvSpPr>
          <p:spPr>
            <a:xfrm>
              <a:off x="5944931" y="1490048"/>
              <a:ext cx="936000" cy="936000"/>
            </a:xfrm>
            <a:prstGeom prst="ellipse">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3" name="テキスト ボックス 22"/>
            <p:cNvSpPr txBox="1"/>
            <p:nvPr/>
          </p:nvSpPr>
          <p:spPr>
            <a:xfrm>
              <a:off x="5865384" y="1684681"/>
              <a:ext cx="1082348" cy="561692"/>
            </a:xfrm>
            <a:prstGeom prst="rect">
              <a:avLst/>
            </a:prstGeom>
            <a:noFill/>
          </p:spPr>
          <p:txBody>
            <a:bodyPr wrap="none" rtlCol="0">
              <a:spAutoFit/>
            </a:bodyPr>
            <a:lstStyle/>
            <a:p>
              <a:pPr algn="ctr"/>
              <a:r>
                <a:rPr kumimoji="1" lang="ja-JP" altLang="en-US" sz="1000" dirty="0"/>
                <a:t>児童養護</a:t>
              </a:r>
              <a:endParaRPr kumimoji="1" lang="en-US" altLang="ja-JP" sz="1000" dirty="0"/>
            </a:p>
            <a:p>
              <a:pPr algn="ctr"/>
              <a:r>
                <a:rPr kumimoji="1" lang="ja-JP" altLang="en-US" sz="1000" dirty="0"/>
                <a:t>小規模グループ</a:t>
              </a:r>
              <a:endParaRPr kumimoji="1" lang="en-US" altLang="ja-JP" sz="1000" dirty="0"/>
            </a:p>
            <a:p>
              <a:pPr algn="ctr"/>
              <a:r>
                <a:rPr kumimoji="1" lang="ja-JP" altLang="en-US" sz="1050" dirty="0"/>
                <a:t>（６名）</a:t>
              </a:r>
            </a:p>
          </p:txBody>
        </p:sp>
        <p:cxnSp>
          <p:nvCxnSpPr>
            <p:cNvPr id="24" name="直線矢印コネクタ 23"/>
            <p:cNvCxnSpPr/>
            <p:nvPr/>
          </p:nvCxnSpPr>
          <p:spPr>
            <a:xfrm>
              <a:off x="7902582" y="2543354"/>
              <a:ext cx="231038" cy="14836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6" name="楕円 25"/>
            <p:cNvSpPr/>
            <p:nvPr/>
          </p:nvSpPr>
          <p:spPr>
            <a:xfrm>
              <a:off x="7090380" y="3043577"/>
              <a:ext cx="936000" cy="936000"/>
            </a:xfrm>
            <a:prstGeom prst="ellipse">
              <a:avLst/>
            </a:prstGeom>
            <a:ln w="28575">
              <a:solidFill>
                <a:srgbClr val="EC08DC"/>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7" name="テキスト ボックス 26"/>
            <p:cNvSpPr txBox="1"/>
            <p:nvPr/>
          </p:nvSpPr>
          <p:spPr>
            <a:xfrm>
              <a:off x="7102049" y="3258549"/>
              <a:ext cx="954108" cy="569387"/>
            </a:xfrm>
            <a:prstGeom prst="rect">
              <a:avLst/>
            </a:prstGeom>
            <a:noFill/>
          </p:spPr>
          <p:txBody>
            <a:bodyPr wrap="none" rtlCol="0">
              <a:spAutoFit/>
            </a:bodyPr>
            <a:lstStyle/>
            <a:p>
              <a:pPr algn="ctr"/>
              <a:r>
                <a:rPr kumimoji="1" lang="ja-JP" altLang="en-US" sz="1000" spc="-100" dirty="0"/>
                <a:t>児童自立支援</a:t>
              </a:r>
              <a:endParaRPr kumimoji="1" lang="en-US" altLang="ja-JP" sz="1000" spc="-100" dirty="0"/>
            </a:p>
            <a:p>
              <a:pPr algn="ctr"/>
              <a:r>
                <a:rPr kumimoji="1" lang="ja-JP" altLang="en-US" sz="1000" spc="-100" dirty="0"/>
                <a:t>施設</a:t>
              </a:r>
              <a:r>
                <a:rPr kumimoji="1" lang="ja-JP" altLang="en-US" sz="1050" dirty="0"/>
                <a:t>グループ</a:t>
              </a:r>
              <a:endParaRPr kumimoji="1" lang="en-US" altLang="ja-JP" sz="1050" dirty="0"/>
            </a:p>
            <a:p>
              <a:pPr algn="ctr"/>
              <a:r>
                <a:rPr kumimoji="1" lang="ja-JP" altLang="en-US" sz="1050" dirty="0"/>
                <a:t>（６名）</a:t>
              </a:r>
            </a:p>
          </p:txBody>
        </p:sp>
        <p:sp>
          <p:nvSpPr>
            <p:cNvPr id="29" name="楕円 28"/>
            <p:cNvSpPr/>
            <p:nvPr/>
          </p:nvSpPr>
          <p:spPr>
            <a:xfrm>
              <a:off x="8163245" y="2607009"/>
              <a:ext cx="936000" cy="936000"/>
            </a:xfrm>
            <a:prstGeom prst="ellipse">
              <a:avLst/>
            </a:prstGeom>
            <a:ln w="28575">
              <a:solidFill>
                <a:srgbClr val="3003F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cxnSp>
          <p:nvCxnSpPr>
            <p:cNvPr id="30" name="直線矢印コネクタ 29"/>
            <p:cNvCxnSpPr/>
            <p:nvPr/>
          </p:nvCxnSpPr>
          <p:spPr>
            <a:xfrm flipH="1" flipV="1">
              <a:off x="6993964" y="2047485"/>
              <a:ext cx="232801" cy="16851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2" name="テキスト ボックス 31"/>
            <p:cNvSpPr txBox="1"/>
            <p:nvPr/>
          </p:nvSpPr>
          <p:spPr>
            <a:xfrm>
              <a:off x="8134408" y="2820228"/>
              <a:ext cx="992579" cy="577081"/>
            </a:xfrm>
            <a:prstGeom prst="rect">
              <a:avLst/>
            </a:prstGeom>
            <a:noFill/>
          </p:spPr>
          <p:txBody>
            <a:bodyPr wrap="none" rtlCol="0">
              <a:spAutoFit/>
            </a:bodyPr>
            <a:lstStyle/>
            <a:p>
              <a:pPr algn="ctr"/>
              <a:r>
                <a:rPr kumimoji="1" lang="ja-JP" altLang="en-US" sz="1050" dirty="0"/>
                <a:t>母子生活支援</a:t>
              </a:r>
              <a:endParaRPr kumimoji="1" lang="en-US" altLang="ja-JP" sz="1050" dirty="0"/>
            </a:p>
            <a:p>
              <a:pPr algn="ctr"/>
              <a:r>
                <a:rPr kumimoji="1" lang="ja-JP" altLang="en-US" sz="1050" dirty="0"/>
                <a:t>施設グループ</a:t>
              </a:r>
              <a:endParaRPr kumimoji="1" lang="en-US" altLang="ja-JP" sz="1050" dirty="0"/>
            </a:p>
            <a:p>
              <a:pPr algn="ctr"/>
              <a:r>
                <a:rPr kumimoji="1" lang="ja-JP" altLang="en-US" sz="1050" dirty="0"/>
                <a:t>（６名）</a:t>
              </a:r>
            </a:p>
          </p:txBody>
        </p:sp>
        <p:cxnSp>
          <p:nvCxnSpPr>
            <p:cNvPr id="33" name="直線矢印コネクタ 32"/>
            <p:cNvCxnSpPr/>
            <p:nvPr/>
          </p:nvCxnSpPr>
          <p:spPr>
            <a:xfrm flipH="1">
              <a:off x="7549484" y="2744019"/>
              <a:ext cx="978" cy="2520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sp>
        <p:nvSpPr>
          <p:cNvPr id="28" name="テキスト ボックス 27">
            <a:extLst>
              <a:ext uri="{FF2B5EF4-FFF2-40B4-BE49-F238E27FC236}">
                <a16:creationId xmlns:a16="http://schemas.microsoft.com/office/drawing/2014/main" id="{F1C0F0B7-B329-4AC2-95A5-EB8CF951C038}"/>
              </a:ext>
            </a:extLst>
          </p:cNvPr>
          <p:cNvSpPr txBox="1"/>
          <p:nvPr/>
        </p:nvSpPr>
        <p:spPr>
          <a:xfrm>
            <a:off x="25869" y="6214509"/>
            <a:ext cx="7545655" cy="384529"/>
          </a:xfrm>
          <a:prstGeom prst="rect">
            <a:avLst/>
          </a:prstGeom>
          <a:noFill/>
        </p:spPr>
        <p:txBody>
          <a:bodyPr wrap="none" rtlCol="0">
            <a:spAutoFit/>
          </a:bodyPr>
          <a:lstStyle/>
          <a:p>
            <a:pPr>
              <a:lnSpc>
                <a:spcPct val="150000"/>
              </a:lnSpc>
            </a:pPr>
            <a:r>
              <a:rPr lang="ja-JP" altLang="en-US" sz="1400" dirty="0"/>
              <a:t>➡対象児童が所属する各施設に対し、児童の参加意向の確認等調整のうえ、対象者を決定</a:t>
            </a:r>
          </a:p>
        </p:txBody>
      </p:sp>
      <p:sp>
        <p:nvSpPr>
          <p:cNvPr id="31" name="テキスト ボックス 30">
            <a:extLst>
              <a:ext uri="{FF2B5EF4-FFF2-40B4-BE49-F238E27FC236}">
                <a16:creationId xmlns:a16="http://schemas.microsoft.com/office/drawing/2014/main" id="{95419CB4-3F7A-4DD7-B9E5-278C48E2B9FD}"/>
              </a:ext>
            </a:extLst>
          </p:cNvPr>
          <p:cNvSpPr txBox="1"/>
          <p:nvPr/>
        </p:nvSpPr>
        <p:spPr>
          <a:xfrm>
            <a:off x="54415" y="478556"/>
            <a:ext cx="7366119" cy="1000274"/>
          </a:xfrm>
          <a:prstGeom prst="rect">
            <a:avLst/>
          </a:prstGeom>
          <a:noFill/>
        </p:spPr>
        <p:txBody>
          <a:bodyPr wrap="none" rtlCol="0">
            <a:spAutoFit/>
          </a:bodyPr>
          <a:lstStyle/>
          <a:p>
            <a:pPr>
              <a:lnSpc>
                <a:spcPct val="150000"/>
              </a:lnSpc>
            </a:pPr>
            <a:r>
              <a:rPr lang="ja-JP" altLang="en-US" sz="1600" b="1" dirty="0"/>
              <a:t>■策定要領項目における必要的記載事項</a:t>
            </a:r>
            <a:endParaRPr lang="en-US" altLang="ja-JP" sz="1600" b="1" dirty="0"/>
          </a:p>
          <a:p>
            <a:pPr>
              <a:lnSpc>
                <a:spcPct val="150000"/>
              </a:lnSpc>
            </a:pPr>
            <a:r>
              <a:rPr lang="ja-JP" altLang="en-US" sz="1400" dirty="0"/>
              <a:t>社会的養護施策策定の際の措置児童等に対するヒアリングやアンケートの実施体制の整備</a:t>
            </a:r>
            <a:endParaRPr lang="en-US" altLang="ja-JP" sz="1400" dirty="0"/>
          </a:p>
          <a:p>
            <a:r>
              <a:rPr lang="ja-JP" altLang="en-US" sz="1400" dirty="0"/>
              <a:t>　</a:t>
            </a:r>
            <a:endParaRPr lang="en-US" altLang="ja-JP" sz="1400" dirty="0"/>
          </a:p>
        </p:txBody>
      </p:sp>
      <p:sp>
        <p:nvSpPr>
          <p:cNvPr id="3" name="テキスト ボックス 2">
            <a:extLst>
              <a:ext uri="{FF2B5EF4-FFF2-40B4-BE49-F238E27FC236}">
                <a16:creationId xmlns:a16="http://schemas.microsoft.com/office/drawing/2014/main" id="{FEA301B0-447E-4014-9113-E6F07FE4C6A2}"/>
              </a:ext>
            </a:extLst>
          </p:cNvPr>
          <p:cNvSpPr txBox="1"/>
          <p:nvPr/>
        </p:nvSpPr>
        <p:spPr>
          <a:xfrm>
            <a:off x="7650096" y="60907"/>
            <a:ext cx="1401578" cy="369332"/>
          </a:xfrm>
          <a:prstGeom prst="rect">
            <a:avLst/>
          </a:prstGeom>
          <a:solidFill>
            <a:schemeClr val="bg1"/>
          </a:solidFill>
          <a:ln>
            <a:solidFill>
              <a:schemeClr val="tx1"/>
            </a:solidFill>
          </a:ln>
        </p:spPr>
        <p:txBody>
          <a:bodyPr wrap="square" rtlCol="0">
            <a:spAutoFit/>
          </a:bodyPr>
          <a:lstStyle/>
          <a:p>
            <a:pPr algn="ctr"/>
            <a:r>
              <a:rPr kumimoji="1" lang="ja-JP" altLang="en-US" dirty="0"/>
              <a:t>資料４</a:t>
            </a:r>
          </a:p>
        </p:txBody>
      </p:sp>
    </p:spTree>
    <p:extLst>
      <p:ext uri="{BB962C8B-B14F-4D97-AF65-F5344CB8AC3E}">
        <p14:creationId xmlns:p14="http://schemas.microsoft.com/office/powerpoint/2010/main" val="2918441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44206" y="477592"/>
            <a:ext cx="2492990" cy="276999"/>
          </a:xfrm>
          <a:prstGeom prst="rect">
            <a:avLst/>
          </a:prstGeom>
          <a:noFill/>
        </p:spPr>
        <p:txBody>
          <a:bodyPr wrap="none" rtlCol="0">
            <a:spAutoFit/>
          </a:bodyPr>
          <a:lstStyle/>
          <a:p>
            <a:r>
              <a:rPr lang="ja-JP" altLang="en-US" sz="1200" b="1" dirty="0"/>
              <a:t>■インタビューの内容について　</a:t>
            </a:r>
          </a:p>
        </p:txBody>
      </p:sp>
      <p:sp>
        <p:nvSpPr>
          <p:cNvPr id="2" name="楕円 1"/>
          <p:cNvSpPr/>
          <p:nvPr/>
        </p:nvSpPr>
        <p:spPr>
          <a:xfrm>
            <a:off x="1360657" y="871870"/>
            <a:ext cx="2636875" cy="1052958"/>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楕円 6"/>
          <p:cNvSpPr/>
          <p:nvPr/>
        </p:nvSpPr>
        <p:spPr>
          <a:xfrm>
            <a:off x="5128134" y="864780"/>
            <a:ext cx="2537630" cy="1060048"/>
          </a:xfrm>
          <a:prstGeom prst="ellipse">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1552034" y="902249"/>
            <a:ext cx="2314835" cy="954107"/>
          </a:xfrm>
          <a:prstGeom prst="rect">
            <a:avLst/>
          </a:prstGeom>
          <a:noFill/>
        </p:spPr>
        <p:txBody>
          <a:bodyPr wrap="square" rtlCol="0">
            <a:spAutoFit/>
          </a:bodyPr>
          <a:lstStyle/>
          <a:p>
            <a:r>
              <a:rPr lang="ja-JP" altLang="en-US" sz="1100" dirty="0"/>
              <a:t>　　</a:t>
            </a:r>
            <a:r>
              <a:rPr lang="ja-JP" altLang="en-US" sz="1200" b="1" dirty="0"/>
              <a:t>　　　 </a:t>
            </a:r>
            <a:r>
              <a:rPr lang="ja-JP" altLang="en-US" sz="1200" b="1" u="sng" dirty="0"/>
              <a:t>時系列別</a:t>
            </a:r>
            <a:endParaRPr lang="en-US" altLang="ja-JP" sz="1200" b="1" u="sng" dirty="0"/>
          </a:p>
          <a:p>
            <a:r>
              <a:rPr lang="ja-JP" altLang="en-US" sz="1100" dirty="0"/>
              <a:t>・アドミッションケア（入所時）</a:t>
            </a:r>
            <a:endParaRPr lang="en-US" altLang="ja-JP" sz="1100" dirty="0"/>
          </a:p>
          <a:p>
            <a:r>
              <a:rPr lang="ja-JP" altLang="en-US" sz="1100" dirty="0"/>
              <a:t>・インケア（措置中）</a:t>
            </a:r>
            <a:endParaRPr lang="en-US" altLang="ja-JP" sz="1100" dirty="0"/>
          </a:p>
          <a:p>
            <a:r>
              <a:rPr lang="ja-JP" altLang="en-US" sz="1100" dirty="0"/>
              <a:t>・リービングケア（自立支援）</a:t>
            </a:r>
            <a:endParaRPr lang="en-US" altLang="ja-JP" sz="1100" dirty="0"/>
          </a:p>
          <a:p>
            <a:r>
              <a:rPr lang="ja-JP" altLang="en-US" sz="1100" dirty="0"/>
              <a:t>・アフターケア　（退所後支援）</a:t>
            </a:r>
          </a:p>
        </p:txBody>
      </p:sp>
      <p:sp>
        <p:nvSpPr>
          <p:cNvPr id="10" name="テキスト ボックス 9"/>
          <p:cNvSpPr txBox="1"/>
          <p:nvPr/>
        </p:nvSpPr>
        <p:spPr>
          <a:xfrm>
            <a:off x="5557004" y="1003942"/>
            <a:ext cx="1780740" cy="616707"/>
          </a:xfrm>
          <a:prstGeom prst="rect">
            <a:avLst/>
          </a:prstGeom>
          <a:noFill/>
        </p:spPr>
        <p:txBody>
          <a:bodyPr wrap="square" rtlCol="0">
            <a:spAutoFit/>
          </a:bodyPr>
          <a:lstStyle/>
          <a:p>
            <a:pPr>
              <a:lnSpc>
                <a:spcPct val="150000"/>
              </a:lnSpc>
            </a:pPr>
            <a:r>
              <a:rPr lang="ja-JP" altLang="en-US" sz="1200" b="1" dirty="0"/>
              <a:t>　　　</a:t>
            </a:r>
            <a:r>
              <a:rPr lang="ja-JP" altLang="en-US" sz="1200" b="1" u="sng" dirty="0"/>
              <a:t>質問項目</a:t>
            </a:r>
            <a:endParaRPr lang="en-US" altLang="ja-JP" sz="1200" b="1" u="sng" dirty="0"/>
          </a:p>
          <a:p>
            <a:pPr>
              <a:lnSpc>
                <a:spcPct val="150000"/>
              </a:lnSpc>
            </a:pPr>
            <a:r>
              <a:rPr lang="ja-JP" altLang="en-US" sz="1200" dirty="0"/>
              <a:t>　</a:t>
            </a:r>
            <a:r>
              <a:rPr lang="en-US" altLang="ja-JP" sz="1200" dirty="0"/>
              <a:t>※</a:t>
            </a:r>
            <a:r>
              <a:rPr lang="ja-JP" altLang="en-US" sz="1200" dirty="0"/>
              <a:t>下記テーマ参照　</a:t>
            </a:r>
          </a:p>
        </p:txBody>
      </p:sp>
      <p:sp>
        <p:nvSpPr>
          <p:cNvPr id="11" name="テキスト ボックス 10"/>
          <p:cNvSpPr txBox="1"/>
          <p:nvPr/>
        </p:nvSpPr>
        <p:spPr>
          <a:xfrm>
            <a:off x="4310204" y="1158171"/>
            <a:ext cx="800219" cy="646331"/>
          </a:xfrm>
          <a:prstGeom prst="rect">
            <a:avLst/>
          </a:prstGeom>
          <a:noFill/>
        </p:spPr>
        <p:txBody>
          <a:bodyPr wrap="none" rtlCol="0">
            <a:spAutoFit/>
          </a:bodyPr>
          <a:lstStyle/>
          <a:p>
            <a:r>
              <a:rPr lang="en-US" altLang="ja-JP" sz="3600" b="1" dirty="0"/>
              <a:t>×</a:t>
            </a:r>
            <a:r>
              <a:rPr lang="ja-JP" altLang="en-US" sz="1200" dirty="0"/>
              <a:t>　</a:t>
            </a:r>
          </a:p>
        </p:txBody>
      </p:sp>
      <p:sp>
        <p:nvSpPr>
          <p:cNvPr id="12" name="テキスト ボックス 11"/>
          <p:cNvSpPr txBox="1"/>
          <p:nvPr/>
        </p:nvSpPr>
        <p:spPr>
          <a:xfrm>
            <a:off x="71502" y="2174312"/>
            <a:ext cx="2031325" cy="276999"/>
          </a:xfrm>
          <a:prstGeom prst="rect">
            <a:avLst/>
          </a:prstGeom>
          <a:noFill/>
        </p:spPr>
        <p:txBody>
          <a:bodyPr wrap="none" rtlCol="0">
            <a:spAutoFit/>
          </a:bodyPr>
          <a:lstStyle/>
          <a:p>
            <a:r>
              <a:rPr lang="ja-JP" altLang="en-US" sz="1200" b="1" dirty="0"/>
              <a:t>■基本質問項目について　</a:t>
            </a:r>
          </a:p>
        </p:txBody>
      </p:sp>
      <p:graphicFrame>
        <p:nvGraphicFramePr>
          <p:cNvPr id="3" name="表 2"/>
          <p:cNvGraphicFramePr>
            <a:graphicFrameLocks noGrp="1"/>
          </p:cNvGraphicFramePr>
          <p:nvPr>
            <p:extLst>
              <p:ext uri="{D42A27DB-BD31-4B8C-83A1-F6EECF244321}">
                <p14:modId xmlns:p14="http://schemas.microsoft.com/office/powerpoint/2010/main" val="2814896970"/>
              </p:ext>
            </p:extLst>
          </p:nvPr>
        </p:nvGraphicFramePr>
        <p:xfrm>
          <a:off x="1172732" y="2495189"/>
          <a:ext cx="7375418" cy="3514796"/>
        </p:xfrm>
        <a:graphic>
          <a:graphicData uri="http://schemas.openxmlformats.org/drawingml/2006/table">
            <a:tbl>
              <a:tblPr firstRow="1" bandRow="1">
                <a:tableStyleId>{5C22544A-7EE6-4342-B048-85BDC9FD1C3A}</a:tableStyleId>
              </a:tblPr>
              <a:tblGrid>
                <a:gridCol w="2335128">
                  <a:extLst>
                    <a:ext uri="{9D8B030D-6E8A-4147-A177-3AD203B41FA5}">
                      <a16:colId xmlns:a16="http://schemas.microsoft.com/office/drawing/2014/main" val="936410969"/>
                    </a:ext>
                  </a:extLst>
                </a:gridCol>
                <a:gridCol w="5040290">
                  <a:extLst>
                    <a:ext uri="{9D8B030D-6E8A-4147-A177-3AD203B41FA5}">
                      <a16:colId xmlns:a16="http://schemas.microsoft.com/office/drawing/2014/main" val="3917422706"/>
                    </a:ext>
                  </a:extLst>
                </a:gridCol>
              </a:tblGrid>
              <a:tr h="37577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基本質問項目</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具体的イメージ</a:t>
                      </a:r>
                    </a:p>
                  </a:txBody>
                  <a:tcPr anchor="ctr"/>
                </a:tc>
                <a:extLst>
                  <a:ext uri="{0D108BD9-81ED-4DB2-BD59-A6C34878D82A}">
                    <a16:rowId xmlns:a16="http://schemas.microsoft.com/office/drawing/2014/main" val="4161499375"/>
                  </a:ext>
                </a:extLst>
              </a:tr>
              <a:tr h="3757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施設内の人間関係について</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職員、子ども同士などとの関係</a:t>
                      </a:r>
                    </a:p>
                  </a:txBody>
                  <a:tcPr anchor="ctr"/>
                </a:tc>
                <a:extLst>
                  <a:ext uri="{0D108BD9-81ED-4DB2-BD59-A6C34878D82A}">
                    <a16:rowId xmlns:a16="http://schemas.microsoft.com/office/drawing/2014/main" val="61833239"/>
                  </a:ext>
                </a:extLst>
              </a:tr>
              <a:tr h="3757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施設外の人間関係について</a:t>
                      </a:r>
                    </a:p>
                  </a:txBody>
                  <a:tcPr anchor="ctr"/>
                </a:tc>
                <a:tc>
                  <a:txBody>
                    <a:bodyPr/>
                    <a:lstStyle/>
                    <a:p>
                      <a:pPr algn="l"/>
                      <a:r>
                        <a:rPr kumimoji="1" lang="ja-JP" altLang="en-US" sz="1200" dirty="0"/>
                        <a:t>教員、同級生などとの関係</a:t>
                      </a:r>
                    </a:p>
                  </a:txBody>
                  <a:tcPr anchor="ctr"/>
                </a:tc>
                <a:extLst>
                  <a:ext uri="{0D108BD9-81ED-4DB2-BD59-A6C34878D82A}">
                    <a16:rowId xmlns:a16="http://schemas.microsoft.com/office/drawing/2014/main" val="3692328645"/>
                  </a:ext>
                </a:extLst>
              </a:tr>
              <a:tr h="4527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施設内の環境について</a:t>
                      </a:r>
                    </a:p>
                  </a:txBody>
                  <a:tcPr anchor="ctr"/>
                </a:tc>
                <a:tc>
                  <a:txBody>
                    <a:bodyPr/>
                    <a:lstStyle/>
                    <a:p>
                      <a:pPr algn="l"/>
                      <a:r>
                        <a:rPr kumimoji="1" lang="ja-JP" altLang="en-US" sz="1200" dirty="0"/>
                        <a:t>・衣食住について　</a:t>
                      </a:r>
                      <a:endParaRPr kumimoji="1" lang="en-US" altLang="ja-JP" sz="1200" dirty="0"/>
                    </a:p>
                    <a:p>
                      <a:pPr algn="l"/>
                      <a:r>
                        <a:rPr kumimoji="1" lang="ja-JP" altLang="en-US" sz="1200" dirty="0"/>
                        <a:t>・スマートフォンやパソコン等の私物の所持について　　など</a:t>
                      </a:r>
                    </a:p>
                  </a:txBody>
                  <a:tcPr anchor="ctr"/>
                </a:tc>
                <a:extLst>
                  <a:ext uri="{0D108BD9-81ED-4DB2-BD59-A6C34878D82A}">
                    <a16:rowId xmlns:a16="http://schemas.microsoft.com/office/drawing/2014/main" val="4120318754"/>
                  </a:ext>
                </a:extLst>
              </a:tr>
              <a:tr h="6338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学校生活について</a:t>
                      </a:r>
                    </a:p>
                  </a:txBody>
                  <a:tcPr anchor="ctr"/>
                </a:tc>
                <a:tc>
                  <a:txBody>
                    <a:bodyPr/>
                    <a:lstStyle/>
                    <a:p>
                      <a:pPr algn="l"/>
                      <a:r>
                        <a:rPr kumimoji="1" lang="ja-JP" altLang="en-US" sz="1200" dirty="0"/>
                        <a:t>・学校は楽しいか　・友人と遊ぶことができているか</a:t>
                      </a:r>
                      <a:endParaRPr kumimoji="1" lang="en-US" altLang="ja-JP" sz="1200" dirty="0"/>
                    </a:p>
                    <a:p>
                      <a:pPr algn="l"/>
                      <a:r>
                        <a:rPr kumimoji="1" lang="ja-JP" altLang="en-US" sz="1200" dirty="0"/>
                        <a:t>・学校で困ったことがあれば施設が助けてくれるか　　</a:t>
                      </a:r>
                      <a:endParaRPr kumimoji="1" lang="en-US" altLang="ja-JP" sz="1200" dirty="0"/>
                    </a:p>
                    <a:p>
                      <a:pPr algn="l"/>
                      <a:r>
                        <a:rPr kumimoji="1" lang="ja-JP" altLang="en-US" sz="1200" dirty="0"/>
                        <a:t>・バイトや部活について　・進学や就職の悩み　　　　　など</a:t>
                      </a:r>
                    </a:p>
                  </a:txBody>
                  <a:tcPr anchor="ctr"/>
                </a:tc>
                <a:extLst>
                  <a:ext uri="{0D108BD9-81ED-4DB2-BD59-A6C34878D82A}">
                    <a16:rowId xmlns:a16="http://schemas.microsoft.com/office/drawing/2014/main" val="2646912815"/>
                  </a:ext>
                </a:extLst>
              </a:tr>
              <a:tr h="4527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家族との関係について</a:t>
                      </a:r>
                    </a:p>
                  </a:txBody>
                  <a:tcPr anchor="ctr"/>
                </a:tc>
                <a:tc>
                  <a:txBody>
                    <a:bodyPr/>
                    <a:lstStyle/>
                    <a:p>
                      <a:pPr algn="l"/>
                      <a:r>
                        <a:rPr kumimoji="1" lang="ja-JP" altLang="en-US" sz="1200" dirty="0"/>
                        <a:t>・実親や兄弟などの家族とのかかわりについて</a:t>
                      </a:r>
                      <a:endParaRPr kumimoji="1" lang="en-US" altLang="ja-JP" sz="1200" dirty="0"/>
                    </a:p>
                    <a:p>
                      <a:pPr algn="l"/>
                      <a:r>
                        <a:rPr kumimoji="1" lang="ja-JP" altLang="en-US" sz="1200" dirty="0"/>
                        <a:t>・面会や交流の有無　　　　　　　　　　　　　　　　　など</a:t>
                      </a:r>
                    </a:p>
                  </a:txBody>
                  <a:tcPr anchor="ctr"/>
                </a:tc>
                <a:extLst>
                  <a:ext uri="{0D108BD9-81ED-4DB2-BD59-A6C34878D82A}">
                    <a16:rowId xmlns:a16="http://schemas.microsoft.com/office/drawing/2014/main" val="1181416651"/>
                  </a:ext>
                </a:extLst>
              </a:tr>
              <a:tr h="3757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社会とのかかわりについて</a:t>
                      </a:r>
                    </a:p>
                  </a:txBody>
                  <a:tcPr anchor="ctr"/>
                </a:tc>
                <a:tc>
                  <a:txBody>
                    <a:bodyPr/>
                    <a:lstStyle/>
                    <a:p>
                      <a:pPr algn="l"/>
                      <a:r>
                        <a:rPr kumimoji="1" lang="ja-JP" altLang="en-US" sz="1200" dirty="0"/>
                        <a:t>・地域と交流があるか　　　　　　　　　　　　　　　　など</a:t>
                      </a:r>
                    </a:p>
                  </a:txBody>
                  <a:tcPr anchor="ctr"/>
                </a:tc>
                <a:extLst>
                  <a:ext uri="{0D108BD9-81ED-4DB2-BD59-A6C34878D82A}">
                    <a16:rowId xmlns:a16="http://schemas.microsoft.com/office/drawing/2014/main" val="3707628556"/>
                  </a:ext>
                </a:extLst>
              </a:tr>
              <a:tr h="4527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退所後について</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・退所後も施設職員に会いたいと思うか</a:t>
                      </a:r>
                      <a:endParaRPr kumimoji="1"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・退所後の不安　　　　　　　　　　　　　　　　　　　など</a:t>
                      </a:r>
                    </a:p>
                  </a:txBody>
                  <a:tcPr anchor="ctr"/>
                </a:tc>
                <a:extLst>
                  <a:ext uri="{0D108BD9-81ED-4DB2-BD59-A6C34878D82A}">
                    <a16:rowId xmlns:a16="http://schemas.microsoft.com/office/drawing/2014/main" val="3005882967"/>
                  </a:ext>
                </a:extLst>
              </a:tr>
            </a:tbl>
          </a:graphicData>
        </a:graphic>
      </p:graphicFrame>
      <p:sp>
        <p:nvSpPr>
          <p:cNvPr id="4" name="下矢印 3"/>
          <p:cNvSpPr/>
          <p:nvPr/>
        </p:nvSpPr>
        <p:spPr>
          <a:xfrm>
            <a:off x="221630" y="2482570"/>
            <a:ext cx="856546" cy="3508800"/>
          </a:xfrm>
          <a:prstGeom prst="downArrow">
            <a:avLst/>
          </a:prstGeom>
          <a:solidFill>
            <a:srgbClr val="6699FF"/>
          </a:solidFill>
          <a:ln>
            <a:noFill/>
          </a:ln>
          <a:effectLst>
            <a:softEdge rad="63500"/>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6" name="テキスト ボックス 5"/>
          <p:cNvSpPr txBox="1"/>
          <p:nvPr/>
        </p:nvSpPr>
        <p:spPr>
          <a:xfrm>
            <a:off x="419070" y="3028068"/>
            <a:ext cx="461665" cy="1842812"/>
          </a:xfrm>
          <a:prstGeom prst="rect">
            <a:avLst/>
          </a:prstGeom>
          <a:noFill/>
        </p:spPr>
        <p:txBody>
          <a:bodyPr vert="eaVert" wrap="none" rtlCol="0">
            <a:spAutoFit/>
          </a:bodyPr>
          <a:lstStyle/>
          <a:p>
            <a:r>
              <a:rPr kumimoji="1" lang="ja-JP" altLang="en-US" b="1" spc="150" dirty="0">
                <a:effectLst>
                  <a:outerShdw blurRad="38100" dist="38100" dir="2700000" algn="tl">
                    <a:srgbClr val="000000">
                      <a:alpha val="43137"/>
                    </a:srgbClr>
                  </a:outerShdw>
                </a:effectLst>
              </a:rPr>
              <a:t>時　　系　　列</a:t>
            </a:r>
          </a:p>
        </p:txBody>
      </p:sp>
      <p:sp>
        <p:nvSpPr>
          <p:cNvPr id="13" name="テキスト ボックス 12"/>
          <p:cNvSpPr txBox="1"/>
          <p:nvPr/>
        </p:nvSpPr>
        <p:spPr>
          <a:xfrm>
            <a:off x="1128108" y="6108456"/>
            <a:ext cx="6519734" cy="292388"/>
          </a:xfrm>
          <a:prstGeom prst="rect">
            <a:avLst/>
          </a:prstGeom>
          <a:noFill/>
        </p:spPr>
        <p:txBody>
          <a:bodyPr wrap="none" rtlCol="0">
            <a:spAutoFit/>
          </a:bodyPr>
          <a:lstStyle/>
          <a:p>
            <a:r>
              <a:rPr lang="en-US" altLang="ja-JP" sz="1300" dirty="0"/>
              <a:t>※</a:t>
            </a:r>
            <a:r>
              <a:rPr lang="ja-JP" altLang="en-US" sz="1300" dirty="0"/>
              <a:t>里親委託児童及び児童自立支援施設入所児童に対しては、質問項目は別途調整</a:t>
            </a:r>
            <a:r>
              <a:rPr lang="ja-JP" altLang="en-US" sz="1300" b="1" dirty="0"/>
              <a:t>　</a:t>
            </a:r>
          </a:p>
        </p:txBody>
      </p:sp>
      <p:sp>
        <p:nvSpPr>
          <p:cNvPr id="14" name="タイトル 1">
            <a:extLst>
              <a:ext uri="{FF2B5EF4-FFF2-40B4-BE49-F238E27FC236}">
                <a16:creationId xmlns:a16="http://schemas.microsoft.com/office/drawing/2014/main" id="{5CCA633C-C85F-465A-892D-96200F5AE5E2}"/>
              </a:ext>
            </a:extLst>
          </p:cNvPr>
          <p:cNvSpPr txBox="1">
            <a:spLocks/>
          </p:cNvSpPr>
          <p:nvPr/>
        </p:nvSpPr>
        <p:spPr>
          <a:xfrm>
            <a:off x="0" y="0"/>
            <a:ext cx="9144000" cy="324380"/>
          </a:xfrm>
          <a:prstGeom prst="rect">
            <a:avLst/>
          </a:prstGeom>
          <a:solidFill>
            <a:srgbClr val="002060"/>
          </a:solidFill>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600" b="1" dirty="0">
                <a:solidFill>
                  <a:schemeClr val="bg1"/>
                </a:solidFill>
              </a:rPr>
              <a:t>当事者である子どもの意見反映の仕組み</a:t>
            </a:r>
          </a:p>
        </p:txBody>
      </p:sp>
    </p:spTree>
    <p:extLst>
      <p:ext uri="{BB962C8B-B14F-4D97-AF65-F5344CB8AC3E}">
        <p14:creationId xmlns:p14="http://schemas.microsoft.com/office/powerpoint/2010/main" val="63504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41399448-6CD3-498E-991B-CC663A7F225D}"/>
              </a:ext>
            </a:extLst>
          </p:cNvPr>
          <p:cNvSpPr txBox="1"/>
          <p:nvPr/>
        </p:nvSpPr>
        <p:spPr>
          <a:xfrm>
            <a:off x="5416" y="391180"/>
            <a:ext cx="9048777" cy="3801041"/>
          </a:xfrm>
          <a:prstGeom prst="rect">
            <a:avLst/>
          </a:prstGeom>
          <a:noFill/>
        </p:spPr>
        <p:txBody>
          <a:bodyPr wrap="square" rtlCol="0">
            <a:spAutoFit/>
          </a:bodyPr>
          <a:lstStyle/>
          <a:p>
            <a:pPr>
              <a:lnSpc>
                <a:spcPct val="150000"/>
              </a:lnSpc>
            </a:pPr>
            <a:r>
              <a:rPr lang="ja-JP" altLang="en-US" sz="1600" b="1" dirty="0"/>
              <a:t>②退所児童へのアンケート調査の実施</a:t>
            </a:r>
            <a:endParaRPr lang="en-US" altLang="ja-JP" sz="1600" b="1" dirty="0"/>
          </a:p>
          <a:p>
            <a:pPr>
              <a:lnSpc>
                <a:spcPct val="150000"/>
              </a:lnSpc>
            </a:pPr>
            <a:r>
              <a:rPr lang="ja-JP" altLang="en-US" sz="1400" dirty="0"/>
              <a:t>＜目的＞</a:t>
            </a:r>
            <a:endParaRPr lang="en-US" altLang="ja-JP" sz="1400" dirty="0"/>
          </a:p>
          <a:p>
            <a:r>
              <a:rPr lang="ja-JP" altLang="en-US" sz="1400" dirty="0"/>
              <a:t>　社会的養護経験者の現在の状況や、施設等での生活時に感じていたことなどの自立支援に関する実態を</a:t>
            </a:r>
            <a:endParaRPr lang="en-US" altLang="ja-JP" sz="1400" dirty="0"/>
          </a:p>
          <a:p>
            <a:r>
              <a:rPr lang="ja-JP" altLang="en-US" sz="1400" dirty="0"/>
              <a:t>　把握するため、アンケート調査を毎年度実施することにより、社会的養護経験者の状況を把握。</a:t>
            </a:r>
            <a:endParaRPr lang="en-US" altLang="ja-JP" sz="1400" dirty="0"/>
          </a:p>
          <a:p>
            <a:endParaRPr lang="en-US" altLang="ja-JP" sz="1400" dirty="0"/>
          </a:p>
          <a:p>
            <a:r>
              <a:rPr lang="ja-JP" altLang="en-US" sz="1400" dirty="0"/>
              <a:t>＜方法＞</a:t>
            </a:r>
            <a:endParaRPr lang="en-US" altLang="ja-JP" sz="1400" dirty="0"/>
          </a:p>
          <a:p>
            <a:r>
              <a:rPr lang="ja-JP" altLang="en-US" sz="1400" dirty="0"/>
              <a:t>・当事者である退所児童に対して、自立支援拠点事業所を活用してアンケート調査を実施</a:t>
            </a:r>
            <a:endParaRPr lang="en-US" altLang="ja-JP" sz="1400" dirty="0"/>
          </a:p>
          <a:p>
            <a:r>
              <a:rPr lang="ja-JP" altLang="en-US" sz="1400" dirty="0"/>
              <a:t>・対象者には属性及び質問項目を記載したアンケート用紙を配布</a:t>
            </a:r>
            <a:endParaRPr lang="en-US" altLang="ja-JP" sz="1400" dirty="0"/>
          </a:p>
          <a:p>
            <a:endParaRPr lang="en-US" altLang="ja-JP" sz="1400" dirty="0"/>
          </a:p>
          <a:p>
            <a:r>
              <a:rPr lang="ja-JP" altLang="en-US" sz="1400" dirty="0"/>
              <a:t>＜質問項目＞</a:t>
            </a:r>
            <a:endParaRPr lang="en-US" altLang="ja-JP" sz="1400" dirty="0"/>
          </a:p>
          <a:p>
            <a:r>
              <a:rPr lang="ja-JP" altLang="en-US" sz="1400" dirty="0"/>
              <a:t>・施設、里親宅を出た後に困ったことについて　（進学のこと、就職のこと、住居のこと　</a:t>
            </a:r>
            <a:r>
              <a:rPr lang="en-US" altLang="ja-JP" sz="1400" dirty="0"/>
              <a:t>…</a:t>
            </a:r>
            <a:r>
              <a:rPr lang="ja-JP" altLang="en-US" sz="1400" dirty="0"/>
              <a:t>等）</a:t>
            </a:r>
            <a:endParaRPr lang="en-US" altLang="ja-JP" sz="1400" dirty="0"/>
          </a:p>
          <a:p>
            <a:r>
              <a:rPr lang="ja-JP" altLang="en-US" sz="1400" dirty="0"/>
              <a:t>・困ったときに相談した場所について　（家族、友人、施設・里親　</a:t>
            </a:r>
            <a:r>
              <a:rPr lang="en-US" altLang="ja-JP" sz="1400" dirty="0"/>
              <a:t>…</a:t>
            </a:r>
            <a:r>
              <a:rPr lang="ja-JP" altLang="en-US" sz="1400" dirty="0"/>
              <a:t>等）</a:t>
            </a:r>
            <a:endParaRPr lang="en-US" altLang="ja-JP" sz="1400" dirty="0"/>
          </a:p>
          <a:p>
            <a:r>
              <a:rPr lang="ja-JP" altLang="en-US" sz="1400" dirty="0"/>
              <a:t>・施設、里親宅を出た後に必要だと思うサポートについて</a:t>
            </a:r>
            <a:endParaRPr lang="en-US" altLang="ja-JP" sz="1400" dirty="0"/>
          </a:p>
          <a:p>
            <a:r>
              <a:rPr lang="ja-JP" altLang="en-US" sz="1400" dirty="0"/>
              <a:t>・子どもが意見を言いやすい環境づくりについて</a:t>
            </a:r>
            <a:endParaRPr lang="en-US" altLang="ja-JP" sz="1400" dirty="0"/>
          </a:p>
          <a:p>
            <a:endParaRPr lang="en-US" altLang="ja-JP" sz="1400" dirty="0"/>
          </a:p>
          <a:p>
            <a:r>
              <a:rPr lang="en-US" altLang="ja-JP" sz="1400" u="sng" dirty="0"/>
              <a:t>※</a:t>
            </a:r>
            <a:r>
              <a:rPr lang="ja-JP" altLang="en-US" sz="1400" u="sng" dirty="0"/>
              <a:t>ほか、インケア中の児童に対するアンケートについても、実施を検討</a:t>
            </a:r>
            <a:endParaRPr lang="en-US" altLang="ja-JP" sz="1400" u="sng" dirty="0"/>
          </a:p>
        </p:txBody>
      </p:sp>
      <p:sp>
        <p:nvSpPr>
          <p:cNvPr id="5" name="タイトル 1">
            <a:extLst>
              <a:ext uri="{FF2B5EF4-FFF2-40B4-BE49-F238E27FC236}">
                <a16:creationId xmlns:a16="http://schemas.microsoft.com/office/drawing/2014/main" id="{ADE250F9-0DC3-41A9-9E3C-11B3F0AE6A5C}"/>
              </a:ext>
            </a:extLst>
          </p:cNvPr>
          <p:cNvSpPr txBox="1">
            <a:spLocks/>
          </p:cNvSpPr>
          <p:nvPr/>
        </p:nvSpPr>
        <p:spPr>
          <a:xfrm>
            <a:off x="0" y="0"/>
            <a:ext cx="9144000" cy="324380"/>
          </a:xfrm>
          <a:prstGeom prst="rect">
            <a:avLst/>
          </a:prstGeom>
          <a:solidFill>
            <a:srgbClr val="002060"/>
          </a:solidFill>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600" b="1" dirty="0">
                <a:solidFill>
                  <a:schemeClr val="bg1"/>
                </a:solidFill>
              </a:rPr>
              <a:t>当事者である子どもの意見反映の仕組み</a:t>
            </a:r>
          </a:p>
        </p:txBody>
      </p:sp>
      <p:sp>
        <p:nvSpPr>
          <p:cNvPr id="6" name="テキスト ボックス 5">
            <a:extLst>
              <a:ext uri="{FF2B5EF4-FFF2-40B4-BE49-F238E27FC236}">
                <a16:creationId xmlns:a16="http://schemas.microsoft.com/office/drawing/2014/main" id="{4DCA7BA9-489B-405E-AE84-58CDC34B7944}"/>
              </a:ext>
            </a:extLst>
          </p:cNvPr>
          <p:cNvSpPr txBox="1"/>
          <p:nvPr/>
        </p:nvSpPr>
        <p:spPr>
          <a:xfrm>
            <a:off x="0" y="4175894"/>
            <a:ext cx="1301959" cy="262829"/>
          </a:xfrm>
          <a:prstGeom prst="rect">
            <a:avLst/>
          </a:prstGeom>
          <a:noFill/>
        </p:spPr>
        <p:txBody>
          <a:bodyPr wrap="none" rtlCol="0">
            <a:spAutoFit/>
          </a:bodyPr>
          <a:lstStyle/>
          <a:p>
            <a:r>
              <a:rPr lang="en-US" altLang="ja-JP" sz="1108"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8" dirty="0">
                <a:latin typeface="Meiryo UI" panose="020B0604030504040204" pitchFamily="50" charset="-128"/>
                <a:ea typeface="Meiryo UI" panose="020B0604030504040204" pitchFamily="50" charset="-128"/>
                <a:cs typeface="Meiryo UI" panose="020B0604030504040204" pitchFamily="50" charset="-128"/>
              </a:rPr>
              <a:t>実施スケジュール</a:t>
            </a:r>
            <a:r>
              <a:rPr lang="en-US" altLang="ja-JP" sz="1108"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8"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7" name="表 6">
            <a:extLst>
              <a:ext uri="{FF2B5EF4-FFF2-40B4-BE49-F238E27FC236}">
                <a16:creationId xmlns:a16="http://schemas.microsoft.com/office/drawing/2014/main" id="{C84E8F86-2B61-46CF-AC89-03E07097378F}"/>
              </a:ext>
            </a:extLst>
          </p:cNvPr>
          <p:cNvGraphicFramePr>
            <a:graphicFrameLocks noGrp="1"/>
          </p:cNvGraphicFramePr>
          <p:nvPr>
            <p:extLst>
              <p:ext uri="{D42A27DB-BD31-4B8C-83A1-F6EECF244321}">
                <p14:modId xmlns:p14="http://schemas.microsoft.com/office/powerpoint/2010/main" val="3054600152"/>
              </p:ext>
            </p:extLst>
          </p:nvPr>
        </p:nvGraphicFramePr>
        <p:xfrm>
          <a:off x="62001" y="4400552"/>
          <a:ext cx="8992192" cy="2431131"/>
        </p:xfrm>
        <a:graphic>
          <a:graphicData uri="http://schemas.openxmlformats.org/drawingml/2006/table">
            <a:tbl>
              <a:tblPr firstRow="1" bandRow="1">
                <a:tableStyleId>{5C22544A-7EE6-4342-B048-85BDC9FD1C3A}</a:tableStyleId>
              </a:tblPr>
              <a:tblGrid>
                <a:gridCol w="1448021">
                  <a:extLst>
                    <a:ext uri="{9D8B030D-6E8A-4147-A177-3AD203B41FA5}">
                      <a16:colId xmlns:a16="http://schemas.microsoft.com/office/drawing/2014/main" val="20000"/>
                    </a:ext>
                  </a:extLst>
                </a:gridCol>
                <a:gridCol w="1178777">
                  <a:extLst>
                    <a:ext uri="{9D8B030D-6E8A-4147-A177-3AD203B41FA5}">
                      <a16:colId xmlns:a16="http://schemas.microsoft.com/office/drawing/2014/main" val="20002"/>
                    </a:ext>
                  </a:extLst>
                </a:gridCol>
                <a:gridCol w="1060899">
                  <a:extLst>
                    <a:ext uri="{9D8B030D-6E8A-4147-A177-3AD203B41FA5}">
                      <a16:colId xmlns:a16="http://schemas.microsoft.com/office/drawing/2014/main" val="20003"/>
                    </a:ext>
                  </a:extLst>
                </a:gridCol>
                <a:gridCol w="943022">
                  <a:extLst>
                    <a:ext uri="{9D8B030D-6E8A-4147-A177-3AD203B41FA5}">
                      <a16:colId xmlns:a16="http://schemas.microsoft.com/office/drawing/2014/main" val="20004"/>
                    </a:ext>
                  </a:extLst>
                </a:gridCol>
                <a:gridCol w="943022">
                  <a:extLst>
                    <a:ext uri="{9D8B030D-6E8A-4147-A177-3AD203B41FA5}">
                      <a16:colId xmlns:a16="http://schemas.microsoft.com/office/drawing/2014/main" val="20005"/>
                    </a:ext>
                  </a:extLst>
                </a:gridCol>
                <a:gridCol w="943022">
                  <a:extLst>
                    <a:ext uri="{9D8B030D-6E8A-4147-A177-3AD203B41FA5}">
                      <a16:colId xmlns:a16="http://schemas.microsoft.com/office/drawing/2014/main" val="20006"/>
                    </a:ext>
                  </a:extLst>
                </a:gridCol>
                <a:gridCol w="825143">
                  <a:extLst>
                    <a:ext uri="{9D8B030D-6E8A-4147-A177-3AD203B41FA5}">
                      <a16:colId xmlns:a16="http://schemas.microsoft.com/office/drawing/2014/main" val="20007"/>
                    </a:ext>
                  </a:extLst>
                </a:gridCol>
                <a:gridCol w="825143">
                  <a:extLst>
                    <a:ext uri="{9D8B030D-6E8A-4147-A177-3AD203B41FA5}">
                      <a16:colId xmlns:a16="http://schemas.microsoft.com/office/drawing/2014/main" val="20008"/>
                    </a:ext>
                  </a:extLst>
                </a:gridCol>
                <a:gridCol w="825143">
                  <a:extLst>
                    <a:ext uri="{9D8B030D-6E8A-4147-A177-3AD203B41FA5}">
                      <a16:colId xmlns:a16="http://schemas.microsoft.com/office/drawing/2014/main" val="20009"/>
                    </a:ext>
                  </a:extLst>
                </a:gridCol>
              </a:tblGrid>
              <a:tr h="228277">
                <a:tc>
                  <a:txBody>
                    <a:bodyPr/>
                    <a:lstStyle/>
                    <a:p>
                      <a:pPr algn="ctr"/>
                      <a:r>
                        <a:rPr kumimoji="1" lang="ja-JP" altLang="en-US" sz="900" spc="-100" baseline="0" dirty="0">
                          <a:latin typeface="Meiryo UI" panose="020B0604030504040204" pitchFamily="50" charset="-128"/>
                          <a:ea typeface="Meiryo UI" panose="020B0604030504040204" pitchFamily="50" charset="-128"/>
                          <a:cs typeface="Meiryo UI" panose="020B0604030504040204" pitchFamily="50" charset="-128"/>
                        </a:rPr>
                        <a:t>～７月</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nchor="ctr"/>
                </a:tc>
                <a:tc>
                  <a:txBody>
                    <a:bodyPr/>
                    <a:lstStyle/>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８月</a:t>
                      </a:r>
                    </a:p>
                  </a:txBody>
                  <a:tcPr marL="84406" marR="84406" marT="42203" marB="42203" anchor="ctr"/>
                </a:tc>
                <a:tc>
                  <a:txBody>
                    <a:bodyPr/>
                    <a:lstStyle/>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９月</a:t>
                      </a:r>
                    </a:p>
                  </a:txBody>
                  <a:tcPr marL="84406" marR="84406" marT="42203" marB="42203" anchor="ctr"/>
                </a:tc>
                <a:tc>
                  <a:txBody>
                    <a:bodyPr/>
                    <a:lstStyle/>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１０月</a:t>
                      </a:r>
                    </a:p>
                  </a:txBody>
                  <a:tcPr marL="84406" marR="84406" marT="42203" marB="42203" anchor="ctr"/>
                </a:tc>
                <a:tc>
                  <a:txBody>
                    <a:bodyPr/>
                    <a:lstStyle/>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１１月</a:t>
                      </a:r>
                    </a:p>
                  </a:txBody>
                  <a:tcPr marL="84406" marR="84406" marT="42203" marB="42203" anchor="ctr"/>
                </a:tc>
                <a:tc>
                  <a:txBody>
                    <a:bodyPr/>
                    <a:lstStyle/>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１２月</a:t>
                      </a:r>
                    </a:p>
                  </a:txBody>
                  <a:tcPr marL="84406" marR="84406" marT="42203" marB="42203" anchor="ctr"/>
                </a:tc>
                <a:tc>
                  <a:txBody>
                    <a:bodyPr/>
                    <a:lstStyle/>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１月</a:t>
                      </a:r>
                    </a:p>
                  </a:txBody>
                  <a:tcPr marL="84406" marR="84406" marT="42203" marB="42203" anchor="ctr"/>
                </a:tc>
                <a:tc>
                  <a:txBody>
                    <a:bodyPr/>
                    <a:lstStyle/>
                    <a:p>
                      <a:pPr algn="ct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２月</a:t>
                      </a:r>
                    </a:p>
                  </a:txBody>
                  <a:tcPr marL="84406" marR="84406" marT="42203" marB="42203" anchor="ctr"/>
                </a:tc>
                <a:tc>
                  <a:txBody>
                    <a:bodyPr/>
                    <a:lstStyle/>
                    <a:p>
                      <a:pPr algn="ct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３月</a:t>
                      </a:r>
                    </a:p>
                  </a:txBody>
                  <a:tcPr marL="84406" marR="84406" marT="42203" marB="42203" anchor="ctr"/>
                </a:tc>
                <a:extLst>
                  <a:ext uri="{0D108BD9-81ED-4DB2-BD59-A6C34878D82A}">
                    <a16:rowId xmlns:a16="http://schemas.microsoft.com/office/drawing/2014/main" val="10001"/>
                  </a:ext>
                </a:extLst>
              </a:tr>
              <a:tr h="2194325">
                <a:tc>
                  <a:txBody>
                    <a:bodyPr/>
                    <a:lstStyle/>
                    <a:p>
                      <a:pPr algn="l"/>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nchor="ctr"/>
                </a:tc>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nchor="ctr"/>
                </a:tc>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nchor="ctr"/>
                </a:tc>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nchor="ctr"/>
                </a:tc>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nchor="ctr"/>
                </a:tc>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nchor="ctr"/>
                </a:tc>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nchor="ctr"/>
                </a:tc>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nchor="ctr"/>
                </a:tc>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nchor="ctr"/>
                </a:tc>
                <a:extLst>
                  <a:ext uri="{0D108BD9-81ED-4DB2-BD59-A6C34878D82A}">
                    <a16:rowId xmlns:a16="http://schemas.microsoft.com/office/drawing/2014/main" val="10002"/>
                  </a:ext>
                </a:extLst>
              </a:tr>
            </a:tbl>
          </a:graphicData>
        </a:graphic>
      </p:graphicFrame>
      <p:sp>
        <p:nvSpPr>
          <p:cNvPr id="9" name="左右矢印 4">
            <a:extLst>
              <a:ext uri="{FF2B5EF4-FFF2-40B4-BE49-F238E27FC236}">
                <a16:creationId xmlns:a16="http://schemas.microsoft.com/office/drawing/2014/main" id="{710EBB94-CB06-47BE-A5D8-7351BB7449B8}"/>
              </a:ext>
            </a:extLst>
          </p:cNvPr>
          <p:cNvSpPr/>
          <p:nvPr/>
        </p:nvSpPr>
        <p:spPr>
          <a:xfrm>
            <a:off x="3314700" y="5771543"/>
            <a:ext cx="2245064" cy="80887"/>
          </a:xfrm>
          <a:prstGeom prst="leftRightArrow">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8010C756-A0B5-438A-9B5E-E665AC44CDC7}"/>
              </a:ext>
            </a:extLst>
          </p:cNvPr>
          <p:cNvSpPr txBox="1"/>
          <p:nvPr/>
        </p:nvSpPr>
        <p:spPr>
          <a:xfrm>
            <a:off x="433772" y="4972753"/>
            <a:ext cx="1736373" cy="600164"/>
          </a:xfrm>
          <a:prstGeom prst="rect">
            <a:avLst/>
          </a:prstGeom>
          <a:noFill/>
        </p:spPr>
        <p:txBody>
          <a:bodyPr wrap="none" rtlCol="0">
            <a:spAutoFit/>
          </a:bodyPr>
          <a:lstStyle/>
          <a:p>
            <a:pPr algn="ctr"/>
            <a:r>
              <a:rPr kumimoji="1" lang="ja-JP" altLang="en-US" sz="1100" dirty="0"/>
              <a:t>●</a:t>
            </a:r>
            <a:endParaRPr kumimoji="1" lang="en-US" altLang="ja-JP" sz="1100" dirty="0"/>
          </a:p>
          <a:p>
            <a:pPr algn="ctr"/>
            <a:r>
              <a:rPr kumimoji="1" lang="ja-JP" altLang="en-US" sz="1100" dirty="0"/>
              <a:t>第２回</a:t>
            </a:r>
            <a:r>
              <a:rPr kumimoji="1" lang="en-US" altLang="ja-JP" sz="1100" dirty="0"/>
              <a:t>WG</a:t>
            </a:r>
          </a:p>
          <a:p>
            <a:pPr algn="ctr"/>
            <a:r>
              <a:rPr kumimoji="1" lang="ja-JP" altLang="en-US" sz="1100" dirty="0"/>
              <a:t>（実施スキームの検討）</a:t>
            </a:r>
            <a:endParaRPr kumimoji="1" lang="en-US" altLang="ja-JP" sz="1100" dirty="0"/>
          </a:p>
        </p:txBody>
      </p:sp>
      <p:cxnSp>
        <p:nvCxnSpPr>
          <p:cNvPr id="11" name="直線矢印コネクタ 10">
            <a:extLst>
              <a:ext uri="{FF2B5EF4-FFF2-40B4-BE49-F238E27FC236}">
                <a16:creationId xmlns:a16="http://schemas.microsoft.com/office/drawing/2014/main" id="{91F36963-76D9-46A2-ABB5-C870E896D38D}"/>
              </a:ext>
            </a:extLst>
          </p:cNvPr>
          <p:cNvCxnSpPr>
            <a:cxnSpLocks/>
          </p:cNvCxnSpPr>
          <p:nvPr/>
        </p:nvCxnSpPr>
        <p:spPr>
          <a:xfrm>
            <a:off x="1556946" y="5090916"/>
            <a:ext cx="1757754" cy="0"/>
          </a:xfrm>
          <a:prstGeom prst="straightConnector1">
            <a:avLst/>
          </a:prstGeom>
          <a:ln w="28575">
            <a:prstDash val="sysDash"/>
            <a:headEnd type="triangle"/>
            <a:tailEnd type="triangle"/>
          </a:ln>
        </p:spPr>
        <p:style>
          <a:lnRef idx="1">
            <a:schemeClr val="dk1"/>
          </a:lnRef>
          <a:fillRef idx="0">
            <a:schemeClr val="dk1"/>
          </a:fillRef>
          <a:effectRef idx="0">
            <a:schemeClr val="dk1"/>
          </a:effectRef>
          <a:fontRef idx="minor">
            <a:schemeClr val="tx1"/>
          </a:fontRef>
        </p:style>
      </p:cxnSp>
      <p:sp>
        <p:nvSpPr>
          <p:cNvPr id="12" name="テキスト ボックス 11">
            <a:extLst>
              <a:ext uri="{FF2B5EF4-FFF2-40B4-BE49-F238E27FC236}">
                <a16:creationId xmlns:a16="http://schemas.microsoft.com/office/drawing/2014/main" id="{8F594EC9-B6A8-4261-A569-7F66357B7EC3}"/>
              </a:ext>
            </a:extLst>
          </p:cNvPr>
          <p:cNvSpPr txBox="1"/>
          <p:nvPr/>
        </p:nvSpPr>
        <p:spPr>
          <a:xfrm>
            <a:off x="3365410" y="4978588"/>
            <a:ext cx="1877437" cy="261610"/>
          </a:xfrm>
          <a:prstGeom prst="rect">
            <a:avLst/>
          </a:prstGeom>
          <a:noFill/>
        </p:spPr>
        <p:txBody>
          <a:bodyPr wrap="none" rtlCol="0">
            <a:spAutoFit/>
          </a:bodyPr>
          <a:lstStyle/>
          <a:p>
            <a:r>
              <a:rPr kumimoji="1" lang="ja-JP" altLang="en-US" sz="1100" dirty="0"/>
              <a:t>対象施設の検討、協力依頼</a:t>
            </a:r>
          </a:p>
        </p:txBody>
      </p:sp>
      <p:sp>
        <p:nvSpPr>
          <p:cNvPr id="14" name="テキスト ボックス 13">
            <a:extLst>
              <a:ext uri="{FF2B5EF4-FFF2-40B4-BE49-F238E27FC236}">
                <a16:creationId xmlns:a16="http://schemas.microsoft.com/office/drawing/2014/main" id="{4B1104C8-3603-4213-B87A-261725B4B7CA}"/>
              </a:ext>
            </a:extLst>
          </p:cNvPr>
          <p:cNvSpPr txBox="1"/>
          <p:nvPr/>
        </p:nvSpPr>
        <p:spPr>
          <a:xfrm>
            <a:off x="3506474" y="5959296"/>
            <a:ext cx="1595309" cy="261610"/>
          </a:xfrm>
          <a:prstGeom prst="rect">
            <a:avLst/>
          </a:prstGeom>
          <a:noFill/>
        </p:spPr>
        <p:txBody>
          <a:bodyPr wrap="square" rtlCol="0">
            <a:spAutoFit/>
          </a:bodyPr>
          <a:lstStyle/>
          <a:p>
            <a:r>
              <a:rPr kumimoji="1" lang="ja-JP" altLang="en-US" sz="1100" dirty="0"/>
              <a:t>インタビュー実施期間</a:t>
            </a:r>
          </a:p>
        </p:txBody>
      </p:sp>
      <p:sp>
        <p:nvSpPr>
          <p:cNvPr id="17" name="左右矢印 29">
            <a:extLst>
              <a:ext uri="{FF2B5EF4-FFF2-40B4-BE49-F238E27FC236}">
                <a16:creationId xmlns:a16="http://schemas.microsoft.com/office/drawing/2014/main" id="{B3023A96-1730-4430-8D77-A5EE1946D5B8}"/>
              </a:ext>
            </a:extLst>
          </p:cNvPr>
          <p:cNvSpPr/>
          <p:nvPr/>
        </p:nvSpPr>
        <p:spPr>
          <a:xfrm>
            <a:off x="4731255" y="6377204"/>
            <a:ext cx="4239924" cy="80888"/>
          </a:xfrm>
          <a:prstGeom prst="leftRightArrow">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0C6BBAEA-767D-40B5-B624-E84CB9A4596E}"/>
              </a:ext>
            </a:extLst>
          </p:cNvPr>
          <p:cNvSpPr txBox="1"/>
          <p:nvPr/>
        </p:nvSpPr>
        <p:spPr>
          <a:xfrm>
            <a:off x="6519152" y="6530228"/>
            <a:ext cx="1031051" cy="261610"/>
          </a:xfrm>
          <a:prstGeom prst="rect">
            <a:avLst/>
          </a:prstGeom>
          <a:noFill/>
        </p:spPr>
        <p:txBody>
          <a:bodyPr wrap="none" rtlCol="0">
            <a:spAutoFit/>
          </a:bodyPr>
          <a:lstStyle/>
          <a:p>
            <a:r>
              <a:rPr kumimoji="1" lang="ja-JP" altLang="en-US" sz="1100" dirty="0"/>
              <a:t>計画への反映</a:t>
            </a:r>
          </a:p>
        </p:txBody>
      </p:sp>
    </p:spTree>
    <p:extLst>
      <p:ext uri="{BB962C8B-B14F-4D97-AF65-F5344CB8AC3E}">
        <p14:creationId xmlns:p14="http://schemas.microsoft.com/office/powerpoint/2010/main" val="343481360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504</TotalTime>
  <Words>766</Words>
  <PresentationFormat>画面に合わせる (4:3)</PresentationFormat>
  <Paragraphs>114</Paragraphs>
  <Slides>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Meiryo UI</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子どもからの意見の反映方法について</dc:title>
  <cp:lastPrinted>2019-05-07T11:14:45Z</cp:lastPrinted>
  <dcterms:created xsi:type="dcterms:W3CDTF">2019-05-07T09:59:13Z</dcterms:created>
  <dcterms:modified xsi:type="dcterms:W3CDTF">2024-07-29T05:39:40Z</dcterms:modified>
</cp:coreProperties>
</file>