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72" r:id="rId2"/>
  </p:sldMasterIdLst>
  <p:notesMasterIdLst>
    <p:notesMasterId r:id="rId15"/>
  </p:notesMasterIdLst>
  <p:handoutMasterIdLst>
    <p:handoutMasterId r:id="rId16"/>
  </p:handoutMasterIdLst>
  <p:sldIdLst>
    <p:sldId id="261" r:id="rId3"/>
    <p:sldId id="296" r:id="rId4"/>
    <p:sldId id="286" r:id="rId5"/>
    <p:sldId id="292" r:id="rId6"/>
    <p:sldId id="293" r:id="rId7"/>
    <p:sldId id="294" r:id="rId8"/>
    <p:sldId id="258" r:id="rId9"/>
    <p:sldId id="295" r:id="rId10"/>
    <p:sldId id="300" r:id="rId11"/>
    <p:sldId id="288" r:id="rId12"/>
    <p:sldId id="299" r:id="rId13"/>
    <p:sldId id="289" r:id="rId14"/>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村岡" initials="O" lastIdx="3" clrIdx="0">
    <p:extLst>
      <p:ext uri="{19B8F6BF-5375-455C-9EA6-DF929625EA0E}">
        <p15:presenceInfo xmlns:p15="http://schemas.microsoft.com/office/powerpoint/2012/main" userId="村岡"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7E7"/>
    <a:srgbClr val="FFD1D1"/>
    <a:srgbClr val="99CC00"/>
    <a:srgbClr val="CCFF66"/>
    <a:srgbClr val="99FF66"/>
    <a:srgbClr val="66FF33"/>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0146" autoAdjust="0"/>
    <p:restoredTop sz="83053" autoAdjust="0"/>
  </p:normalViewPr>
  <p:slideViewPr>
    <p:cSldViewPr snapToGrid="0">
      <p:cViewPr varScale="1">
        <p:scale>
          <a:sx n="73" d="100"/>
          <a:sy n="73" d="100"/>
        </p:scale>
        <p:origin x="15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charts/_rels/chart1.xml.rels><?xml version="1.0" encoding="UTF-8" standalone="yes"?>
<Relationships xmlns="http://schemas.openxmlformats.org/package/2006/relationships"><Relationship Id="rId3" Type="http://schemas.openxmlformats.org/officeDocument/2006/relationships/oleObject" Target="../embeddings/oleObject1.bin"/><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1"/>
    <c:plotArea>
      <c:layout>
        <c:manualLayout>
          <c:layoutTarget val="inner"/>
          <c:xMode val="edge"/>
          <c:yMode val="edge"/>
          <c:x val="7.8103667042833405E-2"/>
          <c:y val="2.4731736710777375E-2"/>
          <c:w val="0.86034906932447475"/>
          <c:h val="0.45698151300017104"/>
        </c:manualLayout>
      </c:layout>
      <c:barChart>
        <c:barDir val="col"/>
        <c:grouping val="clustered"/>
        <c:varyColors val="0"/>
        <c:ser>
          <c:idx val="0"/>
          <c:order val="0"/>
          <c:spPr>
            <a:gradFill rotWithShape="1">
              <a:gsLst>
                <a:gs pos="0">
                  <a:schemeClr val="accent2">
                    <a:lumMod val="110000"/>
                    <a:satMod val="105000"/>
                    <a:tint val="67000"/>
                  </a:schemeClr>
                </a:gs>
                <a:gs pos="50000">
                  <a:schemeClr val="accent2">
                    <a:lumMod val="105000"/>
                    <a:satMod val="103000"/>
                    <a:tint val="73000"/>
                  </a:schemeClr>
                </a:gs>
                <a:gs pos="100000">
                  <a:schemeClr val="accent2">
                    <a:lumMod val="105000"/>
                    <a:satMod val="109000"/>
                    <a:tint val="81000"/>
                  </a:schemeClr>
                </a:gs>
              </a:gsLst>
              <a:lin ang="5400000" scaled="0"/>
            </a:gradFill>
            <a:ln w="9525" cap="flat" cmpd="sng" algn="ctr">
              <a:solidFill>
                <a:schemeClr val="accent1"/>
              </a:solidFill>
              <a:round/>
            </a:ln>
            <a:effectLst/>
          </c:spPr>
          <c:invertIfNegative val="0"/>
          <c:dPt>
            <c:idx val="0"/>
            <c:invertIfNegative val="0"/>
            <c:bubble3D val="0"/>
            <c:spPr>
              <a:pattFill prst="dkDnDiag">
                <a:fgClr>
                  <a:schemeClr val="accent5"/>
                </a:fgClr>
                <a:bgClr>
                  <a:schemeClr val="bg1"/>
                </a:bgClr>
              </a:pattFill>
              <a:ln w="9525" cap="flat" cmpd="sng" algn="ctr">
                <a:solidFill>
                  <a:schemeClr val="accent1"/>
                </a:solidFill>
                <a:round/>
              </a:ln>
              <a:effectLst/>
            </c:spPr>
            <c:extLst>
              <c:ext xmlns:c16="http://schemas.microsoft.com/office/drawing/2014/chart" uri="{C3380CC4-5D6E-409C-BE32-E72D297353CC}">
                <c16:uniqueId val="{00000001-C56C-4FF7-A750-B99E07C06A34}"/>
              </c:ext>
            </c:extLst>
          </c:dPt>
          <c:dPt>
            <c:idx val="1"/>
            <c:invertIfNegative val="0"/>
            <c:bubble3D val="0"/>
            <c:spPr>
              <a:solidFill>
                <a:schemeClr val="accent5"/>
              </a:solidFill>
              <a:ln w="9525" cap="flat" cmpd="sng" algn="ctr">
                <a:solidFill>
                  <a:schemeClr val="accent1"/>
                </a:solidFill>
                <a:round/>
              </a:ln>
              <a:effectLst/>
            </c:spPr>
            <c:extLst>
              <c:ext xmlns:c16="http://schemas.microsoft.com/office/drawing/2014/chart" uri="{C3380CC4-5D6E-409C-BE32-E72D297353CC}">
                <c16:uniqueId val="{00000007-C56C-4FF7-A750-B99E07C06A34}"/>
              </c:ext>
            </c:extLst>
          </c:dPt>
          <c:dPt>
            <c:idx val="2"/>
            <c:invertIfNegative val="0"/>
            <c:bubble3D val="0"/>
            <c:spPr>
              <a:solidFill>
                <a:schemeClr val="accent5"/>
              </a:solidFill>
              <a:ln w="9525" cap="flat" cmpd="sng" algn="ctr">
                <a:solidFill>
                  <a:schemeClr val="accent1"/>
                </a:solidFill>
                <a:round/>
              </a:ln>
              <a:effectLst/>
            </c:spPr>
            <c:extLst>
              <c:ext xmlns:c16="http://schemas.microsoft.com/office/drawing/2014/chart" uri="{C3380CC4-5D6E-409C-BE32-E72D297353CC}">
                <c16:uniqueId val="{00000008-C56C-4FF7-A750-B99E07C06A34}"/>
              </c:ext>
            </c:extLst>
          </c:dPt>
          <c:dPt>
            <c:idx val="3"/>
            <c:invertIfNegative val="0"/>
            <c:bubble3D val="0"/>
            <c:spPr>
              <a:solidFill>
                <a:schemeClr val="accent5"/>
              </a:solidFill>
              <a:ln w="9525" cap="flat" cmpd="sng" algn="ctr">
                <a:solidFill>
                  <a:schemeClr val="accent1"/>
                </a:solidFill>
                <a:round/>
              </a:ln>
              <a:effectLst/>
            </c:spPr>
            <c:extLst>
              <c:ext xmlns:c16="http://schemas.microsoft.com/office/drawing/2014/chart" uri="{C3380CC4-5D6E-409C-BE32-E72D297353CC}">
                <c16:uniqueId val="{00000009-C56C-4FF7-A750-B99E07C06A34}"/>
              </c:ext>
            </c:extLst>
          </c:dPt>
          <c:dPt>
            <c:idx val="4"/>
            <c:invertIfNegative val="0"/>
            <c:bubble3D val="0"/>
            <c:spPr>
              <a:solidFill>
                <a:schemeClr val="accent5"/>
              </a:solidFill>
              <a:ln w="9525" cap="flat" cmpd="sng" algn="ctr">
                <a:solidFill>
                  <a:schemeClr val="accent1"/>
                </a:solidFill>
                <a:round/>
              </a:ln>
              <a:effectLst/>
            </c:spPr>
            <c:extLst>
              <c:ext xmlns:c16="http://schemas.microsoft.com/office/drawing/2014/chart" uri="{C3380CC4-5D6E-409C-BE32-E72D297353CC}">
                <c16:uniqueId val="{0000000A-C56C-4FF7-A750-B99E07C06A34}"/>
              </c:ext>
            </c:extLst>
          </c:dPt>
          <c:dPt>
            <c:idx val="5"/>
            <c:invertIfNegative val="0"/>
            <c:bubble3D val="0"/>
            <c:spPr>
              <a:solidFill>
                <a:schemeClr val="accent5"/>
              </a:solidFill>
              <a:ln w="9525" cap="flat" cmpd="sng" algn="ctr">
                <a:solidFill>
                  <a:schemeClr val="accent1"/>
                </a:solidFill>
                <a:round/>
              </a:ln>
              <a:effectLst/>
            </c:spPr>
            <c:extLst>
              <c:ext xmlns:c16="http://schemas.microsoft.com/office/drawing/2014/chart" uri="{C3380CC4-5D6E-409C-BE32-E72D297353CC}">
                <c16:uniqueId val="{0000000B-C56C-4FF7-A750-B99E07C06A34}"/>
              </c:ext>
            </c:extLst>
          </c:dPt>
          <c:dPt>
            <c:idx val="6"/>
            <c:invertIfNegative val="0"/>
            <c:bubble3D val="0"/>
            <c:spPr>
              <a:solidFill>
                <a:schemeClr val="accent5"/>
              </a:solidFill>
              <a:ln w="9525" cap="flat" cmpd="sng" algn="ctr">
                <a:solidFill>
                  <a:schemeClr val="accent1"/>
                </a:solidFill>
                <a:round/>
              </a:ln>
              <a:effectLst/>
            </c:spPr>
            <c:extLst>
              <c:ext xmlns:c16="http://schemas.microsoft.com/office/drawing/2014/chart" uri="{C3380CC4-5D6E-409C-BE32-E72D297353CC}">
                <c16:uniqueId val="{0000000C-C56C-4FF7-A750-B99E07C06A34}"/>
              </c:ext>
            </c:extLst>
          </c:dPt>
          <c:dPt>
            <c:idx val="7"/>
            <c:invertIfNegative val="0"/>
            <c:bubble3D val="0"/>
            <c:spPr>
              <a:solidFill>
                <a:schemeClr val="accent5"/>
              </a:solidFill>
              <a:ln w="9525" cap="flat" cmpd="sng" algn="ctr">
                <a:solidFill>
                  <a:schemeClr val="accent1"/>
                </a:solidFill>
                <a:round/>
              </a:ln>
              <a:effectLst/>
            </c:spPr>
            <c:extLst>
              <c:ext xmlns:c16="http://schemas.microsoft.com/office/drawing/2014/chart" uri="{C3380CC4-5D6E-409C-BE32-E72D297353CC}">
                <c16:uniqueId val="{0000000D-C56C-4FF7-A750-B99E07C06A34}"/>
              </c:ext>
            </c:extLst>
          </c:dPt>
          <c:dPt>
            <c:idx val="8"/>
            <c:invertIfNegative val="0"/>
            <c:bubble3D val="0"/>
            <c:spPr>
              <a:pattFill prst="dkDnDiag">
                <a:fgClr>
                  <a:schemeClr val="accent5"/>
                </a:fgClr>
                <a:bgClr>
                  <a:schemeClr val="bg1"/>
                </a:bgClr>
              </a:pattFill>
              <a:ln w="9525" cap="flat" cmpd="sng" algn="ctr">
                <a:solidFill>
                  <a:schemeClr val="accent1"/>
                </a:solidFill>
                <a:round/>
              </a:ln>
              <a:effectLst/>
            </c:spPr>
            <c:extLst>
              <c:ext xmlns:c16="http://schemas.microsoft.com/office/drawing/2014/chart" uri="{C3380CC4-5D6E-409C-BE32-E72D297353CC}">
                <c16:uniqueId val="{00000003-C56C-4FF7-A750-B99E07C06A34}"/>
              </c:ext>
            </c:extLst>
          </c:dPt>
          <c:dPt>
            <c:idx val="9"/>
            <c:invertIfNegative val="0"/>
            <c:bubble3D val="0"/>
            <c:spPr>
              <a:pattFill prst="dkDnDiag">
                <a:fgClr>
                  <a:schemeClr val="accent5"/>
                </a:fgClr>
                <a:bgClr>
                  <a:schemeClr val="bg1"/>
                </a:bgClr>
              </a:pattFill>
              <a:ln w="9525" cap="flat" cmpd="sng" algn="ctr">
                <a:solidFill>
                  <a:schemeClr val="accent1"/>
                </a:solidFill>
                <a:round/>
              </a:ln>
              <a:effectLst/>
            </c:spPr>
            <c:extLst>
              <c:ext xmlns:c16="http://schemas.microsoft.com/office/drawing/2014/chart" uri="{C3380CC4-5D6E-409C-BE32-E72D297353CC}">
                <c16:uniqueId val="{00000005-C56C-4FF7-A750-B99E07C06A34}"/>
              </c:ext>
            </c:extLst>
          </c:dPt>
          <c:dPt>
            <c:idx val="10"/>
            <c:invertIfNegative val="0"/>
            <c:bubble3D val="0"/>
            <c:spPr>
              <a:solidFill>
                <a:schemeClr val="accent5"/>
              </a:solidFill>
              <a:ln w="9525" cap="flat" cmpd="sng" algn="ctr">
                <a:solidFill>
                  <a:schemeClr val="accent1"/>
                </a:solidFill>
                <a:round/>
              </a:ln>
              <a:effectLst/>
            </c:spPr>
            <c:extLst>
              <c:ext xmlns:c16="http://schemas.microsoft.com/office/drawing/2014/chart" uri="{C3380CC4-5D6E-409C-BE32-E72D297353CC}">
                <c16:uniqueId val="{0000000E-C56C-4FF7-A750-B99E07C06A34}"/>
              </c:ext>
            </c:extLst>
          </c:dPt>
          <c:dPt>
            <c:idx val="11"/>
            <c:invertIfNegative val="0"/>
            <c:bubble3D val="0"/>
            <c:spPr>
              <a:pattFill prst="pct80">
                <a:fgClr>
                  <a:schemeClr val="accent5"/>
                </a:fgClr>
                <a:bgClr>
                  <a:schemeClr val="bg1"/>
                </a:bgClr>
              </a:pattFill>
              <a:ln w="9525" cap="flat" cmpd="sng" algn="ctr">
                <a:solidFill>
                  <a:schemeClr val="accent1"/>
                </a:solidFill>
                <a:round/>
              </a:ln>
              <a:effectLst/>
            </c:spPr>
            <c:extLst>
              <c:ext xmlns:c16="http://schemas.microsoft.com/office/drawing/2014/chart" uri="{C3380CC4-5D6E-409C-BE32-E72D297353CC}">
                <c16:uniqueId val="{0000000F-C56C-4FF7-A750-B99E07C06A34}"/>
              </c:ext>
            </c:extLst>
          </c:dPt>
          <c:dPt>
            <c:idx val="12"/>
            <c:invertIfNegative val="0"/>
            <c:bubble3D val="0"/>
            <c:spPr>
              <a:solidFill>
                <a:schemeClr val="accent5"/>
              </a:solidFill>
              <a:ln w="9525" cap="flat" cmpd="sng" algn="ctr">
                <a:solidFill>
                  <a:schemeClr val="accent1"/>
                </a:solidFill>
                <a:round/>
              </a:ln>
              <a:effectLst/>
            </c:spPr>
            <c:extLst>
              <c:ext xmlns:c16="http://schemas.microsoft.com/office/drawing/2014/chart" uri="{C3380CC4-5D6E-409C-BE32-E72D297353CC}">
                <c16:uniqueId val="{00000010-C56C-4FF7-A750-B99E07C06A34}"/>
              </c:ext>
            </c:extLst>
          </c:dPt>
          <c:cat>
            <c:strRef>
              <c:f>対応内容!$S$21:$S$33</c:f>
              <c:strCache>
                <c:ptCount val="13"/>
                <c:pt idx="0">
                  <c:v>1.多機関にわたる調整</c:v>
                </c:pt>
                <c:pt idx="1">
                  <c:v>2.福祉サービス事業所との調整</c:v>
                </c:pt>
                <c:pt idx="2">
                  <c:v>3.医療機関との調整</c:v>
                </c:pt>
                <c:pt idx="3">
                  <c:v>4.助言</c:v>
                </c:pt>
                <c:pt idx="4">
                  <c:v>5.制度の説明</c:v>
                </c:pt>
                <c:pt idx="5">
                  <c:v>6.福祉サービス事業所の情報提供</c:v>
                </c:pt>
                <c:pt idx="6">
                  <c:v>7.市町村窓口や保健センターとの調整</c:v>
                </c:pt>
                <c:pt idx="7">
                  <c:v>8.学校との調整</c:v>
                </c:pt>
                <c:pt idx="8">
                  <c:v>9.相談支援専門員及びコーディネーターと連携</c:v>
                </c:pt>
                <c:pt idx="9">
                  <c:v>10.大阪府を通じた関係機関との調整</c:v>
                </c:pt>
                <c:pt idx="10">
                  <c:v>11.事業所との意見交換</c:v>
                </c:pt>
                <c:pt idx="11">
                  <c:v>12.その他</c:v>
                </c:pt>
                <c:pt idx="12">
                  <c:v>13.対応中</c:v>
                </c:pt>
              </c:strCache>
            </c:strRef>
          </c:cat>
          <c:val>
            <c:numRef>
              <c:f>対応内容!$T$21:$T$33</c:f>
              <c:numCache>
                <c:formatCode>General</c:formatCode>
                <c:ptCount val="13"/>
                <c:pt idx="0">
                  <c:v>85</c:v>
                </c:pt>
                <c:pt idx="1">
                  <c:v>71</c:v>
                </c:pt>
                <c:pt idx="2">
                  <c:v>68</c:v>
                </c:pt>
                <c:pt idx="3">
                  <c:v>55</c:v>
                </c:pt>
                <c:pt idx="4">
                  <c:v>50</c:v>
                </c:pt>
                <c:pt idx="5">
                  <c:v>22</c:v>
                </c:pt>
                <c:pt idx="6">
                  <c:v>22</c:v>
                </c:pt>
                <c:pt idx="7">
                  <c:v>16</c:v>
                </c:pt>
                <c:pt idx="8">
                  <c:v>15</c:v>
                </c:pt>
                <c:pt idx="9">
                  <c:v>9</c:v>
                </c:pt>
                <c:pt idx="10">
                  <c:v>2</c:v>
                </c:pt>
                <c:pt idx="11">
                  <c:v>30</c:v>
                </c:pt>
                <c:pt idx="12">
                  <c:v>16</c:v>
                </c:pt>
              </c:numCache>
            </c:numRef>
          </c:val>
          <c:extLst>
            <c:ext xmlns:c16="http://schemas.microsoft.com/office/drawing/2014/chart" uri="{C3380CC4-5D6E-409C-BE32-E72D297353CC}">
              <c16:uniqueId val="{00000006-C56C-4FF7-A750-B99E07C06A34}"/>
            </c:ext>
          </c:extLst>
        </c:ser>
        <c:dLbls>
          <c:showLegendKey val="0"/>
          <c:showVal val="0"/>
          <c:showCatName val="0"/>
          <c:showSerName val="0"/>
          <c:showPercent val="0"/>
          <c:showBubbleSize val="0"/>
        </c:dLbls>
        <c:gapWidth val="100"/>
        <c:overlap val="-24"/>
        <c:axId val="1970658863"/>
        <c:axId val="1063285264"/>
      </c:barChart>
      <c:catAx>
        <c:axId val="1970658863"/>
        <c:scaling>
          <c:orientation val="minMax"/>
        </c:scaling>
        <c:delete val="0"/>
        <c:axPos val="b"/>
        <c:numFmt formatCode="@" sourceLinked="0"/>
        <c:majorTickMark val="none"/>
        <c:minorTickMark val="none"/>
        <c:tickLblPos val="nextTo"/>
        <c:spPr>
          <a:noFill/>
          <a:ln w="9525" cap="flat" cmpd="sng" algn="ctr">
            <a:solidFill>
              <a:schemeClr val="tx1">
                <a:lumMod val="15000"/>
                <a:lumOff val="85000"/>
              </a:schemeClr>
            </a:solidFill>
            <a:round/>
          </a:ln>
          <a:effectLst/>
        </c:spPr>
        <c:txPr>
          <a:bodyPr rot="0" spcFirstLastPara="1" vertOverflow="ellipsis" vert="eaVert" wrap="square" anchor="ctr" anchorCtr="1"/>
          <a:lstStyle/>
          <a:p>
            <a:pPr>
              <a:defRPr sz="1400" b="0" i="0" u="none" strike="noStrike" kern="1200" baseline="0">
                <a:solidFill>
                  <a:schemeClr val="tx1">
                    <a:lumMod val="50000"/>
                    <a:lumOff val="50000"/>
                  </a:schemeClr>
                </a:solidFill>
                <a:latin typeface="游ゴシック" panose="020B0400000000000000" pitchFamily="50" charset="-128"/>
                <a:ea typeface="游ゴシック" panose="020B0400000000000000" pitchFamily="50" charset="-128"/>
                <a:cs typeface="+mn-cs"/>
              </a:defRPr>
            </a:pPr>
            <a:endParaRPr lang="ja-JP"/>
          </a:p>
        </c:txPr>
        <c:crossAx val="1063285264"/>
        <c:crosses val="autoZero"/>
        <c:auto val="1"/>
        <c:lblAlgn val="ctr"/>
        <c:lblOffset val="100"/>
        <c:noMultiLvlLbl val="0"/>
      </c:catAx>
      <c:valAx>
        <c:axId val="1063285264"/>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0" spcFirstLastPara="1" vertOverflow="ellipsis" vert="eaVert" wrap="square" anchor="ctr" anchorCtr="1"/>
              <a:lstStyle/>
              <a:p>
                <a:pPr>
                  <a:defRPr sz="1400" b="0" i="0" u="none" strike="noStrike" kern="1200" cap="all" baseline="0">
                    <a:solidFill>
                      <a:schemeClr val="tx1">
                        <a:lumMod val="50000"/>
                        <a:lumOff val="50000"/>
                      </a:schemeClr>
                    </a:solidFill>
                    <a:latin typeface="游ゴシック" panose="020B0400000000000000" pitchFamily="50" charset="-128"/>
                    <a:ea typeface="游ゴシック" panose="020B0400000000000000" pitchFamily="50" charset="-128"/>
                    <a:cs typeface="+mn-cs"/>
                  </a:defRPr>
                </a:pPr>
                <a:r>
                  <a:rPr lang="ja-JP"/>
                  <a:t>相談件数</a:t>
                </a:r>
              </a:p>
            </c:rich>
          </c:tx>
          <c:layout>
            <c:manualLayout>
              <c:xMode val="edge"/>
              <c:yMode val="edge"/>
              <c:x val="1.2832489834469112E-3"/>
              <c:y val="0.2496330229672164"/>
            </c:manualLayout>
          </c:layout>
          <c:overlay val="0"/>
          <c:spPr>
            <a:noFill/>
            <a:ln>
              <a:noFill/>
            </a:ln>
            <a:effectLst/>
          </c:spPr>
          <c:txPr>
            <a:bodyPr rot="0" spcFirstLastPara="1" vertOverflow="ellipsis" vert="eaVert" wrap="square" anchor="ctr" anchorCtr="1"/>
            <a:lstStyle/>
            <a:p>
              <a:pPr>
                <a:defRPr sz="1400" b="0" i="0" u="none" strike="noStrike" kern="1200" cap="all" baseline="0">
                  <a:solidFill>
                    <a:schemeClr val="tx1">
                      <a:lumMod val="50000"/>
                      <a:lumOff val="50000"/>
                    </a:schemeClr>
                  </a:solidFill>
                  <a:latin typeface="游ゴシック" panose="020B0400000000000000" pitchFamily="50" charset="-128"/>
                  <a:ea typeface="游ゴシック" panose="020B0400000000000000" pitchFamily="50" charset="-128"/>
                  <a:cs typeface="+mn-cs"/>
                </a:defRPr>
              </a:pPr>
              <a:endParaRPr lang="ja-JP"/>
            </a:p>
          </c:txPr>
        </c:title>
        <c:numFmt formatCode="General" sourceLinked="1"/>
        <c:majorTickMark val="none"/>
        <c:minorTickMark val="none"/>
        <c:tickLblPos val="low"/>
        <c:spPr>
          <a:noFill/>
          <a:ln>
            <a:noFill/>
          </a:ln>
          <a:effectLst/>
        </c:spPr>
        <c:txPr>
          <a:bodyPr rot="-60000000" spcFirstLastPara="1" vertOverflow="ellipsis" vert="horz" wrap="square" anchor="ctr" anchorCtr="1"/>
          <a:lstStyle/>
          <a:p>
            <a:pPr>
              <a:defRPr sz="1400" b="0" i="0" u="none" strike="noStrike" kern="1200" baseline="0">
                <a:solidFill>
                  <a:schemeClr val="tx1">
                    <a:lumMod val="50000"/>
                    <a:lumOff val="50000"/>
                  </a:schemeClr>
                </a:solidFill>
                <a:latin typeface="游ゴシック" panose="020B0400000000000000" pitchFamily="50" charset="-128"/>
                <a:ea typeface="游ゴシック" panose="020B0400000000000000" pitchFamily="50" charset="-128"/>
                <a:cs typeface="+mn-cs"/>
              </a:defRPr>
            </a:pPr>
            <a:endParaRPr lang="ja-JP"/>
          </a:p>
        </c:txPr>
        <c:crossAx val="1970658863"/>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baseline="0">
          <a:latin typeface="游ゴシック" panose="020B0400000000000000" pitchFamily="50" charset="-128"/>
          <a:ea typeface="游ゴシック" panose="020B0400000000000000" pitchFamily="50" charset="-128"/>
        </a:defRPr>
      </a:pPr>
      <a:endParaRPr lang="ja-JP"/>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withinLinear" id="15">
  <a:schemeClr val="accent2"/>
</cs:colorStyle>
</file>

<file path=ppt/charts/style1.xml><?xml version="1.0" encoding="utf-8"?>
<cs:chartStyle xmlns:cs="http://schemas.microsoft.com/office/drawing/2012/chartStyle" xmlns:a="http://schemas.openxmlformats.org/drawingml/2006/main" id="206">
  <cs:axisTitle>
    <cs:lnRef idx="0"/>
    <cs:fillRef idx="0"/>
    <cs:effectRef idx="0"/>
    <cs:fontRef idx="minor">
      <a:schemeClr val="tx1">
        <a:lumMod val="50000"/>
        <a:lumOff val="50000"/>
      </a:schemeClr>
    </cs:fontRef>
    <cs:defRPr sz="900"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50000"/>
        <a:lumOff val="50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400"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900"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900" kern="1200"/>
  </cs:valueAxis>
  <cs:wall>
    <cs:lnRef idx="0"/>
    <cs:fillRef idx="0"/>
    <cs:effectRef idx="0"/>
    <cs:fontRef idx="minor">
      <a:schemeClr val="dk1"/>
    </cs:fontRef>
  </cs:wall>
</cs:chartStyle>
</file>

<file path=ppt/drawings/drawing1.xml><?xml version="1.0" encoding="utf-8"?>
<c:userShapes xmlns:c="http://schemas.openxmlformats.org/drawingml/2006/chart">
  <cdr:relSizeAnchor xmlns:cdr="http://schemas.openxmlformats.org/drawingml/2006/chartDrawing">
    <cdr:from>
      <cdr:x>0.83138</cdr:x>
      <cdr:y>0.79001</cdr:y>
    </cdr:from>
    <cdr:to>
      <cdr:x>0.99122</cdr:x>
      <cdr:y>0.90835</cdr:y>
    </cdr:to>
    <cdr:sp macro="" textlink="">
      <cdr:nvSpPr>
        <cdr:cNvPr id="2" name="テキスト ボックス 1">
          <a:extLst xmlns:a="http://schemas.openxmlformats.org/drawingml/2006/main">
            <a:ext uri="{FF2B5EF4-FFF2-40B4-BE49-F238E27FC236}">
              <a16:creationId xmlns:a16="http://schemas.microsoft.com/office/drawing/2014/main" id="{FE998CC5-4724-40A4-A7FA-68AD6BEF6C53}"/>
            </a:ext>
          </a:extLst>
        </cdr:cNvPr>
        <cdr:cNvSpPr txBox="1"/>
      </cdr:nvSpPr>
      <cdr:spPr>
        <a:xfrm xmlns:a="http://schemas.openxmlformats.org/drawingml/2006/main">
          <a:off x="7519436" y="3425836"/>
          <a:ext cx="1445684" cy="513178"/>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altLang="ja-JP" sz="1100" dirty="0">
              <a:solidFill>
                <a:srgbClr val="FF0000"/>
              </a:solidFill>
              <a:latin typeface="ＭＳ ゴシック" panose="020B0609070205080204" pitchFamily="49" charset="-128"/>
              <a:ea typeface="ＭＳ ゴシック" panose="020B0609070205080204" pitchFamily="49" charset="-128"/>
            </a:rPr>
            <a:t>※</a:t>
          </a:r>
          <a:r>
            <a:rPr lang="ja-JP" altLang="en-US" sz="1100" dirty="0">
              <a:solidFill>
                <a:srgbClr val="FF0000"/>
              </a:solidFill>
              <a:latin typeface="ＭＳ ゴシック" panose="020B0609070205080204" pitchFamily="49" charset="-128"/>
              <a:ea typeface="ＭＳ ゴシック" panose="020B0609070205080204" pitchFamily="49" charset="-128"/>
            </a:rPr>
            <a:t>医療的ケア児支援センターによる分析</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53BF3419-5457-4685-8B92-B867C0803873}"/>
              </a:ext>
            </a:extLst>
          </p:cNvPr>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r>
              <a:rPr kumimoji="1" lang="ja-JP" altLang="en-US"/>
              <a:t>令和５年度大阪府医療的ケア児支援センターの活動実績</a:t>
            </a:r>
          </a:p>
        </p:txBody>
      </p:sp>
      <p:sp>
        <p:nvSpPr>
          <p:cNvPr id="3" name="日付プレースホルダー 2">
            <a:extLst>
              <a:ext uri="{FF2B5EF4-FFF2-40B4-BE49-F238E27FC236}">
                <a16:creationId xmlns:a16="http://schemas.microsoft.com/office/drawing/2014/main" id="{BF70F5DF-2858-4795-B307-1CCE62934FFE}"/>
              </a:ext>
            </a:extLst>
          </p:cNvPr>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38F70CA8-D0CF-4B4A-83D6-6B743608D096}" type="datetimeFigureOut">
              <a:rPr kumimoji="1" lang="ja-JP" altLang="en-US" smtClean="0"/>
              <a:t>2025/2/28</a:t>
            </a:fld>
            <a:endParaRPr kumimoji="1" lang="ja-JP" altLang="en-US"/>
          </a:p>
        </p:txBody>
      </p:sp>
      <p:sp>
        <p:nvSpPr>
          <p:cNvPr id="4" name="フッター プレースホルダー 3">
            <a:extLst>
              <a:ext uri="{FF2B5EF4-FFF2-40B4-BE49-F238E27FC236}">
                <a16:creationId xmlns:a16="http://schemas.microsoft.com/office/drawing/2014/main" id="{7C75AC08-74B6-4033-9BFC-BBCB50A90715}"/>
              </a:ext>
            </a:extLst>
          </p:cNvPr>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94CC0BF3-45CB-4ACB-9B7A-079C62163DD4}"/>
              </a:ext>
            </a:extLst>
          </p:cNvPr>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D0404BC0-6B17-4F20-BE51-B7E442AC9359}" type="slidenum">
              <a:rPr kumimoji="1" lang="ja-JP" altLang="en-US" smtClean="0"/>
              <a:t>‹#›</a:t>
            </a:fld>
            <a:endParaRPr kumimoji="1" lang="ja-JP" altLang="en-US"/>
          </a:p>
        </p:txBody>
      </p:sp>
    </p:spTree>
    <p:extLst>
      <p:ext uri="{BB962C8B-B14F-4D97-AF65-F5344CB8AC3E}">
        <p14:creationId xmlns:p14="http://schemas.microsoft.com/office/powerpoint/2010/main" val="2105948408"/>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r>
              <a:rPr kumimoji="1" lang="ja-JP" altLang="en-US"/>
              <a:t>令和５年度大阪府医療的ケア児支援センターの活動実績</a:t>
            </a:r>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8DA63FDE-5FB6-432E-ABDF-A42ED38E4A5C}" type="datetimeFigureOut">
              <a:rPr kumimoji="1" lang="ja-JP" altLang="en-US" smtClean="0"/>
              <a:t>2025/2/28</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A6196B5A-26B8-42C6-B4AB-F5FCEFC691C4}" type="slidenum">
              <a:rPr kumimoji="1" lang="ja-JP" altLang="en-US" smtClean="0"/>
              <a:t>‹#›</a:t>
            </a:fld>
            <a:endParaRPr kumimoji="1" lang="ja-JP" altLang="en-US"/>
          </a:p>
        </p:txBody>
      </p:sp>
    </p:spTree>
    <p:extLst>
      <p:ext uri="{BB962C8B-B14F-4D97-AF65-F5344CB8AC3E}">
        <p14:creationId xmlns:p14="http://schemas.microsoft.com/office/powerpoint/2010/main" val="1066416065"/>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6891967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5085368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18394337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Tree>
    <p:extLst>
      <p:ext uri="{BB962C8B-B14F-4D97-AF65-F5344CB8AC3E}">
        <p14:creationId xmlns:p14="http://schemas.microsoft.com/office/powerpoint/2010/main" val="24672951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13215282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4794762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19465900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18939000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10331378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0329336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41735753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5084582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97E0A9B-B39C-4D67-B136-3D18038D5F3C}" type="datetime1">
              <a:rPr kumimoji="1" lang="ja-JP" altLang="en-US" smtClean="0"/>
              <a:t>2025/2/28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100353F-F6EA-4AF2-BE29-D1EC384330CD}" type="slidenum">
              <a:rPr kumimoji="1" lang="ja-JP" altLang="en-US" smtClean="0"/>
              <a:t>‹#›</a:t>
            </a:fld>
            <a:endParaRPr kumimoji="1" lang="ja-JP" altLang="en-US"/>
          </a:p>
        </p:txBody>
      </p:sp>
    </p:spTree>
    <p:extLst>
      <p:ext uri="{BB962C8B-B14F-4D97-AF65-F5344CB8AC3E}">
        <p14:creationId xmlns:p14="http://schemas.microsoft.com/office/powerpoint/2010/main" val="6336087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F4F22E6-DB05-44DB-94E0-2DBF7127FD15}" type="datetime1">
              <a:rPr kumimoji="1" lang="ja-JP" altLang="en-US" smtClean="0"/>
              <a:t>2025/2/28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100353F-F6EA-4AF2-BE29-D1EC384330CD}" type="slidenum">
              <a:rPr kumimoji="1" lang="ja-JP" altLang="en-US" smtClean="0"/>
              <a:t>‹#›</a:t>
            </a:fld>
            <a:endParaRPr kumimoji="1" lang="ja-JP" altLang="en-US"/>
          </a:p>
        </p:txBody>
      </p:sp>
    </p:spTree>
    <p:extLst>
      <p:ext uri="{BB962C8B-B14F-4D97-AF65-F5344CB8AC3E}">
        <p14:creationId xmlns:p14="http://schemas.microsoft.com/office/powerpoint/2010/main" val="24866482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C185516-ED8C-4BB2-BDC1-02BC812E3003}" type="datetime1">
              <a:rPr kumimoji="1" lang="ja-JP" altLang="en-US" smtClean="0"/>
              <a:t>2025/2/28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100353F-F6EA-4AF2-BE29-D1EC384330CD}" type="slidenum">
              <a:rPr kumimoji="1" lang="ja-JP" altLang="en-US" smtClean="0"/>
              <a:t>‹#›</a:t>
            </a:fld>
            <a:endParaRPr kumimoji="1" lang="ja-JP" altLang="en-US"/>
          </a:p>
        </p:txBody>
      </p:sp>
    </p:spTree>
    <p:extLst>
      <p:ext uri="{BB962C8B-B14F-4D97-AF65-F5344CB8AC3E}">
        <p14:creationId xmlns:p14="http://schemas.microsoft.com/office/powerpoint/2010/main" val="4793905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12" indent="0" algn="ctr">
              <a:buNone/>
              <a:defRPr sz="2000"/>
            </a:lvl2pPr>
            <a:lvl3pPr marL="914423" indent="0" algn="ctr">
              <a:buNone/>
              <a:defRPr sz="1800"/>
            </a:lvl3pPr>
            <a:lvl4pPr marL="1371634" indent="0" algn="ctr">
              <a:buNone/>
              <a:defRPr sz="1600"/>
            </a:lvl4pPr>
            <a:lvl5pPr marL="1828846" indent="0" algn="ctr">
              <a:buNone/>
              <a:defRPr sz="1600"/>
            </a:lvl5pPr>
            <a:lvl6pPr marL="2286057" indent="0" algn="ctr">
              <a:buNone/>
              <a:defRPr sz="1600"/>
            </a:lvl6pPr>
            <a:lvl7pPr marL="2743269" indent="0" algn="ctr">
              <a:buNone/>
              <a:defRPr sz="1600"/>
            </a:lvl7pPr>
            <a:lvl8pPr marL="3200480" indent="0" algn="ctr">
              <a:buNone/>
              <a:defRPr sz="1600"/>
            </a:lvl8pPr>
            <a:lvl9pPr marL="3657691"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29D29391-0946-480E-A699-89D61BFBEC31}" type="datetime1">
              <a:rPr kumimoji="1" lang="ja-JP" altLang="en-US" smtClean="0"/>
              <a:t>2025/2/28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A96F74A-1C05-4F99-BCB6-DC83F867DD0E}" type="slidenum">
              <a:rPr kumimoji="1" lang="ja-JP" altLang="en-US" smtClean="0"/>
              <a:t>‹#›</a:t>
            </a:fld>
            <a:endParaRPr kumimoji="1" lang="ja-JP" altLang="en-US"/>
          </a:p>
        </p:txBody>
      </p:sp>
    </p:spTree>
    <p:extLst>
      <p:ext uri="{BB962C8B-B14F-4D97-AF65-F5344CB8AC3E}">
        <p14:creationId xmlns:p14="http://schemas.microsoft.com/office/powerpoint/2010/main" val="12509594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E1BFF70-3AD7-4209-8E5B-5607C17DEB33}" type="datetime1">
              <a:rPr kumimoji="1" lang="ja-JP" altLang="en-US" smtClean="0"/>
              <a:t>2025/2/28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A96F74A-1C05-4F99-BCB6-DC83F867DD0E}" type="slidenum">
              <a:rPr kumimoji="1" lang="ja-JP" altLang="en-US" smtClean="0"/>
              <a:t>‹#›</a:t>
            </a:fld>
            <a:endParaRPr kumimoji="1" lang="ja-JP" altLang="en-US"/>
          </a:p>
        </p:txBody>
      </p:sp>
    </p:spTree>
    <p:extLst>
      <p:ext uri="{BB962C8B-B14F-4D97-AF65-F5344CB8AC3E}">
        <p14:creationId xmlns:p14="http://schemas.microsoft.com/office/powerpoint/2010/main" val="14424847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80" y="1709742"/>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80" y="4589467"/>
            <a:ext cx="8543925" cy="1500187"/>
          </a:xfrm>
        </p:spPr>
        <p:txBody>
          <a:bodyPr/>
          <a:lstStyle>
            <a:lvl1pPr marL="0" indent="0">
              <a:buNone/>
              <a:defRPr sz="2400">
                <a:solidFill>
                  <a:schemeClr val="tx1"/>
                </a:solidFill>
              </a:defRPr>
            </a:lvl1pPr>
            <a:lvl2pPr marL="457212" indent="0">
              <a:buNone/>
              <a:defRPr sz="2000">
                <a:solidFill>
                  <a:schemeClr val="tx1">
                    <a:tint val="75000"/>
                  </a:schemeClr>
                </a:solidFill>
              </a:defRPr>
            </a:lvl2pPr>
            <a:lvl3pPr marL="914423" indent="0">
              <a:buNone/>
              <a:defRPr sz="1800">
                <a:solidFill>
                  <a:schemeClr val="tx1">
                    <a:tint val="75000"/>
                  </a:schemeClr>
                </a:solidFill>
              </a:defRPr>
            </a:lvl3pPr>
            <a:lvl4pPr marL="1371634" indent="0">
              <a:buNone/>
              <a:defRPr sz="1600">
                <a:solidFill>
                  <a:schemeClr val="tx1">
                    <a:tint val="75000"/>
                  </a:schemeClr>
                </a:solidFill>
              </a:defRPr>
            </a:lvl4pPr>
            <a:lvl5pPr marL="1828846" indent="0">
              <a:buNone/>
              <a:defRPr sz="1600">
                <a:solidFill>
                  <a:schemeClr val="tx1">
                    <a:tint val="75000"/>
                  </a:schemeClr>
                </a:solidFill>
              </a:defRPr>
            </a:lvl5pPr>
            <a:lvl6pPr marL="2286057" indent="0">
              <a:buNone/>
              <a:defRPr sz="1600">
                <a:solidFill>
                  <a:schemeClr val="tx1">
                    <a:tint val="75000"/>
                  </a:schemeClr>
                </a:solidFill>
              </a:defRPr>
            </a:lvl6pPr>
            <a:lvl7pPr marL="2743269" indent="0">
              <a:buNone/>
              <a:defRPr sz="1600">
                <a:solidFill>
                  <a:schemeClr val="tx1">
                    <a:tint val="75000"/>
                  </a:schemeClr>
                </a:solidFill>
              </a:defRPr>
            </a:lvl7pPr>
            <a:lvl8pPr marL="3200480" indent="0">
              <a:buNone/>
              <a:defRPr sz="1600">
                <a:solidFill>
                  <a:schemeClr val="tx1">
                    <a:tint val="75000"/>
                  </a:schemeClr>
                </a:solidFill>
              </a:defRPr>
            </a:lvl8pPr>
            <a:lvl9pPr marL="3657691"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0EDDF7F-9A1D-471D-A62F-D25870510C68}" type="datetime1">
              <a:rPr kumimoji="1" lang="ja-JP" altLang="en-US" smtClean="0"/>
              <a:t>2025/2/28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A96F74A-1C05-4F99-BCB6-DC83F867DD0E}" type="slidenum">
              <a:rPr kumimoji="1" lang="ja-JP" altLang="en-US" smtClean="0"/>
              <a:t>‹#›</a:t>
            </a:fld>
            <a:endParaRPr kumimoji="1" lang="ja-JP" altLang="en-US"/>
          </a:p>
        </p:txBody>
      </p:sp>
    </p:spTree>
    <p:extLst>
      <p:ext uri="{BB962C8B-B14F-4D97-AF65-F5344CB8AC3E}">
        <p14:creationId xmlns:p14="http://schemas.microsoft.com/office/powerpoint/2010/main" val="7637590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90510DDB-C18F-4E68-96C5-65838408E30C}" type="datetime1">
              <a:rPr kumimoji="1" lang="ja-JP" altLang="en-US" smtClean="0"/>
              <a:t>2025/2/28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A96F74A-1C05-4F99-BCB6-DC83F867DD0E}" type="slidenum">
              <a:rPr kumimoji="1" lang="ja-JP" altLang="en-US" smtClean="0"/>
              <a:t>‹#›</a:t>
            </a:fld>
            <a:endParaRPr kumimoji="1" lang="ja-JP" altLang="en-US"/>
          </a:p>
        </p:txBody>
      </p:sp>
    </p:spTree>
    <p:extLst>
      <p:ext uri="{BB962C8B-B14F-4D97-AF65-F5344CB8AC3E}">
        <p14:creationId xmlns:p14="http://schemas.microsoft.com/office/powerpoint/2010/main" val="41317529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9" y="365129"/>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30" y="1681163"/>
            <a:ext cx="4190702" cy="823912"/>
          </a:xfrm>
        </p:spPr>
        <p:txBody>
          <a:bodyPr anchor="b"/>
          <a:lstStyle>
            <a:lvl1pPr marL="0" indent="0">
              <a:buNone/>
              <a:defRPr sz="2400" b="1"/>
            </a:lvl1pPr>
            <a:lvl2pPr marL="457212" indent="0">
              <a:buNone/>
              <a:defRPr sz="2000" b="1"/>
            </a:lvl2pPr>
            <a:lvl3pPr marL="914423" indent="0">
              <a:buNone/>
              <a:defRPr sz="1800" b="1"/>
            </a:lvl3pPr>
            <a:lvl4pPr marL="1371634" indent="0">
              <a:buNone/>
              <a:defRPr sz="1600" b="1"/>
            </a:lvl4pPr>
            <a:lvl5pPr marL="1828846" indent="0">
              <a:buNone/>
              <a:defRPr sz="1600" b="1"/>
            </a:lvl5pPr>
            <a:lvl6pPr marL="2286057" indent="0">
              <a:buNone/>
              <a:defRPr sz="1600" b="1"/>
            </a:lvl6pPr>
            <a:lvl7pPr marL="2743269" indent="0">
              <a:buNone/>
              <a:defRPr sz="1600" b="1"/>
            </a:lvl7pPr>
            <a:lvl8pPr marL="3200480" indent="0">
              <a:buNone/>
              <a:defRPr sz="1600" b="1"/>
            </a:lvl8pPr>
            <a:lvl9pPr marL="3657691"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30"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12" indent="0">
              <a:buNone/>
              <a:defRPr sz="2000" b="1"/>
            </a:lvl2pPr>
            <a:lvl3pPr marL="914423" indent="0">
              <a:buNone/>
              <a:defRPr sz="1800" b="1"/>
            </a:lvl3pPr>
            <a:lvl4pPr marL="1371634" indent="0">
              <a:buNone/>
              <a:defRPr sz="1600" b="1"/>
            </a:lvl4pPr>
            <a:lvl5pPr marL="1828846" indent="0">
              <a:buNone/>
              <a:defRPr sz="1600" b="1"/>
            </a:lvl5pPr>
            <a:lvl6pPr marL="2286057" indent="0">
              <a:buNone/>
              <a:defRPr sz="1600" b="1"/>
            </a:lvl6pPr>
            <a:lvl7pPr marL="2743269" indent="0">
              <a:buNone/>
              <a:defRPr sz="1600" b="1"/>
            </a:lvl7pPr>
            <a:lvl8pPr marL="3200480" indent="0">
              <a:buNone/>
              <a:defRPr sz="1600" b="1"/>
            </a:lvl8pPr>
            <a:lvl9pPr marL="3657691"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29D72DA-0715-42D8-8A14-C88A04E45E00}" type="datetime1">
              <a:rPr kumimoji="1" lang="ja-JP" altLang="en-US" smtClean="0"/>
              <a:t>2025/2/28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A96F74A-1C05-4F99-BCB6-DC83F867DD0E}" type="slidenum">
              <a:rPr kumimoji="1" lang="ja-JP" altLang="en-US" smtClean="0"/>
              <a:t>‹#›</a:t>
            </a:fld>
            <a:endParaRPr kumimoji="1" lang="ja-JP" altLang="en-US"/>
          </a:p>
        </p:txBody>
      </p:sp>
    </p:spTree>
    <p:extLst>
      <p:ext uri="{BB962C8B-B14F-4D97-AF65-F5344CB8AC3E}">
        <p14:creationId xmlns:p14="http://schemas.microsoft.com/office/powerpoint/2010/main" val="34636754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E9605E75-D56E-430F-B309-9A9DECA5B802}" type="datetime1">
              <a:rPr kumimoji="1" lang="ja-JP" altLang="en-US" smtClean="0"/>
              <a:t>2025/2/28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A96F74A-1C05-4F99-BCB6-DC83F867DD0E}" type="slidenum">
              <a:rPr kumimoji="1" lang="ja-JP" altLang="en-US" smtClean="0"/>
              <a:t>‹#›</a:t>
            </a:fld>
            <a:endParaRPr kumimoji="1" lang="ja-JP" altLang="en-US"/>
          </a:p>
        </p:txBody>
      </p:sp>
    </p:spTree>
    <p:extLst>
      <p:ext uri="{BB962C8B-B14F-4D97-AF65-F5344CB8AC3E}">
        <p14:creationId xmlns:p14="http://schemas.microsoft.com/office/powerpoint/2010/main" val="16901598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5C2730-0913-439D-AB71-3A1D47867B1B}" type="datetime1">
              <a:rPr kumimoji="1" lang="ja-JP" altLang="en-US" smtClean="0"/>
              <a:t>2025/2/28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A96F74A-1C05-4F99-BCB6-DC83F867DD0E}" type="slidenum">
              <a:rPr kumimoji="1" lang="ja-JP" altLang="en-US" smtClean="0"/>
              <a:t>‹#›</a:t>
            </a:fld>
            <a:endParaRPr kumimoji="1" lang="ja-JP" altLang="en-US"/>
          </a:p>
        </p:txBody>
      </p:sp>
    </p:spTree>
    <p:extLst>
      <p:ext uri="{BB962C8B-B14F-4D97-AF65-F5344CB8AC3E}">
        <p14:creationId xmlns:p14="http://schemas.microsoft.com/office/powerpoint/2010/main" val="341583428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9"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1" y="987429"/>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9" y="2057400"/>
            <a:ext cx="3194943" cy="3811588"/>
          </a:xfrm>
        </p:spPr>
        <p:txBody>
          <a:bodyPr/>
          <a:lstStyle>
            <a:lvl1pPr marL="0" indent="0">
              <a:buNone/>
              <a:defRPr sz="1600"/>
            </a:lvl1pPr>
            <a:lvl2pPr marL="457212" indent="0">
              <a:buNone/>
              <a:defRPr sz="1400"/>
            </a:lvl2pPr>
            <a:lvl3pPr marL="914423" indent="0">
              <a:buNone/>
              <a:defRPr sz="1200"/>
            </a:lvl3pPr>
            <a:lvl4pPr marL="1371634" indent="0">
              <a:buNone/>
              <a:defRPr sz="1000"/>
            </a:lvl4pPr>
            <a:lvl5pPr marL="1828846" indent="0">
              <a:buNone/>
              <a:defRPr sz="1000"/>
            </a:lvl5pPr>
            <a:lvl6pPr marL="2286057" indent="0">
              <a:buNone/>
              <a:defRPr sz="1000"/>
            </a:lvl6pPr>
            <a:lvl7pPr marL="2743269" indent="0">
              <a:buNone/>
              <a:defRPr sz="1000"/>
            </a:lvl7pPr>
            <a:lvl8pPr marL="3200480" indent="0">
              <a:buNone/>
              <a:defRPr sz="1000"/>
            </a:lvl8pPr>
            <a:lvl9pPr marL="3657691"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A59BB66-EB1D-46C2-AD25-F4690C6632C1}" type="datetime1">
              <a:rPr kumimoji="1" lang="ja-JP" altLang="en-US" smtClean="0"/>
              <a:t>2025/2/28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A96F74A-1C05-4F99-BCB6-DC83F867DD0E}" type="slidenum">
              <a:rPr kumimoji="1" lang="ja-JP" altLang="en-US" smtClean="0"/>
              <a:t>‹#›</a:t>
            </a:fld>
            <a:endParaRPr kumimoji="1" lang="ja-JP" altLang="en-US"/>
          </a:p>
        </p:txBody>
      </p:sp>
    </p:spTree>
    <p:extLst>
      <p:ext uri="{BB962C8B-B14F-4D97-AF65-F5344CB8AC3E}">
        <p14:creationId xmlns:p14="http://schemas.microsoft.com/office/powerpoint/2010/main" val="36287679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B73A413-9EF5-4B9D-AEAF-388F777D7220}" type="datetime1">
              <a:rPr kumimoji="1" lang="ja-JP" altLang="en-US" smtClean="0"/>
              <a:t>2025/2/28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100353F-F6EA-4AF2-BE29-D1EC384330CD}" type="slidenum">
              <a:rPr kumimoji="1" lang="ja-JP" altLang="en-US" smtClean="0"/>
              <a:t>‹#›</a:t>
            </a:fld>
            <a:endParaRPr kumimoji="1" lang="ja-JP" altLang="en-US"/>
          </a:p>
        </p:txBody>
      </p:sp>
    </p:spTree>
    <p:extLst>
      <p:ext uri="{BB962C8B-B14F-4D97-AF65-F5344CB8AC3E}">
        <p14:creationId xmlns:p14="http://schemas.microsoft.com/office/powerpoint/2010/main" val="373838199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9"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1" y="987429"/>
            <a:ext cx="5014913" cy="4873625"/>
          </a:xfrm>
        </p:spPr>
        <p:txBody>
          <a:bodyPr anchor="t"/>
          <a:lstStyle>
            <a:lvl1pPr marL="0" indent="0">
              <a:buNone/>
              <a:defRPr sz="3200"/>
            </a:lvl1pPr>
            <a:lvl2pPr marL="457212" indent="0">
              <a:buNone/>
              <a:defRPr sz="2800"/>
            </a:lvl2pPr>
            <a:lvl3pPr marL="914423" indent="0">
              <a:buNone/>
              <a:defRPr sz="2400"/>
            </a:lvl3pPr>
            <a:lvl4pPr marL="1371634" indent="0">
              <a:buNone/>
              <a:defRPr sz="2000"/>
            </a:lvl4pPr>
            <a:lvl5pPr marL="1828846" indent="0">
              <a:buNone/>
              <a:defRPr sz="2000"/>
            </a:lvl5pPr>
            <a:lvl6pPr marL="2286057" indent="0">
              <a:buNone/>
              <a:defRPr sz="2000"/>
            </a:lvl6pPr>
            <a:lvl7pPr marL="2743269" indent="0">
              <a:buNone/>
              <a:defRPr sz="2000"/>
            </a:lvl7pPr>
            <a:lvl8pPr marL="3200480" indent="0">
              <a:buNone/>
              <a:defRPr sz="2000"/>
            </a:lvl8pPr>
            <a:lvl9pPr marL="3657691"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9" y="2057400"/>
            <a:ext cx="3194943" cy="3811588"/>
          </a:xfrm>
        </p:spPr>
        <p:txBody>
          <a:bodyPr/>
          <a:lstStyle>
            <a:lvl1pPr marL="0" indent="0">
              <a:buNone/>
              <a:defRPr sz="1600"/>
            </a:lvl1pPr>
            <a:lvl2pPr marL="457212" indent="0">
              <a:buNone/>
              <a:defRPr sz="1400"/>
            </a:lvl2pPr>
            <a:lvl3pPr marL="914423" indent="0">
              <a:buNone/>
              <a:defRPr sz="1200"/>
            </a:lvl3pPr>
            <a:lvl4pPr marL="1371634" indent="0">
              <a:buNone/>
              <a:defRPr sz="1000"/>
            </a:lvl4pPr>
            <a:lvl5pPr marL="1828846" indent="0">
              <a:buNone/>
              <a:defRPr sz="1000"/>
            </a:lvl5pPr>
            <a:lvl6pPr marL="2286057" indent="0">
              <a:buNone/>
              <a:defRPr sz="1000"/>
            </a:lvl6pPr>
            <a:lvl7pPr marL="2743269" indent="0">
              <a:buNone/>
              <a:defRPr sz="1000"/>
            </a:lvl7pPr>
            <a:lvl8pPr marL="3200480" indent="0">
              <a:buNone/>
              <a:defRPr sz="1000"/>
            </a:lvl8pPr>
            <a:lvl9pPr marL="3657691"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8F379AD-6097-4C0C-ABB6-A97CFF024318}" type="datetime1">
              <a:rPr kumimoji="1" lang="ja-JP" altLang="en-US" smtClean="0"/>
              <a:t>2025/2/28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A96F74A-1C05-4F99-BCB6-DC83F867DD0E}" type="slidenum">
              <a:rPr kumimoji="1" lang="ja-JP" altLang="en-US" smtClean="0"/>
              <a:t>‹#›</a:t>
            </a:fld>
            <a:endParaRPr kumimoji="1" lang="ja-JP" altLang="en-US"/>
          </a:p>
        </p:txBody>
      </p:sp>
    </p:spTree>
    <p:extLst>
      <p:ext uri="{BB962C8B-B14F-4D97-AF65-F5344CB8AC3E}">
        <p14:creationId xmlns:p14="http://schemas.microsoft.com/office/powerpoint/2010/main" val="101981718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95D5A01-BD33-4F87-8418-FA1394F9EE4B}" type="datetime1">
              <a:rPr kumimoji="1" lang="ja-JP" altLang="en-US" smtClean="0"/>
              <a:t>2025/2/28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A96F74A-1C05-4F99-BCB6-DC83F867DD0E}" type="slidenum">
              <a:rPr kumimoji="1" lang="ja-JP" altLang="en-US" smtClean="0"/>
              <a:t>‹#›</a:t>
            </a:fld>
            <a:endParaRPr kumimoji="1" lang="ja-JP" altLang="en-US"/>
          </a:p>
        </p:txBody>
      </p:sp>
    </p:spTree>
    <p:extLst>
      <p:ext uri="{BB962C8B-B14F-4D97-AF65-F5344CB8AC3E}">
        <p14:creationId xmlns:p14="http://schemas.microsoft.com/office/powerpoint/2010/main" val="329797663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047E409-92A3-4BF3-B28A-7409903BDDD4}" type="datetime1">
              <a:rPr kumimoji="1" lang="ja-JP" altLang="en-US" smtClean="0"/>
              <a:t>2025/2/28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A96F74A-1C05-4F99-BCB6-DC83F867DD0E}" type="slidenum">
              <a:rPr kumimoji="1" lang="ja-JP" altLang="en-US" smtClean="0"/>
              <a:t>‹#›</a:t>
            </a:fld>
            <a:endParaRPr kumimoji="1" lang="ja-JP" altLang="en-US"/>
          </a:p>
        </p:txBody>
      </p:sp>
    </p:spTree>
    <p:extLst>
      <p:ext uri="{BB962C8B-B14F-4D97-AF65-F5344CB8AC3E}">
        <p14:creationId xmlns:p14="http://schemas.microsoft.com/office/powerpoint/2010/main" val="23903619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1ECA2D9-DDE9-4E74-B148-5B78A61D2388}" type="datetime1">
              <a:rPr kumimoji="1" lang="ja-JP" altLang="en-US" smtClean="0"/>
              <a:t>2025/2/28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100353F-F6EA-4AF2-BE29-D1EC384330CD}" type="slidenum">
              <a:rPr kumimoji="1" lang="ja-JP" altLang="en-US" smtClean="0"/>
              <a:t>‹#›</a:t>
            </a:fld>
            <a:endParaRPr kumimoji="1" lang="ja-JP" altLang="en-US"/>
          </a:p>
        </p:txBody>
      </p:sp>
    </p:spTree>
    <p:extLst>
      <p:ext uri="{BB962C8B-B14F-4D97-AF65-F5344CB8AC3E}">
        <p14:creationId xmlns:p14="http://schemas.microsoft.com/office/powerpoint/2010/main" val="42483467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854B9A8-E4F7-4B53-A28F-B167036AF5F1}" type="datetime1">
              <a:rPr kumimoji="1" lang="ja-JP" altLang="en-US" smtClean="0"/>
              <a:t>2025/2/28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100353F-F6EA-4AF2-BE29-D1EC384330CD}" type="slidenum">
              <a:rPr kumimoji="1" lang="ja-JP" altLang="en-US" smtClean="0"/>
              <a:t>‹#›</a:t>
            </a:fld>
            <a:endParaRPr kumimoji="1" lang="ja-JP" altLang="en-US"/>
          </a:p>
        </p:txBody>
      </p:sp>
    </p:spTree>
    <p:extLst>
      <p:ext uri="{BB962C8B-B14F-4D97-AF65-F5344CB8AC3E}">
        <p14:creationId xmlns:p14="http://schemas.microsoft.com/office/powerpoint/2010/main" val="7751016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CCA12AE-52EA-4653-9225-1900DDD7FAF9}" type="datetime1">
              <a:rPr kumimoji="1" lang="ja-JP" altLang="en-US" smtClean="0"/>
              <a:t>2025/2/28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100353F-F6EA-4AF2-BE29-D1EC384330CD}" type="slidenum">
              <a:rPr kumimoji="1" lang="ja-JP" altLang="en-US" smtClean="0"/>
              <a:t>‹#›</a:t>
            </a:fld>
            <a:endParaRPr kumimoji="1" lang="ja-JP" altLang="en-US"/>
          </a:p>
        </p:txBody>
      </p:sp>
    </p:spTree>
    <p:extLst>
      <p:ext uri="{BB962C8B-B14F-4D97-AF65-F5344CB8AC3E}">
        <p14:creationId xmlns:p14="http://schemas.microsoft.com/office/powerpoint/2010/main" val="3623342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309A5B22-93F6-42BB-B88D-8744F662CBBE}" type="datetime1">
              <a:rPr kumimoji="1" lang="ja-JP" altLang="en-US" smtClean="0"/>
              <a:t>2025/2/28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100353F-F6EA-4AF2-BE29-D1EC384330CD}" type="slidenum">
              <a:rPr kumimoji="1" lang="ja-JP" altLang="en-US" smtClean="0"/>
              <a:t>‹#›</a:t>
            </a:fld>
            <a:endParaRPr kumimoji="1" lang="ja-JP" altLang="en-US"/>
          </a:p>
        </p:txBody>
      </p:sp>
    </p:spTree>
    <p:extLst>
      <p:ext uri="{BB962C8B-B14F-4D97-AF65-F5344CB8AC3E}">
        <p14:creationId xmlns:p14="http://schemas.microsoft.com/office/powerpoint/2010/main" val="9139349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C37077-40BF-46AD-B784-2828C7266284}" type="datetime1">
              <a:rPr kumimoji="1" lang="ja-JP" altLang="en-US" smtClean="0"/>
              <a:t>2025/2/28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100353F-F6EA-4AF2-BE29-D1EC384330CD}" type="slidenum">
              <a:rPr kumimoji="1" lang="ja-JP" altLang="en-US" smtClean="0"/>
              <a:t>‹#›</a:t>
            </a:fld>
            <a:endParaRPr kumimoji="1" lang="ja-JP" altLang="en-US"/>
          </a:p>
        </p:txBody>
      </p:sp>
    </p:spTree>
    <p:extLst>
      <p:ext uri="{BB962C8B-B14F-4D97-AF65-F5344CB8AC3E}">
        <p14:creationId xmlns:p14="http://schemas.microsoft.com/office/powerpoint/2010/main" val="26245094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16D4AE9-22F8-4935-9907-833353C09D9E}" type="datetime1">
              <a:rPr kumimoji="1" lang="ja-JP" altLang="en-US" smtClean="0"/>
              <a:t>2025/2/28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100353F-F6EA-4AF2-BE29-D1EC384330CD}" type="slidenum">
              <a:rPr kumimoji="1" lang="ja-JP" altLang="en-US" smtClean="0"/>
              <a:t>‹#›</a:t>
            </a:fld>
            <a:endParaRPr kumimoji="1" lang="ja-JP" altLang="en-US"/>
          </a:p>
        </p:txBody>
      </p:sp>
    </p:spTree>
    <p:extLst>
      <p:ext uri="{BB962C8B-B14F-4D97-AF65-F5344CB8AC3E}">
        <p14:creationId xmlns:p14="http://schemas.microsoft.com/office/powerpoint/2010/main" val="2577486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B51D84A-9526-43A7-B377-AFC0930D20B4}" type="datetime1">
              <a:rPr kumimoji="1" lang="ja-JP" altLang="en-US" smtClean="0"/>
              <a:t>2025/2/28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100353F-F6EA-4AF2-BE29-D1EC384330CD}" type="slidenum">
              <a:rPr kumimoji="1" lang="ja-JP" altLang="en-US" smtClean="0"/>
              <a:t>‹#›</a:t>
            </a:fld>
            <a:endParaRPr kumimoji="1" lang="ja-JP" altLang="en-US"/>
          </a:p>
        </p:txBody>
      </p:sp>
    </p:spTree>
    <p:extLst>
      <p:ext uri="{BB962C8B-B14F-4D97-AF65-F5344CB8AC3E}">
        <p14:creationId xmlns:p14="http://schemas.microsoft.com/office/powerpoint/2010/main" val="26180899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407F84-E1CB-406B-AE21-B7B6752D8A59}" type="datetime1">
              <a:rPr kumimoji="1" lang="ja-JP" altLang="en-US" smtClean="0"/>
              <a:t>2025/2/28</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00353F-F6EA-4AF2-BE29-D1EC384330CD}" type="slidenum">
              <a:rPr kumimoji="1" lang="ja-JP" altLang="en-US" smtClean="0"/>
              <a:t>‹#›</a:t>
            </a:fld>
            <a:endParaRPr kumimoji="1" lang="ja-JP" altLang="en-US"/>
          </a:p>
        </p:txBody>
      </p:sp>
    </p:spTree>
    <p:extLst>
      <p:ext uri="{BB962C8B-B14F-4D97-AF65-F5344CB8AC3E}">
        <p14:creationId xmlns:p14="http://schemas.microsoft.com/office/powerpoint/2010/main" val="33597502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9"/>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4"/>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DBFFC1-EE7A-481D-A7E6-1BFFFFEB9901}" type="datetime1">
              <a:rPr kumimoji="1" lang="ja-JP" altLang="en-US" smtClean="0"/>
              <a:t>2025/2/28</a:t>
            </a:fld>
            <a:endParaRPr kumimoji="1" lang="ja-JP" altLang="en-US"/>
          </a:p>
        </p:txBody>
      </p:sp>
      <p:sp>
        <p:nvSpPr>
          <p:cNvPr id="5" name="Footer Placeholder 4"/>
          <p:cNvSpPr>
            <a:spLocks noGrp="1"/>
          </p:cNvSpPr>
          <p:nvPr>
            <p:ph type="ftr" sz="quarter" idx="3"/>
          </p:nvPr>
        </p:nvSpPr>
        <p:spPr>
          <a:xfrm>
            <a:off x="3281363" y="6356354"/>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4"/>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96F74A-1C05-4F99-BCB6-DC83F867DD0E}" type="slidenum">
              <a:rPr kumimoji="1" lang="ja-JP" altLang="en-US" smtClean="0"/>
              <a:t>‹#›</a:t>
            </a:fld>
            <a:endParaRPr kumimoji="1" lang="ja-JP" altLang="en-US"/>
          </a:p>
        </p:txBody>
      </p:sp>
    </p:spTree>
    <p:extLst>
      <p:ext uri="{BB962C8B-B14F-4D97-AF65-F5344CB8AC3E}">
        <p14:creationId xmlns:p14="http://schemas.microsoft.com/office/powerpoint/2010/main" val="251949566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23" rtl="0" eaLnBrk="1" latinLnBrk="0" hangingPunct="1">
        <a:lnSpc>
          <a:spcPct val="90000"/>
        </a:lnSpc>
        <a:spcBef>
          <a:spcPct val="0"/>
        </a:spcBef>
        <a:buNone/>
        <a:defRPr kumimoji="1" sz="4401" kern="1200">
          <a:solidFill>
            <a:schemeClr val="tx1"/>
          </a:solidFill>
          <a:latin typeface="+mj-lt"/>
          <a:ea typeface="+mj-ea"/>
          <a:cs typeface="+mj-cs"/>
        </a:defRPr>
      </a:lvl1pPr>
    </p:titleStyle>
    <p:bodyStyle>
      <a:lvl1pPr marL="228606" indent="-228606" algn="l" defTabSz="914423"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17" indent="-228606" algn="l" defTabSz="914423"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28" indent="-228606" algn="l" defTabSz="914423"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40" indent="-228606" algn="l" defTabSz="914423"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52" indent="-228606" algn="l" defTabSz="914423"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63" indent="-228606" algn="l" defTabSz="914423"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74" indent="-228606" algn="l" defTabSz="914423"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86" indent="-228606" algn="l" defTabSz="914423"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97" indent="-228606" algn="l" defTabSz="914423"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23" rtl="0" eaLnBrk="1" latinLnBrk="0" hangingPunct="1">
        <a:defRPr kumimoji="1" sz="1800" kern="1200">
          <a:solidFill>
            <a:schemeClr val="tx1"/>
          </a:solidFill>
          <a:latin typeface="+mn-lt"/>
          <a:ea typeface="+mn-ea"/>
          <a:cs typeface="+mn-cs"/>
        </a:defRPr>
      </a:lvl1pPr>
      <a:lvl2pPr marL="457212" algn="l" defTabSz="914423" rtl="0" eaLnBrk="1" latinLnBrk="0" hangingPunct="1">
        <a:defRPr kumimoji="1" sz="1800" kern="1200">
          <a:solidFill>
            <a:schemeClr val="tx1"/>
          </a:solidFill>
          <a:latin typeface="+mn-lt"/>
          <a:ea typeface="+mn-ea"/>
          <a:cs typeface="+mn-cs"/>
        </a:defRPr>
      </a:lvl2pPr>
      <a:lvl3pPr marL="914423" algn="l" defTabSz="914423" rtl="0" eaLnBrk="1" latinLnBrk="0" hangingPunct="1">
        <a:defRPr kumimoji="1" sz="1800" kern="1200">
          <a:solidFill>
            <a:schemeClr val="tx1"/>
          </a:solidFill>
          <a:latin typeface="+mn-lt"/>
          <a:ea typeface="+mn-ea"/>
          <a:cs typeface="+mn-cs"/>
        </a:defRPr>
      </a:lvl3pPr>
      <a:lvl4pPr marL="1371634" algn="l" defTabSz="914423" rtl="0" eaLnBrk="1" latinLnBrk="0" hangingPunct="1">
        <a:defRPr kumimoji="1" sz="1800" kern="1200">
          <a:solidFill>
            <a:schemeClr val="tx1"/>
          </a:solidFill>
          <a:latin typeface="+mn-lt"/>
          <a:ea typeface="+mn-ea"/>
          <a:cs typeface="+mn-cs"/>
        </a:defRPr>
      </a:lvl4pPr>
      <a:lvl5pPr marL="1828846" algn="l" defTabSz="914423" rtl="0" eaLnBrk="1" latinLnBrk="0" hangingPunct="1">
        <a:defRPr kumimoji="1" sz="1800" kern="1200">
          <a:solidFill>
            <a:schemeClr val="tx1"/>
          </a:solidFill>
          <a:latin typeface="+mn-lt"/>
          <a:ea typeface="+mn-ea"/>
          <a:cs typeface="+mn-cs"/>
        </a:defRPr>
      </a:lvl5pPr>
      <a:lvl6pPr marL="2286057" algn="l" defTabSz="914423" rtl="0" eaLnBrk="1" latinLnBrk="0" hangingPunct="1">
        <a:defRPr kumimoji="1" sz="1800" kern="1200">
          <a:solidFill>
            <a:schemeClr val="tx1"/>
          </a:solidFill>
          <a:latin typeface="+mn-lt"/>
          <a:ea typeface="+mn-ea"/>
          <a:cs typeface="+mn-cs"/>
        </a:defRPr>
      </a:lvl6pPr>
      <a:lvl7pPr marL="2743269" algn="l" defTabSz="914423" rtl="0" eaLnBrk="1" latinLnBrk="0" hangingPunct="1">
        <a:defRPr kumimoji="1" sz="1800" kern="1200">
          <a:solidFill>
            <a:schemeClr val="tx1"/>
          </a:solidFill>
          <a:latin typeface="+mn-lt"/>
          <a:ea typeface="+mn-ea"/>
          <a:cs typeface="+mn-cs"/>
        </a:defRPr>
      </a:lvl7pPr>
      <a:lvl8pPr marL="3200480" algn="l" defTabSz="914423" rtl="0" eaLnBrk="1" latinLnBrk="0" hangingPunct="1">
        <a:defRPr kumimoji="1" sz="1800" kern="1200">
          <a:solidFill>
            <a:schemeClr val="tx1"/>
          </a:solidFill>
          <a:latin typeface="+mn-lt"/>
          <a:ea typeface="+mn-ea"/>
          <a:cs typeface="+mn-cs"/>
        </a:defRPr>
      </a:lvl8pPr>
      <a:lvl9pPr marL="3657691" algn="l" defTabSz="914423"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D94759F-0D8B-4AA1-8C33-747C20397918}"/>
              </a:ext>
            </a:extLst>
          </p:cNvPr>
          <p:cNvSpPr>
            <a:spLocks noGrp="1"/>
          </p:cNvSpPr>
          <p:nvPr>
            <p:ph type="ctrTitle"/>
          </p:nvPr>
        </p:nvSpPr>
        <p:spPr/>
        <p:txBody>
          <a:bodyPr>
            <a:normAutofit/>
          </a:bodyPr>
          <a:lstStyle/>
          <a:p>
            <a:r>
              <a:rPr lang="ja-JP" altLang="en-US" sz="3200" dirty="0">
                <a:latin typeface="ＭＳ ゴシック" panose="020B0609070205080204" pitchFamily="49" charset="-128"/>
                <a:ea typeface="ＭＳ ゴシック" panose="020B0609070205080204" pitchFamily="49" charset="-128"/>
              </a:rPr>
              <a:t>令和７年度以降の医療的ケア児等</a:t>
            </a:r>
            <a:br>
              <a:rPr lang="en-US" altLang="ja-JP" sz="3200" dirty="0">
                <a:latin typeface="ＭＳ ゴシック" panose="020B0609070205080204" pitchFamily="49" charset="-128"/>
                <a:ea typeface="ＭＳ ゴシック" panose="020B0609070205080204" pitchFamily="49" charset="-128"/>
              </a:rPr>
            </a:br>
            <a:r>
              <a:rPr lang="ja-JP" altLang="en-US" sz="3200" dirty="0">
                <a:latin typeface="ＭＳ ゴシック" panose="020B0609070205080204" pitchFamily="49" charset="-128"/>
                <a:ea typeface="ＭＳ ゴシック" panose="020B0609070205080204" pitchFamily="49" charset="-128"/>
              </a:rPr>
              <a:t>相談支援体制構築に係る取組みについて</a:t>
            </a:r>
            <a:endParaRPr kumimoji="1" lang="ja-JP" altLang="en-US" sz="3200" dirty="0">
              <a:latin typeface="ＭＳ ゴシック" panose="020B0609070205080204" pitchFamily="49" charset="-128"/>
              <a:ea typeface="ＭＳ ゴシック" panose="020B0609070205080204" pitchFamily="49" charset="-128"/>
            </a:endParaRPr>
          </a:p>
        </p:txBody>
      </p:sp>
      <p:sp>
        <p:nvSpPr>
          <p:cNvPr id="3" name="字幕 2">
            <a:extLst>
              <a:ext uri="{FF2B5EF4-FFF2-40B4-BE49-F238E27FC236}">
                <a16:creationId xmlns:a16="http://schemas.microsoft.com/office/drawing/2014/main" id="{9B404731-1981-4FD8-9E0B-AB72F3B99C3A}"/>
              </a:ext>
            </a:extLst>
          </p:cNvPr>
          <p:cNvSpPr>
            <a:spLocks noGrp="1"/>
          </p:cNvSpPr>
          <p:nvPr>
            <p:ph type="subTitle" idx="1"/>
          </p:nvPr>
        </p:nvSpPr>
        <p:spPr/>
        <p:txBody>
          <a:bodyPr/>
          <a:lstStyle/>
          <a:p>
            <a:endParaRPr kumimoji="1" lang="en-US" altLang="ja-JP" dirty="0">
              <a:latin typeface="ＭＳ ゴシック" panose="020B0609070205080204" pitchFamily="49" charset="-128"/>
              <a:ea typeface="ＭＳ ゴシック" panose="020B0609070205080204" pitchFamily="49" charset="-128"/>
            </a:endParaRPr>
          </a:p>
          <a:p>
            <a:r>
              <a:rPr kumimoji="1" lang="ja-JP" altLang="en-US" dirty="0">
                <a:latin typeface="ＭＳ ゴシック" panose="020B0609070205080204" pitchFamily="49" charset="-128"/>
                <a:ea typeface="ＭＳ ゴシック" panose="020B0609070205080204" pitchFamily="49" charset="-128"/>
              </a:rPr>
              <a:t>令和６年</a:t>
            </a:r>
            <a:r>
              <a:rPr lang="ja-JP" altLang="en-US" dirty="0">
                <a:latin typeface="ＭＳ ゴシック" panose="020B0609070205080204" pitchFamily="49" charset="-128"/>
                <a:ea typeface="ＭＳ ゴシック" panose="020B0609070205080204" pitchFamily="49" charset="-128"/>
              </a:rPr>
              <a:t>１２</a:t>
            </a:r>
            <a:r>
              <a:rPr kumimoji="1" lang="ja-JP" altLang="en-US" dirty="0">
                <a:latin typeface="ＭＳ ゴシック" panose="020B0609070205080204" pitchFamily="49" charset="-128"/>
                <a:ea typeface="ＭＳ ゴシック" panose="020B0609070205080204" pitchFamily="49" charset="-128"/>
              </a:rPr>
              <a:t>月９日</a:t>
            </a:r>
          </a:p>
        </p:txBody>
      </p:sp>
      <p:sp>
        <p:nvSpPr>
          <p:cNvPr id="4" name="テキスト ボックス 3">
            <a:extLst>
              <a:ext uri="{FF2B5EF4-FFF2-40B4-BE49-F238E27FC236}">
                <a16:creationId xmlns:a16="http://schemas.microsoft.com/office/drawing/2014/main" id="{159BD879-8DDC-4CB4-ACDA-76BF062C90FB}"/>
              </a:ext>
            </a:extLst>
          </p:cNvPr>
          <p:cNvSpPr txBox="1"/>
          <p:nvPr/>
        </p:nvSpPr>
        <p:spPr>
          <a:xfrm>
            <a:off x="8859017" y="90185"/>
            <a:ext cx="937632" cy="292388"/>
          </a:xfrm>
          <a:prstGeom prst="rect">
            <a:avLst/>
          </a:prstGeom>
          <a:noFill/>
          <a:ln>
            <a:solidFill>
              <a:schemeClr val="tx1"/>
            </a:solidFill>
          </a:ln>
        </p:spPr>
        <p:txBody>
          <a:bodyPr wrap="square" rtlCol="0">
            <a:spAutoFit/>
          </a:bodyPr>
          <a:lstStyle/>
          <a:p>
            <a:pPr algn="ctr"/>
            <a:r>
              <a:rPr kumimoji="1" lang="ja-JP" altLang="en-US" sz="1300" dirty="0">
                <a:latin typeface="ＭＳ Ｐゴシック" panose="020B0600070205080204" pitchFamily="50" charset="-128"/>
                <a:ea typeface="ＭＳ Ｐゴシック" panose="020B0600070205080204" pitchFamily="50" charset="-128"/>
              </a:rPr>
              <a:t>資料１</a:t>
            </a:r>
          </a:p>
        </p:txBody>
      </p:sp>
    </p:spTree>
    <p:extLst>
      <p:ext uri="{BB962C8B-B14F-4D97-AF65-F5344CB8AC3E}">
        <p14:creationId xmlns:p14="http://schemas.microsoft.com/office/powerpoint/2010/main" val="42397579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12389EBA-2F6D-4587-B193-FB40ADBCD4B2}"/>
              </a:ext>
            </a:extLst>
          </p:cNvPr>
          <p:cNvSpPr txBox="1"/>
          <p:nvPr/>
        </p:nvSpPr>
        <p:spPr>
          <a:xfrm>
            <a:off x="143015" y="135249"/>
            <a:ext cx="9576000" cy="400110"/>
          </a:xfrm>
          <a:prstGeom prst="rect">
            <a:avLst/>
          </a:prstGeom>
          <a:solidFill>
            <a:schemeClr val="accent5">
              <a:lumMod val="20000"/>
              <a:lumOff val="80000"/>
            </a:schemeClr>
          </a:solidFill>
        </p:spPr>
        <p:txBody>
          <a:bodyPr wrap="square" rtlCol="0">
            <a:spAutoFit/>
          </a:bodyPr>
          <a:lstStyle/>
          <a:p>
            <a:r>
              <a:rPr kumimoji="1" lang="ja-JP" altLang="en-US" sz="2000" dirty="0">
                <a:latin typeface="ＭＳ ゴシック" panose="020B0609070205080204" pitchFamily="49" charset="-128"/>
                <a:ea typeface="ＭＳ ゴシック" panose="020B0609070205080204" pitchFamily="49" charset="-128"/>
              </a:rPr>
              <a:t>令和６年度における相談支援体制の構築に向けた取組</a:t>
            </a:r>
          </a:p>
        </p:txBody>
      </p:sp>
      <p:sp>
        <p:nvSpPr>
          <p:cNvPr id="3" name="テキスト ボックス 2">
            <a:extLst>
              <a:ext uri="{FF2B5EF4-FFF2-40B4-BE49-F238E27FC236}">
                <a16:creationId xmlns:a16="http://schemas.microsoft.com/office/drawing/2014/main" id="{7A8B56CC-2D0C-49C0-8BA8-82168D82E0C5}"/>
              </a:ext>
            </a:extLst>
          </p:cNvPr>
          <p:cNvSpPr txBox="1"/>
          <p:nvPr/>
        </p:nvSpPr>
        <p:spPr>
          <a:xfrm>
            <a:off x="244785" y="680024"/>
            <a:ext cx="9372459" cy="830997"/>
          </a:xfrm>
          <a:prstGeom prst="rect">
            <a:avLst/>
          </a:prstGeom>
          <a:noFill/>
          <a:ln>
            <a:solidFill>
              <a:schemeClr val="accent1"/>
            </a:solidFill>
          </a:ln>
        </p:spPr>
        <p:txBody>
          <a:bodyPr wrap="square" rtlCol="0">
            <a:spAutoFit/>
          </a:bodyPr>
          <a:lstStyle/>
          <a:p>
            <a:r>
              <a:rPr kumimoji="1" lang="ja-JP" altLang="en-US" sz="1600" dirty="0">
                <a:latin typeface="BIZ UDゴシック" panose="020B0400000000000000" pitchFamily="49" charset="-128"/>
                <a:ea typeface="BIZ UDゴシック" panose="020B0400000000000000" pitchFamily="49" charset="-128"/>
              </a:rPr>
              <a:t>　医療的ケア児支援センターにおける相談対応件数は、令和５年度と比べ増加。</a:t>
            </a:r>
            <a:endParaRPr kumimoji="1" lang="en-US" altLang="ja-JP" sz="1600" dirty="0">
              <a:latin typeface="BIZ UDゴシック" panose="020B0400000000000000" pitchFamily="49" charset="-128"/>
              <a:ea typeface="BIZ UDゴシック" panose="020B0400000000000000" pitchFamily="49" charset="-128"/>
            </a:endParaRPr>
          </a:p>
          <a:p>
            <a:r>
              <a:rPr kumimoji="1" lang="ja-JP" altLang="en-US" sz="1600">
                <a:latin typeface="BIZ UDゴシック" panose="020B0400000000000000" pitchFamily="49" charset="-128"/>
                <a:ea typeface="BIZ UDゴシック" panose="020B0400000000000000" pitchFamily="49" charset="-128"/>
              </a:rPr>
              <a:t>　相談の内訳を</a:t>
            </a:r>
            <a:r>
              <a:rPr kumimoji="1" lang="ja-JP" altLang="en-US" sz="1600" dirty="0">
                <a:latin typeface="BIZ UDゴシック" panose="020B0400000000000000" pitchFamily="49" charset="-128"/>
                <a:ea typeface="BIZ UDゴシック" panose="020B0400000000000000" pitchFamily="49" charset="-128"/>
              </a:rPr>
              <a:t>みると、訪問看護や短期入所等のサービス利用や制度説明</a:t>
            </a:r>
            <a:r>
              <a:rPr kumimoji="1" lang="ja-JP" altLang="en-US" sz="1600">
                <a:latin typeface="BIZ UDゴシック" panose="020B0400000000000000" pitchFamily="49" charset="-128"/>
                <a:ea typeface="BIZ UDゴシック" panose="020B0400000000000000" pitchFamily="49" charset="-128"/>
              </a:rPr>
              <a:t>といった、市町村</a:t>
            </a:r>
            <a:r>
              <a:rPr kumimoji="1" lang="ja-JP" altLang="en-US" sz="1600" dirty="0">
                <a:latin typeface="BIZ UDゴシック" panose="020B0400000000000000" pitchFamily="49" charset="-128"/>
                <a:ea typeface="BIZ UDゴシック" panose="020B0400000000000000" pitchFamily="49" charset="-128"/>
              </a:rPr>
              <a:t>や医療的ケア児等コーディネーターが関係機関と連携する</a:t>
            </a:r>
            <a:r>
              <a:rPr kumimoji="1" lang="ja-JP" altLang="en-US" sz="1600">
                <a:latin typeface="BIZ UDゴシック" panose="020B0400000000000000" pitchFamily="49" charset="-128"/>
                <a:ea typeface="BIZ UDゴシック" panose="020B0400000000000000" pitchFamily="49" charset="-128"/>
              </a:rPr>
              <a:t>ことで対応</a:t>
            </a:r>
            <a:r>
              <a:rPr kumimoji="1" lang="ja-JP" altLang="en-US" sz="1600" dirty="0">
                <a:latin typeface="BIZ UDゴシック" panose="020B0400000000000000" pitchFamily="49" charset="-128"/>
                <a:ea typeface="BIZ UDゴシック" panose="020B0400000000000000" pitchFamily="49" charset="-128"/>
              </a:rPr>
              <a:t>可能と思われる事例が</a:t>
            </a:r>
            <a:r>
              <a:rPr kumimoji="1" lang="ja-JP" altLang="en-US" sz="1600" dirty="0">
                <a:solidFill>
                  <a:srgbClr val="FF0000"/>
                </a:solidFill>
                <a:latin typeface="BIZ UDゴシック" panose="020B0400000000000000" pitchFamily="49" charset="-128"/>
                <a:ea typeface="BIZ UDゴシック" panose="020B0400000000000000" pitchFamily="49" charset="-128"/>
              </a:rPr>
              <a:t>約７割</a:t>
            </a:r>
            <a:r>
              <a:rPr kumimoji="1" lang="ja-JP" altLang="en-US" sz="1600" dirty="0">
                <a:latin typeface="BIZ UDゴシック" panose="020B0400000000000000" pitchFamily="49" charset="-128"/>
                <a:ea typeface="BIZ UDゴシック" panose="020B0400000000000000" pitchFamily="49" charset="-128"/>
              </a:rPr>
              <a:t>。</a:t>
            </a:r>
            <a:endParaRPr kumimoji="1" lang="en-US" altLang="ja-JP" sz="1600" dirty="0">
              <a:latin typeface="BIZ UDゴシック" panose="020B0400000000000000" pitchFamily="49" charset="-128"/>
              <a:ea typeface="BIZ UDゴシック" panose="020B0400000000000000" pitchFamily="49" charset="-128"/>
            </a:endParaRPr>
          </a:p>
        </p:txBody>
      </p:sp>
      <p:sp>
        <p:nvSpPr>
          <p:cNvPr id="4" name="テキスト ボックス 3">
            <a:extLst>
              <a:ext uri="{FF2B5EF4-FFF2-40B4-BE49-F238E27FC236}">
                <a16:creationId xmlns:a16="http://schemas.microsoft.com/office/drawing/2014/main" id="{201E310F-E75A-4736-BB65-69BEDF688ADA}"/>
              </a:ext>
            </a:extLst>
          </p:cNvPr>
          <p:cNvSpPr txBox="1"/>
          <p:nvPr/>
        </p:nvSpPr>
        <p:spPr>
          <a:xfrm>
            <a:off x="-3069844" y="8425071"/>
            <a:ext cx="9372459" cy="6863417"/>
          </a:xfrm>
          <a:prstGeom prst="rect">
            <a:avLst/>
          </a:prstGeom>
          <a:noFill/>
          <a:ln>
            <a:solidFill>
              <a:schemeClr val="accent1"/>
            </a:solidFill>
          </a:ln>
        </p:spPr>
        <p:txBody>
          <a:bodyPr wrap="square" rtlCol="0">
            <a:spAutoFit/>
          </a:bodyPr>
          <a:lstStyle/>
          <a:p>
            <a:r>
              <a:rPr kumimoji="1" lang="en-US" altLang="ja-JP" sz="1600" dirty="0">
                <a:latin typeface="ＭＳ ゴシック" panose="020B0609070205080204" pitchFamily="49" charset="-128"/>
                <a:ea typeface="ＭＳ ゴシック" panose="020B0609070205080204" pitchFamily="49" charset="-128"/>
              </a:rPr>
              <a:t>【</a:t>
            </a:r>
            <a:r>
              <a:rPr kumimoji="1" lang="ja-JP" altLang="en-US" sz="1600" dirty="0">
                <a:latin typeface="ＭＳ ゴシック" panose="020B0609070205080204" pitchFamily="49" charset="-128"/>
                <a:ea typeface="ＭＳ ゴシック" panose="020B0609070205080204" pitchFamily="49" charset="-128"/>
              </a:rPr>
              <a:t>課題</a:t>
            </a:r>
            <a:r>
              <a:rPr kumimoji="1" lang="en-US" altLang="ja-JP" sz="1600" dirty="0">
                <a:latin typeface="ＭＳ ゴシック" panose="020B0609070205080204" pitchFamily="49" charset="-128"/>
                <a:ea typeface="ＭＳ ゴシック" panose="020B0609070205080204" pitchFamily="49" charset="-128"/>
              </a:rPr>
              <a:t>】</a:t>
            </a:r>
          </a:p>
          <a:p>
            <a:pPr marL="285750" indent="-285750">
              <a:buFont typeface="Wingdings" panose="05000000000000000000" pitchFamily="2" charset="2"/>
              <a:buChar char="Ø"/>
            </a:pPr>
            <a:r>
              <a:rPr kumimoji="1" lang="ja-JP" altLang="en-US" sz="1600" dirty="0">
                <a:latin typeface="ＭＳ ゴシック" panose="020B0609070205080204" pitchFamily="49" charset="-128"/>
                <a:ea typeface="ＭＳ ゴシック" panose="020B0609070205080204" pitchFamily="49" charset="-128"/>
              </a:rPr>
              <a:t>医療的ケア児支援センターにおける相談対応</a:t>
            </a:r>
            <a:endParaRPr kumimoji="1" lang="en-US" altLang="ja-JP" sz="1600" dirty="0">
              <a:latin typeface="ＭＳ ゴシック" panose="020B0609070205080204" pitchFamily="49" charset="-128"/>
              <a:ea typeface="ＭＳ ゴシック" panose="020B0609070205080204" pitchFamily="49" charset="-128"/>
            </a:endParaRPr>
          </a:p>
          <a:p>
            <a:r>
              <a:rPr kumimoji="1" lang="ja-JP" altLang="en-US" sz="1600" dirty="0">
                <a:latin typeface="ＭＳ ゴシック" panose="020B0609070205080204" pitchFamily="49" charset="-128"/>
                <a:ea typeface="ＭＳ ゴシック" panose="020B0609070205080204" pitchFamily="49" charset="-128"/>
              </a:rPr>
              <a:t>　・令和５年度と比較すると、相談対応件数は大きく増加</a:t>
            </a:r>
            <a:endParaRPr kumimoji="1" lang="en-US" altLang="ja-JP" sz="1600" dirty="0">
              <a:latin typeface="ＭＳ ゴシック" panose="020B0609070205080204" pitchFamily="49" charset="-128"/>
              <a:ea typeface="ＭＳ ゴシック" panose="020B0609070205080204" pitchFamily="49" charset="-128"/>
            </a:endParaRPr>
          </a:p>
          <a:p>
            <a:r>
              <a:rPr kumimoji="1" lang="ja-JP" altLang="en-US" sz="1600" dirty="0">
                <a:latin typeface="ＭＳ ゴシック" panose="020B0609070205080204" pitchFamily="49" charset="-128"/>
                <a:ea typeface="ＭＳ ゴシック" panose="020B0609070205080204" pitchFamily="49" charset="-128"/>
              </a:rPr>
              <a:t>　・相談内容をみると、訪問看護や短期入所等のサービス利用や制度説明といった</a:t>
            </a:r>
            <a:endParaRPr kumimoji="1" lang="en-US" altLang="ja-JP" sz="1600" dirty="0">
              <a:latin typeface="ＭＳ ゴシック" panose="020B0609070205080204" pitchFamily="49" charset="-128"/>
              <a:ea typeface="ＭＳ ゴシック" panose="020B0609070205080204" pitchFamily="49" charset="-128"/>
            </a:endParaRPr>
          </a:p>
          <a:p>
            <a:r>
              <a:rPr kumimoji="1" lang="ja-JP" altLang="en-US" sz="1600" dirty="0">
                <a:latin typeface="ＭＳ ゴシック" panose="020B0609070205080204" pitchFamily="49" charset="-128"/>
                <a:ea typeface="ＭＳ ゴシック" panose="020B0609070205080204" pitchFamily="49" charset="-128"/>
              </a:rPr>
              <a:t>　　市町村や医療的ケア児コーディネーターが関係機関と連携して対応可能な事例が多い</a:t>
            </a:r>
            <a:endParaRPr kumimoji="1" lang="en-US" altLang="ja-JP" sz="1600" dirty="0">
              <a:latin typeface="ＭＳ ゴシック" panose="020B0609070205080204" pitchFamily="49" charset="-128"/>
              <a:ea typeface="ＭＳ ゴシック" panose="020B0609070205080204" pitchFamily="49" charset="-128"/>
            </a:endParaRPr>
          </a:p>
          <a:p>
            <a:endParaRPr kumimoji="1" lang="en-US" altLang="ja-JP" sz="1600" dirty="0">
              <a:latin typeface="ＭＳ ゴシック" panose="020B0609070205080204" pitchFamily="49" charset="-128"/>
              <a:ea typeface="ＭＳ ゴシック" panose="020B0609070205080204" pitchFamily="49" charset="-128"/>
            </a:endParaRPr>
          </a:p>
          <a:p>
            <a:r>
              <a:rPr kumimoji="1" lang="ja-JP" altLang="en-US" sz="1600" dirty="0">
                <a:latin typeface="ＭＳ ゴシック" panose="020B0609070205080204" pitchFamily="49" charset="-128"/>
                <a:ea typeface="ＭＳ ゴシック" panose="020B0609070205080204" pitchFamily="49" charset="-128"/>
              </a:rPr>
              <a:t>　医療的ケア児等コーディネーターとともに重層的な相談支援支援を構築する必要</a:t>
            </a:r>
            <a:endParaRPr kumimoji="1" lang="en-US" altLang="ja-JP" sz="1600" dirty="0">
              <a:latin typeface="ＭＳ ゴシック" panose="020B0609070205080204" pitchFamily="49" charset="-128"/>
              <a:ea typeface="ＭＳ ゴシック" panose="020B0609070205080204" pitchFamily="49" charset="-128"/>
            </a:endParaRPr>
          </a:p>
          <a:p>
            <a:r>
              <a:rPr kumimoji="1" lang="ja-JP" altLang="en-US" sz="1600" dirty="0">
                <a:latin typeface="ＭＳ ゴシック" panose="020B0609070205080204" pitchFamily="49" charset="-128"/>
                <a:ea typeface="ＭＳ ゴシック" panose="020B0609070205080204" pitchFamily="49" charset="-128"/>
              </a:rPr>
              <a:t>　　</a:t>
            </a:r>
            <a:endParaRPr kumimoji="1" lang="en-US" altLang="ja-JP" sz="1600" dirty="0">
              <a:latin typeface="ＭＳ ゴシック" panose="020B0609070205080204" pitchFamily="49" charset="-128"/>
              <a:ea typeface="ＭＳ ゴシック" panose="020B0609070205080204" pitchFamily="49" charset="-128"/>
            </a:endParaRPr>
          </a:p>
          <a:p>
            <a:r>
              <a:rPr kumimoji="1" lang="ja-JP" altLang="en-US" sz="1600" dirty="0">
                <a:latin typeface="ＭＳ ゴシック" panose="020B0609070205080204" pitchFamily="49" charset="-128"/>
                <a:ea typeface="ＭＳ ゴシック" panose="020B0609070205080204" pitchFamily="49" charset="-128"/>
              </a:rPr>
              <a:t>　　配置促進　→　未配置自治体への働きかけ</a:t>
            </a:r>
            <a:endParaRPr kumimoji="1" lang="en-US" altLang="ja-JP" sz="1600" dirty="0">
              <a:latin typeface="ＭＳ ゴシック" panose="020B0609070205080204" pitchFamily="49" charset="-128"/>
              <a:ea typeface="ＭＳ ゴシック" panose="020B0609070205080204" pitchFamily="49" charset="-128"/>
            </a:endParaRPr>
          </a:p>
          <a:p>
            <a:r>
              <a:rPr kumimoji="1" lang="ja-JP" altLang="en-US" sz="1600" dirty="0">
                <a:latin typeface="ＭＳ ゴシック" panose="020B0609070205080204" pitchFamily="49" charset="-128"/>
                <a:ea typeface="ＭＳ ゴシック" panose="020B0609070205080204" pitchFamily="49" charset="-128"/>
              </a:rPr>
              <a:t>　　活動支援　→　連携会議において</a:t>
            </a:r>
            <a:endParaRPr kumimoji="1" lang="en-US" altLang="ja-JP" sz="1600" dirty="0">
              <a:latin typeface="ＭＳ ゴシック" panose="020B0609070205080204" pitchFamily="49" charset="-128"/>
              <a:ea typeface="ＭＳ ゴシック" panose="020B0609070205080204" pitchFamily="49" charset="-128"/>
            </a:endParaRPr>
          </a:p>
          <a:p>
            <a:r>
              <a:rPr kumimoji="1" lang="ja-JP" altLang="en-US" sz="1600" dirty="0">
                <a:latin typeface="ＭＳ ゴシック" panose="020B0609070205080204" pitchFamily="49" charset="-128"/>
                <a:ea typeface="ＭＳ ゴシック" panose="020B0609070205080204" pitchFamily="49" charset="-128"/>
              </a:rPr>
              <a:t>　　周知徹底　→</a:t>
            </a:r>
            <a:endParaRPr kumimoji="1" lang="en-US" altLang="ja-JP" sz="1600" dirty="0">
              <a:latin typeface="ＭＳ ゴシック" panose="020B0609070205080204" pitchFamily="49" charset="-128"/>
              <a:ea typeface="ＭＳ ゴシック" panose="020B0609070205080204" pitchFamily="49" charset="-128"/>
            </a:endParaRPr>
          </a:p>
          <a:p>
            <a:r>
              <a:rPr kumimoji="1" lang="ja-JP" altLang="en-US" sz="1600" dirty="0">
                <a:latin typeface="ＭＳ ゴシック" panose="020B0609070205080204" pitchFamily="49" charset="-128"/>
                <a:ea typeface="ＭＳ ゴシック" panose="020B0609070205080204" pitchFamily="49" charset="-128"/>
              </a:rPr>
              <a:t>　　</a:t>
            </a:r>
            <a:endParaRPr kumimoji="1" lang="en-US" altLang="ja-JP" sz="1600" dirty="0">
              <a:latin typeface="ＭＳ ゴシック" panose="020B0609070205080204" pitchFamily="49" charset="-128"/>
              <a:ea typeface="ＭＳ ゴシック" panose="020B0609070205080204" pitchFamily="49" charset="-128"/>
            </a:endParaRPr>
          </a:p>
          <a:p>
            <a:endParaRPr kumimoji="1" lang="en-US" altLang="ja-JP" sz="1600" dirty="0">
              <a:latin typeface="ＭＳ ゴシック" panose="020B0609070205080204" pitchFamily="49" charset="-128"/>
              <a:ea typeface="ＭＳ ゴシック" panose="020B0609070205080204" pitchFamily="49" charset="-128"/>
            </a:endParaRPr>
          </a:p>
          <a:p>
            <a:r>
              <a:rPr kumimoji="1" lang="ja-JP" altLang="en-US" sz="1600" dirty="0">
                <a:latin typeface="ＭＳ ゴシック" panose="020B0609070205080204" pitchFamily="49" charset="-128"/>
                <a:ea typeface="ＭＳ ゴシック" panose="020B0609070205080204" pitchFamily="49" charset="-128"/>
              </a:rPr>
              <a:t>・手探りの状況であり、活動内容が定まっていない。　</a:t>
            </a:r>
            <a:endParaRPr kumimoji="1" lang="en-US" altLang="ja-JP" sz="1600" dirty="0">
              <a:latin typeface="ＭＳ ゴシック" panose="020B0609070205080204" pitchFamily="49" charset="-128"/>
              <a:ea typeface="ＭＳ ゴシック" panose="020B0609070205080204" pitchFamily="49" charset="-128"/>
            </a:endParaRPr>
          </a:p>
          <a:p>
            <a:r>
              <a:rPr kumimoji="1" lang="ja-JP" altLang="en-US" sz="1600" dirty="0">
                <a:latin typeface="ＭＳ ゴシック" panose="020B0609070205080204" pitchFamily="49" charset="-128"/>
                <a:ea typeface="ＭＳ ゴシック" panose="020B0609070205080204" pitchFamily="49" charset="-128"/>
              </a:rPr>
              <a:t>・役割も不明確で市によって動き方もそれぞれになっている印象を受ける。</a:t>
            </a:r>
            <a:endParaRPr kumimoji="1" lang="en-US" altLang="ja-JP" sz="1600" dirty="0">
              <a:latin typeface="ＭＳ ゴシック" panose="020B0609070205080204" pitchFamily="49" charset="-128"/>
              <a:ea typeface="ＭＳ ゴシック" panose="020B0609070205080204" pitchFamily="49" charset="-128"/>
            </a:endParaRPr>
          </a:p>
          <a:p>
            <a:r>
              <a:rPr kumimoji="1" lang="ja-JP" altLang="en-US" sz="1600" dirty="0">
                <a:latin typeface="ＭＳ ゴシック" panose="020B0609070205080204" pitchFamily="49" charset="-128"/>
                <a:ea typeface="ＭＳ ゴシック" panose="020B0609070205080204" pitchFamily="49" charset="-128"/>
              </a:rPr>
              <a:t>・コーディネーターの役割が定まっていないため、コーディネーターとしてアクションを起こすこと</a:t>
            </a:r>
            <a:endParaRPr kumimoji="1" lang="en-US" altLang="ja-JP" sz="1600" dirty="0">
              <a:latin typeface="ＭＳ ゴシック" panose="020B0609070205080204" pitchFamily="49" charset="-128"/>
              <a:ea typeface="ＭＳ ゴシック" panose="020B0609070205080204" pitchFamily="49" charset="-128"/>
            </a:endParaRPr>
          </a:p>
          <a:p>
            <a:r>
              <a:rPr kumimoji="1" lang="ja-JP" altLang="en-US" sz="1600" dirty="0">
                <a:latin typeface="ＭＳ ゴシック" panose="020B0609070205080204" pitchFamily="49" charset="-128"/>
                <a:ea typeface="ＭＳ ゴシック" panose="020B0609070205080204" pitchFamily="49" charset="-128"/>
              </a:rPr>
              <a:t>　が難しい。</a:t>
            </a:r>
            <a:endParaRPr kumimoji="1" lang="en-US" altLang="ja-JP" sz="1600" dirty="0">
              <a:latin typeface="ＭＳ ゴシック" panose="020B0609070205080204" pitchFamily="49" charset="-128"/>
              <a:ea typeface="ＭＳ ゴシック" panose="020B0609070205080204" pitchFamily="49" charset="-128"/>
            </a:endParaRPr>
          </a:p>
          <a:p>
            <a:pPr algn="r"/>
            <a:r>
              <a:rPr kumimoji="1" lang="ja-JP" altLang="en-US" sz="1400" dirty="0">
                <a:latin typeface="ＭＳ ゴシック" panose="020B0609070205080204" pitchFamily="49" charset="-128"/>
                <a:ea typeface="ＭＳ ゴシック" panose="020B0609070205080204" pitchFamily="49" charset="-128"/>
              </a:rPr>
              <a:t>＜医療的ケア児等コーディネーター配置状況等に関する調査　抜粋＞</a:t>
            </a:r>
            <a:endParaRPr kumimoji="1" lang="en-US" altLang="ja-JP" sz="1400" dirty="0">
              <a:latin typeface="ＭＳ ゴシック" panose="020B0609070205080204" pitchFamily="49" charset="-128"/>
              <a:ea typeface="ＭＳ ゴシック" panose="020B0609070205080204" pitchFamily="49" charset="-128"/>
            </a:endParaRPr>
          </a:p>
          <a:p>
            <a:endParaRPr kumimoji="1" lang="en-US" altLang="ja-JP" sz="1600" dirty="0">
              <a:latin typeface="ＭＳ ゴシック" panose="020B0609070205080204" pitchFamily="49" charset="-128"/>
              <a:ea typeface="ＭＳ ゴシック" panose="020B0609070205080204" pitchFamily="49" charset="-128"/>
            </a:endParaRPr>
          </a:p>
          <a:p>
            <a:r>
              <a:rPr kumimoji="1" lang="ja-JP" altLang="en-US" sz="1600" dirty="0">
                <a:latin typeface="ＭＳ ゴシック" panose="020B0609070205080204" pitchFamily="49" charset="-128"/>
                <a:ea typeface="ＭＳ ゴシック" panose="020B0609070205080204" pitchFamily="49" charset="-128"/>
              </a:rPr>
              <a:t>・医療的ケア児等コーディネーターの役割の明確化（相談支援員がベースでない職種の役割）</a:t>
            </a:r>
            <a:endParaRPr kumimoji="1" lang="en-US" altLang="ja-JP" sz="1600" dirty="0">
              <a:latin typeface="ＭＳ ゴシック" panose="020B0609070205080204" pitchFamily="49" charset="-128"/>
              <a:ea typeface="ＭＳ ゴシック" panose="020B0609070205080204" pitchFamily="49" charset="-128"/>
            </a:endParaRPr>
          </a:p>
          <a:p>
            <a:r>
              <a:rPr kumimoji="1" lang="ja-JP" altLang="en-US" sz="1600" dirty="0">
                <a:latin typeface="ＭＳ ゴシック" panose="020B0609070205080204" pitchFamily="49" charset="-128"/>
                <a:ea typeface="ＭＳ ゴシック" panose="020B0609070205080204" pitchFamily="49" charset="-128"/>
              </a:rPr>
              <a:t>・コーディネーターとしての実働を知りたい。</a:t>
            </a:r>
            <a:endParaRPr kumimoji="1" lang="en-US" altLang="ja-JP" sz="1600" dirty="0">
              <a:latin typeface="ＭＳ ゴシック" panose="020B0609070205080204" pitchFamily="49" charset="-128"/>
              <a:ea typeface="ＭＳ ゴシック" panose="020B0609070205080204" pitchFamily="49" charset="-128"/>
            </a:endParaRPr>
          </a:p>
          <a:p>
            <a:pPr algn="r"/>
            <a:r>
              <a:rPr kumimoji="1" lang="ja-JP" altLang="en-US" sz="1400" dirty="0">
                <a:latin typeface="ＭＳ ゴシック" panose="020B0609070205080204" pitchFamily="49" charset="-128"/>
                <a:ea typeface="ＭＳ ゴシック" panose="020B0609070205080204" pitchFamily="49" charset="-128"/>
              </a:rPr>
              <a:t>＜医療的ケア児支援にかかる連携会議　アンケート抜粋＞</a:t>
            </a:r>
            <a:endParaRPr kumimoji="1" lang="en-US" altLang="ja-JP" sz="1400" dirty="0">
              <a:latin typeface="ＭＳ ゴシック" panose="020B0609070205080204" pitchFamily="49" charset="-128"/>
              <a:ea typeface="ＭＳ ゴシック" panose="020B0609070205080204" pitchFamily="49" charset="-128"/>
            </a:endParaRPr>
          </a:p>
          <a:p>
            <a:endParaRPr kumimoji="1" lang="en-US" altLang="ja-JP" sz="1400" dirty="0">
              <a:latin typeface="ＭＳ ゴシック" panose="020B0609070205080204" pitchFamily="49" charset="-128"/>
              <a:ea typeface="ＭＳ ゴシック" panose="020B0609070205080204" pitchFamily="49" charset="-128"/>
            </a:endParaRPr>
          </a:p>
          <a:p>
            <a:pPr marL="285750" indent="-285750">
              <a:buFont typeface="Wingdings" panose="05000000000000000000" pitchFamily="2" charset="2"/>
              <a:buChar char="Ø"/>
            </a:pPr>
            <a:r>
              <a:rPr kumimoji="1" lang="ja-JP" altLang="en-US" sz="1600" dirty="0">
                <a:latin typeface="ＭＳ ゴシック" panose="020B0609070205080204" pitchFamily="49" charset="-128"/>
                <a:ea typeface="ＭＳ ゴシック" panose="020B0609070205080204" pitchFamily="49" charset="-128"/>
              </a:rPr>
              <a:t>自治体による取組みや支援状況の地域差</a:t>
            </a:r>
            <a:endParaRPr kumimoji="1" lang="en-US" altLang="ja-JP" sz="1600" dirty="0">
              <a:latin typeface="ＭＳ ゴシック" panose="020B0609070205080204" pitchFamily="49" charset="-128"/>
              <a:ea typeface="ＭＳ ゴシック" panose="020B0609070205080204" pitchFamily="49" charset="-128"/>
            </a:endParaRPr>
          </a:p>
          <a:p>
            <a:r>
              <a:rPr kumimoji="1" lang="ja-JP" altLang="en-US" sz="1600" dirty="0">
                <a:latin typeface="ＭＳ ゴシック" panose="020B0609070205080204" pitchFamily="49" charset="-128"/>
                <a:ea typeface="ＭＳ ゴシック" panose="020B0609070205080204" pitchFamily="49" charset="-128"/>
              </a:rPr>
              <a:t>・事例が少ない町なので、他の市町村との連携は欠かせないと感じた。</a:t>
            </a:r>
            <a:endParaRPr kumimoji="1" lang="en-US" altLang="ja-JP" sz="1600" dirty="0">
              <a:latin typeface="ＭＳ ゴシック" panose="020B0609070205080204" pitchFamily="49" charset="-128"/>
              <a:ea typeface="ＭＳ ゴシック" panose="020B0609070205080204" pitchFamily="49" charset="-128"/>
            </a:endParaRPr>
          </a:p>
          <a:p>
            <a:r>
              <a:rPr kumimoji="1" lang="ja-JP" altLang="en-US" sz="1600" dirty="0">
                <a:latin typeface="ＭＳ ゴシック" panose="020B0609070205080204" pitchFamily="49" charset="-128"/>
                <a:ea typeface="ＭＳ ゴシック" panose="020B0609070205080204" pitchFamily="49" charset="-128"/>
              </a:rPr>
              <a:t>・近隣市町村で意見交換できれば。</a:t>
            </a:r>
            <a:endParaRPr kumimoji="1" lang="en-US" altLang="ja-JP" sz="1600" dirty="0">
              <a:latin typeface="ＭＳ ゴシック" panose="020B0609070205080204" pitchFamily="49" charset="-128"/>
              <a:ea typeface="ＭＳ ゴシック" panose="020B0609070205080204" pitchFamily="49" charset="-128"/>
            </a:endParaRPr>
          </a:p>
          <a:p>
            <a:pPr algn="r"/>
            <a:r>
              <a:rPr kumimoji="1" lang="ja-JP" altLang="en-US" sz="1400" dirty="0">
                <a:latin typeface="ＭＳ ゴシック" panose="020B0609070205080204" pitchFamily="49" charset="-128"/>
                <a:ea typeface="ＭＳ ゴシック" panose="020B0609070205080204" pitchFamily="49" charset="-128"/>
              </a:rPr>
              <a:t>＜医療的ケア児支援にかかる連携会議　アンケート抜粋＞</a:t>
            </a:r>
            <a:endParaRPr kumimoji="1" lang="en-US" altLang="ja-JP" sz="1600" dirty="0">
              <a:latin typeface="ＭＳ ゴシック" panose="020B0609070205080204" pitchFamily="49" charset="-128"/>
              <a:ea typeface="ＭＳ ゴシック" panose="020B0609070205080204" pitchFamily="49" charset="-128"/>
            </a:endParaRPr>
          </a:p>
        </p:txBody>
      </p:sp>
      <p:sp>
        <p:nvSpPr>
          <p:cNvPr id="5" name="矢印: 右 4">
            <a:extLst>
              <a:ext uri="{FF2B5EF4-FFF2-40B4-BE49-F238E27FC236}">
                <a16:creationId xmlns:a16="http://schemas.microsoft.com/office/drawing/2014/main" id="{8C683B80-6916-4978-8460-96A500CF38C3}"/>
              </a:ext>
            </a:extLst>
          </p:cNvPr>
          <p:cNvSpPr/>
          <p:nvPr/>
        </p:nvSpPr>
        <p:spPr>
          <a:xfrm rot="5400000">
            <a:off x="4784271" y="1359667"/>
            <a:ext cx="337457" cy="101237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0D4E49E7-71D6-4908-ADED-5C19CA709DF1}"/>
              </a:ext>
            </a:extLst>
          </p:cNvPr>
          <p:cNvSpPr txBox="1"/>
          <p:nvPr/>
        </p:nvSpPr>
        <p:spPr>
          <a:xfrm>
            <a:off x="244786" y="2162247"/>
            <a:ext cx="9372458" cy="646331"/>
          </a:xfrm>
          <a:prstGeom prst="rect">
            <a:avLst/>
          </a:prstGeom>
          <a:noFill/>
          <a:ln>
            <a:solidFill>
              <a:schemeClr val="accent1"/>
            </a:solidFill>
          </a:ln>
        </p:spPr>
        <p:txBody>
          <a:bodyPr wrap="square">
            <a:spAutoFit/>
          </a:bodyPr>
          <a:lstStyle/>
          <a:p>
            <a:pPr algn="ctr"/>
            <a:r>
              <a:rPr kumimoji="1" lang="ja-JP" altLang="en-US" dirty="0">
                <a:latin typeface="BIZ UDゴシック" panose="020B0400000000000000" pitchFamily="49" charset="-128"/>
                <a:ea typeface="BIZ UDゴシック" panose="020B0400000000000000" pitchFamily="49" charset="-128"/>
              </a:rPr>
              <a:t>医療的ケア児支援センターと医療的ケア児等コーディネーターとの</a:t>
            </a:r>
            <a:endParaRPr kumimoji="1" lang="en-US" altLang="ja-JP" dirty="0">
              <a:latin typeface="BIZ UDゴシック" panose="020B0400000000000000" pitchFamily="49" charset="-128"/>
              <a:ea typeface="BIZ UDゴシック" panose="020B0400000000000000" pitchFamily="49" charset="-128"/>
            </a:endParaRPr>
          </a:p>
          <a:p>
            <a:pPr algn="ctr"/>
            <a:r>
              <a:rPr kumimoji="1" lang="ja-JP" altLang="en-US" u="sng" dirty="0">
                <a:solidFill>
                  <a:schemeClr val="accent2"/>
                </a:solidFill>
                <a:latin typeface="BIZ UDゴシック" panose="020B0400000000000000" pitchFamily="49" charset="-128"/>
                <a:ea typeface="BIZ UDゴシック" panose="020B0400000000000000" pitchFamily="49" charset="-128"/>
              </a:rPr>
              <a:t>適切な役割分担のもと</a:t>
            </a:r>
            <a:r>
              <a:rPr kumimoji="1" lang="ja-JP" altLang="en-US" dirty="0">
                <a:latin typeface="BIZ UDゴシック" panose="020B0400000000000000" pitchFamily="49" charset="-128"/>
                <a:ea typeface="BIZ UDゴシック" panose="020B0400000000000000" pitchFamily="49" charset="-128"/>
              </a:rPr>
              <a:t>重層的な相談支援体制を構築することが必要</a:t>
            </a:r>
            <a:endParaRPr lang="ja-JP" altLang="en-US" dirty="0">
              <a:latin typeface="BIZ UDゴシック" panose="020B0400000000000000" pitchFamily="49" charset="-128"/>
              <a:ea typeface="BIZ UDゴシック" panose="020B0400000000000000" pitchFamily="49" charset="-128"/>
            </a:endParaRPr>
          </a:p>
        </p:txBody>
      </p:sp>
      <p:grpSp>
        <p:nvGrpSpPr>
          <p:cNvPr id="15" name="グループ化 14">
            <a:extLst>
              <a:ext uri="{FF2B5EF4-FFF2-40B4-BE49-F238E27FC236}">
                <a16:creationId xmlns:a16="http://schemas.microsoft.com/office/drawing/2014/main" id="{16D90797-C4F8-4137-BE84-93AB6153998D}"/>
              </a:ext>
            </a:extLst>
          </p:cNvPr>
          <p:cNvGrpSpPr/>
          <p:nvPr/>
        </p:nvGrpSpPr>
        <p:grpSpPr>
          <a:xfrm>
            <a:off x="244786" y="3637962"/>
            <a:ext cx="9245533" cy="1662785"/>
            <a:chOff x="143015" y="3955109"/>
            <a:chExt cx="8117215" cy="1662785"/>
          </a:xfrm>
        </p:grpSpPr>
        <p:sp>
          <p:nvSpPr>
            <p:cNvPr id="9" name="テキスト ボックス 8">
              <a:extLst>
                <a:ext uri="{FF2B5EF4-FFF2-40B4-BE49-F238E27FC236}">
                  <a16:creationId xmlns:a16="http://schemas.microsoft.com/office/drawing/2014/main" id="{7956FF3E-AABE-44E3-80DD-281E4D98A958}"/>
                </a:ext>
              </a:extLst>
            </p:cNvPr>
            <p:cNvSpPr txBox="1"/>
            <p:nvPr/>
          </p:nvSpPr>
          <p:spPr>
            <a:xfrm>
              <a:off x="143015" y="3955109"/>
              <a:ext cx="2515125" cy="369332"/>
            </a:xfrm>
            <a:prstGeom prst="rect">
              <a:avLst/>
            </a:prstGeom>
            <a:noFill/>
            <a:ln>
              <a:solidFill>
                <a:schemeClr val="accent1"/>
              </a:solidFill>
            </a:ln>
          </p:spPr>
          <p:txBody>
            <a:bodyPr wrap="square">
              <a:spAutoFit/>
            </a:bodyPr>
            <a:lstStyle/>
            <a:p>
              <a:pPr algn="ctr"/>
              <a:r>
                <a:rPr kumimoji="1" lang="ja-JP" altLang="en-US" dirty="0">
                  <a:latin typeface="BIZ UDゴシック" panose="020B0400000000000000" pitchFamily="49" charset="-128"/>
                  <a:ea typeface="BIZ UDゴシック" panose="020B0400000000000000" pitchFamily="49" charset="-128"/>
                </a:rPr>
                <a:t>配置促進</a:t>
              </a:r>
              <a:endParaRPr lang="ja-JP" altLang="en-US" dirty="0">
                <a:latin typeface="BIZ UDゴシック" panose="020B0400000000000000" pitchFamily="49" charset="-128"/>
                <a:ea typeface="BIZ UDゴシック" panose="020B0400000000000000" pitchFamily="49" charset="-128"/>
              </a:endParaRPr>
            </a:p>
          </p:txBody>
        </p:sp>
        <p:sp>
          <p:nvSpPr>
            <p:cNvPr id="10" name="テキスト ボックス 9">
              <a:extLst>
                <a:ext uri="{FF2B5EF4-FFF2-40B4-BE49-F238E27FC236}">
                  <a16:creationId xmlns:a16="http://schemas.microsoft.com/office/drawing/2014/main" id="{856B8CEA-FE9F-44A2-B6A3-6076784BDE38}"/>
                </a:ext>
              </a:extLst>
            </p:cNvPr>
            <p:cNvSpPr txBox="1"/>
            <p:nvPr/>
          </p:nvSpPr>
          <p:spPr>
            <a:xfrm>
              <a:off x="2944060" y="3955109"/>
              <a:ext cx="2515125" cy="369332"/>
            </a:xfrm>
            <a:prstGeom prst="rect">
              <a:avLst/>
            </a:prstGeom>
            <a:noFill/>
            <a:ln>
              <a:solidFill>
                <a:schemeClr val="accent1"/>
              </a:solidFill>
            </a:ln>
          </p:spPr>
          <p:txBody>
            <a:bodyPr wrap="square">
              <a:spAutoFit/>
            </a:bodyPr>
            <a:lstStyle/>
            <a:p>
              <a:pPr algn="ctr"/>
              <a:r>
                <a:rPr kumimoji="1" lang="ja-JP" altLang="en-US" dirty="0">
                  <a:latin typeface="BIZ UDゴシック" panose="020B0400000000000000" pitchFamily="49" charset="-128"/>
                  <a:ea typeface="BIZ UDゴシック" panose="020B0400000000000000" pitchFamily="49" charset="-128"/>
                </a:rPr>
                <a:t>活動支援</a:t>
              </a:r>
              <a:endParaRPr lang="ja-JP" altLang="en-US" dirty="0">
                <a:latin typeface="BIZ UDゴシック" panose="020B0400000000000000" pitchFamily="49" charset="-128"/>
                <a:ea typeface="BIZ UDゴシック" panose="020B0400000000000000" pitchFamily="49" charset="-128"/>
              </a:endParaRPr>
            </a:p>
          </p:txBody>
        </p:sp>
        <p:sp>
          <p:nvSpPr>
            <p:cNvPr id="11" name="テキスト ボックス 10">
              <a:extLst>
                <a:ext uri="{FF2B5EF4-FFF2-40B4-BE49-F238E27FC236}">
                  <a16:creationId xmlns:a16="http://schemas.microsoft.com/office/drawing/2014/main" id="{157045EE-83F1-4700-8990-6D21DFD38125}"/>
                </a:ext>
              </a:extLst>
            </p:cNvPr>
            <p:cNvSpPr txBox="1"/>
            <p:nvPr/>
          </p:nvSpPr>
          <p:spPr>
            <a:xfrm>
              <a:off x="5745105" y="3967437"/>
              <a:ext cx="2515125" cy="369332"/>
            </a:xfrm>
            <a:prstGeom prst="rect">
              <a:avLst/>
            </a:prstGeom>
            <a:noFill/>
            <a:ln>
              <a:solidFill>
                <a:schemeClr val="accent1"/>
              </a:solidFill>
            </a:ln>
          </p:spPr>
          <p:txBody>
            <a:bodyPr wrap="square">
              <a:spAutoFit/>
            </a:bodyPr>
            <a:lstStyle/>
            <a:p>
              <a:pPr algn="ctr"/>
              <a:r>
                <a:rPr kumimoji="1" lang="ja-JP" altLang="en-US" dirty="0">
                  <a:latin typeface="BIZ UDゴシック" panose="020B0400000000000000" pitchFamily="49" charset="-128"/>
                  <a:ea typeface="BIZ UDゴシック" panose="020B0400000000000000" pitchFamily="49" charset="-128"/>
                </a:rPr>
                <a:t>周知徹底</a:t>
              </a:r>
              <a:endParaRPr lang="ja-JP" altLang="en-US" dirty="0">
                <a:latin typeface="BIZ UDゴシック" panose="020B0400000000000000" pitchFamily="49" charset="-128"/>
                <a:ea typeface="BIZ UDゴシック" panose="020B0400000000000000" pitchFamily="49" charset="-128"/>
              </a:endParaRPr>
            </a:p>
          </p:txBody>
        </p:sp>
        <p:sp>
          <p:nvSpPr>
            <p:cNvPr id="12" name="テキスト ボックス 11">
              <a:extLst>
                <a:ext uri="{FF2B5EF4-FFF2-40B4-BE49-F238E27FC236}">
                  <a16:creationId xmlns:a16="http://schemas.microsoft.com/office/drawing/2014/main" id="{46E2DB74-D095-46DE-9DB8-3452E1840168}"/>
                </a:ext>
              </a:extLst>
            </p:cNvPr>
            <p:cNvSpPr txBox="1"/>
            <p:nvPr/>
          </p:nvSpPr>
          <p:spPr>
            <a:xfrm>
              <a:off x="143015" y="4540676"/>
              <a:ext cx="2515125" cy="615553"/>
            </a:xfrm>
            <a:prstGeom prst="rect">
              <a:avLst/>
            </a:prstGeom>
            <a:noFill/>
            <a:ln>
              <a:solidFill>
                <a:schemeClr val="accent1"/>
              </a:solidFill>
            </a:ln>
          </p:spPr>
          <p:txBody>
            <a:bodyPr wrap="square">
              <a:spAutoFit/>
            </a:bodyPr>
            <a:lstStyle/>
            <a:p>
              <a:r>
                <a:rPr kumimoji="1" lang="ja-JP" altLang="en-US" dirty="0">
                  <a:latin typeface="BIZ UDゴシック" panose="020B0400000000000000" pitchFamily="49" charset="-128"/>
                  <a:ea typeface="BIZ UDゴシック" panose="020B0400000000000000" pitchFamily="49" charset="-128"/>
                </a:rPr>
                <a:t>　</a:t>
              </a:r>
              <a:r>
                <a:rPr kumimoji="1" lang="ja-JP" altLang="en-US" sz="1600" dirty="0">
                  <a:latin typeface="BIZ UDゴシック" panose="020B0400000000000000" pitchFamily="49" charset="-128"/>
                  <a:ea typeface="BIZ UDゴシック" panose="020B0400000000000000" pitchFamily="49" charset="-128"/>
                </a:rPr>
                <a:t>未配置自治体への配置の</a:t>
              </a:r>
              <a:endParaRPr kumimoji="1" lang="en-US" altLang="ja-JP" sz="1600" dirty="0">
                <a:latin typeface="BIZ UDゴシック" panose="020B0400000000000000" pitchFamily="49" charset="-128"/>
                <a:ea typeface="BIZ UDゴシック" panose="020B0400000000000000" pitchFamily="49" charset="-128"/>
              </a:endParaRPr>
            </a:p>
            <a:p>
              <a:r>
                <a:rPr kumimoji="1" lang="ja-JP" altLang="en-US" sz="1600" dirty="0">
                  <a:latin typeface="BIZ UDゴシック" panose="020B0400000000000000" pitchFamily="49" charset="-128"/>
                  <a:ea typeface="BIZ UDゴシック" panose="020B0400000000000000" pitchFamily="49" charset="-128"/>
                </a:rPr>
                <a:t>働きかけ</a:t>
              </a:r>
              <a:endParaRPr lang="ja-JP" altLang="en-US" dirty="0">
                <a:latin typeface="BIZ UDゴシック" panose="020B0400000000000000" pitchFamily="49" charset="-128"/>
                <a:ea typeface="BIZ UDゴシック" panose="020B0400000000000000" pitchFamily="49" charset="-128"/>
              </a:endParaRPr>
            </a:p>
          </p:txBody>
        </p:sp>
        <p:sp>
          <p:nvSpPr>
            <p:cNvPr id="13" name="テキスト ボックス 12">
              <a:extLst>
                <a:ext uri="{FF2B5EF4-FFF2-40B4-BE49-F238E27FC236}">
                  <a16:creationId xmlns:a16="http://schemas.microsoft.com/office/drawing/2014/main" id="{29C6463B-4C6B-4827-89E1-2D9D6D86327B}"/>
                </a:ext>
              </a:extLst>
            </p:cNvPr>
            <p:cNvSpPr txBox="1"/>
            <p:nvPr/>
          </p:nvSpPr>
          <p:spPr>
            <a:xfrm>
              <a:off x="2944059" y="4540676"/>
              <a:ext cx="2515125" cy="1077218"/>
            </a:xfrm>
            <a:prstGeom prst="rect">
              <a:avLst/>
            </a:prstGeom>
            <a:noFill/>
            <a:ln>
              <a:solidFill>
                <a:schemeClr val="accent1"/>
              </a:solidFill>
            </a:ln>
          </p:spPr>
          <p:txBody>
            <a:bodyPr wrap="square">
              <a:spAutoFit/>
            </a:bodyPr>
            <a:lstStyle/>
            <a:p>
              <a:r>
                <a:rPr kumimoji="1" lang="ja-JP" altLang="en-US" sz="1600" dirty="0">
                  <a:latin typeface="BIZ UDゴシック" panose="020B0400000000000000" pitchFamily="49" charset="-128"/>
                  <a:ea typeface="BIZ UDゴシック" panose="020B0400000000000000" pitchFamily="49" charset="-128"/>
                </a:rPr>
                <a:t>連携会議の開催等による</a:t>
              </a:r>
              <a:endParaRPr kumimoji="1" lang="en-US" altLang="ja-JP" sz="1600" dirty="0">
                <a:latin typeface="BIZ UDゴシック" panose="020B0400000000000000" pitchFamily="49" charset="-128"/>
                <a:ea typeface="BIZ UDゴシック" panose="020B0400000000000000" pitchFamily="49" charset="-128"/>
              </a:endParaRPr>
            </a:p>
            <a:p>
              <a:r>
                <a:rPr kumimoji="1" lang="ja-JP" altLang="en-US" sz="1600" dirty="0">
                  <a:latin typeface="BIZ UDゴシック" panose="020B0400000000000000" pitchFamily="49" charset="-128"/>
                  <a:ea typeface="BIZ UDゴシック" panose="020B0400000000000000" pitchFamily="49" charset="-128"/>
                </a:rPr>
                <a:t>・連携の好事例の横展開</a:t>
              </a:r>
              <a:endParaRPr kumimoji="1" lang="en-US" altLang="ja-JP" sz="1600" dirty="0">
                <a:latin typeface="BIZ UDゴシック" panose="020B0400000000000000" pitchFamily="49" charset="-128"/>
                <a:ea typeface="BIZ UDゴシック" panose="020B0400000000000000" pitchFamily="49" charset="-128"/>
              </a:endParaRPr>
            </a:p>
            <a:p>
              <a:r>
                <a:rPr kumimoji="1" lang="ja-JP" altLang="en-US" sz="1600" dirty="0">
                  <a:latin typeface="BIZ UDゴシック" panose="020B0400000000000000" pitchFamily="49" charset="-128"/>
                  <a:ea typeface="BIZ UDゴシック" panose="020B0400000000000000" pitchFamily="49" charset="-128"/>
                </a:rPr>
                <a:t>・市町村域を超えた意見</a:t>
              </a:r>
              <a:endParaRPr kumimoji="1" lang="en-US" altLang="ja-JP" sz="1600" dirty="0">
                <a:latin typeface="BIZ UDゴシック" panose="020B0400000000000000" pitchFamily="49" charset="-128"/>
                <a:ea typeface="BIZ UDゴシック" panose="020B0400000000000000" pitchFamily="49" charset="-128"/>
              </a:endParaRPr>
            </a:p>
            <a:p>
              <a:r>
                <a:rPr kumimoji="1" lang="ja-JP" altLang="en-US" sz="1600" dirty="0">
                  <a:latin typeface="BIZ UDゴシック" panose="020B0400000000000000" pitchFamily="49" charset="-128"/>
                  <a:ea typeface="BIZ UDゴシック" panose="020B0400000000000000" pitchFamily="49" charset="-128"/>
                </a:rPr>
                <a:t>　交換の場の提供</a:t>
              </a:r>
              <a:endParaRPr lang="ja-JP" altLang="en-US" dirty="0">
                <a:latin typeface="BIZ UDゴシック" panose="020B0400000000000000" pitchFamily="49" charset="-128"/>
                <a:ea typeface="BIZ UDゴシック" panose="020B0400000000000000" pitchFamily="49" charset="-128"/>
              </a:endParaRPr>
            </a:p>
          </p:txBody>
        </p:sp>
        <p:sp>
          <p:nvSpPr>
            <p:cNvPr id="14" name="テキスト ボックス 13">
              <a:extLst>
                <a:ext uri="{FF2B5EF4-FFF2-40B4-BE49-F238E27FC236}">
                  <a16:creationId xmlns:a16="http://schemas.microsoft.com/office/drawing/2014/main" id="{B526200D-859A-4CB3-B7D4-51EEA449C828}"/>
                </a:ext>
              </a:extLst>
            </p:cNvPr>
            <p:cNvSpPr txBox="1"/>
            <p:nvPr/>
          </p:nvSpPr>
          <p:spPr>
            <a:xfrm>
              <a:off x="5745105" y="4540676"/>
              <a:ext cx="2515125" cy="861774"/>
            </a:xfrm>
            <a:prstGeom prst="rect">
              <a:avLst/>
            </a:prstGeom>
            <a:noFill/>
            <a:ln>
              <a:solidFill>
                <a:schemeClr val="accent1"/>
              </a:solidFill>
            </a:ln>
          </p:spPr>
          <p:txBody>
            <a:bodyPr wrap="square">
              <a:spAutoFit/>
            </a:bodyPr>
            <a:lstStyle/>
            <a:p>
              <a:r>
                <a:rPr kumimoji="1" lang="ja-JP" altLang="en-US" dirty="0">
                  <a:latin typeface="BIZ UDゴシック" panose="020B0400000000000000" pitchFamily="49" charset="-128"/>
                  <a:ea typeface="BIZ UDゴシック" panose="020B0400000000000000" pitchFamily="49" charset="-128"/>
                </a:rPr>
                <a:t>　</a:t>
              </a:r>
              <a:r>
                <a:rPr kumimoji="1" lang="ja-JP" altLang="en-US" sz="1600" dirty="0">
                  <a:latin typeface="BIZ UDゴシック" panose="020B0400000000000000" pitchFamily="49" charset="-128"/>
                  <a:ea typeface="BIZ UDゴシック" panose="020B0400000000000000" pitchFamily="49" charset="-128"/>
                </a:rPr>
                <a:t>相談できる窓口（医療的ケア児等コーディネーター）の情報を発信</a:t>
              </a:r>
              <a:endParaRPr lang="ja-JP" altLang="en-US" dirty="0">
                <a:latin typeface="BIZ UDゴシック" panose="020B0400000000000000" pitchFamily="49" charset="-128"/>
                <a:ea typeface="BIZ UDゴシック" panose="020B0400000000000000" pitchFamily="49" charset="-128"/>
              </a:endParaRPr>
            </a:p>
          </p:txBody>
        </p:sp>
      </p:grpSp>
      <p:sp>
        <p:nvSpPr>
          <p:cNvPr id="19" name="テキスト ボックス 18">
            <a:extLst>
              <a:ext uri="{FF2B5EF4-FFF2-40B4-BE49-F238E27FC236}">
                <a16:creationId xmlns:a16="http://schemas.microsoft.com/office/drawing/2014/main" id="{C25F2832-6985-4A44-8984-55E463C16212}"/>
              </a:ext>
            </a:extLst>
          </p:cNvPr>
          <p:cNvSpPr txBox="1"/>
          <p:nvPr/>
        </p:nvSpPr>
        <p:spPr>
          <a:xfrm>
            <a:off x="244785" y="3059668"/>
            <a:ext cx="6472365" cy="369332"/>
          </a:xfrm>
          <a:prstGeom prst="rect">
            <a:avLst/>
          </a:prstGeom>
          <a:solidFill>
            <a:schemeClr val="accent2"/>
          </a:solidFill>
        </p:spPr>
        <p:txBody>
          <a:bodyPr wrap="square" rtlCol="0">
            <a:spAutoFit/>
          </a:bodyPr>
          <a:lstStyle/>
          <a:p>
            <a:r>
              <a:rPr kumimoji="1" lang="ja-JP" altLang="en-US" dirty="0">
                <a:latin typeface="BIZ UDゴシック" panose="020B0400000000000000" pitchFamily="49" charset="-128"/>
                <a:ea typeface="BIZ UDゴシック" panose="020B0400000000000000" pitchFamily="49" charset="-128"/>
              </a:rPr>
              <a:t>令和６年度：医療的ケア児等コーディネーターの機能強化</a:t>
            </a:r>
          </a:p>
        </p:txBody>
      </p:sp>
      <p:sp>
        <p:nvSpPr>
          <p:cNvPr id="6" name="スライド番号プレースホルダー 5">
            <a:extLst>
              <a:ext uri="{FF2B5EF4-FFF2-40B4-BE49-F238E27FC236}">
                <a16:creationId xmlns:a16="http://schemas.microsoft.com/office/drawing/2014/main" id="{BD7BD2D2-0DBC-4228-8169-9FC3FDF192CA}"/>
              </a:ext>
            </a:extLst>
          </p:cNvPr>
          <p:cNvSpPr>
            <a:spLocks noGrp="1"/>
          </p:cNvSpPr>
          <p:nvPr>
            <p:ph type="sldNum" sz="quarter" idx="12"/>
          </p:nvPr>
        </p:nvSpPr>
        <p:spPr>
          <a:xfrm>
            <a:off x="7388394" y="6357626"/>
            <a:ext cx="2228850" cy="365125"/>
          </a:xfrm>
        </p:spPr>
        <p:txBody>
          <a:bodyPr/>
          <a:lstStyle/>
          <a:p>
            <a:r>
              <a:rPr kumimoji="1" lang="en-US" altLang="ja-JP" sz="1400" dirty="0">
                <a:latin typeface="ＭＳ ゴシック" panose="020B0609070205080204" pitchFamily="49" charset="-128"/>
                <a:ea typeface="ＭＳ ゴシック" panose="020B0609070205080204" pitchFamily="49" charset="-128"/>
              </a:rPr>
              <a:t>-9-</a:t>
            </a:r>
            <a:endParaRPr kumimoji="1" lang="ja-JP" altLang="en-US" sz="14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4431893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D94759F-0D8B-4AA1-8C33-747C20397918}"/>
              </a:ext>
            </a:extLst>
          </p:cNvPr>
          <p:cNvSpPr>
            <a:spLocks noGrp="1"/>
          </p:cNvSpPr>
          <p:nvPr>
            <p:ph type="ctrTitle"/>
          </p:nvPr>
        </p:nvSpPr>
        <p:spPr>
          <a:xfrm>
            <a:off x="742950" y="2235200"/>
            <a:ext cx="8420100" cy="2387600"/>
          </a:xfrm>
        </p:spPr>
        <p:txBody>
          <a:bodyPr anchor="ctr">
            <a:normAutofit/>
          </a:bodyPr>
          <a:lstStyle/>
          <a:p>
            <a:r>
              <a:rPr lang="ja-JP" altLang="en-US" sz="4400" dirty="0">
                <a:latin typeface="ＭＳ ゴシック" panose="020B0609070205080204" pitchFamily="49" charset="-128"/>
                <a:ea typeface="ＭＳ ゴシック" panose="020B0609070205080204" pitchFamily="49" charset="-128"/>
              </a:rPr>
              <a:t>令和７年度以降の取組</a:t>
            </a:r>
            <a:endParaRPr kumimoji="1" lang="ja-JP" altLang="en-US" sz="4400" dirty="0">
              <a:latin typeface="ＭＳ ゴシック" panose="020B0609070205080204" pitchFamily="49" charset="-128"/>
              <a:ea typeface="ＭＳ ゴシック" panose="020B0609070205080204" pitchFamily="49" charset="-128"/>
            </a:endParaRPr>
          </a:p>
        </p:txBody>
      </p:sp>
      <p:sp>
        <p:nvSpPr>
          <p:cNvPr id="3" name="スライド番号プレースホルダー 5">
            <a:extLst>
              <a:ext uri="{FF2B5EF4-FFF2-40B4-BE49-F238E27FC236}">
                <a16:creationId xmlns:a16="http://schemas.microsoft.com/office/drawing/2014/main" id="{1F0566D6-3B90-4E8D-A268-3AD0A5B06962}"/>
              </a:ext>
            </a:extLst>
          </p:cNvPr>
          <p:cNvSpPr>
            <a:spLocks noGrp="1"/>
          </p:cNvSpPr>
          <p:nvPr>
            <p:ph type="sldNum" sz="quarter" idx="12"/>
          </p:nvPr>
        </p:nvSpPr>
        <p:spPr>
          <a:xfrm>
            <a:off x="7388394" y="6357626"/>
            <a:ext cx="2228850" cy="365125"/>
          </a:xfrm>
        </p:spPr>
        <p:txBody>
          <a:bodyPr/>
          <a:lstStyle/>
          <a:p>
            <a:r>
              <a:rPr kumimoji="1" lang="en-US" altLang="ja-JP" sz="1400" dirty="0">
                <a:latin typeface="ＭＳ ゴシック" panose="020B0609070205080204" pitchFamily="49" charset="-128"/>
                <a:ea typeface="ＭＳ ゴシック" panose="020B0609070205080204" pitchFamily="49" charset="-128"/>
              </a:rPr>
              <a:t>-10-</a:t>
            </a:r>
            <a:endParaRPr kumimoji="1" lang="ja-JP" altLang="en-US" sz="14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9194278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12389EBA-2F6D-4587-B193-FB40ADBCD4B2}"/>
              </a:ext>
            </a:extLst>
          </p:cNvPr>
          <p:cNvSpPr txBox="1"/>
          <p:nvPr/>
        </p:nvSpPr>
        <p:spPr>
          <a:xfrm>
            <a:off x="177350" y="135249"/>
            <a:ext cx="9576000" cy="400110"/>
          </a:xfrm>
          <a:prstGeom prst="rect">
            <a:avLst/>
          </a:prstGeom>
          <a:solidFill>
            <a:schemeClr val="accent5">
              <a:lumMod val="20000"/>
              <a:lumOff val="80000"/>
            </a:schemeClr>
          </a:solidFill>
        </p:spPr>
        <p:txBody>
          <a:bodyPr wrap="square" rtlCol="0">
            <a:spAutoFit/>
          </a:bodyPr>
          <a:lstStyle/>
          <a:p>
            <a:r>
              <a:rPr kumimoji="1" lang="ja-JP" altLang="en-US" sz="2000" dirty="0">
                <a:latin typeface="ＭＳ ゴシック" panose="020B0609070205080204" pitchFamily="49" charset="-128"/>
                <a:ea typeface="ＭＳ ゴシック" panose="020B0609070205080204" pitchFamily="49" charset="-128"/>
              </a:rPr>
              <a:t>令和７年度以降の地域における相談支援体制の構築の取組について</a:t>
            </a:r>
          </a:p>
        </p:txBody>
      </p:sp>
      <p:sp>
        <p:nvSpPr>
          <p:cNvPr id="3" name="テキスト ボックス 2">
            <a:extLst>
              <a:ext uri="{FF2B5EF4-FFF2-40B4-BE49-F238E27FC236}">
                <a16:creationId xmlns:a16="http://schemas.microsoft.com/office/drawing/2014/main" id="{7A8B56CC-2D0C-49C0-8BA8-82168D82E0C5}"/>
              </a:ext>
            </a:extLst>
          </p:cNvPr>
          <p:cNvSpPr txBox="1"/>
          <p:nvPr/>
        </p:nvSpPr>
        <p:spPr>
          <a:xfrm>
            <a:off x="165000" y="885202"/>
            <a:ext cx="9576000" cy="2831544"/>
          </a:xfrm>
          <a:prstGeom prst="rect">
            <a:avLst/>
          </a:prstGeom>
          <a:noFill/>
          <a:ln>
            <a:solidFill>
              <a:schemeClr val="accent1"/>
            </a:solidFill>
          </a:ln>
        </p:spPr>
        <p:txBody>
          <a:bodyPr wrap="square" rtlCol="0">
            <a:spAutoFit/>
          </a:bodyPr>
          <a:lstStyle/>
          <a:p>
            <a:r>
              <a:rPr kumimoji="1" lang="en-US" altLang="ja-JP" dirty="0">
                <a:latin typeface="BIZ UDゴシック" panose="020B0400000000000000" pitchFamily="49" charset="-128"/>
                <a:ea typeface="BIZ UDゴシック" panose="020B0400000000000000" pitchFamily="49" charset="-128"/>
              </a:rPr>
              <a:t>【</a:t>
            </a:r>
            <a:r>
              <a:rPr kumimoji="1" lang="ja-JP" altLang="en-US" dirty="0">
                <a:latin typeface="BIZ UDゴシック" panose="020B0400000000000000" pitchFamily="49" charset="-128"/>
                <a:ea typeface="BIZ UDゴシック" panose="020B0400000000000000" pitchFamily="49" charset="-128"/>
              </a:rPr>
              <a:t>今後の取組み</a:t>
            </a:r>
            <a:r>
              <a:rPr kumimoji="1" lang="en-US" altLang="ja-JP" dirty="0">
                <a:latin typeface="BIZ UDゴシック" panose="020B0400000000000000" pitchFamily="49" charset="-128"/>
                <a:ea typeface="BIZ UDゴシック" panose="020B0400000000000000" pitchFamily="49" charset="-128"/>
              </a:rPr>
              <a:t>】</a:t>
            </a:r>
          </a:p>
          <a:p>
            <a:endParaRPr kumimoji="1" lang="en-US" altLang="ja-JP" dirty="0">
              <a:latin typeface="BIZ UDゴシック" panose="020B0400000000000000" pitchFamily="49" charset="-128"/>
              <a:ea typeface="BIZ UDゴシック" panose="020B0400000000000000" pitchFamily="49" charset="-128"/>
            </a:endParaRPr>
          </a:p>
          <a:p>
            <a:r>
              <a:rPr kumimoji="1" lang="ja-JP" altLang="en-US" dirty="0">
                <a:latin typeface="BIZ UDゴシック" panose="020B0400000000000000" pitchFamily="49" charset="-128"/>
                <a:ea typeface="BIZ UDゴシック" panose="020B0400000000000000" pitchFamily="49" charset="-128"/>
              </a:rPr>
              <a:t>〇　引き続き、医療的ケア児支援センターと医療的ケア児等コーディネーターとの重層的な</a:t>
            </a:r>
            <a:endParaRPr kumimoji="1" lang="en-US" altLang="ja-JP" dirty="0">
              <a:latin typeface="BIZ UDゴシック" panose="020B0400000000000000" pitchFamily="49" charset="-128"/>
              <a:ea typeface="BIZ UDゴシック" panose="020B0400000000000000" pitchFamily="49" charset="-128"/>
            </a:endParaRPr>
          </a:p>
          <a:p>
            <a:r>
              <a:rPr kumimoji="1" lang="ja-JP" altLang="en-US" dirty="0">
                <a:latin typeface="BIZ UDゴシック" panose="020B0400000000000000" pitchFamily="49" charset="-128"/>
                <a:ea typeface="BIZ UDゴシック" panose="020B0400000000000000" pitchFamily="49" charset="-128"/>
              </a:rPr>
              <a:t>　相談支援体制を構築する取組等を通じ、関係機関が連携して支援を届けられる地域づくり</a:t>
            </a:r>
            <a:endParaRPr kumimoji="1" lang="en-US" altLang="ja-JP" dirty="0">
              <a:latin typeface="BIZ UDゴシック" panose="020B0400000000000000" pitchFamily="49" charset="-128"/>
              <a:ea typeface="BIZ UDゴシック" panose="020B0400000000000000" pitchFamily="49" charset="-128"/>
            </a:endParaRPr>
          </a:p>
          <a:p>
            <a:r>
              <a:rPr kumimoji="1" lang="ja-JP" altLang="en-US" dirty="0">
                <a:latin typeface="BIZ UDゴシック" panose="020B0400000000000000" pitchFamily="49" charset="-128"/>
                <a:ea typeface="BIZ UDゴシック" panose="020B0400000000000000" pitchFamily="49" charset="-128"/>
              </a:rPr>
              <a:t>　をめざす</a:t>
            </a:r>
            <a:endParaRPr kumimoji="1" lang="en-US" altLang="ja-JP" dirty="0">
              <a:latin typeface="BIZ UDゴシック" panose="020B0400000000000000" pitchFamily="49" charset="-128"/>
              <a:ea typeface="BIZ UDゴシック" panose="020B0400000000000000" pitchFamily="49" charset="-128"/>
            </a:endParaRPr>
          </a:p>
          <a:p>
            <a:r>
              <a:rPr kumimoji="1" lang="ja-JP" altLang="en-US" dirty="0">
                <a:latin typeface="BIZ UDゴシック" panose="020B0400000000000000" pitchFamily="49" charset="-128"/>
                <a:ea typeface="BIZ UDゴシック" panose="020B0400000000000000" pitchFamily="49" charset="-128"/>
              </a:rPr>
              <a:t>　</a:t>
            </a:r>
            <a:endParaRPr kumimoji="1" lang="en-US" altLang="ja-JP" dirty="0">
              <a:latin typeface="BIZ UDゴシック" panose="020B0400000000000000" pitchFamily="49" charset="-128"/>
              <a:ea typeface="BIZ UDゴシック" panose="020B0400000000000000" pitchFamily="49" charset="-128"/>
            </a:endParaRPr>
          </a:p>
          <a:p>
            <a:r>
              <a:rPr kumimoji="1" lang="ja-JP" altLang="en-US" dirty="0">
                <a:latin typeface="BIZ UDゴシック" panose="020B0400000000000000" pitchFamily="49" charset="-128"/>
                <a:ea typeface="BIZ UDゴシック" panose="020B0400000000000000" pitchFamily="49" charset="-128"/>
              </a:rPr>
              <a:t>〇　医療的ケア児支援法の施行３年目の見直しが行われる予定の令和７年度において、</a:t>
            </a:r>
            <a:endParaRPr kumimoji="1" lang="en-US" altLang="ja-JP" dirty="0">
              <a:latin typeface="BIZ UDゴシック" panose="020B0400000000000000" pitchFamily="49" charset="-128"/>
              <a:ea typeface="BIZ UDゴシック" panose="020B0400000000000000" pitchFamily="49" charset="-128"/>
            </a:endParaRPr>
          </a:p>
          <a:p>
            <a:r>
              <a:rPr kumimoji="1" lang="ja-JP" altLang="en-US" dirty="0">
                <a:latin typeface="BIZ UDゴシック" panose="020B0400000000000000" pitchFamily="49" charset="-128"/>
                <a:ea typeface="BIZ UDゴシック" panose="020B0400000000000000" pitchFamily="49" charset="-128"/>
              </a:rPr>
              <a:t>　この見直し議論を注視しながら、医療的ケア児等コーディネーターと医療的ケア児支援</a:t>
            </a:r>
            <a:endParaRPr kumimoji="1" lang="en-US" altLang="ja-JP" dirty="0">
              <a:latin typeface="BIZ UDゴシック" panose="020B0400000000000000" pitchFamily="49" charset="-128"/>
              <a:ea typeface="BIZ UDゴシック" panose="020B0400000000000000" pitchFamily="49" charset="-128"/>
            </a:endParaRPr>
          </a:p>
          <a:p>
            <a:r>
              <a:rPr kumimoji="1" lang="ja-JP" altLang="en-US" dirty="0">
                <a:latin typeface="BIZ UDゴシック" panose="020B0400000000000000" pitchFamily="49" charset="-128"/>
                <a:ea typeface="BIZ UDゴシック" panose="020B0400000000000000" pitchFamily="49" charset="-128"/>
              </a:rPr>
              <a:t>　センターの役割について、整理を行う</a:t>
            </a:r>
            <a:endParaRPr kumimoji="1" lang="en-US" altLang="ja-JP" dirty="0">
              <a:latin typeface="BIZ UDゴシック" panose="020B0400000000000000" pitchFamily="49" charset="-128"/>
              <a:ea typeface="BIZ UDゴシック" panose="020B0400000000000000" pitchFamily="49" charset="-128"/>
            </a:endParaRPr>
          </a:p>
          <a:p>
            <a:endParaRPr kumimoji="1" lang="en-US" altLang="ja-JP" sz="1600" dirty="0">
              <a:latin typeface="ＭＳ ゴシック" panose="020B0609070205080204" pitchFamily="49" charset="-128"/>
              <a:ea typeface="ＭＳ ゴシック" panose="020B0609070205080204" pitchFamily="49" charset="-128"/>
            </a:endParaRPr>
          </a:p>
        </p:txBody>
      </p:sp>
      <p:sp>
        <p:nvSpPr>
          <p:cNvPr id="7" name="テキスト ボックス 6">
            <a:extLst>
              <a:ext uri="{FF2B5EF4-FFF2-40B4-BE49-F238E27FC236}">
                <a16:creationId xmlns:a16="http://schemas.microsoft.com/office/drawing/2014/main" id="{7F82A5DC-E989-494C-AB4F-EB56D1689FA6}"/>
              </a:ext>
            </a:extLst>
          </p:cNvPr>
          <p:cNvSpPr txBox="1"/>
          <p:nvPr/>
        </p:nvSpPr>
        <p:spPr>
          <a:xfrm>
            <a:off x="165000" y="4066589"/>
            <a:ext cx="9576000" cy="1169551"/>
          </a:xfrm>
          <a:prstGeom prst="rect">
            <a:avLst/>
          </a:prstGeom>
          <a:noFill/>
          <a:ln>
            <a:solidFill>
              <a:schemeClr val="accent1"/>
            </a:solidFill>
            <a:prstDash val="sysDash"/>
          </a:ln>
        </p:spPr>
        <p:txBody>
          <a:bodyPr wrap="square">
            <a:spAutoFit/>
          </a:bodyPr>
          <a:lstStyle/>
          <a:p>
            <a:pPr algn="l"/>
            <a:r>
              <a:rPr lang="ja-JP" altLang="en-US" sz="1400" b="0" i="0" dirty="0">
                <a:solidFill>
                  <a:srgbClr val="000000"/>
                </a:solidFill>
                <a:effectLst/>
                <a:latin typeface="ＭＳ ゴシック" panose="020B0609070205080204" pitchFamily="49" charset="-128"/>
                <a:ea typeface="ＭＳ ゴシック" panose="020B0609070205080204" pitchFamily="49" charset="-128"/>
              </a:rPr>
              <a:t>医療的ケア児及びその家族に対する支援に関する法律（令和３年法律第</a:t>
            </a:r>
            <a:r>
              <a:rPr lang="en-US" altLang="ja-JP" sz="1400" b="0" i="0" dirty="0">
                <a:solidFill>
                  <a:srgbClr val="000000"/>
                </a:solidFill>
                <a:effectLst/>
                <a:latin typeface="ＭＳ ゴシック" panose="020B0609070205080204" pitchFamily="49" charset="-128"/>
                <a:ea typeface="ＭＳ ゴシック" panose="020B0609070205080204" pitchFamily="49" charset="-128"/>
              </a:rPr>
              <a:t>81</a:t>
            </a:r>
            <a:r>
              <a:rPr lang="ja-JP" altLang="en-US" sz="1400" b="0" i="0" dirty="0">
                <a:solidFill>
                  <a:srgbClr val="000000"/>
                </a:solidFill>
                <a:effectLst/>
                <a:latin typeface="ＭＳ ゴシック" panose="020B0609070205080204" pitchFamily="49" charset="-128"/>
                <a:ea typeface="ＭＳ ゴシック" panose="020B0609070205080204" pitchFamily="49" charset="-128"/>
              </a:rPr>
              <a:t>号</a:t>
            </a:r>
            <a:r>
              <a:rPr lang="en-US" altLang="ja-JP" sz="1400" b="0" i="0" dirty="0">
                <a:solidFill>
                  <a:srgbClr val="000000"/>
                </a:solidFill>
                <a:effectLst/>
                <a:latin typeface="ＭＳ ゴシック" panose="020B0609070205080204" pitchFamily="49" charset="-128"/>
                <a:ea typeface="ＭＳ ゴシック" panose="020B0609070205080204" pitchFamily="49" charset="-128"/>
              </a:rPr>
              <a:t>)</a:t>
            </a:r>
            <a:r>
              <a:rPr lang="ja-JP" altLang="en-US" sz="1400" b="0" i="0" dirty="0">
                <a:solidFill>
                  <a:srgbClr val="000000"/>
                </a:solidFill>
                <a:effectLst/>
                <a:latin typeface="ＭＳ ゴシック" panose="020B0609070205080204" pitchFamily="49" charset="-128"/>
                <a:ea typeface="ＭＳ ゴシック" panose="020B0609070205080204" pitchFamily="49" charset="-128"/>
              </a:rPr>
              <a:t>（抄）</a:t>
            </a:r>
            <a:endParaRPr lang="en-US" altLang="ja-JP" sz="1400" b="0" i="0" dirty="0">
              <a:solidFill>
                <a:srgbClr val="000000"/>
              </a:solidFill>
              <a:effectLst/>
              <a:latin typeface="ＭＳ ゴシック" panose="020B0609070205080204" pitchFamily="49" charset="-128"/>
              <a:ea typeface="ＭＳ ゴシック" panose="020B0609070205080204" pitchFamily="49" charset="-128"/>
            </a:endParaRPr>
          </a:p>
          <a:p>
            <a:pPr algn="l"/>
            <a:r>
              <a:rPr lang="ja-JP" altLang="en-US" sz="1400" b="0" i="0" dirty="0">
                <a:solidFill>
                  <a:srgbClr val="000000"/>
                </a:solidFill>
                <a:effectLst/>
                <a:latin typeface="ＭＳ ゴシック" panose="020B0609070205080204" pitchFamily="49" charset="-128"/>
                <a:ea typeface="ＭＳ ゴシック" panose="020B0609070205080204" pitchFamily="49" charset="-128"/>
              </a:rPr>
              <a:t>　附則</a:t>
            </a:r>
            <a:endParaRPr lang="en-US" altLang="ja-JP" sz="1400" b="0" i="0" dirty="0">
              <a:solidFill>
                <a:srgbClr val="000000"/>
              </a:solidFill>
              <a:effectLst/>
              <a:latin typeface="ＭＳ ゴシック" panose="020B0609070205080204" pitchFamily="49" charset="-128"/>
              <a:ea typeface="ＭＳ ゴシック" panose="020B0609070205080204" pitchFamily="49" charset="-128"/>
            </a:endParaRPr>
          </a:p>
          <a:p>
            <a:pPr algn="l"/>
            <a:r>
              <a:rPr lang="en-US" altLang="ja-JP" sz="1400" b="0" i="0" dirty="0">
                <a:solidFill>
                  <a:srgbClr val="000000"/>
                </a:solidFill>
                <a:effectLst/>
                <a:latin typeface="ＭＳ ゴシック" panose="020B0609070205080204" pitchFamily="49" charset="-128"/>
                <a:ea typeface="ＭＳ ゴシック" panose="020B0609070205080204" pitchFamily="49" charset="-128"/>
              </a:rPr>
              <a:t>(</a:t>
            </a:r>
            <a:r>
              <a:rPr lang="ja-JP" altLang="en-US" sz="1400" b="0" i="0" dirty="0">
                <a:solidFill>
                  <a:srgbClr val="000000"/>
                </a:solidFill>
                <a:effectLst/>
                <a:latin typeface="ＭＳ ゴシック" panose="020B0609070205080204" pitchFamily="49" charset="-128"/>
                <a:ea typeface="ＭＳ ゴシック" panose="020B0609070205080204" pitchFamily="49" charset="-128"/>
              </a:rPr>
              <a:t>検討</a:t>
            </a:r>
            <a:r>
              <a:rPr lang="en-US" altLang="ja-JP" sz="1400" b="0" i="0" dirty="0">
                <a:solidFill>
                  <a:srgbClr val="000000"/>
                </a:solidFill>
                <a:effectLst/>
                <a:latin typeface="ＭＳ ゴシック" panose="020B0609070205080204" pitchFamily="49" charset="-128"/>
                <a:ea typeface="ＭＳ ゴシック" panose="020B0609070205080204" pitchFamily="49" charset="-128"/>
              </a:rPr>
              <a:t>)</a:t>
            </a:r>
          </a:p>
          <a:p>
            <a:pPr algn="l"/>
            <a:r>
              <a:rPr lang="ja-JP" altLang="en-US" sz="1400" b="0" i="0" dirty="0">
                <a:solidFill>
                  <a:srgbClr val="000000"/>
                </a:solidFill>
                <a:effectLst/>
                <a:latin typeface="ＭＳ ゴシック" panose="020B0609070205080204" pitchFamily="49" charset="-128"/>
                <a:ea typeface="ＭＳ ゴシック" panose="020B0609070205080204" pitchFamily="49" charset="-128"/>
              </a:rPr>
              <a:t>第２条　この法律の規定については、この法律の施行後三年を目途として、この法律の実施状況等を</a:t>
            </a:r>
            <a:endParaRPr lang="en-US" altLang="ja-JP" sz="1400" b="0" i="0" dirty="0">
              <a:solidFill>
                <a:srgbClr val="000000"/>
              </a:solidFill>
              <a:effectLst/>
              <a:latin typeface="ＭＳ ゴシック" panose="020B0609070205080204" pitchFamily="49" charset="-128"/>
              <a:ea typeface="ＭＳ ゴシック" panose="020B0609070205080204" pitchFamily="49" charset="-128"/>
            </a:endParaRPr>
          </a:p>
          <a:p>
            <a:pPr algn="l"/>
            <a:r>
              <a:rPr lang="ja-JP" altLang="en-US" sz="1400" b="0" i="0" dirty="0">
                <a:solidFill>
                  <a:srgbClr val="000000"/>
                </a:solidFill>
                <a:effectLst/>
                <a:latin typeface="ＭＳ ゴシック" panose="020B0609070205080204" pitchFamily="49" charset="-128"/>
                <a:ea typeface="ＭＳ ゴシック" panose="020B0609070205080204" pitchFamily="49" charset="-128"/>
              </a:rPr>
              <a:t>　勘案して検討が加えられ、その結果に基づいて必要な措置が講ぜられるものとする。</a:t>
            </a:r>
          </a:p>
        </p:txBody>
      </p:sp>
      <p:sp>
        <p:nvSpPr>
          <p:cNvPr id="4" name="スライド番号プレースホルダー 3">
            <a:extLst>
              <a:ext uri="{FF2B5EF4-FFF2-40B4-BE49-F238E27FC236}">
                <a16:creationId xmlns:a16="http://schemas.microsoft.com/office/drawing/2014/main" id="{34ABB853-E333-4E4C-9B85-908579E4D8DF}"/>
              </a:ext>
            </a:extLst>
          </p:cNvPr>
          <p:cNvSpPr>
            <a:spLocks noGrp="1"/>
          </p:cNvSpPr>
          <p:nvPr>
            <p:ph type="sldNum" sz="quarter" idx="12"/>
          </p:nvPr>
        </p:nvSpPr>
        <p:spPr>
          <a:xfrm>
            <a:off x="7282440" y="6357626"/>
            <a:ext cx="2228850" cy="365125"/>
          </a:xfrm>
        </p:spPr>
        <p:txBody>
          <a:bodyPr/>
          <a:lstStyle/>
          <a:p>
            <a:r>
              <a:rPr kumimoji="1" lang="en-US" altLang="ja-JP" sz="1400" dirty="0">
                <a:latin typeface="ＭＳ ゴシック" panose="020B0609070205080204" pitchFamily="49" charset="-128"/>
                <a:ea typeface="ＭＳ ゴシック" panose="020B0609070205080204" pitchFamily="49" charset="-128"/>
              </a:rPr>
              <a:t>-11-</a:t>
            </a:r>
            <a:endParaRPr kumimoji="1" lang="ja-JP" altLang="en-US" sz="14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175309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D94759F-0D8B-4AA1-8C33-747C20397918}"/>
              </a:ext>
            </a:extLst>
          </p:cNvPr>
          <p:cNvSpPr>
            <a:spLocks noGrp="1"/>
          </p:cNvSpPr>
          <p:nvPr>
            <p:ph type="ctrTitle"/>
          </p:nvPr>
        </p:nvSpPr>
        <p:spPr>
          <a:xfrm>
            <a:off x="742950" y="2235200"/>
            <a:ext cx="8420100" cy="2387600"/>
          </a:xfrm>
        </p:spPr>
        <p:txBody>
          <a:bodyPr anchor="ctr">
            <a:normAutofit/>
          </a:bodyPr>
          <a:lstStyle/>
          <a:p>
            <a:r>
              <a:rPr lang="ja-JP" altLang="en-US" sz="4400" dirty="0">
                <a:latin typeface="ＭＳ ゴシック" panose="020B0609070205080204" pitchFamily="49" charset="-128"/>
                <a:ea typeface="ＭＳ ゴシック" panose="020B0609070205080204" pitchFamily="49" charset="-128"/>
              </a:rPr>
              <a:t>令和６年度の取組状況等</a:t>
            </a:r>
            <a:endParaRPr kumimoji="1" lang="ja-JP" altLang="en-US" sz="4400" dirty="0">
              <a:latin typeface="ＭＳ ゴシック" panose="020B0609070205080204" pitchFamily="49" charset="-128"/>
              <a:ea typeface="ＭＳ ゴシック" panose="020B0609070205080204" pitchFamily="49" charset="-128"/>
            </a:endParaRPr>
          </a:p>
        </p:txBody>
      </p:sp>
      <p:sp>
        <p:nvSpPr>
          <p:cNvPr id="3" name="スライド番号プレースホルダー 1">
            <a:extLst>
              <a:ext uri="{FF2B5EF4-FFF2-40B4-BE49-F238E27FC236}">
                <a16:creationId xmlns:a16="http://schemas.microsoft.com/office/drawing/2014/main" id="{B3520D8E-379A-4154-9251-A86DA0FB7DA4}"/>
              </a:ext>
            </a:extLst>
          </p:cNvPr>
          <p:cNvSpPr>
            <a:spLocks noGrp="1"/>
          </p:cNvSpPr>
          <p:nvPr>
            <p:ph type="sldNum" sz="quarter" idx="12"/>
          </p:nvPr>
        </p:nvSpPr>
        <p:spPr>
          <a:xfrm>
            <a:off x="7389881" y="6345022"/>
            <a:ext cx="2228850" cy="365125"/>
          </a:xfrm>
        </p:spPr>
        <p:txBody>
          <a:bodyPr/>
          <a:lstStyle/>
          <a:p>
            <a:r>
              <a:rPr kumimoji="1" lang="en-US" altLang="ja-JP" sz="1400" dirty="0">
                <a:latin typeface="ＭＳ ゴシック" panose="020B0609070205080204" pitchFamily="49" charset="-128"/>
                <a:ea typeface="ＭＳ ゴシック" panose="020B0609070205080204" pitchFamily="49" charset="-128"/>
              </a:rPr>
              <a:t>-1-</a:t>
            </a:r>
            <a:endParaRPr kumimoji="1" lang="ja-JP" altLang="en-US" sz="14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5379247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楕円 55">
            <a:extLst>
              <a:ext uri="{FF2B5EF4-FFF2-40B4-BE49-F238E27FC236}">
                <a16:creationId xmlns:a16="http://schemas.microsoft.com/office/drawing/2014/main" id="{3D3BA068-C385-4D25-9389-12333261AB56}"/>
              </a:ext>
            </a:extLst>
          </p:cNvPr>
          <p:cNvSpPr/>
          <p:nvPr/>
        </p:nvSpPr>
        <p:spPr>
          <a:xfrm>
            <a:off x="1793659" y="3421514"/>
            <a:ext cx="7667199" cy="3184237"/>
          </a:xfrm>
          <a:prstGeom prst="ellipse">
            <a:avLst/>
          </a:prstGeom>
          <a:solidFill>
            <a:schemeClr val="accent6">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59" name="楕円 58">
            <a:extLst>
              <a:ext uri="{FF2B5EF4-FFF2-40B4-BE49-F238E27FC236}">
                <a16:creationId xmlns:a16="http://schemas.microsoft.com/office/drawing/2014/main" id="{94839E6F-5DE4-40CB-8C89-64E853A09B20}"/>
              </a:ext>
            </a:extLst>
          </p:cNvPr>
          <p:cNvSpPr/>
          <p:nvPr/>
        </p:nvSpPr>
        <p:spPr>
          <a:xfrm>
            <a:off x="1528774" y="1142539"/>
            <a:ext cx="4418088" cy="4602296"/>
          </a:xfrm>
          <a:prstGeom prst="ellipse">
            <a:avLst/>
          </a:prstGeom>
          <a:solidFill>
            <a:schemeClr val="accent4">
              <a:lumMod val="40000"/>
              <a:lumOff val="6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6" name="楕円 15">
            <a:extLst>
              <a:ext uri="{FF2B5EF4-FFF2-40B4-BE49-F238E27FC236}">
                <a16:creationId xmlns:a16="http://schemas.microsoft.com/office/drawing/2014/main" id="{69B84FA9-6436-4599-B112-C85B30DDBBC8}"/>
              </a:ext>
            </a:extLst>
          </p:cNvPr>
          <p:cNvSpPr/>
          <p:nvPr/>
        </p:nvSpPr>
        <p:spPr>
          <a:xfrm>
            <a:off x="3429594" y="510938"/>
            <a:ext cx="6080165" cy="3184237"/>
          </a:xfrm>
          <a:prstGeom prst="ellipse">
            <a:avLst/>
          </a:prstGeom>
          <a:solidFill>
            <a:schemeClr val="accent2">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43" name="テキスト ボックス 42">
            <a:extLst>
              <a:ext uri="{FF2B5EF4-FFF2-40B4-BE49-F238E27FC236}">
                <a16:creationId xmlns:a16="http://schemas.microsoft.com/office/drawing/2014/main" id="{485628E4-EC41-473F-81FB-3F7AB5A3DBBE}"/>
              </a:ext>
            </a:extLst>
          </p:cNvPr>
          <p:cNvSpPr txBox="1"/>
          <p:nvPr/>
        </p:nvSpPr>
        <p:spPr>
          <a:xfrm>
            <a:off x="372282" y="1491640"/>
            <a:ext cx="540000" cy="2841563"/>
          </a:xfrm>
          <a:prstGeom prst="rect">
            <a:avLst/>
          </a:prstGeom>
          <a:noFill/>
          <a:ln w="12700">
            <a:solidFill>
              <a:schemeClr val="tx1"/>
            </a:solidFill>
          </a:ln>
        </p:spPr>
        <p:txBody>
          <a:bodyPr vert="eaVert" wrap="square" rtlCol="0" anchor="ctr">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 </a:t>
            </a:r>
            <a:r>
              <a:rPr kumimoji="1" lang="ja-JP" altLang="en-US" sz="140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大阪府</a:t>
            </a:r>
          </a:p>
        </p:txBody>
      </p:sp>
      <p:sp>
        <p:nvSpPr>
          <p:cNvPr id="4" name="テキスト ボックス 3">
            <a:extLst>
              <a:ext uri="{FF2B5EF4-FFF2-40B4-BE49-F238E27FC236}">
                <a16:creationId xmlns:a16="http://schemas.microsoft.com/office/drawing/2014/main" id="{42840411-42AB-4CC3-AB32-CCE7198B6768}"/>
              </a:ext>
            </a:extLst>
          </p:cNvPr>
          <p:cNvSpPr txBox="1"/>
          <p:nvPr/>
        </p:nvSpPr>
        <p:spPr>
          <a:xfrm>
            <a:off x="1733018" y="1413431"/>
            <a:ext cx="3206003" cy="338554"/>
          </a:xfrm>
          <a:prstGeom prst="rect">
            <a:avLst/>
          </a:prstGeom>
          <a:solidFill>
            <a:schemeClr val="accent2">
              <a:lumMod val="40000"/>
              <a:lumOff val="60000"/>
            </a:schemeClr>
          </a:solidFill>
          <a:ln>
            <a:solidFill>
              <a:schemeClr val="tx1"/>
            </a:solid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医療的ケア児支援センター</a:t>
            </a:r>
            <a:endParaRPr kumimoji="1" lang="ja-JP" altLang="en-US" sz="14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p:txBody>
      </p:sp>
      <p:sp>
        <p:nvSpPr>
          <p:cNvPr id="12" name="矢印: 下 11">
            <a:extLst>
              <a:ext uri="{FF2B5EF4-FFF2-40B4-BE49-F238E27FC236}">
                <a16:creationId xmlns:a16="http://schemas.microsoft.com/office/drawing/2014/main" id="{396CE9C5-8D2C-4845-86BC-094A03CE2655}"/>
              </a:ext>
            </a:extLst>
          </p:cNvPr>
          <p:cNvSpPr/>
          <p:nvPr/>
        </p:nvSpPr>
        <p:spPr>
          <a:xfrm>
            <a:off x="3192407" y="2232929"/>
            <a:ext cx="533400" cy="2259632"/>
          </a:xfrm>
          <a:prstGeom prst="down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助言</a:t>
            </a:r>
          </a:p>
        </p:txBody>
      </p:sp>
      <p:sp>
        <p:nvSpPr>
          <p:cNvPr id="45" name="テキスト ボックス 44">
            <a:extLst>
              <a:ext uri="{FF2B5EF4-FFF2-40B4-BE49-F238E27FC236}">
                <a16:creationId xmlns:a16="http://schemas.microsoft.com/office/drawing/2014/main" id="{C2A6438A-5851-4EB5-8ED2-2DAFBBEADDD3}"/>
              </a:ext>
            </a:extLst>
          </p:cNvPr>
          <p:cNvSpPr txBox="1"/>
          <p:nvPr/>
        </p:nvSpPr>
        <p:spPr>
          <a:xfrm>
            <a:off x="1794470" y="4831279"/>
            <a:ext cx="2966624" cy="523220"/>
          </a:xfrm>
          <a:prstGeom prst="rect">
            <a:avLst/>
          </a:prstGeom>
          <a:solidFill>
            <a:schemeClr val="accent6">
              <a:lumMod val="40000"/>
              <a:lumOff val="60000"/>
            </a:schemeClr>
          </a:solidFill>
          <a:ln>
            <a:solidFill>
              <a:schemeClr val="tx1"/>
            </a:solidFill>
          </a:ln>
        </p:spPr>
        <p:txBody>
          <a:bodyPr wrap="square" rtlCol="0">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医療的ケア児等</a:t>
            </a:r>
            <a:endParaRPr kumimoji="1" lang="en-US" altLang="ja-JP" sz="14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コーディネーター</a:t>
            </a:r>
          </a:p>
        </p:txBody>
      </p:sp>
      <p:sp>
        <p:nvSpPr>
          <p:cNvPr id="46" name="矢印: 上 45">
            <a:extLst>
              <a:ext uri="{FF2B5EF4-FFF2-40B4-BE49-F238E27FC236}">
                <a16:creationId xmlns:a16="http://schemas.microsoft.com/office/drawing/2014/main" id="{D41763F6-5A62-439D-8DFB-A640CDA98583}"/>
              </a:ext>
            </a:extLst>
          </p:cNvPr>
          <p:cNvSpPr/>
          <p:nvPr/>
        </p:nvSpPr>
        <p:spPr>
          <a:xfrm>
            <a:off x="2635347" y="2176327"/>
            <a:ext cx="533400" cy="2284382"/>
          </a:xfrm>
          <a:prstGeom prst="up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相談</a:t>
            </a:r>
          </a:p>
        </p:txBody>
      </p:sp>
      <p:sp>
        <p:nvSpPr>
          <p:cNvPr id="77" name="テキスト ボックス 76">
            <a:extLst>
              <a:ext uri="{FF2B5EF4-FFF2-40B4-BE49-F238E27FC236}">
                <a16:creationId xmlns:a16="http://schemas.microsoft.com/office/drawing/2014/main" id="{B252C9DC-82D2-4077-A69C-C67A01B79120}"/>
              </a:ext>
            </a:extLst>
          </p:cNvPr>
          <p:cNvSpPr txBox="1"/>
          <p:nvPr/>
        </p:nvSpPr>
        <p:spPr>
          <a:xfrm>
            <a:off x="386230" y="4460709"/>
            <a:ext cx="540000" cy="2141884"/>
          </a:xfrm>
          <a:prstGeom prst="rect">
            <a:avLst/>
          </a:prstGeom>
          <a:noFill/>
          <a:ln w="12700">
            <a:solidFill>
              <a:schemeClr val="tx1"/>
            </a:solidFill>
          </a:ln>
        </p:spPr>
        <p:txBody>
          <a:bodyPr vert="eaVert" wrap="square" rtlCol="0" anchor="ctr">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 市町村</a:t>
            </a:r>
            <a:endParaRPr kumimoji="1" lang="ja-JP" altLang="en-US" sz="140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p:txBody>
      </p:sp>
      <p:sp>
        <p:nvSpPr>
          <p:cNvPr id="5" name="テキスト ボックス 4">
            <a:extLst>
              <a:ext uri="{FF2B5EF4-FFF2-40B4-BE49-F238E27FC236}">
                <a16:creationId xmlns:a16="http://schemas.microsoft.com/office/drawing/2014/main" id="{5175E236-C1C1-4A7E-8407-FE566D6063E2}"/>
              </a:ext>
            </a:extLst>
          </p:cNvPr>
          <p:cNvSpPr txBox="1"/>
          <p:nvPr/>
        </p:nvSpPr>
        <p:spPr>
          <a:xfrm>
            <a:off x="8311443" y="1413431"/>
            <a:ext cx="1350025" cy="540000"/>
          </a:xfrm>
          <a:prstGeom prst="rect">
            <a:avLst/>
          </a:prstGeom>
          <a:solidFill>
            <a:schemeClr val="accent2">
              <a:lumMod val="40000"/>
              <a:lumOff val="60000"/>
            </a:schemeClr>
          </a:solidFill>
          <a:ln>
            <a:solidFill>
              <a:schemeClr val="tx1"/>
            </a:solidFill>
          </a:ln>
        </p:spPr>
        <p:txBody>
          <a:bodyPr wrap="square" rtlCol="0" anchor="ctr">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大阪府</a:t>
            </a:r>
          </a:p>
        </p:txBody>
      </p:sp>
      <p:sp>
        <p:nvSpPr>
          <p:cNvPr id="9" name="テキスト ボックス 8">
            <a:extLst>
              <a:ext uri="{FF2B5EF4-FFF2-40B4-BE49-F238E27FC236}">
                <a16:creationId xmlns:a16="http://schemas.microsoft.com/office/drawing/2014/main" id="{0746CF63-27B9-4474-BF41-C75B880E5A8D}"/>
              </a:ext>
            </a:extLst>
          </p:cNvPr>
          <p:cNvSpPr txBox="1"/>
          <p:nvPr/>
        </p:nvSpPr>
        <p:spPr>
          <a:xfrm>
            <a:off x="5547969" y="4812562"/>
            <a:ext cx="2373579" cy="556021"/>
          </a:xfrm>
          <a:prstGeom prst="rect">
            <a:avLst/>
          </a:prstGeom>
          <a:solidFill>
            <a:schemeClr val="bg1"/>
          </a:solidFill>
          <a:ln w="38100">
            <a:solidFill>
              <a:schemeClr val="accent1"/>
            </a:solidFill>
          </a:ln>
        </p:spPr>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医療的ケア児・家族</a:t>
            </a:r>
          </a:p>
        </p:txBody>
      </p:sp>
      <p:sp>
        <p:nvSpPr>
          <p:cNvPr id="34" name="テキスト ボックス 33">
            <a:extLst>
              <a:ext uri="{FF2B5EF4-FFF2-40B4-BE49-F238E27FC236}">
                <a16:creationId xmlns:a16="http://schemas.microsoft.com/office/drawing/2014/main" id="{C6A34848-EC5E-4F92-8242-A4057EDF6008}"/>
              </a:ext>
            </a:extLst>
          </p:cNvPr>
          <p:cNvSpPr txBox="1"/>
          <p:nvPr/>
        </p:nvSpPr>
        <p:spPr>
          <a:xfrm>
            <a:off x="5547969" y="3005789"/>
            <a:ext cx="2373579" cy="1055007"/>
          </a:xfrm>
          <a:prstGeom prst="rect">
            <a:avLst/>
          </a:prstGeom>
          <a:solidFill>
            <a:schemeClr val="accent5">
              <a:lumMod val="20000"/>
              <a:lumOff val="80000"/>
            </a:schemeClr>
          </a:solidFill>
          <a:ln>
            <a:solidFill>
              <a:schemeClr val="tx1"/>
            </a:solidFill>
          </a:ln>
        </p:spPr>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支援機関（医療機関・</a:t>
            </a:r>
            <a:endParaRPr kumimoji="1" lang="en-US" altLang="ja-JP" sz="16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福祉施設・学校など）</a:t>
            </a:r>
            <a:endParaRPr kumimoji="1" lang="ja-JP" altLang="en-US" sz="14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p:txBody>
      </p:sp>
      <p:sp>
        <p:nvSpPr>
          <p:cNvPr id="11" name="矢印: 左 10">
            <a:extLst>
              <a:ext uri="{FF2B5EF4-FFF2-40B4-BE49-F238E27FC236}">
                <a16:creationId xmlns:a16="http://schemas.microsoft.com/office/drawing/2014/main" id="{2BADA2AC-76B6-49FD-A45C-EA0EA0DDD681}"/>
              </a:ext>
            </a:extLst>
          </p:cNvPr>
          <p:cNvSpPr/>
          <p:nvPr/>
        </p:nvSpPr>
        <p:spPr>
          <a:xfrm>
            <a:off x="4789175" y="4725583"/>
            <a:ext cx="605173" cy="409611"/>
          </a:xfrm>
          <a:prstGeom prst="lef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相談</a:t>
            </a:r>
            <a:endParaRPr kumimoji="1" lang="ja-JP" altLang="en-US" sz="14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p:txBody>
      </p:sp>
      <p:sp>
        <p:nvSpPr>
          <p:cNvPr id="35" name="矢印: 左 34">
            <a:extLst>
              <a:ext uri="{FF2B5EF4-FFF2-40B4-BE49-F238E27FC236}">
                <a16:creationId xmlns:a16="http://schemas.microsoft.com/office/drawing/2014/main" id="{9DD0BA51-E9CB-4B32-B3A9-940EBBD5BFF2}"/>
              </a:ext>
            </a:extLst>
          </p:cNvPr>
          <p:cNvSpPr/>
          <p:nvPr/>
        </p:nvSpPr>
        <p:spPr>
          <a:xfrm flipH="1">
            <a:off x="4845491" y="5126804"/>
            <a:ext cx="646162" cy="380450"/>
          </a:xfrm>
          <a:prstGeom prst="lef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助言</a:t>
            </a:r>
            <a:endParaRPr kumimoji="1" lang="ja-JP" altLang="en-US" sz="14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p:txBody>
      </p:sp>
      <p:sp>
        <p:nvSpPr>
          <p:cNvPr id="36" name="矢印: 下 35">
            <a:extLst>
              <a:ext uri="{FF2B5EF4-FFF2-40B4-BE49-F238E27FC236}">
                <a16:creationId xmlns:a16="http://schemas.microsoft.com/office/drawing/2014/main" id="{B6195EDB-C9A0-44BF-8EC2-884A54106AAA}"/>
              </a:ext>
            </a:extLst>
          </p:cNvPr>
          <p:cNvSpPr/>
          <p:nvPr/>
        </p:nvSpPr>
        <p:spPr>
          <a:xfrm>
            <a:off x="6043494" y="4095924"/>
            <a:ext cx="439569" cy="713051"/>
          </a:xfrm>
          <a:prstGeom prst="down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助言</a:t>
            </a:r>
          </a:p>
        </p:txBody>
      </p:sp>
      <p:sp>
        <p:nvSpPr>
          <p:cNvPr id="37" name="矢印: 上 36">
            <a:extLst>
              <a:ext uri="{FF2B5EF4-FFF2-40B4-BE49-F238E27FC236}">
                <a16:creationId xmlns:a16="http://schemas.microsoft.com/office/drawing/2014/main" id="{F31228F0-897F-43AB-BD1E-1A3842CB9EDB}"/>
              </a:ext>
            </a:extLst>
          </p:cNvPr>
          <p:cNvSpPr/>
          <p:nvPr/>
        </p:nvSpPr>
        <p:spPr>
          <a:xfrm>
            <a:off x="5677925" y="4058352"/>
            <a:ext cx="439569" cy="686695"/>
          </a:xfrm>
          <a:prstGeom prst="up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相談</a:t>
            </a:r>
          </a:p>
        </p:txBody>
      </p:sp>
      <p:sp>
        <p:nvSpPr>
          <p:cNvPr id="38" name="矢印: 上 37">
            <a:extLst>
              <a:ext uri="{FF2B5EF4-FFF2-40B4-BE49-F238E27FC236}">
                <a16:creationId xmlns:a16="http://schemas.microsoft.com/office/drawing/2014/main" id="{CB506F12-5912-45D0-8896-A3322DC798CF}"/>
              </a:ext>
            </a:extLst>
          </p:cNvPr>
          <p:cNvSpPr/>
          <p:nvPr/>
        </p:nvSpPr>
        <p:spPr>
          <a:xfrm rot="19188571">
            <a:off x="5271867" y="2085866"/>
            <a:ext cx="439569" cy="989063"/>
          </a:xfrm>
          <a:prstGeom prst="up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相談</a:t>
            </a:r>
          </a:p>
        </p:txBody>
      </p:sp>
      <p:sp>
        <p:nvSpPr>
          <p:cNvPr id="39" name="矢印: 下 38">
            <a:extLst>
              <a:ext uri="{FF2B5EF4-FFF2-40B4-BE49-F238E27FC236}">
                <a16:creationId xmlns:a16="http://schemas.microsoft.com/office/drawing/2014/main" id="{03BE9BB7-6AEA-4304-A74A-72EB5709419B}"/>
              </a:ext>
            </a:extLst>
          </p:cNvPr>
          <p:cNvSpPr/>
          <p:nvPr/>
        </p:nvSpPr>
        <p:spPr>
          <a:xfrm rot="19103352">
            <a:off x="5656463" y="1908340"/>
            <a:ext cx="439569" cy="1048180"/>
          </a:xfrm>
          <a:prstGeom prst="down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助言</a:t>
            </a:r>
          </a:p>
        </p:txBody>
      </p:sp>
      <p:cxnSp>
        <p:nvCxnSpPr>
          <p:cNvPr id="15" name="直線矢印コネクタ 14">
            <a:extLst>
              <a:ext uri="{FF2B5EF4-FFF2-40B4-BE49-F238E27FC236}">
                <a16:creationId xmlns:a16="http://schemas.microsoft.com/office/drawing/2014/main" id="{59D6AEC1-46F0-4FDB-A51B-08BE08FDDE34}"/>
              </a:ext>
            </a:extLst>
          </p:cNvPr>
          <p:cNvCxnSpPr/>
          <p:nvPr/>
        </p:nvCxnSpPr>
        <p:spPr>
          <a:xfrm>
            <a:off x="5030695" y="1677966"/>
            <a:ext cx="3086830" cy="0"/>
          </a:xfrm>
          <a:prstGeom prst="straightConnector1">
            <a:avLst/>
          </a:prstGeom>
          <a:ln w="69850">
            <a:solidFill>
              <a:schemeClr val="tx1">
                <a:lumMod val="50000"/>
                <a:lumOff val="50000"/>
              </a:schemeClr>
            </a:solidFill>
            <a:headEnd type="arrow" w="sm" len="sm"/>
            <a:tailEnd type="arrow" w="sm" len="sm"/>
          </a:ln>
        </p:spPr>
        <p:style>
          <a:lnRef idx="1">
            <a:schemeClr val="accent1"/>
          </a:lnRef>
          <a:fillRef idx="0">
            <a:schemeClr val="accent1"/>
          </a:fillRef>
          <a:effectRef idx="0">
            <a:schemeClr val="accent1"/>
          </a:effectRef>
          <a:fontRef idx="minor">
            <a:schemeClr val="tx1"/>
          </a:fontRef>
        </p:style>
      </p:cxnSp>
      <p:sp>
        <p:nvSpPr>
          <p:cNvPr id="52" name="矢印: 下 51">
            <a:extLst>
              <a:ext uri="{FF2B5EF4-FFF2-40B4-BE49-F238E27FC236}">
                <a16:creationId xmlns:a16="http://schemas.microsoft.com/office/drawing/2014/main" id="{6E07AAA2-207E-44E8-B37A-26BBCF3377A3}"/>
              </a:ext>
            </a:extLst>
          </p:cNvPr>
          <p:cNvSpPr/>
          <p:nvPr/>
        </p:nvSpPr>
        <p:spPr>
          <a:xfrm>
            <a:off x="6727798" y="4094490"/>
            <a:ext cx="794061" cy="713051"/>
          </a:xfrm>
          <a:prstGeom prst="downArrow">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支援</a:t>
            </a:r>
          </a:p>
        </p:txBody>
      </p:sp>
      <p:sp>
        <p:nvSpPr>
          <p:cNvPr id="54" name="テキスト ボックス 53">
            <a:extLst>
              <a:ext uri="{FF2B5EF4-FFF2-40B4-BE49-F238E27FC236}">
                <a16:creationId xmlns:a16="http://schemas.microsoft.com/office/drawing/2014/main" id="{7FABCCE0-0BD5-479E-850F-BFF383A4F7F4}"/>
              </a:ext>
            </a:extLst>
          </p:cNvPr>
          <p:cNvSpPr txBox="1"/>
          <p:nvPr/>
        </p:nvSpPr>
        <p:spPr>
          <a:xfrm>
            <a:off x="6034184" y="1748232"/>
            <a:ext cx="1116424" cy="27699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連携</a:t>
            </a:r>
          </a:p>
        </p:txBody>
      </p:sp>
      <p:sp>
        <p:nvSpPr>
          <p:cNvPr id="57" name="テキスト ボックス 56">
            <a:extLst>
              <a:ext uri="{FF2B5EF4-FFF2-40B4-BE49-F238E27FC236}">
                <a16:creationId xmlns:a16="http://schemas.microsoft.com/office/drawing/2014/main" id="{D8E26F0F-7966-464A-A3C3-2EAF7D7DFF7B}"/>
              </a:ext>
            </a:extLst>
          </p:cNvPr>
          <p:cNvSpPr txBox="1"/>
          <p:nvPr/>
        </p:nvSpPr>
        <p:spPr>
          <a:xfrm>
            <a:off x="6881110" y="2168230"/>
            <a:ext cx="2319663" cy="646331"/>
          </a:xfrm>
          <a:prstGeom prst="rect">
            <a:avLst/>
          </a:prstGeom>
          <a:noFill/>
          <a:ln>
            <a:solidFill>
              <a:schemeClr val="tx1"/>
            </a:solid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大阪府障がい者自立支援協議会</a:t>
            </a:r>
            <a:endParaRPr kumimoji="1" lang="en-US" altLang="ja-JP" sz="12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医療的ケアを要する重症心身障がい児者等支援部会</a:t>
            </a:r>
          </a:p>
        </p:txBody>
      </p:sp>
      <p:sp>
        <p:nvSpPr>
          <p:cNvPr id="58" name="テキスト ボックス 57">
            <a:extLst>
              <a:ext uri="{FF2B5EF4-FFF2-40B4-BE49-F238E27FC236}">
                <a16:creationId xmlns:a16="http://schemas.microsoft.com/office/drawing/2014/main" id="{0F8D4229-E678-4F6C-A50C-1DFD307061CF}"/>
              </a:ext>
            </a:extLst>
          </p:cNvPr>
          <p:cNvSpPr txBox="1"/>
          <p:nvPr/>
        </p:nvSpPr>
        <p:spPr>
          <a:xfrm>
            <a:off x="7593081" y="4224999"/>
            <a:ext cx="1405262" cy="461665"/>
          </a:xfrm>
          <a:prstGeom prst="rect">
            <a:avLst/>
          </a:prstGeom>
          <a:noFill/>
          <a:ln>
            <a:solidFill>
              <a:schemeClr val="tx1"/>
            </a:solid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各市町村の</a:t>
            </a:r>
            <a:endParaRPr kumimoji="1" lang="en-US" altLang="ja-JP" sz="12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協議の場</a:t>
            </a:r>
          </a:p>
        </p:txBody>
      </p:sp>
      <p:sp>
        <p:nvSpPr>
          <p:cNvPr id="60" name="テキスト ボックス 59">
            <a:extLst>
              <a:ext uri="{FF2B5EF4-FFF2-40B4-BE49-F238E27FC236}">
                <a16:creationId xmlns:a16="http://schemas.microsoft.com/office/drawing/2014/main" id="{3AAA7D26-4EA4-432C-B259-FCF4B1134220}"/>
              </a:ext>
            </a:extLst>
          </p:cNvPr>
          <p:cNvSpPr txBox="1"/>
          <p:nvPr/>
        </p:nvSpPr>
        <p:spPr>
          <a:xfrm>
            <a:off x="1536785" y="3562201"/>
            <a:ext cx="1134915" cy="646331"/>
          </a:xfrm>
          <a:prstGeom prst="rect">
            <a:avLst/>
          </a:prstGeom>
          <a:noFill/>
          <a:ln>
            <a:solidFill>
              <a:schemeClr val="tx1"/>
            </a:solid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医療的ケア児</a:t>
            </a:r>
            <a:r>
              <a:rPr kumimoji="1" lang="ja-JP" altLang="en-US" sz="12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支</a:t>
            </a:r>
            <a:r>
              <a:rPr kumimoji="0" lang="ja-JP" altLang="en-US" sz="12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援にかかる連携会議</a:t>
            </a:r>
            <a:endParaRPr kumimoji="1" lang="ja-JP" altLang="en-US" sz="12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sp>
        <p:nvSpPr>
          <p:cNvPr id="50" name="テキスト ボックス 49">
            <a:extLst>
              <a:ext uri="{FF2B5EF4-FFF2-40B4-BE49-F238E27FC236}">
                <a16:creationId xmlns:a16="http://schemas.microsoft.com/office/drawing/2014/main" id="{0F28D46B-5D72-4D88-9C9E-EFA5DD113909}"/>
              </a:ext>
            </a:extLst>
          </p:cNvPr>
          <p:cNvSpPr txBox="1"/>
          <p:nvPr/>
        </p:nvSpPr>
        <p:spPr>
          <a:xfrm>
            <a:off x="3249467" y="6313582"/>
            <a:ext cx="6080165" cy="395478"/>
          </a:xfrm>
          <a:prstGeom prst="rect">
            <a:avLst/>
          </a:prstGeom>
          <a:solidFill>
            <a:schemeClr val="accent6">
              <a:lumMod val="40000"/>
              <a:lumOff val="60000"/>
            </a:schemeClr>
          </a:solidFill>
          <a:ln>
            <a:solidFill>
              <a:schemeClr val="tx1"/>
            </a:solidFill>
          </a:ln>
        </p:spPr>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市町村</a:t>
            </a:r>
            <a:endParaRPr kumimoji="1" lang="en-US" altLang="ja-JP" sz="16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p:txBody>
      </p:sp>
      <p:sp>
        <p:nvSpPr>
          <p:cNvPr id="51" name="矢印: 下 50">
            <a:extLst>
              <a:ext uri="{FF2B5EF4-FFF2-40B4-BE49-F238E27FC236}">
                <a16:creationId xmlns:a16="http://schemas.microsoft.com/office/drawing/2014/main" id="{73314241-1C09-4D7C-85AA-0034C1BBDAD0}"/>
              </a:ext>
            </a:extLst>
          </p:cNvPr>
          <p:cNvSpPr/>
          <p:nvPr/>
        </p:nvSpPr>
        <p:spPr>
          <a:xfrm>
            <a:off x="5734829" y="5461860"/>
            <a:ext cx="439569" cy="713051"/>
          </a:xfrm>
          <a:prstGeom prst="down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相談</a:t>
            </a:r>
          </a:p>
        </p:txBody>
      </p:sp>
      <p:sp>
        <p:nvSpPr>
          <p:cNvPr id="53" name="矢印: 上 52">
            <a:extLst>
              <a:ext uri="{FF2B5EF4-FFF2-40B4-BE49-F238E27FC236}">
                <a16:creationId xmlns:a16="http://schemas.microsoft.com/office/drawing/2014/main" id="{5AB2A49C-AC60-4940-959F-5C6EE9B50DE9}"/>
              </a:ext>
            </a:extLst>
          </p:cNvPr>
          <p:cNvSpPr/>
          <p:nvPr/>
        </p:nvSpPr>
        <p:spPr>
          <a:xfrm>
            <a:off x="6098571" y="5436098"/>
            <a:ext cx="439569" cy="686695"/>
          </a:xfrm>
          <a:prstGeom prst="up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助言</a:t>
            </a:r>
          </a:p>
        </p:txBody>
      </p:sp>
      <p:cxnSp>
        <p:nvCxnSpPr>
          <p:cNvPr id="61" name="直線矢印コネクタ 60">
            <a:extLst>
              <a:ext uri="{FF2B5EF4-FFF2-40B4-BE49-F238E27FC236}">
                <a16:creationId xmlns:a16="http://schemas.microsoft.com/office/drawing/2014/main" id="{267B37B4-4DBF-4877-8394-E48448F4917E}"/>
              </a:ext>
            </a:extLst>
          </p:cNvPr>
          <p:cNvCxnSpPr>
            <a:cxnSpLocks/>
          </p:cNvCxnSpPr>
          <p:nvPr/>
        </p:nvCxnSpPr>
        <p:spPr>
          <a:xfrm>
            <a:off x="3387449" y="5410435"/>
            <a:ext cx="418512" cy="799666"/>
          </a:xfrm>
          <a:prstGeom prst="straightConnector1">
            <a:avLst/>
          </a:prstGeom>
          <a:ln w="63500">
            <a:solidFill>
              <a:schemeClr val="tx1">
                <a:lumMod val="50000"/>
                <a:lumOff val="50000"/>
              </a:schemeClr>
            </a:solidFill>
            <a:headEnd type="arrow" w="sm" len="sm"/>
            <a:tailEnd type="arrow" w="sm" len="sm"/>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2668556B-ADAE-4B5E-BCB7-6A349500D10C}"/>
              </a:ext>
            </a:extLst>
          </p:cNvPr>
          <p:cNvSpPr txBox="1"/>
          <p:nvPr/>
        </p:nvSpPr>
        <p:spPr>
          <a:xfrm>
            <a:off x="3428312" y="5562928"/>
            <a:ext cx="1116424" cy="27699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連携</a:t>
            </a:r>
          </a:p>
        </p:txBody>
      </p:sp>
      <p:cxnSp>
        <p:nvCxnSpPr>
          <p:cNvPr id="40" name="直線矢印コネクタ 39">
            <a:extLst>
              <a:ext uri="{FF2B5EF4-FFF2-40B4-BE49-F238E27FC236}">
                <a16:creationId xmlns:a16="http://schemas.microsoft.com/office/drawing/2014/main" id="{A1E25DA6-3BD2-46F5-8C0D-9F161A1DDCDE}"/>
              </a:ext>
            </a:extLst>
          </p:cNvPr>
          <p:cNvCxnSpPr>
            <a:cxnSpLocks/>
          </p:cNvCxnSpPr>
          <p:nvPr/>
        </p:nvCxnSpPr>
        <p:spPr>
          <a:xfrm>
            <a:off x="9270375" y="2044608"/>
            <a:ext cx="71786" cy="4149808"/>
          </a:xfrm>
          <a:prstGeom prst="straightConnector1">
            <a:avLst/>
          </a:prstGeom>
          <a:ln w="69850">
            <a:solidFill>
              <a:schemeClr val="tx1">
                <a:lumMod val="50000"/>
                <a:lumOff val="50000"/>
              </a:schemeClr>
            </a:solidFill>
            <a:headEnd type="arrow" w="sm" len="sm"/>
            <a:tailEnd type="arrow" w="sm" len="sm"/>
          </a:ln>
        </p:spPr>
        <p:style>
          <a:lnRef idx="1">
            <a:schemeClr val="accent1"/>
          </a:lnRef>
          <a:fillRef idx="0">
            <a:schemeClr val="accent1"/>
          </a:fillRef>
          <a:effectRef idx="0">
            <a:schemeClr val="accent1"/>
          </a:effectRef>
          <a:fontRef idx="minor">
            <a:schemeClr val="tx1"/>
          </a:fontRef>
        </p:style>
      </p:cxnSp>
      <p:sp>
        <p:nvSpPr>
          <p:cNvPr id="41" name="テキスト ボックス 40">
            <a:extLst>
              <a:ext uri="{FF2B5EF4-FFF2-40B4-BE49-F238E27FC236}">
                <a16:creationId xmlns:a16="http://schemas.microsoft.com/office/drawing/2014/main" id="{61ED0240-8B30-4A57-9A7C-4F2670D903F5}"/>
              </a:ext>
            </a:extLst>
          </p:cNvPr>
          <p:cNvSpPr txBox="1"/>
          <p:nvPr/>
        </p:nvSpPr>
        <p:spPr>
          <a:xfrm>
            <a:off x="8346016" y="3615340"/>
            <a:ext cx="1116424" cy="27699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連携</a:t>
            </a:r>
          </a:p>
        </p:txBody>
      </p:sp>
      <p:sp>
        <p:nvSpPr>
          <p:cNvPr id="42" name="テキスト ボックス 41">
            <a:extLst>
              <a:ext uri="{FF2B5EF4-FFF2-40B4-BE49-F238E27FC236}">
                <a16:creationId xmlns:a16="http://schemas.microsoft.com/office/drawing/2014/main" id="{B15ACD26-4629-4913-AE9E-776954AE1CDA}"/>
              </a:ext>
            </a:extLst>
          </p:cNvPr>
          <p:cNvSpPr txBox="1"/>
          <p:nvPr/>
        </p:nvSpPr>
        <p:spPr>
          <a:xfrm>
            <a:off x="93303" y="114976"/>
            <a:ext cx="9661299" cy="400110"/>
          </a:xfrm>
          <a:prstGeom prst="rect">
            <a:avLst/>
          </a:prstGeom>
          <a:solidFill>
            <a:schemeClr val="accent5">
              <a:lumMod val="20000"/>
              <a:lumOff val="80000"/>
            </a:schemeClr>
          </a:solidFill>
        </p:spPr>
        <p:txBody>
          <a:bodyPr wrap="square" rtlCol="0">
            <a:spAutoFit/>
          </a:bodyPr>
          <a:lstStyle/>
          <a:p>
            <a:r>
              <a:rPr kumimoji="1" lang="ja-JP" altLang="en-US" sz="2000" dirty="0">
                <a:latin typeface="BIZ UDゴシック" panose="020B0400000000000000" pitchFamily="49" charset="-128"/>
                <a:ea typeface="BIZ UDゴシック" panose="020B0400000000000000" pitchFamily="49" charset="-128"/>
              </a:rPr>
              <a:t>医療的ケア児支援センターと医療的ケア児等コーディネーターによる相談支援体制</a:t>
            </a:r>
          </a:p>
        </p:txBody>
      </p:sp>
      <p:cxnSp>
        <p:nvCxnSpPr>
          <p:cNvPr id="44" name="直線矢印コネクタ 43">
            <a:extLst>
              <a:ext uri="{FF2B5EF4-FFF2-40B4-BE49-F238E27FC236}">
                <a16:creationId xmlns:a16="http://schemas.microsoft.com/office/drawing/2014/main" id="{67A38A58-7257-4C39-855B-3D53A9AE0D79}"/>
              </a:ext>
            </a:extLst>
          </p:cNvPr>
          <p:cNvCxnSpPr>
            <a:cxnSpLocks/>
          </p:cNvCxnSpPr>
          <p:nvPr/>
        </p:nvCxnSpPr>
        <p:spPr>
          <a:xfrm flipH="1">
            <a:off x="4030075" y="3733087"/>
            <a:ext cx="1455455" cy="895015"/>
          </a:xfrm>
          <a:prstGeom prst="straightConnector1">
            <a:avLst/>
          </a:prstGeom>
          <a:ln w="69850">
            <a:solidFill>
              <a:schemeClr val="tx1">
                <a:lumMod val="50000"/>
                <a:lumOff val="50000"/>
              </a:schemeClr>
            </a:solidFill>
            <a:headEnd type="arrow" w="sm" len="sm"/>
            <a:tailEnd type="arrow" w="sm" len="sm"/>
          </a:ln>
        </p:spPr>
        <p:style>
          <a:lnRef idx="1">
            <a:schemeClr val="accent1"/>
          </a:lnRef>
          <a:fillRef idx="0">
            <a:schemeClr val="accent1"/>
          </a:fillRef>
          <a:effectRef idx="0">
            <a:schemeClr val="accent1"/>
          </a:effectRef>
          <a:fontRef idx="minor">
            <a:schemeClr val="tx1"/>
          </a:fontRef>
        </p:style>
      </p:cxnSp>
      <p:sp>
        <p:nvSpPr>
          <p:cNvPr id="47" name="テキスト ボックス 46">
            <a:extLst>
              <a:ext uri="{FF2B5EF4-FFF2-40B4-BE49-F238E27FC236}">
                <a16:creationId xmlns:a16="http://schemas.microsoft.com/office/drawing/2014/main" id="{380951D3-2356-4253-A968-06241313A40F}"/>
              </a:ext>
            </a:extLst>
          </p:cNvPr>
          <p:cNvSpPr txBox="1"/>
          <p:nvPr/>
        </p:nvSpPr>
        <p:spPr>
          <a:xfrm>
            <a:off x="4031766" y="3781353"/>
            <a:ext cx="1116424" cy="27699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連携</a:t>
            </a:r>
          </a:p>
        </p:txBody>
      </p:sp>
      <p:sp>
        <p:nvSpPr>
          <p:cNvPr id="48" name="テキスト ボックス 47">
            <a:extLst>
              <a:ext uri="{FF2B5EF4-FFF2-40B4-BE49-F238E27FC236}">
                <a16:creationId xmlns:a16="http://schemas.microsoft.com/office/drawing/2014/main" id="{5A1FF887-7A24-4E6D-AD4D-BCAEDED15EFA}"/>
              </a:ext>
            </a:extLst>
          </p:cNvPr>
          <p:cNvSpPr txBox="1"/>
          <p:nvPr/>
        </p:nvSpPr>
        <p:spPr>
          <a:xfrm>
            <a:off x="93302" y="490415"/>
            <a:ext cx="9661299" cy="861774"/>
          </a:xfrm>
          <a:prstGeom prst="rect">
            <a:avLst/>
          </a:prstGeom>
          <a:noFill/>
        </p:spPr>
        <p:txBody>
          <a:bodyPr wrap="square">
            <a:spAutoFit/>
          </a:bodyPr>
          <a:lstStyle/>
          <a:p>
            <a:r>
              <a:rPr lang="ja-JP" altLang="en-US" dirty="0"/>
              <a:t>　</a:t>
            </a:r>
            <a:r>
              <a:rPr lang="ja-JP" altLang="en-US" sz="1600" dirty="0">
                <a:latin typeface="BIZ UDゴシック" panose="020B0400000000000000" pitchFamily="49" charset="-128"/>
                <a:ea typeface="BIZ UDゴシック" panose="020B0400000000000000" pitchFamily="49" charset="-128"/>
              </a:rPr>
              <a:t>医療的ケア児支援センターは、医療、保健、福祉、教育等の多方面にわたる相談支援の情報の集約点となり、地域の医療的ケア児等コーディネーターと共に市町村や医療・福祉関係等の支援機関と連携し、医療的ケア児やその家族を必要な支援につなげる</a:t>
            </a:r>
            <a:endParaRPr lang="ja-JP" altLang="en-US" dirty="0">
              <a:latin typeface="BIZ UDゴシック" panose="020B0400000000000000" pitchFamily="49" charset="-128"/>
              <a:ea typeface="BIZ UDゴシック" panose="020B0400000000000000" pitchFamily="49" charset="-128"/>
            </a:endParaRPr>
          </a:p>
        </p:txBody>
      </p:sp>
      <p:sp>
        <p:nvSpPr>
          <p:cNvPr id="2" name="スライド番号プレースホルダー 1">
            <a:extLst>
              <a:ext uri="{FF2B5EF4-FFF2-40B4-BE49-F238E27FC236}">
                <a16:creationId xmlns:a16="http://schemas.microsoft.com/office/drawing/2014/main" id="{2641275B-5DB4-44D4-97D0-BA0ED296974F}"/>
              </a:ext>
            </a:extLst>
          </p:cNvPr>
          <p:cNvSpPr>
            <a:spLocks noGrp="1"/>
          </p:cNvSpPr>
          <p:nvPr>
            <p:ph type="sldNum" sz="quarter" idx="12"/>
          </p:nvPr>
        </p:nvSpPr>
        <p:spPr>
          <a:xfrm>
            <a:off x="7593081" y="6354258"/>
            <a:ext cx="2228850" cy="365125"/>
          </a:xfrm>
        </p:spPr>
        <p:txBody>
          <a:bodyPr/>
          <a:lstStyle/>
          <a:p>
            <a:r>
              <a:rPr kumimoji="1" lang="en-US" altLang="ja-JP" sz="1400" dirty="0">
                <a:latin typeface="ＭＳ ゴシック" panose="020B0609070205080204" pitchFamily="49" charset="-128"/>
                <a:ea typeface="ＭＳ ゴシック" panose="020B0609070205080204" pitchFamily="49" charset="-128"/>
              </a:rPr>
              <a:t>-2-</a:t>
            </a:r>
            <a:endParaRPr kumimoji="1" lang="ja-JP" altLang="en-US" sz="14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6026285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D94759F-0D8B-4AA1-8C33-747C20397918}"/>
              </a:ext>
            </a:extLst>
          </p:cNvPr>
          <p:cNvSpPr>
            <a:spLocks noGrp="1"/>
          </p:cNvSpPr>
          <p:nvPr>
            <p:ph type="ctrTitle"/>
          </p:nvPr>
        </p:nvSpPr>
        <p:spPr>
          <a:xfrm>
            <a:off x="742950" y="555256"/>
            <a:ext cx="8420100" cy="2387600"/>
          </a:xfrm>
        </p:spPr>
        <p:txBody>
          <a:bodyPr anchor="ctr">
            <a:normAutofit/>
          </a:bodyPr>
          <a:lstStyle/>
          <a:p>
            <a:r>
              <a:rPr lang="ja-JP" altLang="en-US" sz="3600" dirty="0">
                <a:latin typeface="ＭＳ ゴシック" panose="020B0609070205080204" pitchFamily="49" charset="-128"/>
                <a:ea typeface="ＭＳ ゴシック" panose="020B0609070205080204" pitchFamily="49" charset="-128"/>
              </a:rPr>
              <a:t>医療的ケア児支援センターの活動状況</a:t>
            </a:r>
            <a:endParaRPr kumimoji="1" lang="ja-JP" altLang="en-US" sz="3600" dirty="0">
              <a:latin typeface="ＭＳ ゴシック" panose="020B0609070205080204" pitchFamily="49" charset="-128"/>
              <a:ea typeface="ＭＳ ゴシック" panose="020B0609070205080204" pitchFamily="49" charset="-128"/>
            </a:endParaRPr>
          </a:p>
        </p:txBody>
      </p:sp>
      <p:sp>
        <p:nvSpPr>
          <p:cNvPr id="7" name="タイトル 1">
            <a:extLst>
              <a:ext uri="{FF2B5EF4-FFF2-40B4-BE49-F238E27FC236}">
                <a16:creationId xmlns:a16="http://schemas.microsoft.com/office/drawing/2014/main" id="{07DAC84C-9DD8-4F1F-BB10-0FEE4AFC7903}"/>
              </a:ext>
            </a:extLst>
          </p:cNvPr>
          <p:cNvSpPr txBox="1">
            <a:spLocks/>
          </p:cNvSpPr>
          <p:nvPr/>
        </p:nvSpPr>
        <p:spPr>
          <a:xfrm>
            <a:off x="1168252" y="2235200"/>
            <a:ext cx="7624874" cy="2387600"/>
          </a:xfrm>
          <a:prstGeom prst="rect">
            <a:avLst/>
          </a:prstGeom>
        </p:spPr>
        <p:txBody>
          <a:bodyPr vert="horz" lIns="91440" tIns="45720" rIns="91440" bIns="45720" rtlCol="0" anchor="ctr">
            <a:normAutofit/>
          </a:bodyPr>
          <a:lstStyle>
            <a:lvl1pPr algn="ctr" defTabSz="914423"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en-US" altLang="ja-JP" sz="3600" dirty="0">
                <a:latin typeface="ＭＳ ゴシック" panose="020B0609070205080204" pitchFamily="49" charset="-128"/>
                <a:ea typeface="ＭＳ ゴシック" panose="020B0609070205080204" pitchFamily="49" charset="-128"/>
              </a:rPr>
              <a:t>(1)</a:t>
            </a:r>
            <a:r>
              <a:rPr lang="ja-JP" altLang="en-US" sz="3600" dirty="0">
                <a:latin typeface="ＭＳ ゴシック" panose="020B0609070205080204" pitchFamily="49" charset="-128"/>
                <a:ea typeface="ＭＳ ゴシック" panose="020B0609070205080204" pitchFamily="49" charset="-128"/>
              </a:rPr>
              <a:t>相談対応の実施</a:t>
            </a:r>
            <a:endParaRPr lang="en-US" altLang="ja-JP" sz="3600" dirty="0">
              <a:latin typeface="ＭＳ ゴシック" panose="020B0609070205080204" pitchFamily="49" charset="-128"/>
              <a:ea typeface="ＭＳ ゴシック" panose="020B0609070205080204" pitchFamily="49" charset="-128"/>
            </a:endParaRPr>
          </a:p>
          <a:p>
            <a:pPr algn="l"/>
            <a:endParaRPr lang="en-US" altLang="ja-JP" sz="3600" dirty="0">
              <a:latin typeface="ＭＳ ゴシック" panose="020B0609070205080204" pitchFamily="49" charset="-128"/>
              <a:ea typeface="ＭＳ ゴシック" panose="020B0609070205080204" pitchFamily="49" charset="-128"/>
            </a:endParaRPr>
          </a:p>
          <a:p>
            <a:pPr algn="l"/>
            <a:r>
              <a:rPr lang="en-US" altLang="ja-JP" sz="3600" dirty="0">
                <a:latin typeface="ＭＳ ゴシック" panose="020B0609070205080204" pitchFamily="49" charset="-128"/>
                <a:ea typeface="ＭＳ ゴシック" panose="020B0609070205080204" pitchFamily="49" charset="-128"/>
              </a:rPr>
              <a:t>(2)</a:t>
            </a:r>
            <a:r>
              <a:rPr lang="ja-JP" altLang="en-US" sz="3600" dirty="0">
                <a:latin typeface="ＭＳ ゴシック" panose="020B0609070205080204" pitchFamily="49" charset="-128"/>
                <a:ea typeface="ＭＳ ゴシック" panose="020B0609070205080204" pitchFamily="49" charset="-128"/>
              </a:rPr>
              <a:t>連携会議の開催</a:t>
            </a:r>
          </a:p>
        </p:txBody>
      </p:sp>
      <p:sp>
        <p:nvSpPr>
          <p:cNvPr id="4" name="スライド番号プレースホルダー 1">
            <a:extLst>
              <a:ext uri="{FF2B5EF4-FFF2-40B4-BE49-F238E27FC236}">
                <a16:creationId xmlns:a16="http://schemas.microsoft.com/office/drawing/2014/main" id="{E5CA4FBE-50DE-4FCA-8B8B-D62CEE9AFC63}"/>
              </a:ext>
            </a:extLst>
          </p:cNvPr>
          <p:cNvSpPr>
            <a:spLocks noGrp="1"/>
          </p:cNvSpPr>
          <p:nvPr>
            <p:ph type="sldNum" sz="quarter" idx="12"/>
          </p:nvPr>
        </p:nvSpPr>
        <p:spPr>
          <a:xfrm>
            <a:off x="7593081" y="6354258"/>
            <a:ext cx="2228850" cy="365125"/>
          </a:xfrm>
        </p:spPr>
        <p:txBody>
          <a:bodyPr/>
          <a:lstStyle/>
          <a:p>
            <a:r>
              <a:rPr kumimoji="1" lang="en-US" altLang="ja-JP" sz="1400" dirty="0">
                <a:latin typeface="ＭＳ ゴシック" panose="020B0609070205080204" pitchFamily="49" charset="-128"/>
                <a:ea typeface="ＭＳ ゴシック" panose="020B0609070205080204" pitchFamily="49" charset="-128"/>
              </a:rPr>
              <a:t>-3-</a:t>
            </a:r>
            <a:endParaRPr kumimoji="1" lang="ja-JP" altLang="en-US" sz="14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6356389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5">
            <a:extLst>
              <a:ext uri="{FF2B5EF4-FFF2-40B4-BE49-F238E27FC236}">
                <a16:creationId xmlns:a16="http://schemas.microsoft.com/office/drawing/2014/main" id="{1B01E13B-1348-421D-AF5D-9E004924C735}"/>
              </a:ext>
            </a:extLst>
          </p:cNvPr>
          <p:cNvGraphicFramePr>
            <a:graphicFrameLocks noGrp="1"/>
          </p:cNvGraphicFramePr>
          <p:nvPr/>
        </p:nvGraphicFramePr>
        <p:xfrm>
          <a:off x="1126962" y="1205397"/>
          <a:ext cx="7475750" cy="1396320"/>
        </p:xfrm>
        <a:graphic>
          <a:graphicData uri="http://schemas.openxmlformats.org/drawingml/2006/table">
            <a:tbl>
              <a:tblPr firstRow="1" bandRow="1">
                <a:tableStyleId>{2D5ABB26-0587-4C30-8999-92F81FD0307C}</a:tableStyleId>
              </a:tblPr>
              <a:tblGrid>
                <a:gridCol w="989238">
                  <a:extLst>
                    <a:ext uri="{9D8B030D-6E8A-4147-A177-3AD203B41FA5}">
                      <a16:colId xmlns:a16="http://schemas.microsoft.com/office/drawing/2014/main" val="3176377822"/>
                    </a:ext>
                  </a:extLst>
                </a:gridCol>
                <a:gridCol w="710474">
                  <a:extLst>
                    <a:ext uri="{9D8B030D-6E8A-4147-A177-3AD203B41FA5}">
                      <a16:colId xmlns:a16="http://schemas.microsoft.com/office/drawing/2014/main" val="3826182902"/>
                    </a:ext>
                  </a:extLst>
                </a:gridCol>
                <a:gridCol w="807172">
                  <a:extLst>
                    <a:ext uri="{9D8B030D-6E8A-4147-A177-3AD203B41FA5}">
                      <a16:colId xmlns:a16="http://schemas.microsoft.com/office/drawing/2014/main" val="2680026508"/>
                    </a:ext>
                  </a:extLst>
                </a:gridCol>
                <a:gridCol w="753361">
                  <a:extLst>
                    <a:ext uri="{9D8B030D-6E8A-4147-A177-3AD203B41FA5}">
                      <a16:colId xmlns:a16="http://schemas.microsoft.com/office/drawing/2014/main" val="2987667655"/>
                    </a:ext>
                  </a:extLst>
                </a:gridCol>
                <a:gridCol w="828697">
                  <a:extLst>
                    <a:ext uri="{9D8B030D-6E8A-4147-A177-3AD203B41FA5}">
                      <a16:colId xmlns:a16="http://schemas.microsoft.com/office/drawing/2014/main" val="2923889685"/>
                    </a:ext>
                  </a:extLst>
                </a:gridCol>
                <a:gridCol w="828697">
                  <a:extLst>
                    <a:ext uri="{9D8B030D-6E8A-4147-A177-3AD203B41FA5}">
                      <a16:colId xmlns:a16="http://schemas.microsoft.com/office/drawing/2014/main" val="782534985"/>
                    </a:ext>
                  </a:extLst>
                </a:gridCol>
                <a:gridCol w="817934">
                  <a:extLst>
                    <a:ext uri="{9D8B030D-6E8A-4147-A177-3AD203B41FA5}">
                      <a16:colId xmlns:a16="http://schemas.microsoft.com/office/drawing/2014/main" val="3978883156"/>
                    </a:ext>
                  </a:extLst>
                </a:gridCol>
                <a:gridCol w="846560">
                  <a:extLst>
                    <a:ext uri="{9D8B030D-6E8A-4147-A177-3AD203B41FA5}">
                      <a16:colId xmlns:a16="http://schemas.microsoft.com/office/drawing/2014/main" val="2270621305"/>
                    </a:ext>
                  </a:extLst>
                </a:gridCol>
                <a:gridCol w="893617">
                  <a:extLst>
                    <a:ext uri="{9D8B030D-6E8A-4147-A177-3AD203B41FA5}">
                      <a16:colId xmlns:a16="http://schemas.microsoft.com/office/drawing/2014/main" val="3597192594"/>
                    </a:ext>
                  </a:extLst>
                </a:gridCol>
              </a:tblGrid>
              <a:tr h="360000">
                <a:tc>
                  <a:txBody>
                    <a:bodyPr/>
                    <a:lstStyle/>
                    <a:p>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a:solidFill>
                            <a:schemeClr val="tx1"/>
                          </a:solidFill>
                          <a:latin typeface="ＭＳ ゴシック" panose="020B0609070205080204" pitchFamily="49" charset="-128"/>
                          <a:ea typeface="ＭＳ ゴシック" panose="020B0609070205080204" pitchFamily="49" charset="-128"/>
                        </a:rPr>
                        <a:t>４月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a:solidFill>
                            <a:schemeClr val="tx1"/>
                          </a:solidFill>
                          <a:latin typeface="ＭＳ ゴシック" panose="020B0609070205080204" pitchFamily="49" charset="-128"/>
                          <a:ea typeface="ＭＳ ゴシック" panose="020B0609070205080204" pitchFamily="49" charset="-128"/>
                        </a:rPr>
                        <a:t>５月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a:solidFill>
                            <a:schemeClr val="tx1"/>
                          </a:solidFill>
                          <a:latin typeface="ＭＳ ゴシック" panose="020B0609070205080204" pitchFamily="49" charset="-128"/>
                          <a:ea typeface="ＭＳ ゴシック" panose="020B0609070205080204" pitchFamily="49" charset="-128"/>
                        </a:rPr>
                        <a:t>６月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a:solidFill>
                            <a:schemeClr val="tx1"/>
                          </a:solidFill>
                          <a:latin typeface="ＭＳ ゴシック" panose="020B0609070205080204" pitchFamily="49" charset="-128"/>
                          <a:ea typeface="ＭＳ ゴシック" panose="020B0609070205080204" pitchFamily="49" charset="-128"/>
                        </a:rPr>
                        <a:t>７月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a:solidFill>
                            <a:schemeClr val="tx1"/>
                          </a:solidFill>
                          <a:latin typeface="ＭＳ ゴシック" panose="020B0609070205080204" pitchFamily="49" charset="-128"/>
                          <a:ea typeface="ＭＳ ゴシック" panose="020B0609070205080204" pitchFamily="49" charset="-128"/>
                        </a:rPr>
                        <a:t>８月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a:solidFill>
                            <a:schemeClr val="tx1"/>
                          </a:solidFill>
                          <a:latin typeface="ＭＳ ゴシック" panose="020B0609070205080204" pitchFamily="49" charset="-128"/>
                          <a:ea typeface="ＭＳ ゴシック" panose="020B0609070205080204" pitchFamily="49" charset="-128"/>
                        </a:rPr>
                        <a:t>９月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solidFill>
                            <a:schemeClr val="tx1"/>
                          </a:solidFill>
                          <a:latin typeface="ＭＳ ゴシック" panose="020B0609070205080204" pitchFamily="49" charset="-128"/>
                          <a:ea typeface="ＭＳ ゴシック" panose="020B0609070205080204" pitchFamily="49" charset="-128"/>
                        </a:rPr>
                        <a:t>10</a:t>
                      </a:r>
                      <a:r>
                        <a:rPr kumimoji="1" lang="ja-JP" altLang="en-US" sz="1400" dirty="0">
                          <a:solidFill>
                            <a:schemeClr val="tx1"/>
                          </a:solidFill>
                          <a:latin typeface="ＭＳ ゴシック" panose="020B0609070205080204" pitchFamily="49" charset="-128"/>
                          <a:ea typeface="ＭＳ ゴシック" panose="020B0609070205080204" pitchFamily="49" charset="-128"/>
                        </a:rPr>
                        <a:t>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a:solidFill>
                            <a:schemeClr val="tx1"/>
                          </a:solidFill>
                          <a:latin typeface="ＭＳ ゴシック" panose="020B0609070205080204" pitchFamily="49" charset="-128"/>
                          <a:ea typeface="ＭＳ ゴシック" panose="020B0609070205080204" pitchFamily="49" charset="-128"/>
                        </a:rPr>
                        <a:t>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16636891"/>
                  </a:ext>
                </a:extLst>
              </a:tr>
              <a:tr h="379783">
                <a:tc>
                  <a:txBody>
                    <a:bodyPr/>
                    <a:lstStyle/>
                    <a:p>
                      <a:r>
                        <a:rPr kumimoji="1" lang="ja-JP" altLang="en-US" sz="1400" dirty="0">
                          <a:solidFill>
                            <a:schemeClr val="tx1"/>
                          </a:solidFill>
                          <a:latin typeface="ＭＳ ゴシック" panose="020B0609070205080204" pitchFamily="49" charset="-128"/>
                          <a:ea typeface="ＭＳ ゴシック" panose="020B0609070205080204" pitchFamily="49" charset="-128"/>
                        </a:rPr>
                        <a:t>調整回数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solidFill>
                            <a:schemeClr val="tx1"/>
                          </a:solidFill>
                          <a:latin typeface="ＭＳ ゴシック" panose="020B0609070205080204" pitchFamily="49" charset="-128"/>
                          <a:ea typeface="ＭＳ ゴシック" panose="020B0609070205080204" pitchFamily="49" charset="-128"/>
                        </a:rPr>
                        <a:t>264</a:t>
                      </a:r>
                    </a:p>
                    <a:p>
                      <a:pPr algn="ctr"/>
                      <a:r>
                        <a:rPr kumimoji="1" lang="ja-JP" altLang="en-US" sz="1400" dirty="0">
                          <a:solidFill>
                            <a:schemeClr val="tx1"/>
                          </a:solidFill>
                          <a:latin typeface="ＭＳ ゴシック" panose="020B0609070205080204" pitchFamily="49" charset="-128"/>
                          <a:ea typeface="ＭＳ ゴシック" panose="020B0609070205080204" pitchFamily="49" charset="-128"/>
                        </a:rPr>
                        <a:t>（</a:t>
                      </a:r>
                      <a:r>
                        <a:rPr kumimoji="1" lang="en-US" altLang="ja-JP" sz="1400" dirty="0">
                          <a:solidFill>
                            <a:schemeClr val="tx1"/>
                          </a:solidFill>
                          <a:latin typeface="ＭＳ ゴシック" panose="020B0609070205080204" pitchFamily="49" charset="-128"/>
                          <a:ea typeface="ＭＳ ゴシック" panose="020B0609070205080204" pitchFamily="49" charset="-128"/>
                        </a:rPr>
                        <a:t>-</a:t>
                      </a:r>
                      <a:r>
                        <a:rPr kumimoji="1" lang="ja-JP" altLang="en-US" sz="140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solidFill>
                            <a:schemeClr val="tx1"/>
                          </a:solidFill>
                          <a:latin typeface="ＭＳ ゴシック" panose="020B0609070205080204" pitchFamily="49" charset="-128"/>
                          <a:ea typeface="ＭＳ ゴシック" panose="020B0609070205080204" pitchFamily="49" charset="-128"/>
                        </a:rPr>
                        <a:t>307</a:t>
                      </a:r>
                    </a:p>
                    <a:p>
                      <a:pPr algn="ctr"/>
                      <a:r>
                        <a:rPr kumimoji="1" lang="en-US" altLang="ja-JP" sz="1400" dirty="0">
                          <a:solidFill>
                            <a:schemeClr val="tx1"/>
                          </a:solidFill>
                          <a:latin typeface="ＭＳ ゴシック" panose="020B0609070205080204" pitchFamily="49" charset="-128"/>
                          <a:ea typeface="ＭＳ ゴシック" panose="020B0609070205080204" pitchFamily="49" charset="-128"/>
                        </a:rPr>
                        <a:t>(+160)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solidFill>
                            <a:schemeClr val="tx1"/>
                          </a:solidFill>
                          <a:latin typeface="ＭＳ ゴシック" panose="020B0609070205080204" pitchFamily="49" charset="-128"/>
                          <a:ea typeface="ＭＳ ゴシック" panose="020B0609070205080204" pitchFamily="49" charset="-128"/>
                        </a:rPr>
                        <a:t>297</a:t>
                      </a:r>
                    </a:p>
                    <a:p>
                      <a:pPr algn="ctr"/>
                      <a:r>
                        <a:rPr kumimoji="1" lang="en-US" altLang="ja-JP" sz="1400" dirty="0">
                          <a:solidFill>
                            <a:schemeClr val="tx1"/>
                          </a:solidFill>
                          <a:latin typeface="ＭＳ ゴシック" panose="020B0609070205080204" pitchFamily="49" charset="-128"/>
                          <a:ea typeface="ＭＳ ゴシック" panose="020B0609070205080204" pitchFamily="49" charset="-128"/>
                        </a:rPr>
                        <a:t>(+194)</a:t>
                      </a: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solidFill>
                            <a:schemeClr val="tx1"/>
                          </a:solidFill>
                          <a:latin typeface="ＭＳ ゴシック" panose="020B0609070205080204" pitchFamily="49" charset="-128"/>
                          <a:ea typeface="ＭＳ ゴシック" panose="020B0609070205080204" pitchFamily="49" charset="-128"/>
                        </a:rPr>
                        <a:t>236</a:t>
                      </a:r>
                    </a:p>
                    <a:p>
                      <a:pPr algn="ctr"/>
                      <a:r>
                        <a:rPr kumimoji="1" lang="en-US" altLang="ja-JP" sz="1400" dirty="0">
                          <a:solidFill>
                            <a:schemeClr val="tx1"/>
                          </a:solidFill>
                          <a:latin typeface="ＭＳ ゴシック" panose="020B0609070205080204" pitchFamily="49" charset="-128"/>
                          <a:ea typeface="ＭＳ ゴシック" panose="020B0609070205080204" pitchFamily="49" charset="-128"/>
                        </a:rPr>
                        <a:t>(+126)</a:t>
                      </a: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solidFill>
                            <a:schemeClr val="tx1"/>
                          </a:solidFill>
                          <a:latin typeface="ＭＳ ゴシック" panose="020B0609070205080204" pitchFamily="49" charset="-128"/>
                          <a:ea typeface="ＭＳ ゴシック" panose="020B0609070205080204" pitchFamily="49" charset="-128"/>
                        </a:rPr>
                        <a:t>315</a:t>
                      </a:r>
                    </a:p>
                    <a:p>
                      <a:pPr algn="ctr"/>
                      <a:r>
                        <a:rPr kumimoji="1" lang="en-US" altLang="ja-JP" sz="1400" dirty="0">
                          <a:solidFill>
                            <a:schemeClr val="tx1"/>
                          </a:solidFill>
                          <a:latin typeface="ＭＳ ゴシック" panose="020B0609070205080204" pitchFamily="49" charset="-128"/>
                          <a:ea typeface="ＭＳ ゴシック" panose="020B0609070205080204" pitchFamily="49" charset="-128"/>
                        </a:rPr>
                        <a:t>(+203)</a:t>
                      </a: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solidFill>
                            <a:schemeClr val="tx1"/>
                          </a:solidFill>
                          <a:latin typeface="ＭＳ ゴシック" panose="020B0609070205080204" pitchFamily="49" charset="-128"/>
                          <a:ea typeface="ＭＳ ゴシック" panose="020B0609070205080204" pitchFamily="49" charset="-128"/>
                        </a:rPr>
                        <a:t>321</a:t>
                      </a:r>
                    </a:p>
                    <a:p>
                      <a:pPr algn="ctr"/>
                      <a:r>
                        <a:rPr kumimoji="1" lang="en-US" altLang="ja-JP" sz="1400" dirty="0">
                          <a:solidFill>
                            <a:schemeClr val="tx1"/>
                          </a:solidFill>
                          <a:latin typeface="ＭＳ ゴシック" panose="020B0609070205080204" pitchFamily="49" charset="-128"/>
                          <a:ea typeface="ＭＳ ゴシック" panose="020B0609070205080204" pitchFamily="49" charset="-128"/>
                        </a:rPr>
                        <a:t>(+104)</a:t>
                      </a: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solidFill>
                            <a:schemeClr val="tx1"/>
                          </a:solidFill>
                          <a:latin typeface="ＭＳ ゴシック" panose="020B0609070205080204" pitchFamily="49" charset="-128"/>
                          <a:ea typeface="ＭＳ ゴシック" panose="020B0609070205080204" pitchFamily="49" charset="-128"/>
                        </a:rPr>
                        <a:t>255</a:t>
                      </a:r>
                    </a:p>
                    <a:p>
                      <a:pPr algn="ctr"/>
                      <a:r>
                        <a:rPr kumimoji="1" lang="en-US" altLang="ja-JP" sz="1400" dirty="0">
                          <a:solidFill>
                            <a:schemeClr val="tx1"/>
                          </a:solidFill>
                          <a:latin typeface="ＭＳ ゴシック" panose="020B0609070205080204" pitchFamily="49" charset="-128"/>
                          <a:ea typeface="ＭＳ ゴシック" panose="020B0609070205080204" pitchFamily="49" charset="-128"/>
                        </a:rPr>
                        <a:t>(-17)</a:t>
                      </a: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solidFill>
                            <a:schemeClr val="tx1"/>
                          </a:solidFill>
                          <a:latin typeface="ＭＳ ゴシック" panose="020B0609070205080204" pitchFamily="49" charset="-128"/>
                          <a:ea typeface="ＭＳ ゴシック" panose="020B0609070205080204" pitchFamily="49" charset="-128"/>
                        </a:rPr>
                        <a:t>1,995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56188389"/>
                  </a:ext>
                </a:extLst>
              </a:tr>
              <a:tr h="379783">
                <a:tc>
                  <a:txBody>
                    <a:bodyPr/>
                    <a:lstStyle/>
                    <a:p>
                      <a:r>
                        <a:rPr kumimoji="1" lang="ja-JP" altLang="en-US" sz="1400" dirty="0">
                          <a:solidFill>
                            <a:schemeClr val="tx1"/>
                          </a:solidFill>
                          <a:latin typeface="ＭＳ ゴシック" panose="020B0609070205080204" pitchFamily="49" charset="-128"/>
                          <a:ea typeface="ＭＳ ゴシック" panose="020B0609070205080204" pitchFamily="49" charset="-128"/>
                        </a:rPr>
                        <a:t>相談件数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solidFill>
                            <a:schemeClr val="tx1"/>
                          </a:solidFill>
                          <a:latin typeface="ＭＳ ゴシック" panose="020B0609070205080204" pitchFamily="49" charset="-128"/>
                          <a:ea typeface="ＭＳ ゴシック" panose="020B0609070205080204" pitchFamily="49" charset="-128"/>
                        </a:rPr>
                        <a:t>75</a:t>
                      </a:r>
                    </a:p>
                    <a:p>
                      <a:pPr algn="ctr"/>
                      <a:r>
                        <a:rPr kumimoji="1" lang="ja-JP" altLang="en-US" sz="1400" dirty="0">
                          <a:solidFill>
                            <a:schemeClr val="tx1"/>
                          </a:solidFill>
                          <a:latin typeface="ＭＳ ゴシック" panose="020B0609070205080204" pitchFamily="49" charset="-128"/>
                          <a:ea typeface="ＭＳ ゴシック" panose="020B0609070205080204" pitchFamily="49" charset="-128"/>
                        </a:rPr>
                        <a:t>（</a:t>
                      </a:r>
                      <a:r>
                        <a:rPr kumimoji="1" lang="en-US" altLang="ja-JP" sz="1400" dirty="0">
                          <a:solidFill>
                            <a:schemeClr val="tx1"/>
                          </a:solidFill>
                          <a:latin typeface="ＭＳ ゴシック" panose="020B0609070205080204" pitchFamily="49" charset="-128"/>
                          <a:ea typeface="ＭＳ ゴシック" panose="020B0609070205080204" pitchFamily="49" charset="-128"/>
                        </a:rPr>
                        <a:t>-</a:t>
                      </a:r>
                      <a:r>
                        <a:rPr kumimoji="1" lang="ja-JP" altLang="en-US" sz="140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solidFill>
                            <a:schemeClr val="tx1"/>
                          </a:solidFill>
                          <a:latin typeface="ＭＳ ゴシック" panose="020B0609070205080204" pitchFamily="49" charset="-128"/>
                          <a:ea typeface="ＭＳ ゴシック" panose="020B0609070205080204" pitchFamily="49" charset="-128"/>
                        </a:rPr>
                        <a:t>82</a:t>
                      </a:r>
                    </a:p>
                    <a:p>
                      <a:pPr algn="ctr"/>
                      <a:r>
                        <a:rPr kumimoji="1" lang="en-US" altLang="ja-JP" sz="1400" dirty="0">
                          <a:solidFill>
                            <a:schemeClr val="tx1"/>
                          </a:solidFill>
                          <a:latin typeface="ＭＳ ゴシック" panose="020B0609070205080204" pitchFamily="49" charset="-128"/>
                          <a:ea typeface="ＭＳ ゴシック" panose="020B0609070205080204" pitchFamily="49" charset="-128"/>
                        </a:rPr>
                        <a:t>(+53)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solidFill>
                            <a:schemeClr val="tx1"/>
                          </a:solidFill>
                          <a:latin typeface="ＭＳ ゴシック" panose="020B0609070205080204" pitchFamily="49" charset="-128"/>
                          <a:ea typeface="ＭＳ ゴシック" panose="020B0609070205080204" pitchFamily="49" charset="-128"/>
                        </a:rPr>
                        <a:t>81</a:t>
                      </a:r>
                    </a:p>
                    <a:p>
                      <a:pPr algn="ctr"/>
                      <a:r>
                        <a:rPr kumimoji="1" lang="en-US" altLang="ja-JP" sz="1400" dirty="0">
                          <a:solidFill>
                            <a:schemeClr val="tx1"/>
                          </a:solidFill>
                          <a:latin typeface="ＭＳ ゴシック" panose="020B0609070205080204" pitchFamily="49" charset="-128"/>
                          <a:ea typeface="ＭＳ ゴシック" panose="020B0609070205080204" pitchFamily="49" charset="-128"/>
                        </a:rPr>
                        <a:t>(+48)</a:t>
                      </a: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solidFill>
                            <a:schemeClr val="tx1"/>
                          </a:solidFill>
                          <a:latin typeface="ＭＳ ゴシック" panose="020B0609070205080204" pitchFamily="49" charset="-128"/>
                          <a:ea typeface="ＭＳ ゴシック" panose="020B0609070205080204" pitchFamily="49" charset="-128"/>
                        </a:rPr>
                        <a:t>66</a:t>
                      </a:r>
                    </a:p>
                    <a:p>
                      <a:pPr algn="ctr"/>
                      <a:r>
                        <a:rPr kumimoji="1" lang="en-US" altLang="ja-JP" sz="1400" dirty="0">
                          <a:solidFill>
                            <a:schemeClr val="tx1"/>
                          </a:solidFill>
                          <a:latin typeface="ＭＳ ゴシック" panose="020B0609070205080204" pitchFamily="49" charset="-128"/>
                          <a:ea typeface="ＭＳ ゴシック" panose="020B0609070205080204" pitchFamily="49" charset="-128"/>
                        </a:rPr>
                        <a:t>(+24)</a:t>
                      </a: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solidFill>
                            <a:schemeClr val="tx1"/>
                          </a:solidFill>
                          <a:latin typeface="ＭＳ ゴシック" panose="020B0609070205080204" pitchFamily="49" charset="-128"/>
                          <a:ea typeface="ＭＳ ゴシック" panose="020B0609070205080204" pitchFamily="49" charset="-128"/>
                        </a:rPr>
                        <a:t>75</a:t>
                      </a:r>
                    </a:p>
                    <a:p>
                      <a:pPr algn="ctr"/>
                      <a:r>
                        <a:rPr kumimoji="1" lang="en-US" altLang="ja-JP" sz="1400" dirty="0">
                          <a:solidFill>
                            <a:schemeClr val="tx1"/>
                          </a:solidFill>
                          <a:latin typeface="ＭＳ ゴシック" panose="020B0609070205080204" pitchFamily="49" charset="-128"/>
                          <a:ea typeface="ＭＳ ゴシック" panose="020B0609070205080204" pitchFamily="49" charset="-128"/>
                        </a:rPr>
                        <a:t>(+47)</a:t>
                      </a: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solidFill>
                            <a:schemeClr val="tx1"/>
                          </a:solidFill>
                          <a:latin typeface="ＭＳ ゴシック" panose="020B0609070205080204" pitchFamily="49" charset="-128"/>
                          <a:ea typeface="ＭＳ ゴシック" panose="020B0609070205080204" pitchFamily="49" charset="-128"/>
                        </a:rPr>
                        <a:t>78</a:t>
                      </a:r>
                    </a:p>
                    <a:p>
                      <a:pPr algn="ctr"/>
                      <a:r>
                        <a:rPr kumimoji="1" lang="en-US" altLang="ja-JP" sz="1400" dirty="0">
                          <a:solidFill>
                            <a:schemeClr val="tx1"/>
                          </a:solidFill>
                          <a:latin typeface="ＭＳ ゴシック" panose="020B0609070205080204" pitchFamily="49" charset="-128"/>
                          <a:ea typeface="ＭＳ ゴシック" panose="020B0609070205080204" pitchFamily="49" charset="-128"/>
                        </a:rPr>
                        <a:t>(+34)</a:t>
                      </a: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solidFill>
                            <a:schemeClr val="tx1"/>
                          </a:solidFill>
                          <a:latin typeface="ＭＳ ゴシック" panose="020B0609070205080204" pitchFamily="49" charset="-128"/>
                          <a:ea typeface="ＭＳ ゴシック" panose="020B0609070205080204" pitchFamily="49" charset="-128"/>
                        </a:rPr>
                        <a:t>70</a:t>
                      </a:r>
                    </a:p>
                    <a:p>
                      <a:pPr algn="ctr"/>
                      <a:r>
                        <a:rPr kumimoji="1" lang="en-US" altLang="ja-JP" sz="1400" dirty="0">
                          <a:solidFill>
                            <a:schemeClr val="tx1"/>
                          </a:solidFill>
                          <a:latin typeface="ＭＳ ゴシック" panose="020B0609070205080204" pitchFamily="49" charset="-128"/>
                          <a:ea typeface="ＭＳ ゴシック" panose="020B0609070205080204" pitchFamily="49" charset="-128"/>
                        </a:rPr>
                        <a:t>(+14)</a:t>
                      </a: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b="0" u="none" dirty="0">
                          <a:solidFill>
                            <a:schemeClr val="tx1"/>
                          </a:solidFill>
                          <a:latin typeface="ＭＳ ゴシック" panose="020B0609070205080204" pitchFamily="49" charset="-128"/>
                          <a:ea typeface="ＭＳ ゴシック" panose="020B0609070205080204" pitchFamily="49" charset="-128"/>
                        </a:rPr>
                        <a:t>527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73917065"/>
                  </a:ext>
                </a:extLst>
              </a:tr>
            </a:tbl>
          </a:graphicData>
        </a:graphic>
      </p:graphicFrame>
      <p:sp>
        <p:nvSpPr>
          <p:cNvPr id="14" name="テキスト ボックス 13">
            <a:extLst>
              <a:ext uri="{FF2B5EF4-FFF2-40B4-BE49-F238E27FC236}">
                <a16:creationId xmlns:a16="http://schemas.microsoft.com/office/drawing/2014/main" id="{3F2C7AF1-8033-493C-A34C-BE7D2E4AD76D}"/>
              </a:ext>
            </a:extLst>
          </p:cNvPr>
          <p:cNvSpPr txBox="1"/>
          <p:nvPr/>
        </p:nvSpPr>
        <p:spPr>
          <a:xfrm>
            <a:off x="177350" y="135249"/>
            <a:ext cx="9576000" cy="400110"/>
          </a:xfrm>
          <a:prstGeom prst="rect">
            <a:avLst/>
          </a:prstGeom>
          <a:solidFill>
            <a:schemeClr val="accent5">
              <a:lumMod val="20000"/>
              <a:lumOff val="80000"/>
            </a:schemeClr>
          </a:solidFill>
        </p:spPr>
        <p:txBody>
          <a:bodyPr wrap="square" rtlCol="0">
            <a:spAutoFit/>
          </a:bodyPr>
          <a:lstStyle/>
          <a:p>
            <a:r>
              <a:rPr kumimoji="1" lang="ja-JP" altLang="en-US" sz="2000" dirty="0">
                <a:latin typeface="ＭＳ ゴシック" panose="020B0609070205080204" pitchFamily="49" charset="-128"/>
                <a:ea typeface="ＭＳ ゴシック" panose="020B0609070205080204" pitchFamily="49" charset="-128"/>
              </a:rPr>
              <a:t>令和６年度の医療的ケア児支援センター活動状況</a:t>
            </a:r>
          </a:p>
        </p:txBody>
      </p:sp>
      <p:sp>
        <p:nvSpPr>
          <p:cNvPr id="13" name="テキスト ボックス 12">
            <a:extLst>
              <a:ext uri="{FF2B5EF4-FFF2-40B4-BE49-F238E27FC236}">
                <a16:creationId xmlns:a16="http://schemas.microsoft.com/office/drawing/2014/main" id="{A9830FFA-510E-4235-A3B5-D99133FCA798}"/>
              </a:ext>
            </a:extLst>
          </p:cNvPr>
          <p:cNvSpPr txBox="1"/>
          <p:nvPr/>
        </p:nvSpPr>
        <p:spPr>
          <a:xfrm>
            <a:off x="118083" y="651399"/>
            <a:ext cx="9493508" cy="553998"/>
          </a:xfrm>
          <a:prstGeom prst="rect">
            <a:avLst/>
          </a:prstGeom>
          <a:noFill/>
          <a:ln>
            <a:noFill/>
            <a:prstDash val="solid"/>
          </a:ln>
        </p:spPr>
        <p:txBody>
          <a:bodyPr wrap="square" rtlCol="0">
            <a:spAutoFit/>
          </a:bodyPr>
          <a:lstStyle/>
          <a:p>
            <a:r>
              <a:rPr kumimoji="1" lang="ja-JP" altLang="en-US" sz="1600" b="1" dirty="0">
                <a:latin typeface="ＭＳ ゴシック" panose="020B0609070205080204" pitchFamily="49" charset="-128"/>
                <a:ea typeface="ＭＳ ゴシック" panose="020B0609070205080204" pitchFamily="49" charset="-128"/>
              </a:rPr>
              <a:t>相談対応状況</a:t>
            </a:r>
            <a:endParaRPr kumimoji="1" lang="en-US" altLang="ja-JP" sz="1600" b="1" dirty="0">
              <a:latin typeface="ＭＳ ゴシック" panose="020B0609070205080204" pitchFamily="49" charset="-128"/>
              <a:ea typeface="ＭＳ ゴシック" panose="020B0609070205080204" pitchFamily="49" charset="-128"/>
            </a:endParaRPr>
          </a:p>
          <a:p>
            <a:r>
              <a:rPr kumimoji="1" lang="ja-JP" altLang="en-US" sz="1400" dirty="0">
                <a:latin typeface="ＭＳ ゴシック" panose="020B0609070205080204" pitchFamily="49" charset="-128"/>
                <a:ea typeface="ＭＳ ゴシック" panose="020B0609070205080204" pitchFamily="49" charset="-128"/>
              </a:rPr>
              <a:t>（）内は令和５年度中の同月と比較。令和５年４月中開設のため、４月分については令和５年実績との比較はせず。</a:t>
            </a:r>
            <a:endParaRPr kumimoji="1" lang="en-US" altLang="ja-JP" sz="1400" dirty="0">
              <a:latin typeface="ＭＳ ゴシック" panose="020B0609070205080204" pitchFamily="49" charset="-128"/>
              <a:ea typeface="ＭＳ ゴシック" panose="020B0609070205080204" pitchFamily="49" charset="-128"/>
            </a:endParaRPr>
          </a:p>
        </p:txBody>
      </p:sp>
      <p:pic>
        <p:nvPicPr>
          <p:cNvPr id="3" name="図 2">
            <a:extLst>
              <a:ext uri="{FF2B5EF4-FFF2-40B4-BE49-F238E27FC236}">
                <a16:creationId xmlns:a16="http://schemas.microsoft.com/office/drawing/2014/main" id="{61DF240D-2501-4FBA-A3C7-A6B7D08636DE}"/>
              </a:ext>
            </a:extLst>
          </p:cNvPr>
          <p:cNvPicPr>
            <a:picLocks noChangeAspect="1"/>
          </p:cNvPicPr>
          <p:nvPr/>
        </p:nvPicPr>
        <p:blipFill>
          <a:blip r:embed="rId3"/>
          <a:stretch>
            <a:fillRect/>
          </a:stretch>
        </p:blipFill>
        <p:spPr>
          <a:xfrm>
            <a:off x="2191190" y="2738768"/>
            <a:ext cx="6411522" cy="3983983"/>
          </a:xfrm>
          <a:prstGeom prst="rect">
            <a:avLst/>
          </a:prstGeom>
        </p:spPr>
      </p:pic>
      <p:sp>
        <p:nvSpPr>
          <p:cNvPr id="2" name="スライド番号プレースホルダー 1">
            <a:extLst>
              <a:ext uri="{FF2B5EF4-FFF2-40B4-BE49-F238E27FC236}">
                <a16:creationId xmlns:a16="http://schemas.microsoft.com/office/drawing/2014/main" id="{3F87A252-BC3C-42E8-8EF3-914627F7859E}"/>
              </a:ext>
            </a:extLst>
          </p:cNvPr>
          <p:cNvSpPr>
            <a:spLocks noGrp="1"/>
          </p:cNvSpPr>
          <p:nvPr>
            <p:ph type="sldNum" sz="quarter" idx="12"/>
          </p:nvPr>
        </p:nvSpPr>
        <p:spPr>
          <a:xfrm>
            <a:off x="7382741" y="6357626"/>
            <a:ext cx="2228850" cy="365125"/>
          </a:xfrm>
        </p:spPr>
        <p:txBody>
          <a:bodyPr/>
          <a:lstStyle/>
          <a:p>
            <a:r>
              <a:rPr kumimoji="1" lang="en-US" altLang="ja-JP" sz="1400" dirty="0">
                <a:latin typeface="ＭＳ ゴシック" panose="020B0609070205080204" pitchFamily="49" charset="-128"/>
                <a:ea typeface="ＭＳ ゴシック" panose="020B0609070205080204" pitchFamily="49" charset="-128"/>
              </a:rPr>
              <a:t>-4-</a:t>
            </a:r>
            <a:endParaRPr kumimoji="1" lang="ja-JP" altLang="en-US" sz="14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41719628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テキスト ボックス 14">
            <a:extLst>
              <a:ext uri="{FF2B5EF4-FFF2-40B4-BE49-F238E27FC236}">
                <a16:creationId xmlns:a16="http://schemas.microsoft.com/office/drawing/2014/main" id="{DBB9CE59-BF4E-4393-8340-D9F965DB8AD5}"/>
              </a:ext>
            </a:extLst>
          </p:cNvPr>
          <p:cNvSpPr txBox="1"/>
          <p:nvPr/>
        </p:nvSpPr>
        <p:spPr>
          <a:xfrm>
            <a:off x="78222" y="227015"/>
            <a:ext cx="9493508" cy="1323439"/>
          </a:xfrm>
          <a:prstGeom prst="rect">
            <a:avLst/>
          </a:prstGeom>
          <a:noFill/>
          <a:ln>
            <a:noFill/>
            <a:prstDash val="solid"/>
          </a:ln>
        </p:spPr>
        <p:txBody>
          <a:bodyPr wrap="square" rtlCol="0">
            <a:spAutoFit/>
          </a:bodyPr>
          <a:lstStyle/>
          <a:p>
            <a:r>
              <a:rPr kumimoji="1" lang="ja-JP" altLang="en-US" sz="1600" b="1" dirty="0">
                <a:latin typeface="ＭＳ ゴシック" panose="020B0609070205080204" pitchFamily="49" charset="-128"/>
                <a:ea typeface="ＭＳ ゴシック" panose="020B0609070205080204" pitchFamily="49" charset="-128"/>
              </a:rPr>
              <a:t>連携会議開催状況</a:t>
            </a:r>
            <a:endParaRPr kumimoji="1" lang="en-US" altLang="ja-JP" sz="1600" b="1" dirty="0">
              <a:latin typeface="ＭＳ ゴシック" panose="020B0609070205080204" pitchFamily="49" charset="-128"/>
              <a:ea typeface="ＭＳ ゴシック" panose="020B0609070205080204" pitchFamily="49" charset="-128"/>
            </a:endParaRPr>
          </a:p>
          <a:p>
            <a:r>
              <a:rPr kumimoji="1" lang="en-US" altLang="ja-JP" sz="1400" dirty="0">
                <a:latin typeface="ＭＳ ゴシック" panose="020B0609070205080204" pitchFamily="49" charset="-128"/>
                <a:ea typeface="ＭＳ ゴシック" panose="020B0609070205080204" pitchFamily="49" charset="-128"/>
              </a:rPr>
              <a:t>【</a:t>
            </a:r>
            <a:r>
              <a:rPr kumimoji="1" lang="ja-JP" altLang="en-US" sz="1400" dirty="0">
                <a:latin typeface="ＭＳ ゴシック" panose="020B0609070205080204" pitchFamily="49" charset="-128"/>
                <a:ea typeface="ＭＳ ゴシック" panose="020B0609070205080204" pitchFamily="49" charset="-128"/>
              </a:rPr>
              <a:t>第１回</a:t>
            </a:r>
            <a:r>
              <a:rPr kumimoji="1" lang="en-US" altLang="ja-JP" sz="1400" dirty="0">
                <a:latin typeface="ＭＳ ゴシック" panose="020B0609070205080204" pitchFamily="49" charset="-128"/>
                <a:ea typeface="ＭＳ ゴシック" panose="020B0609070205080204" pitchFamily="49" charset="-128"/>
              </a:rPr>
              <a:t>】</a:t>
            </a:r>
            <a:r>
              <a:rPr kumimoji="1" lang="ja-JP" altLang="en-US" sz="1400" dirty="0">
                <a:latin typeface="ＭＳ ゴシック" panose="020B0609070205080204" pitchFamily="49" charset="-128"/>
                <a:ea typeface="ＭＳ ゴシック" panose="020B0609070205080204" pitchFamily="49" charset="-128"/>
              </a:rPr>
              <a:t>圏域会議</a:t>
            </a:r>
            <a:endParaRPr kumimoji="1" lang="en-US" altLang="ja-JP" sz="1400"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＜大阪市・堺市・中河内＞圏域（柏原市除く）　令和６年７月１日　大阪府医師会館</a:t>
            </a:r>
            <a:endParaRPr kumimoji="1" lang="en-US" altLang="ja-JP" sz="1200"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＜南河内・泉州＞圏域（柏原市含む）　　　　　令和６年７月３日　大阪母子医療センター</a:t>
            </a:r>
            <a:endParaRPr kumimoji="1" lang="en-US" altLang="ja-JP" sz="1200"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＜豊能・三島・北河内＞圏域　　　　　　　　　令和６年７月</a:t>
            </a:r>
            <a:r>
              <a:rPr kumimoji="1" lang="en-US" altLang="ja-JP" sz="1200" dirty="0">
                <a:latin typeface="ＭＳ ゴシック" panose="020B0609070205080204" pitchFamily="49" charset="-128"/>
                <a:ea typeface="ＭＳ ゴシック" panose="020B0609070205080204" pitchFamily="49" charset="-128"/>
              </a:rPr>
              <a:t>10</a:t>
            </a:r>
            <a:r>
              <a:rPr kumimoji="1" lang="ja-JP" altLang="en-US" sz="1200" dirty="0">
                <a:latin typeface="ＭＳ ゴシック" panose="020B0609070205080204" pitchFamily="49" charset="-128"/>
                <a:ea typeface="ＭＳ ゴシック" panose="020B0609070205080204" pitchFamily="49" charset="-128"/>
              </a:rPr>
              <a:t>日　ドーンセンター</a:t>
            </a:r>
            <a:endParaRPr kumimoji="1" lang="en-US" altLang="ja-JP" sz="1200" dirty="0">
              <a:latin typeface="ＭＳ ゴシック" panose="020B0609070205080204" pitchFamily="49" charset="-128"/>
              <a:ea typeface="ＭＳ ゴシック" panose="020B0609070205080204" pitchFamily="49" charset="-128"/>
            </a:endParaRPr>
          </a:p>
          <a:p>
            <a:r>
              <a:rPr kumimoji="1" lang="ja-JP" altLang="en-US" sz="1400" dirty="0">
                <a:latin typeface="ＭＳ ゴシック" panose="020B0609070205080204" pitchFamily="49" charset="-128"/>
                <a:ea typeface="ＭＳ ゴシック" panose="020B0609070205080204" pitchFamily="49" charset="-128"/>
              </a:rPr>
              <a:t>　</a:t>
            </a:r>
            <a:endParaRPr kumimoji="1" lang="en-US" altLang="ja-JP" sz="1400" dirty="0">
              <a:latin typeface="ＭＳ ゴシック" panose="020B0609070205080204" pitchFamily="49" charset="-128"/>
              <a:ea typeface="ＭＳ ゴシック" panose="020B0609070205080204" pitchFamily="49" charset="-128"/>
            </a:endParaRPr>
          </a:p>
        </p:txBody>
      </p:sp>
      <p:graphicFrame>
        <p:nvGraphicFramePr>
          <p:cNvPr id="6" name="表 9">
            <a:extLst>
              <a:ext uri="{FF2B5EF4-FFF2-40B4-BE49-F238E27FC236}">
                <a16:creationId xmlns:a16="http://schemas.microsoft.com/office/drawing/2014/main" id="{57B351D6-7ADB-4588-B40A-9B5E4F5BC89A}"/>
              </a:ext>
            </a:extLst>
          </p:cNvPr>
          <p:cNvGraphicFramePr>
            <a:graphicFrameLocks noGrp="1"/>
          </p:cNvGraphicFramePr>
          <p:nvPr>
            <p:extLst>
              <p:ext uri="{D42A27DB-BD31-4B8C-83A1-F6EECF244321}">
                <p14:modId xmlns:p14="http://schemas.microsoft.com/office/powerpoint/2010/main" val="2951413990"/>
              </p:ext>
            </p:extLst>
          </p:nvPr>
        </p:nvGraphicFramePr>
        <p:xfrm>
          <a:off x="476588" y="1724923"/>
          <a:ext cx="8696776" cy="1828800"/>
        </p:xfrm>
        <a:graphic>
          <a:graphicData uri="http://schemas.openxmlformats.org/drawingml/2006/table">
            <a:tbl>
              <a:tblPr firstRow="1" bandRow="1">
                <a:tableStyleId>{5C22544A-7EE6-4342-B048-85BDC9FD1C3A}</a:tableStyleId>
              </a:tblPr>
              <a:tblGrid>
                <a:gridCol w="706582">
                  <a:extLst>
                    <a:ext uri="{9D8B030D-6E8A-4147-A177-3AD203B41FA5}">
                      <a16:colId xmlns:a16="http://schemas.microsoft.com/office/drawing/2014/main" val="1190377973"/>
                    </a:ext>
                  </a:extLst>
                </a:gridCol>
                <a:gridCol w="1194955">
                  <a:extLst>
                    <a:ext uri="{9D8B030D-6E8A-4147-A177-3AD203B41FA5}">
                      <a16:colId xmlns:a16="http://schemas.microsoft.com/office/drawing/2014/main" val="1343892429"/>
                    </a:ext>
                  </a:extLst>
                </a:gridCol>
                <a:gridCol w="1143269">
                  <a:extLst>
                    <a:ext uri="{9D8B030D-6E8A-4147-A177-3AD203B41FA5}">
                      <a16:colId xmlns:a16="http://schemas.microsoft.com/office/drawing/2014/main" val="3624863055"/>
                    </a:ext>
                  </a:extLst>
                </a:gridCol>
                <a:gridCol w="941995">
                  <a:extLst>
                    <a:ext uri="{9D8B030D-6E8A-4147-A177-3AD203B41FA5}">
                      <a16:colId xmlns:a16="http://schemas.microsoft.com/office/drawing/2014/main" val="2265611916"/>
                    </a:ext>
                  </a:extLst>
                </a:gridCol>
                <a:gridCol w="941995">
                  <a:extLst>
                    <a:ext uri="{9D8B030D-6E8A-4147-A177-3AD203B41FA5}">
                      <a16:colId xmlns:a16="http://schemas.microsoft.com/office/drawing/2014/main" val="601698417"/>
                    </a:ext>
                  </a:extLst>
                </a:gridCol>
                <a:gridCol w="941995">
                  <a:extLst>
                    <a:ext uri="{9D8B030D-6E8A-4147-A177-3AD203B41FA5}">
                      <a16:colId xmlns:a16="http://schemas.microsoft.com/office/drawing/2014/main" val="2574386401"/>
                    </a:ext>
                  </a:extLst>
                </a:gridCol>
                <a:gridCol w="941995">
                  <a:extLst>
                    <a:ext uri="{9D8B030D-6E8A-4147-A177-3AD203B41FA5}">
                      <a16:colId xmlns:a16="http://schemas.microsoft.com/office/drawing/2014/main" val="3769710550"/>
                    </a:ext>
                  </a:extLst>
                </a:gridCol>
                <a:gridCol w="941995">
                  <a:extLst>
                    <a:ext uri="{9D8B030D-6E8A-4147-A177-3AD203B41FA5}">
                      <a16:colId xmlns:a16="http://schemas.microsoft.com/office/drawing/2014/main" val="3334932568"/>
                    </a:ext>
                  </a:extLst>
                </a:gridCol>
                <a:gridCol w="941995">
                  <a:extLst>
                    <a:ext uri="{9D8B030D-6E8A-4147-A177-3AD203B41FA5}">
                      <a16:colId xmlns:a16="http://schemas.microsoft.com/office/drawing/2014/main" val="2696554474"/>
                    </a:ext>
                  </a:extLst>
                </a:gridCol>
              </a:tblGrid>
              <a:tr h="300000">
                <a:tc rowSpan="2">
                  <a:txBody>
                    <a:bodyPr/>
                    <a:lstStyle/>
                    <a:p>
                      <a:pPr algn="r"/>
                      <a:endParaRPr kumimoji="1" lang="ja-JP" altLang="en-US"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市町村</a:t>
                      </a:r>
                      <a:r>
                        <a:rPr kumimoji="1" lang="en-US" altLang="ja-JP" sz="1400" b="0" dirty="0">
                          <a:solidFill>
                            <a:schemeClr val="tx1"/>
                          </a:solidFill>
                          <a:latin typeface="ＭＳ ゴシック" panose="020B0609070205080204" pitchFamily="49" charset="-128"/>
                          <a:ea typeface="ＭＳ ゴシック" panose="020B0609070205080204" pitchFamily="49" charset="-128"/>
                        </a:rPr>
                        <a:t>※</a:t>
                      </a:r>
                      <a:endParaRPr kumimoji="1" lang="ja-JP" altLang="en-US"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保健所</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kumimoji="1" lang="ja-JP" altLang="en-US"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医療機関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kumimoji="1" lang="ja-JP" altLang="en-US"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合計</a:t>
                      </a:r>
                      <a:r>
                        <a:rPr kumimoji="1" lang="en-US" altLang="ja-JP" sz="1400" b="0" dirty="0">
                          <a:solidFill>
                            <a:schemeClr val="tx1"/>
                          </a:solidFill>
                          <a:latin typeface="ＭＳ ゴシック" panose="020B0609070205080204" pitchFamily="49" charset="-128"/>
                          <a:ea typeface="ＭＳ ゴシック" panose="020B0609070205080204" pitchFamily="49" charset="-128"/>
                        </a:rPr>
                        <a:t>(</a:t>
                      </a:r>
                      <a:r>
                        <a:rPr kumimoji="1" lang="ja-JP" altLang="en-US" sz="1400" b="0" dirty="0">
                          <a:solidFill>
                            <a:schemeClr val="tx1"/>
                          </a:solidFill>
                          <a:latin typeface="ＭＳ ゴシック" panose="020B0609070205080204" pitchFamily="49" charset="-128"/>
                          <a:ea typeface="ＭＳ ゴシック" panose="020B0609070205080204" pitchFamily="49" charset="-128"/>
                        </a:rPr>
                        <a:t>前年度比</a:t>
                      </a:r>
                      <a:r>
                        <a:rPr kumimoji="1" lang="en-US" altLang="ja-JP" sz="1400" b="0" dirty="0">
                          <a:solidFill>
                            <a:schemeClr val="tx1"/>
                          </a:solidFill>
                          <a:latin typeface="ＭＳ ゴシック" panose="020B0609070205080204" pitchFamily="49" charset="-128"/>
                          <a:ea typeface="ＭＳ ゴシック" panose="020B0609070205080204" pitchFamily="49" charset="-128"/>
                        </a:rPr>
                        <a:t>)</a:t>
                      </a:r>
                      <a:endParaRPr kumimoji="1" lang="ja-JP" altLang="en-US"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kumimoji="1" lang="ja-JP" altLang="en-US"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63431380"/>
                  </a:ext>
                </a:extLst>
              </a:tr>
              <a:tr h="300000">
                <a:tc vMerge="1">
                  <a:txBody>
                    <a:bodyPr/>
                    <a:lstStyle/>
                    <a:p>
                      <a:pPr algn="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市町村数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人数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保健所数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人数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機関数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人数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機関数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人数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71791930"/>
                  </a:ext>
                </a:extLst>
              </a:tr>
              <a:tr h="300000">
                <a:tc>
                  <a:txBody>
                    <a:bodyPr/>
                    <a:lstStyle/>
                    <a:p>
                      <a:pPr algn="l"/>
                      <a:r>
                        <a:rPr kumimoji="1" lang="ja-JP" altLang="en-US" sz="1400" b="0" dirty="0">
                          <a:solidFill>
                            <a:schemeClr val="tx1"/>
                          </a:solidFill>
                          <a:latin typeface="ＭＳ ゴシック" panose="020B0609070205080204" pitchFamily="49" charset="-128"/>
                          <a:ea typeface="ＭＳ ゴシック" panose="020B0609070205080204" pitchFamily="49" charset="-128"/>
                        </a:rPr>
                        <a:t>北部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b="0" dirty="0">
                          <a:solidFill>
                            <a:schemeClr val="tx1"/>
                          </a:solidFill>
                          <a:latin typeface="ＭＳ ゴシック" panose="020B0609070205080204" pitchFamily="49" charset="-128"/>
                          <a:ea typeface="ＭＳ ゴシック" panose="020B0609070205080204" pitchFamily="49" charset="-128"/>
                        </a:rPr>
                        <a:t>15</a:t>
                      </a:r>
                      <a:endParaRPr kumimoji="1" lang="ja-JP" altLang="en-US"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b="0" dirty="0">
                          <a:solidFill>
                            <a:schemeClr val="tx1"/>
                          </a:solidFill>
                          <a:latin typeface="ＭＳ ゴシック" panose="020B0609070205080204" pitchFamily="49" charset="-128"/>
                          <a:ea typeface="ＭＳ ゴシック" panose="020B0609070205080204" pitchFamily="49" charset="-128"/>
                        </a:rPr>
                        <a:t>52</a:t>
                      </a:r>
                      <a:endParaRPr kumimoji="1" lang="ja-JP" altLang="en-US"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b="0" dirty="0">
                          <a:solidFill>
                            <a:schemeClr val="tx1"/>
                          </a:solidFill>
                          <a:latin typeface="ＭＳ ゴシック" panose="020B0609070205080204" pitchFamily="49" charset="-128"/>
                          <a:ea typeface="ＭＳ ゴシック" panose="020B0609070205080204" pitchFamily="49" charset="-128"/>
                        </a:rPr>
                        <a:t>4</a:t>
                      </a:r>
                      <a:endParaRPr kumimoji="1" lang="ja-JP" altLang="en-US"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b="0" dirty="0">
                          <a:solidFill>
                            <a:schemeClr val="tx1"/>
                          </a:solidFill>
                          <a:latin typeface="ＭＳ ゴシック" panose="020B0609070205080204" pitchFamily="49" charset="-128"/>
                          <a:ea typeface="ＭＳ ゴシック" panose="020B0609070205080204" pitchFamily="49" charset="-128"/>
                        </a:rPr>
                        <a:t>6</a:t>
                      </a:r>
                      <a:endParaRPr kumimoji="1" lang="ja-JP" altLang="en-US"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b="0" dirty="0">
                          <a:solidFill>
                            <a:schemeClr val="tx1"/>
                          </a:solidFill>
                          <a:latin typeface="ＭＳ ゴシック" panose="020B0609070205080204" pitchFamily="49" charset="-128"/>
                          <a:ea typeface="ＭＳ ゴシック" panose="020B0609070205080204" pitchFamily="49" charset="-128"/>
                        </a:rPr>
                        <a:t>7</a:t>
                      </a:r>
                      <a:endParaRPr kumimoji="1" lang="ja-JP" altLang="en-US"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b="0" dirty="0">
                          <a:solidFill>
                            <a:schemeClr val="tx1"/>
                          </a:solidFill>
                          <a:latin typeface="ＭＳ ゴシック" panose="020B0609070205080204" pitchFamily="49" charset="-128"/>
                          <a:ea typeface="ＭＳ ゴシック" panose="020B0609070205080204" pitchFamily="49" charset="-128"/>
                        </a:rPr>
                        <a:t>12</a:t>
                      </a:r>
                      <a:endParaRPr kumimoji="1" lang="ja-JP" altLang="en-US"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b="0" dirty="0">
                          <a:solidFill>
                            <a:schemeClr val="tx1"/>
                          </a:solidFill>
                          <a:latin typeface="ＭＳ ゴシック" panose="020B0609070205080204" pitchFamily="49" charset="-128"/>
                          <a:ea typeface="ＭＳ ゴシック" panose="020B0609070205080204" pitchFamily="49" charset="-128"/>
                        </a:rPr>
                        <a:t>26(-2)</a:t>
                      </a:r>
                      <a:endParaRPr kumimoji="1" lang="ja-JP" altLang="en-US"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b="0" dirty="0">
                          <a:solidFill>
                            <a:schemeClr val="tx1"/>
                          </a:solidFill>
                          <a:latin typeface="ＭＳ ゴシック" panose="020B0609070205080204" pitchFamily="49" charset="-128"/>
                          <a:ea typeface="ＭＳ ゴシック" panose="020B0609070205080204" pitchFamily="49" charset="-128"/>
                        </a:rPr>
                        <a:t>70(+18)</a:t>
                      </a:r>
                      <a:endParaRPr kumimoji="1" lang="ja-JP" altLang="en-US"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40212196"/>
                  </a:ext>
                </a:extLst>
              </a:tr>
              <a:tr h="300000">
                <a:tc>
                  <a:txBody>
                    <a:bodyPr/>
                    <a:lstStyle/>
                    <a:p>
                      <a:pPr algn="l"/>
                      <a:r>
                        <a:rPr kumimoji="1" lang="ja-JP" altLang="en-US" sz="1400" b="0" dirty="0">
                          <a:solidFill>
                            <a:schemeClr val="tx1"/>
                          </a:solidFill>
                          <a:latin typeface="ＭＳ ゴシック" panose="020B0609070205080204" pitchFamily="49" charset="-128"/>
                          <a:ea typeface="ＭＳ ゴシック" panose="020B0609070205080204" pitchFamily="49" charset="-128"/>
                        </a:rPr>
                        <a:t>中部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b="0" dirty="0">
                          <a:solidFill>
                            <a:schemeClr val="tx1"/>
                          </a:solidFill>
                          <a:latin typeface="ＭＳ ゴシック" panose="020B0609070205080204" pitchFamily="49" charset="-128"/>
                          <a:ea typeface="ＭＳ ゴシック" panose="020B0609070205080204" pitchFamily="49" charset="-128"/>
                        </a:rPr>
                        <a:t>5</a:t>
                      </a:r>
                      <a:endParaRPr kumimoji="1" lang="ja-JP" altLang="en-US"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b="0" dirty="0">
                          <a:solidFill>
                            <a:schemeClr val="tx1"/>
                          </a:solidFill>
                          <a:latin typeface="ＭＳ ゴシック" panose="020B0609070205080204" pitchFamily="49" charset="-128"/>
                          <a:ea typeface="ＭＳ ゴシック" panose="020B0609070205080204" pitchFamily="49" charset="-128"/>
                        </a:rPr>
                        <a:t>7</a:t>
                      </a:r>
                      <a:endParaRPr kumimoji="1" lang="ja-JP" altLang="en-US"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b="0" dirty="0">
                          <a:solidFill>
                            <a:schemeClr val="tx1"/>
                          </a:solidFill>
                          <a:latin typeface="ＭＳ ゴシック" panose="020B0609070205080204" pitchFamily="49" charset="-128"/>
                          <a:ea typeface="ＭＳ ゴシック" panose="020B0609070205080204" pitchFamily="49" charset="-128"/>
                        </a:rPr>
                        <a:t>3</a:t>
                      </a:r>
                      <a:endParaRPr kumimoji="1" lang="ja-JP" altLang="en-US"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b="0" dirty="0">
                          <a:solidFill>
                            <a:schemeClr val="tx1"/>
                          </a:solidFill>
                          <a:latin typeface="ＭＳ ゴシック" panose="020B0609070205080204" pitchFamily="49" charset="-128"/>
                          <a:ea typeface="ＭＳ ゴシック" panose="020B0609070205080204" pitchFamily="49" charset="-128"/>
                        </a:rPr>
                        <a:t>6</a:t>
                      </a:r>
                      <a:endParaRPr kumimoji="1" lang="ja-JP" altLang="en-US"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b="0" dirty="0">
                          <a:solidFill>
                            <a:schemeClr val="tx1"/>
                          </a:solidFill>
                          <a:latin typeface="ＭＳ ゴシック" panose="020B0609070205080204" pitchFamily="49" charset="-128"/>
                          <a:ea typeface="ＭＳ ゴシック" panose="020B0609070205080204" pitchFamily="49" charset="-128"/>
                        </a:rPr>
                        <a:t>11</a:t>
                      </a:r>
                      <a:endParaRPr kumimoji="1" lang="ja-JP" altLang="en-US"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b="0" dirty="0">
                          <a:solidFill>
                            <a:schemeClr val="tx1"/>
                          </a:solidFill>
                          <a:latin typeface="ＭＳ ゴシック" panose="020B0609070205080204" pitchFamily="49" charset="-128"/>
                          <a:ea typeface="ＭＳ ゴシック" panose="020B0609070205080204" pitchFamily="49" charset="-128"/>
                        </a:rPr>
                        <a:t>17</a:t>
                      </a:r>
                      <a:endParaRPr kumimoji="1" lang="ja-JP" altLang="en-US"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b="0" dirty="0">
                          <a:solidFill>
                            <a:schemeClr val="tx1"/>
                          </a:solidFill>
                          <a:latin typeface="ＭＳ ゴシック" panose="020B0609070205080204" pitchFamily="49" charset="-128"/>
                          <a:ea typeface="ＭＳ ゴシック" panose="020B0609070205080204" pitchFamily="49" charset="-128"/>
                        </a:rPr>
                        <a:t>19(+5)</a:t>
                      </a:r>
                      <a:endParaRPr kumimoji="1" lang="ja-JP" altLang="en-US"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b="0" dirty="0">
                          <a:solidFill>
                            <a:schemeClr val="tx1"/>
                          </a:solidFill>
                          <a:latin typeface="ＭＳ ゴシック" panose="020B0609070205080204" pitchFamily="49" charset="-128"/>
                          <a:ea typeface="ＭＳ ゴシック" panose="020B0609070205080204" pitchFamily="49" charset="-128"/>
                        </a:rPr>
                        <a:t>30(+ 7)</a:t>
                      </a:r>
                      <a:endParaRPr kumimoji="1" lang="ja-JP" altLang="en-US"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89824590"/>
                  </a:ext>
                </a:extLst>
              </a:tr>
              <a:tr h="300000">
                <a:tc>
                  <a:txBody>
                    <a:bodyPr/>
                    <a:lstStyle/>
                    <a:p>
                      <a:pPr algn="l"/>
                      <a:r>
                        <a:rPr kumimoji="1" lang="ja-JP" altLang="en-US" sz="1400" b="0" dirty="0">
                          <a:solidFill>
                            <a:schemeClr val="tx1"/>
                          </a:solidFill>
                          <a:latin typeface="ＭＳ ゴシック" panose="020B0609070205080204" pitchFamily="49" charset="-128"/>
                          <a:ea typeface="ＭＳ ゴシック" panose="020B0609070205080204" pitchFamily="49" charset="-128"/>
                        </a:rPr>
                        <a:t>南部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b="0" dirty="0">
                          <a:solidFill>
                            <a:schemeClr val="tx1"/>
                          </a:solidFill>
                          <a:latin typeface="ＭＳ ゴシック" panose="020B0609070205080204" pitchFamily="49" charset="-128"/>
                          <a:ea typeface="ＭＳ ゴシック" panose="020B0609070205080204" pitchFamily="49" charset="-128"/>
                        </a:rPr>
                        <a:t>20</a:t>
                      </a:r>
                      <a:endParaRPr kumimoji="1" lang="ja-JP" altLang="en-US"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b="0" dirty="0">
                          <a:solidFill>
                            <a:schemeClr val="tx1"/>
                          </a:solidFill>
                          <a:latin typeface="ＭＳ ゴシック" panose="020B0609070205080204" pitchFamily="49" charset="-128"/>
                          <a:ea typeface="ＭＳ ゴシック" panose="020B0609070205080204" pitchFamily="49" charset="-128"/>
                        </a:rPr>
                        <a:t>52</a:t>
                      </a:r>
                      <a:endParaRPr kumimoji="1" lang="ja-JP" altLang="en-US"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b="0" dirty="0">
                          <a:solidFill>
                            <a:schemeClr val="tx1"/>
                          </a:solidFill>
                          <a:latin typeface="ＭＳ ゴシック" panose="020B0609070205080204" pitchFamily="49" charset="-128"/>
                          <a:ea typeface="ＭＳ ゴシック" panose="020B0609070205080204" pitchFamily="49" charset="-128"/>
                        </a:rPr>
                        <a:t>5</a:t>
                      </a:r>
                      <a:endParaRPr kumimoji="1" lang="ja-JP" altLang="en-US"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b="0" dirty="0">
                          <a:solidFill>
                            <a:schemeClr val="tx1"/>
                          </a:solidFill>
                          <a:latin typeface="ＭＳ ゴシック" panose="020B0609070205080204" pitchFamily="49" charset="-128"/>
                          <a:ea typeface="ＭＳ ゴシック" panose="020B0609070205080204" pitchFamily="49" charset="-128"/>
                        </a:rPr>
                        <a:t>9</a:t>
                      </a:r>
                      <a:endParaRPr kumimoji="1" lang="ja-JP" altLang="en-US"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b="0" dirty="0">
                          <a:solidFill>
                            <a:schemeClr val="tx1"/>
                          </a:solidFill>
                          <a:latin typeface="ＭＳ ゴシック" panose="020B0609070205080204" pitchFamily="49" charset="-128"/>
                          <a:ea typeface="ＭＳ ゴシック" panose="020B0609070205080204" pitchFamily="49" charset="-128"/>
                        </a:rPr>
                        <a:t>8</a:t>
                      </a:r>
                      <a:endParaRPr kumimoji="1" lang="ja-JP" altLang="en-US"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b="0" dirty="0">
                          <a:solidFill>
                            <a:schemeClr val="tx1"/>
                          </a:solidFill>
                          <a:latin typeface="ＭＳ ゴシック" panose="020B0609070205080204" pitchFamily="49" charset="-128"/>
                          <a:ea typeface="ＭＳ ゴシック" panose="020B0609070205080204" pitchFamily="49" charset="-128"/>
                        </a:rPr>
                        <a:t>12</a:t>
                      </a:r>
                      <a:endParaRPr kumimoji="1" lang="ja-JP" altLang="en-US"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b="0" dirty="0">
                          <a:solidFill>
                            <a:schemeClr val="tx1"/>
                          </a:solidFill>
                          <a:latin typeface="ＭＳ ゴシック" panose="020B0609070205080204" pitchFamily="49" charset="-128"/>
                          <a:ea typeface="ＭＳ ゴシック" panose="020B0609070205080204" pitchFamily="49" charset="-128"/>
                        </a:rPr>
                        <a:t>33(+6)</a:t>
                      </a:r>
                      <a:endParaRPr kumimoji="1" lang="ja-JP" altLang="en-US"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b="0" dirty="0">
                          <a:solidFill>
                            <a:schemeClr val="tx1"/>
                          </a:solidFill>
                          <a:latin typeface="ＭＳ ゴシック" panose="020B0609070205080204" pitchFamily="49" charset="-128"/>
                          <a:ea typeface="ＭＳ ゴシック" panose="020B0609070205080204" pitchFamily="49" charset="-128"/>
                        </a:rPr>
                        <a:t>73(+11)</a:t>
                      </a:r>
                      <a:endParaRPr kumimoji="1" lang="ja-JP" altLang="en-US"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39628975"/>
                  </a:ext>
                </a:extLst>
              </a:tr>
              <a:tr h="300000">
                <a:tc>
                  <a:txBody>
                    <a:bodyPr/>
                    <a:lstStyle/>
                    <a:p>
                      <a:pPr algn="l"/>
                      <a:r>
                        <a:rPr kumimoji="1" lang="ja-JP" altLang="en-US" sz="1400" b="0" dirty="0">
                          <a:solidFill>
                            <a:schemeClr val="tx1"/>
                          </a:solidFill>
                          <a:latin typeface="ＭＳ ゴシック" panose="020B0609070205080204" pitchFamily="49" charset="-128"/>
                          <a:ea typeface="ＭＳ ゴシック" panose="020B0609070205080204" pitchFamily="49" charset="-128"/>
                        </a:rPr>
                        <a:t>合計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b="0" dirty="0">
                          <a:solidFill>
                            <a:schemeClr val="tx1"/>
                          </a:solidFill>
                          <a:latin typeface="ＭＳ ゴシック" panose="020B0609070205080204" pitchFamily="49" charset="-128"/>
                          <a:ea typeface="ＭＳ ゴシック" panose="020B0609070205080204" pitchFamily="49" charset="-128"/>
                        </a:rPr>
                        <a:t>40</a:t>
                      </a:r>
                      <a:endParaRPr kumimoji="1" lang="ja-JP" altLang="en-US"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b="0" dirty="0">
                          <a:solidFill>
                            <a:schemeClr val="tx1"/>
                          </a:solidFill>
                          <a:latin typeface="ＭＳ ゴシック" panose="020B0609070205080204" pitchFamily="49" charset="-128"/>
                          <a:ea typeface="ＭＳ ゴシック" panose="020B0609070205080204" pitchFamily="49" charset="-128"/>
                        </a:rPr>
                        <a:t>111</a:t>
                      </a:r>
                      <a:endParaRPr kumimoji="1" lang="ja-JP" altLang="en-US"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b="0" dirty="0">
                          <a:solidFill>
                            <a:schemeClr val="tx1"/>
                          </a:solidFill>
                          <a:latin typeface="ＭＳ ゴシック" panose="020B0609070205080204" pitchFamily="49" charset="-128"/>
                          <a:ea typeface="ＭＳ ゴシック" panose="020B0609070205080204" pitchFamily="49" charset="-128"/>
                        </a:rPr>
                        <a:t>12</a:t>
                      </a:r>
                      <a:endParaRPr kumimoji="1" lang="ja-JP" altLang="en-US"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b="0" dirty="0">
                          <a:solidFill>
                            <a:schemeClr val="tx1"/>
                          </a:solidFill>
                          <a:latin typeface="ＭＳ ゴシック" panose="020B0609070205080204" pitchFamily="49" charset="-128"/>
                          <a:ea typeface="ＭＳ ゴシック" panose="020B0609070205080204" pitchFamily="49" charset="-128"/>
                        </a:rPr>
                        <a:t>21</a:t>
                      </a:r>
                      <a:endParaRPr kumimoji="1" lang="ja-JP" altLang="en-US"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b="0" dirty="0">
                          <a:solidFill>
                            <a:schemeClr val="tx1"/>
                          </a:solidFill>
                          <a:latin typeface="ＭＳ ゴシック" panose="020B0609070205080204" pitchFamily="49" charset="-128"/>
                          <a:ea typeface="ＭＳ ゴシック" panose="020B0609070205080204" pitchFamily="49" charset="-128"/>
                        </a:rPr>
                        <a:t>26</a:t>
                      </a:r>
                      <a:endParaRPr kumimoji="1" lang="ja-JP" altLang="en-US"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b="0" dirty="0">
                          <a:solidFill>
                            <a:schemeClr val="tx1"/>
                          </a:solidFill>
                          <a:latin typeface="ＭＳ ゴシック" panose="020B0609070205080204" pitchFamily="49" charset="-128"/>
                          <a:ea typeface="ＭＳ ゴシック" panose="020B0609070205080204" pitchFamily="49" charset="-128"/>
                        </a:rPr>
                        <a:t>41</a:t>
                      </a:r>
                      <a:endParaRPr kumimoji="1" lang="ja-JP" altLang="en-US"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b="0" dirty="0">
                          <a:solidFill>
                            <a:schemeClr val="tx1"/>
                          </a:solidFill>
                          <a:latin typeface="ＭＳ ゴシック" panose="020B0609070205080204" pitchFamily="49" charset="-128"/>
                          <a:ea typeface="ＭＳ ゴシック" panose="020B0609070205080204" pitchFamily="49" charset="-128"/>
                        </a:rPr>
                        <a:t>78(+9)</a:t>
                      </a:r>
                      <a:endParaRPr kumimoji="1" lang="ja-JP" altLang="en-US"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b="0" dirty="0">
                          <a:solidFill>
                            <a:schemeClr val="tx1"/>
                          </a:solidFill>
                          <a:latin typeface="ＭＳ ゴシック" panose="020B0609070205080204" pitchFamily="49" charset="-128"/>
                          <a:ea typeface="ＭＳ ゴシック" panose="020B0609070205080204" pitchFamily="49" charset="-128"/>
                        </a:rPr>
                        <a:t>173(+36)</a:t>
                      </a:r>
                      <a:endParaRPr kumimoji="1" lang="ja-JP" altLang="en-US"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71668113"/>
                  </a:ext>
                </a:extLst>
              </a:tr>
            </a:tbl>
          </a:graphicData>
        </a:graphic>
      </p:graphicFrame>
      <p:sp>
        <p:nvSpPr>
          <p:cNvPr id="21" name="テキスト ボックス 20">
            <a:extLst>
              <a:ext uri="{FF2B5EF4-FFF2-40B4-BE49-F238E27FC236}">
                <a16:creationId xmlns:a16="http://schemas.microsoft.com/office/drawing/2014/main" id="{98085C13-8086-4908-8DD6-FFEBFE15E763}"/>
              </a:ext>
            </a:extLst>
          </p:cNvPr>
          <p:cNvSpPr txBox="1"/>
          <p:nvPr/>
        </p:nvSpPr>
        <p:spPr>
          <a:xfrm>
            <a:off x="178735" y="1384840"/>
            <a:ext cx="9493508" cy="307777"/>
          </a:xfrm>
          <a:prstGeom prst="rect">
            <a:avLst/>
          </a:prstGeom>
          <a:noFill/>
        </p:spPr>
        <p:txBody>
          <a:bodyPr wrap="square" rtlCol="0">
            <a:spAutoFit/>
          </a:bodyPr>
          <a:lstStyle/>
          <a:p>
            <a:r>
              <a:rPr kumimoji="1" lang="ja-JP" altLang="en-US" sz="1400" dirty="0">
                <a:latin typeface="ＭＳ ゴシック" panose="020B0609070205080204" pitchFamily="49" charset="-128"/>
                <a:ea typeface="ＭＳ ゴシック" panose="020B0609070205080204" pitchFamily="49" charset="-128"/>
              </a:rPr>
              <a:t>○参加実績</a:t>
            </a:r>
          </a:p>
        </p:txBody>
      </p:sp>
      <p:sp>
        <p:nvSpPr>
          <p:cNvPr id="22" name="テキスト ボックス 21">
            <a:extLst>
              <a:ext uri="{FF2B5EF4-FFF2-40B4-BE49-F238E27FC236}">
                <a16:creationId xmlns:a16="http://schemas.microsoft.com/office/drawing/2014/main" id="{90F3E6DA-7A50-4ABD-9292-047A6661E754}"/>
              </a:ext>
            </a:extLst>
          </p:cNvPr>
          <p:cNvSpPr txBox="1"/>
          <p:nvPr/>
        </p:nvSpPr>
        <p:spPr>
          <a:xfrm>
            <a:off x="376015" y="3553723"/>
            <a:ext cx="8696776" cy="307777"/>
          </a:xfrm>
          <a:prstGeom prst="rect">
            <a:avLst/>
          </a:prstGeom>
          <a:noFill/>
        </p:spPr>
        <p:txBody>
          <a:bodyPr wrap="square" rtlCol="0">
            <a:spAutoFit/>
          </a:bodyPr>
          <a:lstStyle/>
          <a:p>
            <a:r>
              <a:rPr kumimoji="1" lang="ja-JP" altLang="en-US" sz="1400" dirty="0">
                <a:latin typeface="ＭＳ ゴシック" panose="020B0609070205080204" pitchFamily="49" charset="-128"/>
                <a:ea typeface="ＭＳ ゴシック" panose="020B0609070205080204" pitchFamily="49" charset="-128"/>
              </a:rPr>
              <a:t>（</a:t>
            </a:r>
            <a:r>
              <a:rPr kumimoji="1" lang="en-US" altLang="ja-JP" sz="1400" dirty="0">
                <a:latin typeface="ＭＳ ゴシック" panose="020B0609070205080204" pitchFamily="49" charset="-128"/>
                <a:ea typeface="ＭＳ ゴシック" panose="020B0609070205080204" pitchFamily="49" charset="-128"/>
              </a:rPr>
              <a:t>※</a:t>
            </a:r>
            <a:r>
              <a:rPr kumimoji="1" lang="ja-JP" altLang="en-US" sz="1400" dirty="0">
                <a:latin typeface="ＭＳ ゴシック" panose="020B0609070205080204" pitchFamily="49" charset="-128"/>
                <a:ea typeface="ＭＳ ゴシック" panose="020B0609070205080204" pitchFamily="49" charset="-128"/>
              </a:rPr>
              <a:t>医療的ケア児者等担当課、医療的ケア児等コーディネーター配置担当課、市町村コーディネーター）</a:t>
            </a:r>
          </a:p>
        </p:txBody>
      </p:sp>
      <p:sp>
        <p:nvSpPr>
          <p:cNvPr id="10" name="テキスト ボックス 9">
            <a:extLst>
              <a:ext uri="{FF2B5EF4-FFF2-40B4-BE49-F238E27FC236}">
                <a16:creationId xmlns:a16="http://schemas.microsoft.com/office/drawing/2014/main" id="{521276CE-2F21-4FB2-995F-D87C304147A7}"/>
              </a:ext>
            </a:extLst>
          </p:cNvPr>
          <p:cNvSpPr txBox="1"/>
          <p:nvPr/>
        </p:nvSpPr>
        <p:spPr>
          <a:xfrm>
            <a:off x="178736" y="3861500"/>
            <a:ext cx="9202394" cy="2842317"/>
          </a:xfrm>
          <a:prstGeom prst="rect">
            <a:avLst/>
          </a:prstGeom>
          <a:noFill/>
        </p:spPr>
        <p:txBody>
          <a:bodyPr wrap="square">
            <a:spAutoFit/>
          </a:bodyPr>
          <a:lstStyle/>
          <a:p>
            <a:r>
              <a:rPr kumimoji="1" lang="ja-JP" altLang="en-US" sz="1400" dirty="0">
                <a:latin typeface="ＭＳ ゴシック" panose="020B0609070205080204" pitchFamily="49" charset="-128"/>
                <a:ea typeface="ＭＳ ゴシック" panose="020B0609070205080204" pitchFamily="49" charset="-128"/>
              </a:rPr>
              <a:t>○議題：</a:t>
            </a:r>
            <a:endParaRPr kumimoji="1" lang="en-US" altLang="ja-JP" sz="1400" dirty="0">
              <a:latin typeface="ＭＳ ゴシック" panose="020B0609070205080204" pitchFamily="49" charset="-128"/>
              <a:ea typeface="ＭＳ ゴシック" panose="020B0609070205080204" pitchFamily="49" charset="-128"/>
            </a:endParaRPr>
          </a:p>
          <a:p>
            <a:pPr>
              <a:lnSpc>
                <a:spcPct val="114000"/>
              </a:lnSpc>
            </a:pPr>
            <a:r>
              <a:rPr kumimoji="1" lang="ja-JP" altLang="en-US" sz="1200" dirty="0">
                <a:latin typeface="ＭＳ ゴシック" panose="020B0609070205080204" pitchFamily="49" charset="-128"/>
                <a:ea typeface="ＭＳ ゴシック" panose="020B0609070205080204" pitchFamily="49" charset="-128"/>
              </a:rPr>
              <a:t>　①大阪府医療的ケア児支援センターの令和５年度活動について</a:t>
            </a:r>
            <a:endParaRPr kumimoji="1" lang="en-US" altLang="ja-JP" sz="1200" dirty="0">
              <a:latin typeface="ＭＳ ゴシック" panose="020B0609070205080204" pitchFamily="49" charset="-128"/>
              <a:ea typeface="ＭＳ ゴシック" panose="020B0609070205080204" pitchFamily="49" charset="-128"/>
            </a:endParaRPr>
          </a:p>
          <a:p>
            <a:pPr>
              <a:lnSpc>
                <a:spcPct val="114000"/>
              </a:lnSpc>
            </a:pPr>
            <a:r>
              <a:rPr kumimoji="1" lang="ja-JP" altLang="en-US" sz="1200" dirty="0">
                <a:latin typeface="ＭＳ ゴシック" panose="020B0609070205080204" pitchFamily="49" charset="-128"/>
                <a:ea typeface="ＭＳ ゴシック" panose="020B0609070205080204" pitchFamily="49" charset="-128"/>
              </a:rPr>
              <a:t>　②令和６年度障がい福祉サービス等報酬改定について</a:t>
            </a:r>
            <a:endParaRPr kumimoji="1" lang="en-US" altLang="ja-JP" sz="1200" dirty="0">
              <a:latin typeface="ＭＳ ゴシック" panose="020B0609070205080204" pitchFamily="49" charset="-128"/>
              <a:ea typeface="ＭＳ ゴシック" panose="020B0609070205080204" pitchFamily="49" charset="-128"/>
            </a:endParaRPr>
          </a:p>
          <a:p>
            <a:pPr>
              <a:lnSpc>
                <a:spcPct val="114000"/>
              </a:lnSpc>
            </a:pPr>
            <a:r>
              <a:rPr kumimoji="1" lang="ja-JP" altLang="en-US" sz="1200" dirty="0">
                <a:latin typeface="ＭＳ ゴシック" panose="020B0609070205080204" pitchFamily="49" charset="-128"/>
                <a:ea typeface="ＭＳ ゴシック" panose="020B0609070205080204" pitchFamily="49" charset="-128"/>
              </a:rPr>
              <a:t>　③府立学校（特別支援学校）における医療的ケア通学支援事業について</a:t>
            </a:r>
            <a:endParaRPr kumimoji="1" lang="en-US" altLang="ja-JP" sz="1200" dirty="0">
              <a:latin typeface="ＭＳ ゴシック" panose="020B0609070205080204" pitchFamily="49" charset="-128"/>
              <a:ea typeface="ＭＳ ゴシック" panose="020B0609070205080204" pitchFamily="49" charset="-128"/>
            </a:endParaRPr>
          </a:p>
          <a:p>
            <a:pPr>
              <a:lnSpc>
                <a:spcPct val="114000"/>
              </a:lnSpc>
            </a:pPr>
            <a:r>
              <a:rPr kumimoji="1" lang="ja-JP" altLang="en-US" sz="1200" dirty="0">
                <a:latin typeface="ＭＳ ゴシック" panose="020B0609070205080204" pitchFamily="49" charset="-128"/>
                <a:ea typeface="ＭＳ ゴシック" panose="020B0609070205080204" pitchFamily="49" charset="-128"/>
              </a:rPr>
              <a:t>　④各圏域の医療的ケア児等コーディネーターの活動報告</a:t>
            </a:r>
            <a:endParaRPr kumimoji="1" lang="en-US" altLang="ja-JP" sz="1200" dirty="0">
              <a:latin typeface="ＭＳ ゴシック" panose="020B0609070205080204" pitchFamily="49" charset="-128"/>
              <a:ea typeface="ＭＳ ゴシック" panose="020B0609070205080204" pitchFamily="49" charset="-128"/>
            </a:endParaRPr>
          </a:p>
          <a:p>
            <a:pPr>
              <a:lnSpc>
                <a:spcPct val="114000"/>
              </a:lnSpc>
            </a:pPr>
            <a:r>
              <a:rPr kumimoji="1" lang="ja-JP" altLang="en-US" sz="1200" dirty="0">
                <a:latin typeface="ＭＳ ゴシック" panose="020B0609070205080204" pitchFamily="49" charset="-128"/>
                <a:ea typeface="ＭＳ ゴシック" panose="020B0609070205080204" pitchFamily="49" charset="-128"/>
              </a:rPr>
              <a:t>　　行政とコーディネーターの協働状況や課題について報告</a:t>
            </a:r>
            <a:endParaRPr kumimoji="1" lang="en-US" altLang="ja-JP" sz="1200" dirty="0">
              <a:latin typeface="ＭＳ ゴシック" panose="020B0609070205080204" pitchFamily="49" charset="-128"/>
              <a:ea typeface="ＭＳ ゴシック" panose="020B0609070205080204" pitchFamily="49" charset="-128"/>
            </a:endParaRPr>
          </a:p>
          <a:p>
            <a:pPr>
              <a:lnSpc>
                <a:spcPct val="114000"/>
              </a:lnSpc>
            </a:pPr>
            <a:r>
              <a:rPr kumimoji="1" lang="ja-JP" altLang="en-US" sz="1200" dirty="0">
                <a:latin typeface="ＭＳ ゴシック" panose="020B0609070205080204" pitchFamily="49" charset="-128"/>
                <a:ea typeface="ＭＳ ゴシック" panose="020B0609070205080204" pitchFamily="49" charset="-128"/>
              </a:rPr>
              <a:t>　　＜大阪市・堺市・中河内＞圏域：東大阪市</a:t>
            </a:r>
            <a:endParaRPr kumimoji="1" lang="en-US" altLang="ja-JP" sz="1200" dirty="0">
              <a:latin typeface="ＭＳ ゴシック" panose="020B0609070205080204" pitchFamily="49" charset="-128"/>
              <a:ea typeface="ＭＳ ゴシック" panose="020B0609070205080204" pitchFamily="49" charset="-128"/>
            </a:endParaRPr>
          </a:p>
          <a:p>
            <a:pPr>
              <a:lnSpc>
                <a:spcPct val="114000"/>
              </a:lnSpc>
            </a:pPr>
            <a:r>
              <a:rPr kumimoji="1" lang="ja-JP" altLang="en-US" sz="1200" dirty="0">
                <a:latin typeface="ＭＳ ゴシック" panose="020B0609070205080204" pitchFamily="49" charset="-128"/>
                <a:ea typeface="ＭＳ ゴシック" panose="020B0609070205080204" pitchFamily="49" charset="-128"/>
              </a:rPr>
              <a:t>　　＜南河内・泉州＞　　　　圏域：泉南市</a:t>
            </a:r>
            <a:endParaRPr kumimoji="1" lang="en-US" altLang="ja-JP" sz="1200" dirty="0">
              <a:latin typeface="ＭＳ ゴシック" panose="020B0609070205080204" pitchFamily="49" charset="-128"/>
              <a:ea typeface="ＭＳ ゴシック" panose="020B0609070205080204" pitchFamily="49" charset="-128"/>
            </a:endParaRPr>
          </a:p>
          <a:p>
            <a:pPr>
              <a:lnSpc>
                <a:spcPct val="114000"/>
              </a:lnSpc>
            </a:pPr>
            <a:r>
              <a:rPr kumimoji="1" lang="ja-JP" altLang="en-US" sz="1200" dirty="0">
                <a:latin typeface="ＭＳ ゴシック" panose="020B0609070205080204" pitchFamily="49" charset="-128"/>
                <a:ea typeface="ＭＳ ゴシック" panose="020B0609070205080204" pitchFamily="49" charset="-128"/>
              </a:rPr>
              <a:t>　　＜豊能・三島・北河内＞　圏域：守口市</a:t>
            </a:r>
            <a:endParaRPr kumimoji="1" lang="en-US" altLang="ja-JP" sz="1200" dirty="0">
              <a:latin typeface="ＭＳ ゴシック" panose="020B0609070205080204" pitchFamily="49" charset="-128"/>
              <a:ea typeface="ＭＳ ゴシック" panose="020B0609070205080204" pitchFamily="49" charset="-128"/>
            </a:endParaRPr>
          </a:p>
          <a:p>
            <a:pPr>
              <a:lnSpc>
                <a:spcPct val="114000"/>
              </a:lnSpc>
            </a:pPr>
            <a:r>
              <a:rPr kumimoji="1" lang="ja-JP" altLang="en-US" sz="1200" dirty="0">
                <a:latin typeface="ＭＳ ゴシック" panose="020B0609070205080204" pitchFamily="49" charset="-128"/>
                <a:ea typeface="ＭＳ ゴシック" panose="020B0609070205080204" pitchFamily="49" charset="-128"/>
              </a:rPr>
              <a:t>　⑤グループワーク「災害対策について」</a:t>
            </a:r>
            <a:endParaRPr kumimoji="1" lang="en-US" altLang="ja-JP" sz="1200" dirty="0">
              <a:latin typeface="ＭＳ ゴシック" panose="020B0609070205080204" pitchFamily="49" charset="-128"/>
              <a:ea typeface="ＭＳ ゴシック" panose="020B0609070205080204" pitchFamily="49" charset="-128"/>
            </a:endParaRPr>
          </a:p>
          <a:p>
            <a:pPr>
              <a:lnSpc>
                <a:spcPct val="114000"/>
              </a:lnSpc>
            </a:pPr>
            <a:r>
              <a:rPr kumimoji="1" lang="ja-JP" altLang="en-US" sz="1200" dirty="0">
                <a:latin typeface="ＭＳ ゴシック" panose="020B0609070205080204" pitchFamily="49" charset="-128"/>
                <a:ea typeface="ＭＳ ゴシック" panose="020B0609070205080204" pitchFamily="49" charset="-128"/>
              </a:rPr>
              <a:t>　　モデルケースをもとに、個別避難計画の作成と災害時における課題等について、グループで討論</a:t>
            </a:r>
            <a:endParaRPr kumimoji="1" lang="en-US" altLang="ja-JP" sz="1200" dirty="0">
              <a:latin typeface="ＭＳ ゴシック" panose="020B0609070205080204" pitchFamily="49" charset="-128"/>
              <a:ea typeface="ＭＳ ゴシック" panose="020B0609070205080204" pitchFamily="49" charset="-128"/>
            </a:endParaRPr>
          </a:p>
          <a:p>
            <a:pPr>
              <a:lnSpc>
                <a:spcPct val="114000"/>
              </a:lnSpc>
            </a:pPr>
            <a:endParaRPr kumimoji="1" lang="en-US" altLang="ja-JP" sz="1200" dirty="0">
              <a:latin typeface="ＭＳ ゴシック" panose="020B0609070205080204" pitchFamily="49" charset="-128"/>
              <a:ea typeface="ＭＳ ゴシック" panose="020B0609070205080204" pitchFamily="49" charset="-128"/>
            </a:endParaRPr>
          </a:p>
          <a:p>
            <a:pPr>
              <a:lnSpc>
                <a:spcPct val="114000"/>
              </a:lnSpc>
            </a:pPr>
            <a:r>
              <a:rPr kumimoji="1" lang="en-US" altLang="ja-JP" sz="1200" dirty="0">
                <a:latin typeface="ＭＳ ゴシック" panose="020B0609070205080204" pitchFamily="49" charset="-128"/>
                <a:ea typeface="ＭＳ ゴシック" panose="020B0609070205080204" pitchFamily="49" charset="-128"/>
              </a:rPr>
              <a:t> 【</a:t>
            </a:r>
            <a:r>
              <a:rPr kumimoji="1" lang="ja-JP" altLang="en-US" sz="1200" dirty="0">
                <a:latin typeface="ＭＳ ゴシック" panose="020B0609070205080204" pitchFamily="49" charset="-128"/>
                <a:ea typeface="ＭＳ ゴシック" panose="020B0609070205080204" pitchFamily="49" charset="-128"/>
              </a:rPr>
              <a:t>第２回</a:t>
            </a:r>
            <a:r>
              <a:rPr kumimoji="1" lang="en-US" altLang="ja-JP" sz="1200" dirty="0">
                <a:latin typeface="ＭＳ ゴシック" panose="020B0609070205080204" pitchFamily="49" charset="-128"/>
                <a:ea typeface="ＭＳ ゴシック" panose="020B0609070205080204" pitchFamily="49" charset="-128"/>
              </a:rPr>
              <a:t>】</a:t>
            </a:r>
            <a:r>
              <a:rPr kumimoji="1" lang="ja-JP" altLang="en-US" sz="1200" dirty="0">
                <a:latin typeface="ＭＳ ゴシック" panose="020B0609070205080204" pitchFamily="49" charset="-128"/>
                <a:ea typeface="ＭＳ ゴシック" panose="020B0609070205080204" pitchFamily="49" charset="-128"/>
              </a:rPr>
              <a:t>全体会議（予定）令和７年２月</a:t>
            </a:r>
            <a:r>
              <a:rPr kumimoji="1" lang="en-US" altLang="ja-JP" sz="1200" dirty="0">
                <a:latin typeface="ＭＳ ゴシック" panose="020B0609070205080204" pitchFamily="49" charset="-128"/>
                <a:ea typeface="ＭＳ ゴシック" panose="020B0609070205080204" pitchFamily="49" charset="-128"/>
              </a:rPr>
              <a:t>18</a:t>
            </a:r>
            <a:r>
              <a:rPr kumimoji="1" lang="ja-JP" altLang="en-US" sz="1200" dirty="0">
                <a:latin typeface="ＭＳ ゴシック" panose="020B0609070205080204" pitchFamily="49" charset="-128"/>
                <a:ea typeface="ＭＳ ゴシック" panose="020B0609070205080204" pitchFamily="49" charset="-128"/>
              </a:rPr>
              <a:t>日（火曜日）　阿倍野区民センター　テーマ：災害対策</a:t>
            </a:r>
            <a:endParaRPr kumimoji="1" lang="en-US" altLang="ja-JP" sz="1200" dirty="0">
              <a:latin typeface="ＭＳ ゴシック" panose="020B0609070205080204" pitchFamily="49" charset="-128"/>
              <a:ea typeface="ＭＳ ゴシック" panose="020B0609070205080204" pitchFamily="49" charset="-128"/>
            </a:endParaRPr>
          </a:p>
        </p:txBody>
      </p:sp>
      <p:sp>
        <p:nvSpPr>
          <p:cNvPr id="2" name="スライド番号プレースホルダー 1">
            <a:extLst>
              <a:ext uri="{FF2B5EF4-FFF2-40B4-BE49-F238E27FC236}">
                <a16:creationId xmlns:a16="http://schemas.microsoft.com/office/drawing/2014/main" id="{753F26CD-B992-49AE-972D-9BE54EC04BE3}"/>
              </a:ext>
            </a:extLst>
          </p:cNvPr>
          <p:cNvSpPr>
            <a:spLocks noGrp="1"/>
          </p:cNvSpPr>
          <p:nvPr>
            <p:ph type="sldNum" sz="quarter" idx="12"/>
          </p:nvPr>
        </p:nvSpPr>
        <p:spPr>
          <a:xfrm>
            <a:off x="7443393" y="6338692"/>
            <a:ext cx="2228850" cy="365125"/>
          </a:xfrm>
        </p:spPr>
        <p:txBody>
          <a:bodyPr/>
          <a:lstStyle/>
          <a:p>
            <a:r>
              <a:rPr kumimoji="1" lang="en-US" altLang="ja-JP" sz="1400" dirty="0">
                <a:latin typeface="ＭＳ ゴシック" panose="020B0609070205080204" pitchFamily="49" charset="-128"/>
                <a:ea typeface="ＭＳ ゴシック" panose="020B0609070205080204" pitchFamily="49" charset="-128"/>
              </a:rPr>
              <a:t>-5-</a:t>
            </a:r>
            <a:endParaRPr kumimoji="1" lang="ja-JP" altLang="en-US" sz="14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42780987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5">
            <a:extLst>
              <a:ext uri="{FF2B5EF4-FFF2-40B4-BE49-F238E27FC236}">
                <a16:creationId xmlns:a16="http://schemas.microsoft.com/office/drawing/2014/main" id="{1B01E13B-1348-421D-AF5D-9E004924C735}"/>
              </a:ext>
            </a:extLst>
          </p:cNvPr>
          <p:cNvGraphicFramePr>
            <a:graphicFrameLocks noGrp="1"/>
          </p:cNvGraphicFramePr>
          <p:nvPr>
            <p:extLst>
              <p:ext uri="{D42A27DB-BD31-4B8C-83A1-F6EECF244321}">
                <p14:modId xmlns:p14="http://schemas.microsoft.com/office/powerpoint/2010/main" val="2679844499"/>
              </p:ext>
            </p:extLst>
          </p:nvPr>
        </p:nvGraphicFramePr>
        <p:xfrm>
          <a:off x="177350" y="636494"/>
          <a:ext cx="9218486" cy="1119566"/>
        </p:xfrm>
        <a:graphic>
          <a:graphicData uri="http://schemas.openxmlformats.org/drawingml/2006/table">
            <a:tbl>
              <a:tblPr firstRow="1" bandRow="1">
                <a:tableStyleId>{2D5ABB26-0587-4C30-8999-92F81FD0307C}</a:tableStyleId>
              </a:tblPr>
              <a:tblGrid>
                <a:gridCol w="955101">
                  <a:extLst>
                    <a:ext uri="{9D8B030D-6E8A-4147-A177-3AD203B41FA5}">
                      <a16:colId xmlns:a16="http://schemas.microsoft.com/office/drawing/2014/main" val="3176377822"/>
                    </a:ext>
                  </a:extLst>
                </a:gridCol>
                <a:gridCol w="635645">
                  <a:extLst>
                    <a:ext uri="{9D8B030D-6E8A-4147-A177-3AD203B41FA5}">
                      <a16:colId xmlns:a16="http://schemas.microsoft.com/office/drawing/2014/main" val="3826182902"/>
                    </a:ext>
                  </a:extLst>
                </a:gridCol>
                <a:gridCol w="635645">
                  <a:extLst>
                    <a:ext uri="{9D8B030D-6E8A-4147-A177-3AD203B41FA5}">
                      <a16:colId xmlns:a16="http://schemas.microsoft.com/office/drawing/2014/main" val="2680026508"/>
                    </a:ext>
                  </a:extLst>
                </a:gridCol>
                <a:gridCol w="635645">
                  <a:extLst>
                    <a:ext uri="{9D8B030D-6E8A-4147-A177-3AD203B41FA5}">
                      <a16:colId xmlns:a16="http://schemas.microsoft.com/office/drawing/2014/main" val="2987667655"/>
                    </a:ext>
                  </a:extLst>
                </a:gridCol>
                <a:gridCol w="635645">
                  <a:extLst>
                    <a:ext uri="{9D8B030D-6E8A-4147-A177-3AD203B41FA5}">
                      <a16:colId xmlns:a16="http://schemas.microsoft.com/office/drawing/2014/main" val="2923889685"/>
                    </a:ext>
                  </a:extLst>
                </a:gridCol>
                <a:gridCol w="635645">
                  <a:extLst>
                    <a:ext uri="{9D8B030D-6E8A-4147-A177-3AD203B41FA5}">
                      <a16:colId xmlns:a16="http://schemas.microsoft.com/office/drawing/2014/main" val="782534985"/>
                    </a:ext>
                  </a:extLst>
                </a:gridCol>
                <a:gridCol w="635645">
                  <a:extLst>
                    <a:ext uri="{9D8B030D-6E8A-4147-A177-3AD203B41FA5}">
                      <a16:colId xmlns:a16="http://schemas.microsoft.com/office/drawing/2014/main" val="3978883156"/>
                    </a:ext>
                  </a:extLst>
                </a:gridCol>
                <a:gridCol w="635645">
                  <a:extLst>
                    <a:ext uri="{9D8B030D-6E8A-4147-A177-3AD203B41FA5}">
                      <a16:colId xmlns:a16="http://schemas.microsoft.com/office/drawing/2014/main" val="2270621305"/>
                    </a:ext>
                  </a:extLst>
                </a:gridCol>
                <a:gridCol w="635645">
                  <a:extLst>
                    <a:ext uri="{9D8B030D-6E8A-4147-A177-3AD203B41FA5}">
                      <a16:colId xmlns:a16="http://schemas.microsoft.com/office/drawing/2014/main" val="2327769108"/>
                    </a:ext>
                  </a:extLst>
                </a:gridCol>
                <a:gridCol w="635645">
                  <a:extLst>
                    <a:ext uri="{9D8B030D-6E8A-4147-A177-3AD203B41FA5}">
                      <a16:colId xmlns:a16="http://schemas.microsoft.com/office/drawing/2014/main" val="2235217874"/>
                    </a:ext>
                  </a:extLst>
                </a:gridCol>
                <a:gridCol w="635645">
                  <a:extLst>
                    <a:ext uri="{9D8B030D-6E8A-4147-A177-3AD203B41FA5}">
                      <a16:colId xmlns:a16="http://schemas.microsoft.com/office/drawing/2014/main" val="2149390325"/>
                    </a:ext>
                  </a:extLst>
                </a:gridCol>
                <a:gridCol w="635645">
                  <a:extLst>
                    <a:ext uri="{9D8B030D-6E8A-4147-A177-3AD203B41FA5}">
                      <a16:colId xmlns:a16="http://schemas.microsoft.com/office/drawing/2014/main" val="2982136418"/>
                    </a:ext>
                  </a:extLst>
                </a:gridCol>
                <a:gridCol w="635645">
                  <a:extLst>
                    <a:ext uri="{9D8B030D-6E8A-4147-A177-3AD203B41FA5}">
                      <a16:colId xmlns:a16="http://schemas.microsoft.com/office/drawing/2014/main" val="481079507"/>
                    </a:ext>
                  </a:extLst>
                </a:gridCol>
                <a:gridCol w="635645">
                  <a:extLst>
                    <a:ext uri="{9D8B030D-6E8A-4147-A177-3AD203B41FA5}">
                      <a16:colId xmlns:a16="http://schemas.microsoft.com/office/drawing/2014/main" val="3597192594"/>
                    </a:ext>
                  </a:extLst>
                </a:gridCol>
              </a:tblGrid>
              <a:tr h="360000">
                <a:tc>
                  <a:txBody>
                    <a:bodyPr/>
                    <a:lstStyle/>
                    <a:p>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a:solidFill>
                            <a:schemeClr val="tx1"/>
                          </a:solidFill>
                          <a:latin typeface="ＭＳ ゴシック" panose="020B0609070205080204" pitchFamily="49" charset="-128"/>
                          <a:ea typeface="ＭＳ ゴシック" panose="020B0609070205080204" pitchFamily="49" charset="-128"/>
                        </a:rPr>
                        <a:t>４月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a:solidFill>
                            <a:schemeClr val="tx1"/>
                          </a:solidFill>
                          <a:latin typeface="ＭＳ ゴシック" panose="020B0609070205080204" pitchFamily="49" charset="-128"/>
                          <a:ea typeface="ＭＳ ゴシック" panose="020B0609070205080204" pitchFamily="49" charset="-128"/>
                        </a:rPr>
                        <a:t>５月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a:solidFill>
                            <a:schemeClr val="tx1"/>
                          </a:solidFill>
                          <a:latin typeface="ＭＳ ゴシック" panose="020B0609070205080204" pitchFamily="49" charset="-128"/>
                          <a:ea typeface="ＭＳ ゴシック" panose="020B0609070205080204" pitchFamily="49" charset="-128"/>
                        </a:rPr>
                        <a:t>６月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a:solidFill>
                            <a:schemeClr val="tx1"/>
                          </a:solidFill>
                          <a:latin typeface="ＭＳ ゴシック" panose="020B0609070205080204" pitchFamily="49" charset="-128"/>
                          <a:ea typeface="ＭＳ ゴシック" panose="020B0609070205080204" pitchFamily="49" charset="-128"/>
                        </a:rPr>
                        <a:t>７月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a:solidFill>
                            <a:schemeClr val="tx1"/>
                          </a:solidFill>
                          <a:latin typeface="ＭＳ ゴシック" panose="020B0609070205080204" pitchFamily="49" charset="-128"/>
                          <a:ea typeface="ＭＳ ゴシック" panose="020B0609070205080204" pitchFamily="49" charset="-128"/>
                        </a:rPr>
                        <a:t>８月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a:solidFill>
                            <a:schemeClr val="tx1"/>
                          </a:solidFill>
                          <a:latin typeface="ＭＳ ゴシック" panose="020B0609070205080204" pitchFamily="49" charset="-128"/>
                          <a:ea typeface="ＭＳ ゴシック" panose="020B0609070205080204" pitchFamily="49" charset="-128"/>
                        </a:rPr>
                        <a:t>９月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solidFill>
                            <a:schemeClr val="tx1"/>
                          </a:solidFill>
                          <a:latin typeface="ＭＳ ゴシック" panose="020B0609070205080204" pitchFamily="49" charset="-128"/>
                          <a:ea typeface="ＭＳ ゴシック" panose="020B0609070205080204" pitchFamily="49" charset="-128"/>
                        </a:rPr>
                        <a:t>10</a:t>
                      </a:r>
                      <a:r>
                        <a:rPr kumimoji="1" lang="ja-JP" altLang="en-US" sz="1400" dirty="0">
                          <a:solidFill>
                            <a:schemeClr val="tx1"/>
                          </a:solidFill>
                          <a:latin typeface="ＭＳ ゴシック" panose="020B0609070205080204" pitchFamily="49" charset="-128"/>
                          <a:ea typeface="ＭＳ ゴシック" panose="020B0609070205080204" pitchFamily="49" charset="-128"/>
                        </a:rPr>
                        <a:t>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solidFill>
                            <a:schemeClr val="tx1"/>
                          </a:solidFill>
                          <a:latin typeface="ＭＳ ゴシック" panose="020B0609070205080204" pitchFamily="49" charset="-128"/>
                          <a:ea typeface="ＭＳ ゴシック" panose="020B0609070205080204" pitchFamily="49" charset="-128"/>
                        </a:rPr>
                        <a:t>11</a:t>
                      </a:r>
                      <a:r>
                        <a:rPr kumimoji="1" lang="ja-JP" altLang="en-US" sz="1400" dirty="0">
                          <a:solidFill>
                            <a:schemeClr val="tx1"/>
                          </a:solidFill>
                          <a:latin typeface="ＭＳ ゴシック" panose="020B0609070205080204" pitchFamily="49" charset="-128"/>
                          <a:ea typeface="ＭＳ ゴシック" panose="020B0609070205080204" pitchFamily="49" charset="-128"/>
                        </a:rPr>
                        <a:t>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solidFill>
                            <a:schemeClr val="tx1"/>
                          </a:solidFill>
                          <a:latin typeface="ＭＳ ゴシック" panose="020B0609070205080204" pitchFamily="49" charset="-128"/>
                          <a:ea typeface="ＭＳ ゴシック" panose="020B0609070205080204" pitchFamily="49" charset="-128"/>
                        </a:rPr>
                        <a:t>12</a:t>
                      </a:r>
                      <a:r>
                        <a:rPr kumimoji="1" lang="ja-JP" altLang="en-US" sz="1400" dirty="0">
                          <a:solidFill>
                            <a:schemeClr val="tx1"/>
                          </a:solidFill>
                          <a:latin typeface="ＭＳ ゴシック" panose="020B0609070205080204" pitchFamily="49" charset="-128"/>
                          <a:ea typeface="ＭＳ ゴシック" panose="020B0609070205080204" pitchFamily="49" charset="-128"/>
                        </a:rPr>
                        <a:t>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a:solidFill>
                            <a:schemeClr val="tx1"/>
                          </a:solidFill>
                          <a:latin typeface="ＭＳ ゴシック" panose="020B0609070205080204" pitchFamily="49" charset="-128"/>
                          <a:ea typeface="ＭＳ ゴシック" panose="020B0609070205080204" pitchFamily="49" charset="-128"/>
                        </a:rPr>
                        <a:t>１月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a:solidFill>
                            <a:schemeClr val="tx1"/>
                          </a:solidFill>
                          <a:latin typeface="ＭＳ ゴシック" panose="020B0609070205080204" pitchFamily="49" charset="-128"/>
                          <a:ea typeface="ＭＳ ゴシック" panose="020B0609070205080204" pitchFamily="49" charset="-128"/>
                        </a:rPr>
                        <a:t>２月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a:solidFill>
                            <a:schemeClr val="tx1"/>
                          </a:solidFill>
                          <a:latin typeface="ＭＳ ゴシック" panose="020B0609070205080204" pitchFamily="49" charset="-128"/>
                          <a:ea typeface="ＭＳ ゴシック" panose="020B0609070205080204" pitchFamily="49" charset="-128"/>
                        </a:rPr>
                        <a:t>３月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a:solidFill>
                            <a:schemeClr val="tx1"/>
                          </a:solidFill>
                          <a:latin typeface="ＭＳ ゴシック" panose="020B0609070205080204" pitchFamily="49" charset="-128"/>
                          <a:ea typeface="ＭＳ ゴシック" panose="020B0609070205080204" pitchFamily="49" charset="-128"/>
                        </a:rPr>
                        <a:t>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16636891"/>
                  </a:ext>
                </a:extLst>
              </a:tr>
              <a:tr h="379783">
                <a:tc>
                  <a:txBody>
                    <a:bodyPr/>
                    <a:lstStyle/>
                    <a:p>
                      <a:r>
                        <a:rPr kumimoji="1" lang="ja-JP" altLang="en-US" sz="1400" dirty="0">
                          <a:solidFill>
                            <a:schemeClr val="tx1"/>
                          </a:solidFill>
                          <a:latin typeface="ＭＳ ゴシック" panose="020B0609070205080204" pitchFamily="49" charset="-128"/>
                          <a:ea typeface="ＭＳ ゴシック" panose="020B0609070205080204" pitchFamily="49" charset="-128"/>
                        </a:rPr>
                        <a:t>調整回数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solidFill>
                            <a:schemeClr val="tx1"/>
                          </a:solidFill>
                          <a:latin typeface="ＭＳ ゴシック" panose="020B0609070205080204" pitchFamily="49" charset="-128"/>
                          <a:ea typeface="ＭＳ ゴシック" panose="020B0609070205080204" pitchFamily="49" charset="-128"/>
                        </a:rPr>
                        <a:t>8</a:t>
                      </a: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solidFill>
                            <a:schemeClr val="tx1"/>
                          </a:solidFill>
                          <a:latin typeface="ＭＳ ゴシック" panose="020B0609070205080204" pitchFamily="49" charset="-128"/>
                          <a:ea typeface="ＭＳ ゴシック" panose="020B0609070205080204" pitchFamily="49" charset="-128"/>
                        </a:rPr>
                        <a:t>147</a:t>
                      </a: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solidFill>
                            <a:schemeClr val="tx1"/>
                          </a:solidFill>
                          <a:latin typeface="ＭＳ ゴシック" panose="020B0609070205080204" pitchFamily="49" charset="-128"/>
                          <a:ea typeface="ＭＳ ゴシック" panose="020B0609070205080204" pitchFamily="49" charset="-128"/>
                        </a:rPr>
                        <a:t>103</a:t>
                      </a: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solidFill>
                            <a:schemeClr val="tx1"/>
                          </a:solidFill>
                          <a:latin typeface="ＭＳ ゴシック" panose="020B0609070205080204" pitchFamily="49" charset="-128"/>
                          <a:ea typeface="ＭＳ ゴシック" panose="020B0609070205080204" pitchFamily="49" charset="-128"/>
                        </a:rPr>
                        <a:t>110</a:t>
                      </a: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solidFill>
                            <a:schemeClr val="tx1"/>
                          </a:solidFill>
                          <a:latin typeface="ＭＳ ゴシック" panose="020B0609070205080204" pitchFamily="49" charset="-128"/>
                          <a:ea typeface="ＭＳ ゴシック" panose="020B0609070205080204" pitchFamily="49" charset="-128"/>
                        </a:rPr>
                        <a:t>112</a:t>
                      </a: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solidFill>
                            <a:schemeClr val="tx1"/>
                          </a:solidFill>
                          <a:latin typeface="ＭＳ ゴシック" panose="020B0609070205080204" pitchFamily="49" charset="-128"/>
                          <a:ea typeface="ＭＳ ゴシック" panose="020B0609070205080204" pitchFamily="49" charset="-128"/>
                        </a:rPr>
                        <a:t>217</a:t>
                      </a: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solidFill>
                            <a:schemeClr val="tx1"/>
                          </a:solidFill>
                          <a:latin typeface="ＭＳ ゴシック" panose="020B0609070205080204" pitchFamily="49" charset="-128"/>
                          <a:ea typeface="ＭＳ ゴシック" panose="020B0609070205080204" pitchFamily="49" charset="-128"/>
                        </a:rPr>
                        <a:t>272</a:t>
                      </a: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solidFill>
                            <a:schemeClr val="tx1"/>
                          </a:solidFill>
                          <a:latin typeface="ＭＳ ゴシック" panose="020B0609070205080204" pitchFamily="49" charset="-128"/>
                          <a:ea typeface="ＭＳ ゴシック" panose="020B0609070205080204" pitchFamily="49" charset="-128"/>
                        </a:rPr>
                        <a:t>283</a:t>
                      </a: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solidFill>
                            <a:schemeClr val="tx1"/>
                          </a:solidFill>
                          <a:latin typeface="ＭＳ ゴシック" panose="020B0609070205080204" pitchFamily="49" charset="-128"/>
                          <a:ea typeface="ＭＳ ゴシック" panose="020B0609070205080204" pitchFamily="49" charset="-128"/>
                        </a:rPr>
                        <a:t>295</a:t>
                      </a: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solidFill>
                            <a:schemeClr val="tx1"/>
                          </a:solidFill>
                          <a:latin typeface="ＭＳ ゴシック" panose="020B0609070205080204" pitchFamily="49" charset="-128"/>
                          <a:ea typeface="ＭＳ ゴシック" panose="020B0609070205080204" pitchFamily="49" charset="-128"/>
                        </a:rPr>
                        <a:t>242</a:t>
                      </a: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solidFill>
                            <a:schemeClr val="tx1"/>
                          </a:solidFill>
                          <a:latin typeface="ＭＳ ゴシック" panose="020B0609070205080204" pitchFamily="49" charset="-128"/>
                          <a:ea typeface="ＭＳ ゴシック" panose="020B0609070205080204" pitchFamily="49" charset="-128"/>
                        </a:rPr>
                        <a:t>251</a:t>
                      </a: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solidFill>
                            <a:schemeClr val="tx1"/>
                          </a:solidFill>
                          <a:latin typeface="ＭＳ ゴシック" panose="020B0609070205080204" pitchFamily="49" charset="-128"/>
                          <a:ea typeface="ＭＳ ゴシック" panose="020B0609070205080204" pitchFamily="49" charset="-128"/>
                        </a:rPr>
                        <a:t>227</a:t>
                      </a: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solidFill>
                            <a:schemeClr val="tx1"/>
                          </a:solidFill>
                          <a:latin typeface="ＭＳ ゴシック" panose="020B0609070205080204" pitchFamily="49" charset="-128"/>
                          <a:ea typeface="ＭＳ ゴシック" panose="020B0609070205080204" pitchFamily="49" charset="-128"/>
                        </a:rPr>
                        <a:t>2,267</a:t>
                      </a: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56188389"/>
                  </a:ext>
                </a:extLst>
              </a:tr>
              <a:tr h="379783">
                <a:tc>
                  <a:txBody>
                    <a:bodyPr/>
                    <a:lstStyle/>
                    <a:p>
                      <a:r>
                        <a:rPr kumimoji="1" lang="ja-JP" altLang="en-US" sz="1400" dirty="0">
                          <a:solidFill>
                            <a:schemeClr val="tx1"/>
                          </a:solidFill>
                          <a:latin typeface="ＭＳ ゴシック" panose="020B0609070205080204" pitchFamily="49" charset="-128"/>
                          <a:ea typeface="ＭＳ ゴシック" panose="020B0609070205080204" pitchFamily="49" charset="-128"/>
                        </a:rPr>
                        <a:t>相談件数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solidFill>
                            <a:schemeClr val="tx1"/>
                          </a:solidFill>
                          <a:latin typeface="ＭＳ ゴシック" panose="020B0609070205080204" pitchFamily="49" charset="-128"/>
                          <a:ea typeface="ＭＳ ゴシック" panose="020B0609070205080204" pitchFamily="49" charset="-128"/>
                        </a:rPr>
                        <a:t>6</a:t>
                      </a: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solidFill>
                            <a:schemeClr val="tx1"/>
                          </a:solidFill>
                          <a:latin typeface="ＭＳ ゴシック" panose="020B0609070205080204" pitchFamily="49" charset="-128"/>
                          <a:ea typeface="ＭＳ ゴシック" panose="020B0609070205080204" pitchFamily="49" charset="-128"/>
                        </a:rPr>
                        <a:t>29</a:t>
                      </a: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solidFill>
                            <a:schemeClr val="tx1"/>
                          </a:solidFill>
                          <a:latin typeface="ＭＳ ゴシック" panose="020B0609070205080204" pitchFamily="49" charset="-128"/>
                          <a:ea typeface="ＭＳ ゴシック" panose="020B0609070205080204" pitchFamily="49" charset="-128"/>
                        </a:rPr>
                        <a:t>33</a:t>
                      </a: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solidFill>
                            <a:schemeClr val="tx1"/>
                          </a:solidFill>
                          <a:latin typeface="ＭＳ ゴシック" panose="020B0609070205080204" pitchFamily="49" charset="-128"/>
                          <a:ea typeface="ＭＳ ゴシック" panose="020B0609070205080204" pitchFamily="49" charset="-128"/>
                        </a:rPr>
                        <a:t>42</a:t>
                      </a: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solidFill>
                            <a:schemeClr val="tx1"/>
                          </a:solidFill>
                          <a:latin typeface="ＭＳ ゴシック" panose="020B0609070205080204" pitchFamily="49" charset="-128"/>
                          <a:ea typeface="ＭＳ ゴシック" panose="020B0609070205080204" pitchFamily="49" charset="-128"/>
                        </a:rPr>
                        <a:t>28</a:t>
                      </a: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solidFill>
                            <a:schemeClr val="tx1"/>
                          </a:solidFill>
                          <a:latin typeface="ＭＳ ゴシック" panose="020B0609070205080204" pitchFamily="49" charset="-128"/>
                          <a:ea typeface="ＭＳ ゴシック" panose="020B0609070205080204" pitchFamily="49" charset="-128"/>
                        </a:rPr>
                        <a:t>44</a:t>
                      </a: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solidFill>
                            <a:schemeClr val="tx1"/>
                          </a:solidFill>
                          <a:latin typeface="ＭＳ ゴシック" panose="020B0609070205080204" pitchFamily="49" charset="-128"/>
                          <a:ea typeface="ＭＳ ゴシック" panose="020B0609070205080204" pitchFamily="49" charset="-128"/>
                        </a:rPr>
                        <a:t>56</a:t>
                      </a: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solidFill>
                            <a:schemeClr val="tx1"/>
                          </a:solidFill>
                          <a:latin typeface="ＭＳ ゴシック" panose="020B0609070205080204" pitchFamily="49" charset="-128"/>
                          <a:ea typeface="ＭＳ ゴシック" panose="020B0609070205080204" pitchFamily="49" charset="-128"/>
                        </a:rPr>
                        <a:t>56</a:t>
                      </a: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solidFill>
                            <a:schemeClr val="tx1"/>
                          </a:solidFill>
                          <a:latin typeface="ＭＳ ゴシック" panose="020B0609070205080204" pitchFamily="49" charset="-128"/>
                          <a:ea typeface="ＭＳ ゴシック" panose="020B0609070205080204" pitchFamily="49" charset="-128"/>
                        </a:rPr>
                        <a:t>54</a:t>
                      </a: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solidFill>
                            <a:schemeClr val="tx1"/>
                          </a:solidFill>
                          <a:latin typeface="ＭＳ ゴシック" panose="020B0609070205080204" pitchFamily="49" charset="-128"/>
                          <a:ea typeface="ＭＳ ゴシック" panose="020B0609070205080204" pitchFamily="49" charset="-128"/>
                        </a:rPr>
                        <a:t>67</a:t>
                      </a: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solidFill>
                            <a:schemeClr val="tx1"/>
                          </a:solidFill>
                          <a:latin typeface="ＭＳ ゴシック" panose="020B0609070205080204" pitchFamily="49" charset="-128"/>
                          <a:ea typeface="ＭＳ ゴシック" panose="020B0609070205080204" pitchFamily="49" charset="-128"/>
                        </a:rPr>
                        <a:t>67</a:t>
                      </a: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solidFill>
                            <a:schemeClr val="tx1"/>
                          </a:solidFill>
                          <a:latin typeface="ＭＳ ゴシック" panose="020B0609070205080204" pitchFamily="49" charset="-128"/>
                          <a:ea typeface="ＭＳ ゴシック" panose="020B0609070205080204" pitchFamily="49" charset="-128"/>
                        </a:rPr>
                        <a:t>65</a:t>
                      </a: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b="1" u="none" dirty="0">
                          <a:solidFill>
                            <a:schemeClr val="tx1"/>
                          </a:solidFill>
                          <a:latin typeface="ＭＳ ゴシック" panose="020B0609070205080204" pitchFamily="49" charset="-128"/>
                          <a:ea typeface="ＭＳ ゴシック" panose="020B0609070205080204" pitchFamily="49" charset="-128"/>
                        </a:rPr>
                        <a:t>547</a:t>
                      </a:r>
                      <a:endParaRPr kumimoji="1" lang="ja-JP" altLang="en-US" sz="1400" b="1" u="none"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73917065"/>
                  </a:ext>
                </a:extLst>
              </a:tr>
            </a:tbl>
          </a:graphicData>
        </a:graphic>
      </p:graphicFrame>
      <p:graphicFrame>
        <p:nvGraphicFramePr>
          <p:cNvPr id="7" name="グラフ 6">
            <a:extLst>
              <a:ext uri="{FF2B5EF4-FFF2-40B4-BE49-F238E27FC236}">
                <a16:creationId xmlns:a16="http://schemas.microsoft.com/office/drawing/2014/main" id="{02B5983A-EB24-4690-8A49-46169E798703}"/>
              </a:ext>
            </a:extLst>
          </p:cNvPr>
          <p:cNvGraphicFramePr>
            <a:graphicFrameLocks/>
          </p:cNvGraphicFramePr>
          <p:nvPr>
            <p:extLst>
              <p:ext uri="{D42A27DB-BD31-4B8C-83A1-F6EECF244321}">
                <p14:modId xmlns:p14="http://schemas.microsoft.com/office/powerpoint/2010/main" val="21796654"/>
              </p:ext>
            </p:extLst>
          </p:nvPr>
        </p:nvGraphicFramePr>
        <p:xfrm>
          <a:off x="430716" y="2521527"/>
          <a:ext cx="9044568" cy="4336473"/>
        </p:xfrm>
        <a:graphic>
          <a:graphicData uri="http://schemas.openxmlformats.org/drawingml/2006/chart">
            <c:chart xmlns:c="http://schemas.openxmlformats.org/drawingml/2006/chart" xmlns:r="http://schemas.openxmlformats.org/officeDocument/2006/relationships" r:id="rId3"/>
          </a:graphicData>
        </a:graphic>
      </p:graphicFrame>
      <p:sp>
        <p:nvSpPr>
          <p:cNvPr id="8" name="正方形/長方形 7">
            <a:extLst>
              <a:ext uri="{FF2B5EF4-FFF2-40B4-BE49-F238E27FC236}">
                <a16:creationId xmlns:a16="http://schemas.microsoft.com/office/drawing/2014/main" id="{BC43CE39-7F9D-4D31-938C-3947628DEE88}"/>
              </a:ext>
            </a:extLst>
          </p:cNvPr>
          <p:cNvSpPr/>
          <p:nvPr/>
        </p:nvSpPr>
        <p:spPr>
          <a:xfrm>
            <a:off x="8758636" y="1374460"/>
            <a:ext cx="637200" cy="3816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a:extLst>
              <a:ext uri="{FF2B5EF4-FFF2-40B4-BE49-F238E27FC236}">
                <a16:creationId xmlns:a16="http://schemas.microsoft.com/office/drawing/2014/main" id="{F8F3F31B-D73B-47C8-8E4A-350FBC4FAED3}"/>
              </a:ext>
            </a:extLst>
          </p:cNvPr>
          <p:cNvSpPr/>
          <p:nvPr/>
        </p:nvSpPr>
        <p:spPr>
          <a:xfrm>
            <a:off x="110836" y="2216727"/>
            <a:ext cx="9725891" cy="4562764"/>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二等辺三角形 16">
            <a:extLst>
              <a:ext uri="{FF2B5EF4-FFF2-40B4-BE49-F238E27FC236}">
                <a16:creationId xmlns:a16="http://schemas.microsoft.com/office/drawing/2014/main" id="{8B025B37-D67A-49A9-B24E-3FB1DA0D5EE9}"/>
              </a:ext>
            </a:extLst>
          </p:cNvPr>
          <p:cNvSpPr/>
          <p:nvPr/>
        </p:nvSpPr>
        <p:spPr>
          <a:xfrm>
            <a:off x="113781" y="1756060"/>
            <a:ext cx="9720000" cy="452459"/>
          </a:xfrm>
          <a:custGeom>
            <a:avLst/>
            <a:gdLst>
              <a:gd name="connsiteX0" fmla="*/ 0 w 9795164"/>
              <a:gd name="connsiteY0" fmla="*/ 369332 h 369332"/>
              <a:gd name="connsiteX1" fmla="*/ 4897582 w 9795164"/>
              <a:gd name="connsiteY1" fmla="*/ 0 h 369332"/>
              <a:gd name="connsiteX2" fmla="*/ 9795164 w 9795164"/>
              <a:gd name="connsiteY2" fmla="*/ 369332 h 369332"/>
              <a:gd name="connsiteX3" fmla="*/ 0 w 9795164"/>
              <a:gd name="connsiteY3" fmla="*/ 369332 h 369332"/>
              <a:gd name="connsiteX0" fmla="*/ 0 w 9795164"/>
              <a:gd name="connsiteY0" fmla="*/ 369332 h 369332"/>
              <a:gd name="connsiteX1" fmla="*/ 4897582 w 9795164"/>
              <a:gd name="connsiteY1" fmla="*/ 0 h 369332"/>
              <a:gd name="connsiteX2" fmla="*/ 9795164 w 9795164"/>
              <a:gd name="connsiteY2" fmla="*/ 369332 h 369332"/>
              <a:gd name="connsiteX3" fmla="*/ 0 w 9795164"/>
              <a:gd name="connsiteY3" fmla="*/ 369332 h 369332"/>
              <a:gd name="connsiteX0" fmla="*/ 0 w 9795164"/>
              <a:gd name="connsiteY0" fmla="*/ 452459 h 452459"/>
              <a:gd name="connsiteX1" fmla="*/ 9007764 w 9795164"/>
              <a:gd name="connsiteY1" fmla="*/ 0 h 452459"/>
              <a:gd name="connsiteX2" fmla="*/ 9795164 w 9795164"/>
              <a:gd name="connsiteY2" fmla="*/ 452459 h 452459"/>
              <a:gd name="connsiteX3" fmla="*/ 0 w 9795164"/>
              <a:gd name="connsiteY3" fmla="*/ 452459 h 452459"/>
            </a:gdLst>
            <a:ahLst/>
            <a:cxnLst>
              <a:cxn ang="0">
                <a:pos x="connsiteX0" y="connsiteY0"/>
              </a:cxn>
              <a:cxn ang="0">
                <a:pos x="connsiteX1" y="connsiteY1"/>
              </a:cxn>
              <a:cxn ang="0">
                <a:pos x="connsiteX2" y="connsiteY2"/>
              </a:cxn>
              <a:cxn ang="0">
                <a:pos x="connsiteX3" y="connsiteY3"/>
              </a:cxn>
            </a:cxnLst>
            <a:rect l="l" t="t" r="r" b="b"/>
            <a:pathLst>
              <a:path w="9795164" h="452459">
                <a:moveTo>
                  <a:pt x="0" y="452459"/>
                </a:moveTo>
                <a:lnTo>
                  <a:pt x="9007764" y="0"/>
                </a:lnTo>
                <a:lnTo>
                  <a:pt x="9795164" y="452459"/>
                </a:lnTo>
                <a:lnTo>
                  <a:pt x="0" y="452459"/>
                </a:lnTo>
                <a:close/>
              </a:path>
            </a:pathLst>
          </a:custGeom>
          <a:solidFill>
            <a:srgbClr val="FFE7E7"/>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2" name="表 2">
            <a:extLst>
              <a:ext uri="{FF2B5EF4-FFF2-40B4-BE49-F238E27FC236}">
                <a16:creationId xmlns:a16="http://schemas.microsoft.com/office/drawing/2014/main" id="{84B20E93-45E5-42AC-8835-7599D13ADFF0}"/>
              </a:ext>
            </a:extLst>
          </p:cNvPr>
          <p:cNvGraphicFramePr>
            <a:graphicFrameLocks noGrp="1"/>
          </p:cNvGraphicFramePr>
          <p:nvPr>
            <p:extLst>
              <p:ext uri="{D42A27DB-BD31-4B8C-83A1-F6EECF244321}">
                <p14:modId xmlns:p14="http://schemas.microsoft.com/office/powerpoint/2010/main" val="29537963"/>
              </p:ext>
            </p:extLst>
          </p:nvPr>
        </p:nvGraphicFramePr>
        <p:xfrm>
          <a:off x="4683743" y="2339219"/>
          <a:ext cx="4146221" cy="1483360"/>
        </p:xfrm>
        <a:graphic>
          <a:graphicData uri="http://schemas.openxmlformats.org/drawingml/2006/table">
            <a:tbl>
              <a:tblPr firstRow="1" bandRow="1">
                <a:tableStyleId>{2D5ABB26-0587-4C30-8999-92F81FD0307C}</a:tableStyleId>
              </a:tblPr>
              <a:tblGrid>
                <a:gridCol w="2894994">
                  <a:extLst>
                    <a:ext uri="{9D8B030D-6E8A-4147-A177-3AD203B41FA5}">
                      <a16:colId xmlns:a16="http://schemas.microsoft.com/office/drawing/2014/main" val="2417863093"/>
                    </a:ext>
                  </a:extLst>
                </a:gridCol>
                <a:gridCol w="1251227">
                  <a:extLst>
                    <a:ext uri="{9D8B030D-6E8A-4147-A177-3AD203B41FA5}">
                      <a16:colId xmlns:a16="http://schemas.microsoft.com/office/drawing/2014/main" val="1920119237"/>
                    </a:ext>
                  </a:extLst>
                </a:gridCol>
              </a:tblGrid>
              <a:tr h="370840">
                <a:tc>
                  <a:txBody>
                    <a:bodyPr/>
                    <a:lstStyle/>
                    <a:p>
                      <a:r>
                        <a:rPr kumimoji="1" lang="ja-JP" altLang="en-US" sz="1400" dirty="0">
                          <a:latin typeface="ＭＳ ゴシック" panose="020B0609070205080204" pitchFamily="49" charset="-128"/>
                          <a:ea typeface="ＭＳ ゴシック" panose="020B0609070205080204" pitchFamily="49" charset="-128"/>
                        </a:rPr>
                        <a:t>対応内容</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400" dirty="0">
                          <a:latin typeface="ＭＳ ゴシック" panose="020B0609070205080204" pitchFamily="49" charset="-128"/>
                          <a:ea typeface="ＭＳ ゴシック" panose="020B0609070205080204" pitchFamily="49" charset="-128"/>
                        </a:rPr>
                        <a:t>件数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6991525"/>
                  </a:ext>
                </a:extLst>
              </a:tr>
              <a:tr h="370840">
                <a:tc>
                  <a:txBody>
                    <a:bodyPr/>
                    <a:lstStyle/>
                    <a:p>
                      <a:r>
                        <a:rPr kumimoji="1" lang="ja-JP" altLang="en-US" sz="1400" dirty="0">
                          <a:latin typeface="ＭＳ ゴシック" panose="020B0609070205080204" pitchFamily="49" charset="-128"/>
                          <a:ea typeface="ＭＳ ゴシック" panose="020B0609070205080204" pitchFamily="49" charset="-128"/>
                        </a:rPr>
                        <a:t>　　基幹支援</a:t>
                      </a:r>
                      <a:r>
                        <a:rPr kumimoji="1" lang="en-US" altLang="ja-JP" sz="1400" dirty="0">
                          <a:latin typeface="ＭＳ ゴシック" panose="020B0609070205080204" pitchFamily="49" charset="-128"/>
                          <a:ea typeface="ＭＳ ゴシック" panose="020B0609070205080204" pitchFamily="49" charset="-128"/>
                        </a:rPr>
                        <a:t>C</a:t>
                      </a:r>
                      <a:r>
                        <a:rPr kumimoji="1" lang="ja-JP" altLang="en-US" sz="1400" dirty="0">
                          <a:latin typeface="ＭＳ ゴシック" panose="020B0609070205080204" pitchFamily="49" charset="-128"/>
                          <a:ea typeface="ＭＳ ゴシック" panose="020B0609070205080204" pitchFamily="49" charset="-128"/>
                        </a:rPr>
                        <a:t>としての対応</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dirty="0">
                          <a:latin typeface="ＭＳ ゴシック" panose="020B0609070205080204" pitchFamily="49" charset="-128"/>
                          <a:ea typeface="ＭＳ ゴシック" panose="020B0609070205080204" pitchFamily="49" charset="-128"/>
                        </a:rPr>
                        <a:t>109</a:t>
                      </a:r>
                      <a:r>
                        <a:rPr kumimoji="1" lang="ja-JP" altLang="en-US" sz="1400" dirty="0">
                          <a:latin typeface="ＭＳ ゴシック" panose="020B0609070205080204" pitchFamily="49" charset="-128"/>
                          <a:ea typeface="ＭＳ ゴシック" panose="020B0609070205080204" pitchFamily="49" charset="-128"/>
                        </a:rPr>
                        <a:t>件（</a:t>
                      </a:r>
                      <a:r>
                        <a:rPr kumimoji="1" lang="en-US" altLang="ja-JP" sz="1400" dirty="0">
                          <a:latin typeface="ＭＳ ゴシック" panose="020B0609070205080204" pitchFamily="49" charset="-128"/>
                          <a:ea typeface="ＭＳ ゴシック" panose="020B0609070205080204" pitchFamily="49" charset="-128"/>
                        </a:rPr>
                        <a:t>24%</a:t>
                      </a:r>
                      <a:r>
                        <a:rPr kumimoji="1" lang="ja-JP" altLang="en-US" sz="1400" dirty="0">
                          <a:latin typeface="ＭＳ ゴシック" panose="020B0609070205080204" pitchFamily="49" charset="-128"/>
                          <a:ea typeface="ＭＳ ゴシック" panose="020B0609070205080204" pitchFamily="49" charset="-12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30177759"/>
                  </a:ext>
                </a:extLst>
              </a:tr>
              <a:tr h="370840">
                <a:tc>
                  <a:txBody>
                    <a:bodyPr/>
                    <a:lstStyle/>
                    <a:p>
                      <a:r>
                        <a:rPr kumimoji="1" lang="ja-JP" altLang="en-US" sz="1400" dirty="0">
                          <a:latin typeface="ＭＳ ゴシック" panose="020B0609070205080204" pitchFamily="49" charset="-128"/>
                          <a:ea typeface="ＭＳ ゴシック" panose="020B0609070205080204" pitchFamily="49" charset="-128"/>
                        </a:rPr>
                        <a:t>　　</a:t>
                      </a:r>
                      <a:r>
                        <a:rPr kumimoji="1" lang="ja-JP" altLang="en-US" sz="1400" b="1" dirty="0">
                          <a:latin typeface="ＭＳ ゴシック" panose="020B0609070205080204" pitchFamily="49" charset="-128"/>
                          <a:ea typeface="ＭＳ ゴシック" panose="020B0609070205080204" pitchFamily="49" charset="-128"/>
                        </a:rPr>
                        <a:t>地域の支援者としての対応</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b="1" dirty="0">
                          <a:latin typeface="ＭＳ ゴシック" panose="020B0609070205080204" pitchFamily="49" charset="-128"/>
                          <a:ea typeface="ＭＳ ゴシック" panose="020B0609070205080204" pitchFamily="49" charset="-128"/>
                        </a:rPr>
                        <a:t>306</a:t>
                      </a:r>
                      <a:r>
                        <a:rPr kumimoji="1" lang="ja-JP" altLang="en-US" sz="1400" b="1" dirty="0">
                          <a:latin typeface="ＭＳ ゴシック" panose="020B0609070205080204" pitchFamily="49" charset="-128"/>
                          <a:ea typeface="ＭＳ ゴシック" panose="020B0609070205080204" pitchFamily="49" charset="-128"/>
                        </a:rPr>
                        <a:t>件（</a:t>
                      </a:r>
                      <a:r>
                        <a:rPr kumimoji="1" lang="en-US" altLang="ja-JP" sz="1400" b="1" dirty="0">
                          <a:latin typeface="ＭＳ ゴシック" panose="020B0609070205080204" pitchFamily="49" charset="-128"/>
                          <a:ea typeface="ＭＳ ゴシック" panose="020B0609070205080204" pitchFamily="49" charset="-128"/>
                        </a:rPr>
                        <a:t>69%</a:t>
                      </a:r>
                      <a:r>
                        <a:rPr kumimoji="1" lang="ja-JP" altLang="en-US" sz="1400" b="1" dirty="0">
                          <a:latin typeface="ＭＳ ゴシック" panose="020B0609070205080204" pitchFamily="49" charset="-128"/>
                          <a:ea typeface="ＭＳ ゴシック" panose="020B0609070205080204" pitchFamily="49" charset="-12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96977578"/>
                  </a:ext>
                </a:extLst>
              </a:tr>
              <a:tr h="370840">
                <a:tc>
                  <a:txBody>
                    <a:bodyPr/>
                    <a:lstStyle/>
                    <a:p>
                      <a:r>
                        <a:rPr kumimoji="1" lang="ja-JP" altLang="en-US" sz="1400" dirty="0">
                          <a:latin typeface="ＭＳ ゴシック" panose="020B0609070205080204" pitchFamily="49" charset="-128"/>
                          <a:ea typeface="ＭＳ ゴシック" panose="020B0609070205080204" pitchFamily="49" charset="-128"/>
                        </a:rPr>
                        <a:t>　　その他</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dirty="0">
                          <a:latin typeface="ＭＳ ゴシック" panose="020B0609070205080204" pitchFamily="49" charset="-128"/>
                          <a:ea typeface="ＭＳ ゴシック" panose="020B0609070205080204" pitchFamily="49" charset="-128"/>
                        </a:rPr>
                        <a:t>30</a:t>
                      </a:r>
                      <a:r>
                        <a:rPr kumimoji="1" lang="ja-JP" altLang="en-US" sz="1400" dirty="0">
                          <a:latin typeface="ＭＳ ゴシック" panose="020B0609070205080204" pitchFamily="49" charset="-128"/>
                          <a:ea typeface="ＭＳ ゴシック" panose="020B0609070205080204" pitchFamily="49" charset="-128"/>
                        </a:rPr>
                        <a:t>件 （</a:t>
                      </a:r>
                      <a:r>
                        <a:rPr kumimoji="1" lang="en-US" altLang="ja-JP" sz="1400" dirty="0">
                          <a:latin typeface="ＭＳ ゴシック" panose="020B0609070205080204" pitchFamily="49" charset="-128"/>
                          <a:ea typeface="ＭＳ ゴシック" panose="020B0609070205080204" pitchFamily="49" charset="-128"/>
                        </a:rPr>
                        <a:t>7%</a:t>
                      </a:r>
                      <a:r>
                        <a:rPr kumimoji="1" lang="ja-JP" altLang="en-US" sz="1400" dirty="0">
                          <a:latin typeface="ＭＳ ゴシック" panose="020B0609070205080204" pitchFamily="49" charset="-128"/>
                          <a:ea typeface="ＭＳ ゴシック" panose="020B0609070205080204" pitchFamily="49" charset="-12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41139210"/>
                  </a:ext>
                </a:extLst>
              </a:tr>
            </a:tbl>
          </a:graphicData>
        </a:graphic>
      </p:graphicFrame>
      <p:sp>
        <p:nvSpPr>
          <p:cNvPr id="3" name="正方形/長方形 2">
            <a:extLst>
              <a:ext uri="{FF2B5EF4-FFF2-40B4-BE49-F238E27FC236}">
                <a16:creationId xmlns:a16="http://schemas.microsoft.com/office/drawing/2014/main" id="{2E4B6945-3C25-4D23-8F7A-3A5230E6155E}"/>
              </a:ext>
            </a:extLst>
          </p:cNvPr>
          <p:cNvSpPr/>
          <p:nvPr/>
        </p:nvSpPr>
        <p:spPr>
          <a:xfrm>
            <a:off x="4788902" y="2779216"/>
            <a:ext cx="252000" cy="252000"/>
          </a:xfrm>
          <a:prstGeom prst="rect">
            <a:avLst/>
          </a:prstGeom>
          <a:pattFill prst="dkDnDiag">
            <a:fgClr>
              <a:schemeClr val="accent1"/>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 name="正方形/長方形 10">
            <a:extLst>
              <a:ext uri="{FF2B5EF4-FFF2-40B4-BE49-F238E27FC236}">
                <a16:creationId xmlns:a16="http://schemas.microsoft.com/office/drawing/2014/main" id="{826E2999-378A-4628-A827-82099482F8C8}"/>
              </a:ext>
            </a:extLst>
          </p:cNvPr>
          <p:cNvSpPr/>
          <p:nvPr/>
        </p:nvSpPr>
        <p:spPr>
          <a:xfrm>
            <a:off x="4793677" y="3143054"/>
            <a:ext cx="252000" cy="252000"/>
          </a:xfrm>
          <a:prstGeom prst="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2" name="正方形/長方形 11">
            <a:extLst>
              <a:ext uri="{FF2B5EF4-FFF2-40B4-BE49-F238E27FC236}">
                <a16:creationId xmlns:a16="http://schemas.microsoft.com/office/drawing/2014/main" id="{8DB399A8-956D-4C64-8906-AA8456A51D78}"/>
              </a:ext>
            </a:extLst>
          </p:cNvPr>
          <p:cNvSpPr/>
          <p:nvPr/>
        </p:nvSpPr>
        <p:spPr>
          <a:xfrm>
            <a:off x="4786593" y="3506892"/>
            <a:ext cx="252000" cy="252000"/>
          </a:xfrm>
          <a:prstGeom prst="rect">
            <a:avLst/>
          </a:prstGeom>
          <a:pattFill prst="pct80">
            <a:fgClr>
              <a:schemeClr val="accent1"/>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4" name="テキスト ボックス 13">
            <a:extLst>
              <a:ext uri="{FF2B5EF4-FFF2-40B4-BE49-F238E27FC236}">
                <a16:creationId xmlns:a16="http://schemas.microsoft.com/office/drawing/2014/main" id="{3F2C7AF1-8033-493C-A34C-BE7D2E4AD76D}"/>
              </a:ext>
            </a:extLst>
          </p:cNvPr>
          <p:cNvSpPr txBox="1"/>
          <p:nvPr/>
        </p:nvSpPr>
        <p:spPr>
          <a:xfrm>
            <a:off x="177350" y="135249"/>
            <a:ext cx="9576000" cy="400110"/>
          </a:xfrm>
          <a:prstGeom prst="rect">
            <a:avLst/>
          </a:prstGeom>
          <a:solidFill>
            <a:schemeClr val="accent5">
              <a:lumMod val="20000"/>
              <a:lumOff val="80000"/>
            </a:schemeClr>
          </a:solidFill>
        </p:spPr>
        <p:txBody>
          <a:bodyPr wrap="square" rtlCol="0">
            <a:spAutoFit/>
          </a:bodyPr>
          <a:lstStyle/>
          <a:p>
            <a:r>
              <a:rPr kumimoji="1" lang="ja-JP" altLang="en-US" sz="2000" dirty="0">
                <a:latin typeface="ＭＳ ゴシック" panose="020B0609070205080204" pitchFamily="49" charset="-128"/>
                <a:ea typeface="ＭＳ ゴシック" panose="020B0609070205080204" pitchFamily="49" charset="-128"/>
              </a:rPr>
              <a:t>令和５年度医療的ケア児支援センターの相談事例への対応</a:t>
            </a:r>
          </a:p>
        </p:txBody>
      </p:sp>
      <p:sp>
        <p:nvSpPr>
          <p:cNvPr id="4" name="スライド番号プレースホルダー 3">
            <a:extLst>
              <a:ext uri="{FF2B5EF4-FFF2-40B4-BE49-F238E27FC236}">
                <a16:creationId xmlns:a16="http://schemas.microsoft.com/office/drawing/2014/main" id="{414E2EF8-139E-4B77-B833-76B75FD08094}"/>
              </a:ext>
            </a:extLst>
          </p:cNvPr>
          <p:cNvSpPr>
            <a:spLocks noGrp="1"/>
          </p:cNvSpPr>
          <p:nvPr>
            <p:ph type="sldNum" sz="quarter" idx="12"/>
          </p:nvPr>
        </p:nvSpPr>
        <p:spPr>
          <a:xfrm>
            <a:off x="7427156" y="6357626"/>
            <a:ext cx="2228850" cy="365125"/>
          </a:xfrm>
        </p:spPr>
        <p:txBody>
          <a:bodyPr/>
          <a:lstStyle/>
          <a:p>
            <a:r>
              <a:rPr kumimoji="1" lang="en-US" altLang="ja-JP" sz="1400" dirty="0">
                <a:latin typeface="ＭＳ ゴシック" panose="020B0609070205080204" pitchFamily="49" charset="-128"/>
                <a:ea typeface="ＭＳ ゴシック" panose="020B0609070205080204" pitchFamily="49" charset="-128"/>
              </a:rPr>
              <a:t>-6-</a:t>
            </a:r>
            <a:endParaRPr kumimoji="1" lang="ja-JP" altLang="en-US" sz="14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0589847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D94759F-0D8B-4AA1-8C33-747C20397918}"/>
              </a:ext>
            </a:extLst>
          </p:cNvPr>
          <p:cNvSpPr>
            <a:spLocks noGrp="1"/>
          </p:cNvSpPr>
          <p:nvPr>
            <p:ph type="ctrTitle"/>
          </p:nvPr>
        </p:nvSpPr>
        <p:spPr>
          <a:xfrm>
            <a:off x="742950" y="555256"/>
            <a:ext cx="8420100" cy="2387600"/>
          </a:xfrm>
        </p:spPr>
        <p:txBody>
          <a:bodyPr anchor="ctr">
            <a:normAutofit/>
          </a:bodyPr>
          <a:lstStyle/>
          <a:p>
            <a:r>
              <a:rPr lang="ja-JP" altLang="en-US" sz="3600" dirty="0">
                <a:latin typeface="ＭＳ ゴシック" panose="020B0609070205080204" pitchFamily="49" charset="-128"/>
                <a:ea typeface="ＭＳ ゴシック" panose="020B0609070205080204" pitchFamily="49" charset="-128"/>
              </a:rPr>
              <a:t>医療的ケア児等コーディネーター</a:t>
            </a:r>
            <a:br>
              <a:rPr lang="en-US" altLang="ja-JP" sz="3600" dirty="0">
                <a:latin typeface="ＭＳ ゴシック" panose="020B0609070205080204" pitchFamily="49" charset="-128"/>
                <a:ea typeface="ＭＳ ゴシック" panose="020B0609070205080204" pitchFamily="49" charset="-128"/>
              </a:rPr>
            </a:br>
            <a:r>
              <a:rPr lang="ja-JP" altLang="en-US" sz="3600" dirty="0">
                <a:latin typeface="ＭＳ ゴシック" panose="020B0609070205080204" pitchFamily="49" charset="-128"/>
                <a:ea typeface="ＭＳ ゴシック" panose="020B0609070205080204" pitchFamily="49" charset="-128"/>
              </a:rPr>
              <a:t>の配置状況等</a:t>
            </a:r>
            <a:endParaRPr kumimoji="1" lang="ja-JP" altLang="en-US" sz="3600" dirty="0">
              <a:latin typeface="ＭＳ ゴシック" panose="020B0609070205080204" pitchFamily="49" charset="-128"/>
              <a:ea typeface="ＭＳ ゴシック" panose="020B0609070205080204" pitchFamily="49" charset="-128"/>
            </a:endParaRPr>
          </a:p>
        </p:txBody>
      </p:sp>
      <p:sp>
        <p:nvSpPr>
          <p:cNvPr id="7" name="タイトル 1">
            <a:extLst>
              <a:ext uri="{FF2B5EF4-FFF2-40B4-BE49-F238E27FC236}">
                <a16:creationId xmlns:a16="http://schemas.microsoft.com/office/drawing/2014/main" id="{07DAC84C-9DD8-4F1F-BB10-0FEE4AFC7903}"/>
              </a:ext>
            </a:extLst>
          </p:cNvPr>
          <p:cNvSpPr txBox="1">
            <a:spLocks/>
          </p:cNvSpPr>
          <p:nvPr/>
        </p:nvSpPr>
        <p:spPr>
          <a:xfrm>
            <a:off x="1140563" y="2586074"/>
            <a:ext cx="7624874" cy="2387600"/>
          </a:xfrm>
          <a:prstGeom prst="rect">
            <a:avLst/>
          </a:prstGeom>
        </p:spPr>
        <p:txBody>
          <a:bodyPr vert="horz" lIns="91440" tIns="45720" rIns="91440" bIns="45720" rtlCol="0" anchor="ctr">
            <a:normAutofit/>
          </a:bodyPr>
          <a:lstStyle>
            <a:lvl1pPr algn="ctr" defTabSz="914423"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en-US" altLang="ja-JP" sz="3600" dirty="0">
                <a:latin typeface="ＭＳ ゴシック" panose="020B0609070205080204" pitchFamily="49" charset="-128"/>
                <a:ea typeface="ＭＳ ゴシック" panose="020B0609070205080204" pitchFamily="49" charset="-128"/>
              </a:rPr>
              <a:t>(1)</a:t>
            </a:r>
            <a:r>
              <a:rPr lang="ja-JP" altLang="en-US" sz="3600" dirty="0">
                <a:latin typeface="ＭＳ ゴシック" panose="020B0609070205080204" pitchFamily="49" charset="-128"/>
                <a:ea typeface="ＭＳ ゴシック" panose="020B0609070205080204" pitchFamily="49" charset="-128"/>
              </a:rPr>
              <a:t>市町村別配置状況</a:t>
            </a:r>
            <a:endParaRPr lang="en-US" altLang="ja-JP" sz="3600" dirty="0">
              <a:latin typeface="ＭＳ ゴシック" panose="020B0609070205080204" pitchFamily="49" charset="-128"/>
              <a:ea typeface="ＭＳ ゴシック" panose="020B0609070205080204" pitchFamily="49" charset="-128"/>
            </a:endParaRPr>
          </a:p>
        </p:txBody>
      </p:sp>
      <p:sp>
        <p:nvSpPr>
          <p:cNvPr id="4" name="スライド番号プレースホルダー 3">
            <a:extLst>
              <a:ext uri="{FF2B5EF4-FFF2-40B4-BE49-F238E27FC236}">
                <a16:creationId xmlns:a16="http://schemas.microsoft.com/office/drawing/2014/main" id="{74DC9942-9A3E-47D4-A178-EC64AAA4E3E8}"/>
              </a:ext>
            </a:extLst>
          </p:cNvPr>
          <p:cNvSpPr>
            <a:spLocks noGrp="1"/>
          </p:cNvSpPr>
          <p:nvPr>
            <p:ph type="sldNum" sz="quarter" idx="12"/>
          </p:nvPr>
        </p:nvSpPr>
        <p:spPr>
          <a:xfrm>
            <a:off x="7445628" y="6302744"/>
            <a:ext cx="2228850" cy="365125"/>
          </a:xfrm>
        </p:spPr>
        <p:txBody>
          <a:bodyPr/>
          <a:lstStyle/>
          <a:p>
            <a:r>
              <a:rPr kumimoji="1" lang="en-US" altLang="ja-JP" sz="1400" dirty="0">
                <a:latin typeface="ＭＳ ゴシック" panose="020B0609070205080204" pitchFamily="49" charset="-128"/>
                <a:ea typeface="ＭＳ ゴシック" panose="020B0609070205080204" pitchFamily="49" charset="-128"/>
              </a:rPr>
              <a:t>-7-</a:t>
            </a:r>
            <a:endParaRPr kumimoji="1" lang="ja-JP" altLang="en-US" sz="14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9781376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286452DB-9151-4B9E-89FB-2755709746A8}"/>
              </a:ext>
            </a:extLst>
          </p:cNvPr>
          <p:cNvSpPr txBox="1"/>
          <p:nvPr/>
        </p:nvSpPr>
        <p:spPr>
          <a:xfrm>
            <a:off x="177350" y="135249"/>
            <a:ext cx="9576000" cy="400110"/>
          </a:xfrm>
          <a:prstGeom prst="rect">
            <a:avLst/>
          </a:prstGeom>
          <a:solidFill>
            <a:schemeClr val="accent5">
              <a:lumMod val="20000"/>
              <a:lumOff val="80000"/>
            </a:schemeClr>
          </a:solidFill>
        </p:spPr>
        <p:txBody>
          <a:bodyPr wrap="square" rtlCol="0">
            <a:spAutoFit/>
          </a:bodyPr>
          <a:lstStyle/>
          <a:p>
            <a:r>
              <a:rPr kumimoji="1" lang="ja-JP" altLang="en-US" sz="2000" dirty="0">
                <a:latin typeface="ＭＳ ゴシック" panose="020B0609070205080204" pitchFamily="49" charset="-128"/>
                <a:ea typeface="ＭＳ ゴシック" panose="020B0609070205080204" pitchFamily="49" charset="-128"/>
              </a:rPr>
              <a:t>医療的ケア児等コーディネーターの配置状況・活動状況等</a:t>
            </a:r>
          </a:p>
        </p:txBody>
      </p:sp>
      <p:grpSp>
        <p:nvGrpSpPr>
          <p:cNvPr id="8" name="グループ化 7">
            <a:extLst>
              <a:ext uri="{FF2B5EF4-FFF2-40B4-BE49-F238E27FC236}">
                <a16:creationId xmlns:a16="http://schemas.microsoft.com/office/drawing/2014/main" id="{A23C25DB-7CA3-4509-B4AF-33E976B06B4E}"/>
              </a:ext>
            </a:extLst>
          </p:cNvPr>
          <p:cNvGrpSpPr/>
          <p:nvPr/>
        </p:nvGrpSpPr>
        <p:grpSpPr>
          <a:xfrm>
            <a:off x="352129" y="1375244"/>
            <a:ext cx="6055135" cy="1804740"/>
            <a:chOff x="2944059" y="3984854"/>
            <a:chExt cx="5316171" cy="1514006"/>
          </a:xfrm>
        </p:grpSpPr>
        <p:sp>
          <p:nvSpPr>
            <p:cNvPr id="10" name="テキスト ボックス 9">
              <a:extLst>
                <a:ext uri="{FF2B5EF4-FFF2-40B4-BE49-F238E27FC236}">
                  <a16:creationId xmlns:a16="http://schemas.microsoft.com/office/drawing/2014/main" id="{2085975A-0009-4B4B-A5EC-5C7395CC2F8E}"/>
                </a:ext>
              </a:extLst>
            </p:cNvPr>
            <p:cNvSpPr txBox="1"/>
            <p:nvPr/>
          </p:nvSpPr>
          <p:spPr>
            <a:xfrm>
              <a:off x="2944060" y="3984854"/>
              <a:ext cx="2515125" cy="362407"/>
            </a:xfrm>
            <a:prstGeom prst="rect">
              <a:avLst/>
            </a:prstGeom>
            <a:noFill/>
            <a:ln>
              <a:solidFill>
                <a:schemeClr val="accent1"/>
              </a:solidFill>
            </a:ln>
          </p:spPr>
          <p:txBody>
            <a:bodyPr wrap="square" anchor="ctr">
              <a:spAutoFit/>
            </a:bodyPr>
            <a:lstStyle/>
            <a:p>
              <a:pPr algn="ctr"/>
              <a:r>
                <a:rPr kumimoji="1" lang="ja-JP" altLang="en-US" dirty="0">
                  <a:latin typeface="BIZ UDゴシック" panose="020B0400000000000000" pitchFamily="49" charset="-128"/>
                  <a:ea typeface="BIZ UDゴシック" panose="020B0400000000000000" pitchFamily="49" charset="-128"/>
                </a:rPr>
                <a:t>令和４年度</a:t>
              </a:r>
              <a:endParaRPr lang="ja-JP" altLang="en-US" dirty="0">
                <a:latin typeface="BIZ UDゴシック" panose="020B0400000000000000" pitchFamily="49" charset="-128"/>
                <a:ea typeface="BIZ UDゴシック" panose="020B0400000000000000" pitchFamily="49" charset="-128"/>
              </a:endParaRPr>
            </a:p>
          </p:txBody>
        </p:sp>
        <p:sp>
          <p:nvSpPr>
            <p:cNvPr id="11" name="テキスト ボックス 10">
              <a:extLst>
                <a:ext uri="{FF2B5EF4-FFF2-40B4-BE49-F238E27FC236}">
                  <a16:creationId xmlns:a16="http://schemas.microsoft.com/office/drawing/2014/main" id="{E43FFCC1-68EE-407F-986C-6F9454B26BB3}"/>
                </a:ext>
              </a:extLst>
            </p:cNvPr>
            <p:cNvSpPr txBox="1"/>
            <p:nvPr/>
          </p:nvSpPr>
          <p:spPr>
            <a:xfrm>
              <a:off x="5745105" y="3984857"/>
              <a:ext cx="2515125" cy="362407"/>
            </a:xfrm>
            <a:prstGeom prst="rect">
              <a:avLst/>
            </a:prstGeom>
            <a:noFill/>
            <a:ln>
              <a:solidFill>
                <a:schemeClr val="accent1"/>
              </a:solidFill>
            </a:ln>
          </p:spPr>
          <p:txBody>
            <a:bodyPr wrap="square" anchor="ctr">
              <a:spAutoFit/>
            </a:bodyPr>
            <a:lstStyle/>
            <a:p>
              <a:pPr algn="ctr"/>
              <a:r>
                <a:rPr kumimoji="1" lang="ja-JP" altLang="en-US" dirty="0">
                  <a:latin typeface="BIZ UDゴシック" panose="020B0400000000000000" pitchFamily="49" charset="-128"/>
                  <a:ea typeface="BIZ UDゴシック" panose="020B0400000000000000" pitchFamily="49" charset="-128"/>
                </a:rPr>
                <a:t>令和５年度</a:t>
              </a:r>
              <a:endParaRPr lang="ja-JP" altLang="en-US" dirty="0">
                <a:latin typeface="BIZ UDゴシック" panose="020B0400000000000000" pitchFamily="49" charset="-128"/>
                <a:ea typeface="BIZ UDゴシック" panose="020B0400000000000000" pitchFamily="49" charset="-128"/>
              </a:endParaRPr>
            </a:p>
          </p:txBody>
        </p:sp>
        <p:sp>
          <p:nvSpPr>
            <p:cNvPr id="13" name="テキスト ボックス 12">
              <a:extLst>
                <a:ext uri="{FF2B5EF4-FFF2-40B4-BE49-F238E27FC236}">
                  <a16:creationId xmlns:a16="http://schemas.microsoft.com/office/drawing/2014/main" id="{97AA61CA-DB8D-4BA2-A96A-009E6A22A9C7}"/>
                </a:ext>
              </a:extLst>
            </p:cNvPr>
            <p:cNvSpPr txBox="1"/>
            <p:nvPr/>
          </p:nvSpPr>
          <p:spPr>
            <a:xfrm>
              <a:off x="2944059" y="4544521"/>
              <a:ext cx="2515125" cy="954339"/>
            </a:xfrm>
            <a:prstGeom prst="rect">
              <a:avLst/>
            </a:prstGeom>
            <a:noFill/>
            <a:ln>
              <a:solidFill>
                <a:schemeClr val="accent1"/>
              </a:solidFill>
            </a:ln>
          </p:spPr>
          <p:txBody>
            <a:bodyPr wrap="square" anchor="ctr">
              <a:spAutoFit/>
            </a:bodyPr>
            <a:lstStyle/>
            <a:p>
              <a:pPr algn="ctr"/>
              <a:r>
                <a:rPr kumimoji="1" lang="en-US" altLang="ja-JP" sz="2800" dirty="0">
                  <a:latin typeface="BIZ UDゴシック" panose="020B0400000000000000" pitchFamily="49" charset="-128"/>
                  <a:ea typeface="BIZ UDゴシック" panose="020B0400000000000000" pitchFamily="49" charset="-128"/>
                </a:rPr>
                <a:t>29</a:t>
              </a:r>
              <a:r>
                <a:rPr kumimoji="1" lang="ja-JP" altLang="en-US" sz="2800" dirty="0">
                  <a:latin typeface="BIZ UDゴシック" panose="020B0400000000000000" pitchFamily="49" charset="-128"/>
                  <a:ea typeface="BIZ UDゴシック" panose="020B0400000000000000" pitchFamily="49" charset="-128"/>
                </a:rPr>
                <a:t>自治体</a:t>
              </a:r>
              <a:endParaRPr kumimoji="1" lang="en-US" altLang="ja-JP" sz="2800" dirty="0">
                <a:latin typeface="BIZ UDゴシック" panose="020B0400000000000000" pitchFamily="49" charset="-128"/>
                <a:ea typeface="BIZ UDゴシック" panose="020B0400000000000000" pitchFamily="49" charset="-128"/>
              </a:endParaRPr>
            </a:p>
            <a:p>
              <a:pPr algn="ctr"/>
              <a:r>
                <a:rPr kumimoji="1" lang="en-US" altLang="ja-JP" sz="2800" dirty="0">
                  <a:latin typeface="BIZ UDゴシック" panose="020B0400000000000000" pitchFamily="49" charset="-128"/>
                  <a:ea typeface="BIZ UDゴシック" panose="020B0400000000000000" pitchFamily="49" charset="-128"/>
                </a:rPr>
                <a:t>64</a:t>
              </a:r>
              <a:r>
                <a:rPr kumimoji="1" lang="ja-JP" altLang="en-US" sz="2800" dirty="0">
                  <a:latin typeface="BIZ UDゴシック" panose="020B0400000000000000" pitchFamily="49" charset="-128"/>
                  <a:ea typeface="BIZ UDゴシック" panose="020B0400000000000000" pitchFamily="49" charset="-128"/>
                </a:rPr>
                <a:t>名</a:t>
              </a:r>
              <a:endParaRPr lang="ja-JP" altLang="en-US" sz="2800" dirty="0">
                <a:latin typeface="BIZ UDゴシック" panose="020B0400000000000000" pitchFamily="49" charset="-128"/>
                <a:ea typeface="BIZ UDゴシック" panose="020B0400000000000000" pitchFamily="49" charset="-128"/>
              </a:endParaRPr>
            </a:p>
          </p:txBody>
        </p:sp>
        <p:sp>
          <p:nvSpPr>
            <p:cNvPr id="14" name="テキスト ボックス 13">
              <a:extLst>
                <a:ext uri="{FF2B5EF4-FFF2-40B4-BE49-F238E27FC236}">
                  <a16:creationId xmlns:a16="http://schemas.microsoft.com/office/drawing/2014/main" id="{407ACC86-8EAA-4651-8F69-40445E9B16B1}"/>
                </a:ext>
              </a:extLst>
            </p:cNvPr>
            <p:cNvSpPr txBox="1"/>
            <p:nvPr/>
          </p:nvSpPr>
          <p:spPr>
            <a:xfrm>
              <a:off x="5745105" y="4544521"/>
              <a:ext cx="2515125" cy="954339"/>
            </a:xfrm>
            <a:prstGeom prst="rect">
              <a:avLst/>
            </a:prstGeom>
            <a:noFill/>
            <a:ln>
              <a:solidFill>
                <a:schemeClr val="accent1"/>
              </a:solidFill>
            </a:ln>
          </p:spPr>
          <p:txBody>
            <a:bodyPr wrap="square" anchor="ctr">
              <a:spAutoFit/>
            </a:bodyPr>
            <a:lstStyle/>
            <a:p>
              <a:pPr algn="ctr"/>
              <a:r>
                <a:rPr kumimoji="1" lang="en-US" altLang="ja-JP" sz="2800" dirty="0">
                  <a:latin typeface="BIZ UDゴシック" panose="020B0400000000000000" pitchFamily="49" charset="-128"/>
                  <a:ea typeface="BIZ UDゴシック" panose="020B0400000000000000" pitchFamily="49" charset="-128"/>
                </a:rPr>
                <a:t>33</a:t>
              </a:r>
              <a:r>
                <a:rPr kumimoji="1" lang="ja-JP" altLang="en-US" sz="2800" dirty="0">
                  <a:latin typeface="BIZ UDゴシック" panose="020B0400000000000000" pitchFamily="49" charset="-128"/>
                  <a:ea typeface="BIZ UDゴシック" panose="020B0400000000000000" pitchFamily="49" charset="-128"/>
                </a:rPr>
                <a:t>自治体</a:t>
              </a:r>
              <a:endParaRPr kumimoji="1" lang="en-US" altLang="ja-JP" sz="2800" dirty="0">
                <a:latin typeface="BIZ UDゴシック" panose="020B0400000000000000" pitchFamily="49" charset="-128"/>
                <a:ea typeface="BIZ UDゴシック" panose="020B0400000000000000" pitchFamily="49" charset="-128"/>
              </a:endParaRPr>
            </a:p>
            <a:p>
              <a:pPr algn="ctr"/>
              <a:r>
                <a:rPr kumimoji="1" lang="en-US" altLang="ja-JP" sz="2800" dirty="0">
                  <a:latin typeface="BIZ UDゴシック" panose="020B0400000000000000" pitchFamily="49" charset="-128"/>
                  <a:ea typeface="BIZ UDゴシック" panose="020B0400000000000000" pitchFamily="49" charset="-128"/>
                </a:rPr>
                <a:t>86</a:t>
              </a:r>
              <a:r>
                <a:rPr kumimoji="1" lang="ja-JP" altLang="en-US" sz="2800" dirty="0">
                  <a:latin typeface="BIZ UDゴシック" panose="020B0400000000000000" pitchFamily="49" charset="-128"/>
                  <a:ea typeface="BIZ UDゴシック" panose="020B0400000000000000" pitchFamily="49" charset="-128"/>
                </a:rPr>
                <a:t>名</a:t>
              </a:r>
              <a:endParaRPr kumimoji="1" lang="en-US" altLang="ja-JP" sz="2800" dirty="0">
                <a:latin typeface="BIZ UDゴシック" panose="020B0400000000000000" pitchFamily="49" charset="-128"/>
                <a:ea typeface="BIZ UDゴシック" panose="020B0400000000000000" pitchFamily="49" charset="-128"/>
              </a:endParaRPr>
            </a:p>
          </p:txBody>
        </p:sp>
      </p:grpSp>
      <p:sp>
        <p:nvSpPr>
          <p:cNvPr id="16" name="テキスト ボックス 15">
            <a:extLst>
              <a:ext uri="{FF2B5EF4-FFF2-40B4-BE49-F238E27FC236}">
                <a16:creationId xmlns:a16="http://schemas.microsoft.com/office/drawing/2014/main" id="{6FAB1D56-194A-4E5D-8D0C-A79C2E33C296}"/>
              </a:ext>
            </a:extLst>
          </p:cNvPr>
          <p:cNvSpPr txBox="1"/>
          <p:nvPr/>
        </p:nvSpPr>
        <p:spPr>
          <a:xfrm>
            <a:off x="6732928" y="1374724"/>
            <a:ext cx="2864735" cy="432000"/>
          </a:xfrm>
          <a:prstGeom prst="rect">
            <a:avLst/>
          </a:prstGeom>
          <a:noFill/>
          <a:ln>
            <a:solidFill>
              <a:schemeClr val="accent1"/>
            </a:solidFill>
          </a:ln>
        </p:spPr>
        <p:txBody>
          <a:bodyPr wrap="square" anchor="ctr">
            <a:spAutoFit/>
          </a:bodyPr>
          <a:lstStyle/>
          <a:p>
            <a:pPr algn="ctr"/>
            <a:r>
              <a:rPr kumimoji="1" lang="ja-JP" altLang="en-US" dirty="0">
                <a:latin typeface="BIZ UDゴシック" panose="020B0400000000000000" pitchFamily="49" charset="-128"/>
                <a:ea typeface="BIZ UDゴシック" panose="020B0400000000000000" pitchFamily="49" charset="-128"/>
              </a:rPr>
              <a:t>令和６年度</a:t>
            </a:r>
            <a:endParaRPr lang="ja-JP" altLang="en-US" dirty="0">
              <a:latin typeface="BIZ UDゴシック" panose="020B0400000000000000" pitchFamily="49" charset="-128"/>
              <a:ea typeface="BIZ UDゴシック" panose="020B0400000000000000" pitchFamily="49" charset="-128"/>
            </a:endParaRPr>
          </a:p>
        </p:txBody>
      </p:sp>
      <p:sp>
        <p:nvSpPr>
          <p:cNvPr id="17" name="テキスト ボックス 16">
            <a:extLst>
              <a:ext uri="{FF2B5EF4-FFF2-40B4-BE49-F238E27FC236}">
                <a16:creationId xmlns:a16="http://schemas.microsoft.com/office/drawing/2014/main" id="{3F3DB7D2-F58C-4763-899C-7F80FE53C9E7}"/>
              </a:ext>
            </a:extLst>
          </p:cNvPr>
          <p:cNvSpPr txBox="1"/>
          <p:nvPr/>
        </p:nvSpPr>
        <p:spPr>
          <a:xfrm>
            <a:off x="6732928" y="2043174"/>
            <a:ext cx="2864735" cy="1137324"/>
          </a:xfrm>
          <a:prstGeom prst="rect">
            <a:avLst/>
          </a:prstGeom>
          <a:noFill/>
          <a:ln>
            <a:solidFill>
              <a:schemeClr val="accent1"/>
            </a:solidFill>
          </a:ln>
        </p:spPr>
        <p:txBody>
          <a:bodyPr wrap="square" anchor="ctr">
            <a:noAutofit/>
          </a:bodyPr>
          <a:lstStyle/>
          <a:p>
            <a:pPr algn="ctr"/>
            <a:r>
              <a:rPr kumimoji="1" lang="ja-JP" altLang="en-US" sz="2000" dirty="0">
                <a:latin typeface="BIZ UDゴシック" panose="020B0400000000000000" pitchFamily="49" charset="-128"/>
                <a:ea typeface="BIZ UDゴシック" panose="020B0400000000000000" pitchFamily="49" charset="-128"/>
              </a:rPr>
              <a:t>年度内に調査予定</a:t>
            </a:r>
            <a:endParaRPr kumimoji="1" lang="en-US" altLang="ja-JP" sz="2000" dirty="0">
              <a:latin typeface="BIZ UDゴシック" panose="020B0400000000000000" pitchFamily="49" charset="-128"/>
              <a:ea typeface="BIZ UDゴシック" panose="020B0400000000000000" pitchFamily="49" charset="-128"/>
            </a:endParaRPr>
          </a:p>
          <a:p>
            <a:endParaRPr kumimoji="1" lang="en-US" altLang="ja-JP" sz="1200" dirty="0">
              <a:latin typeface="+mn-ea"/>
              <a:ea typeface="BIZ UDゴシック" panose="020B0400000000000000" pitchFamily="49" charset="-128"/>
            </a:endParaRPr>
          </a:p>
          <a:p>
            <a:r>
              <a:rPr kumimoji="1" lang="en-US" altLang="ja-JP" sz="1200" dirty="0">
                <a:latin typeface="+mn-ea"/>
                <a:ea typeface="BIZ UDゴシック" panose="020B0400000000000000" pitchFamily="49" charset="-128"/>
              </a:rPr>
              <a:t>※</a:t>
            </a:r>
            <a:r>
              <a:rPr kumimoji="1" lang="ja-JP" altLang="en-US" sz="1200" dirty="0">
                <a:latin typeface="BIZ UDゴシック" panose="020B0400000000000000" pitchFamily="49" charset="-128"/>
                <a:ea typeface="BIZ UDゴシック" panose="020B0400000000000000" pitchFamily="49" charset="-128"/>
              </a:rPr>
              <a:t>５</a:t>
            </a:r>
            <a:r>
              <a:rPr kumimoji="1" lang="ja-JP" altLang="en-US" sz="1200" dirty="0">
                <a:solidFill>
                  <a:schemeClr val="tx1"/>
                </a:solidFill>
                <a:latin typeface="BIZ UDゴシック" panose="020B0400000000000000" pitchFamily="49" charset="-128"/>
                <a:ea typeface="BIZ UDゴシック" panose="020B0400000000000000" pitchFamily="49" charset="-128"/>
              </a:rPr>
              <a:t>年度調査において、令和６年度に配置予定なしと回答したのは１自治体</a:t>
            </a:r>
            <a:endParaRPr kumimoji="1" lang="en-US" altLang="ja-JP" sz="2000" dirty="0">
              <a:latin typeface="BIZ UDゴシック" panose="020B0400000000000000" pitchFamily="49" charset="-128"/>
              <a:ea typeface="BIZ UDゴシック" panose="020B0400000000000000" pitchFamily="49" charset="-128"/>
            </a:endParaRPr>
          </a:p>
        </p:txBody>
      </p:sp>
      <p:sp>
        <p:nvSpPr>
          <p:cNvPr id="18" name="テキスト ボックス 17">
            <a:extLst>
              <a:ext uri="{FF2B5EF4-FFF2-40B4-BE49-F238E27FC236}">
                <a16:creationId xmlns:a16="http://schemas.microsoft.com/office/drawing/2014/main" id="{7A922C89-0DB0-4339-AD5E-C4D3A33A8794}"/>
              </a:ext>
            </a:extLst>
          </p:cNvPr>
          <p:cNvSpPr txBox="1"/>
          <p:nvPr/>
        </p:nvSpPr>
        <p:spPr>
          <a:xfrm>
            <a:off x="5039833" y="930227"/>
            <a:ext cx="4713517" cy="307777"/>
          </a:xfrm>
          <a:prstGeom prst="rect">
            <a:avLst/>
          </a:prstGeom>
          <a:noFill/>
        </p:spPr>
        <p:txBody>
          <a:bodyPr wrap="square">
            <a:spAutoFit/>
          </a:bodyPr>
          <a:lstStyle/>
          <a:p>
            <a:pPr algn="r"/>
            <a:r>
              <a:rPr kumimoji="1" lang="ja-JP" altLang="en-US" sz="1400" dirty="0">
                <a:solidFill>
                  <a:schemeClr val="tx1"/>
                </a:solidFill>
                <a:latin typeface="BIZ UDゴシック" panose="020B0400000000000000" pitchFamily="49" charset="-128"/>
                <a:ea typeface="BIZ UDゴシック" panose="020B0400000000000000" pitchFamily="49" charset="-128"/>
              </a:rPr>
              <a:t>大阪市、堺市を除く</a:t>
            </a:r>
            <a:r>
              <a:rPr kumimoji="1" lang="en-US" altLang="ja-JP" sz="1400" dirty="0">
                <a:solidFill>
                  <a:schemeClr val="tx1"/>
                </a:solidFill>
                <a:latin typeface="BIZ UDゴシック" panose="020B0400000000000000" pitchFamily="49" charset="-128"/>
                <a:ea typeface="BIZ UDゴシック" panose="020B0400000000000000" pitchFamily="49" charset="-128"/>
              </a:rPr>
              <a:t>41</a:t>
            </a:r>
            <a:r>
              <a:rPr kumimoji="1" lang="ja-JP" altLang="en-US" sz="1400" dirty="0">
                <a:solidFill>
                  <a:schemeClr val="tx1"/>
                </a:solidFill>
                <a:latin typeface="BIZ UDゴシック" panose="020B0400000000000000" pitchFamily="49" charset="-128"/>
                <a:ea typeface="BIZ UDゴシック" panose="020B0400000000000000" pitchFamily="49" charset="-128"/>
              </a:rPr>
              <a:t>市町村</a:t>
            </a:r>
            <a:endParaRPr lang="ja-JP" altLang="en-US" sz="1400" dirty="0">
              <a:latin typeface="BIZ UDゴシック" panose="020B0400000000000000" pitchFamily="49" charset="-128"/>
              <a:ea typeface="BIZ UDゴシック" panose="020B0400000000000000" pitchFamily="49" charset="-128"/>
            </a:endParaRPr>
          </a:p>
        </p:txBody>
      </p:sp>
      <p:sp>
        <p:nvSpPr>
          <p:cNvPr id="20" name="テキスト ボックス 19">
            <a:extLst>
              <a:ext uri="{FF2B5EF4-FFF2-40B4-BE49-F238E27FC236}">
                <a16:creationId xmlns:a16="http://schemas.microsoft.com/office/drawing/2014/main" id="{9ADA2CBE-EC71-45FF-99FB-BF81887ED667}"/>
              </a:ext>
            </a:extLst>
          </p:cNvPr>
          <p:cNvSpPr txBox="1"/>
          <p:nvPr/>
        </p:nvSpPr>
        <p:spPr>
          <a:xfrm>
            <a:off x="352129" y="3668610"/>
            <a:ext cx="5775761" cy="1506887"/>
          </a:xfrm>
          <a:prstGeom prst="rect">
            <a:avLst/>
          </a:prstGeom>
          <a:noFill/>
        </p:spPr>
        <p:txBody>
          <a:bodyPr wrap="square">
            <a:spAutoFit/>
          </a:bodyPr>
          <a:lstStyle/>
          <a:p>
            <a:pPr>
              <a:lnSpc>
                <a:spcPct val="150000"/>
              </a:lnSpc>
            </a:pPr>
            <a:r>
              <a:rPr kumimoji="1" lang="ja-JP" altLang="en-US" sz="1600" dirty="0">
                <a:solidFill>
                  <a:schemeClr val="tx1"/>
                </a:solidFill>
                <a:latin typeface="BIZ UDゴシック" panose="020B0400000000000000" pitchFamily="49" charset="-128"/>
                <a:ea typeface="BIZ UDゴシック" panose="020B0400000000000000" pitchFamily="49" charset="-128"/>
              </a:rPr>
              <a:t>活動に関する課題</a:t>
            </a:r>
            <a:endParaRPr kumimoji="1" lang="en-US" altLang="ja-JP" sz="1600" dirty="0">
              <a:solidFill>
                <a:schemeClr val="tx1"/>
              </a:solidFill>
              <a:latin typeface="BIZ UDゴシック" panose="020B0400000000000000" pitchFamily="49" charset="-128"/>
              <a:ea typeface="BIZ UDゴシック" panose="020B0400000000000000" pitchFamily="49" charset="-128"/>
            </a:endParaRPr>
          </a:p>
          <a:p>
            <a:pPr>
              <a:lnSpc>
                <a:spcPct val="150000"/>
              </a:lnSpc>
            </a:pPr>
            <a:r>
              <a:rPr kumimoji="1" lang="ja-JP" altLang="en-US" sz="1600" dirty="0">
                <a:solidFill>
                  <a:schemeClr val="tx1"/>
                </a:solidFill>
                <a:latin typeface="BIZ UDゴシック" panose="020B0400000000000000" pitchFamily="49" charset="-128"/>
                <a:ea typeface="BIZ UDゴシック" panose="020B0400000000000000" pitchFamily="49" charset="-128"/>
              </a:rPr>
              <a:t>・実質的な活動がまだ行われていない。</a:t>
            </a:r>
            <a:endParaRPr kumimoji="1" lang="en-US" altLang="ja-JP" sz="1600" dirty="0">
              <a:solidFill>
                <a:schemeClr val="tx1"/>
              </a:solidFill>
              <a:latin typeface="BIZ UDゴシック" panose="020B0400000000000000" pitchFamily="49" charset="-128"/>
              <a:ea typeface="BIZ UDゴシック" panose="020B0400000000000000" pitchFamily="49" charset="-128"/>
            </a:endParaRPr>
          </a:p>
          <a:p>
            <a:pPr>
              <a:lnSpc>
                <a:spcPct val="150000"/>
              </a:lnSpc>
            </a:pPr>
            <a:r>
              <a:rPr kumimoji="1" lang="ja-JP" altLang="en-US" sz="1600" dirty="0">
                <a:solidFill>
                  <a:schemeClr val="tx1"/>
                </a:solidFill>
                <a:latin typeface="BIZ UDゴシック" panose="020B0400000000000000" pitchFamily="49" charset="-128"/>
                <a:ea typeface="BIZ UDゴシック" panose="020B0400000000000000" pitchFamily="49" charset="-128"/>
              </a:rPr>
              <a:t>・コーディネーターの周知が不十分。</a:t>
            </a:r>
            <a:endParaRPr kumimoji="1" lang="en-US" altLang="ja-JP" sz="1600" dirty="0">
              <a:solidFill>
                <a:schemeClr val="tx1"/>
              </a:solidFill>
              <a:latin typeface="BIZ UDゴシック" panose="020B0400000000000000" pitchFamily="49" charset="-128"/>
              <a:ea typeface="BIZ UDゴシック" panose="020B0400000000000000" pitchFamily="49" charset="-128"/>
            </a:endParaRPr>
          </a:p>
          <a:p>
            <a:pPr>
              <a:lnSpc>
                <a:spcPct val="150000"/>
              </a:lnSpc>
            </a:pPr>
            <a:r>
              <a:rPr kumimoji="1" lang="ja-JP" altLang="en-US" sz="1600" dirty="0">
                <a:solidFill>
                  <a:schemeClr val="tx1"/>
                </a:solidFill>
                <a:latin typeface="BIZ UDゴシック" panose="020B0400000000000000" pitchFamily="49" charset="-128"/>
                <a:ea typeface="BIZ UDゴシック" panose="020B0400000000000000" pitchFamily="49" charset="-128"/>
              </a:rPr>
              <a:t>・庁内外の関係機関と連携した支援体制の構築等が不十分。</a:t>
            </a:r>
            <a:endParaRPr lang="ja-JP" altLang="en-US" sz="1600" dirty="0">
              <a:latin typeface="BIZ UDゴシック" panose="020B0400000000000000" pitchFamily="49" charset="-128"/>
              <a:ea typeface="BIZ UDゴシック" panose="020B0400000000000000" pitchFamily="49" charset="-128"/>
            </a:endParaRPr>
          </a:p>
        </p:txBody>
      </p:sp>
      <p:sp>
        <p:nvSpPr>
          <p:cNvPr id="22" name="テキスト ボックス 21">
            <a:extLst>
              <a:ext uri="{FF2B5EF4-FFF2-40B4-BE49-F238E27FC236}">
                <a16:creationId xmlns:a16="http://schemas.microsoft.com/office/drawing/2014/main" id="{0A76B518-7111-402F-96CB-88AD1446AB80}"/>
              </a:ext>
            </a:extLst>
          </p:cNvPr>
          <p:cNvSpPr txBox="1"/>
          <p:nvPr/>
        </p:nvSpPr>
        <p:spPr>
          <a:xfrm>
            <a:off x="0" y="560895"/>
            <a:ext cx="9906000" cy="369332"/>
          </a:xfrm>
          <a:prstGeom prst="rect">
            <a:avLst/>
          </a:prstGeom>
          <a:noFill/>
        </p:spPr>
        <p:txBody>
          <a:bodyPr wrap="square">
            <a:spAutoFit/>
          </a:bodyPr>
          <a:lstStyle/>
          <a:p>
            <a:r>
              <a:rPr kumimoji="1" lang="ja-JP" altLang="en-US" dirty="0">
                <a:latin typeface="BIZ UDゴシック" panose="020B0400000000000000" pitchFamily="49" charset="-128"/>
                <a:ea typeface="BIZ UDゴシック" panose="020B0400000000000000" pitchFamily="49" charset="-128"/>
              </a:rPr>
              <a:t>　</a:t>
            </a:r>
            <a:r>
              <a:rPr lang="ja-JP" altLang="en-US" sz="1800" dirty="0">
                <a:latin typeface="BIZ UDゴシック" panose="020B0400000000000000" pitchFamily="49" charset="-128"/>
                <a:ea typeface="BIZ UDゴシック" panose="020B0400000000000000" pitchFamily="49" charset="-128"/>
              </a:rPr>
              <a:t>令和５年度医療的ケア児等コーディネーター配置・活動調査結果</a:t>
            </a:r>
            <a:r>
              <a:rPr lang="ja-JP" altLang="en-US" sz="1200" dirty="0">
                <a:latin typeface="BIZ UDゴシック" panose="020B0400000000000000" pitchFamily="49" charset="-128"/>
                <a:ea typeface="BIZ UDゴシック" panose="020B0400000000000000" pitchFamily="49" charset="-128"/>
              </a:rPr>
              <a:t>（</a:t>
            </a:r>
            <a:r>
              <a:rPr kumimoji="1" lang="ja-JP" altLang="en-US" sz="1200" dirty="0">
                <a:latin typeface="BIZ UDゴシック" panose="020B0400000000000000" pitchFamily="49" charset="-128"/>
                <a:ea typeface="BIZ UDゴシック" panose="020B0400000000000000" pitchFamily="49" charset="-128"/>
              </a:rPr>
              <a:t>令和５年度第２回部会資料を再構成）</a:t>
            </a:r>
            <a:endParaRPr lang="ja-JP" altLang="en-US" sz="1100" dirty="0">
              <a:latin typeface="BIZ UDゴシック" panose="020B0400000000000000" pitchFamily="49" charset="-128"/>
              <a:ea typeface="BIZ UDゴシック" panose="020B0400000000000000" pitchFamily="49" charset="-128"/>
            </a:endParaRPr>
          </a:p>
        </p:txBody>
      </p:sp>
      <p:sp>
        <p:nvSpPr>
          <p:cNvPr id="15" name="テキスト ボックス 14">
            <a:extLst>
              <a:ext uri="{FF2B5EF4-FFF2-40B4-BE49-F238E27FC236}">
                <a16:creationId xmlns:a16="http://schemas.microsoft.com/office/drawing/2014/main" id="{008F775C-645D-46F0-AFD2-0D677EC9A15B}"/>
              </a:ext>
            </a:extLst>
          </p:cNvPr>
          <p:cNvSpPr txBox="1"/>
          <p:nvPr/>
        </p:nvSpPr>
        <p:spPr>
          <a:xfrm>
            <a:off x="342583" y="5175497"/>
            <a:ext cx="9245534" cy="1506887"/>
          </a:xfrm>
          <a:prstGeom prst="rect">
            <a:avLst/>
          </a:prstGeom>
          <a:noFill/>
        </p:spPr>
        <p:txBody>
          <a:bodyPr wrap="square">
            <a:spAutoFit/>
          </a:bodyPr>
          <a:lstStyle/>
          <a:p>
            <a:pPr>
              <a:lnSpc>
                <a:spcPct val="150000"/>
              </a:lnSpc>
            </a:pPr>
            <a:r>
              <a:rPr kumimoji="1" lang="ja-JP" altLang="en-US" sz="1600" dirty="0">
                <a:solidFill>
                  <a:schemeClr val="tx1"/>
                </a:solidFill>
                <a:latin typeface="BIZ UDゴシック" panose="020B0400000000000000" pitchFamily="49" charset="-128"/>
                <a:ea typeface="BIZ UDゴシック" panose="020B0400000000000000" pitchFamily="49" charset="-128"/>
              </a:rPr>
              <a:t>取り組むべき事項</a:t>
            </a:r>
            <a:endParaRPr kumimoji="1" lang="en-US" altLang="ja-JP" sz="1600" dirty="0">
              <a:solidFill>
                <a:schemeClr val="tx1"/>
              </a:solidFill>
              <a:latin typeface="BIZ UDゴシック" panose="020B0400000000000000" pitchFamily="49" charset="-128"/>
              <a:ea typeface="BIZ UDゴシック" panose="020B0400000000000000" pitchFamily="49" charset="-128"/>
            </a:endParaRPr>
          </a:p>
          <a:p>
            <a:pPr>
              <a:lnSpc>
                <a:spcPct val="150000"/>
              </a:lnSpc>
            </a:pPr>
            <a:r>
              <a:rPr kumimoji="1" lang="ja-JP" altLang="en-US" sz="1600" dirty="0">
                <a:solidFill>
                  <a:schemeClr val="tx1"/>
                </a:solidFill>
                <a:latin typeface="BIZ UDゴシック" panose="020B0400000000000000" pitchFamily="49" charset="-128"/>
                <a:ea typeface="BIZ UDゴシック" panose="020B0400000000000000" pitchFamily="49" charset="-128"/>
              </a:rPr>
              <a:t>・医療的ケア児及びその家族等がコーディネーターの存在を認識し、相談しやすい体制づくり</a:t>
            </a:r>
            <a:endParaRPr kumimoji="1" lang="en-US" altLang="ja-JP" sz="1600" dirty="0">
              <a:solidFill>
                <a:schemeClr val="tx1"/>
              </a:solidFill>
              <a:latin typeface="BIZ UDゴシック" panose="020B0400000000000000" pitchFamily="49" charset="-128"/>
              <a:ea typeface="BIZ UDゴシック" panose="020B0400000000000000" pitchFamily="49" charset="-128"/>
            </a:endParaRPr>
          </a:p>
          <a:p>
            <a:pPr>
              <a:lnSpc>
                <a:spcPct val="150000"/>
              </a:lnSpc>
            </a:pPr>
            <a:r>
              <a:rPr kumimoji="1" lang="ja-JP" altLang="en-US" sz="1600" dirty="0">
                <a:solidFill>
                  <a:schemeClr val="tx1"/>
                </a:solidFill>
                <a:latin typeface="BIZ UDゴシック" panose="020B0400000000000000" pitchFamily="49" charset="-128"/>
                <a:ea typeface="BIZ UDゴシック" panose="020B0400000000000000" pitchFamily="49" charset="-128"/>
              </a:rPr>
              <a:t>・コーディネーターの活動の課題の把握や情報共有の仕組みづくり（好事例の共有）</a:t>
            </a:r>
            <a:endParaRPr kumimoji="1" lang="en-US" altLang="ja-JP" sz="1600" dirty="0">
              <a:solidFill>
                <a:schemeClr val="tx1"/>
              </a:solidFill>
              <a:latin typeface="BIZ UDゴシック" panose="020B0400000000000000" pitchFamily="49" charset="-128"/>
              <a:ea typeface="BIZ UDゴシック" panose="020B0400000000000000" pitchFamily="49" charset="-128"/>
            </a:endParaRPr>
          </a:p>
          <a:p>
            <a:pPr>
              <a:lnSpc>
                <a:spcPct val="150000"/>
              </a:lnSpc>
            </a:pPr>
            <a:r>
              <a:rPr kumimoji="1" lang="ja-JP" altLang="en-US" sz="1600" dirty="0">
                <a:solidFill>
                  <a:schemeClr val="tx1"/>
                </a:solidFill>
                <a:latin typeface="BIZ UDゴシック" panose="020B0400000000000000" pitchFamily="49" charset="-128"/>
                <a:ea typeface="BIZ UDゴシック" panose="020B0400000000000000" pitchFamily="49" charset="-128"/>
              </a:rPr>
              <a:t>・支援人材の継続的な養成</a:t>
            </a:r>
          </a:p>
        </p:txBody>
      </p:sp>
      <p:sp>
        <p:nvSpPr>
          <p:cNvPr id="19" name="スライド番号プレースホルダー 3">
            <a:extLst>
              <a:ext uri="{FF2B5EF4-FFF2-40B4-BE49-F238E27FC236}">
                <a16:creationId xmlns:a16="http://schemas.microsoft.com/office/drawing/2014/main" id="{EE08BFAE-92AA-4864-90AD-D7709EC06BA9}"/>
              </a:ext>
            </a:extLst>
          </p:cNvPr>
          <p:cNvSpPr>
            <a:spLocks noGrp="1"/>
          </p:cNvSpPr>
          <p:nvPr>
            <p:ph type="sldNum" sz="quarter" idx="12"/>
          </p:nvPr>
        </p:nvSpPr>
        <p:spPr>
          <a:xfrm>
            <a:off x="7427156" y="6357626"/>
            <a:ext cx="2228850" cy="365125"/>
          </a:xfrm>
        </p:spPr>
        <p:txBody>
          <a:bodyPr/>
          <a:lstStyle/>
          <a:p>
            <a:r>
              <a:rPr kumimoji="1" lang="en-US" altLang="ja-JP" sz="1400" dirty="0">
                <a:latin typeface="ＭＳ ゴシック" panose="020B0609070205080204" pitchFamily="49" charset="-128"/>
                <a:ea typeface="ＭＳ ゴシック" panose="020B0609070205080204" pitchFamily="49" charset="-128"/>
              </a:rPr>
              <a:t>-8-</a:t>
            </a:r>
            <a:endParaRPr kumimoji="1" lang="ja-JP" altLang="en-US" sz="14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0088672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4680</TotalTime>
  <Words>1556</Words>
  <Application>Microsoft Office PowerPoint</Application>
  <PresentationFormat>A4 210 x 297 mm</PresentationFormat>
  <Paragraphs>298</Paragraphs>
  <Slides>12</Slides>
  <Notes>12</Notes>
  <HiddenSlides>0</HiddenSlides>
  <MMClips>0</MMClips>
  <ScaleCrop>false</ScaleCrop>
  <HeadingPairs>
    <vt:vector size="6" baseType="variant">
      <vt:variant>
        <vt:lpstr>使用されているフォント</vt:lpstr>
      </vt:variant>
      <vt:variant>
        <vt:i4>9</vt:i4>
      </vt:variant>
      <vt:variant>
        <vt:lpstr>テーマ</vt:lpstr>
      </vt:variant>
      <vt:variant>
        <vt:i4>2</vt:i4>
      </vt:variant>
      <vt:variant>
        <vt:lpstr>スライド タイトル</vt:lpstr>
      </vt:variant>
      <vt:variant>
        <vt:i4>12</vt:i4>
      </vt:variant>
    </vt:vector>
  </HeadingPairs>
  <TitlesOfParts>
    <vt:vector size="23" baseType="lpstr">
      <vt:lpstr>BIZ UDPゴシック</vt:lpstr>
      <vt:lpstr>BIZ UDゴシック</vt:lpstr>
      <vt:lpstr>ＭＳ Ｐゴシック</vt:lpstr>
      <vt:lpstr>ＭＳ ゴシック</vt:lpstr>
      <vt:lpstr>游ゴシック</vt:lpstr>
      <vt:lpstr>Arial</vt:lpstr>
      <vt:lpstr>Calibri</vt:lpstr>
      <vt:lpstr>Calibri Light</vt:lpstr>
      <vt:lpstr>Wingdings</vt:lpstr>
      <vt:lpstr>Office テーマ</vt:lpstr>
      <vt:lpstr>1_Office テーマ</vt:lpstr>
      <vt:lpstr>令和７年度以降の医療的ケア児等 相談支援体制構築に係る取組みについて</vt:lpstr>
      <vt:lpstr>令和６年度の取組状況等</vt:lpstr>
      <vt:lpstr>PowerPoint プレゼンテーション</vt:lpstr>
      <vt:lpstr>医療的ケア児支援センターの活動状況</vt:lpstr>
      <vt:lpstr>PowerPoint プレゼンテーション</vt:lpstr>
      <vt:lpstr>PowerPoint プレゼンテーション</vt:lpstr>
      <vt:lpstr>PowerPoint プレゼンテーション</vt:lpstr>
      <vt:lpstr>医療的ケア児等コーディネーター の配置状況等</vt:lpstr>
      <vt:lpstr>PowerPoint プレゼンテーション</vt:lpstr>
      <vt:lpstr>PowerPoint プレゼンテーション</vt:lpstr>
      <vt:lpstr>令和７年度以降の取組</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瀨藤　茉仁子</dc:creator>
  <cp:lastModifiedBy>村岡</cp:lastModifiedBy>
  <cp:revision>454</cp:revision>
  <cp:lastPrinted>2024-12-05T05:20:33Z</cp:lastPrinted>
  <dcterms:created xsi:type="dcterms:W3CDTF">2022-10-27T10:00:37Z</dcterms:created>
  <dcterms:modified xsi:type="dcterms:W3CDTF">2025-02-28T04:29:07Z</dcterms:modified>
</cp:coreProperties>
</file>