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sldIdLst>
    <p:sldId id="1054" r:id="rId2"/>
    <p:sldId id="964" r:id="rId3"/>
    <p:sldId id="1111" r:id="rId4"/>
    <p:sldId id="1113" r:id="rId5"/>
    <p:sldId id="1115" r:id="rId6"/>
    <p:sldId id="1116" r:id="rId7"/>
    <p:sldId id="1114" r:id="rId8"/>
    <p:sldId id="1117" r:id="rId9"/>
    <p:sldId id="959" r:id="rId10"/>
    <p:sldId id="1030" r:id="rId11"/>
    <p:sldId id="1031" r:id="rId12"/>
    <p:sldId id="1035" r:id="rId13"/>
    <p:sldId id="1036" r:id="rId14"/>
    <p:sldId id="962" r:id="rId15"/>
    <p:sldId id="1027" r:id="rId16"/>
    <p:sldId id="1028" r:id="rId17"/>
    <p:sldId id="1041" r:id="rId18"/>
    <p:sldId id="961" r:id="rId19"/>
    <p:sldId id="958" r:id="rId20"/>
    <p:sldId id="1110" r:id="rId21"/>
    <p:sldId id="960" r:id="rId22"/>
    <p:sldId id="1062" r:id="rId23"/>
    <p:sldId id="1032" r:id="rId24"/>
    <p:sldId id="1055" r:id="rId25"/>
    <p:sldId id="955" r:id="rId26"/>
    <p:sldId id="954" r:id="rId27"/>
    <p:sldId id="956" r:id="rId28"/>
    <p:sldId id="1060" r:id="rId29"/>
    <p:sldId id="1061" r:id="rId30"/>
    <p:sldId id="967" r:id="rId31"/>
    <p:sldId id="1034" r:id="rId32"/>
    <p:sldId id="1056" r:id="rId33"/>
    <p:sldId id="988" r:id="rId34"/>
    <p:sldId id="990" r:id="rId35"/>
    <p:sldId id="989" r:id="rId36"/>
    <p:sldId id="953" r:id="rId37"/>
    <p:sldId id="991" r:id="rId38"/>
    <p:sldId id="1023" r:id="rId39"/>
    <p:sldId id="1119" r:id="rId40"/>
    <p:sldId id="1125" r:id="rId41"/>
    <p:sldId id="1127" r:id="rId42"/>
    <p:sldId id="1129" r:id="rId43"/>
    <p:sldId id="1130" r:id="rId44"/>
    <p:sldId id="1126" r:id="rId45"/>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6" autoAdjust="0"/>
    <p:restoredTop sz="93878" autoAdjust="0"/>
  </p:normalViewPr>
  <p:slideViewPr>
    <p:cSldViewPr snapToGrid="0">
      <p:cViewPr varScale="1">
        <p:scale>
          <a:sx n="120" d="100"/>
          <a:sy n="120" d="100"/>
        </p:scale>
        <p:origin x="5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101" cy="490354"/>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4" y="2"/>
            <a:ext cx="2880101" cy="490354"/>
          </a:xfrm>
          <a:prstGeom prst="rect">
            <a:avLst/>
          </a:prstGeom>
        </p:spPr>
        <p:txBody>
          <a:bodyPr vert="horz" lIns="89668" tIns="44835" rIns="89668" bIns="44835" rtlCol="0"/>
          <a:lstStyle>
            <a:lvl1pPr algn="r">
              <a:defRPr sz="1200"/>
            </a:lvl1pPr>
          </a:lstStyle>
          <a:p>
            <a:fld id="{F2EA6373-2DC8-4306-A4CC-A5A9EE98E462}" type="datetimeFigureOut">
              <a:rPr kumimoji="1" lang="ja-JP" altLang="en-US" smtClean="0"/>
              <a:t>2025/6/16</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997" y="4705216"/>
            <a:ext cx="5316870" cy="3849436"/>
          </a:xfrm>
          <a:prstGeom prst="rect">
            <a:avLst/>
          </a:prstGeom>
        </p:spPr>
        <p:txBody>
          <a:bodyPr vert="horz" lIns="89668" tIns="44835" rIns="89668" bIns="448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7059"/>
            <a:ext cx="2880101" cy="490354"/>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4" y="9287059"/>
            <a:ext cx="2880101" cy="490354"/>
          </a:xfrm>
          <a:prstGeom prst="rect">
            <a:avLst/>
          </a:prstGeom>
        </p:spPr>
        <p:txBody>
          <a:bodyPr vert="horz" lIns="89668" tIns="44835" rIns="89668" bIns="44835" rtlCol="0" anchor="b"/>
          <a:lstStyle>
            <a:lvl1pPr algn="r">
              <a:defRPr sz="1200"/>
            </a:lvl1pPr>
          </a:lstStyle>
          <a:p>
            <a:fld id="{B886BA63-3FD8-463C-99D7-0BD885C7C531}" type="slidenum">
              <a:rPr kumimoji="1" lang="ja-JP" altLang="en-US" smtClean="0"/>
              <a:t>‹#›</a:t>
            </a:fld>
            <a:endParaRPr kumimoji="1" lang="ja-JP" altLang="en-US"/>
          </a:p>
        </p:txBody>
      </p:sp>
    </p:spTree>
    <p:extLst>
      <p:ext uri="{BB962C8B-B14F-4D97-AF65-F5344CB8AC3E}">
        <p14:creationId xmlns:p14="http://schemas.microsoft.com/office/powerpoint/2010/main" val="2420801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a:t>
            </a:fld>
            <a:endParaRPr kumimoji="1" lang="ja-JP" altLang="en-US" dirty="0"/>
          </a:p>
        </p:txBody>
      </p:sp>
    </p:spTree>
    <p:extLst>
      <p:ext uri="{BB962C8B-B14F-4D97-AF65-F5344CB8AC3E}">
        <p14:creationId xmlns:p14="http://schemas.microsoft.com/office/powerpoint/2010/main" val="170104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11</a:t>
            </a:fld>
            <a:endParaRPr kumimoji="1" lang="ja-JP" altLang="en-US" dirty="0"/>
          </a:p>
        </p:txBody>
      </p:sp>
    </p:spTree>
    <p:extLst>
      <p:ext uri="{BB962C8B-B14F-4D97-AF65-F5344CB8AC3E}">
        <p14:creationId xmlns:p14="http://schemas.microsoft.com/office/powerpoint/2010/main" val="268051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12</a:t>
            </a:fld>
            <a:endParaRPr kumimoji="1" lang="ja-JP" altLang="en-US" dirty="0"/>
          </a:p>
        </p:txBody>
      </p:sp>
    </p:spTree>
    <p:extLst>
      <p:ext uri="{BB962C8B-B14F-4D97-AF65-F5344CB8AC3E}">
        <p14:creationId xmlns:p14="http://schemas.microsoft.com/office/powerpoint/2010/main" val="148275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13</a:t>
            </a:fld>
            <a:endParaRPr kumimoji="1" lang="ja-JP" altLang="en-US" dirty="0"/>
          </a:p>
        </p:txBody>
      </p:sp>
    </p:spTree>
    <p:extLst>
      <p:ext uri="{BB962C8B-B14F-4D97-AF65-F5344CB8AC3E}">
        <p14:creationId xmlns:p14="http://schemas.microsoft.com/office/powerpoint/2010/main" val="2744069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14</a:t>
            </a:fld>
            <a:endParaRPr kumimoji="1" lang="ja-JP" altLang="en-US" dirty="0"/>
          </a:p>
        </p:txBody>
      </p:sp>
    </p:spTree>
    <p:extLst>
      <p:ext uri="{BB962C8B-B14F-4D97-AF65-F5344CB8AC3E}">
        <p14:creationId xmlns:p14="http://schemas.microsoft.com/office/powerpoint/2010/main" val="172581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15</a:t>
            </a:fld>
            <a:endParaRPr kumimoji="1" lang="ja-JP" altLang="en-US" dirty="0"/>
          </a:p>
        </p:txBody>
      </p:sp>
    </p:spTree>
    <p:extLst>
      <p:ext uri="{BB962C8B-B14F-4D97-AF65-F5344CB8AC3E}">
        <p14:creationId xmlns:p14="http://schemas.microsoft.com/office/powerpoint/2010/main" val="241458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6681">
              <a:defRPr/>
            </a:pPr>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16</a:t>
            </a:fld>
            <a:endParaRPr kumimoji="1" lang="ja-JP" altLang="en-US" dirty="0"/>
          </a:p>
        </p:txBody>
      </p:sp>
    </p:spTree>
    <p:extLst>
      <p:ext uri="{BB962C8B-B14F-4D97-AF65-F5344CB8AC3E}">
        <p14:creationId xmlns:p14="http://schemas.microsoft.com/office/powerpoint/2010/main" val="288587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17</a:t>
            </a:fld>
            <a:endParaRPr kumimoji="1" lang="ja-JP" altLang="en-US" dirty="0"/>
          </a:p>
        </p:txBody>
      </p:sp>
    </p:spTree>
    <p:extLst>
      <p:ext uri="{BB962C8B-B14F-4D97-AF65-F5344CB8AC3E}">
        <p14:creationId xmlns:p14="http://schemas.microsoft.com/office/powerpoint/2010/main" val="367746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18</a:t>
            </a:fld>
            <a:endParaRPr kumimoji="1" lang="ja-JP" altLang="en-US" dirty="0"/>
          </a:p>
        </p:txBody>
      </p:sp>
    </p:spTree>
    <p:extLst>
      <p:ext uri="{BB962C8B-B14F-4D97-AF65-F5344CB8AC3E}">
        <p14:creationId xmlns:p14="http://schemas.microsoft.com/office/powerpoint/2010/main" val="425190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19</a:t>
            </a:fld>
            <a:endParaRPr kumimoji="1" lang="ja-JP" altLang="en-US" dirty="0"/>
          </a:p>
        </p:txBody>
      </p:sp>
    </p:spTree>
    <p:extLst>
      <p:ext uri="{BB962C8B-B14F-4D97-AF65-F5344CB8AC3E}">
        <p14:creationId xmlns:p14="http://schemas.microsoft.com/office/powerpoint/2010/main" val="782508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20</a:t>
            </a:fld>
            <a:endParaRPr kumimoji="1" lang="ja-JP" altLang="en-US" dirty="0"/>
          </a:p>
        </p:txBody>
      </p:sp>
    </p:spTree>
    <p:extLst>
      <p:ext uri="{BB962C8B-B14F-4D97-AF65-F5344CB8AC3E}">
        <p14:creationId xmlns:p14="http://schemas.microsoft.com/office/powerpoint/2010/main" val="119737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a:t>
            </a:fld>
            <a:endParaRPr kumimoji="1" lang="ja-JP" altLang="en-US" dirty="0"/>
          </a:p>
        </p:txBody>
      </p:sp>
    </p:spTree>
    <p:extLst>
      <p:ext uri="{BB962C8B-B14F-4D97-AF65-F5344CB8AC3E}">
        <p14:creationId xmlns:p14="http://schemas.microsoft.com/office/powerpoint/2010/main" val="117573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21</a:t>
            </a:fld>
            <a:endParaRPr kumimoji="1" lang="ja-JP" altLang="en-US" dirty="0"/>
          </a:p>
        </p:txBody>
      </p:sp>
    </p:spTree>
    <p:extLst>
      <p:ext uri="{BB962C8B-B14F-4D97-AF65-F5344CB8AC3E}">
        <p14:creationId xmlns:p14="http://schemas.microsoft.com/office/powerpoint/2010/main" val="214798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22</a:t>
            </a:fld>
            <a:endParaRPr kumimoji="1" lang="ja-JP" altLang="en-US" dirty="0"/>
          </a:p>
        </p:txBody>
      </p:sp>
    </p:spTree>
    <p:extLst>
      <p:ext uri="{BB962C8B-B14F-4D97-AF65-F5344CB8AC3E}">
        <p14:creationId xmlns:p14="http://schemas.microsoft.com/office/powerpoint/2010/main" val="3419095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23</a:t>
            </a:fld>
            <a:endParaRPr kumimoji="1" lang="ja-JP" altLang="en-US" dirty="0"/>
          </a:p>
        </p:txBody>
      </p:sp>
    </p:spTree>
    <p:extLst>
      <p:ext uri="{BB962C8B-B14F-4D97-AF65-F5344CB8AC3E}">
        <p14:creationId xmlns:p14="http://schemas.microsoft.com/office/powerpoint/2010/main" val="3144897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25</a:t>
            </a:fld>
            <a:endParaRPr kumimoji="1" lang="ja-JP" altLang="en-US" dirty="0"/>
          </a:p>
        </p:txBody>
      </p:sp>
    </p:spTree>
    <p:extLst>
      <p:ext uri="{BB962C8B-B14F-4D97-AF65-F5344CB8AC3E}">
        <p14:creationId xmlns:p14="http://schemas.microsoft.com/office/powerpoint/2010/main" val="2281873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26</a:t>
            </a:fld>
            <a:endParaRPr kumimoji="1" lang="ja-JP" altLang="en-US" dirty="0"/>
          </a:p>
        </p:txBody>
      </p:sp>
    </p:spTree>
    <p:extLst>
      <p:ext uri="{BB962C8B-B14F-4D97-AF65-F5344CB8AC3E}">
        <p14:creationId xmlns:p14="http://schemas.microsoft.com/office/powerpoint/2010/main" val="4035526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27</a:t>
            </a:fld>
            <a:endParaRPr kumimoji="1" lang="ja-JP" altLang="en-US" dirty="0"/>
          </a:p>
        </p:txBody>
      </p:sp>
    </p:spTree>
    <p:extLst>
      <p:ext uri="{BB962C8B-B14F-4D97-AF65-F5344CB8AC3E}">
        <p14:creationId xmlns:p14="http://schemas.microsoft.com/office/powerpoint/2010/main" val="3404978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28</a:t>
            </a:fld>
            <a:endParaRPr kumimoji="1" lang="ja-JP" altLang="en-US" dirty="0"/>
          </a:p>
        </p:txBody>
      </p:sp>
    </p:spTree>
    <p:extLst>
      <p:ext uri="{BB962C8B-B14F-4D97-AF65-F5344CB8AC3E}">
        <p14:creationId xmlns:p14="http://schemas.microsoft.com/office/powerpoint/2010/main" val="2470074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29</a:t>
            </a:fld>
            <a:endParaRPr kumimoji="1" lang="ja-JP" altLang="en-US" dirty="0"/>
          </a:p>
        </p:txBody>
      </p:sp>
    </p:spTree>
    <p:extLst>
      <p:ext uri="{BB962C8B-B14F-4D97-AF65-F5344CB8AC3E}">
        <p14:creationId xmlns:p14="http://schemas.microsoft.com/office/powerpoint/2010/main" val="1869183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30</a:t>
            </a:fld>
            <a:endParaRPr kumimoji="1" lang="ja-JP" altLang="en-US" dirty="0"/>
          </a:p>
        </p:txBody>
      </p:sp>
    </p:spTree>
    <p:extLst>
      <p:ext uri="{BB962C8B-B14F-4D97-AF65-F5344CB8AC3E}">
        <p14:creationId xmlns:p14="http://schemas.microsoft.com/office/powerpoint/2010/main" val="4102114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31</a:t>
            </a:fld>
            <a:endParaRPr kumimoji="1" lang="ja-JP" altLang="en-US" dirty="0"/>
          </a:p>
        </p:txBody>
      </p:sp>
    </p:spTree>
    <p:extLst>
      <p:ext uri="{BB962C8B-B14F-4D97-AF65-F5344CB8AC3E}">
        <p14:creationId xmlns:p14="http://schemas.microsoft.com/office/powerpoint/2010/main" val="423550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4</a:t>
            </a:fld>
            <a:endParaRPr kumimoji="1" lang="ja-JP" altLang="en-US" dirty="0"/>
          </a:p>
        </p:txBody>
      </p:sp>
    </p:spTree>
    <p:extLst>
      <p:ext uri="{BB962C8B-B14F-4D97-AF65-F5344CB8AC3E}">
        <p14:creationId xmlns:p14="http://schemas.microsoft.com/office/powerpoint/2010/main" val="3645941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33</a:t>
            </a:fld>
            <a:endParaRPr kumimoji="1" lang="ja-JP" altLang="en-US" dirty="0"/>
          </a:p>
        </p:txBody>
      </p:sp>
    </p:spTree>
    <p:extLst>
      <p:ext uri="{BB962C8B-B14F-4D97-AF65-F5344CB8AC3E}">
        <p14:creationId xmlns:p14="http://schemas.microsoft.com/office/powerpoint/2010/main" val="979708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34</a:t>
            </a:fld>
            <a:endParaRPr kumimoji="1" lang="ja-JP" altLang="en-US" dirty="0"/>
          </a:p>
        </p:txBody>
      </p:sp>
    </p:spTree>
    <p:extLst>
      <p:ext uri="{BB962C8B-B14F-4D97-AF65-F5344CB8AC3E}">
        <p14:creationId xmlns:p14="http://schemas.microsoft.com/office/powerpoint/2010/main" val="3533786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35</a:t>
            </a:fld>
            <a:endParaRPr kumimoji="1" lang="ja-JP" altLang="en-US" dirty="0"/>
          </a:p>
        </p:txBody>
      </p:sp>
    </p:spTree>
    <p:extLst>
      <p:ext uri="{BB962C8B-B14F-4D97-AF65-F5344CB8AC3E}">
        <p14:creationId xmlns:p14="http://schemas.microsoft.com/office/powerpoint/2010/main" val="1054209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36</a:t>
            </a:fld>
            <a:endParaRPr kumimoji="1" lang="ja-JP" altLang="en-US" dirty="0"/>
          </a:p>
        </p:txBody>
      </p:sp>
    </p:spTree>
    <p:extLst>
      <p:ext uri="{BB962C8B-B14F-4D97-AF65-F5344CB8AC3E}">
        <p14:creationId xmlns:p14="http://schemas.microsoft.com/office/powerpoint/2010/main" val="3140819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37</a:t>
            </a:fld>
            <a:endParaRPr kumimoji="1" lang="ja-JP" altLang="en-US" dirty="0"/>
          </a:p>
        </p:txBody>
      </p:sp>
    </p:spTree>
    <p:extLst>
      <p:ext uri="{BB962C8B-B14F-4D97-AF65-F5344CB8AC3E}">
        <p14:creationId xmlns:p14="http://schemas.microsoft.com/office/powerpoint/2010/main" val="2871445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38</a:t>
            </a:fld>
            <a:endParaRPr kumimoji="1" lang="ja-JP" altLang="en-US" dirty="0"/>
          </a:p>
        </p:txBody>
      </p:sp>
    </p:spTree>
    <p:extLst>
      <p:ext uri="{BB962C8B-B14F-4D97-AF65-F5344CB8AC3E}">
        <p14:creationId xmlns:p14="http://schemas.microsoft.com/office/powerpoint/2010/main" val="2379754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40</a:t>
            </a:fld>
            <a:endParaRPr kumimoji="1" lang="ja-JP" altLang="en-US" dirty="0"/>
          </a:p>
        </p:txBody>
      </p:sp>
    </p:spTree>
    <p:extLst>
      <p:ext uri="{BB962C8B-B14F-4D97-AF65-F5344CB8AC3E}">
        <p14:creationId xmlns:p14="http://schemas.microsoft.com/office/powerpoint/2010/main" val="3033620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41</a:t>
            </a:fld>
            <a:endParaRPr kumimoji="1" lang="ja-JP" altLang="en-US" dirty="0"/>
          </a:p>
        </p:txBody>
      </p:sp>
    </p:spTree>
    <p:extLst>
      <p:ext uri="{BB962C8B-B14F-4D97-AF65-F5344CB8AC3E}">
        <p14:creationId xmlns:p14="http://schemas.microsoft.com/office/powerpoint/2010/main" val="3820820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42</a:t>
            </a:fld>
            <a:endParaRPr kumimoji="1" lang="ja-JP" altLang="en-US" dirty="0"/>
          </a:p>
        </p:txBody>
      </p:sp>
    </p:spTree>
    <p:extLst>
      <p:ext uri="{BB962C8B-B14F-4D97-AF65-F5344CB8AC3E}">
        <p14:creationId xmlns:p14="http://schemas.microsoft.com/office/powerpoint/2010/main" val="3875750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43</a:t>
            </a:fld>
            <a:endParaRPr kumimoji="1" lang="ja-JP" altLang="en-US" dirty="0"/>
          </a:p>
        </p:txBody>
      </p:sp>
    </p:spTree>
    <p:extLst>
      <p:ext uri="{BB962C8B-B14F-4D97-AF65-F5344CB8AC3E}">
        <p14:creationId xmlns:p14="http://schemas.microsoft.com/office/powerpoint/2010/main" val="402356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5</a:t>
            </a:fld>
            <a:endParaRPr kumimoji="1" lang="ja-JP" altLang="en-US" dirty="0"/>
          </a:p>
        </p:txBody>
      </p:sp>
    </p:spTree>
    <p:extLst>
      <p:ext uri="{BB962C8B-B14F-4D97-AF65-F5344CB8AC3E}">
        <p14:creationId xmlns:p14="http://schemas.microsoft.com/office/powerpoint/2010/main" val="75021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44</a:t>
            </a:fld>
            <a:endParaRPr kumimoji="1" lang="ja-JP" altLang="en-US" dirty="0"/>
          </a:p>
        </p:txBody>
      </p:sp>
    </p:spTree>
    <p:extLst>
      <p:ext uri="{BB962C8B-B14F-4D97-AF65-F5344CB8AC3E}">
        <p14:creationId xmlns:p14="http://schemas.microsoft.com/office/powerpoint/2010/main" val="291497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6</a:t>
            </a:fld>
            <a:endParaRPr kumimoji="1" lang="ja-JP" altLang="en-US" dirty="0"/>
          </a:p>
        </p:txBody>
      </p:sp>
    </p:spTree>
    <p:extLst>
      <p:ext uri="{BB962C8B-B14F-4D97-AF65-F5344CB8AC3E}">
        <p14:creationId xmlns:p14="http://schemas.microsoft.com/office/powerpoint/2010/main" val="145816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7</a:t>
            </a:fld>
            <a:endParaRPr kumimoji="1" lang="ja-JP" altLang="en-US" dirty="0"/>
          </a:p>
        </p:txBody>
      </p:sp>
    </p:spTree>
    <p:extLst>
      <p:ext uri="{BB962C8B-B14F-4D97-AF65-F5344CB8AC3E}">
        <p14:creationId xmlns:p14="http://schemas.microsoft.com/office/powerpoint/2010/main" val="192507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8</a:t>
            </a:fld>
            <a:endParaRPr kumimoji="1" lang="ja-JP" altLang="en-US" dirty="0"/>
          </a:p>
        </p:txBody>
      </p:sp>
    </p:spTree>
    <p:extLst>
      <p:ext uri="{BB962C8B-B14F-4D97-AF65-F5344CB8AC3E}">
        <p14:creationId xmlns:p14="http://schemas.microsoft.com/office/powerpoint/2010/main" val="30774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9</a:t>
            </a:fld>
            <a:endParaRPr kumimoji="1" lang="ja-JP" altLang="en-US" dirty="0"/>
          </a:p>
        </p:txBody>
      </p:sp>
    </p:spTree>
    <p:extLst>
      <p:ext uri="{BB962C8B-B14F-4D97-AF65-F5344CB8AC3E}">
        <p14:creationId xmlns:p14="http://schemas.microsoft.com/office/powerpoint/2010/main" val="337343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18C5FB-E528-41E5-8E04-0C41F93FAA9C}" type="slidenum">
              <a:rPr kumimoji="1" lang="ja-JP" altLang="en-US" smtClean="0"/>
              <a:t>10</a:t>
            </a:fld>
            <a:endParaRPr kumimoji="1" lang="ja-JP" altLang="en-US" dirty="0"/>
          </a:p>
        </p:txBody>
      </p:sp>
    </p:spTree>
    <p:extLst>
      <p:ext uri="{BB962C8B-B14F-4D97-AF65-F5344CB8AC3E}">
        <p14:creationId xmlns:p14="http://schemas.microsoft.com/office/powerpoint/2010/main" val="318869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DE557C-268C-4DEC-969E-95CC65BA53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304DF42-5CA2-49CA-9090-D0CEC6A7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89F2AE-96EC-45B0-9D81-2DFC56007C74}"/>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5" name="フッター プレースホルダー 4">
            <a:extLst>
              <a:ext uri="{FF2B5EF4-FFF2-40B4-BE49-F238E27FC236}">
                <a16:creationId xmlns:a16="http://schemas.microsoft.com/office/drawing/2014/main" id="{F91D110D-0699-4B8E-9AE3-9E09685A6C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842A94-F8BF-4CE4-BD4D-5D26ACAC075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63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0B531-BD64-4D31-83C4-F388BFAAAA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A2CF03-AD33-4E2F-BD0A-49AC92D386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D60FE-AF9B-4012-9C61-93201F70E207}"/>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5" name="フッター プレースホルダー 4">
            <a:extLst>
              <a:ext uri="{FF2B5EF4-FFF2-40B4-BE49-F238E27FC236}">
                <a16:creationId xmlns:a16="http://schemas.microsoft.com/office/drawing/2014/main" id="{05725BE9-4FEC-4D8D-8F6B-5097A10F64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EED59E-A095-46D2-A2BC-7AD639251E36}"/>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1214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FE8F53-9B2A-484D-9C59-32A5B7EFA69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74E6CB-2843-4234-8698-F877B882CC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37FD18-EDDB-4508-8F09-5D90A0718A41}"/>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5" name="フッター プレースホルダー 4">
            <a:extLst>
              <a:ext uri="{FF2B5EF4-FFF2-40B4-BE49-F238E27FC236}">
                <a16:creationId xmlns:a16="http://schemas.microsoft.com/office/drawing/2014/main" id="{1E224F50-3DD8-4FFA-BA5D-D93F3D6AFB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ADD886-B7AA-4D33-AD18-8570F95A9A7E}"/>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68616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821F1A-48E4-4172-AE44-F73A51DB34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7DC0FC-BEE2-4E1D-91F3-4C6711F45E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C6661F-85A6-4460-A04B-F0A6C9F0B43E}"/>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5" name="フッター プレースホルダー 4">
            <a:extLst>
              <a:ext uri="{FF2B5EF4-FFF2-40B4-BE49-F238E27FC236}">
                <a16:creationId xmlns:a16="http://schemas.microsoft.com/office/drawing/2014/main" id="{61E4FF5D-F838-4FB9-B386-D6E0E9993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5C916B-EDAF-4030-BA12-F8C851E6AE8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94682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AA106-5CD2-47B0-A2F4-E363E732DE7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68EB9-6B10-4A02-881F-245AF3727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9A54866-5F61-4D14-A5D5-FEE10FBE2339}"/>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5" name="フッター プレースホルダー 4">
            <a:extLst>
              <a:ext uri="{FF2B5EF4-FFF2-40B4-BE49-F238E27FC236}">
                <a16:creationId xmlns:a16="http://schemas.microsoft.com/office/drawing/2014/main" id="{35631C71-9B4A-49EC-A6BC-7E26275ED0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9B9656-36FA-41C8-A00C-A813FD188E4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5544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E8897-054D-4851-A7AC-B7B64FEF38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B89DDB-EDA4-40CF-A222-23D1C8D1C5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64B410-FFFE-456F-B2B6-BF4D8EC176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7F2885-F84D-4334-8DF6-D8E66B65A5EE}"/>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6" name="フッター プレースホルダー 5">
            <a:extLst>
              <a:ext uri="{FF2B5EF4-FFF2-40B4-BE49-F238E27FC236}">
                <a16:creationId xmlns:a16="http://schemas.microsoft.com/office/drawing/2014/main" id="{A0D9B468-C0C4-4730-A21A-A4A6B2B901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CFE8C2-E579-4D53-81F7-BC9B5033C949}"/>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99559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51D58-D2FB-4B18-924E-A418FA30B28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D7355C-DC6D-49E2-B184-785DB8051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00537A-ADDF-44CC-A09B-282F01AA3B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535529-2206-4513-9119-84CA763EA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D143762-5837-4892-9911-001B3EA9A4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BA9185C-7104-45B7-857F-42957B5FAA77}"/>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8" name="フッター プレースホルダー 7">
            <a:extLst>
              <a:ext uri="{FF2B5EF4-FFF2-40B4-BE49-F238E27FC236}">
                <a16:creationId xmlns:a16="http://schemas.microsoft.com/office/drawing/2014/main" id="{B1BAE4D6-98EB-4ADB-B4EE-17AB9EE2EC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564B26-DC88-4A7C-95DF-07613595BDDA}"/>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72368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EF1B4-8F4D-4D05-A296-E822238265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F3D6A89-E1B8-4F4D-940F-7F1AF6D6FD56}"/>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4" name="フッター プレースホルダー 3">
            <a:extLst>
              <a:ext uri="{FF2B5EF4-FFF2-40B4-BE49-F238E27FC236}">
                <a16:creationId xmlns:a16="http://schemas.microsoft.com/office/drawing/2014/main" id="{F96AEB79-1B47-4FF7-9328-6375228A32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5F6529-8913-4191-8B29-2E5BDC70BF70}"/>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11585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B5BDEA-E08E-47B5-9EA4-8D26018DF2F7}"/>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3" name="フッター プレースホルダー 2">
            <a:extLst>
              <a:ext uri="{FF2B5EF4-FFF2-40B4-BE49-F238E27FC236}">
                <a16:creationId xmlns:a16="http://schemas.microsoft.com/office/drawing/2014/main" id="{F2126008-56E5-4E33-A03B-19D0889D24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794F1E-4416-4189-91EF-623B036DD70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4071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EF9A9-82FD-429F-A49F-253DBA3650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31BC92-07FA-4F78-BE8B-41553248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16D663-25DC-4D4E-A307-80F9E6A45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2B7ED1-040C-4CA9-9E35-BFE93074FC03}"/>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6" name="フッター プレースホルダー 5">
            <a:extLst>
              <a:ext uri="{FF2B5EF4-FFF2-40B4-BE49-F238E27FC236}">
                <a16:creationId xmlns:a16="http://schemas.microsoft.com/office/drawing/2014/main" id="{7CAA6AD6-FDE7-4715-A0C6-494F2BBFC5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073288-F1E0-49D2-B090-1621BD638248}"/>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912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7DF4D-60DA-49BC-A5F3-C217A730CD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A9BBFC-8C3D-45C5-919B-A3295DD58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1A6E2AB-AA1A-429E-854A-BBDCDCEA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34D7DB-368F-4A87-A9DF-232A90C76D55}"/>
              </a:ext>
            </a:extLst>
          </p:cNvPr>
          <p:cNvSpPr>
            <a:spLocks noGrp="1"/>
          </p:cNvSpPr>
          <p:nvPr>
            <p:ph type="dt" sz="half" idx="10"/>
          </p:nvPr>
        </p:nvSpPr>
        <p:spPr/>
        <p:txBody>
          <a:bodyPr/>
          <a:lstStyle/>
          <a:p>
            <a:fld id="{42EDEE9F-28ED-48F8-8389-A6813D8FF8D2}" type="datetimeFigureOut">
              <a:rPr kumimoji="1" lang="ja-JP" altLang="en-US" smtClean="0"/>
              <a:t>2025/6/16</a:t>
            </a:fld>
            <a:endParaRPr kumimoji="1" lang="ja-JP" altLang="en-US"/>
          </a:p>
        </p:txBody>
      </p:sp>
      <p:sp>
        <p:nvSpPr>
          <p:cNvPr id="6" name="フッター プレースホルダー 5">
            <a:extLst>
              <a:ext uri="{FF2B5EF4-FFF2-40B4-BE49-F238E27FC236}">
                <a16:creationId xmlns:a16="http://schemas.microsoft.com/office/drawing/2014/main" id="{1311AA59-EAF2-4346-B743-A871E08014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9CF6E3-5498-4505-9DCC-F2F098EE4EF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03487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927079-E682-4FAF-9746-E0191416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2DD731-5752-4A4B-AEFE-7B6474DC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48208B-99D8-4C52-9384-9AF44FF6A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DEE9F-28ED-48F8-8389-A6813D8FF8D2}" type="datetimeFigureOut">
              <a:rPr kumimoji="1" lang="ja-JP" altLang="en-US" smtClean="0"/>
              <a:t>2025/6/16</a:t>
            </a:fld>
            <a:endParaRPr kumimoji="1" lang="ja-JP" altLang="en-US"/>
          </a:p>
        </p:txBody>
      </p:sp>
      <p:sp>
        <p:nvSpPr>
          <p:cNvPr id="5" name="フッター プレースホルダー 4">
            <a:extLst>
              <a:ext uri="{FF2B5EF4-FFF2-40B4-BE49-F238E27FC236}">
                <a16:creationId xmlns:a16="http://schemas.microsoft.com/office/drawing/2014/main" id="{CEF11C39-9868-441C-9638-D065304B4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90010D-03C1-48A1-BF07-A95963900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3762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656581"/>
            <a:ext cx="12192000" cy="792088"/>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 ３．ライフスタイルの多様化</a:t>
            </a:r>
          </a:p>
        </p:txBody>
      </p:sp>
      <p:graphicFrame>
        <p:nvGraphicFramePr>
          <p:cNvPr id="8" name="表 7"/>
          <p:cNvGraphicFramePr>
            <a:graphicFrameLocks noGrp="1"/>
          </p:cNvGraphicFramePr>
          <p:nvPr>
            <p:extLst>
              <p:ext uri="{D42A27DB-BD31-4B8C-83A1-F6EECF244321}">
                <p14:modId xmlns:p14="http://schemas.microsoft.com/office/powerpoint/2010/main" val="4253758311"/>
              </p:ext>
            </p:extLst>
          </p:nvPr>
        </p:nvGraphicFramePr>
        <p:xfrm>
          <a:off x="2907672" y="1800000"/>
          <a:ext cx="6794048" cy="3780000"/>
        </p:xfrm>
        <a:graphic>
          <a:graphicData uri="http://schemas.openxmlformats.org/drawingml/2006/table">
            <a:tbl>
              <a:tblPr firstRow="1">
                <a:tableStyleId>{22838BEF-8BB2-4498-84A7-C5851F593DF1}</a:tableStyleId>
              </a:tblPr>
              <a:tblGrid>
                <a:gridCol w="147597">
                  <a:extLst>
                    <a:ext uri="{9D8B030D-6E8A-4147-A177-3AD203B41FA5}">
                      <a16:colId xmlns:a16="http://schemas.microsoft.com/office/drawing/2014/main" val="20000"/>
                    </a:ext>
                  </a:extLst>
                </a:gridCol>
                <a:gridCol w="5802829">
                  <a:extLst>
                    <a:ext uri="{9D8B030D-6E8A-4147-A177-3AD203B41FA5}">
                      <a16:colId xmlns:a16="http://schemas.microsoft.com/office/drawing/2014/main" val="20001"/>
                    </a:ext>
                  </a:extLst>
                </a:gridCol>
                <a:gridCol w="843622">
                  <a:extLst>
                    <a:ext uri="{9D8B030D-6E8A-4147-A177-3AD203B41FA5}">
                      <a16:colId xmlns:a16="http://schemas.microsoft.com/office/drawing/2014/main" val="20002"/>
                    </a:ext>
                  </a:extLst>
                </a:gridCol>
              </a:tblGrid>
              <a:tr h="540000">
                <a:tc rowSpan="7">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8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・テレワークの状況</a:t>
                      </a:r>
                      <a:endParaRPr lang="en-US" altLang="ja-JP"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P55</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・他拠点居住の状況</a:t>
                      </a:r>
                      <a:endPar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P62</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シェアハウスの状況</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P65</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・民泊の状況</a:t>
                      </a:r>
                      <a:endParaRPr kumimoji="1" lang="zh-TW"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P67</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40000">
                <a:tc vMerge="1">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6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　・住教育の取り組み</a:t>
                      </a:r>
                      <a:endParaRPr lang="zh-TW"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P71</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000000"/>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住生活リテラシーに係る動き</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P72</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55910738"/>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zh-TW"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既存住宅状況調査</a:t>
                      </a:r>
                      <a:endPar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P74</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030816"/>
                  </a:ext>
                </a:extLst>
              </a:tr>
            </a:tbl>
          </a:graphicData>
        </a:graphic>
      </p:graphicFrame>
    </p:spTree>
    <p:extLst>
      <p:ext uri="{BB962C8B-B14F-4D97-AF65-F5344CB8AC3E}">
        <p14:creationId xmlns:p14="http://schemas.microsoft.com/office/powerpoint/2010/main" val="1041554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多様な住まい方（他拠点居住②）</a:t>
            </a: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52666" y="2239131"/>
            <a:ext cx="8780054" cy="4273108"/>
          </a:xfrm>
          <a:prstGeom prst="rect">
            <a:avLst/>
          </a:prstGeom>
        </p:spPr>
      </p:pic>
      <p:sp>
        <p:nvSpPr>
          <p:cNvPr id="15" name="テキスト ボックス 14">
            <a:extLst>
              <a:ext uri="{FF2B5EF4-FFF2-40B4-BE49-F238E27FC236}">
                <a16:creationId xmlns:a16="http://schemas.microsoft.com/office/drawing/2014/main" id="{74280799-4B33-4B73-BF53-A3FC156F7376}"/>
              </a:ext>
            </a:extLst>
          </p:cNvPr>
          <p:cNvSpPr txBox="1"/>
          <p:nvPr/>
        </p:nvSpPr>
        <p:spPr>
          <a:xfrm>
            <a:off x="288000" y="1440000"/>
            <a:ext cx="11520000" cy="811367"/>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・二地域居住等の実践者の満足度について、「満足・やや満足」は約７割、「不満・やや不満」は１割となっている。今後の継続意向は、「あり」は</a:t>
            </a:r>
            <a:r>
              <a:rPr lang="en-US" altLang="ja-JP" sz="1200" dirty="0">
                <a:latin typeface="メイリオ" panose="020B0604030504040204" pitchFamily="50" charset="-128"/>
                <a:ea typeface="メイリオ" panose="020B0604030504040204" pitchFamily="50" charset="-128"/>
              </a:rPr>
              <a:t>85</a:t>
            </a:r>
            <a:r>
              <a:rPr lang="ja-JP" altLang="en-US" sz="1200" dirty="0">
                <a:latin typeface="メイリオ" panose="020B0604030504040204" pitchFamily="50" charset="-128"/>
                <a:ea typeface="メイリオ" panose="020B0604030504040204" pitchFamily="50" charset="-128"/>
              </a:rPr>
              <a:t>％程度、「なし」は</a:t>
            </a:r>
            <a:r>
              <a:rPr lang="en-US" altLang="ja-JP" sz="1200" dirty="0">
                <a:latin typeface="メイリオ" panose="020B0604030504040204" pitchFamily="50" charset="-128"/>
                <a:ea typeface="メイリオ" panose="020B0604030504040204" pitchFamily="50" charset="-128"/>
              </a:rPr>
              <a:t>15</a:t>
            </a:r>
            <a:r>
              <a:rPr lang="ja-JP" altLang="en-US" sz="1200" dirty="0">
                <a:latin typeface="メイリオ" panose="020B0604030504040204" pitchFamily="50" charset="-128"/>
                <a:ea typeface="メイリオ" panose="020B0604030504040204" pitchFamily="50" charset="-128"/>
              </a:rPr>
              <a:t>％程度となっている</a:t>
            </a:r>
          </a:p>
          <a:p>
            <a:pPr marL="146050" indent="-146050" algn="just"/>
            <a:r>
              <a:rPr lang="ja-JP" altLang="en-US" sz="1200" dirty="0">
                <a:latin typeface="メイリオ" panose="020B0604030504040204" pitchFamily="50" charset="-128"/>
                <a:ea typeface="メイリオ" panose="020B0604030504040204" pitchFamily="50" charset="-128"/>
              </a:rPr>
              <a:t>・</a:t>
            </a:r>
            <a:r>
              <a:rPr lang="ja-JP" altLang="en-US" sz="1200" spc="-60" dirty="0">
                <a:latin typeface="メイリオ" panose="020B0604030504040204" pitchFamily="50" charset="-128"/>
                <a:ea typeface="メイリオ" panose="020B0604030504040204" pitchFamily="50" charset="-128"/>
              </a:rPr>
              <a:t>継続する理由として、リフレッシュできるや生きがいを感じる等の前向きな理由が見られるが、一方で家庭や仕事の都合で続けざるを得ないとの消極的な理由も一定数ある</a:t>
            </a:r>
          </a:p>
          <a:p>
            <a:pPr marL="146050" indent="-146050" algn="just"/>
            <a:r>
              <a:rPr lang="ja-JP" altLang="en-US" sz="1200" dirty="0">
                <a:latin typeface="メイリオ" panose="020B0604030504040204" pitchFamily="50" charset="-128"/>
                <a:ea typeface="メイリオ" panose="020B0604030504040204" pitchFamily="50" charset="-128"/>
              </a:rPr>
              <a:t>・継続意向なしの理由として、金銭的、体力的、時間的な負担が大きいとの理由が大半を占めている</a:t>
            </a:r>
          </a:p>
        </p:txBody>
      </p:sp>
      <p:sp>
        <p:nvSpPr>
          <p:cNvPr id="12" name="テキスト ボックス 11">
            <a:extLst>
              <a:ext uri="{FF2B5EF4-FFF2-40B4-BE49-F238E27FC236}">
                <a16:creationId xmlns:a16="http://schemas.microsoft.com/office/drawing/2014/main" id="{EDE91BBC-766E-493D-BA47-FB5B8A083D4F}"/>
              </a:ext>
            </a:extLst>
          </p:cNvPr>
          <p:cNvSpPr txBox="1"/>
          <p:nvPr/>
        </p:nvSpPr>
        <p:spPr>
          <a:xfrm>
            <a:off x="288000" y="1080000"/>
            <a:ext cx="11520000" cy="318924"/>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二地域居住に関するアンケート</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8</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31</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BB653C37-3740-4F2C-90E0-F22E32DB0B35}"/>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国土交通省「「二地域居住等促進シンポジウム」（二地域居住等の最新動向について）</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A68CF6B1-B336-409A-A57A-3A88E662CBEB}"/>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396729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64</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多様な住まい方（他拠点居住③）</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8996" y="2026344"/>
            <a:ext cx="8414007" cy="4400834"/>
          </a:xfrm>
          <a:prstGeom prst="rect">
            <a:avLst/>
          </a:prstGeom>
        </p:spPr>
      </p:pic>
      <p:sp>
        <p:nvSpPr>
          <p:cNvPr id="15" name="テキスト ボックス 14">
            <a:extLst>
              <a:ext uri="{FF2B5EF4-FFF2-40B4-BE49-F238E27FC236}">
                <a16:creationId xmlns:a16="http://schemas.microsoft.com/office/drawing/2014/main" id="{F312B6D1-0BC3-4127-BF3F-9A31017DD504}"/>
              </a:ext>
            </a:extLst>
          </p:cNvPr>
          <p:cNvSpPr txBox="1"/>
          <p:nvPr/>
        </p:nvSpPr>
        <p:spPr>
          <a:xfrm>
            <a:off x="288000" y="1440000"/>
            <a:ext cx="11520000" cy="626701"/>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・二地域居住等の未実践者が思う二拠点居住等が行いやすくなる改善点として、最多が「十分な収入の確保（</a:t>
            </a:r>
            <a:r>
              <a:rPr lang="en-US" altLang="ja-JP" sz="1200" dirty="0">
                <a:latin typeface="メイリオ" panose="020B0604030504040204" pitchFamily="50" charset="-128"/>
                <a:ea typeface="メイリオ" panose="020B0604030504040204" pitchFamily="50" charset="-128"/>
              </a:rPr>
              <a:t>53.0</a:t>
            </a:r>
            <a:r>
              <a:rPr lang="ja-JP" altLang="en-US" sz="1200" dirty="0">
                <a:latin typeface="メイリオ" panose="020B0604030504040204" pitchFamily="50" charset="-128"/>
                <a:ea typeface="メイリオ" panose="020B0604030504040204" pitchFamily="50" charset="-128"/>
              </a:rPr>
              <a:t>％）」となった</a:t>
            </a:r>
          </a:p>
          <a:p>
            <a:pPr marL="146050" indent="-146050" algn="just"/>
            <a:r>
              <a:rPr lang="ja-JP" altLang="en-US" sz="1200" dirty="0">
                <a:latin typeface="メイリオ" panose="020B0604030504040204" pitchFamily="50" charset="-128"/>
                <a:ea typeface="メイリオ" panose="020B0604030504040204" pitchFamily="50" charset="-128"/>
              </a:rPr>
              <a:t>・次いで、「移動や滞在に伴う金銭的負担の軽減（</a:t>
            </a:r>
            <a:r>
              <a:rPr lang="en-US" altLang="ja-JP" sz="1200" dirty="0">
                <a:latin typeface="メイリオ" panose="020B0604030504040204" pitchFamily="50" charset="-128"/>
                <a:ea typeface="メイリオ" panose="020B0604030504040204" pitchFamily="50" charset="-128"/>
              </a:rPr>
              <a:t>27.5</a:t>
            </a:r>
            <a:r>
              <a:rPr lang="ja-JP" altLang="en-US" sz="1200" dirty="0">
                <a:latin typeface="メイリオ" panose="020B0604030504040204" pitchFamily="50" charset="-128"/>
                <a:ea typeface="メイリオ" panose="020B0604030504040204" pitchFamily="50" charset="-128"/>
              </a:rPr>
              <a:t>％）」、「仕事やプライベートでの時間的な余裕の確保（</a:t>
            </a:r>
            <a:r>
              <a:rPr lang="en-US" altLang="ja-JP" sz="1200" dirty="0">
                <a:latin typeface="メイリオ" panose="020B0604030504040204" pitchFamily="50" charset="-128"/>
                <a:ea typeface="メイリオ" panose="020B0604030504040204" pitchFamily="50" charset="-128"/>
              </a:rPr>
              <a:t>23.1</a:t>
            </a:r>
            <a:r>
              <a:rPr lang="ja-JP" altLang="en-US" sz="1200" dirty="0">
                <a:latin typeface="メイリオ" panose="020B0604030504040204" pitchFamily="50" charset="-128"/>
                <a:ea typeface="メイリオ" panose="020B0604030504040204" pitchFamily="50" charset="-128"/>
              </a:rPr>
              <a:t>％）」、「滞在地域での収入の確保（</a:t>
            </a:r>
            <a:r>
              <a:rPr lang="en-US" altLang="ja-JP" sz="1200" dirty="0">
                <a:latin typeface="メイリオ" panose="020B0604030504040204" pitchFamily="50" charset="-128"/>
                <a:ea typeface="メイリオ" panose="020B0604030504040204" pitchFamily="50" charset="-128"/>
              </a:rPr>
              <a:t>21.6</a:t>
            </a:r>
            <a:r>
              <a:rPr lang="ja-JP" altLang="en-US" sz="1200" dirty="0">
                <a:latin typeface="メイリオ" panose="020B0604030504040204" pitchFamily="50" charset="-128"/>
                <a:ea typeface="メイリオ" panose="020B0604030504040204" pitchFamily="50" charset="-128"/>
              </a:rPr>
              <a:t>％）」が挙げられている</a:t>
            </a:r>
          </a:p>
        </p:txBody>
      </p:sp>
      <p:sp>
        <p:nvSpPr>
          <p:cNvPr id="12" name="テキスト ボックス 11">
            <a:extLst>
              <a:ext uri="{FF2B5EF4-FFF2-40B4-BE49-F238E27FC236}">
                <a16:creationId xmlns:a16="http://schemas.microsoft.com/office/drawing/2014/main" id="{7E5E1D9E-B7F0-4728-91F1-4EDF9E6BC749}"/>
              </a:ext>
            </a:extLst>
          </p:cNvPr>
          <p:cNvSpPr txBox="1"/>
          <p:nvPr/>
        </p:nvSpPr>
        <p:spPr>
          <a:xfrm>
            <a:off x="288000" y="1080000"/>
            <a:ext cx="11520000" cy="318924"/>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二地域居住に関するアンケート</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8</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31</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84EF117D-C6D2-42DC-BC4B-5FB29E1BCEB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国土交通省「「二地域居住等促進シンポジウム」（二地域居住等の最新動向について）</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A9C82FE5-813D-4305-8BF2-71413C4E1642}"/>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18467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000" y="2016671"/>
            <a:ext cx="4762501" cy="4362450"/>
          </a:xfrm>
          <a:prstGeom prst="rect">
            <a:avLst/>
          </a:prstGeom>
        </p:spPr>
      </p:pic>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65</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多様な住まい（シェアハウス①）</a:t>
            </a: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5293" y="2567940"/>
            <a:ext cx="6775391" cy="2901534"/>
          </a:xfrm>
          <a:prstGeom prst="rect">
            <a:avLst/>
          </a:prstGeom>
        </p:spPr>
      </p:pic>
      <p:sp>
        <p:nvSpPr>
          <p:cNvPr id="19" name="テキスト ボックス 18">
            <a:extLst>
              <a:ext uri="{FF2B5EF4-FFF2-40B4-BE49-F238E27FC236}">
                <a16:creationId xmlns:a16="http://schemas.microsoft.com/office/drawing/2014/main" id="{8C393A49-F706-45FF-A50B-0129F7D77065}"/>
              </a:ext>
            </a:extLst>
          </p:cNvPr>
          <p:cNvSpPr txBox="1"/>
          <p:nvPr/>
        </p:nvSpPr>
        <p:spPr>
          <a:xfrm>
            <a:off x="288000" y="1080000"/>
            <a:ext cx="11520000" cy="811367"/>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・近年、一つの賃貸物件に親族ではない複数の者が共同で生活する「シェアハウス」と呼ばれる共同居住型賃貸住宅が、若年単身世帯を中心に注目を集めている</a:t>
            </a:r>
          </a:p>
          <a:p>
            <a:pPr marL="146050" indent="-146050" algn="just"/>
            <a:r>
              <a:rPr lang="ja-JP" altLang="en-US" sz="1200" dirty="0">
                <a:latin typeface="メイリオ" panose="020B0604030504040204" pitchFamily="50" charset="-128"/>
                <a:ea typeface="メイリオ" panose="020B0604030504040204" pitchFamily="50" charset="-128"/>
              </a:rPr>
              <a:t>・シェアハウスは賃貸住宅の一種であるが、一般の賃貸住宅とは異なり、リビング、台所、浴室、トイレ、洗面所等を他の入居者と共用して、共用部分の利用方法や清掃・ゴミ出し等に関する生活ルールが設けられていることが多い点が特徴 </a:t>
            </a:r>
          </a:p>
          <a:p>
            <a:pPr marL="146050" indent="-146050" algn="just"/>
            <a:r>
              <a:rPr lang="ja-JP" altLang="en-US" sz="1200" dirty="0">
                <a:latin typeface="メイリオ" panose="020B0604030504040204" pitchFamily="50" charset="-128"/>
                <a:ea typeface="メイリオ" panose="020B0604030504040204" pitchFamily="50" charset="-128"/>
              </a:rPr>
              <a:t>・シェアハウスの運営棟数は増加傾向。コロナの収束により、外国人利用が回復している</a:t>
            </a:r>
          </a:p>
        </p:txBody>
      </p:sp>
      <p:sp>
        <p:nvSpPr>
          <p:cNvPr id="24" name="テキスト ボックス 23">
            <a:extLst>
              <a:ext uri="{FF2B5EF4-FFF2-40B4-BE49-F238E27FC236}">
                <a16:creationId xmlns:a16="http://schemas.microsoft.com/office/drawing/2014/main" id="{EA724E06-0B60-4E08-9324-1D53BEAC654F}"/>
              </a:ext>
            </a:extLst>
          </p:cNvPr>
          <p:cNvSpPr txBox="1"/>
          <p:nvPr/>
        </p:nvSpPr>
        <p:spPr>
          <a:xfrm>
            <a:off x="8534399" y="6427177"/>
            <a:ext cx="3520919"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国土交通省「シェアハウスガイドブック」</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32457229-693F-4E19-A162-21215D1D8E87}"/>
              </a:ext>
            </a:extLst>
          </p:cNvPr>
          <p:cNvSpPr txBox="1"/>
          <p:nvPr/>
        </p:nvSpPr>
        <p:spPr>
          <a:xfrm>
            <a:off x="480035" y="6427177"/>
            <a:ext cx="4522427" cy="234286"/>
          </a:xfrm>
          <a:prstGeom prst="rect">
            <a:avLst/>
          </a:prstGeom>
          <a:noFill/>
        </p:spPr>
        <p:txBody>
          <a:bodyPr wrap="square" tIns="72000" bIns="0">
            <a:spAutoFit/>
          </a:bodyPr>
          <a:lstStyle/>
          <a:p>
            <a:pPr algn="ct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一般社団法人日本シェアハウス連盟「シェアハウス市場調査</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年度版」</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30960C7A-4ABA-4565-BCF5-792C4D24F026}"/>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116322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66</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多様な住まい（シェアハウス②）</a:t>
            </a: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4828" y="3804917"/>
            <a:ext cx="3676651" cy="1031769"/>
          </a:xfrm>
          <a:prstGeom prst="rect">
            <a:avLst/>
          </a:prstGeom>
        </p:spPr>
      </p:pic>
      <p:sp>
        <p:nvSpPr>
          <p:cNvPr id="22" name="テキスト ボックス 21">
            <a:extLst>
              <a:ext uri="{FF2B5EF4-FFF2-40B4-BE49-F238E27FC236}">
                <a16:creationId xmlns:a16="http://schemas.microsoft.com/office/drawing/2014/main" id="{BEC4AB60-F633-406F-B50F-BCAEAF26AFB9}"/>
              </a:ext>
            </a:extLst>
          </p:cNvPr>
          <p:cNvSpPr txBox="1"/>
          <p:nvPr/>
        </p:nvSpPr>
        <p:spPr>
          <a:xfrm>
            <a:off x="7829551" y="6427177"/>
            <a:ext cx="4225768"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国土交通省「共同居住型住宅の居住・運営実態調査報告書」</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7AACE613-F2CC-4092-9F65-CBE90F80181F}"/>
              </a:ext>
            </a:extLst>
          </p:cNvPr>
          <p:cNvSpPr txBox="1"/>
          <p:nvPr/>
        </p:nvSpPr>
        <p:spPr>
          <a:xfrm>
            <a:off x="288000" y="1080000"/>
            <a:ext cx="6836700" cy="2196361"/>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・住宅に対するニーズが多様化し、市場において様々な居住形態が提案される中で、シェアハウスが住宅確保要配慮者向けの賃貸住宅として活用されることが期待されることから、</a:t>
            </a:r>
            <a:r>
              <a:rPr lang="ja-JP" altLang="en-US" sz="1200" spc="-40" dirty="0">
                <a:latin typeface="メイリオ" panose="020B0604030504040204" pitchFamily="50" charset="-128"/>
                <a:ea typeface="メイリオ" panose="020B0604030504040204" pitchFamily="50" charset="-128"/>
              </a:rPr>
              <a:t>国土交通省において、住宅確保要配慮者の入居を想定したシェアハウスの実態について調査し、契約、管理運営等に係る課題整理、契約、管理運営等を賃貸人が円滑に実施するための方策の検討等を行い、賃貸人向けのガイドブックが取りまとめられている</a:t>
            </a:r>
            <a:endParaRPr lang="en-US" altLang="ja-JP" sz="1200" spc="-40" dirty="0">
              <a:latin typeface="メイリオ" panose="020B0604030504040204" pitchFamily="50" charset="-128"/>
              <a:ea typeface="メイリオ" panose="020B0604030504040204" pitchFamily="50" charset="-128"/>
            </a:endParaRPr>
          </a:p>
          <a:p>
            <a:pPr marL="146050" indent="-146050" algn="just"/>
            <a:endParaRPr lang="en-US" altLang="ja-JP" sz="600" spc="-40" dirty="0">
              <a:latin typeface="メイリオ" panose="020B0604030504040204" pitchFamily="50" charset="-128"/>
              <a:ea typeface="メイリオ" panose="020B0604030504040204" pitchFamily="50" charset="-128"/>
            </a:endParaRPr>
          </a:p>
          <a:p>
            <a:pPr marL="146050" indent="-146050" algn="just"/>
            <a:r>
              <a:rPr lang="ja-JP" altLang="en-US" sz="1200" spc="-40" dirty="0">
                <a:latin typeface="メイリオ" panose="020B0604030504040204" pitchFamily="50" charset="-128"/>
                <a:ea typeface="メイリオ" panose="020B0604030504040204" pitchFamily="50" charset="-128"/>
              </a:rPr>
              <a:t>・住宅確保要配慮者向けのシェアハウスの居住・運営実態調査結果によると、シェアハウスに居住したことがある住宅確保要配慮者のうち、「低額所得者」が約</a:t>
            </a:r>
            <a:r>
              <a:rPr lang="en-US" altLang="ja-JP" sz="1200" spc="-40" dirty="0">
                <a:latin typeface="メイリオ" panose="020B0604030504040204" pitchFamily="50" charset="-128"/>
                <a:ea typeface="メイリオ" panose="020B0604030504040204" pitchFamily="50" charset="-128"/>
              </a:rPr>
              <a:t>36</a:t>
            </a:r>
            <a:r>
              <a:rPr lang="ja-JP" altLang="en-US" sz="1200" spc="-40" dirty="0">
                <a:latin typeface="メイリオ" panose="020B0604030504040204" pitchFamily="50" charset="-128"/>
                <a:ea typeface="メイリオ" panose="020B0604030504040204" pitchFamily="50" charset="-128"/>
              </a:rPr>
              <a:t>％、「障害者」が約</a:t>
            </a:r>
            <a:r>
              <a:rPr lang="en-US" altLang="ja-JP" sz="1200" spc="-40" dirty="0">
                <a:latin typeface="メイリオ" panose="020B0604030504040204" pitchFamily="50" charset="-128"/>
                <a:ea typeface="メイリオ" panose="020B0604030504040204" pitchFamily="50" charset="-128"/>
              </a:rPr>
              <a:t>25</a:t>
            </a:r>
            <a:r>
              <a:rPr lang="ja-JP" altLang="en-US" sz="1200" spc="-40" dirty="0">
                <a:latin typeface="メイリオ" panose="020B0604030504040204" pitchFamily="50" charset="-128"/>
                <a:ea typeface="メイリオ" panose="020B0604030504040204" pitchFamily="50" charset="-128"/>
              </a:rPr>
              <a:t>％、「高齢者」が約</a:t>
            </a:r>
            <a:r>
              <a:rPr lang="en-US" altLang="ja-JP" sz="1200" spc="-40" dirty="0">
                <a:latin typeface="メイリオ" panose="020B0604030504040204" pitchFamily="50" charset="-128"/>
                <a:ea typeface="メイリオ" panose="020B0604030504040204" pitchFamily="50" charset="-128"/>
              </a:rPr>
              <a:t>23</a:t>
            </a:r>
            <a:r>
              <a:rPr lang="ja-JP" altLang="en-US" sz="1200" spc="-40" dirty="0">
                <a:latin typeface="メイリオ" panose="020B0604030504040204" pitchFamily="50" charset="-128"/>
                <a:ea typeface="メイリオ" panose="020B0604030504040204" pitchFamily="50" charset="-128"/>
              </a:rPr>
              <a:t>％と多くなっている</a:t>
            </a:r>
            <a:endParaRPr lang="en-US" altLang="ja-JP" sz="1200" spc="-40" dirty="0">
              <a:latin typeface="メイリオ" panose="020B0604030504040204" pitchFamily="50" charset="-128"/>
              <a:ea typeface="メイリオ" panose="020B0604030504040204" pitchFamily="50" charset="-128"/>
            </a:endParaRPr>
          </a:p>
          <a:p>
            <a:pPr marL="146050" indent="-146050" algn="just"/>
            <a:r>
              <a:rPr lang="ja-JP" altLang="en-US" sz="1200" spc="-40" dirty="0">
                <a:latin typeface="メイリオ" panose="020B0604030504040204" pitchFamily="50" charset="-128"/>
                <a:ea typeface="メイリオ" panose="020B0604030504040204" pitchFamily="50" charset="-128"/>
              </a:rPr>
              <a:t>・住宅確保要配慮者の属性ごとに見ると、高齢者は今後の居住意向の低い者の割合が、障害者、子育て世帯、外国人では今後の居住意向の高い者の割合が高い傾向が見られる </a:t>
            </a:r>
            <a:endParaRPr lang="en-US" altLang="ja-JP" sz="1200" spc="-40" dirty="0">
              <a:latin typeface="メイリオ" panose="020B0604030504040204" pitchFamily="50" charset="-128"/>
              <a:ea typeface="メイリオ" panose="020B0604030504040204" pitchFamily="50" charset="-128"/>
            </a:endParaRPr>
          </a:p>
          <a:p>
            <a:pPr marL="146050" indent="-146050" algn="just"/>
            <a:endParaRPr lang="ja-JP" altLang="en-US" sz="1200" spc="-4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710FD05F-9717-4289-876E-89DF2E6150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98647" y="1124870"/>
            <a:ext cx="3856672" cy="5332479"/>
          </a:xfrm>
          <a:prstGeom prst="rect">
            <a:avLst/>
          </a:prstGeom>
        </p:spPr>
      </p:pic>
      <p:pic>
        <p:nvPicPr>
          <p:cNvPr id="7" name="図 6">
            <a:extLst>
              <a:ext uri="{FF2B5EF4-FFF2-40B4-BE49-F238E27FC236}">
                <a16:creationId xmlns:a16="http://schemas.microsoft.com/office/drawing/2014/main" id="{39398D88-94D4-44E1-AFDD-453F370510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1479" y="3804917"/>
            <a:ext cx="3856672" cy="2504277"/>
          </a:xfrm>
          <a:prstGeom prst="rect">
            <a:avLst/>
          </a:prstGeom>
        </p:spPr>
      </p:pic>
      <p:sp>
        <p:nvSpPr>
          <p:cNvPr id="26" name="テキスト ボックス 25">
            <a:extLst>
              <a:ext uri="{FF2B5EF4-FFF2-40B4-BE49-F238E27FC236}">
                <a16:creationId xmlns:a16="http://schemas.microsoft.com/office/drawing/2014/main" id="{EB2BF6E6-1AA1-417B-8E6D-7C02F4C79CF0}"/>
              </a:ext>
            </a:extLst>
          </p:cNvPr>
          <p:cNvSpPr txBox="1"/>
          <p:nvPr/>
        </p:nvSpPr>
        <p:spPr>
          <a:xfrm>
            <a:off x="4269761" y="3443140"/>
            <a:ext cx="3251200"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住宅確保要配慮者</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今後の居住意向</a:t>
            </a:r>
          </a:p>
        </p:txBody>
      </p:sp>
      <p:sp>
        <p:nvSpPr>
          <p:cNvPr id="27" name="テキスト ボックス 26">
            <a:extLst>
              <a:ext uri="{FF2B5EF4-FFF2-40B4-BE49-F238E27FC236}">
                <a16:creationId xmlns:a16="http://schemas.microsoft.com/office/drawing/2014/main" id="{08DD4044-06C0-46C7-BA05-106868E24B89}"/>
              </a:ext>
            </a:extLst>
          </p:cNvPr>
          <p:cNvSpPr txBox="1"/>
          <p:nvPr/>
        </p:nvSpPr>
        <p:spPr>
          <a:xfrm>
            <a:off x="7304010" y="1078332"/>
            <a:ext cx="2638425"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シェアハウスに入居した動機・理由</a:t>
            </a:r>
          </a:p>
        </p:txBody>
      </p:sp>
      <p:sp>
        <p:nvSpPr>
          <p:cNvPr id="28" name="テキスト ボックス 27">
            <a:extLst>
              <a:ext uri="{FF2B5EF4-FFF2-40B4-BE49-F238E27FC236}">
                <a16:creationId xmlns:a16="http://schemas.microsoft.com/office/drawing/2014/main" id="{8A5E14EB-D9DE-4C76-83EE-3F45CAA3E196}"/>
              </a:ext>
            </a:extLst>
          </p:cNvPr>
          <p:cNvSpPr txBox="1"/>
          <p:nvPr/>
        </p:nvSpPr>
        <p:spPr>
          <a:xfrm>
            <a:off x="481588" y="3443140"/>
            <a:ext cx="3251200" cy="276999"/>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住宅確保要配慮者の該当区分</a:t>
            </a:r>
          </a:p>
        </p:txBody>
      </p:sp>
      <p:sp>
        <p:nvSpPr>
          <p:cNvPr id="14" name="テキスト ボックス 13">
            <a:extLst>
              <a:ext uri="{FF2B5EF4-FFF2-40B4-BE49-F238E27FC236}">
                <a16:creationId xmlns:a16="http://schemas.microsoft.com/office/drawing/2014/main" id="{878EF2B4-F17C-4DEE-8ACD-E5A45904638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64488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67</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多様な住まい（民泊①）</a:t>
            </a:r>
          </a:p>
        </p:txBody>
      </p:sp>
      <p:pic>
        <p:nvPicPr>
          <p:cNvPr id="19" name="図 18"/>
          <p:cNvPicPr>
            <a:picLocks noChangeAspect="1"/>
          </p:cNvPicPr>
          <p:nvPr/>
        </p:nvPicPr>
        <p:blipFill rotWithShape="1">
          <a:blip r:embed="rId3" cstate="email">
            <a:extLst>
              <a:ext uri="{28A0092B-C50C-407E-A947-70E740481C1C}">
                <a14:useLocalDpi xmlns:a14="http://schemas.microsoft.com/office/drawing/2010/main"/>
              </a:ext>
            </a:extLst>
          </a:blip>
          <a:srcRect l="-569"/>
          <a:stretch/>
        </p:blipFill>
        <p:spPr>
          <a:xfrm>
            <a:off x="540000" y="1596878"/>
            <a:ext cx="11490644" cy="4383691"/>
          </a:xfrm>
          <a:prstGeom prst="rect">
            <a:avLst/>
          </a:prstGeom>
        </p:spPr>
      </p:pic>
      <p:sp>
        <p:nvSpPr>
          <p:cNvPr id="12" name="テキスト ボックス 11">
            <a:extLst>
              <a:ext uri="{FF2B5EF4-FFF2-40B4-BE49-F238E27FC236}">
                <a16:creationId xmlns:a16="http://schemas.microsoft.com/office/drawing/2014/main" id="{67495E58-7B4D-4F8D-A423-86995BBAF607}"/>
              </a:ext>
            </a:extLst>
          </p:cNvPr>
          <p:cNvSpPr txBox="1"/>
          <p:nvPr/>
        </p:nvSpPr>
        <p:spPr>
          <a:xfrm>
            <a:off x="288000" y="1080000"/>
            <a:ext cx="11520000" cy="257369"/>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・令和５年３月末における民泊物件数は</a:t>
            </a:r>
            <a:r>
              <a:rPr lang="en-US" altLang="ja-JP" sz="1200" dirty="0">
                <a:latin typeface="メイリオ" panose="020B0604030504040204" pitchFamily="50" charset="-128"/>
                <a:ea typeface="メイリオ" panose="020B0604030504040204" pitchFamily="50" charset="-128"/>
              </a:rPr>
              <a:t>92,429</a:t>
            </a:r>
            <a:r>
              <a:rPr lang="ja-JP" altLang="en-US" sz="1200" dirty="0">
                <a:latin typeface="メイリオ" panose="020B0604030504040204" pitchFamily="50" charset="-128"/>
                <a:ea typeface="メイリオ" panose="020B0604030504040204" pitchFamily="50" charset="-128"/>
              </a:rPr>
              <a:t>件。コロナ前の令和２年３月をピークに減少傾向となっている</a:t>
            </a:r>
          </a:p>
        </p:txBody>
      </p:sp>
      <p:sp>
        <p:nvSpPr>
          <p:cNvPr id="23" name="テキスト ボックス 22">
            <a:extLst>
              <a:ext uri="{FF2B5EF4-FFF2-40B4-BE49-F238E27FC236}">
                <a16:creationId xmlns:a16="http://schemas.microsoft.com/office/drawing/2014/main" id="{825B23AE-2307-443F-9DF9-85CE07D8B552}"/>
              </a:ext>
            </a:extLst>
          </p:cNvPr>
          <p:cNvSpPr txBox="1"/>
          <p:nvPr/>
        </p:nvSpPr>
        <p:spPr>
          <a:xfrm>
            <a:off x="7829551" y="6427177"/>
            <a:ext cx="4225768"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観光庁</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561DAC84-B224-4714-B9A1-7459671219C8}"/>
              </a:ext>
            </a:extLst>
          </p:cNvPr>
          <p:cNvSpPr txBox="1"/>
          <p:nvPr/>
        </p:nvSpPr>
        <p:spPr>
          <a:xfrm>
            <a:off x="672000" y="5931142"/>
            <a:ext cx="11520000" cy="411257"/>
          </a:xfrm>
          <a:prstGeom prst="rect">
            <a:avLst/>
          </a:prstGeom>
          <a:noFill/>
        </p:spPr>
        <p:txBody>
          <a:bodyPr wrap="square" tIns="72000" bIns="0">
            <a:spAutoFit/>
          </a:bodyPr>
          <a:lstStyle/>
          <a:p>
            <a:pPr marL="146050" indent="-146050" algn="just"/>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仲介事業者は、住宅宿泊仲介業者</a:t>
            </a:r>
            <a:r>
              <a:rPr lang="en-US" altLang="ja-JP" sz="1050" dirty="0">
                <a:latin typeface="メイリオ" panose="020B0604030504040204" pitchFamily="50" charset="-128"/>
                <a:ea typeface="メイリオ" panose="020B0604030504040204" pitchFamily="50" charset="-128"/>
              </a:rPr>
              <a:t>102</a:t>
            </a:r>
            <a:r>
              <a:rPr lang="ja-JP" altLang="en-US" sz="1050" dirty="0">
                <a:latin typeface="メイリオ" panose="020B0604030504040204" pitchFamily="50" charset="-128"/>
                <a:ea typeface="メイリオ" panose="020B0604030504040204" pitchFamily="50" charset="-128"/>
              </a:rPr>
              <a:t>社（海外</a:t>
            </a:r>
            <a:r>
              <a:rPr lang="en-US" altLang="ja-JP" sz="1050" dirty="0">
                <a:latin typeface="メイリオ" panose="020B0604030504040204" pitchFamily="50" charset="-128"/>
                <a:ea typeface="メイリオ" panose="020B0604030504040204" pitchFamily="50" charset="-128"/>
              </a:rPr>
              <a:t>16</a:t>
            </a:r>
            <a:r>
              <a:rPr lang="ja-JP" altLang="en-US" sz="1050" dirty="0">
                <a:latin typeface="メイリオ" panose="020B0604030504040204" pitchFamily="50" charset="-128"/>
                <a:ea typeface="メイリオ" panose="020B0604030504040204" pitchFamily="50" charset="-128"/>
              </a:rPr>
              <a:t>社、国内</a:t>
            </a:r>
            <a:r>
              <a:rPr lang="en-US" altLang="ja-JP" sz="1050" dirty="0">
                <a:latin typeface="メイリオ" panose="020B0604030504040204" pitchFamily="50" charset="-128"/>
                <a:ea typeface="メイリオ" panose="020B0604030504040204" pitchFamily="50" charset="-128"/>
              </a:rPr>
              <a:t>86</a:t>
            </a:r>
            <a:r>
              <a:rPr lang="ja-JP" altLang="en-US" sz="1050" dirty="0">
                <a:latin typeface="メイリオ" panose="020B0604030504040204" pitchFamily="50" charset="-128"/>
                <a:ea typeface="メイリオ" panose="020B0604030504040204" pitchFamily="50" charset="-128"/>
              </a:rPr>
              <a:t>社）、届出住宅の取扱のある旅行業者</a:t>
            </a:r>
            <a:r>
              <a:rPr lang="en-US" altLang="ja-JP" sz="1050" dirty="0">
                <a:latin typeface="メイリオ" panose="020B0604030504040204" pitchFamily="50" charset="-128"/>
                <a:ea typeface="メイリオ" panose="020B0604030504040204" pitchFamily="50" charset="-128"/>
              </a:rPr>
              <a:t>7</a:t>
            </a:r>
            <a:r>
              <a:rPr lang="ja-JP" altLang="en-US" sz="1050" dirty="0">
                <a:latin typeface="メイリオ" panose="020B0604030504040204" pitchFamily="50" charset="-128"/>
                <a:ea typeface="メイリオ" panose="020B0604030504040204" pitchFamily="50" charset="-128"/>
              </a:rPr>
              <a:t>社（全て国内）の計</a:t>
            </a:r>
            <a:r>
              <a:rPr lang="en-US" altLang="ja-JP" sz="1050" dirty="0">
                <a:latin typeface="メイリオ" panose="020B0604030504040204" pitchFamily="50" charset="-128"/>
                <a:ea typeface="メイリオ" panose="020B0604030504040204" pitchFamily="50" charset="-128"/>
              </a:rPr>
              <a:t>109</a:t>
            </a:r>
            <a:r>
              <a:rPr lang="ja-JP" altLang="en-US" sz="1050" dirty="0">
                <a:latin typeface="メイリオ" panose="020B0604030504040204" pitchFamily="50" charset="-128"/>
                <a:ea typeface="メイリオ" panose="020B0604030504040204" pitchFamily="50" charset="-128"/>
              </a:rPr>
              <a:t>社</a:t>
            </a:r>
            <a:endParaRPr lang="en-US" altLang="ja-JP" sz="1050" dirty="0">
              <a:latin typeface="メイリオ" panose="020B0604030504040204" pitchFamily="50" charset="-128"/>
              <a:ea typeface="メイリオ" panose="020B0604030504040204" pitchFamily="50" charset="-128"/>
            </a:endParaRPr>
          </a:p>
          <a:p>
            <a:pPr marL="146050" indent="-146050" algn="just"/>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複数の仲介業者等で同一の物件を取扱う場合は重複して計上</a:t>
            </a:r>
          </a:p>
        </p:txBody>
      </p:sp>
      <p:sp>
        <p:nvSpPr>
          <p:cNvPr id="10" name="テキスト ボックス 9">
            <a:extLst>
              <a:ext uri="{FF2B5EF4-FFF2-40B4-BE49-F238E27FC236}">
                <a16:creationId xmlns:a16="http://schemas.microsoft.com/office/drawing/2014/main" id="{95D3D66C-A17C-4E25-B977-D47EBDE41F10}"/>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346660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533" y="1734534"/>
            <a:ext cx="3999323" cy="2048434"/>
          </a:xfrm>
          <a:prstGeom prst="rect">
            <a:avLst/>
          </a:prstGeom>
        </p:spPr>
      </p:pic>
      <p:sp>
        <p:nvSpPr>
          <p:cNvPr id="21" name="正方形/長方形 20">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2" name="正方形/長方形 21">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多様な住まい（民泊②）</a:t>
            </a:r>
          </a:p>
        </p:txBody>
      </p:sp>
      <p:sp>
        <p:nvSpPr>
          <p:cNvPr id="25" name="テキスト ボックス 24">
            <a:extLst>
              <a:ext uri="{FF2B5EF4-FFF2-40B4-BE49-F238E27FC236}">
                <a16:creationId xmlns:a16="http://schemas.microsoft.com/office/drawing/2014/main" id="{31F2395D-354F-4C63-9004-A29C07C436F9}"/>
              </a:ext>
            </a:extLst>
          </p:cNvPr>
          <p:cNvSpPr txBox="1"/>
          <p:nvPr/>
        </p:nvSpPr>
        <p:spPr>
          <a:xfrm>
            <a:off x="1899214" y="6473673"/>
            <a:ext cx="9921895" cy="241980"/>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出典：観光庁</a:t>
            </a:r>
            <a:endParaRPr lang="ja-JP" altLang="en-US" sz="9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170F5068-BCAC-48FF-B725-ADE28B21A9BB}"/>
              </a:ext>
            </a:extLst>
          </p:cNvPr>
          <p:cNvGrpSpPr/>
          <p:nvPr/>
        </p:nvGrpSpPr>
        <p:grpSpPr>
          <a:xfrm>
            <a:off x="4721117" y="1706701"/>
            <a:ext cx="7280383" cy="4998263"/>
            <a:chOff x="4721117" y="1426536"/>
            <a:chExt cx="7280383" cy="4998263"/>
          </a:xfrm>
        </p:grpSpPr>
        <p:pic>
          <p:nvPicPr>
            <p:cNvPr id="24" name="図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1117" y="1426536"/>
              <a:ext cx="7280383" cy="4998263"/>
            </a:xfrm>
            <a:prstGeom prst="rect">
              <a:avLst/>
            </a:prstGeom>
          </p:spPr>
        </p:pic>
        <p:sp>
          <p:nvSpPr>
            <p:cNvPr id="26" name="テキスト ボックス 25"/>
            <p:cNvSpPr txBox="1"/>
            <p:nvPr/>
          </p:nvSpPr>
          <p:spPr>
            <a:xfrm>
              <a:off x="9489116" y="3241193"/>
              <a:ext cx="1080000" cy="523220"/>
            </a:xfrm>
            <a:prstGeom prst="rect">
              <a:avLst/>
            </a:prstGeom>
            <a:noFill/>
            <a:ln w="12700">
              <a:solidFill>
                <a:srgbClr val="00B0F0"/>
              </a:solidFill>
            </a:ln>
          </p:spPr>
          <p:txBody>
            <a:bodyPr wrap="square" rtlCol="0">
              <a:spAutoFit/>
            </a:bodyPr>
            <a:lstStyle>
              <a:defPPr>
                <a:defRPr lang="ja-JP"/>
              </a:defPPr>
              <a:lvl1pPr algn="ctr">
                <a:defRPr sz="1600"/>
              </a:lvl1pPr>
            </a:lstStyle>
            <a:p>
              <a:r>
                <a:rPr lang="ja-JP" altLang="en-US" sz="1400" dirty="0">
                  <a:latin typeface="メイリオ" panose="020B0604030504040204" pitchFamily="50" charset="-128"/>
                  <a:ea typeface="メイリオ" panose="020B0604030504040204" pitchFamily="50" charset="-128"/>
                </a:rPr>
                <a:t>北海道</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2,624</a:t>
              </a:r>
              <a:r>
                <a:rPr lang="ja-JP" altLang="en-US" sz="1400" dirty="0">
                  <a:latin typeface="メイリオ" panose="020B0604030504040204" pitchFamily="50" charset="-128"/>
                  <a:ea typeface="メイリオ" panose="020B0604030504040204" pitchFamily="50" charset="-128"/>
                </a:rPr>
                <a:t>件</a:t>
              </a:r>
            </a:p>
          </p:txBody>
        </p:sp>
        <p:sp>
          <p:nvSpPr>
            <p:cNvPr id="27" name="テキスト ボックス 26"/>
            <p:cNvSpPr txBox="1"/>
            <p:nvPr/>
          </p:nvSpPr>
          <p:spPr>
            <a:xfrm>
              <a:off x="8802120" y="4399527"/>
              <a:ext cx="1080000" cy="523220"/>
            </a:xfrm>
            <a:prstGeom prst="rect">
              <a:avLst/>
            </a:prstGeom>
            <a:noFill/>
            <a:ln w="12700">
              <a:solidFill>
                <a:srgbClr val="00B0F0"/>
              </a:solidFill>
            </a:ln>
          </p:spPr>
          <p:txBody>
            <a:bodyPr wrap="square" rtlCol="0">
              <a:spAutoFit/>
            </a:bodyPr>
            <a:lstStyle>
              <a:defPPr>
                <a:defRPr lang="ja-JP"/>
              </a:defPPr>
              <a:lvl1pPr algn="ctr">
                <a:defRPr sz="1600"/>
              </a:lvl1pPr>
            </a:lstStyle>
            <a:p>
              <a:r>
                <a:rPr lang="ja-JP" altLang="en-US" sz="1400" dirty="0">
                  <a:latin typeface="メイリオ" panose="020B0604030504040204" pitchFamily="50" charset="-128"/>
                  <a:ea typeface="メイリオ" panose="020B0604030504040204" pitchFamily="50" charset="-128"/>
                </a:rPr>
                <a:t>東京都</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10,573</a:t>
              </a:r>
              <a:r>
                <a:rPr lang="ja-JP" altLang="en-US" sz="1400" dirty="0">
                  <a:latin typeface="メイリオ" panose="020B0604030504040204" pitchFamily="50" charset="-128"/>
                  <a:ea typeface="メイリオ" panose="020B0604030504040204" pitchFamily="50" charset="-128"/>
                </a:rPr>
                <a:t>件</a:t>
              </a:r>
            </a:p>
          </p:txBody>
        </p:sp>
        <p:sp>
          <p:nvSpPr>
            <p:cNvPr id="28" name="テキスト ボックス 27"/>
            <p:cNvSpPr txBox="1"/>
            <p:nvPr/>
          </p:nvSpPr>
          <p:spPr>
            <a:xfrm>
              <a:off x="6663547" y="3900631"/>
              <a:ext cx="1080000" cy="523220"/>
            </a:xfrm>
            <a:prstGeom prst="rect">
              <a:avLst/>
            </a:prstGeom>
            <a:noFill/>
            <a:ln w="38100">
              <a:solidFill>
                <a:srgbClr val="FF0000"/>
              </a:solidFill>
            </a:ln>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大阪府</a:t>
              </a:r>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1,936</a:t>
              </a:r>
              <a:r>
                <a:rPr lang="ja-JP" altLang="en-US" sz="1400" dirty="0">
                  <a:latin typeface="メイリオ" panose="020B0604030504040204" pitchFamily="50" charset="-128"/>
                  <a:ea typeface="メイリオ" panose="020B0604030504040204" pitchFamily="50" charset="-128"/>
                </a:rPr>
                <a:t>件</a:t>
              </a:r>
              <a:endParaRPr kumimoji="1" lang="ja-JP" altLang="en-US" sz="1400"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9489116" y="5778000"/>
              <a:ext cx="1080000" cy="523220"/>
            </a:xfrm>
            <a:prstGeom prst="rect">
              <a:avLst/>
            </a:prstGeom>
            <a:noFill/>
            <a:ln w="12700">
              <a:solidFill>
                <a:srgbClr val="00B0F0"/>
              </a:solidFill>
            </a:ln>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沖縄県</a:t>
              </a:r>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1,336</a:t>
              </a:r>
              <a:r>
                <a:rPr lang="ja-JP" altLang="en-US" sz="1400" dirty="0">
                  <a:latin typeface="メイリオ" panose="020B0604030504040204" pitchFamily="50" charset="-128"/>
                  <a:ea typeface="メイリオ" panose="020B0604030504040204" pitchFamily="50" charset="-128"/>
                </a:rPr>
                <a:t>件</a:t>
              </a:r>
              <a:endParaRPr kumimoji="1" lang="ja-JP" altLang="en-US" sz="1400" dirty="0">
                <a:latin typeface="メイリオ" panose="020B0604030504040204" pitchFamily="50" charset="-128"/>
                <a:ea typeface="メイリオ" panose="020B0604030504040204" pitchFamily="50" charset="-128"/>
              </a:endParaRPr>
            </a:p>
          </p:txBody>
        </p:sp>
      </p:grpSp>
      <p:sp>
        <p:nvSpPr>
          <p:cNvPr id="31" name="正方形/長方形 30"/>
          <p:cNvSpPr/>
          <p:nvPr/>
        </p:nvSpPr>
        <p:spPr>
          <a:xfrm>
            <a:off x="540000" y="2425701"/>
            <a:ext cx="1980950" cy="323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9938877-4630-4646-8D1C-B3F448E1963F}"/>
              </a:ext>
            </a:extLst>
          </p:cNvPr>
          <p:cNvSpPr txBox="1"/>
          <p:nvPr/>
        </p:nvSpPr>
        <p:spPr>
          <a:xfrm>
            <a:off x="288000" y="1080000"/>
            <a:ext cx="11520000" cy="442035"/>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7</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31</a:t>
            </a:r>
            <a:r>
              <a:rPr lang="ja-JP" altLang="en-US" sz="1200" dirty="0">
                <a:latin typeface="メイリオ" panose="020B0604030504040204" pitchFamily="50" charset="-128"/>
                <a:ea typeface="メイリオ" panose="020B0604030504040204" pitchFamily="50" charset="-128"/>
              </a:rPr>
              <a:t>日の間における延べ宿泊者数は、全国合計で、</a:t>
            </a:r>
            <a:r>
              <a:rPr lang="en-US" altLang="ja-JP" sz="1200" dirty="0">
                <a:latin typeface="メイリオ" panose="020B0604030504040204" pitchFamily="50" charset="-128"/>
                <a:ea typeface="メイリオ" panose="020B0604030504040204" pitchFamily="50" charset="-128"/>
              </a:rPr>
              <a:t>1,037,280</a:t>
            </a:r>
            <a:r>
              <a:rPr lang="ja-JP" altLang="en-US" sz="1200" dirty="0">
                <a:latin typeface="メイリオ" panose="020B0604030504040204" pitchFamily="50" charset="-128"/>
                <a:ea typeface="メイリオ" panose="020B0604030504040204" pitchFamily="50" charset="-128"/>
              </a:rPr>
              <a:t>人泊で、届出住宅あたりでみると、</a:t>
            </a:r>
            <a:r>
              <a:rPr lang="en-US" altLang="ja-JP" sz="1200" dirty="0">
                <a:latin typeface="メイリオ" panose="020B0604030504040204" pitchFamily="50" charset="-128"/>
                <a:ea typeface="メイリオ" panose="020B0604030504040204" pitchFamily="50" charset="-128"/>
              </a:rPr>
              <a:t>49.8</a:t>
            </a:r>
            <a:r>
              <a:rPr lang="ja-JP" altLang="en-US" sz="1200" dirty="0">
                <a:latin typeface="メイリオ" panose="020B0604030504040204" pitchFamily="50" charset="-128"/>
                <a:ea typeface="メイリオ" panose="020B0604030504040204" pitchFamily="50" charset="-128"/>
              </a:rPr>
              <a:t>人泊</a:t>
            </a:r>
          </a:p>
          <a:p>
            <a:pPr marL="146050" indent="-146050" algn="just"/>
            <a:r>
              <a:rPr lang="ja-JP" altLang="en-US" sz="1200" dirty="0">
                <a:latin typeface="メイリオ" panose="020B0604030504040204" pitchFamily="50" charset="-128"/>
                <a:ea typeface="メイリオ" panose="020B0604030504040204" pitchFamily="50" charset="-128"/>
              </a:rPr>
              <a:t>・都道府県別では、東京都が</a:t>
            </a:r>
            <a:r>
              <a:rPr lang="en-US" altLang="ja-JP" sz="1200" dirty="0">
                <a:latin typeface="メイリオ" panose="020B0604030504040204" pitchFamily="50" charset="-128"/>
                <a:ea typeface="メイリオ" panose="020B0604030504040204" pitchFamily="50" charset="-128"/>
              </a:rPr>
              <a:t>523,396</a:t>
            </a:r>
            <a:r>
              <a:rPr lang="ja-JP" altLang="en-US" sz="1200" dirty="0">
                <a:latin typeface="メイリオ" panose="020B0604030504040204" pitchFamily="50" charset="-128"/>
                <a:ea typeface="メイリオ" panose="020B0604030504040204" pitchFamily="50" charset="-128"/>
              </a:rPr>
              <a:t>人泊で最も多く、次いで北海道が</a:t>
            </a:r>
            <a:r>
              <a:rPr lang="en-US" altLang="ja-JP" sz="1200" dirty="0">
                <a:latin typeface="メイリオ" panose="020B0604030504040204" pitchFamily="50" charset="-128"/>
                <a:ea typeface="メイリオ" panose="020B0604030504040204" pitchFamily="50" charset="-128"/>
              </a:rPr>
              <a:t>135,912</a:t>
            </a:r>
            <a:r>
              <a:rPr lang="ja-JP" altLang="en-US" sz="1200" dirty="0">
                <a:latin typeface="メイリオ" panose="020B0604030504040204" pitchFamily="50" charset="-128"/>
                <a:ea typeface="メイリオ" panose="020B0604030504040204" pitchFamily="50" charset="-128"/>
              </a:rPr>
              <a:t>人泊、大阪府が</a:t>
            </a:r>
            <a:r>
              <a:rPr lang="en-US" altLang="ja-JP" sz="1200" dirty="0">
                <a:latin typeface="メイリオ" panose="020B0604030504040204" pitchFamily="50" charset="-128"/>
                <a:ea typeface="メイリオ" panose="020B0604030504040204" pitchFamily="50" charset="-128"/>
              </a:rPr>
              <a:t>46,166</a:t>
            </a:r>
            <a:r>
              <a:rPr lang="ja-JP" altLang="en-US" sz="1200" dirty="0">
                <a:latin typeface="メイリオ" panose="020B0604030504040204" pitchFamily="50" charset="-128"/>
                <a:ea typeface="メイリオ" panose="020B0604030504040204" pitchFamily="50" charset="-128"/>
              </a:rPr>
              <a:t>人泊</a:t>
            </a:r>
          </a:p>
        </p:txBody>
      </p:sp>
      <p:sp>
        <p:nvSpPr>
          <p:cNvPr id="33" name="スライド番号プレースホルダー 2">
            <a:extLst>
              <a:ext uri="{FF2B5EF4-FFF2-40B4-BE49-F238E27FC236}">
                <a16:creationId xmlns:a16="http://schemas.microsoft.com/office/drawing/2014/main" id="{3B1A359A-75E2-4810-8F2E-A6FC5E604991}"/>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68</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62AA39C5-BF2C-4F1A-B3C2-8FFF0EB2341B}"/>
              </a:ext>
            </a:extLst>
          </p:cNvPr>
          <p:cNvSpPr txBox="1"/>
          <p:nvPr/>
        </p:nvSpPr>
        <p:spPr>
          <a:xfrm>
            <a:off x="7829551" y="6427177"/>
            <a:ext cx="4225768"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観光庁</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0BA145BC-03AF-41A3-8F09-A37612A5D8A0}"/>
              </a:ext>
            </a:extLst>
          </p:cNvPr>
          <p:cNvSpPr txBox="1"/>
          <p:nvPr/>
        </p:nvSpPr>
        <p:spPr>
          <a:xfrm>
            <a:off x="8163571" y="1293830"/>
            <a:ext cx="4028429" cy="241980"/>
          </a:xfrm>
          <a:prstGeom prst="rect">
            <a:avLst/>
          </a:prstGeom>
          <a:noFill/>
        </p:spPr>
        <p:txBody>
          <a:bodyPr wrap="square" tIns="72000" bIns="0">
            <a:spAutoFit/>
          </a:bodyPr>
          <a:lstStyle/>
          <a:p>
            <a:pPr marL="146050" indent="-146050" algn="just"/>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人泊：</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日単位でみた宿泊者の実際の人数（</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泊</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日：</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人泊）</a:t>
            </a:r>
          </a:p>
        </p:txBody>
      </p:sp>
      <p:sp>
        <p:nvSpPr>
          <p:cNvPr id="19" name="テキスト ボックス 18">
            <a:extLst>
              <a:ext uri="{FF2B5EF4-FFF2-40B4-BE49-F238E27FC236}">
                <a16:creationId xmlns:a16="http://schemas.microsoft.com/office/drawing/2014/main" id="{261F724C-271E-4CBB-B66B-FD694769A38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533" y="3899997"/>
            <a:ext cx="3999323" cy="2694666"/>
          </a:xfrm>
          <a:prstGeom prst="rect">
            <a:avLst/>
          </a:prstGeom>
        </p:spPr>
      </p:pic>
    </p:spTree>
    <p:extLst>
      <p:ext uri="{BB962C8B-B14F-4D97-AF65-F5344CB8AC3E}">
        <p14:creationId xmlns:p14="http://schemas.microsoft.com/office/powerpoint/2010/main" val="41409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9968" y="877306"/>
            <a:ext cx="7663336" cy="5980694"/>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1266" y="1544454"/>
            <a:ext cx="6398008" cy="4808930"/>
          </a:xfrm>
          <a:prstGeom prst="rect">
            <a:avLst/>
          </a:prstGeom>
        </p:spPr>
      </p:pic>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9" name="正方形/長方形 18">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多様な住まい（民泊③）</a:t>
            </a:r>
          </a:p>
        </p:txBody>
      </p:sp>
      <p:sp>
        <p:nvSpPr>
          <p:cNvPr id="21" name="テキスト ボックス 20"/>
          <p:cNvSpPr txBox="1"/>
          <p:nvPr/>
        </p:nvSpPr>
        <p:spPr>
          <a:xfrm>
            <a:off x="540000" y="1508686"/>
            <a:ext cx="1413510" cy="276999"/>
          </a:xfrm>
          <a:prstGeom prst="rect">
            <a:avLst/>
          </a:prstGeom>
          <a:noFill/>
        </p:spPr>
        <p:txBody>
          <a:bodyPr wrap="square" rtlCol="0">
            <a:spAutoFit/>
          </a:bodyPr>
          <a:lstStyle/>
          <a:p>
            <a:r>
              <a:rPr lang="zh-CN" altLang="en-US" sz="1200" b="1" dirty="0">
                <a:latin typeface="メイリオ" panose="020B0604030504040204" pitchFamily="50" charset="-128"/>
                <a:ea typeface="メイリオ" panose="020B0604030504040204" pitchFamily="50" charset="-128"/>
              </a:rPr>
              <a:t>特区民泊</a:t>
            </a:r>
            <a:r>
              <a:rPr lang="ja-JP" altLang="en-US" sz="1200" b="1" dirty="0">
                <a:latin typeface="メイリオ" panose="020B0604030504040204" pitchFamily="50" charset="-128"/>
                <a:ea typeface="メイリオ" panose="020B0604030504040204" pitchFamily="50" charset="-128"/>
              </a:rPr>
              <a:t>の</a:t>
            </a:r>
            <a:r>
              <a:rPr lang="zh-CN" altLang="en-US" sz="1200" b="1" dirty="0">
                <a:latin typeface="メイリオ" panose="020B0604030504040204" pitchFamily="50" charset="-128"/>
                <a:ea typeface="メイリオ" panose="020B0604030504040204" pitchFamily="50" charset="-128"/>
              </a:rPr>
              <a:t>施設数</a:t>
            </a:r>
            <a:endParaRPr lang="en-US" altLang="zh-CN" sz="1200"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FCCFB415-6A82-4319-9F14-15E7549703CB}"/>
              </a:ext>
            </a:extLst>
          </p:cNvPr>
          <p:cNvSpPr txBox="1"/>
          <p:nvPr/>
        </p:nvSpPr>
        <p:spPr>
          <a:xfrm>
            <a:off x="288000" y="1080000"/>
            <a:ext cx="11520000" cy="257369"/>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・特区民泊（国家戦略特別区域法に基づく旅館業法の特例での民泊）では、大阪市が全体の約</a:t>
            </a:r>
            <a:r>
              <a:rPr lang="en-US" altLang="ja-JP" sz="1200" dirty="0">
                <a:latin typeface="メイリオ" panose="020B0604030504040204" pitchFamily="50" charset="-128"/>
                <a:ea typeface="メイリオ" panose="020B0604030504040204" pitchFamily="50" charset="-128"/>
              </a:rPr>
              <a:t>95</a:t>
            </a:r>
            <a:r>
              <a:rPr lang="ja-JP" altLang="en-US" sz="1200" dirty="0">
                <a:latin typeface="メイリオ" panose="020B0604030504040204" pitchFamily="50" charset="-128"/>
                <a:ea typeface="メイリオ" panose="020B0604030504040204" pitchFamily="50" charset="-128"/>
              </a:rPr>
              <a:t>％を占める状況となっている</a:t>
            </a:r>
          </a:p>
        </p:txBody>
      </p:sp>
      <p:sp>
        <p:nvSpPr>
          <p:cNvPr id="23" name="スライド番号プレースホルダー 2">
            <a:extLst>
              <a:ext uri="{FF2B5EF4-FFF2-40B4-BE49-F238E27FC236}">
                <a16:creationId xmlns:a16="http://schemas.microsoft.com/office/drawing/2014/main" id="{225CC682-E024-409F-BA0E-88CF4F1D233E}"/>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69</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519AD93F-7844-44FC-818D-78E32001E094}"/>
              </a:ext>
            </a:extLst>
          </p:cNvPr>
          <p:cNvSpPr txBox="1"/>
          <p:nvPr/>
        </p:nvSpPr>
        <p:spPr>
          <a:xfrm>
            <a:off x="7829551" y="6427177"/>
            <a:ext cx="4225768"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出典：内閣府地方創生推進事務局</a:t>
            </a:r>
          </a:p>
        </p:txBody>
      </p:sp>
      <p:sp>
        <p:nvSpPr>
          <p:cNvPr id="11" name="テキスト ボックス 10">
            <a:extLst>
              <a:ext uri="{FF2B5EF4-FFF2-40B4-BE49-F238E27FC236}">
                <a16:creationId xmlns:a16="http://schemas.microsoft.com/office/drawing/2014/main" id="{97702A9F-392F-47E8-8212-F3B2DB0667F1}"/>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267058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838" y="1323368"/>
            <a:ext cx="6017274" cy="5078408"/>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8546" y="1462493"/>
            <a:ext cx="5986791" cy="5072312"/>
          </a:xfrm>
          <a:prstGeom prst="rect">
            <a:avLst/>
          </a:prstGeom>
        </p:spPr>
      </p:pic>
      <p:sp>
        <p:nvSpPr>
          <p:cNvPr id="17" name="正方形/長方形 16">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8" name="正方形/長方形 17">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多様な住まい（民泊④）</a:t>
            </a:r>
          </a:p>
        </p:txBody>
      </p:sp>
      <p:sp>
        <p:nvSpPr>
          <p:cNvPr id="14" name="テキスト ボックス 13">
            <a:extLst>
              <a:ext uri="{FF2B5EF4-FFF2-40B4-BE49-F238E27FC236}">
                <a16:creationId xmlns:a16="http://schemas.microsoft.com/office/drawing/2014/main" id="{5108503E-CA29-4F37-9206-E997D3CFDD45}"/>
              </a:ext>
            </a:extLst>
          </p:cNvPr>
          <p:cNvSpPr txBox="1"/>
          <p:nvPr/>
        </p:nvSpPr>
        <p:spPr>
          <a:xfrm>
            <a:off x="288000" y="1080000"/>
            <a:ext cx="11520000" cy="257369"/>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・新法民泊での宿泊者の国籍は、大阪府はおおむね全国と同じような割合の傾向となっているが、全国と比べて日本人の割合が多く、米国人の割合は少ない</a:t>
            </a:r>
          </a:p>
        </p:txBody>
      </p:sp>
      <p:sp>
        <p:nvSpPr>
          <p:cNvPr id="23" name="スライド番号プレースホルダー 2">
            <a:extLst>
              <a:ext uri="{FF2B5EF4-FFF2-40B4-BE49-F238E27FC236}">
                <a16:creationId xmlns:a16="http://schemas.microsoft.com/office/drawing/2014/main" id="{BBFDC6A2-0C50-4FAF-8455-9A7BA3D75B8C}"/>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F18E3076-9FFD-45D4-9B70-434992641F77}"/>
              </a:ext>
            </a:extLst>
          </p:cNvPr>
          <p:cNvSpPr txBox="1"/>
          <p:nvPr/>
        </p:nvSpPr>
        <p:spPr>
          <a:xfrm>
            <a:off x="7829551" y="6427177"/>
            <a:ext cx="4225768"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観光庁</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8CD97293-10B7-4C67-8B08-F70D7B5AF6E6}"/>
              </a:ext>
            </a:extLst>
          </p:cNvPr>
          <p:cNvSpPr txBox="1"/>
          <p:nvPr/>
        </p:nvSpPr>
        <p:spPr>
          <a:xfrm>
            <a:off x="3020067" y="1572563"/>
            <a:ext cx="1224000" cy="282573"/>
          </a:xfrm>
          <a:prstGeom prst="rect">
            <a:avLst/>
          </a:prstGeom>
          <a:noFill/>
        </p:spPr>
        <p:txBody>
          <a:bodyPr wrap="square" lIns="0" tIns="36000" rIns="0" bIns="0">
            <a:spAutoFit/>
          </a:bodyPr>
          <a:lstStyle/>
          <a:p>
            <a:pPr marL="146050" indent="-146050" algn="ct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a:t>
            </a:r>
            <a:r>
              <a:rPr lang="en-US" altLang="ja-JP" sz="1600" dirty="0">
                <a:latin typeface="メイリオ" panose="020B0604030504040204" pitchFamily="50" charset="-128"/>
                <a:ea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87CB7FE1-DD30-418E-99E6-28441F7C9817}"/>
              </a:ext>
            </a:extLst>
          </p:cNvPr>
          <p:cNvSpPr txBox="1"/>
          <p:nvPr/>
        </p:nvSpPr>
        <p:spPr>
          <a:xfrm>
            <a:off x="8498666" y="1572563"/>
            <a:ext cx="1224000" cy="282573"/>
          </a:xfrm>
          <a:prstGeom prst="rect">
            <a:avLst/>
          </a:prstGeom>
          <a:noFill/>
        </p:spPr>
        <p:txBody>
          <a:bodyPr wrap="square" lIns="0" tIns="36000" rIns="0" bIns="0">
            <a:spAutoFit/>
          </a:bodyPr>
          <a:lstStyle/>
          <a:p>
            <a:pPr marL="146050" indent="-146050" algn="ct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全国</a:t>
            </a:r>
            <a:r>
              <a:rPr lang="en-US" altLang="ja-JP" sz="1600" dirty="0">
                <a:latin typeface="メイリオ" panose="020B0604030504040204" pitchFamily="50" charset="-128"/>
                <a:ea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D3C0EE3-2EB1-4F37-973E-1D3C6E5CFAE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250601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71</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5" name="正方形/長方形 14">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住教育の取組</a:t>
            </a:r>
          </a:p>
        </p:txBody>
      </p:sp>
      <p:sp>
        <p:nvSpPr>
          <p:cNvPr id="19" name="テキスト ボックス 18">
            <a:extLst>
              <a:ext uri="{FF2B5EF4-FFF2-40B4-BE49-F238E27FC236}">
                <a16:creationId xmlns:a16="http://schemas.microsoft.com/office/drawing/2014/main" id="{FB24E4D4-2BF3-4A03-A7FE-FAAAF5DD03DC}"/>
              </a:ext>
            </a:extLst>
          </p:cNvPr>
          <p:cNvSpPr txBox="1"/>
          <p:nvPr/>
        </p:nvSpPr>
        <p:spPr>
          <a:xfrm>
            <a:off x="326306" y="1980000"/>
            <a:ext cx="3780000" cy="221018"/>
          </a:xfrm>
          <a:prstGeom prst="rect">
            <a:avLst/>
          </a:prstGeom>
          <a:noFill/>
        </p:spPr>
        <p:txBody>
          <a:bodyPr wrap="square" lIns="36000" tIns="36000" rIns="36000" bIns="0" anchor="ctr">
            <a:spAutoFit/>
          </a:bodyPr>
          <a:lstStyle/>
          <a:p>
            <a:r>
              <a:rPr lang="ja-JP" altLang="en-US" sz="1200" b="1" dirty="0">
                <a:latin typeface="メイリオ" panose="020B0604030504040204" pitchFamily="50" charset="-128"/>
                <a:ea typeface="メイリオ" panose="020B0604030504040204" pitchFamily="50" charset="-128"/>
              </a:rPr>
              <a:t>「住生活月間」の啓発ポスターとオフィシャルサイト</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8247" y="2286167"/>
            <a:ext cx="2153436" cy="3060000"/>
          </a:xfrm>
          <a:prstGeom prst="rect">
            <a:avLst/>
          </a:prstGeom>
          <a:ln>
            <a:solidFill>
              <a:schemeClr val="tx1">
                <a:lumMod val="75000"/>
                <a:lumOff val="25000"/>
              </a:schemeClr>
            </a:solidFill>
          </a:ln>
        </p:spPr>
      </p:pic>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85999" y="2286168"/>
            <a:ext cx="2922188" cy="4140000"/>
          </a:xfrm>
          <a:prstGeom prst="rect">
            <a:avLst/>
          </a:prstGeom>
          <a:ln>
            <a:solidFill>
              <a:schemeClr val="tx1">
                <a:lumMod val="75000"/>
                <a:lumOff val="25000"/>
              </a:schemeClr>
            </a:solidFill>
          </a:ln>
        </p:spPr>
      </p:pic>
      <p:sp>
        <p:nvSpPr>
          <p:cNvPr id="20" name="テキスト ボックス 19">
            <a:extLst>
              <a:ext uri="{FF2B5EF4-FFF2-40B4-BE49-F238E27FC236}">
                <a16:creationId xmlns:a16="http://schemas.microsoft.com/office/drawing/2014/main" id="{FB24E4D4-2BF3-4A03-A7FE-FAAAF5DD03DC}"/>
              </a:ext>
            </a:extLst>
          </p:cNvPr>
          <p:cNvSpPr txBox="1"/>
          <p:nvPr/>
        </p:nvSpPr>
        <p:spPr>
          <a:xfrm>
            <a:off x="4266571" y="1980000"/>
            <a:ext cx="3717695" cy="221018"/>
          </a:xfrm>
          <a:prstGeom prst="rect">
            <a:avLst/>
          </a:prstGeom>
          <a:noFill/>
        </p:spPr>
        <p:txBody>
          <a:bodyPr wrap="square" lIns="36000" tIns="36000" rIns="36000" bIns="0" anchor="ctr">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学校で住教育に取り組んで見ませんか？</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ガイド</a:t>
            </a:r>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09480" y="4338168"/>
            <a:ext cx="2928034" cy="2088000"/>
          </a:xfrm>
          <a:prstGeom prst="rect">
            <a:avLst/>
          </a:prstGeom>
          <a:ln>
            <a:solidFill>
              <a:schemeClr val="tx1">
                <a:lumMod val="75000"/>
                <a:lumOff val="25000"/>
              </a:schemeClr>
            </a:solidFill>
          </a:ln>
        </p:spPr>
      </p:pic>
      <p:sp>
        <p:nvSpPr>
          <p:cNvPr id="22" name="テキスト ボックス 21">
            <a:extLst>
              <a:ext uri="{FF2B5EF4-FFF2-40B4-BE49-F238E27FC236}">
                <a16:creationId xmlns:a16="http://schemas.microsoft.com/office/drawing/2014/main" id="{FB24E4D4-2BF3-4A03-A7FE-FAAAF5DD03DC}"/>
              </a:ext>
            </a:extLst>
          </p:cNvPr>
          <p:cNvSpPr txBox="1"/>
          <p:nvPr/>
        </p:nvSpPr>
        <p:spPr>
          <a:xfrm>
            <a:off x="8302911" y="1980000"/>
            <a:ext cx="2078417" cy="221018"/>
          </a:xfrm>
          <a:prstGeom prst="rect">
            <a:avLst/>
          </a:prstGeom>
          <a:noFill/>
        </p:spPr>
        <p:txBody>
          <a:bodyPr wrap="square" lIns="36000" tIns="36000" rIns="36000" bIns="0" anchor="ctr">
            <a:spAutoFit/>
          </a:bodyPr>
          <a:lstStyle/>
          <a:p>
            <a:r>
              <a:rPr lang="zh-CN" altLang="en-US" sz="1200" b="1" dirty="0">
                <a:latin typeface="メイリオ" panose="020B0604030504040204" pitchFamily="50" charset="-128"/>
                <a:ea typeface="メイリオ" panose="020B0604030504040204" pitchFamily="50" charset="-128"/>
              </a:rPr>
              <a:t>小学校家庭科副読本</a:t>
            </a:r>
            <a:r>
              <a:rPr lang="ja-JP" altLang="en-US" sz="1200" b="1" dirty="0">
                <a:latin typeface="メイリオ" panose="020B0604030504040204" pitchFamily="50" charset="-128"/>
                <a:ea typeface="メイリオ" panose="020B0604030504040204" pitchFamily="50" charset="-128"/>
              </a:rPr>
              <a:t>の紹介</a:t>
            </a:r>
          </a:p>
        </p:txBody>
      </p:sp>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000" y="2286168"/>
            <a:ext cx="2544706" cy="3600000"/>
          </a:xfrm>
          <a:prstGeom prst="rect">
            <a:avLst/>
          </a:prstGeom>
          <a:ln>
            <a:solidFill>
              <a:schemeClr val="tx1">
                <a:lumMod val="75000"/>
                <a:lumOff val="25000"/>
              </a:schemeClr>
            </a:solidFill>
          </a:ln>
        </p:spPr>
      </p:pic>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80000" y="3546168"/>
            <a:ext cx="2097842" cy="2880000"/>
          </a:xfrm>
          <a:prstGeom prst="rect">
            <a:avLst/>
          </a:prstGeom>
          <a:ln>
            <a:solidFill>
              <a:schemeClr val="tx1">
                <a:lumMod val="75000"/>
                <a:lumOff val="25000"/>
              </a:schemeClr>
            </a:solidFill>
          </a:ln>
        </p:spPr>
      </p:pic>
      <p:sp>
        <p:nvSpPr>
          <p:cNvPr id="24" name="テキスト ボックス 23">
            <a:extLst>
              <a:ext uri="{FF2B5EF4-FFF2-40B4-BE49-F238E27FC236}">
                <a16:creationId xmlns:a16="http://schemas.microsoft.com/office/drawing/2014/main" id="{07710855-A637-4BD8-A66A-C1BC698848E8}"/>
              </a:ext>
            </a:extLst>
          </p:cNvPr>
          <p:cNvSpPr txBox="1"/>
          <p:nvPr/>
        </p:nvSpPr>
        <p:spPr>
          <a:xfrm>
            <a:off x="288000" y="1080000"/>
            <a:ext cx="11520000" cy="811367"/>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・国土交通省では、毎年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月を「住生活月間」と定め、イベントやフォーラムを開催するほか、官民協力のもとシンポジウムや住宅フェア等を通じて住生活の向上に役立つ様々な情報を発信している</a:t>
            </a:r>
          </a:p>
          <a:p>
            <a:pPr marL="146050" indent="-146050" algn="just"/>
            <a:r>
              <a:rPr lang="ja-JP" altLang="en-US" sz="1200" dirty="0">
                <a:latin typeface="メイリオ" panose="020B0604030504040204" pitchFamily="50" charset="-128"/>
                <a:ea typeface="メイリオ" panose="020B0604030504040204" pitchFamily="50" charset="-128"/>
              </a:rPr>
              <a:t>・住教育においては、授業づくりガイドが</a:t>
            </a:r>
            <a:r>
              <a:rPr lang="en-US" altLang="ja-JP" sz="1200" dirty="0">
                <a:latin typeface="メイリオ" panose="020B0604030504040204" pitchFamily="50" charset="-128"/>
                <a:ea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rPr>
              <a:t>で公開されている（冊子配布は終了）ほか、小学校家庭科副読本を紹介し、自由に閲覧･ダウンロード可能な状態となっている</a:t>
            </a:r>
          </a:p>
        </p:txBody>
      </p:sp>
      <p:sp>
        <p:nvSpPr>
          <p:cNvPr id="21" name="テキスト ボックス 20">
            <a:extLst>
              <a:ext uri="{FF2B5EF4-FFF2-40B4-BE49-F238E27FC236}">
                <a16:creationId xmlns:a16="http://schemas.microsoft.com/office/drawing/2014/main" id="{3E30E87A-189A-4BF1-B6F8-50B010D0D1C0}"/>
              </a:ext>
            </a:extLst>
          </p:cNvPr>
          <p:cNvSpPr txBox="1"/>
          <p:nvPr/>
        </p:nvSpPr>
        <p:spPr>
          <a:xfrm>
            <a:off x="6791417" y="6427177"/>
            <a:ext cx="5263902"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国土交通省「報道発表資料」住生活月間実行委員会「住生活月間オフィシャルサイト」</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874CDCD6-97E0-4B8E-9AAE-3340D675EFB1}"/>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365561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72</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住生活リテラシーに係る取組</a:t>
            </a:r>
          </a:p>
        </p:txBody>
      </p:sp>
      <p:sp>
        <p:nvSpPr>
          <p:cNvPr id="23" name="テキスト ボックス 22">
            <a:extLst>
              <a:ext uri="{FF2B5EF4-FFF2-40B4-BE49-F238E27FC236}">
                <a16:creationId xmlns:a16="http://schemas.microsoft.com/office/drawing/2014/main" id="{41F3CC93-8F00-4D01-8E40-7A55CA23A416}"/>
              </a:ext>
            </a:extLst>
          </p:cNvPr>
          <p:cNvSpPr txBox="1"/>
          <p:nvPr/>
        </p:nvSpPr>
        <p:spPr>
          <a:xfrm>
            <a:off x="288000" y="1080000"/>
            <a:ext cx="11520000" cy="257369"/>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・住まいを購入した半数は、「住まい選びについて学んでおけばよかった」と感じ、</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割近くは、「調べる時間が不足」と回答</a:t>
            </a:r>
          </a:p>
        </p:txBody>
      </p:sp>
      <p:pic>
        <p:nvPicPr>
          <p:cNvPr id="8" name="図 7">
            <a:extLst>
              <a:ext uri="{FF2B5EF4-FFF2-40B4-BE49-F238E27FC236}">
                <a16:creationId xmlns:a16="http://schemas.microsoft.com/office/drawing/2014/main" id="{1CAE97A0-971E-4FE9-A6D2-546CE41C4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286" y="2298627"/>
            <a:ext cx="8657926" cy="3209272"/>
          </a:xfrm>
          <a:prstGeom prst="rect">
            <a:avLst/>
          </a:prstGeom>
        </p:spPr>
      </p:pic>
      <p:sp>
        <p:nvSpPr>
          <p:cNvPr id="24" name="テキスト ボックス 23">
            <a:extLst>
              <a:ext uri="{FF2B5EF4-FFF2-40B4-BE49-F238E27FC236}">
                <a16:creationId xmlns:a16="http://schemas.microsoft.com/office/drawing/2014/main" id="{1BB68376-E53A-41FE-8488-30E36BB69742}"/>
              </a:ext>
            </a:extLst>
          </p:cNvPr>
          <p:cNvSpPr txBox="1"/>
          <p:nvPr/>
        </p:nvSpPr>
        <p:spPr>
          <a:xfrm>
            <a:off x="437575" y="1694447"/>
            <a:ext cx="10011349" cy="349702"/>
          </a:xfrm>
          <a:prstGeom prst="rect">
            <a:avLst/>
          </a:prstGeom>
          <a:noFill/>
        </p:spPr>
        <p:txBody>
          <a:bodyPr wrap="square" tIns="72000" bIns="0">
            <a:spAutoFit/>
          </a:bodyPr>
          <a:lstStyle/>
          <a:p>
            <a:pPr algn="just"/>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住まいを購入した</a:t>
            </a:r>
            <a:r>
              <a:rPr lang="en-US" altLang="ja-JP" b="1" dirty="0">
                <a:latin typeface="メイリオ" panose="020B0604030504040204" pitchFamily="50" charset="-128"/>
                <a:ea typeface="メイリオ" panose="020B0604030504040204" pitchFamily="50" charset="-128"/>
              </a:rPr>
              <a:t>30</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44</a:t>
            </a:r>
            <a:r>
              <a:rPr lang="ja-JP" altLang="en-US" b="1" dirty="0">
                <a:latin typeface="メイリオ" panose="020B0604030504040204" pitchFamily="50" charset="-128"/>
                <a:ea typeface="メイリオ" panose="020B0604030504040204" pitchFamily="50" charset="-128"/>
              </a:rPr>
              <a:t>歳の意向</a:t>
            </a:r>
            <a:r>
              <a:rPr lang="en-US" altLang="ja-JP" b="1" dirty="0">
                <a:latin typeface="メイリオ" panose="020B0604030504040204" pitchFamily="50" charset="-128"/>
                <a:ea typeface="メイリオ" panose="020B0604030504040204" pitchFamily="50" charset="-128"/>
              </a:rPr>
              <a:t>】</a:t>
            </a:r>
          </a:p>
        </p:txBody>
      </p:sp>
      <p:sp>
        <p:nvSpPr>
          <p:cNvPr id="26" name="テキスト ボックス 25">
            <a:extLst>
              <a:ext uri="{FF2B5EF4-FFF2-40B4-BE49-F238E27FC236}">
                <a16:creationId xmlns:a16="http://schemas.microsoft.com/office/drawing/2014/main" id="{AAFC8440-1B87-437A-9EE8-1C5EF7E33F3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国土交通省「いま考える住まいのリテラシー」テキスト、資料編（試作品）</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AA4FB198-3609-4D7E-A694-4A6BE00588B3}"/>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211657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6B2B05AA-D888-43E3-8500-963E91B73BF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令和５年度テレワーク人口実態調査</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000" b="1"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多様な住まい方（テレワーク①）</a:t>
            </a:r>
          </a:p>
        </p:txBody>
      </p:sp>
      <p:sp>
        <p:nvSpPr>
          <p:cNvPr id="11" name="テキスト ボックス 10">
            <a:extLst>
              <a:ext uri="{FF2B5EF4-FFF2-40B4-BE49-F238E27FC236}">
                <a16:creationId xmlns:a16="http://schemas.microsoft.com/office/drawing/2014/main" id="{EE6557B1-8D30-458E-9BED-A09FFE8D06E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
        <p:nvSpPr>
          <p:cNvPr id="15" name="テキスト ボックス 14">
            <a:extLst>
              <a:ext uri="{FF2B5EF4-FFF2-40B4-BE49-F238E27FC236}">
                <a16:creationId xmlns:a16="http://schemas.microsoft.com/office/drawing/2014/main" id="{FB24E4D4-2BF3-4A03-A7FE-FAAAF5DD03DC}"/>
              </a:ext>
            </a:extLst>
          </p:cNvPr>
          <p:cNvSpPr txBox="1"/>
          <p:nvPr/>
        </p:nvSpPr>
        <p:spPr>
          <a:xfrm>
            <a:off x="360000" y="1620000"/>
            <a:ext cx="3359150" cy="257369"/>
          </a:xfrm>
          <a:prstGeom prst="rect">
            <a:avLst/>
          </a:prstGeom>
          <a:noFill/>
        </p:spPr>
        <p:txBody>
          <a:bodyPr wrap="square" tIns="72000" bIns="0">
            <a:spAutoFit/>
          </a:bodyPr>
          <a:lstStyle/>
          <a:p>
            <a:pPr algn="just"/>
            <a:r>
              <a:rPr lang="ja-JP" altLang="en-US" sz="1200" b="1" dirty="0">
                <a:latin typeface="メイリオ" panose="020B0604030504040204" pitchFamily="50" charset="-128"/>
                <a:ea typeface="メイリオ" panose="020B0604030504040204" pitchFamily="50" charset="-128"/>
              </a:rPr>
              <a:t>雇用型テレワーカーの割合（居住地域別）</a:t>
            </a:r>
            <a:endParaRPr lang="en-US" altLang="ja-JP" sz="12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555" y="1885949"/>
            <a:ext cx="5036991" cy="4241029"/>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525" y="6106950"/>
            <a:ext cx="3204994" cy="582322"/>
          </a:xfrm>
          <a:prstGeom prst="rect">
            <a:avLst/>
          </a:prstGeom>
        </p:spPr>
      </p:pic>
      <p:pic>
        <p:nvPicPr>
          <p:cNvPr id="10" name="図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37300" y="4277084"/>
            <a:ext cx="5147651" cy="2032045"/>
          </a:xfrm>
          <a:prstGeom prst="rect">
            <a:avLst/>
          </a:prstGeom>
        </p:spPr>
      </p:pic>
      <p:pic>
        <p:nvPicPr>
          <p:cNvPr id="8" name="図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518274" y="6153757"/>
            <a:ext cx="1747838" cy="640557"/>
          </a:xfrm>
          <a:prstGeom prst="rect">
            <a:avLst/>
          </a:prstGeom>
        </p:spPr>
      </p:pic>
      <p:sp>
        <p:nvSpPr>
          <p:cNvPr id="24" name="テキスト ボックス 23">
            <a:extLst>
              <a:ext uri="{FF2B5EF4-FFF2-40B4-BE49-F238E27FC236}">
                <a16:creationId xmlns:a16="http://schemas.microsoft.com/office/drawing/2014/main" id="{FB24E4D4-2BF3-4A03-A7FE-FAAAF5DD03DC}"/>
              </a:ext>
            </a:extLst>
          </p:cNvPr>
          <p:cNvSpPr txBox="1"/>
          <p:nvPr/>
        </p:nvSpPr>
        <p:spPr>
          <a:xfrm>
            <a:off x="5831206" y="1620000"/>
            <a:ext cx="3359150" cy="257369"/>
          </a:xfrm>
          <a:prstGeom prst="rect">
            <a:avLst/>
          </a:prstGeom>
          <a:noFill/>
        </p:spPr>
        <p:txBody>
          <a:bodyPr wrap="square" tIns="72000" bIns="0">
            <a:spAutoFit/>
          </a:bodyPr>
          <a:lstStyle/>
          <a:p>
            <a:pPr algn="just"/>
            <a:r>
              <a:rPr lang="ja-JP" altLang="en-US" sz="1200" b="1" dirty="0">
                <a:latin typeface="メイリオ" panose="020B0604030504040204" pitchFamily="50" charset="-128"/>
                <a:ea typeface="メイリオ" panose="020B0604030504040204" pitchFamily="50" charset="-128"/>
              </a:rPr>
              <a:t>テレワークの継続意向</a:t>
            </a:r>
            <a:endParaRPr lang="en-US" altLang="ja-JP" sz="1200"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D39DCF37-5C78-419C-9744-D6A4B030678D}"/>
              </a:ext>
            </a:extLst>
          </p:cNvPr>
          <p:cNvSpPr txBox="1"/>
          <p:nvPr/>
        </p:nvSpPr>
        <p:spPr>
          <a:xfrm>
            <a:off x="288000" y="1032375"/>
            <a:ext cx="11520000" cy="626701"/>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・コロナ禍を境に、テレワーク実施率は増加傾向にある。近畿圏は令和５年度で</a:t>
            </a:r>
            <a:r>
              <a:rPr lang="en-US" altLang="ja-JP" sz="1200" dirty="0">
                <a:latin typeface="メイリオ" panose="020B0604030504040204" pitchFamily="50" charset="-128"/>
                <a:ea typeface="メイリオ" panose="020B0604030504040204" pitchFamily="50" charset="-128"/>
              </a:rPr>
              <a:t>24.8</a:t>
            </a:r>
            <a:r>
              <a:rPr lang="ja-JP" altLang="en-US" sz="1200" dirty="0">
                <a:latin typeface="メイリオ" panose="020B0604030504040204" pitchFamily="50" charset="-128"/>
                <a:ea typeface="メイリオ" panose="020B0604030504040204" pitchFamily="50" charset="-128"/>
              </a:rPr>
              <a:t>％となっており、全国平均とおおむね同様の推移となっている</a:t>
            </a:r>
          </a:p>
          <a:p>
            <a:pPr marL="146050" indent="-146050" algn="just"/>
            <a:r>
              <a:rPr lang="ja-JP" altLang="en-US" sz="1200" dirty="0">
                <a:latin typeface="メイリオ" panose="020B0604030504040204" pitchFamily="50" charset="-128"/>
                <a:ea typeface="メイリオ" panose="020B0604030504040204" pitchFamily="50" charset="-128"/>
              </a:rPr>
              <a:t>・今後の継続以降は、テレワーカーの約７割が継続意向、非テレワーカーの約２割が実施意向にあり、理由として「時間の有効活用」や「通勤の負担軽減」」が挙げられている</a:t>
            </a:r>
          </a:p>
        </p:txBody>
      </p:sp>
      <p:pic>
        <p:nvPicPr>
          <p:cNvPr id="23" name="図 22">
            <a:extLst>
              <a:ext uri="{FF2B5EF4-FFF2-40B4-BE49-F238E27FC236}">
                <a16:creationId xmlns:a16="http://schemas.microsoft.com/office/drawing/2014/main" id="{0FD33E5C-5A87-492C-9707-D02000BA1ED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56349" y="2105075"/>
            <a:ext cx="5107587" cy="2060525"/>
          </a:xfrm>
          <a:prstGeom prst="rect">
            <a:avLst/>
          </a:prstGeom>
        </p:spPr>
      </p:pic>
      <p:sp>
        <p:nvSpPr>
          <p:cNvPr id="25" name="テキスト ボックス 24">
            <a:extLst>
              <a:ext uri="{FF2B5EF4-FFF2-40B4-BE49-F238E27FC236}">
                <a16:creationId xmlns:a16="http://schemas.microsoft.com/office/drawing/2014/main" id="{F4988221-9A1C-4558-BE22-193786ADC998}"/>
              </a:ext>
            </a:extLst>
          </p:cNvPr>
          <p:cNvSpPr txBox="1"/>
          <p:nvPr/>
        </p:nvSpPr>
        <p:spPr>
          <a:xfrm>
            <a:off x="6022194" y="1860963"/>
            <a:ext cx="3561226" cy="226591"/>
          </a:xfrm>
          <a:prstGeom prst="rect">
            <a:avLst/>
          </a:prstGeom>
          <a:noFill/>
        </p:spPr>
        <p:txBody>
          <a:bodyPr wrap="square" tIns="72000" bIns="0">
            <a:spAutoFit/>
          </a:bodyPr>
          <a:lstStyle/>
          <a:p>
            <a:pPr algn="just"/>
            <a:r>
              <a:rPr lang="ja-JP" altLang="en-US" sz="1000" dirty="0">
                <a:latin typeface="メイリオ" panose="020B0604030504040204" pitchFamily="50" charset="-128"/>
                <a:ea typeface="メイリオ" panose="020B0604030504040204" pitchFamily="50" charset="-128"/>
              </a:rPr>
              <a:t>今後のテレワークの継続意向（テレワーカー）</a:t>
            </a:r>
            <a:endParaRPr lang="en-US" altLang="ja-JP" sz="10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C5DE6B2D-16E1-4F6A-87CD-817B79585683}"/>
              </a:ext>
            </a:extLst>
          </p:cNvPr>
          <p:cNvSpPr txBox="1"/>
          <p:nvPr/>
        </p:nvSpPr>
        <p:spPr>
          <a:xfrm>
            <a:off x="6022194" y="4043145"/>
            <a:ext cx="3561226" cy="226591"/>
          </a:xfrm>
          <a:prstGeom prst="rect">
            <a:avLst/>
          </a:prstGeom>
          <a:noFill/>
        </p:spPr>
        <p:txBody>
          <a:bodyPr wrap="square" tIns="72000" bIns="0">
            <a:spAutoFit/>
          </a:bodyPr>
          <a:lstStyle/>
          <a:p>
            <a:pPr algn="just"/>
            <a:r>
              <a:rPr lang="ja-JP" altLang="en-US" sz="1000" dirty="0">
                <a:latin typeface="メイリオ" panose="020B0604030504040204" pitchFamily="50" charset="-128"/>
                <a:ea typeface="メイリオ" panose="020B0604030504040204" pitchFamily="50" charset="-128"/>
              </a:rPr>
              <a:t>今後のテレワークの実施意向（非テレワーカー）</a:t>
            </a: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59468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73</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住生活リテラシーに係る取組</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000" y="1841231"/>
            <a:ext cx="3448472" cy="4860000"/>
          </a:xfrm>
          <a:prstGeom prst="rect">
            <a:avLst/>
          </a:prstGeom>
        </p:spPr>
      </p:pic>
      <p:sp>
        <p:nvSpPr>
          <p:cNvPr id="19" name="テキスト ボックス 18">
            <a:extLst>
              <a:ext uri="{FF2B5EF4-FFF2-40B4-BE49-F238E27FC236}">
                <a16:creationId xmlns:a16="http://schemas.microsoft.com/office/drawing/2014/main" id="{FB24E4D4-2BF3-4A03-A7FE-FAAAF5DD03DC}"/>
              </a:ext>
            </a:extLst>
          </p:cNvPr>
          <p:cNvSpPr txBox="1"/>
          <p:nvPr/>
        </p:nvSpPr>
        <p:spPr>
          <a:xfrm>
            <a:off x="360000" y="1583862"/>
            <a:ext cx="3448800" cy="257369"/>
          </a:xfrm>
          <a:prstGeom prst="rect">
            <a:avLst/>
          </a:prstGeom>
          <a:noFill/>
        </p:spPr>
        <p:txBody>
          <a:bodyPr wrap="square" tIns="72000" bIns="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いま考える住まいのリテラシー</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テキスト　</a:t>
            </a:r>
          </a:p>
        </p:txBody>
      </p:sp>
      <p:sp>
        <p:nvSpPr>
          <p:cNvPr id="23" name="テキスト ボックス 22">
            <a:extLst>
              <a:ext uri="{FF2B5EF4-FFF2-40B4-BE49-F238E27FC236}">
                <a16:creationId xmlns:a16="http://schemas.microsoft.com/office/drawing/2014/main" id="{41F3CC93-8F00-4D01-8E40-7A55CA23A416}"/>
              </a:ext>
            </a:extLst>
          </p:cNvPr>
          <p:cNvSpPr txBox="1"/>
          <p:nvPr/>
        </p:nvSpPr>
        <p:spPr>
          <a:xfrm>
            <a:off x="288000" y="1080000"/>
            <a:ext cx="11520000" cy="442035"/>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・国土交通省では、住生活リテラシー（国民一人ひとりがより良い住まいの選択と判断する能力）の向上を目的に、「住生活リテラシー・プラットフォーム」 を設立</a:t>
            </a:r>
          </a:p>
          <a:p>
            <a:pPr marL="146050" indent="-146050" algn="just"/>
            <a:r>
              <a:rPr lang="ja-JP" altLang="en-US" sz="1200" dirty="0">
                <a:latin typeface="メイリオ" panose="020B0604030504040204" pitchFamily="50" charset="-128"/>
                <a:ea typeface="メイリオ" panose="020B0604030504040204" pitchFamily="50" charset="-128"/>
              </a:rPr>
              <a:t>・住生活リテラシー向上に向けて、</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いま考える住まいのリテラシー</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のテキストを試作</a:t>
            </a:r>
          </a:p>
        </p:txBody>
      </p:sp>
      <p:pic>
        <p:nvPicPr>
          <p:cNvPr id="5" name="図 4">
            <a:extLst>
              <a:ext uri="{FF2B5EF4-FFF2-40B4-BE49-F238E27FC236}">
                <a16:creationId xmlns:a16="http://schemas.microsoft.com/office/drawing/2014/main" id="{A9E887EA-8858-42D9-98D2-2520A72AFF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3721" y="1796302"/>
            <a:ext cx="4742838" cy="1692000"/>
          </a:xfrm>
          <a:prstGeom prst="rect">
            <a:avLst/>
          </a:prstGeom>
        </p:spPr>
      </p:pic>
      <p:pic>
        <p:nvPicPr>
          <p:cNvPr id="10" name="図 9">
            <a:extLst>
              <a:ext uri="{FF2B5EF4-FFF2-40B4-BE49-F238E27FC236}">
                <a16:creationId xmlns:a16="http://schemas.microsoft.com/office/drawing/2014/main" id="{B451BDC4-8B2A-48D3-A68E-8D50B50474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03722" y="3528070"/>
            <a:ext cx="4869569" cy="2952000"/>
          </a:xfrm>
          <a:prstGeom prst="rect">
            <a:avLst/>
          </a:prstGeom>
        </p:spPr>
      </p:pic>
      <p:sp>
        <p:nvSpPr>
          <p:cNvPr id="25" name="テキスト ボックス 24">
            <a:extLst>
              <a:ext uri="{FF2B5EF4-FFF2-40B4-BE49-F238E27FC236}">
                <a16:creationId xmlns:a16="http://schemas.microsoft.com/office/drawing/2014/main" id="{F0AC6FE0-2739-40B2-9137-9DE1DCDB6B31}"/>
              </a:ext>
            </a:extLst>
          </p:cNvPr>
          <p:cNvSpPr txBox="1"/>
          <p:nvPr/>
        </p:nvSpPr>
        <p:spPr>
          <a:xfrm>
            <a:off x="4391024" y="5042182"/>
            <a:ext cx="2512695" cy="1384995"/>
          </a:xfrm>
          <a:prstGeom prst="rect">
            <a:avLst/>
          </a:prstGeom>
          <a:noFill/>
        </p:spPr>
        <p:txBody>
          <a:bodyPr wrap="square">
            <a:spAutoFit/>
          </a:bodyPr>
          <a:lstStyle/>
          <a:p>
            <a:pPr algn="just"/>
            <a:r>
              <a:rPr lang="ja-JP" altLang="en-US" sz="1200" dirty="0">
                <a:latin typeface="メイリオ" panose="020B0604030504040204" pitchFamily="50" charset="-128"/>
                <a:ea typeface="メイリオ" panose="020B0604030504040204" pitchFamily="50" charset="-128"/>
              </a:rPr>
              <a:t>リテラシーの向上により、取得した住宅を適切に維持管理し、次の居住者へと継承していく行動を促す住宅循環システムの構築につながり、ひいては空き家の発生抑制や要配慮者の住まいの確保にも資することが期待される。</a:t>
            </a:r>
          </a:p>
        </p:txBody>
      </p:sp>
      <p:sp>
        <p:nvSpPr>
          <p:cNvPr id="26" name="テキスト ボックス 25">
            <a:extLst>
              <a:ext uri="{FF2B5EF4-FFF2-40B4-BE49-F238E27FC236}">
                <a16:creationId xmlns:a16="http://schemas.microsoft.com/office/drawing/2014/main" id="{DEEE19DE-CE06-46B9-851A-84AF45F6EF91}"/>
              </a:ext>
            </a:extLst>
          </p:cNvPr>
          <p:cNvSpPr txBox="1"/>
          <p:nvPr/>
        </p:nvSpPr>
        <p:spPr>
          <a:xfrm>
            <a:off x="4161564" y="1855301"/>
            <a:ext cx="2742156" cy="1569660"/>
          </a:xfrm>
          <a:prstGeom prst="rect">
            <a:avLst/>
          </a:prstGeom>
          <a:noFill/>
        </p:spPr>
        <p:txBody>
          <a:bodyPr wrap="square">
            <a:spAutoFit/>
          </a:bodyPr>
          <a:lstStyle/>
          <a:p>
            <a:pPr marL="152400" indent="-152400" algn="just"/>
            <a:r>
              <a:rPr lang="ja-JP" altLang="en-US" sz="1200" dirty="0">
                <a:latin typeface="メイリオ" panose="020B0604030504040204" pitchFamily="50" charset="-128"/>
                <a:ea typeface="メイリオ" panose="020B0604030504040204" pitchFamily="50" charset="-128"/>
              </a:rPr>
              <a:t>○画一的な「郊外庭付き一戸建て」というゴールは、誰もが抱く理想像ではなくなった。 </a:t>
            </a:r>
          </a:p>
          <a:p>
            <a:pPr marL="358775" indent="-176213" algn="just"/>
            <a:r>
              <a:rPr lang="ja-JP" altLang="en-US" sz="1200" dirty="0">
                <a:latin typeface="メイリオ" panose="020B0604030504040204" pitchFamily="50" charset="-128"/>
                <a:ea typeface="メイリオ" panose="020B0604030504040204" pitchFamily="50" charset="-128"/>
              </a:rPr>
              <a:t>・時代の変遷に伴い、「マルチステージ型モデル」の人生へと移行している。</a:t>
            </a:r>
          </a:p>
          <a:p>
            <a:pPr marL="358775" indent="-176213" algn="just"/>
            <a:r>
              <a:rPr lang="ja-JP" altLang="en-US" sz="1200" dirty="0">
                <a:latin typeface="メイリオ" panose="020B0604030504040204" pitchFamily="50" charset="-128"/>
                <a:ea typeface="メイリオ" panose="020B0604030504040204" pitchFamily="50" charset="-128"/>
              </a:rPr>
              <a:t>・住まい方も非直線的で流動的なモデルに移行する可能性がある。</a:t>
            </a:r>
          </a:p>
        </p:txBody>
      </p:sp>
      <p:sp>
        <p:nvSpPr>
          <p:cNvPr id="27" name="テキスト ボックス 26">
            <a:extLst>
              <a:ext uri="{FF2B5EF4-FFF2-40B4-BE49-F238E27FC236}">
                <a16:creationId xmlns:a16="http://schemas.microsoft.com/office/drawing/2014/main" id="{13E16A59-AD38-4F4F-9601-E3EF801CA3BF}"/>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国土交通省「いま考える住まいのリテラシー」テキスト、資料編（試作品）</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7A843314-0D17-4AD8-A6D0-F027BFC1EC02}"/>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348487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既存住宅状況調査</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インスペクション</a:t>
            </a:r>
            <a:r>
              <a:rPr lang="en-US" altLang="ja-JP" sz="2000" b="1" dirty="0">
                <a:solidFill>
                  <a:schemeClr val="tx1"/>
                </a:solidFill>
                <a:latin typeface="メイリオ" panose="020B0604030504040204" pitchFamily="50" charset="-128"/>
                <a:ea typeface="メイリオ" panose="020B0604030504040204" pitchFamily="50" charset="-128"/>
              </a:rPr>
              <a:t>〕</a:t>
            </a:r>
            <a:endParaRPr lang="ja-JP" altLang="en-US" sz="2000" b="1" dirty="0">
              <a:solidFill>
                <a:schemeClr val="tx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72000" y="1800000"/>
            <a:ext cx="4680000" cy="3258423"/>
          </a:xfrm>
          <a:prstGeom prst="rect">
            <a:avLst/>
          </a:prstGeom>
          <a:ln w="3175">
            <a:solidFill>
              <a:schemeClr val="tx1">
                <a:lumMod val="75000"/>
                <a:lumOff val="25000"/>
              </a:schemeClr>
            </a:solidFill>
          </a:ln>
        </p:spPr>
      </p:pic>
      <p:pic>
        <p:nvPicPr>
          <p:cNvPr id="3" name="図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000" y="1800000"/>
            <a:ext cx="6632757" cy="4680000"/>
          </a:xfrm>
          <a:prstGeom prst="rect">
            <a:avLst/>
          </a:prstGeom>
          <a:ln w="3175">
            <a:solidFill>
              <a:schemeClr val="tx1">
                <a:lumMod val="75000"/>
                <a:lumOff val="25000"/>
              </a:schemeClr>
            </a:solidFill>
          </a:ln>
        </p:spPr>
      </p:pic>
      <p:sp>
        <p:nvSpPr>
          <p:cNvPr id="15" name="テキスト ボックス 14">
            <a:extLst>
              <a:ext uri="{FF2B5EF4-FFF2-40B4-BE49-F238E27FC236}">
                <a16:creationId xmlns:a16="http://schemas.microsoft.com/office/drawing/2014/main" id="{CFC2927F-47E2-4BCD-A042-CE1F8C3F4CAE}"/>
              </a:ext>
            </a:extLst>
          </p:cNvPr>
          <p:cNvSpPr txBox="1"/>
          <p:nvPr/>
        </p:nvSpPr>
        <p:spPr>
          <a:xfrm>
            <a:off x="288000" y="1080000"/>
            <a:ext cx="11520000" cy="626701"/>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・既存住宅の取得にあたり、住宅の状況を調査する消費者ニーズが高まっている</a:t>
            </a:r>
          </a:p>
          <a:p>
            <a:pPr marL="146050" indent="-146050" algn="just"/>
            <a:r>
              <a:rPr lang="ja-JP" altLang="en-US" sz="1200" dirty="0">
                <a:latin typeface="メイリオ" panose="020B0604030504040204" pitchFamily="50" charset="-128"/>
                <a:ea typeface="メイリオ" panose="020B0604030504040204" pitchFamily="50" charset="-128"/>
              </a:rPr>
              <a:t>・こうしたニーズを踏まえ、国土交通省では既存住宅の売買時点の物件の状態を把握できる「インスペクション（既存住宅の点検・調査）」サービス普及の取組を推進している</a:t>
            </a:r>
          </a:p>
        </p:txBody>
      </p:sp>
      <p:sp>
        <p:nvSpPr>
          <p:cNvPr id="22" name="テキスト ボックス 21">
            <a:extLst>
              <a:ext uri="{FF2B5EF4-FFF2-40B4-BE49-F238E27FC236}">
                <a16:creationId xmlns:a16="http://schemas.microsoft.com/office/drawing/2014/main" id="{68B541A4-8703-4072-B39B-52075A333946}"/>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出典：国土交通省「既存住宅状況調査、既存住宅瑕疵保険関係資料</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令和５年９月版</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6C1A4B60-A259-4F53-A7B8-CAAD86931AA1}"/>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16549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75</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0000" y="1800000"/>
            <a:ext cx="6566087" cy="4680000"/>
          </a:xfrm>
          <a:prstGeom prst="rect">
            <a:avLst/>
          </a:prstGeom>
          <a:ln w="3175">
            <a:solidFill>
              <a:schemeClr val="tx1"/>
            </a:solidFill>
          </a:ln>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000" y="1800000"/>
            <a:ext cx="4770758" cy="3348000"/>
          </a:xfrm>
          <a:prstGeom prst="rect">
            <a:avLst/>
          </a:prstGeom>
          <a:ln w="3175">
            <a:solidFill>
              <a:schemeClr val="tx1"/>
            </a:solidFill>
          </a:ln>
        </p:spPr>
      </p:pic>
      <p:sp>
        <p:nvSpPr>
          <p:cNvPr id="15" name="テキスト ボックス 14">
            <a:extLst>
              <a:ext uri="{FF2B5EF4-FFF2-40B4-BE49-F238E27FC236}">
                <a16:creationId xmlns:a16="http://schemas.microsoft.com/office/drawing/2014/main" id="{73804FD4-DF67-43AD-AF59-565078FFE682}"/>
              </a:ext>
            </a:extLst>
          </p:cNvPr>
          <p:cNvSpPr txBox="1"/>
          <p:nvPr/>
        </p:nvSpPr>
        <p:spPr>
          <a:xfrm>
            <a:off x="288000" y="1080000"/>
            <a:ext cx="11520000" cy="442035"/>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・インスペクションは、建築士の資格をもつ専門の検査員が、第三者的な立場で、目視、動作確認、聞き取りなどにより住宅の現状の検査を行う</a:t>
            </a:r>
          </a:p>
          <a:p>
            <a:pPr marL="146050" indent="-146050" algn="just"/>
            <a:r>
              <a:rPr lang="ja-JP" altLang="en-US" sz="1200" dirty="0">
                <a:latin typeface="メイリオ" panose="020B0604030504040204" pitchFamily="50" charset="-128"/>
                <a:ea typeface="メイリオ" panose="020B0604030504040204" pitchFamily="50" charset="-128"/>
              </a:rPr>
              <a:t>・国土交通省が実施したアンケート調査によると、インスペクションを実施したのは</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割程度となっている</a:t>
            </a:r>
          </a:p>
        </p:txBody>
      </p:sp>
      <p:sp>
        <p:nvSpPr>
          <p:cNvPr id="22" name="テキスト ボックス 21">
            <a:extLst>
              <a:ext uri="{FF2B5EF4-FFF2-40B4-BE49-F238E27FC236}">
                <a16:creationId xmlns:a16="http://schemas.microsoft.com/office/drawing/2014/main" id="{8E0CA02E-C797-4476-BFEC-7EC9CA2D1518}"/>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出典：国土交通省「既存住宅状況調査、既存住宅瑕疵保険関係資料</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令和５年９月版</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正方形/長方形 22">
            <a:extLst>
              <a:ext uri="{FF2B5EF4-FFF2-40B4-BE49-F238E27FC236}">
                <a16:creationId xmlns:a16="http://schemas.microsoft.com/office/drawing/2014/main" id="{D8FAD1F3-3250-43A1-B351-A9587B68D6AD}"/>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既存住宅状況調査</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インスペクション</a:t>
            </a:r>
            <a:r>
              <a:rPr lang="en-US" altLang="ja-JP" sz="2000" b="1" dirty="0">
                <a:solidFill>
                  <a:schemeClr val="tx1"/>
                </a:solidFill>
                <a:latin typeface="メイリオ" panose="020B0604030504040204" pitchFamily="50" charset="-128"/>
                <a:ea typeface="メイリオ" panose="020B0604030504040204" pitchFamily="50" charset="-128"/>
              </a:rPr>
              <a:t>〕</a:t>
            </a:r>
            <a:endParaRPr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0C3592CD-FE76-4B45-A100-078144A30C0C}"/>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1797702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76</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000" y="1799999"/>
            <a:ext cx="8489750" cy="4680000"/>
          </a:xfrm>
          <a:prstGeom prst="rect">
            <a:avLst/>
          </a:prstGeom>
        </p:spPr>
      </p:pic>
      <p:sp>
        <p:nvSpPr>
          <p:cNvPr id="15" name="正方形/長方形 14">
            <a:extLst>
              <a:ext uri="{FF2B5EF4-FFF2-40B4-BE49-F238E27FC236}">
                <a16:creationId xmlns:a16="http://schemas.microsoft.com/office/drawing/2014/main" id="{447D1B03-2D8B-4308-9319-B4B519E8A96A}"/>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既存住宅状況調査</a:t>
            </a:r>
            <a:r>
              <a:rPr lang="en-US" altLang="ja-JP" sz="2000" b="1" dirty="0">
                <a:solidFill>
                  <a:schemeClr val="tx1"/>
                </a:solidFill>
                <a:latin typeface="メイリオ" panose="020B0604030504040204" pitchFamily="50" charset="-128"/>
                <a:ea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rPr>
              <a:t>インスペクション</a:t>
            </a:r>
            <a:r>
              <a:rPr lang="en-US" altLang="ja-JP" sz="2000" b="1" dirty="0">
                <a:solidFill>
                  <a:schemeClr val="tx1"/>
                </a:solidFill>
                <a:latin typeface="メイリオ" panose="020B0604030504040204" pitchFamily="50" charset="-128"/>
                <a:ea typeface="メイリオ" panose="020B0604030504040204" pitchFamily="50" charset="-128"/>
              </a:rPr>
              <a:t>〕</a:t>
            </a:r>
            <a:endParaRPr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41858876-25D6-406A-B947-F05AA9F8DB45}"/>
              </a:ext>
            </a:extLst>
          </p:cNvPr>
          <p:cNvSpPr txBox="1"/>
          <p:nvPr/>
        </p:nvSpPr>
        <p:spPr>
          <a:xfrm>
            <a:off x="288000" y="1080000"/>
            <a:ext cx="11520000" cy="442035"/>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・インスペクションは劣化事象や不具合の有無の確認であり、瑕疵がないことを保証するものではないため、事後的に瑕疵が発覚した場合の備えとして、「既存住宅売買瑕疵保険」の活用が有効</a:t>
            </a:r>
          </a:p>
        </p:txBody>
      </p:sp>
      <p:sp>
        <p:nvSpPr>
          <p:cNvPr id="22" name="テキスト ボックス 21">
            <a:extLst>
              <a:ext uri="{FF2B5EF4-FFF2-40B4-BE49-F238E27FC236}">
                <a16:creationId xmlns:a16="http://schemas.microsoft.com/office/drawing/2014/main" id="{05E6285B-8BD1-45CE-8E37-102BD4C0AB56}"/>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出典：国土交通省「既存住宅状況調査、既存住宅瑕疵保険関係資料</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令和５年９月版</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a:extLst>
              <a:ext uri="{FF2B5EF4-FFF2-40B4-BE49-F238E27FC236}">
                <a16:creationId xmlns:a16="http://schemas.microsoft.com/office/drawing/2014/main" id="{6BC8304D-560D-493B-ADF2-59C06E195577}"/>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399032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656581"/>
            <a:ext cx="12192000" cy="792088"/>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 ４．新技術･デジタル化の進展</a:t>
            </a:r>
          </a:p>
        </p:txBody>
      </p:sp>
      <p:graphicFrame>
        <p:nvGraphicFramePr>
          <p:cNvPr id="8" name="表 7"/>
          <p:cNvGraphicFramePr>
            <a:graphicFrameLocks noGrp="1"/>
          </p:cNvGraphicFramePr>
          <p:nvPr>
            <p:extLst>
              <p:ext uri="{D42A27DB-BD31-4B8C-83A1-F6EECF244321}">
                <p14:modId xmlns:p14="http://schemas.microsoft.com/office/powerpoint/2010/main" val="1110116465"/>
              </p:ext>
            </p:extLst>
          </p:nvPr>
        </p:nvGraphicFramePr>
        <p:xfrm>
          <a:off x="2907672" y="2299572"/>
          <a:ext cx="6716226" cy="2700000"/>
        </p:xfrm>
        <a:graphic>
          <a:graphicData uri="http://schemas.openxmlformats.org/drawingml/2006/table">
            <a:tbl>
              <a:tblPr firstRow="1">
                <a:tableStyleId>{22838BEF-8BB2-4498-84A7-C5851F593DF1}</a:tableStyleId>
              </a:tblPr>
              <a:tblGrid>
                <a:gridCol w="145906">
                  <a:extLst>
                    <a:ext uri="{9D8B030D-6E8A-4147-A177-3AD203B41FA5}">
                      <a16:colId xmlns:a16="http://schemas.microsoft.com/office/drawing/2014/main" val="20000"/>
                    </a:ext>
                  </a:extLst>
                </a:gridCol>
                <a:gridCol w="5736361">
                  <a:extLst>
                    <a:ext uri="{9D8B030D-6E8A-4147-A177-3AD203B41FA5}">
                      <a16:colId xmlns:a16="http://schemas.microsoft.com/office/drawing/2014/main" val="20001"/>
                    </a:ext>
                  </a:extLst>
                </a:gridCol>
                <a:gridCol w="833959">
                  <a:extLst>
                    <a:ext uri="{9D8B030D-6E8A-4147-A177-3AD203B41FA5}">
                      <a16:colId xmlns:a16="http://schemas.microsoft.com/office/drawing/2014/main" val="20002"/>
                    </a:ext>
                  </a:extLst>
                </a:gridCol>
              </a:tblGrid>
              <a:tr h="540000">
                <a:tc rowSpan="4">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8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・３</a:t>
                      </a:r>
                      <a:r>
                        <a:rPr lang="en-US" altLang="ja-JP"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D</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プリンターを活用した建築物の施工</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P78</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・不動産</a:t>
                      </a:r>
                      <a:r>
                        <a:rPr lang="en-US" altLang="ja-JP"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ID</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の導入検討</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P79</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３</a:t>
                      </a:r>
                      <a:r>
                        <a:rPr kumimoji="1" lang="en-US" altLang="ja-JP"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D</a:t>
                      </a: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都市モデル（</a:t>
                      </a:r>
                      <a:r>
                        <a:rPr kumimoji="1" lang="en-US" altLang="ja-JP"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PLATEAU</a:t>
                      </a: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）の活用</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P80</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・仮想空間：住宅市場への広がり</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P83</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4000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8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・仮想空間：建設現場での検査システムの活用</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P84</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8347307"/>
                  </a:ext>
                </a:extLst>
              </a:tr>
            </a:tbl>
          </a:graphicData>
        </a:graphic>
      </p:graphicFrame>
    </p:spTree>
    <p:extLst>
      <p:ext uri="{BB962C8B-B14F-4D97-AF65-F5344CB8AC3E}">
        <p14:creationId xmlns:p14="http://schemas.microsoft.com/office/powerpoint/2010/main" val="179294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78</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a:t>
            </a:r>
            <a:r>
              <a:rPr lang="en-US" altLang="ja-JP" sz="2000" b="1" dirty="0">
                <a:solidFill>
                  <a:schemeClr val="tx1"/>
                </a:solidFill>
                <a:latin typeface="メイリオ" panose="020B0604030504040204" pitchFamily="50" charset="-128"/>
                <a:ea typeface="メイリオ" panose="020B0604030504040204" pitchFamily="50" charset="-128"/>
              </a:rPr>
              <a:t>3D</a:t>
            </a:r>
            <a:r>
              <a:rPr lang="ja-JP" altLang="en-US" sz="2000" b="1" dirty="0">
                <a:solidFill>
                  <a:schemeClr val="tx1"/>
                </a:solidFill>
                <a:latin typeface="メイリオ" panose="020B0604030504040204" pitchFamily="50" charset="-128"/>
                <a:ea typeface="メイリオ" panose="020B0604030504040204" pitchFamily="50" charset="-128"/>
              </a:rPr>
              <a:t>プリンターを活用した建築物の施工</a:t>
            </a:r>
          </a:p>
        </p:txBody>
      </p:sp>
      <p:sp>
        <p:nvSpPr>
          <p:cNvPr id="15" name="テキスト ボックス 14">
            <a:extLst>
              <a:ext uri="{FF2B5EF4-FFF2-40B4-BE49-F238E27FC236}">
                <a16:creationId xmlns:a16="http://schemas.microsoft.com/office/drawing/2014/main" id="{EE6557B1-8D30-458E-9BED-A09FFE8D06E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新技術･デジタル化の進展</a:t>
            </a:r>
          </a:p>
        </p:txBody>
      </p:sp>
      <p:grpSp>
        <p:nvGrpSpPr>
          <p:cNvPr id="2" name="グループ化 1">
            <a:extLst>
              <a:ext uri="{FF2B5EF4-FFF2-40B4-BE49-F238E27FC236}">
                <a16:creationId xmlns:a16="http://schemas.microsoft.com/office/drawing/2014/main" id="{04796A39-22D8-439F-AB23-AA277BEF785F}"/>
              </a:ext>
            </a:extLst>
          </p:cNvPr>
          <p:cNvGrpSpPr/>
          <p:nvPr/>
        </p:nvGrpSpPr>
        <p:grpSpPr>
          <a:xfrm>
            <a:off x="720000" y="2160000"/>
            <a:ext cx="5040000" cy="457200"/>
            <a:chOff x="622680" y="2395745"/>
            <a:chExt cx="5040000" cy="457200"/>
          </a:xfrm>
        </p:grpSpPr>
        <p:sp>
          <p:nvSpPr>
            <p:cNvPr id="4" name="正方形/長方形 3"/>
            <p:cNvSpPr/>
            <p:nvPr/>
          </p:nvSpPr>
          <p:spPr>
            <a:xfrm>
              <a:off x="1179746" y="2496191"/>
              <a:ext cx="4022255" cy="307777"/>
            </a:xfrm>
            <a:prstGeom prst="rect">
              <a:avLst/>
            </a:prstGeom>
          </p:spPr>
          <p:txBody>
            <a:bodyPr wrap="none">
              <a:spAutoFit/>
            </a:bodyPr>
            <a:lstStyle/>
            <a:p>
              <a:r>
                <a:rPr lang="en-US" altLang="ja-JP" sz="1400" b="1" dirty="0">
                  <a:latin typeface="メイリオ" panose="020B0604030504040204" pitchFamily="50" charset="-128"/>
                  <a:ea typeface="メイリオ" panose="020B0604030504040204" pitchFamily="50" charset="-128"/>
                </a:rPr>
                <a:t>3D</a:t>
              </a:r>
              <a:r>
                <a:rPr lang="ja-JP" altLang="en-US" sz="1400" b="1" dirty="0">
                  <a:latin typeface="メイリオ" panose="020B0604030504040204" pitchFamily="50" charset="-128"/>
                  <a:ea typeface="メイリオ" panose="020B0604030504040204" pitchFamily="50" charset="-128"/>
                </a:rPr>
                <a:t>プリンタを活用したグランピング施設の建築</a:t>
              </a:r>
            </a:p>
          </p:txBody>
        </p:sp>
        <p:sp>
          <p:nvSpPr>
            <p:cNvPr id="5" name="角丸四角形 4"/>
            <p:cNvSpPr/>
            <p:nvPr/>
          </p:nvSpPr>
          <p:spPr>
            <a:xfrm>
              <a:off x="622680" y="2395745"/>
              <a:ext cx="50400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622680" y="2395745"/>
              <a:ext cx="536755" cy="457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事例</a:t>
              </a:r>
              <a:endParaRPr kumimoji="1" lang="en-US" altLang="ja-JP" sz="12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dirty="0">
                  <a:solidFill>
                    <a:schemeClr val="bg1"/>
                  </a:solidFill>
                  <a:latin typeface="メイリオ" panose="020B0604030504040204" pitchFamily="50" charset="-128"/>
                  <a:ea typeface="メイリオ" panose="020B0604030504040204" pitchFamily="50" charset="-128"/>
                </a:rPr>
                <a:t>➀</a:t>
              </a:r>
            </a:p>
          </p:txBody>
        </p:sp>
      </p:grpSp>
      <p:sp>
        <p:nvSpPr>
          <p:cNvPr id="7" name="正方形/長方形 6"/>
          <p:cNvSpPr/>
          <p:nvPr/>
        </p:nvSpPr>
        <p:spPr>
          <a:xfrm>
            <a:off x="719999" y="2880000"/>
            <a:ext cx="5039999" cy="830997"/>
          </a:xfrm>
          <a:prstGeom prst="rect">
            <a:avLst/>
          </a:prstGeom>
          <a:solidFill>
            <a:schemeClr val="bg1">
              <a:lumMod val="95000"/>
            </a:schemeClr>
          </a:solidFill>
        </p:spPr>
        <p:txBody>
          <a:bodyPr wrap="square">
            <a:spAutoFit/>
          </a:bodyPr>
          <a:lstStyle/>
          <a:p>
            <a:pPr marL="180975" indent="-180975" algn="just"/>
            <a:r>
              <a:rPr lang="ja-JP" altLang="en-US" sz="1200" dirty="0">
                <a:latin typeface="メイリオ" panose="020B0604030504040204" pitchFamily="50" charset="-128"/>
                <a:ea typeface="メイリオ" panose="020B0604030504040204" pitchFamily="50" charset="-128"/>
              </a:rPr>
              <a:t>・商業用宿泊施設を、</a:t>
            </a:r>
            <a:r>
              <a:rPr lang="en-US" altLang="ja-JP" sz="1200" dirty="0">
                <a:latin typeface="メイリオ" panose="020B0604030504040204" pitchFamily="50" charset="-128"/>
                <a:ea typeface="メイリオ" panose="020B0604030504040204" pitchFamily="50" charset="-128"/>
              </a:rPr>
              <a:t>3D</a:t>
            </a:r>
            <a:r>
              <a:rPr lang="ja-JP" altLang="en-US" sz="1200" dirty="0">
                <a:latin typeface="メイリオ" panose="020B0604030504040204" pitchFamily="50" charset="-128"/>
                <a:ea typeface="メイリオ" panose="020B0604030504040204" pitchFamily="50" charset="-128"/>
              </a:rPr>
              <a:t>プリンタを活用し鉄筋コンクリート造として建設。国内初の取組みとなった。</a:t>
            </a:r>
            <a:endParaRPr lang="en-US" altLang="ja-JP" sz="1200" dirty="0">
              <a:latin typeface="メイリオ" panose="020B0604030504040204" pitchFamily="50" charset="-128"/>
              <a:ea typeface="メイリオ" panose="020B0604030504040204" pitchFamily="50" charset="-128"/>
            </a:endParaRPr>
          </a:p>
          <a:p>
            <a:pPr marL="180975" indent="-180975" algn="just"/>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3D</a:t>
            </a:r>
            <a:r>
              <a:rPr lang="ja-JP" altLang="en-US" sz="1200" dirty="0">
                <a:latin typeface="メイリオ" panose="020B0604030504040204" pitchFamily="50" charset="-128"/>
                <a:ea typeface="メイリオ" panose="020B0604030504040204" pitchFamily="50" charset="-128"/>
              </a:rPr>
              <a:t>プリンタだからこそ実現可能な特殊な形状やテクスチャーを生み出し、新しい建築の価値を創造できることも魅力である。</a:t>
            </a:r>
          </a:p>
        </p:txBody>
      </p:sp>
      <p:grpSp>
        <p:nvGrpSpPr>
          <p:cNvPr id="6" name="グループ化 5">
            <a:extLst>
              <a:ext uri="{FF2B5EF4-FFF2-40B4-BE49-F238E27FC236}">
                <a16:creationId xmlns:a16="http://schemas.microsoft.com/office/drawing/2014/main" id="{4DD785BE-CA7F-4FCC-8126-53E60B42AF0B}"/>
              </a:ext>
            </a:extLst>
          </p:cNvPr>
          <p:cNvGrpSpPr/>
          <p:nvPr/>
        </p:nvGrpSpPr>
        <p:grpSpPr>
          <a:xfrm>
            <a:off x="6479999" y="2160000"/>
            <a:ext cx="5040000" cy="457200"/>
            <a:chOff x="6519570" y="2403606"/>
            <a:chExt cx="5040000" cy="457200"/>
          </a:xfrm>
        </p:grpSpPr>
        <p:sp>
          <p:nvSpPr>
            <p:cNvPr id="23" name="正方形/長方形 22"/>
            <p:cNvSpPr/>
            <p:nvPr/>
          </p:nvSpPr>
          <p:spPr>
            <a:xfrm>
              <a:off x="7076638" y="2504052"/>
              <a:ext cx="4224233" cy="307777"/>
            </a:xfrm>
            <a:prstGeom prst="rect">
              <a:avLst/>
            </a:prstGeom>
          </p:spPr>
          <p:txBody>
            <a:bodyPr wrap="none">
              <a:spAutoFit/>
            </a:bodyPr>
            <a:lstStyle/>
            <a:p>
              <a:r>
                <a:rPr lang="ja-JP" altLang="en-US" sz="1400" b="1" dirty="0">
                  <a:latin typeface="メイリオ" panose="020B0604030504040204" pitchFamily="50" charset="-128"/>
                  <a:ea typeface="メイリオ" panose="020B0604030504040204" pitchFamily="50" charset="-128"/>
                </a:rPr>
                <a:t>一般向け</a:t>
              </a:r>
              <a:r>
                <a:rPr lang="en-US" altLang="ja-JP" sz="1400" b="1" dirty="0">
                  <a:latin typeface="メイリオ" panose="020B0604030504040204" pitchFamily="50" charset="-128"/>
                  <a:ea typeface="メイリオ" panose="020B0604030504040204" pitchFamily="50" charset="-128"/>
                </a:rPr>
                <a:t>3D</a:t>
              </a:r>
              <a:r>
                <a:rPr lang="ja-JP" altLang="en-US" sz="1400" b="1" dirty="0">
                  <a:latin typeface="メイリオ" panose="020B0604030504040204" pitchFamily="50" charset="-128"/>
                  <a:ea typeface="メイリオ" panose="020B0604030504040204" pitchFamily="50" charset="-128"/>
                </a:rPr>
                <a:t>プリンター住宅が</a:t>
              </a:r>
              <a:r>
                <a:rPr lang="en-US" altLang="ja-JP" sz="1400" b="1" dirty="0">
                  <a:latin typeface="メイリオ" panose="020B0604030504040204" pitchFamily="50" charset="-128"/>
                  <a:ea typeface="メイリオ" panose="020B0604030504040204" pitchFamily="50" charset="-128"/>
                </a:rPr>
                <a:t>550</a:t>
              </a:r>
              <a:r>
                <a:rPr lang="ja-JP" altLang="en-US" sz="1400" b="1" dirty="0">
                  <a:latin typeface="メイリオ" panose="020B0604030504040204" pitchFamily="50" charset="-128"/>
                  <a:ea typeface="メイリオ" panose="020B0604030504040204" pitchFamily="50" charset="-128"/>
                </a:rPr>
                <a:t>万円で販売開始</a:t>
              </a:r>
            </a:p>
          </p:txBody>
        </p:sp>
        <p:sp>
          <p:nvSpPr>
            <p:cNvPr id="24" name="角丸四角形 23"/>
            <p:cNvSpPr/>
            <p:nvPr/>
          </p:nvSpPr>
          <p:spPr>
            <a:xfrm>
              <a:off x="6519570" y="2403606"/>
              <a:ext cx="50400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519572" y="2403606"/>
              <a:ext cx="536755" cy="457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事例</a:t>
              </a:r>
              <a:endParaRPr kumimoji="1" lang="en-US" altLang="ja-JP" sz="12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dirty="0">
                  <a:solidFill>
                    <a:schemeClr val="bg1"/>
                  </a:solidFill>
                  <a:latin typeface="メイリオ" panose="020B0604030504040204" pitchFamily="50" charset="-128"/>
                  <a:ea typeface="メイリオ" panose="020B0604030504040204" pitchFamily="50" charset="-128"/>
                </a:rPr>
                <a:t>➁</a:t>
              </a:r>
            </a:p>
          </p:txBody>
        </p:sp>
      </p:grpSp>
      <p:sp>
        <p:nvSpPr>
          <p:cNvPr id="26" name="正方形/長方形 25"/>
          <p:cNvSpPr/>
          <p:nvPr/>
        </p:nvSpPr>
        <p:spPr>
          <a:xfrm>
            <a:off x="6480000" y="2880000"/>
            <a:ext cx="5039999" cy="830997"/>
          </a:xfrm>
          <a:prstGeom prst="rect">
            <a:avLst/>
          </a:prstGeom>
          <a:solidFill>
            <a:schemeClr val="bg1">
              <a:lumMod val="95000"/>
            </a:schemeClr>
          </a:solidFill>
        </p:spPr>
        <p:txBody>
          <a:bodyPr wrap="square">
            <a:spAutoFit/>
          </a:bodyPr>
          <a:lstStyle/>
          <a:p>
            <a:pPr marL="180975" indent="-180975" algn="just"/>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3D</a:t>
            </a:r>
            <a:r>
              <a:rPr lang="ja-JP" altLang="en-US" sz="1200" dirty="0">
                <a:latin typeface="メイリオ" panose="020B0604030504040204" pitchFamily="50" charset="-128"/>
                <a:ea typeface="メイリオ" panose="020B0604030504040204" pitchFamily="50" charset="-128"/>
              </a:rPr>
              <a:t>プリンターで出力した場合に最適な形を導入することで、施工時間計</a:t>
            </a:r>
            <a:r>
              <a:rPr lang="en-US" altLang="ja-JP" sz="1200" dirty="0">
                <a:latin typeface="メイリオ" panose="020B0604030504040204" pitchFamily="50" charset="-128"/>
                <a:ea typeface="メイリオ" panose="020B0604030504040204" pitchFamily="50" charset="-128"/>
              </a:rPr>
              <a:t>24</a:t>
            </a:r>
            <a:r>
              <a:rPr lang="ja-JP" altLang="en-US" sz="1200" dirty="0">
                <a:latin typeface="メイリオ" panose="020B0604030504040204" pitchFamily="50" charset="-128"/>
                <a:ea typeface="メイリオ" panose="020B0604030504040204" pitchFamily="50" charset="-128"/>
              </a:rPr>
              <a:t>時間以内を実現。</a:t>
            </a:r>
            <a:endParaRPr lang="en-US" altLang="ja-JP" sz="1200" dirty="0">
              <a:latin typeface="メイリオ" panose="020B0604030504040204" pitchFamily="50" charset="-128"/>
              <a:ea typeface="メイリオ" panose="020B0604030504040204" pitchFamily="50" charset="-128"/>
            </a:endParaRPr>
          </a:p>
          <a:p>
            <a:pPr marL="180975" indent="-180975" algn="just"/>
            <a:r>
              <a:rPr lang="ja-JP" altLang="en-US" sz="1200" dirty="0">
                <a:latin typeface="メイリオ" panose="020B0604030504040204" pitchFamily="50" charset="-128"/>
                <a:ea typeface="メイリオ" panose="020B0604030504040204" pitchFamily="50" charset="-128"/>
              </a:rPr>
              <a:t>・さらに、コンクリート単一素材を利用することで、資材のコストが下がり、作業の人件費もかからないというメリットがある。</a:t>
            </a:r>
          </a:p>
        </p:txBody>
      </p:sp>
      <p:sp>
        <p:nvSpPr>
          <p:cNvPr id="28" name="テキスト ボックス 27">
            <a:extLst>
              <a:ext uri="{FF2B5EF4-FFF2-40B4-BE49-F238E27FC236}">
                <a16:creationId xmlns:a16="http://schemas.microsoft.com/office/drawing/2014/main" id="{0EF19F3A-E153-48FE-9BEF-E3AA4221CEAB}"/>
              </a:ext>
            </a:extLst>
          </p:cNvPr>
          <p:cNvSpPr txBox="1"/>
          <p:nvPr/>
        </p:nvSpPr>
        <p:spPr>
          <a:xfrm>
            <a:off x="288000" y="1080000"/>
            <a:ext cx="11520000" cy="811367"/>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3D</a:t>
            </a:r>
            <a:r>
              <a:rPr lang="ja-JP" altLang="en-US" sz="1200" dirty="0">
                <a:latin typeface="メイリオ" panose="020B0604030504040204" pitchFamily="50" charset="-128"/>
                <a:ea typeface="メイリオ" panose="020B0604030504040204" pitchFamily="50" charset="-128"/>
              </a:rPr>
              <a:t>プリンタとは、ある物体を</a:t>
            </a:r>
            <a:r>
              <a:rPr lang="en-US" altLang="ja-JP" sz="1200" dirty="0">
                <a:latin typeface="メイリオ" panose="020B0604030504040204" pitchFamily="50" charset="-128"/>
                <a:ea typeface="メイリオ" panose="020B0604030504040204" pitchFamily="50" charset="-128"/>
              </a:rPr>
              <a:t>3D</a:t>
            </a:r>
            <a:r>
              <a:rPr lang="ja-JP" altLang="en-US" sz="1200" dirty="0">
                <a:latin typeface="メイリオ" panose="020B0604030504040204" pitchFamily="50" charset="-128"/>
                <a:ea typeface="メイリオ" panose="020B0604030504040204" pitchFamily="50" charset="-128"/>
              </a:rPr>
              <a:t>設計モデルから物理的に造形するための装置であり、</a:t>
            </a:r>
            <a:r>
              <a:rPr lang="en-US" altLang="ja-JP" sz="1200" dirty="0">
                <a:latin typeface="メイリオ" panose="020B0604030504040204" pitchFamily="50" charset="-128"/>
                <a:ea typeface="メイリオ" panose="020B0604030504040204" pitchFamily="50" charset="-128"/>
              </a:rPr>
              <a:t>CAD</a:t>
            </a:r>
            <a:r>
              <a:rPr lang="ja-JP" altLang="en-US" sz="1200" dirty="0">
                <a:latin typeface="メイリオ" panose="020B0604030504040204" pitchFamily="50" charset="-128"/>
                <a:ea typeface="メイリオ" panose="020B0604030504040204" pitchFamily="50" charset="-128"/>
              </a:rPr>
              <a:t>ソフトウェア、特殊なプリンターヘッド、 異なる種類の材料を組み</a:t>
            </a:r>
          </a:p>
          <a:p>
            <a:pPr marL="146050" indent="-146050" algn="just"/>
            <a:r>
              <a:rPr lang="ja-JP" altLang="en-US" sz="1200" dirty="0">
                <a:latin typeface="メイリオ" panose="020B0604030504040204" pitchFamily="50" charset="-128"/>
                <a:ea typeface="メイリオ" panose="020B0604030504040204" pitchFamily="50" charset="-128"/>
              </a:rPr>
              <a:t>　合わせて、立体的な物体を層ごとに「印刷」することが可能</a:t>
            </a:r>
          </a:p>
          <a:p>
            <a:pPr marL="146050" indent="-146050" algn="just"/>
            <a:r>
              <a:rPr lang="ja-JP" altLang="en-US" sz="1200" dirty="0">
                <a:latin typeface="メイリオ" panose="020B0604030504040204" pitchFamily="50" charset="-128"/>
                <a:ea typeface="メイリオ" panose="020B0604030504040204" pitchFamily="50" charset="-128"/>
              </a:rPr>
              <a:t>・スピード施工による省人化・工期短縮や、廃棄物削減などの環境負荷低減が期待されている</a:t>
            </a:r>
          </a:p>
          <a:p>
            <a:pPr marL="146050" indent="-146050" algn="just"/>
            <a:r>
              <a:rPr lang="ja-JP" altLang="en-US" sz="1200" dirty="0">
                <a:latin typeface="メイリオ" panose="020B0604030504040204" pitchFamily="50" charset="-128"/>
                <a:ea typeface="メイリオ" panose="020B0604030504040204" pitchFamily="50" charset="-128"/>
              </a:rPr>
              <a:t>・国土交通省では、社会実装に向けて令和６年８月に「建設用</a:t>
            </a:r>
            <a:r>
              <a:rPr lang="en-US" altLang="ja-JP" sz="1200" dirty="0">
                <a:latin typeface="メイリオ" panose="020B0604030504040204" pitchFamily="50" charset="-128"/>
                <a:ea typeface="メイリオ" panose="020B0604030504040204" pitchFamily="50" charset="-128"/>
              </a:rPr>
              <a:t>3D</a:t>
            </a:r>
            <a:r>
              <a:rPr lang="ja-JP" altLang="en-US" sz="1200" dirty="0">
                <a:latin typeface="メイリオ" panose="020B0604030504040204" pitchFamily="50" charset="-128"/>
                <a:ea typeface="メイリオ" panose="020B0604030504040204" pitchFamily="50" charset="-128"/>
              </a:rPr>
              <a:t>プリンターを利用した建築物に関する規制の在り方について」の検討の方向性をとりまとめている</a:t>
            </a:r>
          </a:p>
        </p:txBody>
      </p:sp>
      <p:grpSp>
        <p:nvGrpSpPr>
          <p:cNvPr id="8" name="グループ化 7">
            <a:extLst>
              <a:ext uri="{FF2B5EF4-FFF2-40B4-BE49-F238E27FC236}">
                <a16:creationId xmlns:a16="http://schemas.microsoft.com/office/drawing/2014/main" id="{61C24AC8-BCC0-4E3D-BA6F-160977B65920}"/>
              </a:ext>
            </a:extLst>
          </p:cNvPr>
          <p:cNvGrpSpPr/>
          <p:nvPr/>
        </p:nvGrpSpPr>
        <p:grpSpPr>
          <a:xfrm>
            <a:off x="720000" y="4106200"/>
            <a:ext cx="5040000" cy="1870196"/>
            <a:chOff x="720000" y="3908711"/>
            <a:chExt cx="4679950" cy="1730013"/>
          </a:xfrm>
        </p:grpSpPr>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000" y="3908711"/>
              <a:ext cx="4644174" cy="1553013"/>
            </a:xfrm>
            <a:prstGeom prst="rect">
              <a:avLst/>
            </a:prstGeom>
          </p:spPr>
        </p:pic>
        <p:sp>
          <p:nvSpPr>
            <p:cNvPr id="29" name="テキスト ボックス 28">
              <a:extLst>
                <a:ext uri="{FF2B5EF4-FFF2-40B4-BE49-F238E27FC236}">
                  <a16:creationId xmlns:a16="http://schemas.microsoft.com/office/drawing/2014/main" id="{56D3F61B-86E5-41C5-B8F3-041F191694F6}"/>
                </a:ext>
              </a:extLst>
            </p:cNvPr>
            <p:cNvSpPr txBox="1"/>
            <p:nvPr/>
          </p:nvSpPr>
          <p:spPr>
            <a:xfrm>
              <a:off x="720001" y="5473688"/>
              <a:ext cx="4679949" cy="165036"/>
            </a:xfrm>
            <a:prstGeom prst="rect">
              <a:avLst/>
            </a:prstGeom>
            <a:noFill/>
          </p:spPr>
          <p:txBody>
            <a:bodyPr wrap="square" tIns="72000" bIns="0">
              <a:spAutoFit/>
            </a:bodyPr>
            <a:lstStyle/>
            <a:p>
              <a:r>
                <a:rPr lang="ja-JP" altLang="en-US" sz="600" dirty="0">
                  <a:latin typeface="メイリオ" panose="020B0604030504040204" pitchFamily="50" charset="-128"/>
                  <a:ea typeface="メイリオ" panose="020B0604030504040204" pitchFamily="50" charset="-128"/>
                </a:rPr>
                <a:t>資料）太陽の森ディマシオ美術館、</a:t>
              </a:r>
              <a:r>
                <a:rPr lang="en-US" altLang="ja-JP" sz="600" dirty="0">
                  <a:latin typeface="メイリオ" panose="020B0604030504040204" pitchFamily="50" charset="-128"/>
                  <a:ea typeface="メイリオ" panose="020B0604030504040204" pitchFamily="50" charset="-128"/>
                </a:rPr>
                <a:t>DI-MACCIO GLAMPING VILLAGE</a:t>
              </a:r>
              <a:endParaRPr lang="ja-JP" altLang="en-US" sz="400" dirty="0">
                <a:latin typeface="メイリオ" panose="020B0604030504040204" pitchFamily="50" charset="-128"/>
                <a:ea typeface="メイリオ" panose="020B0604030504040204" pitchFamily="50" charset="-128"/>
              </a:endParaRPr>
            </a:p>
          </p:txBody>
        </p:sp>
      </p:grpSp>
      <p:sp>
        <p:nvSpPr>
          <p:cNvPr id="30" name="テキスト ボックス 29">
            <a:extLst>
              <a:ext uri="{FF2B5EF4-FFF2-40B4-BE49-F238E27FC236}">
                <a16:creationId xmlns:a16="http://schemas.microsoft.com/office/drawing/2014/main" id="{86A00FF5-36DB-4798-8730-487DC191837C}"/>
              </a:ext>
            </a:extLst>
          </p:cNvPr>
          <p:cNvSpPr txBox="1"/>
          <p:nvPr/>
        </p:nvSpPr>
        <p:spPr>
          <a:xfrm>
            <a:off x="6048000" y="6363066"/>
            <a:ext cx="5349719"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セレンディクス株式会社「プレスリリース 」</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7E6AD1CD-1FED-4FDD-9F57-BC1B40667F09}"/>
              </a:ext>
            </a:extLst>
          </p:cNvPr>
          <p:cNvSpPr txBox="1"/>
          <p:nvPr/>
        </p:nvSpPr>
        <p:spPr>
          <a:xfrm>
            <a:off x="746281" y="6427177"/>
            <a:ext cx="5349719"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出典：国土交通白書 </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BBEF7407-4B37-F3A4-3A2F-B80152290973}"/>
              </a:ext>
            </a:extLst>
          </p:cNvPr>
          <p:cNvSpPr/>
          <p:nvPr/>
        </p:nvSpPr>
        <p:spPr>
          <a:xfrm>
            <a:off x="6479999" y="3881172"/>
            <a:ext cx="5039999" cy="2780292"/>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332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79</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不動産</a:t>
            </a:r>
            <a:r>
              <a:rPr lang="en-US" altLang="ja-JP" sz="2000" b="1" dirty="0">
                <a:solidFill>
                  <a:schemeClr val="tx1"/>
                </a:solidFill>
                <a:latin typeface="メイリオ" panose="020B0604030504040204" pitchFamily="50" charset="-128"/>
                <a:ea typeface="メイリオ" panose="020B0604030504040204" pitchFamily="50" charset="-128"/>
              </a:rPr>
              <a:t>ID</a:t>
            </a:r>
            <a:r>
              <a:rPr lang="ja-JP" altLang="en-US" sz="2000" b="1" dirty="0">
                <a:solidFill>
                  <a:schemeClr val="tx1"/>
                </a:solidFill>
                <a:latin typeface="メイリオ" panose="020B0604030504040204" pitchFamily="50" charset="-128"/>
                <a:ea typeface="メイリオ" panose="020B0604030504040204" pitchFamily="50" charset="-128"/>
              </a:rPr>
              <a:t>の導入検討</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000" y="1800000"/>
            <a:ext cx="4752000" cy="3270193"/>
          </a:xfrm>
          <a:prstGeom prst="rect">
            <a:avLst/>
          </a:prstGeom>
          <a:ln w="3175">
            <a:solidFill>
              <a:schemeClr val="tx1"/>
            </a:solidFill>
          </a:ln>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0000" y="1800000"/>
            <a:ext cx="6667500" cy="4680000"/>
          </a:xfrm>
          <a:prstGeom prst="rect">
            <a:avLst/>
          </a:prstGeom>
          <a:ln w="3175">
            <a:solidFill>
              <a:schemeClr val="tx1"/>
            </a:solidFill>
          </a:ln>
        </p:spPr>
      </p:pic>
      <p:sp>
        <p:nvSpPr>
          <p:cNvPr id="22" name="テキスト ボックス 21">
            <a:extLst>
              <a:ext uri="{FF2B5EF4-FFF2-40B4-BE49-F238E27FC236}">
                <a16:creationId xmlns:a16="http://schemas.microsoft.com/office/drawing/2014/main" id="{D4A97A24-C2C5-4F7F-9124-83D524DDD307}"/>
              </a:ext>
            </a:extLst>
          </p:cNvPr>
          <p:cNvSpPr txBox="1"/>
          <p:nvPr/>
        </p:nvSpPr>
        <p:spPr>
          <a:xfrm>
            <a:off x="288000" y="1080000"/>
            <a:ext cx="11520000" cy="626701"/>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a:t>
            </a:r>
            <a:r>
              <a:rPr lang="ja-JP" altLang="en-US" sz="1200" spc="-30" dirty="0">
                <a:latin typeface="メイリオ" panose="020B0604030504040204" pitchFamily="50" charset="-128"/>
                <a:ea typeface="メイリオ" panose="020B0604030504040204" pitchFamily="50" charset="-128"/>
              </a:rPr>
              <a:t>「不動産</a:t>
            </a:r>
            <a:r>
              <a:rPr lang="en-US" altLang="ja-JP" sz="1200" spc="-30" dirty="0">
                <a:latin typeface="メイリオ" panose="020B0604030504040204" pitchFamily="50" charset="-128"/>
                <a:ea typeface="メイリオ" panose="020B0604030504040204" pitchFamily="50" charset="-128"/>
              </a:rPr>
              <a:t>ID</a:t>
            </a:r>
            <a:r>
              <a:rPr lang="ja-JP" altLang="en-US" sz="1200" spc="-30" dirty="0">
                <a:latin typeface="メイリオ" panose="020B0604030504040204" pitchFamily="50" charset="-128"/>
                <a:ea typeface="メイリオ" panose="020B0604030504040204" pitchFamily="50" charset="-128"/>
              </a:rPr>
              <a:t>」は、全国の不動産それぞれに番号を付与し、不動産</a:t>
            </a:r>
            <a:r>
              <a:rPr lang="en-US" altLang="ja-JP" sz="1200" spc="-30" dirty="0">
                <a:latin typeface="メイリオ" panose="020B0604030504040204" pitchFamily="50" charset="-128"/>
                <a:ea typeface="メイリオ" panose="020B0604030504040204" pitchFamily="50" charset="-128"/>
              </a:rPr>
              <a:t>ID</a:t>
            </a:r>
            <a:r>
              <a:rPr lang="ja-JP" altLang="en-US" sz="1200" spc="-30" dirty="0">
                <a:latin typeface="メイリオ" panose="020B0604030504040204" pitchFamily="50" charset="-128"/>
                <a:ea typeface="メイリオ" panose="020B0604030504040204" pitchFamily="50" charset="-128"/>
              </a:rPr>
              <a:t>を連携キーとして用いることで、各不動産情報の名寄せや連携をスムーズに行えるようにするもの</a:t>
            </a:r>
          </a:p>
          <a:p>
            <a:pPr marL="146050" indent="-146050" algn="just"/>
            <a:r>
              <a:rPr lang="ja-JP" altLang="en-US" sz="1200" dirty="0">
                <a:latin typeface="メイリオ" panose="020B0604030504040204" pitchFamily="50" charset="-128"/>
                <a:ea typeface="メイリオ" panose="020B0604030504040204" pitchFamily="50" charset="-128"/>
              </a:rPr>
              <a:t>・不動産</a:t>
            </a:r>
            <a:r>
              <a:rPr lang="en-US" altLang="ja-JP" sz="1200" dirty="0">
                <a:latin typeface="メイリオ" panose="020B0604030504040204" pitchFamily="50" charset="-128"/>
                <a:ea typeface="メイリオ" panose="020B0604030504040204" pitchFamily="50" charset="-128"/>
              </a:rPr>
              <a:t>ID</a:t>
            </a:r>
            <a:r>
              <a:rPr lang="ja-JP" altLang="en-US" sz="1200" dirty="0">
                <a:latin typeface="メイリオ" panose="020B0604030504040204" pitchFamily="50" charset="-128"/>
                <a:ea typeface="メイリオ" panose="020B0604030504040204" pitchFamily="50" charset="-128"/>
              </a:rPr>
              <a:t>が連携キーとして活用されることで、</a:t>
            </a:r>
            <a:r>
              <a:rPr lang="en-US" altLang="ja-JP" sz="1200" dirty="0">
                <a:latin typeface="メイリオ" panose="020B0604030504040204" pitchFamily="50" charset="-128"/>
                <a:ea typeface="メイリオ" panose="020B0604030504040204" pitchFamily="50" charset="-128"/>
              </a:rPr>
              <a:t>BIM</a:t>
            </a:r>
            <a:r>
              <a:rPr lang="ja-JP" altLang="en-US" sz="1200" dirty="0">
                <a:latin typeface="メイリオ" panose="020B0604030504040204" pitchFamily="50" charset="-128"/>
                <a:ea typeface="メイリオ" panose="020B0604030504040204" pitchFamily="50" charset="-128"/>
              </a:rPr>
              <a:t>（建築物の</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次元デジタル化）･</a:t>
            </a:r>
            <a:r>
              <a:rPr lang="en-US" altLang="ja-JP" sz="1200" dirty="0">
                <a:latin typeface="メイリオ" panose="020B0604030504040204" pitchFamily="50" charset="-128"/>
                <a:ea typeface="メイリオ" panose="020B0604030504040204" pitchFamily="50" charset="-128"/>
              </a:rPr>
              <a:t>PLATEAU</a:t>
            </a:r>
            <a:r>
              <a:rPr lang="ja-JP" altLang="en-US" sz="1200" dirty="0">
                <a:latin typeface="メイリオ" panose="020B0604030504040204" pitchFamily="50" charset="-128"/>
                <a:ea typeface="メイリオ" panose="020B0604030504040204" pitchFamily="50" charset="-128"/>
              </a:rPr>
              <a:t>（都市全体の空間情報の</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次元デジタル化）と連携した「建築・都市の</a:t>
            </a:r>
            <a:r>
              <a:rPr lang="en-US" altLang="ja-JP" sz="1200" dirty="0">
                <a:latin typeface="メイリオ" panose="020B0604030504040204" pitchFamily="50" charset="-128"/>
                <a:ea typeface="メイリオ" panose="020B0604030504040204" pitchFamily="50" charset="-128"/>
              </a:rPr>
              <a:t>DX</a:t>
            </a:r>
            <a:r>
              <a:rPr lang="ja-JP" altLang="en-US" sz="1200" dirty="0">
                <a:latin typeface="メイリオ" panose="020B0604030504040204" pitchFamily="50" charset="-128"/>
                <a:ea typeface="メイリオ" panose="020B0604030504040204" pitchFamily="50" charset="-128"/>
              </a:rPr>
              <a:t>」の推進が期待されている</a:t>
            </a:r>
          </a:p>
        </p:txBody>
      </p:sp>
      <p:sp>
        <p:nvSpPr>
          <p:cNvPr id="23" name="テキスト ボックス 22">
            <a:extLst>
              <a:ext uri="{FF2B5EF4-FFF2-40B4-BE49-F238E27FC236}">
                <a16:creationId xmlns:a16="http://schemas.microsoft.com/office/drawing/2014/main" id="{EDD7BC49-8674-4135-AFF9-BE5F624D9257}"/>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 「不動産</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」の活用等の総合的な推進</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E24B186C-D1B2-4A81-B39A-278E55C0BF1F}"/>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新技術･デジタル化の進展</a:t>
            </a:r>
          </a:p>
        </p:txBody>
      </p:sp>
    </p:spTree>
    <p:extLst>
      <p:ext uri="{BB962C8B-B14F-4D97-AF65-F5344CB8AC3E}">
        <p14:creationId xmlns:p14="http://schemas.microsoft.com/office/powerpoint/2010/main" val="1269987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３</a:t>
            </a:r>
            <a:r>
              <a:rPr lang="en-US" altLang="ja-JP" sz="2000" b="1" dirty="0">
                <a:solidFill>
                  <a:schemeClr val="tx1"/>
                </a:solidFill>
                <a:latin typeface="メイリオ" panose="020B0604030504040204" pitchFamily="50" charset="-128"/>
                <a:ea typeface="メイリオ" panose="020B0604030504040204" pitchFamily="50" charset="-128"/>
              </a:rPr>
              <a:t>D</a:t>
            </a:r>
            <a:r>
              <a:rPr lang="ja-JP" altLang="en-US" sz="2000" b="1" dirty="0">
                <a:solidFill>
                  <a:schemeClr val="tx1"/>
                </a:solidFill>
                <a:latin typeface="メイリオ" panose="020B0604030504040204" pitchFamily="50" charset="-128"/>
                <a:ea typeface="メイリオ" panose="020B0604030504040204" pitchFamily="50" charset="-128"/>
              </a:rPr>
              <a:t>都市モデル（</a:t>
            </a:r>
            <a:r>
              <a:rPr lang="en-US" altLang="ja-JP" sz="2000" b="1" dirty="0">
                <a:solidFill>
                  <a:schemeClr val="tx1"/>
                </a:solidFill>
                <a:latin typeface="メイリオ" panose="020B0604030504040204" pitchFamily="50" charset="-128"/>
                <a:ea typeface="メイリオ" panose="020B0604030504040204" pitchFamily="50" charset="-128"/>
              </a:rPr>
              <a:t>PLATEAU</a:t>
            </a:r>
            <a:r>
              <a:rPr lang="ja-JP" altLang="en-US" sz="2000" b="1" dirty="0">
                <a:solidFill>
                  <a:schemeClr val="tx1"/>
                </a:solidFill>
                <a:latin typeface="メイリオ" panose="020B0604030504040204" pitchFamily="50" charset="-128"/>
                <a:ea typeface="メイリオ" panose="020B0604030504040204" pitchFamily="50" charset="-128"/>
              </a:rPr>
              <a:t>）の活用</a:t>
            </a:r>
          </a:p>
        </p:txBody>
      </p:sp>
      <p:pic>
        <p:nvPicPr>
          <p:cNvPr id="6" name="図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000" y="1620000"/>
            <a:ext cx="9792720" cy="4837709"/>
          </a:xfrm>
          <a:prstGeom prst="rect">
            <a:avLst/>
          </a:prstGeom>
        </p:spPr>
      </p:pic>
      <p:sp>
        <p:nvSpPr>
          <p:cNvPr id="24" name="テキスト ボックス 23">
            <a:extLst>
              <a:ext uri="{FF2B5EF4-FFF2-40B4-BE49-F238E27FC236}">
                <a16:creationId xmlns:a16="http://schemas.microsoft.com/office/drawing/2014/main" id="{E1E3DF27-D49D-46DA-AFB2-5F0F30BC8CE6}"/>
              </a:ext>
            </a:extLst>
          </p:cNvPr>
          <p:cNvSpPr txBox="1"/>
          <p:nvPr/>
        </p:nvSpPr>
        <p:spPr>
          <a:xfrm>
            <a:off x="288000" y="1080000"/>
            <a:ext cx="11520000" cy="442035"/>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Project PLATEAU</a:t>
            </a:r>
            <a:r>
              <a:rPr lang="ja-JP" altLang="en-US" sz="1200" dirty="0">
                <a:latin typeface="メイリオ" panose="020B0604030504040204" pitchFamily="50" charset="-128"/>
                <a:ea typeface="メイリオ" panose="020B0604030504040204" pitchFamily="50" charset="-128"/>
              </a:rPr>
              <a:t>（プラトー）とは、都市デジタルツインの実現を目指し、国土交通省が様々なプレイヤーと連携して推進する</a:t>
            </a:r>
            <a:r>
              <a:rPr lang="en-US" altLang="ja-JP" sz="1200" dirty="0">
                <a:latin typeface="メイリオ" panose="020B0604030504040204" pitchFamily="50" charset="-128"/>
                <a:ea typeface="メイリオ" panose="020B0604030504040204" pitchFamily="50" charset="-128"/>
              </a:rPr>
              <a:t>3D</a:t>
            </a:r>
            <a:r>
              <a:rPr lang="ja-JP" altLang="en-US" sz="1200" dirty="0">
                <a:latin typeface="メイリオ" panose="020B0604030504040204" pitchFamily="50" charset="-128"/>
                <a:ea typeface="メイリオ" panose="020B0604030504040204" pitchFamily="50" charset="-128"/>
              </a:rPr>
              <a:t>都市モデル活用の取組</a:t>
            </a:r>
          </a:p>
          <a:p>
            <a:pPr marL="146050" indent="-146050" algn="just"/>
            <a:r>
              <a:rPr lang="ja-JP" altLang="en-US" sz="1200" dirty="0">
                <a:latin typeface="メイリオ" panose="020B0604030504040204" pitchFamily="50" charset="-128"/>
                <a:ea typeface="メイリオ" panose="020B0604030504040204" pitchFamily="50" charset="-128"/>
              </a:rPr>
              <a:t>・不動産分野での３</a:t>
            </a:r>
            <a:r>
              <a:rPr lang="en-US" altLang="ja-JP" sz="1200" dirty="0">
                <a:latin typeface="メイリオ" panose="020B0604030504040204" pitchFamily="50" charset="-128"/>
                <a:ea typeface="メイリオ" panose="020B0604030504040204" pitchFamily="50" charset="-128"/>
              </a:rPr>
              <a:t>D</a:t>
            </a:r>
            <a:r>
              <a:rPr lang="ja-JP" altLang="en-US" sz="1200" dirty="0">
                <a:latin typeface="メイリオ" panose="020B0604030504040204" pitchFamily="50" charset="-128"/>
                <a:ea typeface="メイリオ" panose="020B0604030504040204" pitchFamily="50" charset="-128"/>
              </a:rPr>
              <a:t>都市モデルを活用したビジネス・ソリューションが選定されるなど、社会実装に向けた取組が進められている</a:t>
            </a:r>
          </a:p>
        </p:txBody>
      </p:sp>
      <p:sp>
        <p:nvSpPr>
          <p:cNvPr id="25" name="テキスト ボックス 24">
            <a:extLst>
              <a:ext uri="{FF2B5EF4-FFF2-40B4-BE49-F238E27FC236}">
                <a16:creationId xmlns:a16="http://schemas.microsoft.com/office/drawing/2014/main" id="{382A1350-D4D7-4DCD-A660-B8E833631EA9}"/>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国土交通省「都市空間情報デジタル基盤構築支援事業（</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PLATEAU</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補助制度）取組事例集（</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FFE37861-389B-4FA2-9D4D-D967A1618C07}"/>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新技術･デジタル化の進展</a:t>
            </a:r>
          </a:p>
        </p:txBody>
      </p:sp>
    </p:spTree>
    <p:extLst>
      <p:ext uri="{BB962C8B-B14F-4D97-AF65-F5344CB8AC3E}">
        <p14:creationId xmlns:p14="http://schemas.microsoft.com/office/powerpoint/2010/main" val="353742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81</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３</a:t>
            </a:r>
            <a:r>
              <a:rPr lang="en-US" altLang="ja-JP" sz="2000" b="1" dirty="0">
                <a:solidFill>
                  <a:schemeClr val="tx1"/>
                </a:solidFill>
                <a:latin typeface="メイリオ" panose="020B0604030504040204" pitchFamily="50" charset="-128"/>
                <a:ea typeface="メイリオ" panose="020B0604030504040204" pitchFamily="50" charset="-128"/>
              </a:rPr>
              <a:t>D</a:t>
            </a:r>
            <a:r>
              <a:rPr lang="ja-JP" altLang="en-US" sz="2000" b="1" dirty="0">
                <a:solidFill>
                  <a:schemeClr val="tx1"/>
                </a:solidFill>
                <a:latin typeface="メイリオ" panose="020B0604030504040204" pitchFamily="50" charset="-128"/>
                <a:ea typeface="メイリオ" panose="020B0604030504040204" pitchFamily="50" charset="-128"/>
              </a:rPr>
              <a:t>都市モデル（</a:t>
            </a:r>
            <a:r>
              <a:rPr lang="en-US" altLang="ja-JP" sz="2000" b="1" dirty="0">
                <a:solidFill>
                  <a:schemeClr val="tx1"/>
                </a:solidFill>
                <a:latin typeface="メイリオ" panose="020B0604030504040204" pitchFamily="50" charset="-128"/>
                <a:ea typeface="メイリオ" panose="020B0604030504040204" pitchFamily="50" charset="-128"/>
              </a:rPr>
              <a:t>PLATEAU</a:t>
            </a:r>
            <a:r>
              <a:rPr lang="ja-JP" altLang="en-US" sz="2000" b="1" dirty="0">
                <a:solidFill>
                  <a:schemeClr val="tx1"/>
                </a:solidFill>
                <a:latin typeface="メイリオ" panose="020B0604030504040204" pitchFamily="50" charset="-128"/>
                <a:ea typeface="メイリオ" panose="020B0604030504040204" pitchFamily="50" charset="-128"/>
              </a:rPr>
              <a:t>）の活用</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232" y="2304000"/>
            <a:ext cx="7092000" cy="4007079"/>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0107" y="4584527"/>
            <a:ext cx="3432427" cy="1726552"/>
          </a:xfrm>
          <a:prstGeom prst="rect">
            <a:avLst/>
          </a:prstGeom>
        </p:spPr>
      </p:pic>
      <p:sp>
        <p:nvSpPr>
          <p:cNvPr id="22" name="テキスト ボックス 21">
            <a:extLst>
              <a:ext uri="{FF2B5EF4-FFF2-40B4-BE49-F238E27FC236}">
                <a16:creationId xmlns:a16="http://schemas.microsoft.com/office/drawing/2014/main" id="{E8FB031B-4522-4284-B3A9-10BD0D4EE90C}"/>
              </a:ext>
            </a:extLst>
          </p:cNvPr>
          <p:cNvSpPr txBox="1"/>
          <p:nvPr/>
        </p:nvSpPr>
        <p:spPr>
          <a:xfrm>
            <a:off x="288000" y="1080000"/>
            <a:ext cx="11520000" cy="811367"/>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景観まちづくりが都市空間を対象とした三次元的な政策であるのに対し、検討や議論に用いられる資料が二次元であることは、施策やその効果の理解の妨げとなり政策立案の高度化にとっての課題。また、民間事業者による不動産開発計画も同様、二次元の資料を用いることで景観への影響度合いの把握や迅速な合意形成の障壁となっている</a:t>
            </a:r>
          </a:p>
          <a:p>
            <a:pPr marL="146050" indent="-146050" algn="just"/>
            <a:r>
              <a:rPr lang="ja-JP" altLang="en-US" sz="1200" dirty="0">
                <a:latin typeface="メイリオ" panose="020B0604030504040204" pitchFamily="50" charset="-128"/>
                <a:ea typeface="メイリオ" panose="020B0604030504040204" pitchFamily="50" charset="-128"/>
              </a:rPr>
              <a:t>・三次元かつ高い再現度で景観計画をシミュレーションできる景観まちづくりツールを開発</a:t>
            </a:r>
          </a:p>
        </p:txBody>
      </p:sp>
      <p:sp>
        <p:nvSpPr>
          <p:cNvPr id="23" name="テキスト ボックス 22">
            <a:extLst>
              <a:ext uri="{FF2B5EF4-FFF2-40B4-BE49-F238E27FC236}">
                <a16:creationId xmlns:a16="http://schemas.microsoft.com/office/drawing/2014/main" id="{15828C6C-AA90-4774-BDFA-5A5DA6E5DB9A}"/>
              </a:ext>
            </a:extLst>
          </p:cNvPr>
          <p:cNvSpPr txBox="1"/>
          <p:nvPr/>
        </p:nvSpPr>
        <p:spPr>
          <a:xfrm>
            <a:off x="360000" y="1980000"/>
            <a:ext cx="3448800" cy="257369"/>
          </a:xfrm>
          <a:prstGeom prst="rect">
            <a:avLst/>
          </a:prstGeom>
          <a:noFill/>
        </p:spPr>
        <p:txBody>
          <a:bodyPr wrap="square" tIns="72000" bIns="0">
            <a:spAutoFit/>
          </a:bodyPr>
          <a:lstStyle/>
          <a:p>
            <a:r>
              <a:rPr lang="ja-JP" altLang="en-US" sz="1200" b="1" dirty="0">
                <a:latin typeface="メイリオ" panose="020B0604030504040204" pitchFamily="50" charset="-128"/>
                <a:ea typeface="メイリオ" panose="020B0604030504040204" pitchFamily="50" charset="-128"/>
              </a:rPr>
              <a:t>景観まちづくり</a:t>
            </a:r>
            <a:r>
              <a:rPr lang="en-US" altLang="ja-JP" sz="1200" b="1" dirty="0">
                <a:latin typeface="メイリオ" panose="020B0604030504040204" pitchFamily="50" charset="-128"/>
                <a:ea typeface="メイリオ" panose="020B0604030504040204" pitchFamily="50" charset="-128"/>
              </a:rPr>
              <a:t>DX v2.0</a:t>
            </a:r>
            <a:endParaRPr lang="ja-JP" altLang="en-US" sz="120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B0E3D643-3597-48E8-AF3D-F690A76876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0039" y="2304000"/>
            <a:ext cx="3683076" cy="2160000"/>
          </a:xfrm>
          <a:prstGeom prst="rect">
            <a:avLst/>
          </a:prstGeom>
        </p:spPr>
      </p:pic>
      <p:sp>
        <p:nvSpPr>
          <p:cNvPr id="24" name="テキスト ボックス 23">
            <a:extLst>
              <a:ext uri="{FF2B5EF4-FFF2-40B4-BE49-F238E27FC236}">
                <a16:creationId xmlns:a16="http://schemas.microsoft.com/office/drawing/2014/main" id="{40F9A9AA-9C46-437E-875E-95E10F43E3B6}"/>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PLATEAU</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2789BEF8-DAC4-4843-8486-58BA7C59C423}"/>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新技術･デジタル化の進展</a:t>
            </a:r>
          </a:p>
        </p:txBody>
      </p:sp>
    </p:spTree>
    <p:extLst>
      <p:ext uri="{BB962C8B-B14F-4D97-AF65-F5344CB8AC3E}">
        <p14:creationId xmlns:p14="http://schemas.microsoft.com/office/powerpoint/2010/main" val="1210501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３</a:t>
            </a:r>
            <a:r>
              <a:rPr lang="en-US" altLang="ja-JP" sz="2000" b="1" dirty="0">
                <a:solidFill>
                  <a:schemeClr val="tx1"/>
                </a:solidFill>
                <a:latin typeface="メイリオ" panose="020B0604030504040204" pitchFamily="50" charset="-128"/>
                <a:ea typeface="メイリオ" panose="020B0604030504040204" pitchFamily="50" charset="-128"/>
              </a:rPr>
              <a:t>D</a:t>
            </a:r>
            <a:r>
              <a:rPr lang="ja-JP" altLang="en-US" sz="2000" b="1" dirty="0">
                <a:solidFill>
                  <a:schemeClr val="tx1"/>
                </a:solidFill>
                <a:latin typeface="メイリオ" panose="020B0604030504040204" pitchFamily="50" charset="-128"/>
                <a:ea typeface="メイリオ" panose="020B0604030504040204" pitchFamily="50" charset="-128"/>
              </a:rPr>
              <a:t>都市モデル（</a:t>
            </a:r>
            <a:r>
              <a:rPr lang="en-US" altLang="ja-JP" sz="2000" b="1" dirty="0">
                <a:solidFill>
                  <a:schemeClr val="tx1"/>
                </a:solidFill>
                <a:latin typeface="メイリオ" panose="020B0604030504040204" pitchFamily="50" charset="-128"/>
                <a:ea typeface="メイリオ" panose="020B0604030504040204" pitchFamily="50" charset="-128"/>
              </a:rPr>
              <a:t>PLATEAU</a:t>
            </a:r>
            <a:r>
              <a:rPr lang="ja-JP" altLang="en-US" sz="2000" b="1" dirty="0">
                <a:solidFill>
                  <a:schemeClr val="tx1"/>
                </a:solidFill>
                <a:latin typeface="メイリオ" panose="020B0604030504040204" pitchFamily="50" charset="-128"/>
                <a:ea typeface="メイリオ" panose="020B0604030504040204" pitchFamily="50" charset="-128"/>
              </a:rPr>
              <a:t>）の活用</a:t>
            </a: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999" y="4549390"/>
            <a:ext cx="3456960" cy="1944000"/>
          </a:xfrm>
          <a:prstGeom prst="rect">
            <a:avLst/>
          </a:prstGeom>
        </p:spPr>
      </p:pic>
      <p:sp>
        <p:nvSpPr>
          <p:cNvPr id="22" name="テキスト ボックス 21">
            <a:extLst>
              <a:ext uri="{FF2B5EF4-FFF2-40B4-BE49-F238E27FC236}">
                <a16:creationId xmlns:a16="http://schemas.microsoft.com/office/drawing/2014/main" id="{44D41C1C-E479-4A53-BF1C-2A696D352AC2}"/>
              </a:ext>
            </a:extLst>
          </p:cNvPr>
          <p:cNvSpPr txBox="1"/>
          <p:nvPr/>
        </p:nvSpPr>
        <p:spPr>
          <a:xfrm>
            <a:off x="288000" y="1080000"/>
            <a:ext cx="11520000" cy="626701"/>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・施設の老朽化による維持管理費の増大から、デジタル技術を活用した公園管理運営の効率化・高度化が喫緊の課題</a:t>
            </a:r>
            <a:endParaRPr lang="en-US" altLang="ja-JP" sz="1200" dirty="0">
              <a:latin typeface="メイリオ" panose="020B0604030504040204" pitchFamily="50" charset="-128"/>
              <a:ea typeface="メイリオ" panose="020B0604030504040204" pitchFamily="50" charset="-128"/>
            </a:endParaRPr>
          </a:p>
          <a:p>
            <a:pPr marL="146050" indent="-146050" algn="just"/>
            <a:r>
              <a:rPr lang="ja-JP" altLang="en-US" sz="1200" dirty="0">
                <a:latin typeface="メイリオ" panose="020B0604030504040204" pitchFamily="50" charset="-128"/>
                <a:ea typeface="メイリオ" panose="020B0604030504040204" pitchFamily="50" charset="-128"/>
              </a:rPr>
              <a:t>・既存施設の移設･廃止を反映したデータベース更新機能 、施設配置の検討（シミュレーション）機能、</a:t>
            </a:r>
            <a:r>
              <a:rPr lang="en-US" altLang="ja-JP" sz="1200" dirty="0">
                <a:latin typeface="メイリオ" panose="020B0604030504040204" pitchFamily="50" charset="-128"/>
                <a:ea typeface="メイリオ" panose="020B0604030504040204" pitchFamily="50" charset="-128"/>
              </a:rPr>
              <a:t>AR</a:t>
            </a:r>
            <a:r>
              <a:rPr lang="ja-JP" altLang="en-US" sz="1200" dirty="0">
                <a:latin typeface="メイリオ" panose="020B0604030504040204" pitchFamily="50" charset="-128"/>
                <a:ea typeface="メイリオ" panose="020B0604030504040204" pitchFamily="50" charset="-128"/>
              </a:rPr>
              <a:t>での情報可視化機能およびオフライン稼働機能等の新規開発及び現地実証に基づく改善により、巡視点検の合理化・省力化や公園管理業務におけるエビデンスに基づく政策立案の実践を目指す</a:t>
            </a:r>
          </a:p>
        </p:txBody>
      </p:sp>
      <p:sp>
        <p:nvSpPr>
          <p:cNvPr id="23" name="テキスト ボックス 22">
            <a:extLst>
              <a:ext uri="{FF2B5EF4-FFF2-40B4-BE49-F238E27FC236}">
                <a16:creationId xmlns:a16="http://schemas.microsoft.com/office/drawing/2014/main" id="{452FD9FE-D33C-49B5-B10D-512D0FF9F854}"/>
              </a:ext>
            </a:extLst>
          </p:cNvPr>
          <p:cNvSpPr txBox="1"/>
          <p:nvPr/>
        </p:nvSpPr>
        <p:spPr>
          <a:xfrm>
            <a:off x="360000" y="1980000"/>
            <a:ext cx="3448800" cy="257369"/>
          </a:xfrm>
          <a:prstGeom prst="rect">
            <a:avLst/>
          </a:prstGeom>
          <a:noFill/>
        </p:spPr>
        <p:txBody>
          <a:bodyPr wrap="square" tIns="72000" bIns="0">
            <a:spAutoFit/>
          </a:bodyPr>
          <a:lstStyle/>
          <a:p>
            <a:r>
              <a:rPr lang="ja-JP" altLang="en-US" sz="1200" b="1" dirty="0">
                <a:latin typeface="メイリオ" panose="020B0604030504040204" pitchFamily="50" charset="-128"/>
                <a:ea typeface="メイリオ" panose="020B0604030504040204" pitchFamily="50" charset="-128"/>
              </a:rPr>
              <a:t>公園管理の</a:t>
            </a:r>
            <a:r>
              <a:rPr lang="en-US" altLang="ja-JP" sz="1200" b="1" dirty="0">
                <a:latin typeface="メイリオ" panose="020B0604030504040204" pitchFamily="50" charset="-128"/>
                <a:ea typeface="メイリオ" panose="020B0604030504040204" pitchFamily="50" charset="-128"/>
              </a:rPr>
              <a:t>DX v2.0</a:t>
            </a:r>
            <a:endParaRPr lang="ja-JP" altLang="en-US" sz="1200" b="1"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AE58955C-379F-42C2-B86D-F42842BC7B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000" y="2305468"/>
            <a:ext cx="4996337" cy="1620000"/>
          </a:xfrm>
          <a:prstGeom prst="rect">
            <a:avLst/>
          </a:prstGeom>
        </p:spPr>
      </p:pic>
      <p:pic>
        <p:nvPicPr>
          <p:cNvPr id="5" name="図 4">
            <a:extLst>
              <a:ext uri="{FF2B5EF4-FFF2-40B4-BE49-F238E27FC236}">
                <a16:creationId xmlns:a16="http://schemas.microsoft.com/office/drawing/2014/main" id="{2D09E571-7AA7-4787-99BF-5148879E7A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4143321" y="3170892"/>
            <a:ext cx="7885978" cy="3322498"/>
          </a:xfrm>
          <a:prstGeom prst="rect">
            <a:avLst/>
          </a:prstGeom>
        </p:spPr>
      </p:pic>
      <p:sp>
        <p:nvSpPr>
          <p:cNvPr id="24" name="テキスト ボックス 23">
            <a:extLst>
              <a:ext uri="{FF2B5EF4-FFF2-40B4-BE49-F238E27FC236}">
                <a16:creationId xmlns:a16="http://schemas.microsoft.com/office/drawing/2014/main" id="{122D9ED0-1852-4B58-ABCA-01A73E36B87A}"/>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PLATEAU</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3EFF6B38-4913-4B1F-AE72-F1AF3224600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新技術･デジタル化の進展</a:t>
            </a:r>
          </a:p>
        </p:txBody>
      </p:sp>
    </p:spTree>
    <p:extLst>
      <p:ext uri="{BB962C8B-B14F-4D97-AF65-F5344CB8AC3E}">
        <p14:creationId xmlns:p14="http://schemas.microsoft.com/office/powerpoint/2010/main" val="345730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6B2B05AA-D888-43E3-8500-963E91B73BF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出典：社会資本整備審議会住宅宅地分科会（第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資料（抜粋）</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000" b="1"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56</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多様な住まい方（テレワーク②）</a:t>
            </a:r>
          </a:p>
        </p:txBody>
      </p:sp>
      <p:sp>
        <p:nvSpPr>
          <p:cNvPr id="22" name="テキスト ボックス 21">
            <a:extLst>
              <a:ext uri="{FF2B5EF4-FFF2-40B4-BE49-F238E27FC236}">
                <a16:creationId xmlns:a16="http://schemas.microsoft.com/office/drawing/2014/main" id="{D39DCF37-5C78-419C-9744-D6A4B030678D}"/>
              </a:ext>
            </a:extLst>
          </p:cNvPr>
          <p:cNvSpPr txBox="1"/>
          <p:nvPr/>
        </p:nvSpPr>
        <p:spPr>
          <a:xfrm>
            <a:off x="288000" y="1080000"/>
            <a:ext cx="11520000" cy="595923"/>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住まいに関する意識等に関する調査</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a:p>
            <a:pPr marL="146050" indent="-146050" algn="just"/>
            <a:endParaRPr lang="en-US" altLang="ja-JP" sz="600" dirty="0">
              <a:latin typeface="メイリオ" panose="020B0604030504040204" pitchFamily="50" charset="-128"/>
              <a:ea typeface="メイリオ" panose="020B0604030504040204" pitchFamily="50" charset="-128"/>
            </a:endParaRPr>
          </a:p>
          <a:p>
            <a:pPr marL="88900" algn="just"/>
            <a:r>
              <a:rPr lang="ja-JP" altLang="en-US" sz="1200" b="1" dirty="0">
                <a:latin typeface="メイリオ" panose="020B0604030504040204" pitchFamily="50" charset="-128"/>
                <a:ea typeface="メイリオ" panose="020B0604030504040204" pitchFamily="50" charset="-128"/>
              </a:rPr>
              <a:t>在宅勤務の環境について（</a:t>
            </a:r>
            <a:r>
              <a:rPr lang="en-US" altLang="ja-JP" sz="1200" b="1" dirty="0">
                <a:latin typeface="メイリオ" panose="020B0604030504040204" pitchFamily="50" charset="-128"/>
                <a:ea typeface="メイリオ" panose="020B0604030504040204" pitchFamily="50" charset="-128"/>
              </a:rPr>
              <a:t>3</a:t>
            </a:r>
            <a:r>
              <a:rPr lang="ja-JP" altLang="en-US" sz="1200" b="1" dirty="0">
                <a:latin typeface="メイリオ" panose="020B0604030504040204" pitchFamily="50" charset="-128"/>
                <a:ea typeface="メイリオ" panose="020B0604030504040204" pitchFamily="50" charset="-128"/>
              </a:rPr>
              <a:t>人以上世帯を対象）</a:t>
            </a:r>
            <a:endParaRPr lang="en-US" altLang="ja-JP" sz="1200" b="1"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0BBF525-3034-47BE-BE16-31D8EF70687F}"/>
              </a:ext>
            </a:extLst>
          </p:cNvPr>
          <p:cNvSpPr txBox="1"/>
          <p:nvPr/>
        </p:nvSpPr>
        <p:spPr>
          <a:xfrm>
            <a:off x="8910684" y="1244610"/>
            <a:ext cx="3060000" cy="1695437"/>
          </a:xfrm>
          <a:prstGeom prst="rect">
            <a:avLst/>
          </a:prstGeom>
          <a:noFill/>
          <a:ln w="19050">
            <a:solidFill>
              <a:schemeClr val="accent1">
                <a:shade val="50000"/>
              </a:schemeClr>
            </a:solidFill>
            <a:prstDash val="sysDash"/>
          </a:ln>
        </p:spPr>
        <p:txBody>
          <a:bodyPr wrap="square" lIns="108000" tIns="108000" rIns="108000" bIns="108000">
            <a:spAutoFit/>
          </a:bodyPr>
          <a:lstStyle/>
          <a:p>
            <a:pPr algn="just"/>
            <a:r>
              <a:rPr lang="ja-JP" altLang="en-US" sz="1200" b="1" dirty="0">
                <a:latin typeface="メイリオ" panose="020B0604030504040204" pitchFamily="50" charset="-128"/>
                <a:ea typeface="メイリオ" panose="020B0604030504040204" pitchFamily="50" charset="-128"/>
              </a:rPr>
              <a:t>住まいに関する意識等に関する調査</a:t>
            </a:r>
            <a:endParaRPr lang="en-US" altLang="ja-JP" sz="1200" b="1" dirty="0">
              <a:latin typeface="メイリオ" panose="020B0604030504040204" pitchFamily="50" charset="-128"/>
              <a:ea typeface="メイリオ" panose="020B0604030504040204" pitchFamily="50" charset="-128"/>
            </a:endParaRPr>
          </a:p>
          <a:p>
            <a:pPr marL="92075" algn="just"/>
            <a:r>
              <a:rPr lang="ja-JP" altLang="en-US" sz="1200" dirty="0">
                <a:latin typeface="メイリオ" panose="020B0604030504040204" pitchFamily="50" charset="-128"/>
                <a:ea typeface="メイリオ" panose="020B0604030504040204" pitchFamily="50" charset="-128"/>
              </a:rPr>
              <a:t>新型コロナウイルス感染症の影響が、暮らしの様々な面に表れており、住まいに関する意識や意向にも影響が及んでいると考えられる。</a:t>
            </a:r>
            <a:endParaRPr lang="en-US" altLang="ja-JP" sz="1200" dirty="0">
              <a:latin typeface="メイリオ" panose="020B0604030504040204" pitchFamily="50" charset="-128"/>
              <a:ea typeface="メイリオ" panose="020B0604030504040204" pitchFamily="50" charset="-128"/>
            </a:endParaRPr>
          </a:p>
          <a:p>
            <a:pPr marL="92075" algn="just"/>
            <a:r>
              <a:rPr lang="ja-JP" altLang="en-US" sz="1200" dirty="0">
                <a:latin typeface="メイリオ" panose="020B0604030504040204" pitchFamily="50" charset="-128"/>
                <a:ea typeface="メイリオ" panose="020B0604030504040204" pitchFamily="50" charset="-128"/>
              </a:rPr>
              <a:t>そこで、今後の住宅政策における新たな住まい方の検討にあたり、その動向を把握することを目的とする。</a:t>
            </a:r>
          </a:p>
        </p:txBody>
      </p:sp>
      <p:grpSp>
        <p:nvGrpSpPr>
          <p:cNvPr id="3" name="グループ化 2">
            <a:extLst>
              <a:ext uri="{FF2B5EF4-FFF2-40B4-BE49-F238E27FC236}">
                <a16:creationId xmlns:a16="http://schemas.microsoft.com/office/drawing/2014/main" id="{10D8F429-1313-49DB-A99B-7FBC79A426EA}"/>
              </a:ext>
            </a:extLst>
          </p:cNvPr>
          <p:cNvGrpSpPr/>
          <p:nvPr/>
        </p:nvGrpSpPr>
        <p:grpSpPr>
          <a:xfrm>
            <a:off x="720000" y="1675924"/>
            <a:ext cx="7652475" cy="4810602"/>
            <a:chOff x="720000" y="1675924"/>
            <a:chExt cx="7652475" cy="4810602"/>
          </a:xfrm>
        </p:grpSpPr>
        <p:pic>
          <p:nvPicPr>
            <p:cNvPr id="31" name="図 30">
              <a:extLst>
                <a:ext uri="{FF2B5EF4-FFF2-40B4-BE49-F238E27FC236}">
                  <a16:creationId xmlns:a16="http://schemas.microsoft.com/office/drawing/2014/main" id="{2C45C06B-35CE-43F2-8EE6-F954DDFE68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000" y="1675924"/>
              <a:ext cx="7652475" cy="4810602"/>
            </a:xfrm>
            <a:prstGeom prst="rect">
              <a:avLst/>
            </a:prstGeom>
          </p:spPr>
        </p:pic>
        <p:sp>
          <p:nvSpPr>
            <p:cNvPr id="2" name="正方形/長方形 1">
              <a:extLst>
                <a:ext uri="{FF2B5EF4-FFF2-40B4-BE49-F238E27FC236}">
                  <a16:creationId xmlns:a16="http://schemas.microsoft.com/office/drawing/2014/main" id="{4E360731-DDC9-414D-AA12-54D1ACC4C31B}"/>
                </a:ext>
              </a:extLst>
            </p:cNvPr>
            <p:cNvSpPr/>
            <p:nvPr/>
          </p:nvSpPr>
          <p:spPr>
            <a:xfrm>
              <a:off x="8070850" y="6220885"/>
              <a:ext cx="301625" cy="265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C5DB5E83-E513-498E-A1E8-EDE114F84E1E}"/>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2216899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仮想空間</a:t>
            </a:r>
          </a:p>
        </p:txBody>
      </p:sp>
      <p:sp>
        <p:nvSpPr>
          <p:cNvPr id="26" name="テキスト ボックス 25">
            <a:extLst>
              <a:ext uri="{FF2B5EF4-FFF2-40B4-BE49-F238E27FC236}">
                <a16:creationId xmlns:a16="http://schemas.microsoft.com/office/drawing/2014/main" id="{8536D393-9D60-4248-941D-858884DF2B4B}"/>
              </a:ext>
            </a:extLst>
          </p:cNvPr>
          <p:cNvSpPr txBox="1"/>
          <p:nvPr/>
        </p:nvSpPr>
        <p:spPr>
          <a:xfrm>
            <a:off x="288000" y="1080000"/>
            <a:ext cx="11520000" cy="442035"/>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・メタバースをはじめとする、仮想空間上での商品購入等の試験的なサービスなど、市場規模が拡大傾向にある</a:t>
            </a:r>
          </a:p>
          <a:p>
            <a:pPr marL="146050" indent="-146050" algn="just"/>
            <a:r>
              <a:rPr lang="ja-JP" altLang="en-US" sz="1200" dirty="0">
                <a:latin typeface="メイリオ" panose="020B0604030504040204" pitchFamily="50" charset="-128"/>
                <a:ea typeface="メイリオ" panose="020B0604030504040204" pitchFamily="50" charset="-128"/>
              </a:rPr>
              <a:t>・住宅関係では、</a:t>
            </a:r>
            <a:r>
              <a:rPr lang="en-US" altLang="ja-JP" sz="1200" dirty="0">
                <a:latin typeface="メイリオ" panose="020B0604030504040204" pitchFamily="50" charset="-128"/>
                <a:ea typeface="メイリオ" panose="020B0604030504040204" pitchFamily="50" charset="-128"/>
              </a:rPr>
              <a:t>AR</a:t>
            </a:r>
            <a:r>
              <a:rPr lang="ja-JP" altLang="en-US" sz="1200" dirty="0">
                <a:latin typeface="メイリオ" panose="020B0604030504040204" pitchFamily="50" charset="-128"/>
                <a:ea typeface="メイリオ" panose="020B0604030504040204" pitchFamily="50" charset="-128"/>
              </a:rPr>
              <a:t>でインテリアをシミュレーションサービス、住宅購入の際にメタバース見学会、</a:t>
            </a:r>
            <a:r>
              <a:rPr lang="en-US" altLang="ja-JP" sz="1200" dirty="0">
                <a:latin typeface="メイリオ" panose="020B0604030504040204" pitchFamily="50" charset="-128"/>
                <a:ea typeface="メイリオ" panose="020B0604030504040204" pitchFamily="50" charset="-128"/>
              </a:rPr>
              <a:t>VR</a:t>
            </a:r>
            <a:r>
              <a:rPr lang="ja-JP" altLang="en-US" sz="1200" dirty="0">
                <a:latin typeface="メイリオ" panose="020B0604030504040204" pitchFamily="50" charset="-128"/>
                <a:ea typeface="メイリオ" panose="020B0604030504040204" pitchFamily="50" charset="-128"/>
              </a:rPr>
              <a:t>展示場などのサービスも出てきている</a:t>
            </a:r>
          </a:p>
        </p:txBody>
      </p:sp>
      <p:grpSp>
        <p:nvGrpSpPr>
          <p:cNvPr id="27" name="グループ化 26">
            <a:extLst>
              <a:ext uri="{FF2B5EF4-FFF2-40B4-BE49-F238E27FC236}">
                <a16:creationId xmlns:a16="http://schemas.microsoft.com/office/drawing/2014/main" id="{1D5E46D7-9B25-403A-87BD-5065775459F0}"/>
              </a:ext>
            </a:extLst>
          </p:cNvPr>
          <p:cNvGrpSpPr/>
          <p:nvPr/>
        </p:nvGrpSpPr>
        <p:grpSpPr>
          <a:xfrm>
            <a:off x="720000" y="2160000"/>
            <a:ext cx="5040000" cy="457200"/>
            <a:chOff x="622680" y="2395745"/>
            <a:chExt cx="5040000" cy="457200"/>
          </a:xfrm>
        </p:grpSpPr>
        <p:sp>
          <p:nvSpPr>
            <p:cNvPr id="28" name="正方形/長方形 27">
              <a:extLst>
                <a:ext uri="{FF2B5EF4-FFF2-40B4-BE49-F238E27FC236}">
                  <a16:creationId xmlns:a16="http://schemas.microsoft.com/office/drawing/2014/main" id="{76A23D3E-9206-41DA-BD41-94E6A6763D38}"/>
                </a:ext>
              </a:extLst>
            </p:cNvPr>
            <p:cNvSpPr/>
            <p:nvPr/>
          </p:nvSpPr>
          <p:spPr>
            <a:xfrm>
              <a:off x="1179746" y="2496191"/>
              <a:ext cx="3145413" cy="307777"/>
            </a:xfrm>
            <a:prstGeom prst="rect">
              <a:avLst/>
            </a:prstGeom>
          </p:spPr>
          <p:txBody>
            <a:bodyPr wrap="none">
              <a:spAutoFit/>
            </a:bodyPr>
            <a:lstStyle/>
            <a:p>
              <a:r>
                <a:rPr lang="ja-JP" altLang="en-US" sz="1400" b="1" dirty="0">
                  <a:latin typeface="メイリオ" panose="020B0604030504040204" pitchFamily="50" charset="-128"/>
                  <a:ea typeface="メイリオ" panose="020B0604030504040204" pitchFamily="50" charset="-128"/>
                </a:rPr>
                <a:t>インテリアシミュレーション（</a:t>
              </a:r>
              <a:r>
                <a:rPr lang="en-US" altLang="ja-JP" sz="1400" b="1" dirty="0">
                  <a:latin typeface="メイリオ" panose="020B0604030504040204" pitchFamily="50" charset="-128"/>
                  <a:ea typeface="メイリオ" panose="020B0604030504040204" pitchFamily="50" charset="-128"/>
                </a:rPr>
                <a:t>AR</a:t>
              </a:r>
              <a:r>
                <a:rPr lang="ja-JP" altLang="en-US" sz="1400" b="1" dirty="0">
                  <a:latin typeface="メイリオ" panose="020B0604030504040204" pitchFamily="50" charset="-128"/>
                  <a:ea typeface="メイリオ" panose="020B0604030504040204" pitchFamily="50" charset="-128"/>
                </a:rPr>
                <a:t>）</a:t>
              </a:r>
            </a:p>
          </p:txBody>
        </p:sp>
        <p:sp>
          <p:nvSpPr>
            <p:cNvPr id="29" name="角丸四角形 4">
              <a:extLst>
                <a:ext uri="{FF2B5EF4-FFF2-40B4-BE49-F238E27FC236}">
                  <a16:creationId xmlns:a16="http://schemas.microsoft.com/office/drawing/2014/main" id="{8AEFCA1C-0423-4A30-9810-CF831F6DDED6}"/>
                </a:ext>
              </a:extLst>
            </p:cNvPr>
            <p:cNvSpPr/>
            <p:nvPr/>
          </p:nvSpPr>
          <p:spPr>
            <a:xfrm>
              <a:off x="622680" y="2395745"/>
              <a:ext cx="50400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18">
              <a:extLst>
                <a:ext uri="{FF2B5EF4-FFF2-40B4-BE49-F238E27FC236}">
                  <a16:creationId xmlns:a16="http://schemas.microsoft.com/office/drawing/2014/main" id="{D5470397-5481-4711-A3B0-C43526EE872B}"/>
                </a:ext>
              </a:extLst>
            </p:cNvPr>
            <p:cNvSpPr/>
            <p:nvPr/>
          </p:nvSpPr>
          <p:spPr>
            <a:xfrm>
              <a:off x="622680" y="2395745"/>
              <a:ext cx="536755" cy="457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事例</a:t>
              </a:r>
              <a:endParaRPr kumimoji="1" lang="en-US" altLang="ja-JP" sz="12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dirty="0">
                  <a:solidFill>
                    <a:schemeClr val="bg1"/>
                  </a:solidFill>
                  <a:latin typeface="メイリオ" panose="020B0604030504040204" pitchFamily="50" charset="-128"/>
                  <a:ea typeface="メイリオ" panose="020B0604030504040204" pitchFamily="50" charset="-128"/>
                </a:rPr>
                <a:t>➀</a:t>
              </a:r>
            </a:p>
          </p:txBody>
        </p:sp>
      </p:grpSp>
      <p:sp>
        <p:nvSpPr>
          <p:cNvPr id="36" name="正方形/長方形 35">
            <a:extLst>
              <a:ext uri="{FF2B5EF4-FFF2-40B4-BE49-F238E27FC236}">
                <a16:creationId xmlns:a16="http://schemas.microsoft.com/office/drawing/2014/main" id="{CEB8EA2D-37B5-4DE3-A367-CBC5D58FAFAA}"/>
              </a:ext>
            </a:extLst>
          </p:cNvPr>
          <p:cNvSpPr/>
          <p:nvPr/>
        </p:nvSpPr>
        <p:spPr>
          <a:xfrm>
            <a:off x="719999" y="2880000"/>
            <a:ext cx="5039999" cy="461665"/>
          </a:xfrm>
          <a:prstGeom prst="rect">
            <a:avLst/>
          </a:prstGeom>
          <a:solidFill>
            <a:schemeClr val="bg1">
              <a:lumMod val="95000"/>
            </a:schemeClr>
          </a:solidFill>
        </p:spPr>
        <p:txBody>
          <a:bodyPr wrap="square">
            <a:spAutoFit/>
          </a:bodyPr>
          <a:lstStyle/>
          <a:p>
            <a:pPr marL="180975" indent="-180975" algn="just"/>
            <a:r>
              <a:rPr lang="ja-JP" altLang="en-US" sz="1200" dirty="0">
                <a:latin typeface="メイリオ" panose="020B0604030504040204" pitchFamily="50" charset="-128"/>
                <a:ea typeface="メイリオ" panose="020B0604030504040204" pitchFamily="50" charset="-128"/>
              </a:rPr>
              <a:t>・部屋を選択し、インテリアの色を変えるなど、シミュレーション可能</a:t>
            </a:r>
          </a:p>
        </p:txBody>
      </p:sp>
      <p:grpSp>
        <p:nvGrpSpPr>
          <p:cNvPr id="37" name="グループ化 36">
            <a:extLst>
              <a:ext uri="{FF2B5EF4-FFF2-40B4-BE49-F238E27FC236}">
                <a16:creationId xmlns:a16="http://schemas.microsoft.com/office/drawing/2014/main" id="{26FAE623-426A-4D5A-8E15-7784F79169DB}"/>
              </a:ext>
            </a:extLst>
          </p:cNvPr>
          <p:cNvGrpSpPr/>
          <p:nvPr/>
        </p:nvGrpSpPr>
        <p:grpSpPr>
          <a:xfrm>
            <a:off x="6479999" y="2160000"/>
            <a:ext cx="5040000" cy="457200"/>
            <a:chOff x="6519570" y="2403606"/>
            <a:chExt cx="5040000" cy="457200"/>
          </a:xfrm>
        </p:grpSpPr>
        <p:sp>
          <p:nvSpPr>
            <p:cNvPr id="38" name="正方形/長方形 37">
              <a:extLst>
                <a:ext uri="{FF2B5EF4-FFF2-40B4-BE49-F238E27FC236}">
                  <a16:creationId xmlns:a16="http://schemas.microsoft.com/office/drawing/2014/main" id="{85EE578D-DDCE-43C8-85A7-F616467A4478}"/>
                </a:ext>
              </a:extLst>
            </p:cNvPr>
            <p:cNvSpPr/>
            <p:nvPr/>
          </p:nvSpPr>
          <p:spPr>
            <a:xfrm>
              <a:off x="7076638" y="2504052"/>
              <a:ext cx="2605200" cy="307777"/>
            </a:xfrm>
            <a:prstGeom prst="rect">
              <a:avLst/>
            </a:prstGeom>
          </p:spPr>
          <p:txBody>
            <a:bodyPr wrap="none">
              <a:spAutoFit/>
            </a:bodyPr>
            <a:lstStyle/>
            <a:p>
              <a:r>
                <a:rPr lang="ja-JP" altLang="en-US" sz="1400" b="1" dirty="0">
                  <a:latin typeface="メイリオ" panose="020B0604030504040204" pitchFamily="50" charset="-128"/>
                  <a:ea typeface="メイリオ" panose="020B0604030504040204" pitchFamily="50" charset="-128"/>
                </a:rPr>
                <a:t>メタバース住宅展示場（</a:t>
              </a:r>
              <a:r>
                <a:rPr lang="en-US" altLang="ja-JP" sz="1400" b="1" dirty="0">
                  <a:latin typeface="メイリオ" panose="020B0604030504040204" pitchFamily="50" charset="-128"/>
                  <a:ea typeface="メイリオ" panose="020B0604030504040204" pitchFamily="50" charset="-128"/>
                </a:rPr>
                <a:t>VR</a:t>
              </a:r>
              <a:r>
                <a:rPr lang="ja-JP" altLang="en-US" sz="1400" b="1" dirty="0">
                  <a:latin typeface="メイリオ" panose="020B0604030504040204" pitchFamily="50" charset="-128"/>
                  <a:ea typeface="メイリオ" panose="020B0604030504040204" pitchFamily="50" charset="-128"/>
                </a:rPr>
                <a:t>）</a:t>
              </a:r>
            </a:p>
          </p:txBody>
        </p:sp>
        <p:sp>
          <p:nvSpPr>
            <p:cNvPr id="39" name="角丸四角形 23">
              <a:extLst>
                <a:ext uri="{FF2B5EF4-FFF2-40B4-BE49-F238E27FC236}">
                  <a16:creationId xmlns:a16="http://schemas.microsoft.com/office/drawing/2014/main" id="{59DD4D27-410C-4677-898A-3075630EFE36}"/>
                </a:ext>
              </a:extLst>
            </p:cNvPr>
            <p:cNvSpPr/>
            <p:nvPr/>
          </p:nvSpPr>
          <p:spPr>
            <a:xfrm>
              <a:off x="6519570" y="2403606"/>
              <a:ext cx="5040000"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24">
              <a:extLst>
                <a:ext uri="{FF2B5EF4-FFF2-40B4-BE49-F238E27FC236}">
                  <a16:creationId xmlns:a16="http://schemas.microsoft.com/office/drawing/2014/main" id="{FF932096-3773-494B-B7BD-9527144E57DD}"/>
                </a:ext>
              </a:extLst>
            </p:cNvPr>
            <p:cNvSpPr/>
            <p:nvPr/>
          </p:nvSpPr>
          <p:spPr>
            <a:xfrm>
              <a:off x="6519572" y="2403606"/>
              <a:ext cx="536755" cy="457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事例</a:t>
              </a:r>
              <a:endParaRPr kumimoji="1" lang="en-US" altLang="ja-JP" sz="1200" dirty="0">
                <a:solidFill>
                  <a:schemeClr val="bg1"/>
                </a:solidFill>
                <a:latin typeface="メイリオ" panose="020B0604030504040204" pitchFamily="50" charset="-128"/>
                <a:ea typeface="メイリオ" panose="020B0604030504040204" pitchFamily="50" charset="-128"/>
              </a:endParaRPr>
            </a:p>
            <a:p>
              <a:pPr algn="ctr"/>
              <a:r>
                <a:rPr kumimoji="1" lang="ja-JP" altLang="en-US" sz="1200" dirty="0">
                  <a:solidFill>
                    <a:schemeClr val="bg1"/>
                  </a:solidFill>
                  <a:latin typeface="メイリオ" panose="020B0604030504040204" pitchFamily="50" charset="-128"/>
                  <a:ea typeface="メイリオ" panose="020B0604030504040204" pitchFamily="50" charset="-128"/>
                </a:rPr>
                <a:t>➁</a:t>
              </a:r>
            </a:p>
          </p:txBody>
        </p:sp>
      </p:grpSp>
      <p:sp>
        <p:nvSpPr>
          <p:cNvPr id="41" name="正方形/長方形 40">
            <a:extLst>
              <a:ext uri="{FF2B5EF4-FFF2-40B4-BE49-F238E27FC236}">
                <a16:creationId xmlns:a16="http://schemas.microsoft.com/office/drawing/2014/main" id="{6B2C7926-1B51-4661-BB9C-E00F9A7A71B6}"/>
              </a:ext>
            </a:extLst>
          </p:cNvPr>
          <p:cNvSpPr/>
          <p:nvPr/>
        </p:nvSpPr>
        <p:spPr>
          <a:xfrm>
            <a:off x="6479998" y="2830058"/>
            <a:ext cx="5039999" cy="646331"/>
          </a:xfrm>
          <a:prstGeom prst="rect">
            <a:avLst/>
          </a:prstGeom>
          <a:solidFill>
            <a:schemeClr val="bg1">
              <a:lumMod val="95000"/>
            </a:schemeClr>
          </a:solidFill>
        </p:spPr>
        <p:txBody>
          <a:bodyPr wrap="square">
            <a:spAutoFit/>
          </a:bodyPr>
          <a:lstStyle/>
          <a:p>
            <a:pPr marL="180975" indent="-180975" algn="just"/>
            <a:r>
              <a:rPr lang="ja-JP" altLang="en-US" sz="1200" dirty="0">
                <a:latin typeface="メイリオ" panose="020B0604030504040204" pitchFamily="50" charset="-128"/>
                <a:ea typeface="メイリオ" panose="020B0604030504040204" pitchFamily="50" charset="-128"/>
              </a:rPr>
              <a:t>・仮想空間上で住宅展示場を見学可能</a:t>
            </a:r>
          </a:p>
          <a:p>
            <a:pPr marL="180975" indent="-180975" algn="just"/>
            <a:r>
              <a:rPr lang="ja-JP" altLang="en-US" sz="1200" dirty="0">
                <a:latin typeface="メイリオ" panose="020B0604030504040204" pitchFamily="50" charset="-128"/>
                <a:ea typeface="メイリオ" panose="020B0604030504040204" pitchFamily="50" charset="-128"/>
              </a:rPr>
              <a:t>・視点を子どもやペットに変えることもでき、インテリアデザインの変更等も可能</a:t>
            </a:r>
          </a:p>
        </p:txBody>
      </p:sp>
      <p:sp>
        <p:nvSpPr>
          <p:cNvPr id="30" name="テキスト ボックス 29">
            <a:extLst>
              <a:ext uri="{FF2B5EF4-FFF2-40B4-BE49-F238E27FC236}">
                <a16:creationId xmlns:a16="http://schemas.microsoft.com/office/drawing/2014/main" id="{DFF1985C-F98B-4531-B95D-D0648139F51E}"/>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新技術･デジタル化の進展</a:t>
            </a:r>
          </a:p>
        </p:txBody>
      </p:sp>
      <p:sp>
        <p:nvSpPr>
          <p:cNvPr id="2" name="正方形/長方形 1">
            <a:extLst>
              <a:ext uri="{FF2B5EF4-FFF2-40B4-BE49-F238E27FC236}">
                <a16:creationId xmlns:a16="http://schemas.microsoft.com/office/drawing/2014/main" id="{B9391F36-FB62-1AFF-87DF-4EE83E6DF80E}"/>
              </a:ext>
            </a:extLst>
          </p:cNvPr>
          <p:cNvSpPr/>
          <p:nvPr/>
        </p:nvSpPr>
        <p:spPr>
          <a:xfrm>
            <a:off x="719998" y="3541592"/>
            <a:ext cx="5039999" cy="318608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ACF82D9-AB66-DB66-ECE9-2036A660F425}"/>
              </a:ext>
            </a:extLst>
          </p:cNvPr>
          <p:cNvSpPr/>
          <p:nvPr/>
        </p:nvSpPr>
        <p:spPr>
          <a:xfrm>
            <a:off x="6429730" y="3541593"/>
            <a:ext cx="5090268" cy="318608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355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84</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仮想空間</a:t>
            </a:r>
          </a:p>
        </p:txBody>
      </p:sp>
      <p:sp>
        <p:nvSpPr>
          <p:cNvPr id="2" name="正方形/長方形 1"/>
          <p:cNvSpPr/>
          <p:nvPr/>
        </p:nvSpPr>
        <p:spPr>
          <a:xfrm>
            <a:off x="540000" y="2232000"/>
            <a:ext cx="10773466" cy="257369"/>
          </a:xfrm>
          <a:prstGeom prst="rect">
            <a:avLst/>
          </a:prstGeom>
          <a:noFill/>
        </p:spPr>
        <p:txBody>
          <a:bodyPr wrap="square" tIns="72000" bIns="0">
            <a:spAutoFit/>
          </a:bodyPr>
          <a:lstStyle/>
          <a:p>
            <a:pPr algn="just"/>
            <a:r>
              <a:rPr lang="ja-JP" altLang="en-US" sz="1200" dirty="0">
                <a:latin typeface="メイリオ" panose="020B0604030504040204" pitchFamily="50" charset="-128"/>
                <a:ea typeface="メイリオ" panose="020B0604030504040204" pitchFamily="50" charset="-128"/>
              </a:rPr>
              <a:t>コントローラー操作によりアバターは任意の場所に移動し、鳥瞰の視点での検査も可能。</a:t>
            </a:r>
          </a:p>
        </p:txBody>
      </p:sp>
      <p:sp>
        <p:nvSpPr>
          <p:cNvPr id="19" name="テキスト ボックス 18">
            <a:extLst>
              <a:ext uri="{FF2B5EF4-FFF2-40B4-BE49-F238E27FC236}">
                <a16:creationId xmlns:a16="http://schemas.microsoft.com/office/drawing/2014/main" id="{019B3DBA-BACE-4453-92CB-5D6EDC093178}"/>
              </a:ext>
            </a:extLst>
          </p:cNvPr>
          <p:cNvSpPr txBox="1"/>
          <p:nvPr/>
        </p:nvSpPr>
        <p:spPr>
          <a:xfrm>
            <a:off x="288000" y="1080000"/>
            <a:ext cx="11520000" cy="442035"/>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・デジタルで行う住宅やビル建築の完了検査の方法の普及に向け、国交省住宅局が新たに運用指針を作成（令和</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月）している</a:t>
            </a:r>
          </a:p>
          <a:p>
            <a:pPr marL="146050" indent="-146050" algn="just"/>
            <a:r>
              <a:rPr lang="ja-JP" altLang="en-US" sz="1200" dirty="0">
                <a:latin typeface="メイリオ" panose="020B0604030504040204" pitchFamily="50" charset="-128"/>
                <a:ea typeface="メイリオ" panose="020B0604030504040204" pitchFamily="50" charset="-128"/>
              </a:rPr>
              <a:t>・建設会社では、仮想空間「メタバース」を活用した検査システムを開発が進んでいる</a:t>
            </a:r>
          </a:p>
        </p:txBody>
      </p:sp>
      <p:sp>
        <p:nvSpPr>
          <p:cNvPr id="23" name="テキスト ボックス 22">
            <a:extLst>
              <a:ext uri="{FF2B5EF4-FFF2-40B4-BE49-F238E27FC236}">
                <a16:creationId xmlns:a16="http://schemas.microsoft.com/office/drawing/2014/main" id="{5444497D-1C4C-4D75-813D-7161E015AA43}"/>
              </a:ext>
            </a:extLst>
          </p:cNvPr>
          <p:cNvSpPr txBox="1"/>
          <p:nvPr/>
        </p:nvSpPr>
        <p:spPr>
          <a:xfrm>
            <a:off x="360000" y="1980000"/>
            <a:ext cx="5050200" cy="257369"/>
          </a:xfrm>
          <a:prstGeom prst="rect">
            <a:avLst/>
          </a:prstGeom>
          <a:noFill/>
        </p:spPr>
        <p:txBody>
          <a:bodyPr wrap="square" tIns="72000" bIns="0">
            <a:spAutoFit/>
          </a:bodyPr>
          <a:lstStyle/>
          <a:p>
            <a:r>
              <a:rPr lang="ja-JP" altLang="en-US" sz="1200" b="1" dirty="0">
                <a:latin typeface="メイリオ" panose="020B0604030504040204" pitchFamily="50" charset="-128"/>
                <a:ea typeface="メイリオ" panose="020B0604030504040204" pitchFamily="50" charset="-128"/>
              </a:rPr>
              <a:t>メタバース検査システムの開発</a:t>
            </a:r>
            <a:r>
              <a:rPr lang="ja-JP" altLang="en-US" sz="1200" dirty="0">
                <a:latin typeface="メイリオ" panose="020B0604030504040204" pitchFamily="50" charset="-128"/>
                <a:ea typeface="メイリオ" panose="020B0604030504040204" pitchFamily="50" charset="-128"/>
              </a:rPr>
              <a:t>（清水建設株式会社）</a:t>
            </a:r>
          </a:p>
        </p:txBody>
      </p:sp>
      <p:sp>
        <p:nvSpPr>
          <p:cNvPr id="11" name="テキスト ボックス 10">
            <a:extLst>
              <a:ext uri="{FF2B5EF4-FFF2-40B4-BE49-F238E27FC236}">
                <a16:creationId xmlns:a16="http://schemas.microsoft.com/office/drawing/2014/main" id="{4306D67B-BB8D-44FE-AF07-1708A8F6708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新技術･デジタル化の進展</a:t>
            </a:r>
          </a:p>
        </p:txBody>
      </p:sp>
      <p:sp>
        <p:nvSpPr>
          <p:cNvPr id="3" name="スライド番号プレースホルダー 2">
            <a:extLst>
              <a:ext uri="{FF2B5EF4-FFF2-40B4-BE49-F238E27FC236}">
                <a16:creationId xmlns:a16="http://schemas.microsoft.com/office/drawing/2014/main" id="{234B8B6E-2CEC-4463-F8EA-F39BBC18C5BB}"/>
              </a:ext>
            </a:extLst>
          </p:cNvPr>
          <p:cNvSpPr txBox="1">
            <a:spLocks/>
          </p:cNvSpPr>
          <p:nvPr/>
        </p:nvSpPr>
        <p:spPr>
          <a:xfrm>
            <a:off x="24146015" y="7106721"/>
            <a:ext cx="338138" cy="260648"/>
          </a:xfrm>
          <a:prstGeom prst="rect">
            <a:avLst/>
          </a:prstGeom>
        </p:spPr>
        <p:txBody>
          <a:bodyPr vert="horz" lIns="0" tIns="45720" rIns="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290">
              <a:defRPr/>
            </a:pPr>
            <a:fld id="{EA6D242B-6A52-4C5C-AF40-54B5FB6D04E5}" type="slidenum">
              <a:rPr lang="ja-JP" altLang="en-US" sz="1000" b="1" smtClean="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pPr defTabSz="914290">
                <a:defRPr/>
              </a:pPr>
              <a:t>31</a:t>
            </a:fld>
            <a:endParaRPr lang="ja-JP" altLang="en-US" sz="1000" b="1"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A3E5EDB4-0090-7DDE-D283-B08A3E9C27EB}"/>
              </a:ext>
            </a:extLst>
          </p:cNvPr>
          <p:cNvSpPr/>
          <p:nvPr/>
        </p:nvSpPr>
        <p:spPr>
          <a:xfrm>
            <a:off x="288000" y="2673966"/>
            <a:ext cx="11592000" cy="3869386"/>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156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656581"/>
            <a:ext cx="12192000" cy="792088"/>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 ５．地球温暖化や自然災害の激甚化・頻発化</a:t>
            </a:r>
          </a:p>
        </p:txBody>
      </p:sp>
      <p:graphicFrame>
        <p:nvGraphicFramePr>
          <p:cNvPr id="8" name="表 7"/>
          <p:cNvGraphicFramePr>
            <a:graphicFrameLocks noGrp="1"/>
          </p:cNvGraphicFramePr>
          <p:nvPr>
            <p:extLst>
              <p:ext uri="{D42A27DB-BD31-4B8C-83A1-F6EECF244321}">
                <p14:modId xmlns:p14="http://schemas.microsoft.com/office/powerpoint/2010/main" val="1778536490"/>
              </p:ext>
            </p:extLst>
          </p:nvPr>
        </p:nvGraphicFramePr>
        <p:xfrm>
          <a:off x="2907672" y="2299572"/>
          <a:ext cx="6599494" cy="2700000"/>
        </p:xfrm>
        <a:graphic>
          <a:graphicData uri="http://schemas.openxmlformats.org/drawingml/2006/table">
            <a:tbl>
              <a:tblPr firstRow="1">
                <a:tableStyleId>{22838BEF-8BB2-4498-84A7-C5851F593DF1}</a:tableStyleId>
              </a:tblPr>
              <a:tblGrid>
                <a:gridCol w="143370">
                  <a:extLst>
                    <a:ext uri="{9D8B030D-6E8A-4147-A177-3AD203B41FA5}">
                      <a16:colId xmlns:a16="http://schemas.microsoft.com/office/drawing/2014/main" val="20000"/>
                    </a:ext>
                  </a:extLst>
                </a:gridCol>
                <a:gridCol w="5636660">
                  <a:extLst>
                    <a:ext uri="{9D8B030D-6E8A-4147-A177-3AD203B41FA5}">
                      <a16:colId xmlns:a16="http://schemas.microsoft.com/office/drawing/2014/main" val="20001"/>
                    </a:ext>
                  </a:extLst>
                </a:gridCol>
                <a:gridCol w="819464">
                  <a:extLst>
                    <a:ext uri="{9D8B030D-6E8A-4147-A177-3AD203B41FA5}">
                      <a16:colId xmlns:a16="http://schemas.microsoft.com/office/drawing/2014/main" val="20002"/>
                    </a:ext>
                  </a:extLst>
                </a:gridCol>
              </a:tblGrid>
              <a:tr h="540000">
                <a:tc rowSpan="4">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8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・地球規模での平均気温の上昇</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P86</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・激甚化・頻発化する豪雨災害</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P87</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地球温暖化による大型台風・大雨リスクの増加</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P88</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vMerge="1">
                  <a:txBody>
                    <a:bodyPr/>
                    <a:lstStyle/>
                    <a:p>
                      <a:endParaRPr kumimoji="1" lang="ja-JP" altLang="en-US"/>
                    </a:p>
                  </a:txBody>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・多発する大規模地震</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30000"/>
                        </a:lnSpc>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P89</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54000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endParaRPr lang="ja-JP" altLang="en-US" sz="18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ja-JP" altLang="en-US" sz="16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・脱炭素社会の実現に向けた取組み</a:t>
                      </a: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kumimoji="1" lang="en-US" altLang="ja-JP" sz="1600" b="0" dirty="0">
                          <a:latin typeface="メイリオ" panose="020B0604030504040204" pitchFamily="50" charset="-128"/>
                          <a:ea typeface="メイリオ" panose="020B0604030504040204" pitchFamily="50" charset="-128"/>
                          <a:cs typeface="Meiryo UI" panose="020B0604030504040204" pitchFamily="50" charset="-128"/>
                        </a:rPr>
                        <a:t>P90</a:t>
                      </a:r>
                      <a:endParaRPr kumimoji="1" lang="ja-JP" altLang="en-US" sz="1600" b="0" dirty="0">
                        <a:latin typeface="メイリオ" panose="020B0604030504040204" pitchFamily="50" charset="-128"/>
                        <a:ea typeface="メイリオ"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8347307"/>
                  </a:ext>
                </a:extLst>
              </a:tr>
            </a:tbl>
          </a:graphicData>
        </a:graphic>
      </p:graphicFrame>
    </p:spTree>
    <p:extLst>
      <p:ext uri="{BB962C8B-B14F-4D97-AF65-F5344CB8AC3E}">
        <p14:creationId xmlns:p14="http://schemas.microsoft.com/office/powerpoint/2010/main" val="2051116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86</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9" name="テキスト ボックス 18">
            <a:extLst>
              <a:ext uri="{FF2B5EF4-FFF2-40B4-BE49-F238E27FC236}">
                <a16:creationId xmlns:a16="http://schemas.microsoft.com/office/drawing/2014/main" id="{EE6557B1-8D30-458E-9BED-A09FFE8D06E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地球温暖化や自然災害の激甚化・頻発化</a:t>
            </a: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地球規模での平均気温の上昇</a:t>
            </a:r>
          </a:p>
        </p:txBody>
      </p:sp>
      <p:pic>
        <p:nvPicPr>
          <p:cNvPr id="15" name="図 14">
            <a:extLst>
              <a:ext uri="{FF2B5EF4-FFF2-40B4-BE49-F238E27FC236}">
                <a16:creationId xmlns:a16="http://schemas.microsoft.com/office/drawing/2014/main" id="{1A5A9EC7-53F7-4909-B831-ABD03B010B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999" y="1691999"/>
            <a:ext cx="7134789" cy="4680000"/>
          </a:xfrm>
          <a:prstGeom prst="rect">
            <a:avLst/>
          </a:prstGeom>
        </p:spPr>
      </p:pic>
      <p:sp>
        <p:nvSpPr>
          <p:cNvPr id="22" name="テキスト ボックス 21">
            <a:extLst>
              <a:ext uri="{FF2B5EF4-FFF2-40B4-BE49-F238E27FC236}">
                <a16:creationId xmlns:a16="http://schemas.microsoft.com/office/drawing/2014/main" id="{CF235F11-4D39-46EF-9B2B-550461A4EF76}"/>
              </a:ext>
            </a:extLst>
          </p:cNvPr>
          <p:cNvSpPr txBox="1"/>
          <p:nvPr/>
        </p:nvSpPr>
        <p:spPr>
          <a:xfrm>
            <a:off x="540000" y="1440000"/>
            <a:ext cx="6152369" cy="184666"/>
          </a:xfrm>
          <a:prstGeom prst="rect">
            <a:avLst/>
          </a:prstGeom>
          <a:noFill/>
        </p:spPr>
        <p:txBody>
          <a:bodyPr wrap="square" lIns="0" tIns="0" rIns="0" bIns="0">
            <a:spAutoFit/>
          </a:bodyPr>
          <a:lstStyle/>
          <a:p>
            <a:r>
              <a:rPr lang="ja-JP" altLang="en-US" sz="1200" b="1" dirty="0">
                <a:latin typeface="メイリオ" panose="020B0604030504040204" pitchFamily="50" charset="-128"/>
                <a:ea typeface="メイリオ" panose="020B0604030504040204" pitchFamily="50" charset="-128"/>
              </a:rPr>
              <a:t>観測された日本の平均地上気温の変化</a:t>
            </a:r>
          </a:p>
        </p:txBody>
      </p:sp>
      <p:sp>
        <p:nvSpPr>
          <p:cNvPr id="23" name="テキスト ボックス 22">
            <a:extLst>
              <a:ext uri="{FF2B5EF4-FFF2-40B4-BE49-F238E27FC236}">
                <a16:creationId xmlns:a16="http://schemas.microsoft.com/office/drawing/2014/main" id="{7D83F796-51A7-4669-B37A-E172CBC4BE0D}"/>
              </a:ext>
            </a:extLst>
          </p:cNvPr>
          <p:cNvSpPr txBox="1"/>
          <p:nvPr/>
        </p:nvSpPr>
        <p:spPr>
          <a:xfrm>
            <a:off x="288000" y="1080000"/>
            <a:ext cx="11520000" cy="257369"/>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・日本の年平均気温については</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年当たり</a:t>
            </a:r>
            <a:r>
              <a:rPr lang="en-US" altLang="ja-JP" sz="1200" dirty="0">
                <a:latin typeface="メイリオ" panose="020B0604030504040204" pitchFamily="50" charset="-128"/>
                <a:ea typeface="メイリオ" panose="020B0604030504040204" pitchFamily="50" charset="-128"/>
              </a:rPr>
              <a:t>1.24℃</a:t>
            </a:r>
            <a:r>
              <a:rPr lang="ja-JP" altLang="en-US" sz="1200" dirty="0">
                <a:latin typeface="メイリオ" panose="020B0604030504040204" pitchFamily="50" charset="-128"/>
                <a:ea typeface="メイリオ" panose="020B0604030504040204" pitchFamily="50" charset="-128"/>
              </a:rPr>
              <a:t>と、世界平均を上回るペースで気温が上昇</a:t>
            </a:r>
          </a:p>
        </p:txBody>
      </p:sp>
      <p:sp>
        <p:nvSpPr>
          <p:cNvPr id="24" name="テキスト ボックス 23">
            <a:extLst>
              <a:ext uri="{FF2B5EF4-FFF2-40B4-BE49-F238E27FC236}">
                <a16:creationId xmlns:a16="http://schemas.microsoft.com/office/drawing/2014/main" id="{0D296D31-FAFA-4A39-9772-5CD5DC5F3B5F}"/>
              </a:ext>
            </a:extLst>
          </p:cNvPr>
          <p:cNvSpPr txBox="1"/>
          <p:nvPr/>
        </p:nvSpPr>
        <p:spPr>
          <a:xfrm>
            <a:off x="7429423" y="6427177"/>
            <a:ext cx="4625896" cy="234286"/>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出典：気象庁</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C2ED0FE6-58DD-40EA-B77C-5DC20FFB8CF3}"/>
              </a:ext>
            </a:extLst>
          </p:cNvPr>
          <p:cNvSpPr txBox="1"/>
          <p:nvPr/>
        </p:nvSpPr>
        <p:spPr>
          <a:xfrm>
            <a:off x="10346813" y="118690"/>
            <a:ext cx="1792940" cy="257369"/>
          </a:xfrm>
          <a:prstGeom prst="rect">
            <a:avLst/>
          </a:prstGeom>
          <a:noFill/>
          <a:ln>
            <a:solidFill>
              <a:schemeClr val="tx1"/>
            </a:solidFill>
            <a:prstDash val="sysDash"/>
          </a:ln>
        </p:spPr>
        <p:txBody>
          <a:bodyPr wrap="square" tIns="72000" bIns="0">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第３回審議会資料再掲</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34111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87</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激甚化・頻発化する豪雨災害</a:t>
            </a:r>
          </a:p>
        </p:txBody>
      </p:sp>
      <p:pic>
        <p:nvPicPr>
          <p:cNvPr id="15" name="図 14">
            <a:extLst>
              <a:ext uri="{FF2B5EF4-FFF2-40B4-BE49-F238E27FC236}">
                <a16:creationId xmlns:a16="http://schemas.microsoft.com/office/drawing/2014/main" id="{1C1179D8-A331-4727-BDC2-30739205E9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000" y="1692000"/>
            <a:ext cx="8784586" cy="4680000"/>
          </a:xfrm>
          <a:prstGeom prst="rect">
            <a:avLst/>
          </a:prstGeom>
        </p:spPr>
      </p:pic>
      <p:sp>
        <p:nvSpPr>
          <p:cNvPr id="22" name="テキスト ボックス 21">
            <a:extLst>
              <a:ext uri="{FF2B5EF4-FFF2-40B4-BE49-F238E27FC236}">
                <a16:creationId xmlns:a16="http://schemas.microsoft.com/office/drawing/2014/main" id="{1A1138A0-1508-43AC-A232-4069F0AA6C4A}"/>
              </a:ext>
            </a:extLst>
          </p:cNvPr>
          <p:cNvSpPr txBox="1"/>
          <p:nvPr/>
        </p:nvSpPr>
        <p:spPr>
          <a:xfrm>
            <a:off x="288000" y="1080000"/>
            <a:ext cx="11520000" cy="257369"/>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2018</a:t>
            </a:r>
            <a:r>
              <a:rPr lang="ja-JP" altLang="en-US" sz="1200" dirty="0">
                <a:latin typeface="メイリオ" panose="020B0604030504040204" pitchFamily="50" charset="-128"/>
                <a:ea typeface="メイリオ" panose="020B0604030504040204" pitchFamily="50" charset="-128"/>
              </a:rPr>
              <a:t>年（平成</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年）は過去最多の</a:t>
            </a:r>
            <a:r>
              <a:rPr lang="en-US" altLang="ja-JP" sz="1200" dirty="0">
                <a:latin typeface="メイリオ" panose="020B0604030504040204" pitchFamily="50" charset="-128"/>
                <a:ea typeface="メイリオ" panose="020B0604030504040204" pitchFamily="50" charset="-128"/>
              </a:rPr>
              <a:t>3,459</a:t>
            </a:r>
            <a:r>
              <a:rPr lang="ja-JP" altLang="en-US" sz="1200" dirty="0">
                <a:latin typeface="メイリオ" panose="020B0604030504040204" pitchFamily="50" charset="-128"/>
                <a:ea typeface="メイリオ" panose="020B0604030504040204" pitchFamily="50" charset="-128"/>
              </a:rPr>
              <a:t>件、</a:t>
            </a:r>
            <a:r>
              <a:rPr lang="en-US" altLang="ja-JP" sz="1200" dirty="0">
                <a:latin typeface="メイリオ" panose="020B0604030504040204" pitchFamily="50" charset="-128"/>
                <a:ea typeface="メイリオ" panose="020B0604030504040204" pitchFamily="50" charset="-128"/>
              </a:rPr>
              <a:t>2019</a:t>
            </a:r>
            <a:r>
              <a:rPr lang="ja-JP" altLang="en-US" sz="1200" dirty="0">
                <a:latin typeface="メイリオ" panose="020B0604030504040204" pitchFamily="50" charset="-128"/>
                <a:ea typeface="メイリオ" panose="020B0604030504040204" pitchFamily="50" charset="-128"/>
              </a:rPr>
              <a:t>年も</a:t>
            </a:r>
            <a:r>
              <a:rPr lang="en-US" altLang="ja-JP" sz="1200" dirty="0">
                <a:latin typeface="メイリオ" panose="020B0604030504040204" pitchFamily="50" charset="-128"/>
                <a:ea typeface="メイリオ" panose="020B0604030504040204" pitchFamily="50" charset="-128"/>
              </a:rPr>
              <a:t>1,996</a:t>
            </a:r>
            <a:r>
              <a:rPr lang="ja-JP" altLang="en-US" sz="1200" dirty="0">
                <a:latin typeface="メイリオ" panose="020B0604030504040204" pitchFamily="50" charset="-128"/>
                <a:ea typeface="メイリオ" panose="020B0604030504040204" pitchFamily="50" charset="-128"/>
              </a:rPr>
              <a:t>件と非常に多くの土砂災害が発生</a:t>
            </a:r>
          </a:p>
        </p:txBody>
      </p:sp>
      <p:sp>
        <p:nvSpPr>
          <p:cNvPr id="26" name="テキスト ボックス 25">
            <a:extLst>
              <a:ext uri="{FF2B5EF4-FFF2-40B4-BE49-F238E27FC236}">
                <a16:creationId xmlns:a16="http://schemas.microsoft.com/office/drawing/2014/main" id="{F8EFC5D9-7F57-4834-8B29-23492B29CFBB}"/>
              </a:ext>
            </a:extLst>
          </p:cNvPr>
          <p:cNvSpPr txBox="1"/>
          <p:nvPr/>
        </p:nvSpPr>
        <p:spPr>
          <a:xfrm>
            <a:off x="7429423" y="6427177"/>
            <a:ext cx="4625896" cy="234286"/>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出典：国土交通省</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0527D8D9-7F5B-4837-9C22-CD6954B5FBB1}"/>
              </a:ext>
            </a:extLst>
          </p:cNvPr>
          <p:cNvSpPr txBox="1"/>
          <p:nvPr/>
        </p:nvSpPr>
        <p:spPr>
          <a:xfrm>
            <a:off x="10346813" y="105990"/>
            <a:ext cx="1792940" cy="257369"/>
          </a:xfrm>
          <a:prstGeom prst="rect">
            <a:avLst/>
          </a:prstGeom>
          <a:noFill/>
          <a:ln>
            <a:solidFill>
              <a:schemeClr val="tx1"/>
            </a:solidFill>
            <a:prstDash val="sysDash"/>
          </a:ln>
        </p:spPr>
        <p:txBody>
          <a:bodyPr wrap="square" tIns="72000" bIns="0">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第３回審議会資料再掲</a:t>
            </a:r>
            <a:endParaRPr lang="ja-JP" altLang="en-US" sz="12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63DFC5A6-DA99-4D19-96E4-7FC4A2EFE608}"/>
              </a:ext>
            </a:extLst>
          </p:cNvPr>
          <p:cNvSpPr txBox="1"/>
          <p:nvPr/>
        </p:nvSpPr>
        <p:spPr>
          <a:xfrm>
            <a:off x="540000" y="1440000"/>
            <a:ext cx="6152369" cy="184666"/>
          </a:xfrm>
          <a:prstGeom prst="rect">
            <a:avLst/>
          </a:prstGeom>
          <a:noFill/>
        </p:spPr>
        <p:txBody>
          <a:bodyPr wrap="square" lIns="0" tIns="0" rIns="0" bIns="0">
            <a:spAutoFit/>
          </a:bodyPr>
          <a:lstStyle/>
          <a:p>
            <a:r>
              <a:rPr lang="ja-JP" altLang="en-US" sz="1200" b="1" dirty="0">
                <a:latin typeface="メイリオ" panose="020B0604030504040204" pitchFamily="50" charset="-128"/>
                <a:ea typeface="メイリオ" panose="020B0604030504040204" pitchFamily="50" charset="-128"/>
              </a:rPr>
              <a:t>土砂災害の発生件数の推移</a:t>
            </a:r>
          </a:p>
        </p:txBody>
      </p:sp>
      <p:sp>
        <p:nvSpPr>
          <p:cNvPr id="11" name="テキスト ボックス 10">
            <a:extLst>
              <a:ext uri="{FF2B5EF4-FFF2-40B4-BE49-F238E27FC236}">
                <a16:creationId xmlns:a16="http://schemas.microsoft.com/office/drawing/2014/main" id="{63F69722-5F0A-41D0-9D15-A97BE9265D8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地球温暖化や自然災害の激甚化・頻発化</a:t>
            </a:r>
          </a:p>
        </p:txBody>
      </p:sp>
    </p:spTree>
    <p:extLst>
      <p:ext uri="{BB962C8B-B14F-4D97-AF65-F5344CB8AC3E}">
        <p14:creationId xmlns:p14="http://schemas.microsoft.com/office/powerpoint/2010/main" val="1177850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地球温暖化による大型台風・大雨リスクの増加</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92000" y="2251608"/>
            <a:ext cx="5323694" cy="2739013"/>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0" y="5344137"/>
            <a:ext cx="2791550" cy="1442589"/>
          </a:xfrm>
          <a:prstGeom prst="rect">
            <a:avLst/>
          </a:prstGeom>
        </p:spPr>
      </p:pic>
      <p:sp>
        <p:nvSpPr>
          <p:cNvPr id="6" name="テキスト ボックス 5"/>
          <p:cNvSpPr txBox="1"/>
          <p:nvPr/>
        </p:nvSpPr>
        <p:spPr>
          <a:xfrm>
            <a:off x="540000" y="1980000"/>
            <a:ext cx="3881120" cy="257369"/>
          </a:xfrm>
          <a:prstGeom prst="rect">
            <a:avLst/>
          </a:prstGeom>
          <a:noFill/>
        </p:spPr>
        <p:txBody>
          <a:bodyPr wrap="square" tIns="72000" bIns="0">
            <a:spAutoFit/>
          </a:bodyPr>
          <a:lstStyle>
            <a:defPPr>
              <a:defRPr lang="ja-JP"/>
            </a:defPPr>
            <a:lvl1pPr marL="261938" algn="just">
              <a:defRPr sz="1200">
                <a:latin typeface="メイリオ" panose="020B0604030504040204" pitchFamily="50" charset="-128"/>
                <a:ea typeface="メイリオ" panose="020B0604030504040204" pitchFamily="50" charset="-128"/>
              </a:defRPr>
            </a:lvl1pPr>
          </a:lstStyle>
          <a:p>
            <a:pPr marL="0"/>
            <a:r>
              <a:rPr lang="ja-JP" altLang="en-US" b="1" dirty="0"/>
              <a:t>日降水量</a:t>
            </a:r>
            <a:r>
              <a:rPr lang="en-US" altLang="ja-JP" b="1" dirty="0"/>
              <a:t>200</a:t>
            </a:r>
            <a:r>
              <a:rPr lang="ja-JP" altLang="en-US" b="1" dirty="0"/>
              <a:t>ミリ以上の年間日数の変化</a:t>
            </a:r>
          </a:p>
        </p:txBody>
      </p:sp>
      <p:sp>
        <p:nvSpPr>
          <p:cNvPr id="22" name="テキスト ボックス 21"/>
          <p:cNvSpPr txBox="1"/>
          <p:nvPr/>
        </p:nvSpPr>
        <p:spPr>
          <a:xfrm>
            <a:off x="5112000" y="1980000"/>
            <a:ext cx="6573862" cy="257369"/>
          </a:xfrm>
          <a:prstGeom prst="rect">
            <a:avLst/>
          </a:prstGeom>
          <a:noFill/>
        </p:spPr>
        <p:txBody>
          <a:bodyPr wrap="square" tIns="72000" bIns="0">
            <a:spAutoFit/>
          </a:bodyPr>
          <a:lstStyle>
            <a:defPPr>
              <a:defRPr lang="ja-JP"/>
            </a:defPPr>
            <a:lvl1pPr marL="261938" algn="just">
              <a:defRPr sz="1200">
                <a:latin typeface="メイリオ" panose="020B0604030504040204" pitchFamily="50" charset="-128"/>
                <a:ea typeface="メイリオ" panose="020B0604030504040204" pitchFamily="50" charset="-128"/>
              </a:defRPr>
            </a:lvl1pPr>
          </a:lstStyle>
          <a:p>
            <a:pPr marL="0"/>
            <a:r>
              <a:rPr lang="ja-JP" altLang="en-US" b="1" dirty="0"/>
              <a:t>日降水量</a:t>
            </a:r>
            <a:r>
              <a:rPr lang="en-US" altLang="ja-JP" b="1" dirty="0"/>
              <a:t>200</a:t>
            </a:r>
            <a:r>
              <a:rPr lang="ja-JP" altLang="en-US" b="1" dirty="0"/>
              <a:t>ミリ以上の大雨の年間発生回数の変化</a:t>
            </a:r>
            <a:r>
              <a:rPr lang="ja-JP" altLang="en-US" sz="1050" dirty="0"/>
              <a:t>（二酸化炭素の排出が高いレベルで続く場合）</a:t>
            </a:r>
            <a:endParaRPr lang="ja-JP" altLang="en-US" dirty="0"/>
          </a:p>
        </p:txBody>
      </p:sp>
      <p:sp>
        <p:nvSpPr>
          <p:cNvPr id="23" name="テキスト ボックス 22"/>
          <p:cNvSpPr txBox="1"/>
          <p:nvPr/>
        </p:nvSpPr>
        <p:spPr>
          <a:xfrm>
            <a:off x="540000" y="5047556"/>
            <a:ext cx="3881120" cy="257369"/>
          </a:xfrm>
          <a:prstGeom prst="rect">
            <a:avLst/>
          </a:prstGeom>
          <a:noFill/>
        </p:spPr>
        <p:txBody>
          <a:bodyPr wrap="square" tIns="72000" bIns="0">
            <a:spAutoFit/>
          </a:bodyPr>
          <a:lstStyle>
            <a:defPPr>
              <a:defRPr lang="ja-JP"/>
            </a:defPPr>
            <a:lvl1pPr marL="261938" algn="just">
              <a:defRPr sz="1200">
                <a:latin typeface="メイリオ" panose="020B0604030504040204" pitchFamily="50" charset="-128"/>
                <a:ea typeface="メイリオ" panose="020B0604030504040204" pitchFamily="50" charset="-128"/>
              </a:defRPr>
            </a:lvl1pPr>
          </a:lstStyle>
          <a:p>
            <a:pPr marL="0"/>
            <a:r>
              <a:rPr lang="ja-JP" altLang="en-US" b="1" dirty="0"/>
              <a:t>緯度別の台風の移動速度の変化</a:t>
            </a:r>
          </a:p>
        </p:txBody>
      </p:sp>
      <p:sp>
        <p:nvSpPr>
          <p:cNvPr id="24" name="テキスト ボックス 23">
            <a:extLst>
              <a:ext uri="{FF2B5EF4-FFF2-40B4-BE49-F238E27FC236}">
                <a16:creationId xmlns:a16="http://schemas.microsoft.com/office/drawing/2014/main" id="{53BB10D3-29C4-4441-B4C6-957029611C38}"/>
              </a:ext>
            </a:extLst>
          </p:cNvPr>
          <p:cNvSpPr txBox="1"/>
          <p:nvPr/>
        </p:nvSpPr>
        <p:spPr>
          <a:xfrm>
            <a:off x="288000" y="1080000"/>
            <a:ext cx="11520000" cy="811367"/>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・気象庁によると、</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日の降水量が</a:t>
            </a:r>
            <a:r>
              <a:rPr lang="en-US" altLang="ja-JP" sz="1200" dirty="0">
                <a:latin typeface="メイリオ" panose="020B0604030504040204" pitchFamily="50" charset="-128"/>
                <a:ea typeface="メイリオ" panose="020B0604030504040204" pitchFamily="50" charset="-128"/>
              </a:rPr>
              <a:t>200</a:t>
            </a:r>
            <a:r>
              <a:rPr lang="ja-JP" altLang="en-US" sz="1200" dirty="0">
                <a:latin typeface="メイリオ" panose="020B0604030504040204" pitchFamily="50" charset="-128"/>
                <a:ea typeface="メイリオ" panose="020B0604030504040204" pitchFamily="50" charset="-128"/>
              </a:rPr>
              <a:t>ミリ以上という大雨を観測した日数は、増減を繰り返しながらも長期的に見れば増加傾向にある。また、「滝のように降る」</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時間あたり</a:t>
            </a:r>
            <a:r>
              <a:rPr lang="en-US" altLang="ja-JP" sz="1200" dirty="0">
                <a:latin typeface="メイリオ" panose="020B0604030504040204" pitchFamily="50" charset="-128"/>
                <a:ea typeface="メイリオ" panose="020B0604030504040204" pitchFamily="50" charset="-128"/>
              </a:rPr>
              <a:t>50</a:t>
            </a:r>
            <a:r>
              <a:rPr lang="ja-JP" altLang="en-US" sz="1200" dirty="0">
                <a:latin typeface="メイリオ" panose="020B0604030504040204" pitchFamily="50" charset="-128"/>
                <a:ea typeface="メイリオ" panose="020B0604030504040204" pitchFamily="50" charset="-128"/>
              </a:rPr>
              <a:t>ミリ以上の短時間の強い雨の頻度が長期的に増加傾向にあるなど、雨の降り方に変化が見られる</a:t>
            </a:r>
          </a:p>
          <a:p>
            <a:pPr marL="146050" indent="-146050" algn="just"/>
            <a:r>
              <a:rPr lang="ja-JP" altLang="en-US" sz="1200" dirty="0">
                <a:latin typeface="メイリオ" panose="020B0604030504040204" pitchFamily="50" charset="-128"/>
                <a:ea typeface="メイリオ" panose="020B0604030504040204" pitchFamily="50" charset="-128"/>
              </a:rPr>
              <a:t>・気象庁の将来予測においても、温暖化が進むと、ほぼすべての地域で大雨の頻度が増加すると考えられており、増加リスクが懸念されている</a:t>
            </a:r>
          </a:p>
          <a:p>
            <a:pPr marL="146050" indent="-146050" algn="just"/>
            <a:r>
              <a:rPr lang="ja-JP" altLang="en-US" sz="1200" dirty="0">
                <a:latin typeface="メイリオ" panose="020B0604030504040204" pitchFamily="50" charset="-128"/>
                <a:ea typeface="メイリオ" panose="020B0604030504040204" pitchFamily="50" charset="-128"/>
              </a:rPr>
              <a:t>・また、今世紀末に地球の平均気温が工業化以前と比較して</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上昇した状態では、台風の移動速度が約</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遅くなると予測されている</a:t>
            </a:r>
          </a:p>
        </p:txBody>
      </p:sp>
      <p:grpSp>
        <p:nvGrpSpPr>
          <p:cNvPr id="7" name="グループ化 6">
            <a:extLst>
              <a:ext uri="{FF2B5EF4-FFF2-40B4-BE49-F238E27FC236}">
                <a16:creationId xmlns:a16="http://schemas.microsoft.com/office/drawing/2014/main" id="{C2D3A23A-3943-4397-9344-275E41E6E76A}"/>
              </a:ext>
            </a:extLst>
          </p:cNvPr>
          <p:cNvGrpSpPr/>
          <p:nvPr/>
        </p:nvGrpSpPr>
        <p:grpSpPr>
          <a:xfrm>
            <a:off x="720000" y="2251609"/>
            <a:ext cx="4320000" cy="2696195"/>
            <a:chOff x="720000" y="2251609"/>
            <a:chExt cx="4320000" cy="2696195"/>
          </a:xfrm>
        </p:grpSpPr>
        <p:pic>
          <p:nvPicPr>
            <p:cNvPr id="2" name="図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0000" y="2450077"/>
              <a:ext cx="4320000" cy="2244469"/>
            </a:xfrm>
            <a:prstGeom prst="rect">
              <a:avLst/>
            </a:prstGeom>
          </p:spPr>
        </p:pic>
        <p:sp>
          <p:nvSpPr>
            <p:cNvPr id="25" name="テキスト ボックス 24">
              <a:extLst>
                <a:ext uri="{FF2B5EF4-FFF2-40B4-BE49-F238E27FC236}">
                  <a16:creationId xmlns:a16="http://schemas.microsoft.com/office/drawing/2014/main" id="{E460A9C3-733D-48C2-A28E-A32822041710}"/>
                </a:ext>
              </a:extLst>
            </p:cNvPr>
            <p:cNvSpPr txBox="1"/>
            <p:nvPr/>
          </p:nvSpPr>
          <p:spPr>
            <a:xfrm>
              <a:off x="720000" y="4696009"/>
              <a:ext cx="4320000" cy="251795"/>
            </a:xfrm>
            <a:prstGeom prst="rect">
              <a:avLst/>
            </a:prstGeom>
            <a:noFill/>
          </p:spPr>
          <p:txBody>
            <a:bodyPr wrap="square" lIns="36000" tIns="36000" rIns="36000" bIns="0">
              <a:spAutoFit/>
            </a:bodyPr>
            <a:lstStyle/>
            <a:p>
              <a:pPr algn="just"/>
              <a:r>
                <a:rPr lang="ja-JP" altLang="en-US" sz="700" spc="-40" dirty="0">
                  <a:latin typeface="メイリオ" panose="020B0604030504040204" pitchFamily="50" charset="-128"/>
                  <a:ea typeface="メイリオ" panose="020B0604030504040204" pitchFamily="50" charset="-128"/>
                </a:rPr>
                <a:t>棒グラフ（緑）は</a:t>
              </a:r>
              <a:r>
                <a:rPr lang="en-US" altLang="ja-JP" sz="700" spc="-40" dirty="0">
                  <a:latin typeface="メイリオ" panose="020B0604030504040204" pitchFamily="50" charset="-128"/>
                  <a:ea typeface="メイリオ" panose="020B0604030504040204" pitchFamily="50" charset="-128"/>
                </a:rPr>
                <a:t>1</a:t>
              </a:r>
              <a:r>
                <a:rPr lang="ja-JP" altLang="en-US" sz="700" spc="-40" dirty="0">
                  <a:latin typeface="メイリオ" panose="020B0604030504040204" pitchFamily="50" charset="-128"/>
                  <a:ea typeface="メイリオ" panose="020B0604030504040204" pitchFamily="50" charset="-128"/>
                </a:rPr>
                <a:t>地点当たりの各年の日降水量</a:t>
              </a:r>
              <a:r>
                <a:rPr lang="en-US" altLang="ja-JP" sz="700" spc="-40" dirty="0">
                  <a:latin typeface="メイリオ" panose="020B0604030504040204" pitchFamily="50" charset="-128"/>
                  <a:ea typeface="メイリオ" panose="020B0604030504040204" pitchFamily="50" charset="-128"/>
                </a:rPr>
                <a:t>200</a:t>
              </a:r>
              <a:r>
                <a:rPr lang="ja-JP" altLang="en-US" sz="700" spc="-40" dirty="0">
                  <a:latin typeface="メイリオ" panose="020B0604030504040204" pitchFamily="50" charset="-128"/>
                  <a:ea typeface="メイリオ" panose="020B0604030504040204" pitchFamily="50" charset="-128"/>
                </a:rPr>
                <a:t>ミリ以上の年間日数。年ごと、あるいは青線（</a:t>
              </a:r>
              <a:r>
                <a:rPr lang="en-US" altLang="ja-JP" sz="700" spc="-40" dirty="0">
                  <a:latin typeface="メイリオ" panose="020B0604030504040204" pitchFamily="50" charset="-128"/>
                  <a:ea typeface="メイリオ" panose="020B0604030504040204" pitchFamily="50" charset="-128"/>
                </a:rPr>
                <a:t>5</a:t>
              </a:r>
              <a:r>
                <a:rPr lang="ja-JP" altLang="en-US" sz="700" spc="-40" dirty="0">
                  <a:latin typeface="メイリオ" panose="020B0604030504040204" pitchFamily="50" charset="-128"/>
                  <a:ea typeface="メイリオ" panose="020B0604030504040204" pitchFamily="50" charset="-128"/>
                </a:rPr>
                <a:t>年移動平均）で示される数年ごとの変動を繰り返しながらも、赤線で示されるように長期的に大雨の頻度は増加している。</a:t>
              </a:r>
            </a:p>
          </p:txBody>
        </p:sp>
        <p:sp>
          <p:nvSpPr>
            <p:cNvPr id="26" name="テキスト ボックス 25">
              <a:extLst>
                <a:ext uri="{FF2B5EF4-FFF2-40B4-BE49-F238E27FC236}">
                  <a16:creationId xmlns:a16="http://schemas.microsoft.com/office/drawing/2014/main" id="{3CF40A6F-985E-49DA-95C5-C4CE15495E4B}"/>
                </a:ext>
              </a:extLst>
            </p:cNvPr>
            <p:cNvSpPr txBox="1"/>
            <p:nvPr/>
          </p:nvSpPr>
          <p:spPr>
            <a:xfrm>
              <a:off x="720000" y="2251609"/>
              <a:ext cx="4320000" cy="180425"/>
            </a:xfrm>
            <a:prstGeom prst="rect">
              <a:avLst/>
            </a:prstGeom>
            <a:noFill/>
          </p:spPr>
          <p:txBody>
            <a:bodyPr wrap="square" tIns="72000" bIns="0">
              <a:spAutoFit/>
            </a:bodyPr>
            <a:lstStyle/>
            <a:p>
              <a:pPr algn="ctr"/>
              <a:r>
                <a:rPr lang="en-US" altLang="ja-JP" sz="700" dirty="0">
                  <a:latin typeface="メイリオ" panose="020B0604030504040204" pitchFamily="50" charset="-128"/>
                  <a:ea typeface="メイリオ" panose="020B0604030504040204" pitchFamily="50" charset="-128"/>
                </a:rPr>
                <a:t>[51</a:t>
              </a:r>
              <a:r>
                <a:rPr lang="ja-JP" altLang="en-US" sz="700" dirty="0">
                  <a:latin typeface="メイリオ" panose="020B0604030504040204" pitchFamily="50" charset="-128"/>
                  <a:ea typeface="メイリオ" panose="020B0604030504040204" pitchFamily="50" charset="-128"/>
                </a:rPr>
                <a:t>地点平均</a:t>
              </a:r>
              <a:r>
                <a:rPr lang="en-US" altLang="ja-JP" sz="700" dirty="0">
                  <a:latin typeface="メイリオ" panose="020B0604030504040204" pitchFamily="50" charset="-128"/>
                  <a:ea typeface="メイリオ" panose="020B0604030504040204" pitchFamily="50" charset="-128"/>
                </a:rPr>
                <a:t>]</a:t>
              </a:r>
              <a:r>
                <a:rPr lang="ja-JP" altLang="en-US" sz="700" dirty="0">
                  <a:latin typeface="メイリオ" panose="020B0604030504040204" pitchFamily="50" charset="-128"/>
                  <a:ea typeface="メイリオ" panose="020B0604030504040204" pitchFamily="50" charset="-128"/>
                </a:rPr>
                <a:t>日降水量</a:t>
              </a:r>
              <a:r>
                <a:rPr lang="en-US" altLang="ja-JP" sz="700" dirty="0">
                  <a:latin typeface="メイリオ" panose="020B0604030504040204" pitchFamily="50" charset="-128"/>
                  <a:ea typeface="メイリオ" panose="020B0604030504040204" pitchFamily="50" charset="-128"/>
                </a:rPr>
                <a:t>200</a:t>
              </a:r>
              <a:r>
                <a:rPr lang="ja-JP" altLang="en-US" sz="700" dirty="0">
                  <a:latin typeface="メイリオ" panose="020B0604030504040204" pitchFamily="50" charset="-128"/>
                  <a:ea typeface="メイリオ" panose="020B0604030504040204" pitchFamily="50" charset="-128"/>
                </a:rPr>
                <a:t>ミリ以上の年間日数</a:t>
              </a:r>
            </a:p>
          </p:txBody>
        </p:sp>
      </p:grpSp>
      <p:sp>
        <p:nvSpPr>
          <p:cNvPr id="27" name="テキスト ボックス 26">
            <a:extLst>
              <a:ext uri="{FF2B5EF4-FFF2-40B4-BE49-F238E27FC236}">
                <a16:creationId xmlns:a16="http://schemas.microsoft.com/office/drawing/2014/main" id="{2DA0CDE6-0767-45D4-B054-3D8A0B2789FB}"/>
              </a:ext>
            </a:extLst>
          </p:cNvPr>
          <p:cNvSpPr txBox="1"/>
          <p:nvPr/>
        </p:nvSpPr>
        <p:spPr>
          <a:xfrm>
            <a:off x="10488168" y="2582294"/>
            <a:ext cx="1436796" cy="1042199"/>
          </a:xfrm>
          <a:prstGeom prst="rect">
            <a:avLst/>
          </a:prstGeom>
          <a:noFill/>
        </p:spPr>
        <p:txBody>
          <a:bodyPr wrap="square" tIns="72000" bIns="0">
            <a:spAutoFit/>
          </a:bodyPr>
          <a:lstStyle/>
          <a:p>
            <a:pPr algn="just"/>
            <a:r>
              <a:rPr lang="ja-JP" altLang="en-US" sz="700" dirty="0">
                <a:latin typeface="メイリオ" panose="020B0604030504040204" pitchFamily="50" charset="-128"/>
                <a:ea typeface="メイリオ" panose="020B0604030504040204" pitchFamily="50" charset="-128"/>
              </a:rPr>
              <a:t>青い棒グラフは将来（</a:t>
            </a:r>
            <a:r>
              <a:rPr lang="en-US" altLang="ja-JP" sz="700" dirty="0">
                <a:latin typeface="メイリオ" panose="020B0604030504040204" pitchFamily="50" charset="-128"/>
                <a:ea typeface="メイリオ" panose="020B0604030504040204" pitchFamily="50" charset="-128"/>
              </a:rPr>
              <a:t>2076</a:t>
            </a:r>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2095</a:t>
            </a:r>
            <a:r>
              <a:rPr lang="ja-JP" altLang="en-US" sz="700" dirty="0">
                <a:latin typeface="メイリオ" panose="020B0604030504040204" pitchFamily="50" charset="-128"/>
                <a:ea typeface="メイリオ" panose="020B0604030504040204" pitchFamily="50" charset="-128"/>
              </a:rPr>
              <a:t>年の平均）における、灰色の棒グラフは現在（</a:t>
            </a:r>
            <a:r>
              <a:rPr lang="en-US" altLang="ja-JP" sz="700" dirty="0">
                <a:latin typeface="メイリオ" panose="020B0604030504040204" pitchFamily="50" charset="-128"/>
                <a:ea typeface="メイリオ" panose="020B0604030504040204" pitchFamily="50" charset="-128"/>
              </a:rPr>
              <a:t>1980</a:t>
            </a:r>
            <a:r>
              <a:rPr lang="ja-JP" altLang="en-US" sz="700" dirty="0">
                <a:latin typeface="メイリオ" panose="020B0604030504040204" pitchFamily="50" charset="-128"/>
                <a:ea typeface="メイリオ" panose="020B0604030504040204" pitchFamily="50" charset="-128"/>
              </a:rPr>
              <a:t>～</a:t>
            </a:r>
            <a:r>
              <a:rPr lang="en-US" altLang="ja-JP" sz="700" dirty="0">
                <a:latin typeface="メイリオ" panose="020B0604030504040204" pitchFamily="50" charset="-128"/>
                <a:ea typeface="メイリオ" panose="020B0604030504040204" pitchFamily="50" charset="-128"/>
              </a:rPr>
              <a:t>1999</a:t>
            </a:r>
            <a:r>
              <a:rPr lang="ja-JP" altLang="en-US" sz="700" dirty="0">
                <a:latin typeface="メイリオ" panose="020B0604030504040204" pitchFamily="50" charset="-128"/>
                <a:ea typeface="メイリオ" panose="020B0604030504040204" pitchFamily="50" charset="-128"/>
              </a:rPr>
              <a:t>年の平均）における、それぞれの日降水量</a:t>
            </a:r>
            <a:r>
              <a:rPr lang="en-US" altLang="ja-JP" sz="700" dirty="0">
                <a:latin typeface="メイリオ" panose="020B0604030504040204" pitchFamily="50" charset="-128"/>
                <a:ea typeface="メイリオ" panose="020B0604030504040204" pitchFamily="50" charset="-128"/>
              </a:rPr>
              <a:t>200</a:t>
            </a:r>
            <a:r>
              <a:rPr lang="ja-JP" altLang="en-US" sz="700" dirty="0">
                <a:latin typeface="メイリオ" panose="020B0604030504040204" pitchFamily="50" charset="-128"/>
                <a:ea typeface="メイリオ" panose="020B0604030504040204" pitchFamily="50" charset="-128"/>
              </a:rPr>
              <a:t>ミリ以上の大雨の年間発生回数（</a:t>
            </a:r>
            <a:r>
              <a:rPr lang="en-US" altLang="ja-JP" sz="700" dirty="0">
                <a:latin typeface="メイリオ" panose="020B0604030504040204" pitchFamily="50" charset="-128"/>
                <a:ea typeface="メイリオ" panose="020B0604030504040204" pitchFamily="50" charset="-128"/>
              </a:rPr>
              <a:t>1</a:t>
            </a:r>
            <a:r>
              <a:rPr lang="ja-JP" altLang="en-US" sz="700" dirty="0">
                <a:latin typeface="メイリオ" panose="020B0604030504040204" pitchFamily="50" charset="-128"/>
                <a:ea typeface="メイリオ" panose="020B0604030504040204" pitchFamily="50" charset="-128"/>
              </a:rPr>
              <a:t>地点あたり）を示している。細い縦棒はそれぞれの期間の年ごとの変動の幅を示している。</a:t>
            </a:r>
          </a:p>
        </p:txBody>
      </p:sp>
      <p:sp>
        <p:nvSpPr>
          <p:cNvPr id="28" name="テキスト ボックス 27">
            <a:extLst>
              <a:ext uri="{FF2B5EF4-FFF2-40B4-BE49-F238E27FC236}">
                <a16:creationId xmlns:a16="http://schemas.microsoft.com/office/drawing/2014/main" id="{CE39CE28-0B12-4868-A209-47581936E208}"/>
              </a:ext>
            </a:extLst>
          </p:cNvPr>
          <p:cNvSpPr txBox="1"/>
          <p:nvPr/>
        </p:nvSpPr>
        <p:spPr>
          <a:xfrm>
            <a:off x="2831904" y="5937888"/>
            <a:ext cx="4320000" cy="574961"/>
          </a:xfrm>
          <a:prstGeom prst="rect">
            <a:avLst/>
          </a:prstGeom>
          <a:noFill/>
        </p:spPr>
        <p:txBody>
          <a:bodyPr wrap="square" lIns="36000" tIns="36000" rIns="36000" bIns="0">
            <a:spAutoFit/>
          </a:bodyPr>
          <a:lstStyle/>
          <a:p>
            <a:pPr algn="just"/>
            <a:r>
              <a:rPr lang="ja-JP" altLang="en-US" sz="700" dirty="0">
                <a:latin typeface="メイリオ" panose="020B0604030504040204" pitchFamily="50" charset="-128"/>
                <a:ea typeface="メイリオ" panose="020B0604030504040204" pitchFamily="50" charset="-128"/>
              </a:rPr>
              <a:t>「現在気候実験」と「将来気候実験」における台風の移動速度。黒線は、現在の気候を再現する「現在気候実験」に基づく各緯度帯における台風の平均移動速度。赤線は、地球温暖化が進行した将来の気候を予測する「将来気候変動」に基づく各緯度帯における他風の平均移動速度。横軸は緯度、縦軸は移動速度（キロメートル毎時）。地球温暖化により、将来、相対的に移動速度の速い中緯度帯において台風の移動速度が約</a:t>
            </a:r>
            <a:r>
              <a:rPr lang="en-US" altLang="ja-JP" sz="700" dirty="0">
                <a:latin typeface="メイリオ" panose="020B0604030504040204" pitchFamily="50" charset="-128"/>
                <a:ea typeface="メイリオ" panose="020B0604030504040204" pitchFamily="50" charset="-128"/>
              </a:rPr>
              <a:t>10%</a:t>
            </a:r>
            <a:r>
              <a:rPr lang="ja-JP" altLang="en-US" sz="700" dirty="0">
                <a:latin typeface="メイリオ" panose="020B0604030504040204" pitchFamily="50" charset="-128"/>
                <a:ea typeface="メイリオ" panose="020B0604030504040204" pitchFamily="50" charset="-128"/>
              </a:rPr>
              <a:t>遅くなります。</a:t>
            </a:r>
          </a:p>
        </p:txBody>
      </p:sp>
      <p:sp>
        <p:nvSpPr>
          <p:cNvPr id="29" name="テキスト ボックス 28">
            <a:extLst>
              <a:ext uri="{FF2B5EF4-FFF2-40B4-BE49-F238E27FC236}">
                <a16:creationId xmlns:a16="http://schemas.microsoft.com/office/drawing/2014/main" id="{8FA12200-D0C3-4986-A051-E1FEDA771045}"/>
              </a:ext>
            </a:extLst>
          </p:cNvPr>
          <p:cNvSpPr txBox="1"/>
          <p:nvPr/>
        </p:nvSpPr>
        <p:spPr>
          <a:xfrm>
            <a:off x="2773970" y="5505987"/>
            <a:ext cx="1340830" cy="316134"/>
          </a:xfrm>
          <a:prstGeom prst="rect">
            <a:avLst/>
          </a:prstGeom>
          <a:solidFill>
            <a:schemeClr val="bg1"/>
          </a:solidFill>
        </p:spPr>
        <p:txBody>
          <a:bodyPr wrap="square" lIns="36000" tIns="36000" rIns="36000" bIns="0">
            <a:noAutofit/>
          </a:bodyPr>
          <a:lstStyle/>
          <a:p>
            <a:pPr algn="just"/>
            <a:r>
              <a:rPr lang="ja-JP" altLang="en-US" sz="800" u="sng" dirty="0">
                <a:latin typeface="メイリオ" panose="020B0604030504040204" pitchFamily="50" charset="-128"/>
                <a:ea typeface="メイリオ" panose="020B0604030504040204" pitchFamily="50" charset="-128"/>
              </a:rPr>
              <a:t>日本の位置する中緯度帯で移動速度が約</a:t>
            </a:r>
            <a:r>
              <a:rPr lang="en-US" altLang="ja-JP" sz="800" u="sng" dirty="0">
                <a:latin typeface="メイリオ" panose="020B0604030504040204" pitchFamily="50" charset="-128"/>
                <a:ea typeface="メイリオ" panose="020B0604030504040204" pitchFamily="50" charset="-128"/>
              </a:rPr>
              <a:t>10%</a:t>
            </a:r>
            <a:r>
              <a:rPr lang="ja-JP" altLang="en-US" sz="800" u="sng" dirty="0">
                <a:latin typeface="メイリオ" panose="020B0604030504040204" pitchFamily="50" charset="-128"/>
                <a:ea typeface="メイリオ" panose="020B0604030504040204" pitchFamily="50" charset="-128"/>
              </a:rPr>
              <a:t>遅くなる</a:t>
            </a:r>
          </a:p>
        </p:txBody>
      </p:sp>
      <p:sp>
        <p:nvSpPr>
          <p:cNvPr id="30" name="テキスト ボックス 29">
            <a:extLst>
              <a:ext uri="{FF2B5EF4-FFF2-40B4-BE49-F238E27FC236}">
                <a16:creationId xmlns:a16="http://schemas.microsoft.com/office/drawing/2014/main" id="{E9D22501-07FA-4912-84E0-8ACB68A98A16}"/>
              </a:ext>
            </a:extLst>
          </p:cNvPr>
          <p:cNvSpPr txBox="1"/>
          <p:nvPr/>
        </p:nvSpPr>
        <p:spPr>
          <a:xfrm>
            <a:off x="7429423" y="6427177"/>
            <a:ext cx="4625896" cy="234286"/>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出典：気象業務はいま</a:t>
            </a:r>
            <a:r>
              <a:rPr lang="en-US" altLang="ja-JP" sz="1050" dirty="0">
                <a:latin typeface="メイリオ" panose="020B0604030504040204" pitchFamily="50" charset="-128"/>
                <a:ea typeface="メイリオ" panose="020B0604030504040204" pitchFamily="50" charset="-128"/>
              </a:rPr>
              <a:t>2020</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2021</a:t>
            </a:r>
            <a:r>
              <a:rPr lang="ja-JP" altLang="en-US" sz="1050" dirty="0">
                <a:latin typeface="メイリオ" panose="020B0604030504040204" pitchFamily="50" charset="-128"/>
                <a:ea typeface="メイリオ" panose="020B0604030504040204" pitchFamily="50" charset="-128"/>
              </a:rPr>
              <a:t>（気象庁）</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4D0424AD-91CC-4185-9A80-C3EDB5B1BB5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地球温暖化や自然災害の激甚化・頻発化</a:t>
            </a:r>
          </a:p>
        </p:txBody>
      </p:sp>
    </p:spTree>
    <p:extLst>
      <p:ext uri="{BB962C8B-B14F-4D97-AF65-F5344CB8AC3E}">
        <p14:creationId xmlns:p14="http://schemas.microsoft.com/office/powerpoint/2010/main" val="167721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89</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多発する大規模地震</a:t>
            </a:r>
          </a:p>
        </p:txBody>
      </p:sp>
      <p:sp>
        <p:nvSpPr>
          <p:cNvPr id="23" name="テキスト ボックス 22">
            <a:extLst>
              <a:ext uri="{FF2B5EF4-FFF2-40B4-BE49-F238E27FC236}">
                <a16:creationId xmlns:a16="http://schemas.microsoft.com/office/drawing/2014/main" id="{C08EE6A9-1A7E-454B-9C01-F87D9BC6D5A8}"/>
              </a:ext>
            </a:extLst>
          </p:cNvPr>
          <p:cNvSpPr txBox="1"/>
          <p:nvPr/>
        </p:nvSpPr>
        <p:spPr>
          <a:xfrm>
            <a:off x="288000" y="1080000"/>
            <a:ext cx="11520000" cy="811367"/>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・令和６年１月に令和</a:t>
            </a:r>
            <a:r>
              <a:rPr lang="en-US" altLang="ja-JP" sz="1200" dirty="0">
                <a:latin typeface="メイリオ" panose="020B0604030504040204" pitchFamily="50" charset="-128"/>
                <a:ea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rPr>
              <a:t>年能登半島地震が発生するなど、従来から自然災害による甚大な被害に見舞われてきた。海岸線が長く複雑であるため、地震の際は津波による被害が発生しやすい特徴がある</a:t>
            </a:r>
          </a:p>
          <a:p>
            <a:pPr marL="146050" indent="-146050" algn="just"/>
            <a:r>
              <a:rPr lang="ja-JP" altLang="en-US" sz="1200" dirty="0">
                <a:latin typeface="メイリオ" panose="020B0604030504040204" pitchFamily="50" charset="-128"/>
                <a:ea typeface="メイリオ" panose="020B0604030504040204" pitchFamily="50" charset="-128"/>
              </a:rPr>
              <a:t>・南海トラフ地震、首都直下地震や日本海溝・千島海溝周辺海溝型地震といった大規模地震の発生確率が高まっており、とくに南海トラフ地震は大阪府を含む広い範囲での被害想定がなされている</a:t>
            </a:r>
          </a:p>
        </p:txBody>
      </p:sp>
      <p:sp>
        <p:nvSpPr>
          <p:cNvPr id="25" name="テキスト ボックス 24">
            <a:extLst>
              <a:ext uri="{FF2B5EF4-FFF2-40B4-BE49-F238E27FC236}">
                <a16:creationId xmlns:a16="http://schemas.microsoft.com/office/drawing/2014/main" id="{05BBA964-F183-4476-8970-70716023EF3D}"/>
              </a:ext>
            </a:extLst>
          </p:cNvPr>
          <p:cNvSpPr txBox="1"/>
          <p:nvPr/>
        </p:nvSpPr>
        <p:spPr>
          <a:xfrm>
            <a:off x="7429423" y="6427177"/>
            <a:ext cx="4625896" cy="234286"/>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出典：国土交通白書</a:t>
            </a:r>
            <a:r>
              <a:rPr lang="en-US" altLang="ja-JP" sz="1050" dirty="0">
                <a:latin typeface="メイリオ" panose="020B0604030504040204" pitchFamily="50" charset="-128"/>
                <a:ea typeface="メイリオ" panose="020B0604030504040204" pitchFamily="50" charset="-128"/>
              </a:rPr>
              <a:t>2021</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図表Ⅰ-1-1-27 南海トラフ地震の震度分布">
            <a:extLst>
              <a:ext uri="{FF2B5EF4-FFF2-40B4-BE49-F238E27FC236}">
                <a16:creationId xmlns:a16="http://schemas.microsoft.com/office/drawing/2014/main" id="{BEFEBF27-2F68-4FC5-A3AB-E25D99D8B8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55" t="902" r="387" b="990"/>
          <a:stretch/>
        </p:blipFill>
        <p:spPr bwMode="auto">
          <a:xfrm>
            <a:off x="6300000" y="2246506"/>
            <a:ext cx="5040607" cy="324000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図表Ⅰ-1-1-26 大規模地震による被害想定">
            <a:extLst>
              <a:ext uri="{FF2B5EF4-FFF2-40B4-BE49-F238E27FC236}">
                <a16:creationId xmlns:a16="http://schemas.microsoft.com/office/drawing/2014/main" id="{02553F74-1161-42B7-91D3-D3C1EE640D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8991" y="2246506"/>
            <a:ext cx="4962257" cy="3240000"/>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33F1D97E-8929-490B-B91E-8B67F62F7F01}"/>
              </a:ext>
            </a:extLst>
          </p:cNvPr>
          <p:cNvSpPr txBox="1"/>
          <p:nvPr/>
        </p:nvSpPr>
        <p:spPr>
          <a:xfrm>
            <a:off x="6300000" y="5508000"/>
            <a:ext cx="4366425" cy="498016"/>
          </a:xfrm>
          <a:prstGeom prst="rect">
            <a:avLst/>
          </a:prstGeom>
          <a:noFill/>
        </p:spPr>
        <p:txBody>
          <a:bodyPr wrap="square" lIns="0" tIns="36000" rIns="0" bIns="0">
            <a:spAutoFit/>
          </a:bodyPr>
          <a:lstStyle/>
          <a:p>
            <a:pPr algn="just"/>
            <a:r>
              <a:rPr lang="ja-JP" altLang="en-US" sz="1000" dirty="0">
                <a:latin typeface="メイリオ" panose="020B0604030504040204" pitchFamily="50" charset="-128"/>
                <a:ea typeface="メイリオ" panose="020B0604030504040204" pitchFamily="50" charset="-128"/>
              </a:rPr>
              <a:t>（注）強震波形</a:t>
            </a:r>
            <a:r>
              <a:rPr lang="en-US" altLang="ja-JP" sz="1000" dirty="0">
                <a:latin typeface="メイリオ" panose="020B0604030504040204" pitchFamily="50" charset="-128"/>
                <a:ea typeface="メイリオ" panose="020B0604030504040204" pitchFamily="50" charset="-128"/>
              </a:rPr>
              <a:t>4</a:t>
            </a:r>
            <a:r>
              <a:rPr lang="ja-JP" altLang="en-US" sz="1000" dirty="0">
                <a:latin typeface="メイリオ" panose="020B0604030504040204" pitchFamily="50" charset="-128"/>
                <a:ea typeface="メイリオ" panose="020B0604030504040204" pitchFamily="50" charset="-128"/>
              </a:rPr>
              <a:t>ケースと経験的手法の震度の最大値の分布</a:t>
            </a:r>
          </a:p>
          <a:p>
            <a:pPr algn="just"/>
            <a:r>
              <a:rPr lang="ja-JP" altLang="en-US" sz="1000" dirty="0">
                <a:latin typeface="メイリオ" panose="020B0604030504040204" pitchFamily="50" charset="-128"/>
                <a:ea typeface="メイリオ" panose="020B0604030504040204" pitchFamily="50" charset="-128"/>
              </a:rPr>
              <a:t>（一つの地震でこのような震度分布が生じるものではない）</a:t>
            </a:r>
          </a:p>
          <a:p>
            <a:pPr algn="just"/>
            <a:r>
              <a:rPr lang="ja-JP" altLang="en-US" sz="1000" dirty="0">
                <a:latin typeface="メイリオ" panose="020B0604030504040204" pitchFamily="50" charset="-128"/>
                <a:ea typeface="メイリオ" panose="020B0604030504040204" pitchFamily="50" charset="-128"/>
              </a:rPr>
              <a:t>資料）内閣府「南海トラフ巨大地震対策について（最終報告）」</a:t>
            </a:r>
            <a:endParaRPr lang="en-US" altLang="ja-JP" sz="10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B24E4D4-2BF3-4A03-A7FE-FAAAF5DD03DC}"/>
              </a:ext>
            </a:extLst>
          </p:cNvPr>
          <p:cNvSpPr txBox="1"/>
          <p:nvPr/>
        </p:nvSpPr>
        <p:spPr>
          <a:xfrm>
            <a:off x="708516" y="5508000"/>
            <a:ext cx="2436151" cy="190240"/>
          </a:xfrm>
          <a:prstGeom prst="rect">
            <a:avLst/>
          </a:prstGeom>
          <a:noFill/>
        </p:spPr>
        <p:txBody>
          <a:bodyPr wrap="square" lIns="0" tIns="36000" rIns="0" bIns="0">
            <a:spAutoFit/>
          </a:bodyPr>
          <a:lstStyle/>
          <a:p>
            <a:pPr algn="just"/>
            <a:r>
              <a:rPr lang="ja-JP" altLang="en-US" sz="1000" dirty="0">
                <a:latin typeface="メイリオ" panose="020B0604030504040204" pitchFamily="50" charset="-128"/>
                <a:ea typeface="メイリオ" panose="020B0604030504040204" pitchFamily="50" charset="-128"/>
              </a:rPr>
              <a:t>（注）被害が最大となるケース</a:t>
            </a:r>
            <a:endParaRPr lang="en-US" altLang="ja-JP" sz="10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BD973830-5341-4ABD-AF7C-B48FBE245010}"/>
              </a:ext>
            </a:extLst>
          </p:cNvPr>
          <p:cNvSpPr txBox="1"/>
          <p:nvPr/>
        </p:nvSpPr>
        <p:spPr>
          <a:xfrm>
            <a:off x="540000" y="1980000"/>
            <a:ext cx="3881120" cy="257369"/>
          </a:xfrm>
          <a:prstGeom prst="rect">
            <a:avLst/>
          </a:prstGeom>
          <a:noFill/>
        </p:spPr>
        <p:txBody>
          <a:bodyPr wrap="square" tIns="72000" bIns="0">
            <a:spAutoFit/>
          </a:bodyPr>
          <a:lstStyle>
            <a:defPPr>
              <a:defRPr lang="ja-JP"/>
            </a:defPPr>
            <a:lvl1pPr marL="261938" algn="just">
              <a:defRPr sz="1200">
                <a:latin typeface="メイリオ" panose="020B0604030504040204" pitchFamily="50" charset="-128"/>
                <a:ea typeface="メイリオ" panose="020B0604030504040204" pitchFamily="50" charset="-128"/>
              </a:defRPr>
            </a:lvl1pPr>
          </a:lstStyle>
          <a:p>
            <a:pPr marL="0"/>
            <a:r>
              <a:rPr lang="ja-JP" altLang="en-US" b="1" dirty="0"/>
              <a:t>大規模地震による被害想定</a:t>
            </a:r>
          </a:p>
        </p:txBody>
      </p:sp>
      <p:sp>
        <p:nvSpPr>
          <p:cNvPr id="30" name="テキスト ボックス 29">
            <a:extLst>
              <a:ext uri="{FF2B5EF4-FFF2-40B4-BE49-F238E27FC236}">
                <a16:creationId xmlns:a16="http://schemas.microsoft.com/office/drawing/2014/main" id="{42322C58-D67A-411C-8C7E-60C46D413BE7}"/>
              </a:ext>
            </a:extLst>
          </p:cNvPr>
          <p:cNvSpPr txBox="1"/>
          <p:nvPr/>
        </p:nvSpPr>
        <p:spPr>
          <a:xfrm>
            <a:off x="6120000" y="1980000"/>
            <a:ext cx="3881120" cy="257369"/>
          </a:xfrm>
          <a:prstGeom prst="rect">
            <a:avLst/>
          </a:prstGeom>
          <a:noFill/>
        </p:spPr>
        <p:txBody>
          <a:bodyPr wrap="square" tIns="72000" bIns="0">
            <a:spAutoFit/>
          </a:bodyPr>
          <a:lstStyle>
            <a:defPPr>
              <a:defRPr lang="ja-JP"/>
            </a:defPPr>
            <a:lvl1pPr marL="261938" algn="just">
              <a:defRPr sz="1200">
                <a:latin typeface="メイリオ" panose="020B0604030504040204" pitchFamily="50" charset="-128"/>
                <a:ea typeface="メイリオ" panose="020B0604030504040204" pitchFamily="50" charset="-128"/>
              </a:defRPr>
            </a:lvl1pPr>
          </a:lstStyle>
          <a:p>
            <a:pPr marL="0"/>
            <a:r>
              <a:rPr lang="ja-JP" altLang="en-US" b="1" dirty="0"/>
              <a:t>南海トラフ地震の震度分布</a:t>
            </a:r>
          </a:p>
        </p:txBody>
      </p:sp>
      <p:sp>
        <p:nvSpPr>
          <p:cNvPr id="14" name="テキスト ボックス 13">
            <a:extLst>
              <a:ext uri="{FF2B5EF4-FFF2-40B4-BE49-F238E27FC236}">
                <a16:creationId xmlns:a16="http://schemas.microsoft.com/office/drawing/2014/main" id="{62E8E05D-A178-4727-A102-55034D06EAA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地球温暖化や自然災害の激甚化・頻発化</a:t>
            </a:r>
          </a:p>
        </p:txBody>
      </p:sp>
    </p:spTree>
    <p:extLst>
      <p:ext uri="{BB962C8B-B14F-4D97-AF65-F5344CB8AC3E}">
        <p14:creationId xmlns:p14="http://schemas.microsoft.com/office/powerpoint/2010/main" val="203773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90</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脱炭素社会の実現に向けた取組み①</a:t>
            </a:r>
          </a:p>
        </p:txBody>
      </p:sp>
      <p:grpSp>
        <p:nvGrpSpPr>
          <p:cNvPr id="3" name="グループ化 2"/>
          <p:cNvGrpSpPr/>
          <p:nvPr/>
        </p:nvGrpSpPr>
        <p:grpSpPr>
          <a:xfrm>
            <a:off x="720000" y="2513739"/>
            <a:ext cx="10272650" cy="3334801"/>
            <a:chOff x="720000" y="2513739"/>
            <a:chExt cx="10272650" cy="3334801"/>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0" y="2513739"/>
              <a:ext cx="10272650" cy="3334801"/>
            </a:xfrm>
            <a:prstGeom prst="rect">
              <a:avLst/>
            </a:prstGeom>
          </p:spPr>
        </p:pic>
        <p:sp>
          <p:nvSpPr>
            <p:cNvPr id="15" name="テキスト ボックス 14">
              <a:extLst>
                <a:ext uri="{FF2B5EF4-FFF2-40B4-BE49-F238E27FC236}">
                  <a16:creationId xmlns:a16="http://schemas.microsoft.com/office/drawing/2014/main" id="{B3F25C69-A9D0-4A1F-93EC-CFF4BBB4EA97}"/>
                </a:ext>
              </a:extLst>
            </p:cNvPr>
            <p:cNvSpPr txBox="1"/>
            <p:nvPr/>
          </p:nvSpPr>
          <p:spPr>
            <a:xfrm>
              <a:off x="8561471" y="3671377"/>
              <a:ext cx="1190351" cy="718124"/>
            </a:xfrm>
            <a:prstGeom prst="rect">
              <a:avLst/>
            </a:prstGeom>
            <a:noFill/>
            <a:ln w="41275">
              <a:solidFill>
                <a:srgbClr val="FF0000"/>
              </a:solidFill>
            </a:ln>
          </p:spPr>
          <p:txBody>
            <a:bodyPr wrap="square" rtlCol="0">
              <a:spAutoFit/>
            </a:bodyPr>
            <a:lstStyle/>
            <a:p>
              <a:endParaRPr kumimoji="1" lang="ja-JP" altLang="en-US" dirty="0">
                <a:highlight>
                  <a:srgbClr val="FFFF00"/>
                </a:highlight>
              </a:endParaRPr>
            </a:p>
          </p:txBody>
        </p:sp>
      </p:grpSp>
      <p:sp>
        <p:nvSpPr>
          <p:cNvPr id="22" name="テキスト ボックス 21">
            <a:extLst>
              <a:ext uri="{FF2B5EF4-FFF2-40B4-BE49-F238E27FC236}">
                <a16:creationId xmlns:a16="http://schemas.microsoft.com/office/drawing/2014/main" id="{67168F56-96A8-48D2-839A-EBEE9B06F0B7}"/>
              </a:ext>
            </a:extLst>
          </p:cNvPr>
          <p:cNvSpPr txBox="1"/>
          <p:nvPr/>
        </p:nvSpPr>
        <p:spPr>
          <a:xfrm>
            <a:off x="720000" y="5880376"/>
            <a:ext cx="4248472" cy="253916"/>
          </a:xfrm>
          <a:prstGeom prst="rect">
            <a:avLst/>
          </a:prstGeom>
          <a:noFill/>
        </p:spPr>
        <p:txBody>
          <a:bodyPr wrap="square" rtlCol="0">
            <a:spAutoFit/>
          </a:bodyPr>
          <a:lstStyle/>
          <a:p>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は、</a:t>
            </a:r>
            <a:r>
              <a:rPr lang="en-US" altLang="ja-JP" sz="1050" dirty="0">
                <a:latin typeface="BIZ UDPゴシック" panose="020B0400000000000000" pitchFamily="50" charset="-128"/>
                <a:ea typeface="BIZ UDPゴシック" panose="020B0400000000000000" pitchFamily="50" charset="-128"/>
              </a:rPr>
              <a:t>『ZEH』</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Near</a:t>
            </a:r>
            <a:r>
              <a:rPr lang="ja-JP" altLang="en-US" sz="1050" dirty="0">
                <a:latin typeface="BIZ UDPゴシック" panose="020B0400000000000000" pitchFamily="50" charset="-128"/>
                <a:ea typeface="BIZ UDPゴシック" panose="020B0400000000000000" pitchFamily="50" charset="-128"/>
              </a:rPr>
              <a:t>ｌｙ ＺＥＨ・ＺＥＨ Ｏｒｉｅｎｔｅｄの住宅の合計</a:t>
            </a:r>
            <a:endParaRPr lang="en-US" altLang="ja-JP" sz="105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F235F11-4D39-46EF-9B2B-550461A4EF76}"/>
              </a:ext>
            </a:extLst>
          </p:cNvPr>
          <p:cNvSpPr txBox="1"/>
          <p:nvPr/>
        </p:nvSpPr>
        <p:spPr>
          <a:xfrm>
            <a:off x="540000" y="2160000"/>
            <a:ext cx="10250049" cy="184666"/>
          </a:xfrm>
          <a:prstGeom prst="rect">
            <a:avLst/>
          </a:prstGeom>
          <a:noFill/>
        </p:spPr>
        <p:txBody>
          <a:bodyPr wrap="square" lIns="0" tIns="0" rIns="0" bIns="0">
            <a:spAutoFit/>
          </a:bodyPr>
          <a:lstStyle/>
          <a:p>
            <a:r>
              <a:rPr lang="ja-JP" altLang="en-US" sz="1200" b="1" dirty="0">
                <a:latin typeface="メイリオ" panose="020B0604030504040204" pitchFamily="50" charset="-128"/>
                <a:ea typeface="メイリオ" panose="020B0604030504040204" pitchFamily="50" charset="-128"/>
              </a:rPr>
              <a:t>住宅着工戸数（戸建）に占める</a:t>
            </a:r>
            <a:r>
              <a:rPr lang="en-US" altLang="ja-JP" sz="1200" b="1" dirty="0">
                <a:latin typeface="メイリオ" panose="020B0604030504040204" pitchFamily="50" charset="-128"/>
                <a:ea typeface="メイリオ" panose="020B0604030504040204" pitchFamily="50" charset="-128"/>
              </a:rPr>
              <a:t>ZEH</a:t>
            </a:r>
            <a:r>
              <a:rPr lang="ja-JP" altLang="en-US" sz="1200" b="1" dirty="0">
                <a:latin typeface="メイリオ" panose="020B0604030504040204" pitchFamily="50" charset="-128"/>
                <a:ea typeface="メイリオ" panose="020B0604030504040204" pitchFamily="50" charset="-128"/>
              </a:rPr>
              <a:t>の割合比較</a:t>
            </a:r>
          </a:p>
        </p:txBody>
      </p:sp>
      <p:sp>
        <p:nvSpPr>
          <p:cNvPr id="24" name="テキスト ボックス 23">
            <a:extLst>
              <a:ext uri="{FF2B5EF4-FFF2-40B4-BE49-F238E27FC236}">
                <a16:creationId xmlns:a16="http://schemas.microsoft.com/office/drawing/2014/main" id="{FF46E997-9EA3-4B84-B6BB-ADECDE48D1C6}"/>
              </a:ext>
            </a:extLst>
          </p:cNvPr>
          <p:cNvSpPr txBox="1"/>
          <p:nvPr/>
        </p:nvSpPr>
        <p:spPr>
          <a:xfrm>
            <a:off x="10346813" y="118690"/>
            <a:ext cx="1792940" cy="257369"/>
          </a:xfrm>
          <a:prstGeom prst="rect">
            <a:avLst/>
          </a:prstGeom>
          <a:noFill/>
          <a:ln>
            <a:solidFill>
              <a:schemeClr val="tx1"/>
            </a:solidFill>
            <a:prstDash val="sysDash"/>
          </a:ln>
        </p:spPr>
        <p:txBody>
          <a:bodyPr wrap="square" tIns="72000" bIns="0">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第３回審議会資料再掲</a:t>
            </a:r>
            <a:endParaRPr lang="ja-JP" altLang="en-US" sz="12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1B71F67-0DDA-4222-B0D6-C88D4C99D133}"/>
              </a:ext>
            </a:extLst>
          </p:cNvPr>
          <p:cNvSpPr txBox="1"/>
          <p:nvPr/>
        </p:nvSpPr>
        <p:spPr>
          <a:xfrm>
            <a:off x="288000" y="1080000"/>
            <a:ext cx="11520000" cy="811367"/>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年度の大阪府における着工戸数（戸建）に占める</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の割合は、</a:t>
            </a:r>
            <a:r>
              <a:rPr lang="en-US" altLang="ja-JP" sz="1200" dirty="0">
                <a:latin typeface="メイリオ" panose="020B0604030504040204" pitchFamily="50" charset="-128"/>
                <a:ea typeface="メイリオ" panose="020B0604030504040204" pitchFamily="50" charset="-128"/>
              </a:rPr>
              <a:t>17.5</a:t>
            </a:r>
            <a:r>
              <a:rPr lang="ja-JP" altLang="en-US" sz="1200" dirty="0">
                <a:latin typeface="メイリオ" panose="020B0604030504040204" pitchFamily="50" charset="-128"/>
                <a:ea typeface="メイリオ" panose="020B0604030504040204" pitchFamily="50" charset="-128"/>
              </a:rPr>
              <a:t>％</a:t>
            </a:r>
          </a:p>
          <a:p>
            <a:pPr marL="146050" indent="-146050" algn="just"/>
            <a:r>
              <a:rPr lang="ja-JP" altLang="en-US" sz="1200" dirty="0">
                <a:latin typeface="メイリオ" panose="020B0604030504040204" pitchFamily="50" charset="-128"/>
                <a:ea typeface="メイリオ" panose="020B0604030504040204" pitchFamily="50" charset="-128"/>
              </a:rPr>
              <a:t>・一般的に</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の割合は、注文住宅と建売住宅とでは、注文住宅の方が高い</a:t>
            </a:r>
            <a:endParaRPr lang="en-US" altLang="ja-JP" sz="1200" dirty="0">
              <a:latin typeface="メイリオ" panose="020B0604030504040204" pitchFamily="50" charset="-128"/>
              <a:ea typeface="メイリオ" panose="020B0604030504040204" pitchFamily="50" charset="-128"/>
            </a:endParaRPr>
          </a:p>
          <a:p>
            <a:pPr marL="146050" indent="-146050" algn="just"/>
            <a:r>
              <a:rPr lang="ja-JP" altLang="en-US" sz="1200" dirty="0">
                <a:latin typeface="メイリオ" panose="020B0604030504040204" pitchFamily="50" charset="-128"/>
                <a:ea typeface="メイリオ" panose="020B0604030504040204" pitchFamily="50" charset="-128"/>
              </a:rPr>
              <a:t>・全国と比較して建売住宅の割合が高い大阪府は、</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の新築の割合が低くなっている</a:t>
            </a:r>
            <a:endParaRPr lang="en-US" altLang="ja-JP" sz="1200" dirty="0">
              <a:latin typeface="メイリオ" panose="020B0604030504040204" pitchFamily="50" charset="-128"/>
              <a:ea typeface="メイリオ" panose="020B0604030504040204" pitchFamily="50" charset="-128"/>
            </a:endParaRPr>
          </a:p>
          <a:p>
            <a:pPr marL="146050" indent="-146050" algn="just"/>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の割合について年度推移をみると、年々上昇しており、少しずつではあるが</a:t>
            </a:r>
            <a:r>
              <a:rPr lang="en-US" altLang="ja-JP" sz="1200" dirty="0">
                <a:latin typeface="メイリオ" panose="020B0604030504040204" pitchFamily="50" charset="-128"/>
                <a:ea typeface="メイリオ" panose="020B0604030504040204" pitchFamily="50" charset="-128"/>
              </a:rPr>
              <a:t>ZEH</a:t>
            </a:r>
            <a:r>
              <a:rPr lang="ja-JP" altLang="en-US" sz="1200" dirty="0">
                <a:latin typeface="メイリオ" panose="020B0604030504040204" pitchFamily="50" charset="-128"/>
                <a:ea typeface="メイリオ" panose="020B0604030504040204" pitchFamily="50" charset="-128"/>
              </a:rPr>
              <a:t>化が進んでいる</a:t>
            </a:r>
          </a:p>
        </p:txBody>
      </p:sp>
      <p:sp>
        <p:nvSpPr>
          <p:cNvPr id="26" name="テキスト ボックス 25">
            <a:extLst>
              <a:ext uri="{FF2B5EF4-FFF2-40B4-BE49-F238E27FC236}">
                <a16:creationId xmlns:a16="http://schemas.microsoft.com/office/drawing/2014/main" id="{1789495E-D7B1-4372-8C58-B425F85AD2CD}"/>
              </a:ext>
            </a:extLst>
          </p:cNvPr>
          <p:cNvSpPr txBox="1"/>
          <p:nvPr/>
        </p:nvSpPr>
        <p:spPr>
          <a:xfrm>
            <a:off x="3758184" y="6427177"/>
            <a:ext cx="8297135" cy="234286"/>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出典：（一社）環境共生イニシアティブ</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ZEH</a:t>
            </a:r>
            <a:r>
              <a:rPr lang="ja-JP" altLang="en-US" sz="1050" dirty="0">
                <a:latin typeface="メイリオ" panose="020B0604030504040204" pitchFamily="50" charset="-128"/>
                <a:ea typeface="メイリオ" panose="020B0604030504040204" pitchFamily="50" charset="-128"/>
              </a:rPr>
              <a:t>ビルダー／プランナー実績報告</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8F6B574B-EDEF-475D-95D8-8DD69DB094B3}"/>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地球温暖化や自然災害の激甚化・頻発化</a:t>
            </a:r>
          </a:p>
        </p:txBody>
      </p:sp>
    </p:spTree>
    <p:extLst>
      <p:ext uri="{BB962C8B-B14F-4D97-AF65-F5344CB8AC3E}">
        <p14:creationId xmlns:p14="http://schemas.microsoft.com/office/powerpoint/2010/main" val="4089772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脱炭素社会の実現に向けた取組み②</a:t>
            </a:r>
          </a:p>
        </p:txBody>
      </p:sp>
      <p:pic>
        <p:nvPicPr>
          <p:cNvPr id="24" name="図 23">
            <a:extLst>
              <a:ext uri="{FF2B5EF4-FFF2-40B4-BE49-F238E27FC236}">
                <a16:creationId xmlns:a16="http://schemas.microsoft.com/office/drawing/2014/main" id="{CA966FC1-B375-4676-A5D5-22547C563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996" y="2159999"/>
            <a:ext cx="6089200" cy="4320000"/>
          </a:xfrm>
          <a:prstGeom prst="rect">
            <a:avLst/>
          </a:prstGeom>
        </p:spPr>
      </p:pic>
      <p:sp>
        <p:nvSpPr>
          <p:cNvPr id="15" name="テキスト ボックス 14">
            <a:extLst>
              <a:ext uri="{FF2B5EF4-FFF2-40B4-BE49-F238E27FC236}">
                <a16:creationId xmlns:a16="http://schemas.microsoft.com/office/drawing/2014/main" id="{FF46E997-9EA3-4B84-B6BB-ADECDE48D1C6}"/>
              </a:ext>
            </a:extLst>
          </p:cNvPr>
          <p:cNvSpPr txBox="1"/>
          <p:nvPr/>
        </p:nvSpPr>
        <p:spPr>
          <a:xfrm>
            <a:off x="10346813" y="118690"/>
            <a:ext cx="1792940" cy="257369"/>
          </a:xfrm>
          <a:prstGeom prst="rect">
            <a:avLst/>
          </a:prstGeom>
          <a:noFill/>
          <a:ln>
            <a:solidFill>
              <a:schemeClr val="tx1"/>
            </a:solidFill>
            <a:prstDash val="sysDash"/>
          </a:ln>
        </p:spPr>
        <p:txBody>
          <a:bodyPr wrap="square" tIns="72000" bIns="0">
            <a:spAutoFit/>
          </a:bodyPr>
          <a:lstStyle/>
          <a:p>
            <a:pPr algn="ct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第３回審議会資料再掲</a:t>
            </a:r>
            <a:endParaRPr lang="ja-JP" altLang="en-US" sz="12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8B6E6EE-866F-49E4-AFA6-583E5FE8E2F8}"/>
              </a:ext>
            </a:extLst>
          </p:cNvPr>
          <p:cNvSpPr txBox="1"/>
          <p:nvPr/>
        </p:nvSpPr>
        <p:spPr>
          <a:xfrm>
            <a:off x="540000" y="1512000"/>
            <a:ext cx="11520000" cy="626701"/>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2050</a:t>
            </a:r>
            <a:r>
              <a:rPr lang="ja-JP" altLang="en-US" sz="1200" dirty="0">
                <a:latin typeface="メイリオ" panose="020B0604030504040204" pitchFamily="50" charset="-128"/>
                <a:ea typeface="メイリオ" panose="020B0604030504040204" pitchFamily="50" charset="-128"/>
              </a:rPr>
              <a:t>カーボンニュートラルを実現する環境に優しい交通：次世代エネルギー等を利用するモビリティが走行できます</a:t>
            </a:r>
          </a:p>
          <a:p>
            <a:pPr marL="146050" indent="-146050" algn="just"/>
            <a:r>
              <a:rPr lang="ja-JP" altLang="en-US" sz="1200" dirty="0">
                <a:latin typeface="メイリオ" panose="020B0604030504040204" pitchFamily="50" charset="-128"/>
                <a:ea typeface="メイリオ" panose="020B0604030504040204" pitchFamily="50" charset="-128"/>
              </a:rPr>
              <a:t>・事故ゼロをめざした交通利用者の安全・安心確保：渋滞や事故のない安全・安心な移動が実現します</a:t>
            </a:r>
          </a:p>
          <a:p>
            <a:pPr marL="146050" indent="-146050" algn="just"/>
            <a:r>
              <a:rPr lang="ja-JP" altLang="en-US" sz="1200" dirty="0">
                <a:latin typeface="メイリオ" panose="020B0604030504040204" pitchFamily="50" charset="-128"/>
                <a:ea typeface="メイリオ" panose="020B0604030504040204" pitchFamily="50" charset="-128"/>
              </a:rPr>
              <a:t>・交通インフラ施設の強靭化：最新のテクノロジーで強靭な交通インフラが実現します</a:t>
            </a:r>
          </a:p>
        </p:txBody>
      </p:sp>
      <p:sp>
        <p:nvSpPr>
          <p:cNvPr id="23" name="テキスト ボックス 22">
            <a:extLst>
              <a:ext uri="{FF2B5EF4-FFF2-40B4-BE49-F238E27FC236}">
                <a16:creationId xmlns:a16="http://schemas.microsoft.com/office/drawing/2014/main" id="{B1656642-E207-4D9B-82BE-3350AC1879E7}"/>
              </a:ext>
            </a:extLst>
          </p:cNvPr>
          <p:cNvSpPr txBox="1"/>
          <p:nvPr/>
        </p:nvSpPr>
        <p:spPr>
          <a:xfrm>
            <a:off x="360000" y="1158343"/>
            <a:ext cx="10250049" cy="369332"/>
          </a:xfrm>
          <a:prstGeom prst="rect">
            <a:avLst/>
          </a:prstGeom>
          <a:noFill/>
        </p:spPr>
        <p:txBody>
          <a:bodyPr wrap="square" lIns="0" tIns="0" rIns="0" bIns="0">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大阪における総合的な交通のあり方について</a:t>
            </a:r>
            <a:r>
              <a:rPr lang="en-US" altLang="ja-JP" sz="1200" b="1" dirty="0">
                <a:latin typeface="メイリオ" panose="020B0604030504040204" pitchFamily="50" charset="-128"/>
                <a:ea typeface="メイリオ" panose="020B0604030504040204" pitchFamily="50" charset="-128"/>
              </a:rPr>
              <a:t>』</a:t>
            </a:r>
          </a:p>
          <a:p>
            <a:pPr marL="265113"/>
            <a:r>
              <a:rPr lang="ja-JP" altLang="en-US" sz="1200" b="1" dirty="0">
                <a:latin typeface="メイリオ" panose="020B0604030504040204" pitchFamily="50" charset="-128"/>
                <a:ea typeface="メイリオ" panose="020B0604030504040204" pitchFamily="50" charset="-128"/>
              </a:rPr>
              <a:t>方向性３　安全・安心でグリーンな交通</a:t>
            </a:r>
          </a:p>
        </p:txBody>
      </p:sp>
      <p:sp>
        <p:nvSpPr>
          <p:cNvPr id="25" name="テキスト ボックス 24">
            <a:extLst>
              <a:ext uri="{FF2B5EF4-FFF2-40B4-BE49-F238E27FC236}">
                <a16:creationId xmlns:a16="http://schemas.microsoft.com/office/drawing/2014/main" id="{6EDEB1FD-7A4E-4270-B159-FC14D8902CB7}"/>
              </a:ext>
            </a:extLst>
          </p:cNvPr>
          <p:cNvSpPr txBox="1"/>
          <p:nvPr/>
        </p:nvSpPr>
        <p:spPr>
          <a:xfrm>
            <a:off x="3758184" y="6427177"/>
            <a:ext cx="8297135" cy="234286"/>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大阪における交通の方向性について</a:t>
            </a:r>
            <a:r>
              <a:rPr lang="en-US" altLang="ja-JP" sz="1050" dirty="0">
                <a:latin typeface="メイリオ" panose="020B0604030504040204" pitchFamily="50" charset="-128"/>
                <a:ea typeface="メイリオ" panose="020B0604030504040204" pitchFamily="50" charset="-128"/>
              </a:rPr>
              <a:t>』</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7B4982C2-5BD7-42A0-B391-4FD127DEA682}"/>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地球温暖化や自然災害の激甚化・頻発化</a:t>
            </a:r>
          </a:p>
        </p:txBody>
      </p:sp>
    </p:spTree>
    <p:extLst>
      <p:ext uri="{BB962C8B-B14F-4D97-AF65-F5344CB8AC3E}">
        <p14:creationId xmlns:p14="http://schemas.microsoft.com/office/powerpoint/2010/main" val="2957376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908715"/>
            <a:ext cx="12192000" cy="792088"/>
          </a:xfrm>
          <a:prstGeom prst="rect">
            <a:avLst/>
          </a:prstGeom>
          <a:solidFill>
            <a:schemeClr val="tx1">
              <a:lumMod val="75000"/>
              <a:lumOff val="25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30000"/>
              </a:lnSpc>
              <a:tabLst/>
              <a:defRPr/>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2400" b="1" dirty="0">
                <a:latin typeface="メイリオ" panose="020B0604030504040204" pitchFamily="50" charset="-128"/>
                <a:ea typeface="メイリオ" panose="020B0604030504040204" pitchFamily="50" charset="-128"/>
                <a:cs typeface="Meiryo UI" panose="020B0604030504040204" pitchFamily="50" charset="-128"/>
              </a:rPr>
              <a:t>6</a:t>
            </a:r>
            <a:r>
              <a:rPr lang="ja-JP" altLang="en-US" sz="2400" b="1" dirty="0">
                <a:latin typeface="メイリオ" panose="020B0604030504040204" pitchFamily="50" charset="-128"/>
                <a:ea typeface="メイリオ" panose="020B0604030504040204" pitchFamily="50" charset="-128"/>
                <a:cs typeface="Meiryo UI" panose="020B0604030504040204" pitchFamily="50" charset="-128"/>
              </a:rPr>
              <a:t>．大阪の特徴</a:t>
            </a:r>
          </a:p>
        </p:txBody>
      </p:sp>
    </p:spTree>
    <p:extLst>
      <p:ext uri="{BB962C8B-B14F-4D97-AF65-F5344CB8AC3E}">
        <p14:creationId xmlns:p14="http://schemas.microsoft.com/office/powerpoint/2010/main" val="91308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6B2B05AA-D888-43E3-8500-963E91B73BF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出典：社会資本整備審議会住宅宅地分科会（第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資料（抜粋）</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000" b="1"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57</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多様な住まい方（テレワーク③）</a:t>
            </a:r>
          </a:p>
        </p:txBody>
      </p:sp>
      <p:sp>
        <p:nvSpPr>
          <p:cNvPr id="22" name="テキスト ボックス 21">
            <a:extLst>
              <a:ext uri="{FF2B5EF4-FFF2-40B4-BE49-F238E27FC236}">
                <a16:creationId xmlns:a16="http://schemas.microsoft.com/office/drawing/2014/main" id="{D39DCF37-5C78-419C-9744-D6A4B030678D}"/>
              </a:ext>
            </a:extLst>
          </p:cNvPr>
          <p:cNvSpPr txBox="1"/>
          <p:nvPr/>
        </p:nvSpPr>
        <p:spPr>
          <a:xfrm>
            <a:off x="288000" y="1080000"/>
            <a:ext cx="11520000" cy="595923"/>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住まいに関する意識等に関する調査</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a:p>
            <a:pPr marL="146050" indent="-146050" algn="just"/>
            <a:endParaRPr lang="en-US" altLang="ja-JP" sz="600" dirty="0">
              <a:latin typeface="メイリオ" panose="020B0604030504040204" pitchFamily="50" charset="-128"/>
              <a:ea typeface="メイリオ" panose="020B0604030504040204" pitchFamily="50" charset="-128"/>
            </a:endParaRPr>
          </a:p>
          <a:p>
            <a:pPr marL="88900" algn="just"/>
            <a:r>
              <a:rPr lang="ja-JP" altLang="en-US" sz="1200" b="1" dirty="0">
                <a:latin typeface="メイリオ" panose="020B0604030504040204" pitchFamily="50" charset="-128"/>
                <a:ea typeface="メイリオ" panose="020B0604030504040204" pitchFamily="50" charset="-128"/>
              </a:rPr>
              <a:t>在宅勤務に際しての住宅に対する不満点について</a:t>
            </a:r>
            <a:endParaRPr lang="en-US" altLang="ja-JP" sz="1200" b="1"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04518321-5F55-4608-8044-B5CAA90687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000" y="1675922"/>
            <a:ext cx="7912328" cy="4812104"/>
          </a:xfrm>
          <a:prstGeom prst="rect">
            <a:avLst/>
          </a:prstGeom>
        </p:spPr>
      </p:pic>
      <p:sp>
        <p:nvSpPr>
          <p:cNvPr id="9" name="テキスト ボックス 8">
            <a:extLst>
              <a:ext uri="{FF2B5EF4-FFF2-40B4-BE49-F238E27FC236}">
                <a16:creationId xmlns:a16="http://schemas.microsoft.com/office/drawing/2014/main" id="{D5FABA43-C1A5-409E-879F-BB9E78B5FCB7}"/>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498303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1F2395D-354F-4C63-9004-A29C07C436F9}"/>
              </a:ext>
            </a:extLst>
          </p:cNvPr>
          <p:cNvSpPr txBox="1"/>
          <p:nvPr/>
        </p:nvSpPr>
        <p:spPr>
          <a:xfrm>
            <a:off x="1899214" y="6473673"/>
            <a:ext cx="9921895" cy="241980"/>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出典：英雑誌エコノミスト</a:t>
            </a:r>
            <a:endParaRPr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93</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19" name="テキスト ボックス 18">
            <a:extLst>
              <a:ext uri="{FF2B5EF4-FFF2-40B4-BE49-F238E27FC236}">
                <a16:creationId xmlns:a16="http://schemas.microsoft.com/office/drawing/2014/main" id="{EE6557B1-8D30-458E-9BED-A09FFE8D06E8}"/>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大阪の特徴</a:t>
            </a: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世界から見た大阪</a:t>
            </a:r>
          </a:p>
        </p:txBody>
      </p:sp>
      <p:sp>
        <p:nvSpPr>
          <p:cNvPr id="21" name="テキスト ボックス 20">
            <a:extLst>
              <a:ext uri="{FF2B5EF4-FFF2-40B4-BE49-F238E27FC236}">
                <a16:creationId xmlns:a16="http://schemas.microsoft.com/office/drawing/2014/main" id="{FB24E4D4-2BF3-4A03-A7FE-FAAAF5DD03DC}"/>
              </a:ext>
            </a:extLst>
          </p:cNvPr>
          <p:cNvSpPr txBox="1"/>
          <p:nvPr/>
        </p:nvSpPr>
        <p:spPr>
          <a:xfrm>
            <a:off x="105220" y="1190948"/>
            <a:ext cx="11533109" cy="318924"/>
          </a:xfrm>
          <a:prstGeom prst="rect">
            <a:avLst/>
          </a:prstGeom>
          <a:noFill/>
        </p:spPr>
        <p:txBody>
          <a:bodyPr wrap="square" tIns="72000" bIns="0">
            <a:spAutoFit/>
          </a:bodyPr>
          <a:lstStyle/>
          <a:p>
            <a:pPr marL="261938" algn="just"/>
            <a:r>
              <a:rPr lang="ja-JP" altLang="en-US" sz="1600" b="1" dirty="0">
                <a:latin typeface="メイリオ" panose="020B0604030504040204" pitchFamily="50" charset="-128"/>
                <a:ea typeface="メイリオ" panose="020B0604030504040204" pitchFamily="50" charset="-128"/>
              </a:rPr>
              <a:t>○世界で最も住みやすい都市ランキング　</a:t>
            </a:r>
            <a:r>
              <a:rPr lang="en-US" altLang="ja-JP" sz="1600" b="1" dirty="0">
                <a:latin typeface="メイリオ" panose="020B0604030504040204" pitchFamily="50" charset="-128"/>
                <a:ea typeface="メイリオ" panose="020B0604030504040204" pitchFamily="50" charset="-128"/>
              </a:rPr>
              <a:t>2024</a:t>
            </a:r>
          </a:p>
        </p:txBody>
      </p:sp>
      <p:grpSp>
        <p:nvGrpSpPr>
          <p:cNvPr id="6" name="グループ化 5">
            <a:extLst>
              <a:ext uri="{FF2B5EF4-FFF2-40B4-BE49-F238E27FC236}">
                <a16:creationId xmlns:a16="http://schemas.microsoft.com/office/drawing/2014/main" id="{E964C7FB-D14C-4BE5-B4F5-DD634ADC3A9F}"/>
              </a:ext>
            </a:extLst>
          </p:cNvPr>
          <p:cNvGrpSpPr/>
          <p:nvPr/>
        </p:nvGrpSpPr>
        <p:grpSpPr>
          <a:xfrm>
            <a:off x="2552705" y="2312722"/>
            <a:ext cx="6085114" cy="4252524"/>
            <a:chOff x="2645230" y="1831566"/>
            <a:chExt cx="6085114" cy="4252524"/>
          </a:xfrm>
        </p:grpSpPr>
        <p:pic>
          <p:nvPicPr>
            <p:cNvPr id="4" name="図 3">
              <a:extLst>
                <a:ext uri="{FF2B5EF4-FFF2-40B4-BE49-F238E27FC236}">
                  <a16:creationId xmlns:a16="http://schemas.microsoft.com/office/drawing/2014/main" id="{251EFE8F-9AD4-4E78-AC2B-6FB964EE9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9019" y="1831566"/>
              <a:ext cx="5497165" cy="4252524"/>
            </a:xfrm>
            <a:prstGeom prst="rect">
              <a:avLst/>
            </a:prstGeom>
          </p:spPr>
        </p:pic>
        <p:sp>
          <p:nvSpPr>
            <p:cNvPr id="5" name="正方形/長方形 4">
              <a:extLst>
                <a:ext uri="{FF2B5EF4-FFF2-40B4-BE49-F238E27FC236}">
                  <a16:creationId xmlns:a16="http://schemas.microsoft.com/office/drawing/2014/main" id="{FB0860F7-AA2A-49AD-B332-5E9748D42A60}"/>
                </a:ext>
              </a:extLst>
            </p:cNvPr>
            <p:cNvSpPr/>
            <p:nvPr/>
          </p:nvSpPr>
          <p:spPr>
            <a:xfrm>
              <a:off x="2645230" y="5214257"/>
              <a:ext cx="6085114" cy="3825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7D30DA06-953A-418A-A879-FADC3443B1CE}"/>
              </a:ext>
            </a:extLst>
          </p:cNvPr>
          <p:cNvSpPr txBox="1"/>
          <p:nvPr/>
        </p:nvSpPr>
        <p:spPr>
          <a:xfrm>
            <a:off x="670945" y="1657248"/>
            <a:ext cx="10743815" cy="565146"/>
          </a:xfrm>
          <a:prstGeom prst="rect">
            <a:avLst/>
          </a:prstGeom>
          <a:noFill/>
        </p:spPr>
        <p:txBody>
          <a:bodyPr wrap="square" tIns="72000" bIns="0">
            <a:spAutoFit/>
          </a:bodyPr>
          <a:lstStyle/>
          <a:p>
            <a:pPr marL="146050" indent="-146050" algn="just"/>
            <a:r>
              <a:rPr lang="ja-JP" altLang="en-US" sz="1600" dirty="0">
                <a:latin typeface="メイリオ" panose="020B0604030504040204" pitchFamily="50" charset="-128"/>
                <a:ea typeface="メイリオ" panose="020B0604030504040204" pitchFamily="50" charset="-128"/>
              </a:rPr>
              <a:t>・英雑誌エコノミストの</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世界で最も住みやすい都市ランキング</a:t>
            </a:r>
            <a:r>
              <a:rPr lang="en-US" altLang="ja-JP" sz="1600" dirty="0">
                <a:latin typeface="メイリオ" panose="020B0604030504040204" pitchFamily="50" charset="-128"/>
                <a:ea typeface="メイリオ" panose="020B0604030504040204" pitchFamily="50" charset="-128"/>
              </a:rPr>
              <a:t>2024』</a:t>
            </a:r>
            <a:r>
              <a:rPr lang="ja-JP" altLang="en-US" sz="1600" dirty="0">
                <a:latin typeface="メイリオ" panose="020B0604030504040204" pitchFamily="50" charset="-128"/>
                <a:ea typeface="メイリオ" panose="020B0604030504040204" pitchFamily="50" charset="-128"/>
              </a:rPr>
              <a:t>では、治安、医療、教育が特に評価されて</a:t>
            </a:r>
            <a:r>
              <a:rPr lang="en-US" altLang="ja-JP" sz="1600" dirty="0">
                <a:latin typeface="メイリオ" panose="020B0604030504040204" pitchFamily="50" charset="-128"/>
                <a:ea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rPr>
              <a:t>位となっている。</a:t>
            </a:r>
          </a:p>
        </p:txBody>
      </p:sp>
    </p:spTree>
    <p:extLst>
      <p:ext uri="{BB962C8B-B14F-4D97-AF65-F5344CB8AC3E}">
        <p14:creationId xmlns:p14="http://schemas.microsoft.com/office/powerpoint/2010/main" val="84544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1F2395D-354F-4C63-9004-A29C07C436F9}"/>
              </a:ext>
            </a:extLst>
          </p:cNvPr>
          <p:cNvSpPr txBox="1"/>
          <p:nvPr/>
        </p:nvSpPr>
        <p:spPr>
          <a:xfrm>
            <a:off x="1899214" y="6473673"/>
            <a:ext cx="9921895" cy="241980"/>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出典：大阪のまちづくりグランドデザイン（大阪府）</a:t>
            </a:r>
            <a:endParaRPr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94</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a:solidFill>
                  <a:schemeClr val="tx1"/>
                </a:solidFill>
                <a:latin typeface="メイリオ" panose="020B0604030504040204" pitchFamily="50" charset="-128"/>
                <a:ea typeface="メイリオ" panose="020B0604030504040204" pitchFamily="50" charset="-128"/>
              </a:rPr>
              <a:t>　大阪のポテンシャル</a:t>
            </a:r>
            <a:endParaRPr lang="ja-JP" altLang="en-US" sz="2000" b="1"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392DB0C5-44A9-445B-A1AC-BAA7681DB2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133" y="2690763"/>
            <a:ext cx="5274867" cy="3931954"/>
          </a:xfrm>
          <a:prstGeom prst="rect">
            <a:avLst/>
          </a:prstGeom>
        </p:spPr>
      </p:pic>
      <p:pic>
        <p:nvPicPr>
          <p:cNvPr id="6" name="図 5">
            <a:extLst>
              <a:ext uri="{FF2B5EF4-FFF2-40B4-BE49-F238E27FC236}">
                <a16:creationId xmlns:a16="http://schemas.microsoft.com/office/drawing/2014/main" id="{A0C87F2E-2C77-4374-92E1-78AC8EC130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6000" y="2647728"/>
            <a:ext cx="4151600" cy="3812803"/>
          </a:xfrm>
          <a:prstGeom prst="rect">
            <a:avLst/>
          </a:prstGeom>
        </p:spPr>
      </p:pic>
      <p:sp>
        <p:nvSpPr>
          <p:cNvPr id="14" name="テキスト ボックス 13">
            <a:extLst>
              <a:ext uri="{FF2B5EF4-FFF2-40B4-BE49-F238E27FC236}">
                <a16:creationId xmlns:a16="http://schemas.microsoft.com/office/drawing/2014/main" id="{228962E6-B78F-48E7-AAD2-7BB66193FBB7}"/>
              </a:ext>
            </a:extLst>
          </p:cNvPr>
          <p:cNvSpPr txBox="1"/>
          <p:nvPr/>
        </p:nvSpPr>
        <p:spPr>
          <a:xfrm>
            <a:off x="550033" y="1127790"/>
            <a:ext cx="10850109" cy="1303809"/>
          </a:xfrm>
          <a:prstGeom prst="rect">
            <a:avLst/>
          </a:prstGeom>
          <a:noFill/>
        </p:spPr>
        <p:txBody>
          <a:bodyPr wrap="square" tIns="72000" bIns="0">
            <a:spAutoFit/>
          </a:bodyPr>
          <a:lstStyle/>
          <a:p>
            <a:pPr marL="146050" indent="-146050" algn="just"/>
            <a:r>
              <a:rPr lang="ja-JP" altLang="en-US" sz="1600" dirty="0">
                <a:latin typeface="メイリオ" panose="020B0604030504040204" pitchFamily="50" charset="-128"/>
                <a:ea typeface="メイリオ" panose="020B0604030504040204" pitchFamily="50" charset="-128"/>
              </a:rPr>
              <a:t>・大阪は、西日本国土軸及び太平洋新国土軸上に位置し、西日本経済の中心、世界のゲートウェイとしての役割とともに、今後、リニア中央新幹線の開業により、世界最大級のスーパー・メガリージョンを構成する西の核としての機能を担います。</a:t>
            </a:r>
            <a:endParaRPr lang="en-US" altLang="ja-JP" sz="1600" dirty="0">
              <a:latin typeface="メイリオ" panose="020B0604030504040204" pitchFamily="50" charset="-128"/>
              <a:ea typeface="メイリオ" panose="020B0604030504040204" pitchFamily="50" charset="-128"/>
            </a:endParaRPr>
          </a:p>
          <a:p>
            <a:pPr marL="146050" indent="-146050" algn="just"/>
            <a:r>
              <a:rPr lang="ja-JP" altLang="en-US" sz="1600" dirty="0">
                <a:latin typeface="メイリオ" panose="020B0604030504040204" pitchFamily="50" charset="-128"/>
                <a:ea typeface="メイリオ" panose="020B0604030504040204" pitchFamily="50" charset="-128"/>
              </a:rPr>
              <a:t>・さらに、大都市でありながら、周辺山系や大阪湾、河川など、都市に近接した豊かな自然や、歴史・文化等に関する多様な地域資源が集積しており、これらにアクセスしやすいという利点を有しています。</a:t>
            </a:r>
          </a:p>
        </p:txBody>
      </p:sp>
      <p:sp>
        <p:nvSpPr>
          <p:cNvPr id="10" name="テキスト ボックス 9">
            <a:extLst>
              <a:ext uri="{FF2B5EF4-FFF2-40B4-BE49-F238E27FC236}">
                <a16:creationId xmlns:a16="http://schemas.microsoft.com/office/drawing/2014/main" id="{95A919FC-B0D1-40E6-8140-07CD22A038BC}"/>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大阪の特徴</a:t>
            </a:r>
          </a:p>
        </p:txBody>
      </p:sp>
    </p:spTree>
    <p:extLst>
      <p:ext uri="{BB962C8B-B14F-4D97-AF65-F5344CB8AC3E}">
        <p14:creationId xmlns:p14="http://schemas.microsoft.com/office/powerpoint/2010/main" val="3403740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8A2EBFE-4DF6-4F29-8245-B35D1FD63049}"/>
              </a:ext>
            </a:extLst>
          </p:cNvPr>
          <p:cNvPicPr>
            <a:picLocks noChangeAspect="1"/>
          </p:cNvPicPr>
          <p:nvPr/>
        </p:nvPicPr>
        <p:blipFill>
          <a:blip r:embed="rId3"/>
          <a:stretch>
            <a:fillRect/>
          </a:stretch>
        </p:blipFill>
        <p:spPr>
          <a:xfrm>
            <a:off x="1793986" y="2857559"/>
            <a:ext cx="7696592" cy="3616114"/>
          </a:xfrm>
          <a:prstGeom prst="rect">
            <a:avLst/>
          </a:prstGeom>
        </p:spPr>
      </p:pic>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95</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都市におけるみどりの不足</a:t>
            </a:r>
          </a:p>
        </p:txBody>
      </p:sp>
      <p:sp>
        <p:nvSpPr>
          <p:cNvPr id="9" name="テキスト ボックス 8">
            <a:extLst>
              <a:ext uri="{FF2B5EF4-FFF2-40B4-BE49-F238E27FC236}">
                <a16:creationId xmlns:a16="http://schemas.microsoft.com/office/drawing/2014/main" id="{FA2F01E8-9427-4DE7-8D02-498EBB3C8B10}"/>
              </a:ext>
            </a:extLst>
          </p:cNvPr>
          <p:cNvSpPr txBox="1"/>
          <p:nvPr/>
        </p:nvSpPr>
        <p:spPr>
          <a:xfrm>
            <a:off x="606644" y="1286171"/>
            <a:ext cx="10978712" cy="1550031"/>
          </a:xfrm>
          <a:prstGeom prst="rect">
            <a:avLst/>
          </a:prstGeom>
          <a:noFill/>
        </p:spPr>
        <p:txBody>
          <a:bodyPr wrap="square" tIns="72000" bIns="0">
            <a:spAutoFit/>
          </a:bodyPr>
          <a:lstStyle/>
          <a:p>
            <a:pPr marL="174625" indent="-174625"/>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・大阪府の一人当たりの都市公園面積は、全国平均と比べて低い水準にあり、また、都心部の緑被状況も世界主要都市と比較して低水準に留まっています。</a:t>
            </a:r>
          </a:p>
          <a:p>
            <a:pPr marL="174625" indent="-174625"/>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・新型コロナ禍を契機に過密解消が求められる中、まちなかにおけるゆとりある空間として、また、生活圏における貴重な屋外空間として、みどり・オープンスペースの重要性が再認識されました。</a:t>
            </a:r>
          </a:p>
          <a:p>
            <a:pPr marL="174625" indent="-174625"/>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良好な都市景観の形成、うるおいある空間の創出、防災性の向上のみならず、新たな交流をもたらし、都市の魅力を高める重要な要素として、質の高いみどり・オープンスペースの創出がより一層求められています。</a:t>
            </a:r>
            <a:endParaRPr lang="ja-JP" altLang="en-US" sz="11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1F2395D-354F-4C63-9004-A29C07C436F9}"/>
              </a:ext>
            </a:extLst>
          </p:cNvPr>
          <p:cNvSpPr txBox="1"/>
          <p:nvPr/>
        </p:nvSpPr>
        <p:spPr>
          <a:xfrm>
            <a:off x="1899214" y="6473673"/>
            <a:ext cx="9921895" cy="241980"/>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出典：大阪のまちづくりグランドデザイン（大阪府）</a:t>
            </a:r>
            <a:endParaRPr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8D23C24-BBCF-47AA-A9B7-2EB203E37A24}"/>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大阪の特徴</a:t>
            </a:r>
          </a:p>
        </p:txBody>
      </p:sp>
    </p:spTree>
    <p:extLst>
      <p:ext uri="{BB962C8B-B14F-4D97-AF65-F5344CB8AC3E}">
        <p14:creationId xmlns:p14="http://schemas.microsoft.com/office/powerpoint/2010/main" val="807644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1F2395D-354F-4C63-9004-A29C07C436F9}"/>
              </a:ext>
            </a:extLst>
          </p:cNvPr>
          <p:cNvSpPr txBox="1"/>
          <p:nvPr/>
        </p:nvSpPr>
        <p:spPr>
          <a:xfrm>
            <a:off x="1899214" y="6473673"/>
            <a:ext cx="9921895" cy="241980"/>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出典：大阪のまちづくりグランドデザイン（大阪府）</a:t>
            </a:r>
            <a:endParaRPr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96</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民間活力を活かしたまちづくり</a:t>
            </a:r>
          </a:p>
        </p:txBody>
      </p:sp>
      <p:sp>
        <p:nvSpPr>
          <p:cNvPr id="9" name="テキスト ボックス 8">
            <a:extLst>
              <a:ext uri="{FF2B5EF4-FFF2-40B4-BE49-F238E27FC236}">
                <a16:creationId xmlns:a16="http://schemas.microsoft.com/office/drawing/2014/main" id="{C8A9F282-37D8-492E-9B90-3261BA91779B}"/>
              </a:ext>
            </a:extLst>
          </p:cNvPr>
          <p:cNvSpPr txBox="1"/>
          <p:nvPr/>
        </p:nvSpPr>
        <p:spPr>
          <a:xfrm>
            <a:off x="723182" y="1255991"/>
            <a:ext cx="10623754" cy="1550031"/>
          </a:xfrm>
          <a:prstGeom prst="rect">
            <a:avLst/>
          </a:prstGeom>
          <a:noFill/>
        </p:spPr>
        <p:txBody>
          <a:bodyPr wrap="square" tIns="72000" bIns="0">
            <a:spAutoFit/>
          </a:bodyPr>
          <a:lstStyle/>
          <a:p>
            <a:pPr marL="174625" indent="-174625"/>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・都心部や主要駅周辺をはじめ、府内の様々な地域において、パブリックスペースの創出やエリアマネジメントが推進されるなど、民間の力を活かしたまちづくりが進められています。</a:t>
            </a:r>
          </a:p>
          <a:p>
            <a:pPr marL="174625" indent="-174625"/>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・また、世界の多くの都市では、まちなかを車中心から人中心へと転換し、人々が集い、憩い、多様な活動を繰り広げられる場を創出するなど、「人中心のまちづくり」が進められています。</a:t>
            </a:r>
          </a:p>
          <a:p>
            <a:pPr marL="174625" indent="-174625"/>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今後のまちづくりにおいては、人中心の居心地がよく歩きたくなるまちなかの創出や、地域の価値・魅力向上に向け、より一層、民間の参画を促し、その力を最大限活かしたまちづくりを進める必要があります。</a:t>
            </a:r>
            <a:endParaRPr lang="ja-JP" altLang="en-US" sz="11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03212585-0220-453C-98C6-A1FA7E111683}"/>
              </a:ext>
            </a:extLst>
          </p:cNvPr>
          <p:cNvPicPr>
            <a:picLocks noChangeAspect="1"/>
          </p:cNvPicPr>
          <p:nvPr/>
        </p:nvPicPr>
        <p:blipFill>
          <a:blip r:embed="rId3"/>
          <a:stretch>
            <a:fillRect/>
          </a:stretch>
        </p:blipFill>
        <p:spPr>
          <a:xfrm>
            <a:off x="2248872" y="3733698"/>
            <a:ext cx="7572375" cy="2190750"/>
          </a:xfrm>
          <a:prstGeom prst="rect">
            <a:avLst/>
          </a:prstGeom>
        </p:spPr>
      </p:pic>
      <p:sp>
        <p:nvSpPr>
          <p:cNvPr id="10" name="テキスト ボックス 9">
            <a:extLst>
              <a:ext uri="{FF2B5EF4-FFF2-40B4-BE49-F238E27FC236}">
                <a16:creationId xmlns:a16="http://schemas.microsoft.com/office/drawing/2014/main" id="{244A695D-3718-4A0C-BC5D-589F3FCCB0C5}"/>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大阪の特徴</a:t>
            </a:r>
          </a:p>
        </p:txBody>
      </p:sp>
    </p:spTree>
    <p:extLst>
      <p:ext uri="{BB962C8B-B14F-4D97-AF65-F5344CB8AC3E}">
        <p14:creationId xmlns:p14="http://schemas.microsoft.com/office/powerpoint/2010/main" val="2911009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7CDF7B1-F322-4BB0-840A-B098F796B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3242" y="1224126"/>
            <a:ext cx="8583279" cy="4980116"/>
          </a:xfrm>
          <a:prstGeom prst="rect">
            <a:avLst/>
          </a:prstGeom>
        </p:spPr>
      </p:pic>
      <p:sp>
        <p:nvSpPr>
          <p:cNvPr id="12" name="テキスト ボックス 11">
            <a:extLst>
              <a:ext uri="{FF2B5EF4-FFF2-40B4-BE49-F238E27FC236}">
                <a16:creationId xmlns:a16="http://schemas.microsoft.com/office/drawing/2014/main" id="{31F2395D-354F-4C63-9004-A29C07C436F9}"/>
              </a:ext>
            </a:extLst>
          </p:cNvPr>
          <p:cNvSpPr txBox="1"/>
          <p:nvPr/>
        </p:nvSpPr>
        <p:spPr>
          <a:xfrm>
            <a:off x="1899214" y="6473673"/>
            <a:ext cx="9921895" cy="241980"/>
          </a:xfrm>
          <a:prstGeom prst="rect">
            <a:avLst/>
          </a:prstGeom>
          <a:noFill/>
        </p:spPr>
        <p:txBody>
          <a:bodyPr wrap="square" tIns="72000" bIns="0">
            <a:spAutoFit/>
          </a:bodyPr>
          <a:lstStyle/>
          <a:p>
            <a:pPr algn="r"/>
            <a:r>
              <a:rPr lang="ja-JP" altLang="en-US" sz="1050" dirty="0">
                <a:latin typeface="メイリオ" panose="020B0604030504040204" pitchFamily="50" charset="-128"/>
                <a:ea typeface="メイリオ" panose="020B0604030504040204" pitchFamily="50" charset="-128"/>
              </a:rPr>
              <a:t>出典：大阪における交通の方向性について（大阪府）</a:t>
            </a:r>
            <a:endParaRPr lang="ja-JP" altLang="en-US" sz="900" dirty="0">
              <a:solidFill>
                <a:srgbClr val="FF0000"/>
              </a:solidFill>
              <a:latin typeface="メイリオ" panose="020B0604030504040204" pitchFamily="50" charset="-128"/>
              <a:ea typeface="メイリオ"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97</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鉄道路線とバス路線の密度比較について</a:t>
            </a:r>
          </a:p>
        </p:txBody>
      </p:sp>
      <p:sp>
        <p:nvSpPr>
          <p:cNvPr id="8" name="テキスト ボックス 7">
            <a:extLst>
              <a:ext uri="{FF2B5EF4-FFF2-40B4-BE49-F238E27FC236}">
                <a16:creationId xmlns:a16="http://schemas.microsoft.com/office/drawing/2014/main" id="{3BE8FD83-3FC4-4296-B921-193BE61A71F0}"/>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大阪の特徴</a:t>
            </a:r>
          </a:p>
        </p:txBody>
      </p:sp>
    </p:spTree>
    <p:extLst>
      <p:ext uri="{BB962C8B-B14F-4D97-AF65-F5344CB8AC3E}">
        <p14:creationId xmlns:p14="http://schemas.microsoft.com/office/powerpoint/2010/main" val="114873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fld id="{EA6D242B-6A52-4C5C-AF40-54B5FB6D04E5}" type="slidenum">
              <a:rPr kumimoji="1" lang="ja-JP" altLang="en-US" sz="1000" b="1" i="0" u="none" strike="noStrike" kern="1200" cap="none" spc="0" normalizeH="0" baseline="0" noProof="0" smtClean="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290" rtl="0" eaLnBrk="1" fontAlgn="auto" latinLnBrk="0" hangingPunct="1">
                <a:lnSpc>
                  <a:spcPct val="100000"/>
                </a:lnSpc>
                <a:spcBef>
                  <a:spcPts val="0"/>
                </a:spcBef>
                <a:spcAft>
                  <a:spcPts val="0"/>
                </a:spcAft>
                <a:buClrTx/>
                <a:buSzTx/>
                <a:buFontTx/>
                <a:buNone/>
                <a:tabLst/>
                <a:defRPr/>
              </a:pPr>
              <a:t>5</a:t>
            </a:fld>
            <a:r>
              <a:rPr kumimoji="1" lang="en-US" altLang="ja-JP"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多様な住まい方（テレワーク④）</a:t>
            </a:r>
          </a:p>
        </p:txBody>
      </p:sp>
      <p:sp>
        <p:nvSpPr>
          <p:cNvPr id="22" name="テキスト ボックス 21">
            <a:extLst>
              <a:ext uri="{FF2B5EF4-FFF2-40B4-BE49-F238E27FC236}">
                <a16:creationId xmlns:a16="http://schemas.microsoft.com/office/drawing/2014/main" id="{D39DCF37-5C78-419C-9744-D6A4B030678D}"/>
              </a:ext>
            </a:extLst>
          </p:cNvPr>
          <p:cNvSpPr txBox="1"/>
          <p:nvPr/>
        </p:nvSpPr>
        <p:spPr>
          <a:xfrm>
            <a:off x="288000" y="1080000"/>
            <a:ext cx="11520000" cy="595923"/>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住まいに関する意識等に関する調査</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a:p>
            <a:pPr marL="146050" indent="-146050" algn="just"/>
            <a:endParaRPr lang="en-US" altLang="ja-JP" sz="600" dirty="0">
              <a:latin typeface="メイリオ" panose="020B0604030504040204" pitchFamily="50" charset="-128"/>
              <a:ea typeface="メイリオ" panose="020B0604030504040204" pitchFamily="50" charset="-128"/>
            </a:endParaRPr>
          </a:p>
          <a:p>
            <a:pPr marL="88900" algn="just"/>
            <a:r>
              <a:rPr lang="ja-JP" altLang="en-US" sz="1200" b="1" dirty="0">
                <a:latin typeface="メイリオ" panose="020B0604030504040204" pitchFamily="50" charset="-128"/>
                <a:ea typeface="メイリオ" panose="020B0604030504040204" pitchFamily="50" charset="-128"/>
              </a:rPr>
              <a:t>住み替えを希望する住宅のタイプについて</a:t>
            </a:r>
            <a:endParaRPr lang="en-US" altLang="ja-JP" sz="120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B5001EEE-5818-4D49-91A1-0D662338ED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1" y="1668612"/>
            <a:ext cx="8195400" cy="4933725"/>
          </a:xfrm>
          <a:prstGeom prst="rect">
            <a:avLst/>
          </a:prstGeom>
        </p:spPr>
      </p:pic>
      <p:sp>
        <p:nvSpPr>
          <p:cNvPr id="28" name="テキスト ボックス 27">
            <a:extLst>
              <a:ext uri="{FF2B5EF4-FFF2-40B4-BE49-F238E27FC236}">
                <a16:creationId xmlns:a16="http://schemas.microsoft.com/office/drawing/2014/main" id="{6B2B05AA-D888-43E3-8500-963E91B73BF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出典：社会資本整備審議会住宅宅地分科会（第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資料（抜粋）</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16B2FC7-4923-4EFD-9BF2-A717759B584F}"/>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354200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6B2B05AA-D888-43E3-8500-963E91B73BF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出典：社会資本整備審議会住宅宅地分科会（第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資料（抜粋）</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000" b="1"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多様な住まい方（テレワーク⑤）</a:t>
            </a:r>
          </a:p>
        </p:txBody>
      </p:sp>
      <p:sp>
        <p:nvSpPr>
          <p:cNvPr id="22" name="テキスト ボックス 21">
            <a:extLst>
              <a:ext uri="{FF2B5EF4-FFF2-40B4-BE49-F238E27FC236}">
                <a16:creationId xmlns:a16="http://schemas.microsoft.com/office/drawing/2014/main" id="{D39DCF37-5C78-419C-9744-D6A4B030678D}"/>
              </a:ext>
            </a:extLst>
          </p:cNvPr>
          <p:cNvSpPr txBox="1"/>
          <p:nvPr/>
        </p:nvSpPr>
        <p:spPr>
          <a:xfrm>
            <a:off x="288000" y="1080000"/>
            <a:ext cx="11520000" cy="595923"/>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住まいに関する意識等に関する調査</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a:p>
            <a:pPr marL="146050" indent="-146050" algn="just"/>
            <a:endParaRPr lang="en-US" altLang="ja-JP" sz="600" dirty="0">
              <a:latin typeface="メイリオ" panose="020B0604030504040204" pitchFamily="50" charset="-128"/>
              <a:ea typeface="メイリオ" panose="020B0604030504040204" pitchFamily="50" charset="-128"/>
            </a:endParaRPr>
          </a:p>
          <a:p>
            <a:pPr marL="88900" algn="just"/>
            <a:r>
              <a:rPr lang="ja-JP" altLang="en-US" sz="1200" b="1" dirty="0">
                <a:latin typeface="メイリオ" panose="020B0604030504040204" pitchFamily="50" charset="-128"/>
                <a:ea typeface="メイリオ" panose="020B0604030504040204" pitchFamily="50" charset="-128"/>
              </a:rPr>
              <a:t>新築住宅／既存住宅への住み替えを希望しない理由について</a:t>
            </a:r>
            <a:endParaRPr lang="en-US" altLang="ja-JP" sz="12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314E9E5C-03B2-47AD-BD41-B2C54A6713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000" y="1675923"/>
            <a:ext cx="7738200" cy="4837481"/>
          </a:xfrm>
          <a:prstGeom prst="rect">
            <a:avLst/>
          </a:prstGeom>
        </p:spPr>
      </p:pic>
      <p:sp>
        <p:nvSpPr>
          <p:cNvPr id="9" name="テキスト ボックス 8">
            <a:extLst>
              <a:ext uri="{FF2B5EF4-FFF2-40B4-BE49-F238E27FC236}">
                <a16:creationId xmlns:a16="http://schemas.microsoft.com/office/drawing/2014/main" id="{3C283EA1-9E50-4829-987D-0F274F5F6ED9}"/>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390462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000" b="1"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60</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多様な住まい方（テレワーク⑥）</a:t>
            </a:r>
          </a:p>
        </p:txBody>
      </p:sp>
      <p:sp>
        <p:nvSpPr>
          <p:cNvPr id="22" name="テキスト ボックス 21">
            <a:extLst>
              <a:ext uri="{FF2B5EF4-FFF2-40B4-BE49-F238E27FC236}">
                <a16:creationId xmlns:a16="http://schemas.microsoft.com/office/drawing/2014/main" id="{D39DCF37-5C78-419C-9744-D6A4B030678D}"/>
              </a:ext>
            </a:extLst>
          </p:cNvPr>
          <p:cNvSpPr txBox="1"/>
          <p:nvPr/>
        </p:nvSpPr>
        <p:spPr>
          <a:xfrm>
            <a:off x="288000" y="1080000"/>
            <a:ext cx="11520000" cy="595923"/>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住まいに関する意識等に関する調査</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a:p>
            <a:pPr marL="146050" indent="-146050" algn="just"/>
            <a:endParaRPr lang="en-US" altLang="ja-JP" sz="600" dirty="0">
              <a:latin typeface="メイリオ" panose="020B0604030504040204" pitchFamily="50" charset="-128"/>
              <a:ea typeface="メイリオ" panose="020B0604030504040204" pitchFamily="50" charset="-128"/>
            </a:endParaRPr>
          </a:p>
          <a:p>
            <a:pPr marL="88900" algn="just"/>
            <a:r>
              <a:rPr lang="ja-JP" altLang="en-US" sz="1200" b="1" dirty="0">
                <a:latin typeface="メイリオ" panose="020B0604030504040204" pitchFamily="50" charset="-128"/>
                <a:ea typeface="メイリオ" panose="020B0604030504040204" pitchFamily="50" charset="-128"/>
              </a:rPr>
              <a:t>既存住宅の購入を検討するためのサービスについて</a:t>
            </a:r>
            <a:endParaRPr lang="en-US" altLang="ja-JP" sz="120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B3D14AE-DFD6-4DE0-941D-FF79E842DE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1" y="1687444"/>
            <a:ext cx="8157300" cy="4906202"/>
          </a:xfrm>
          <a:prstGeom prst="rect">
            <a:avLst/>
          </a:prstGeom>
        </p:spPr>
      </p:pic>
      <p:sp>
        <p:nvSpPr>
          <p:cNvPr id="28" name="テキスト ボックス 27">
            <a:extLst>
              <a:ext uri="{FF2B5EF4-FFF2-40B4-BE49-F238E27FC236}">
                <a16:creationId xmlns:a16="http://schemas.microsoft.com/office/drawing/2014/main" id="{6B2B05AA-D888-43E3-8500-963E91B73BF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出典：社会資本整備審議会住宅宅地分科会（第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資料（抜粋）</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46AE06E-2BC3-4D98-A108-AA3B61B3CB36}"/>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190638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6B2B05AA-D888-43E3-8500-963E91B73BF2}"/>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出典：社会資本整備審議会住宅宅地分科会（第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資料（抜粋）</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000" b="1"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多様な住まい方（テレワーク⑦）</a:t>
            </a:r>
          </a:p>
        </p:txBody>
      </p:sp>
      <p:sp>
        <p:nvSpPr>
          <p:cNvPr id="22" name="テキスト ボックス 21">
            <a:extLst>
              <a:ext uri="{FF2B5EF4-FFF2-40B4-BE49-F238E27FC236}">
                <a16:creationId xmlns:a16="http://schemas.microsoft.com/office/drawing/2014/main" id="{D39DCF37-5C78-419C-9744-D6A4B030678D}"/>
              </a:ext>
            </a:extLst>
          </p:cNvPr>
          <p:cNvSpPr txBox="1"/>
          <p:nvPr/>
        </p:nvSpPr>
        <p:spPr>
          <a:xfrm>
            <a:off x="288000" y="1080000"/>
            <a:ext cx="11520000" cy="595923"/>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住まいに関する意識等に関する調査</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2</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13</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16</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a:p>
            <a:pPr marL="146050" indent="-146050" algn="just"/>
            <a:endParaRPr lang="en-US" altLang="ja-JP" sz="600" dirty="0">
              <a:latin typeface="メイリオ" panose="020B0604030504040204" pitchFamily="50" charset="-128"/>
              <a:ea typeface="メイリオ" panose="020B0604030504040204" pitchFamily="50" charset="-128"/>
            </a:endParaRPr>
          </a:p>
          <a:p>
            <a:pPr marL="88900" algn="just"/>
            <a:r>
              <a:rPr lang="ja-JP" altLang="en-US" sz="1200" b="1" dirty="0">
                <a:latin typeface="メイリオ" panose="020B0604030504040204" pitchFamily="50" charset="-128"/>
                <a:ea typeface="メイリオ" panose="020B0604030504040204" pitchFamily="50" charset="-128"/>
              </a:rPr>
              <a:t>建て方別の既存住宅への住み替え希望について</a:t>
            </a:r>
            <a:endParaRPr lang="en-US" altLang="ja-JP" sz="1200" b="1" dirty="0">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D2131B0F-D578-4DC5-98A6-F9DBBD8EC175}"/>
              </a:ext>
            </a:extLst>
          </p:cNvPr>
          <p:cNvGrpSpPr/>
          <p:nvPr/>
        </p:nvGrpSpPr>
        <p:grpSpPr>
          <a:xfrm>
            <a:off x="720000" y="1675923"/>
            <a:ext cx="7585800" cy="4818307"/>
            <a:chOff x="720000" y="1675923"/>
            <a:chExt cx="7585800" cy="4818307"/>
          </a:xfrm>
        </p:grpSpPr>
        <p:pic>
          <p:nvPicPr>
            <p:cNvPr id="4" name="図 3">
              <a:extLst>
                <a:ext uri="{FF2B5EF4-FFF2-40B4-BE49-F238E27FC236}">
                  <a16:creationId xmlns:a16="http://schemas.microsoft.com/office/drawing/2014/main" id="{8980E3F5-A285-465A-A2E0-4321EB2F5A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00" y="1675923"/>
              <a:ext cx="7585800" cy="4818307"/>
            </a:xfrm>
            <a:prstGeom prst="rect">
              <a:avLst/>
            </a:prstGeom>
          </p:spPr>
        </p:pic>
        <p:sp>
          <p:nvSpPr>
            <p:cNvPr id="5" name="正方形/長方形 4">
              <a:extLst>
                <a:ext uri="{FF2B5EF4-FFF2-40B4-BE49-F238E27FC236}">
                  <a16:creationId xmlns:a16="http://schemas.microsoft.com/office/drawing/2014/main" id="{2B67D640-8B1E-400A-8BF6-99B0C062FC96}"/>
                </a:ext>
              </a:extLst>
            </p:cNvPr>
            <p:cNvSpPr/>
            <p:nvPr/>
          </p:nvSpPr>
          <p:spPr>
            <a:xfrm>
              <a:off x="8248650" y="6368180"/>
              <a:ext cx="57150" cy="12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A41E162C-7E9D-41CB-BB25-ECB6BD513ED3}"/>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286788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FFC86DDD-93EC-44DA-A2E1-8B1BAFD7CA4A}"/>
              </a:ext>
            </a:extLst>
          </p:cNvPr>
          <p:cNvGrpSpPr/>
          <p:nvPr/>
        </p:nvGrpSpPr>
        <p:grpSpPr>
          <a:xfrm>
            <a:off x="2374900" y="2470304"/>
            <a:ext cx="3976273" cy="3720947"/>
            <a:chOff x="2143125" y="3876675"/>
            <a:chExt cx="3653680" cy="3419070"/>
          </a:xfrm>
        </p:grpSpPr>
        <p:pic>
          <p:nvPicPr>
            <p:cNvPr id="23" name="図 22">
              <a:extLst>
                <a:ext uri="{FF2B5EF4-FFF2-40B4-BE49-F238E27FC236}">
                  <a16:creationId xmlns:a16="http://schemas.microsoft.com/office/drawing/2014/main" id="{69FD9E8E-E50A-4FA7-89E9-BB8605B43B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43126" y="3876678"/>
              <a:ext cx="3653679" cy="3419067"/>
            </a:xfrm>
            <a:prstGeom prst="rect">
              <a:avLst/>
            </a:prstGeom>
          </p:spPr>
        </p:pic>
        <p:sp>
          <p:nvSpPr>
            <p:cNvPr id="7" name="正方形/長方形 6">
              <a:extLst>
                <a:ext uri="{FF2B5EF4-FFF2-40B4-BE49-F238E27FC236}">
                  <a16:creationId xmlns:a16="http://schemas.microsoft.com/office/drawing/2014/main" id="{5E8D1D5A-EF3A-47C5-B415-3655504AE9FD}"/>
                </a:ext>
              </a:extLst>
            </p:cNvPr>
            <p:cNvSpPr/>
            <p:nvPr/>
          </p:nvSpPr>
          <p:spPr>
            <a:xfrm>
              <a:off x="2143125" y="3876675"/>
              <a:ext cx="866776"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スライド番号プレースホルダー 2">
            <a:extLst>
              <a:ext uri="{FF2B5EF4-FFF2-40B4-BE49-F238E27FC236}">
                <a16:creationId xmlns:a16="http://schemas.microsoft.com/office/drawing/2014/main" id="{67DFA7AC-0E2C-4CC1-94D4-ECF7205AE858}"/>
              </a:ext>
            </a:extLst>
          </p:cNvPr>
          <p:cNvSpPr>
            <a:spLocks noGrp="1"/>
          </p:cNvSpPr>
          <p:nvPr>
            <p:ph type="sldNum" sz="quarter" idx="12"/>
          </p:nvPr>
        </p:nvSpPr>
        <p:spPr>
          <a:xfrm>
            <a:off x="11801615" y="6597352"/>
            <a:ext cx="338138" cy="260648"/>
          </a:xfrm>
        </p:spPr>
        <p:txBody>
          <a:bodyPr lIns="0" rIns="0"/>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000" b="1"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62</a:t>
            </a:r>
            <a:endParaRPr kumimoji="1" lang="ja-JP" altLang="en-US" sz="1000" b="1"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0429241-EE3B-449B-81E5-78DD3A294DF5}"/>
              </a:ext>
            </a:extLst>
          </p:cNvPr>
          <p:cNvSpPr>
            <a:spLocks/>
          </p:cNvSpPr>
          <p:nvPr/>
        </p:nvSpPr>
        <p:spPr>
          <a:xfrm>
            <a:off x="0" y="522696"/>
            <a:ext cx="12193200" cy="432000"/>
          </a:xfrm>
          <a:prstGeom prst="rect">
            <a:avLst/>
          </a:prstGeom>
          <a:solidFill>
            <a:schemeClr val="bg1">
              <a:lumMod val="65000"/>
            </a:schemeClr>
          </a:solidFill>
          <a:ln w="9525" cmpd="dbl">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Times New Roman"/>
            </a:endParaRPr>
          </a:p>
        </p:txBody>
      </p:sp>
      <p:sp>
        <p:nvSpPr>
          <p:cNvPr id="20" name="正方形/長方形 19">
            <a:extLst>
              <a:ext uri="{FF2B5EF4-FFF2-40B4-BE49-F238E27FC236}">
                <a16:creationId xmlns:a16="http://schemas.microsoft.com/office/drawing/2014/main" id="{CDA4F665-9D6C-4504-B26D-6CC7D2F5A153}"/>
              </a:ext>
            </a:extLst>
          </p:cNvPr>
          <p:cNvSpPr/>
          <p:nvPr/>
        </p:nvSpPr>
        <p:spPr>
          <a:xfrm>
            <a:off x="326306" y="576696"/>
            <a:ext cx="9015814"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　多様な住まい方（他拠点居住①）</a:t>
            </a:r>
          </a:p>
        </p:txBody>
      </p:sp>
      <p:pic>
        <p:nvPicPr>
          <p:cNvPr id="3" name="図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9953" y="2450012"/>
            <a:ext cx="2266950" cy="1019176"/>
          </a:xfrm>
          <a:prstGeom prst="rect">
            <a:avLst/>
          </a:prstGeom>
        </p:spPr>
      </p:pic>
      <p:sp>
        <p:nvSpPr>
          <p:cNvPr id="4" name="正方形/長方形 3"/>
          <p:cNvSpPr/>
          <p:nvPr/>
        </p:nvSpPr>
        <p:spPr>
          <a:xfrm>
            <a:off x="540000" y="2160000"/>
            <a:ext cx="1988365" cy="257369"/>
          </a:xfrm>
          <a:prstGeom prst="rect">
            <a:avLst/>
          </a:prstGeom>
          <a:noFill/>
        </p:spPr>
        <p:txBody>
          <a:bodyPr wrap="square" tIns="72000" bIns="0">
            <a:spAutoFit/>
          </a:bodyPr>
          <a:lstStyle/>
          <a:p>
            <a:pPr algn="just"/>
            <a:r>
              <a:rPr lang="zh-CN" altLang="en-US" sz="1200" b="1" dirty="0">
                <a:latin typeface="メイリオ" panose="020B0604030504040204" pitchFamily="50" charset="-128"/>
                <a:ea typeface="メイリオ" panose="020B0604030504040204" pitchFamily="50" charset="-128"/>
              </a:rPr>
              <a:t>二地域居住等実施者数</a:t>
            </a:r>
            <a:endParaRPr lang="ja-JP" altLang="en-US" sz="1200" b="1"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39066" y="2350548"/>
            <a:ext cx="5205051" cy="4001965"/>
          </a:xfrm>
          <a:prstGeom prst="rect">
            <a:avLst/>
          </a:prstGeom>
        </p:spPr>
      </p:pic>
      <p:sp>
        <p:nvSpPr>
          <p:cNvPr id="22" name="テキスト ボックス 21">
            <a:extLst>
              <a:ext uri="{FF2B5EF4-FFF2-40B4-BE49-F238E27FC236}">
                <a16:creationId xmlns:a16="http://schemas.microsoft.com/office/drawing/2014/main" id="{E5C6637C-167A-4473-8A30-08C1F3AFD784}"/>
              </a:ext>
            </a:extLst>
          </p:cNvPr>
          <p:cNvSpPr txBox="1"/>
          <p:nvPr/>
        </p:nvSpPr>
        <p:spPr>
          <a:xfrm>
            <a:off x="288000" y="1440000"/>
            <a:ext cx="11520000" cy="626701"/>
          </a:xfrm>
          <a:prstGeom prst="rect">
            <a:avLst/>
          </a:prstGeom>
          <a:noFill/>
        </p:spPr>
        <p:txBody>
          <a:bodyPr wrap="square" tIns="72000" bIns="0">
            <a:spAutoFit/>
          </a:bodyPr>
          <a:lstStyle/>
          <a:p>
            <a:pPr marL="146050" indent="-146050" algn="just"/>
            <a:r>
              <a:rPr lang="ja-JP" altLang="en-US" sz="1200" dirty="0">
                <a:latin typeface="メイリオ" panose="020B0604030504040204" pitchFamily="50" charset="-128"/>
                <a:ea typeface="メイリオ" panose="020B0604030504040204" pitchFamily="50" charset="-128"/>
              </a:rPr>
              <a:t>・二拠点居住等の実施者は</a:t>
            </a:r>
            <a:r>
              <a:rPr lang="en-US" altLang="ja-JP" sz="1200" dirty="0">
                <a:latin typeface="メイリオ" panose="020B0604030504040204" pitchFamily="50" charset="-128"/>
                <a:ea typeface="メイリオ" panose="020B0604030504040204" pitchFamily="50" charset="-128"/>
              </a:rPr>
              <a:t>8,035</a:t>
            </a:r>
            <a:r>
              <a:rPr lang="ja-JP" altLang="en-US" sz="1200" dirty="0">
                <a:latin typeface="メイリオ" panose="020B0604030504040204" pitchFamily="50" charset="-128"/>
                <a:ea typeface="メイリオ" panose="020B0604030504040204" pitchFamily="50" charset="-128"/>
              </a:rPr>
              <a:t>人であり、この結果を総人口規模に換算すると、</a:t>
            </a:r>
            <a:r>
              <a:rPr lang="en-US" altLang="ja-JP" sz="1200" dirty="0">
                <a:latin typeface="メイリオ" panose="020B0604030504040204" pitchFamily="50" charset="-128"/>
                <a:ea typeface="メイリオ" panose="020B0604030504040204" pitchFamily="50" charset="-128"/>
              </a:rPr>
              <a:t>18</a:t>
            </a:r>
            <a:r>
              <a:rPr lang="ja-JP" altLang="en-US" sz="1200" dirty="0">
                <a:latin typeface="メイリオ" panose="020B0604030504040204" pitchFamily="50" charset="-128"/>
                <a:ea typeface="メイリオ" panose="020B0604030504040204" pitchFamily="50" charset="-128"/>
              </a:rPr>
              <a:t>歳以上人口（約１億</a:t>
            </a:r>
            <a:r>
              <a:rPr lang="en-US" altLang="ja-JP" sz="1200" dirty="0">
                <a:latin typeface="メイリオ" panose="020B0604030504040204" pitchFamily="50" charset="-128"/>
                <a:ea typeface="メイリオ" panose="020B0604030504040204" pitchFamily="50" charset="-128"/>
              </a:rPr>
              <a:t>495</a:t>
            </a:r>
            <a:r>
              <a:rPr lang="ja-JP" altLang="en-US" sz="1200" dirty="0">
                <a:latin typeface="メイリオ" panose="020B0604030504040204" pitchFamily="50" charset="-128"/>
                <a:ea typeface="メイリオ" panose="020B0604030504040204" pitchFamily="50" charset="-128"/>
              </a:rPr>
              <a:t>万人）のうち、約</a:t>
            </a:r>
            <a:r>
              <a:rPr lang="en-US" altLang="ja-JP" sz="1200" dirty="0">
                <a:latin typeface="メイリオ" panose="020B0604030504040204" pitchFamily="50" charset="-128"/>
                <a:ea typeface="メイリオ" panose="020B0604030504040204" pitchFamily="50" charset="-128"/>
              </a:rPr>
              <a:t>6.7</a:t>
            </a:r>
            <a:r>
              <a:rPr lang="ja-JP" altLang="en-US" sz="1200" dirty="0">
                <a:latin typeface="メイリオ" panose="020B0604030504040204" pitchFamily="50" charset="-128"/>
                <a:ea typeface="メイリオ" panose="020B0604030504040204" pitchFamily="50" charset="-128"/>
              </a:rPr>
              <a:t>％（約</a:t>
            </a:r>
            <a:r>
              <a:rPr lang="en-US" altLang="ja-JP" sz="1200" dirty="0">
                <a:latin typeface="メイリオ" panose="020B0604030504040204" pitchFamily="50" charset="-128"/>
                <a:ea typeface="メイリオ" panose="020B0604030504040204" pitchFamily="50" charset="-128"/>
              </a:rPr>
              <a:t>701</a:t>
            </a:r>
            <a:r>
              <a:rPr lang="ja-JP" altLang="en-US" sz="1200" dirty="0">
                <a:latin typeface="メイリオ" panose="020B0604030504040204" pitchFamily="50" charset="-128"/>
                <a:ea typeface="メイリオ" panose="020B0604030504040204" pitchFamily="50" charset="-128"/>
              </a:rPr>
              <a:t>万人）が二地域居住等を行っていると推計される</a:t>
            </a:r>
          </a:p>
          <a:p>
            <a:pPr marL="146050" indent="-146050" algn="just"/>
            <a:r>
              <a:rPr lang="ja-JP" altLang="en-US" sz="1200" dirty="0">
                <a:latin typeface="メイリオ" panose="020B0604030504040204" pitchFamily="50" charset="-128"/>
                <a:ea typeface="メイリオ" panose="020B0604030504040204" pitchFamily="50" charset="-128"/>
              </a:rPr>
              <a:t>・二地域居住等の未実施者の今後の二拠点居住等への希望は、約</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割が関心がある傾向となっている</a:t>
            </a:r>
          </a:p>
        </p:txBody>
      </p:sp>
      <p:sp>
        <p:nvSpPr>
          <p:cNvPr id="25" name="テキスト ボックス 24">
            <a:extLst>
              <a:ext uri="{FF2B5EF4-FFF2-40B4-BE49-F238E27FC236}">
                <a16:creationId xmlns:a16="http://schemas.microsoft.com/office/drawing/2014/main" id="{2FF7F684-CDA3-4B9C-9265-1FF24C3B7009}"/>
              </a:ext>
            </a:extLst>
          </p:cNvPr>
          <p:cNvSpPr txBox="1"/>
          <p:nvPr/>
        </p:nvSpPr>
        <p:spPr>
          <a:xfrm>
            <a:off x="1182335" y="6427177"/>
            <a:ext cx="10872984" cy="234286"/>
          </a:xfrm>
          <a:prstGeom prst="rect">
            <a:avLst/>
          </a:prstGeom>
          <a:noFill/>
        </p:spPr>
        <p:txBody>
          <a:bodyPr wrap="square" tIns="72000" bIns="0">
            <a:spAutoFit/>
          </a:bodyPr>
          <a:lstStyle/>
          <a:p>
            <a:pPr algn="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国土交通省「「二地域居住等促進シンポジウム」（二地域居住等の最新動向について）</a:t>
            </a:r>
            <a:endPar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AE407A23-3922-4749-B7CC-494121C8C8FE}"/>
              </a:ext>
            </a:extLst>
          </p:cNvPr>
          <p:cNvSpPr txBox="1"/>
          <p:nvPr/>
        </p:nvSpPr>
        <p:spPr>
          <a:xfrm>
            <a:off x="288000" y="1080000"/>
            <a:ext cx="11520000" cy="318924"/>
          </a:xfrm>
          <a:prstGeom prst="rect">
            <a:avLst/>
          </a:prstGeom>
          <a:noFill/>
        </p:spPr>
        <p:txBody>
          <a:bodyPr wrap="square" tIns="72000" bIns="0">
            <a:spAutoFit/>
          </a:bodyPr>
          <a:lstStyle/>
          <a:p>
            <a:pPr marL="146050" indent="-146050" algn="just"/>
            <a:r>
              <a:rPr lang="ja-JP" altLang="en-US" sz="1600" b="1" dirty="0">
                <a:latin typeface="メイリオ" panose="020B0604030504040204" pitchFamily="50" charset="-128"/>
                <a:ea typeface="メイリオ" panose="020B0604030504040204" pitchFamily="50" charset="-128"/>
              </a:rPr>
              <a:t>二地域居住に関するアンケート</a:t>
            </a:r>
            <a:r>
              <a:rPr lang="ja-JP" altLang="en-US" sz="1200" dirty="0">
                <a:latin typeface="メイリオ" panose="020B0604030504040204" pitchFamily="50" charset="-128"/>
                <a:ea typeface="メイリオ" panose="020B0604030504040204" pitchFamily="50" charset="-128"/>
              </a:rPr>
              <a:t>（国土交通省：インターネット調査、令和</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8</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31</a:t>
            </a:r>
            <a:r>
              <a:rPr lang="ja-JP" altLang="en-US" sz="1200" dirty="0">
                <a:latin typeface="メイリオ" panose="020B0604030504040204" pitchFamily="50" charset="-128"/>
                <a:ea typeface="メイリオ" panose="020B0604030504040204" pitchFamily="50" charset="-128"/>
              </a:rPr>
              <a:t>日～</a:t>
            </a:r>
            <a:r>
              <a:rPr lang="en-US" altLang="ja-JP" sz="1200" dirty="0">
                <a:latin typeface="メイリオ" panose="020B0604030504040204" pitchFamily="50" charset="-128"/>
                <a:ea typeface="メイリオ" panose="020B0604030504040204" pitchFamily="50" charset="-128"/>
              </a:rPr>
              <a:t>9</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日）</a:t>
            </a:r>
            <a:endParaRPr lang="en-US" altLang="ja-JP" sz="12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FB24E4D4-2BF3-4A03-A7FE-FAAAF5DD03DC}"/>
              </a:ext>
            </a:extLst>
          </p:cNvPr>
          <p:cNvSpPr txBox="1"/>
          <p:nvPr/>
        </p:nvSpPr>
        <p:spPr>
          <a:xfrm>
            <a:off x="6300000" y="2160000"/>
            <a:ext cx="3359150" cy="257369"/>
          </a:xfrm>
          <a:prstGeom prst="rect">
            <a:avLst/>
          </a:prstGeom>
          <a:noFill/>
        </p:spPr>
        <p:txBody>
          <a:bodyPr wrap="square" tIns="72000" bIns="0">
            <a:spAutoFit/>
          </a:bodyPr>
          <a:lstStyle>
            <a:defPPr>
              <a:defRPr lang="ja-JP"/>
            </a:defPPr>
            <a:lvl1pPr marL="261938" algn="just">
              <a:defRPr sz="1200" b="1">
                <a:latin typeface="メイリオ" panose="020B0604030504040204" pitchFamily="50" charset="-128"/>
                <a:ea typeface="メイリオ" panose="020B0604030504040204" pitchFamily="50" charset="-128"/>
              </a:defRPr>
            </a:lvl1pPr>
          </a:lstStyle>
          <a:p>
            <a:pPr marL="0"/>
            <a:r>
              <a:rPr lang="ja-JP" altLang="en-US" dirty="0"/>
              <a:t>二地域居住等への関心</a:t>
            </a:r>
            <a:endParaRPr lang="en-US" altLang="ja-JP" dirty="0"/>
          </a:p>
        </p:txBody>
      </p:sp>
      <p:sp>
        <p:nvSpPr>
          <p:cNvPr id="16" name="テキスト ボックス 15">
            <a:extLst>
              <a:ext uri="{FF2B5EF4-FFF2-40B4-BE49-F238E27FC236}">
                <a16:creationId xmlns:a16="http://schemas.microsoft.com/office/drawing/2014/main" id="{FBB6EE8F-E821-4FF8-A082-D8CD37F3F3EF}"/>
              </a:ext>
            </a:extLst>
          </p:cNvPr>
          <p:cNvSpPr txBox="1"/>
          <p:nvPr/>
        </p:nvSpPr>
        <p:spPr>
          <a:xfrm>
            <a:off x="326305" y="292754"/>
            <a:ext cx="6611524" cy="215444"/>
          </a:xfrm>
          <a:prstGeom prst="rect">
            <a:avLst/>
          </a:prstGeom>
          <a:noFill/>
        </p:spPr>
        <p:txBody>
          <a:bodyPr wrap="square" lIns="0" tIns="0" rIns="0" bIns="0" rtlCol="0">
            <a:spAutoFit/>
          </a:bodyPr>
          <a:lstStyle/>
          <a:p>
            <a:r>
              <a:rPr lang="ja-JP" altLang="en-US" sz="1400" b="1" dirty="0">
                <a:latin typeface="メイリオ" panose="020B0604030504040204" pitchFamily="50" charset="-128"/>
                <a:ea typeface="メイリオ" panose="020B0604030504040204" pitchFamily="50" charset="-128"/>
              </a:rPr>
              <a:t>ライフスタイルの多様化</a:t>
            </a:r>
          </a:p>
        </p:txBody>
      </p:sp>
    </p:spTree>
    <p:extLst>
      <p:ext uri="{BB962C8B-B14F-4D97-AF65-F5344CB8AC3E}">
        <p14:creationId xmlns:p14="http://schemas.microsoft.com/office/powerpoint/2010/main" val="3740670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5364</Words>
  <Application>Microsoft Office PowerPoint</Application>
  <PresentationFormat>ワイド画面</PresentationFormat>
  <Paragraphs>415</Paragraphs>
  <Slides>44</Slides>
  <Notes>40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44</vt:i4>
      </vt:variant>
    </vt:vector>
  </HeadingPairs>
  <TitlesOfParts>
    <vt:vector size="51" baseType="lpstr">
      <vt:lpstr>BIZ UDPゴシック</vt:lpstr>
      <vt:lpstr>Meiryo UI</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2025-06-16T05:40:20Z</dcterms:created>
  <dcterms:modified xsi:type="dcterms:W3CDTF">2025-06-16T05:40:25Z</dcterms:modified>
</cp:coreProperties>
</file>