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905" r:id="rId2"/>
    <p:sldId id="925" r:id="rId3"/>
    <p:sldId id="1063" r:id="rId4"/>
    <p:sldId id="1089" r:id="rId5"/>
    <p:sldId id="1073" r:id="rId6"/>
    <p:sldId id="1109" r:id="rId7"/>
    <p:sldId id="1110" r:id="rId8"/>
    <p:sldId id="1128" r:id="rId9"/>
    <p:sldId id="1098" r:id="rId10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伊藤　沙知" initials="伊藤　沙知" lastIdx="6" clrIdx="0">
    <p:extLst>
      <p:ext uri="{19B8F6BF-5375-455C-9EA6-DF929625EA0E}">
        <p15:presenceInfo xmlns:p15="http://schemas.microsoft.com/office/powerpoint/2012/main" userId="S::ItoSac@lan.pref.osaka.jp::ad018752-7073-4d38-8899-79144561db6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D0A9"/>
    <a:srgbClr val="E4CAA0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43" autoAdjust="0"/>
    <p:restoredTop sz="94660"/>
  </p:normalViewPr>
  <p:slideViewPr>
    <p:cSldViewPr snapToGrid="0">
      <p:cViewPr varScale="1">
        <p:scale>
          <a:sx n="59" d="100"/>
          <a:sy n="59" d="100"/>
        </p:scale>
        <p:origin x="82" y="4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0D6E35-CB91-4358-9707-72FCD551A4E6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D2D1D-5B3D-437E-B9EC-1140CDCA9B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977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DE557C-268C-4DEC-969E-95CC65BA53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304DF42-5CA2-49CA-9090-D0CEC6A7D3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89F2AE-96EC-45B0-9D81-2DFC56007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EE9F-28ED-48F8-8389-A6813D8FF8D2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D110D-0699-4B8E-9AE3-9E09685A6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842A94-F8BF-4CE4-BD4D-5D26ACAC0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0B04D-50DF-4A0C-92B8-5CDA8FD37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99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30B531-BD64-4D31-83C4-F388BFAAA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CA2CF03-AD33-4E2F-BD0A-49AC92D38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0D60FE-AF9B-4012-9C61-93201F70E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EE9F-28ED-48F8-8389-A6813D8FF8D2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725BE9-4FEC-4D8D-8F6B-5097A10F6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EED59E-A095-46D2-A2BC-7AD639251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0B04D-50DF-4A0C-92B8-5CDA8FD37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146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8FE8F53-9B2A-484D-9C59-32A5B7EFA6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374E6CB-2843-4234-8698-F877B882CC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37FD18-EDDB-4508-8F09-5D90A0718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EE9F-28ED-48F8-8389-A6813D8FF8D2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224F50-3DD8-4FFA-BA5D-D93F3D6AF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ADD886-B7AA-4D33-AD18-8570F95A9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0B04D-50DF-4A0C-92B8-5CDA8FD37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165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821F1A-48E4-4172-AE44-F73A51DB3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7DC0FC-BEE2-4E1D-91F3-4C6711F45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C6661F-85A6-4460-A04B-F0A6C9F0B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EE9F-28ED-48F8-8389-A6813D8FF8D2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E4FF5D-F838-4FB9-B386-D6E0E9993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5C916B-EDAF-4030-BA12-F8C851E6A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0B04D-50DF-4A0C-92B8-5CDA8FD37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828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2AA106-5CD2-47B0-A2F4-E363E732D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4368EB9-6B10-4A02-881F-245AF3727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A54866-5F61-4D14-A5D5-FEE10FBE2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EE9F-28ED-48F8-8389-A6813D8FF8D2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631C71-9B4A-49EC-A6BC-7E26275ED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9B9656-36FA-41C8-A00C-A813FD188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0B04D-50DF-4A0C-92B8-5CDA8FD37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494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7E8897-054D-4851-A7AC-B7B64FEF3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BB89DDB-EDA4-40CF-A222-23D1C8D1C5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B64B410-FFFE-456F-B2B6-BF4D8EC176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67F2885-F84D-4334-8DF6-D8E66B65A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EE9F-28ED-48F8-8389-A6813D8FF8D2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0D9B468-C0C4-4730-A21A-A4A6B2B90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1CFE8C2-E579-4D53-81F7-BC9B5033C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0B04D-50DF-4A0C-92B8-5CDA8FD37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594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F51D58-D2FB-4B18-924E-A418FA30B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0D7355C-DC6D-49E2-B184-785DB80510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B00537A-ADDF-44CC-A09B-282F01AA3B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7535529-2206-4513-9119-84CA763EAB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D143762-5837-4892-9911-001B3EA9A4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BA9185C-7104-45B7-857F-42957B5FA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EE9F-28ED-48F8-8389-A6813D8FF8D2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1BAE4D6-98EB-4ADB-B4EE-17AB9EE2E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4564B26-DC88-4A7C-95DF-07613595B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0B04D-50DF-4A0C-92B8-5CDA8FD37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68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8EF1B4-8F4D-4D05-A296-E82223826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F3D6A89-E1B8-4F4D-940F-7F1AF6D6F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EE9F-28ED-48F8-8389-A6813D8FF8D2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96AEB79-1B47-4FF7-9328-6375228A3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95F6529-8913-4191-8B29-2E5BDC70B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0B04D-50DF-4A0C-92B8-5CDA8FD37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854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EB5BDEA-E08E-47B5-9EA4-8D26018DF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EE9F-28ED-48F8-8389-A6813D8FF8D2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2126008-56E5-4E33-A03B-19D0889D2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E794F1E-4416-4189-91EF-623B036DD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0B04D-50DF-4A0C-92B8-5CDA8FD37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15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1EF9A9-82FD-429F-A49F-253DBA365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531BC92-07FA-4F78-BE8B-415532481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D16D663-25DC-4D4E-A307-80F9E6A45C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02B7ED1-040C-4CA9-9E35-BFE93074F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EE9F-28ED-48F8-8389-A6813D8FF8D2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AA6AD6-FDE7-4715-A0C6-494F2BBFC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D073288-F1E0-49D2-B090-1621BD638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0B04D-50DF-4A0C-92B8-5CDA8FD37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257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57DF4D-60DA-49BC-A5F3-C217A730C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FA9BBFC-8C3D-45C5-919B-A3295DD580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1A6E2AB-AA1A-429E-854A-BBDCDCEA7B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434D7DB-368F-4A87-A9DF-232A90C76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EE9F-28ED-48F8-8389-A6813D8FF8D2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11AA59-EAF2-4346-B743-A871E080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39CF6E3-5498-4505-9DCC-F2F098EE4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0B04D-50DF-4A0C-92B8-5CDA8FD37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878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F927079-E682-4FAF-9746-E0191416D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2DD731-5752-4A4B-AEFE-7B6474DC8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48208B-99D8-4C52-9384-9AF44FF6A8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DEE9F-28ED-48F8-8389-A6813D8FF8D2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F11C39-9868-441C-9638-D065304B47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90010D-03C1-48A1-BF07-A959639006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0B04D-50DF-4A0C-92B8-5CDA8FD37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621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2876819-C6D9-41E8-82FC-4E088355A228}"/>
              </a:ext>
            </a:extLst>
          </p:cNvPr>
          <p:cNvSpPr/>
          <p:nvPr/>
        </p:nvSpPr>
        <p:spPr>
          <a:xfrm>
            <a:off x="1440000" y="2160000"/>
            <a:ext cx="9685200" cy="25734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○ 議論の進め方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○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2050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年の大阪の住まい･くらしを見据えた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5019675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6007100" algn="l"/>
              </a:tabLst>
              <a:defRPr/>
            </a:pP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取組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の方向性（案）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○</a:t>
            </a:r>
            <a:r>
              <a:rPr lang="en-US" altLang="ja-JP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本日の論点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2C529D0C-CB94-4167-A2C8-568760F7E850}"/>
              </a:ext>
            </a:extLst>
          </p:cNvPr>
          <p:cNvSpPr/>
          <p:nvPr/>
        </p:nvSpPr>
        <p:spPr>
          <a:xfrm>
            <a:off x="719999" y="1080000"/>
            <a:ext cx="10800000" cy="57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令和６年度 第２回住生活基本計画推進部会の進め方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77BE884-10B4-44F9-9F57-CEE9CC3DB780}"/>
              </a:ext>
            </a:extLst>
          </p:cNvPr>
          <p:cNvSpPr txBox="1"/>
          <p:nvPr/>
        </p:nvSpPr>
        <p:spPr>
          <a:xfrm>
            <a:off x="10176641" y="196334"/>
            <a:ext cx="1781903" cy="349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7200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資料</a:t>
            </a:r>
            <a:r>
              <a:rPr lang="en-US" altLang="ja-JP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9A6D13F4-B57A-47D3-8A3F-C933656946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1664" y="5466265"/>
            <a:ext cx="6048672" cy="79208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令和６年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令和６年度 第</a:t>
            </a:r>
            <a:r>
              <a:rPr lang="en-US" altLang="ja-JP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 住生活基本計画推進部会　資料</a:t>
            </a:r>
          </a:p>
        </p:txBody>
      </p:sp>
    </p:spTree>
    <p:extLst>
      <p:ext uri="{BB962C8B-B14F-4D97-AF65-F5344CB8AC3E}">
        <p14:creationId xmlns:p14="http://schemas.microsoft.com/office/powerpoint/2010/main" val="2207250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2485EB9-9859-43B7-BAC4-D25DF437CA73}"/>
              </a:ext>
            </a:extLst>
          </p:cNvPr>
          <p:cNvSpPr>
            <a:spLocks/>
          </p:cNvSpPr>
          <p:nvPr/>
        </p:nvSpPr>
        <p:spPr>
          <a:xfrm>
            <a:off x="0" y="505487"/>
            <a:ext cx="12193200" cy="66059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mpd="dbl"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2EBBDE7-5EA6-4A01-8F37-AD221C404DB6}"/>
              </a:ext>
            </a:extLst>
          </p:cNvPr>
          <p:cNvSpPr/>
          <p:nvPr/>
        </p:nvSpPr>
        <p:spPr>
          <a:xfrm>
            <a:off x="326306" y="633037"/>
            <a:ext cx="9015814" cy="5150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議論の進め方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13B3A6C-F002-4481-A47F-FECFA11980B1}"/>
              </a:ext>
            </a:extLst>
          </p:cNvPr>
          <p:cNvSpPr txBox="1"/>
          <p:nvPr/>
        </p:nvSpPr>
        <p:spPr>
          <a:xfrm>
            <a:off x="326305" y="292754"/>
            <a:ext cx="661152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住生活審議会 第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回住生活基本計画推進部会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スライド番号プレースホルダー 2">
            <a:extLst>
              <a:ext uri="{FF2B5EF4-FFF2-40B4-BE49-F238E27FC236}">
                <a16:creationId xmlns:a16="http://schemas.microsoft.com/office/drawing/2014/main" id="{A993F879-6D55-4844-8022-6AF32216D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96722" y="6597352"/>
            <a:ext cx="443031" cy="260648"/>
          </a:xfrm>
        </p:spPr>
        <p:txBody>
          <a:bodyPr/>
          <a:lstStyle/>
          <a:p>
            <a:pPr marL="0" marR="0" lvl="0" indent="0" algn="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6D242B-6A52-4C5C-AF40-54B5FB6D04E5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marL="0" marR="0" lvl="0" indent="0" algn="r" defTabSz="9142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chemeClr val="bg1"/>
                </a:glow>
              </a:effectLs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D29574D0-FF56-4BAF-AA61-FB0CE76A2F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582" y="1408706"/>
            <a:ext cx="11589500" cy="4816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002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2852936"/>
            <a:ext cx="12192000" cy="79208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2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2050</a:t>
            </a:r>
            <a:r>
              <a:rPr lang="ja-JP" altLang="en-US" sz="2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年の大阪の住まい・くらしを見据えた取組の方向性（案）</a:t>
            </a:r>
          </a:p>
        </p:txBody>
      </p:sp>
    </p:spTree>
    <p:extLst>
      <p:ext uri="{BB962C8B-B14F-4D97-AF65-F5344CB8AC3E}">
        <p14:creationId xmlns:p14="http://schemas.microsoft.com/office/powerpoint/2010/main" val="410441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F6E862A9-65B8-4807-8515-64CF34D15EAB}"/>
              </a:ext>
            </a:extLst>
          </p:cNvPr>
          <p:cNvGrpSpPr/>
          <p:nvPr/>
        </p:nvGrpSpPr>
        <p:grpSpPr>
          <a:xfrm>
            <a:off x="0" y="0"/>
            <a:ext cx="12193200" cy="540000"/>
            <a:chOff x="0" y="0"/>
            <a:chExt cx="12193200" cy="540000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912567C4-FB4D-4A36-A268-4C59D6D7B235}"/>
                </a:ext>
              </a:extLst>
            </p:cNvPr>
            <p:cNvSpPr>
              <a:spLocks/>
            </p:cNvSpPr>
            <p:nvPr/>
          </p:nvSpPr>
          <p:spPr>
            <a:xfrm>
              <a:off x="0" y="0"/>
              <a:ext cx="12193200" cy="540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mpd="dbl"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1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endParaRP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8A7EC329-E872-4319-997A-60FB31EC6F09}"/>
                </a:ext>
              </a:extLst>
            </p:cNvPr>
            <p:cNvSpPr/>
            <p:nvPr/>
          </p:nvSpPr>
          <p:spPr>
            <a:xfrm>
              <a:off x="326305" y="0"/>
              <a:ext cx="10099647" cy="54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08000" rIns="0" bIns="0" rtlCol="0" anchor="ctr" anchorCtr="0"/>
            <a:lstStyle/>
            <a:p>
              <a:r>
                <a:rPr lang="ja-JP" altLang="en-US" sz="24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</a:p>
          </p:txBody>
        </p:sp>
      </p:grpSp>
      <p:sp>
        <p:nvSpPr>
          <p:cNvPr id="22" name="スライド番号プレースホルダー 2">
            <a:extLst>
              <a:ext uri="{FF2B5EF4-FFF2-40B4-BE49-F238E27FC236}">
                <a16:creationId xmlns:a16="http://schemas.microsoft.com/office/drawing/2014/main" id="{DF3EF5FF-2CB8-4A75-B724-29B80A128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96722" y="6597352"/>
            <a:ext cx="443031" cy="260648"/>
          </a:xfrm>
        </p:spPr>
        <p:txBody>
          <a:bodyPr/>
          <a:lstStyle/>
          <a:p>
            <a:pPr marL="0" marR="0" lvl="0" indent="0" algn="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6D242B-6A52-4C5C-AF40-54B5FB6D04E5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marL="0" marR="0" lvl="0" indent="0" algn="r" defTabSz="9142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chemeClr val="bg1"/>
                </a:glow>
              </a:effectLs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C9608398-1318-4B0E-9520-FB8313DF7794}"/>
              </a:ext>
            </a:extLst>
          </p:cNvPr>
          <p:cNvSpPr/>
          <p:nvPr/>
        </p:nvSpPr>
        <p:spPr>
          <a:xfrm>
            <a:off x="326305" y="0"/>
            <a:ext cx="613216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bIns="0" rtlCol="0" anchor="ctr" anchorCtr="0"/>
          <a:lstStyle/>
          <a:p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とりまとめ（案）の構成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6A0E8973-BF92-45B7-9244-18EC9AC88D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111" y="959906"/>
            <a:ext cx="11101778" cy="4938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65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12567C4-FB4D-4A36-A268-4C59D6D7B235}"/>
              </a:ext>
            </a:extLst>
          </p:cNvPr>
          <p:cNvSpPr>
            <a:spLocks/>
          </p:cNvSpPr>
          <p:nvPr/>
        </p:nvSpPr>
        <p:spPr>
          <a:xfrm>
            <a:off x="0" y="662"/>
            <a:ext cx="12193200" cy="5400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mpd="dbl"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A7EC329-E872-4319-997A-60FB31EC6F09}"/>
              </a:ext>
            </a:extLst>
          </p:cNvPr>
          <p:cNvSpPr/>
          <p:nvPr/>
        </p:nvSpPr>
        <p:spPr>
          <a:xfrm>
            <a:off x="326305" y="128212"/>
            <a:ext cx="9369488" cy="5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358775" algn="just"/>
            <a:endParaRPr kumimoji="1" lang="ja-JP" altLang="en-US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996CB70-D1DF-4007-8E08-811F4358D121}"/>
              </a:ext>
            </a:extLst>
          </p:cNvPr>
          <p:cNvSpPr/>
          <p:nvPr/>
        </p:nvSpPr>
        <p:spPr>
          <a:xfrm>
            <a:off x="326305" y="0"/>
            <a:ext cx="613216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bIns="0" rtlCol="0" anchor="ctr" anchorCtr="0"/>
          <a:lstStyle/>
          <a:p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検討趣旨</a:t>
            </a:r>
          </a:p>
        </p:txBody>
      </p:sp>
      <p:sp>
        <p:nvSpPr>
          <p:cNvPr id="21" name="スライド番号プレースホルダー 2">
            <a:extLst>
              <a:ext uri="{FF2B5EF4-FFF2-40B4-BE49-F238E27FC236}">
                <a16:creationId xmlns:a16="http://schemas.microsoft.com/office/drawing/2014/main" id="{F455AE89-406B-4941-8C0F-158425A2E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96722" y="6597352"/>
            <a:ext cx="443031" cy="260648"/>
          </a:xfrm>
        </p:spPr>
        <p:txBody>
          <a:bodyPr/>
          <a:lstStyle/>
          <a:p>
            <a:pPr marL="0" marR="0" lvl="0" indent="0" algn="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6D242B-6A52-4C5C-AF40-54B5FB6D04E5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marL="0" marR="0" lvl="0" indent="0" algn="r" defTabSz="9142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chemeClr val="bg1"/>
                </a:glow>
              </a:effectLs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F78E8FB6-656B-4683-BD6A-DD8B9BED3C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491" y="850168"/>
            <a:ext cx="11559018" cy="5157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620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2485EB9-9859-43B7-BAC4-D25DF437CA73}"/>
              </a:ext>
            </a:extLst>
          </p:cNvPr>
          <p:cNvSpPr>
            <a:spLocks/>
          </p:cNvSpPr>
          <p:nvPr/>
        </p:nvSpPr>
        <p:spPr>
          <a:xfrm>
            <a:off x="0" y="0"/>
            <a:ext cx="12193200" cy="5400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mpd="dbl"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769B0D2F-3544-4FCF-8FC1-2968184107A8}"/>
              </a:ext>
            </a:extLst>
          </p:cNvPr>
          <p:cNvSpPr/>
          <p:nvPr/>
        </p:nvSpPr>
        <p:spPr>
          <a:xfrm>
            <a:off x="326304" y="0"/>
            <a:ext cx="11157484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bIns="0" rtlCol="0" anchor="ctr" anchorCtr="0"/>
          <a:lstStyle/>
          <a:p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大阪を取り巻く現状と課題、潮流</a:t>
            </a:r>
          </a:p>
        </p:txBody>
      </p:sp>
      <p:sp>
        <p:nvSpPr>
          <p:cNvPr id="9" name="スライド番号プレースホルダー 2">
            <a:extLst>
              <a:ext uri="{FF2B5EF4-FFF2-40B4-BE49-F238E27FC236}">
                <a16:creationId xmlns:a16="http://schemas.microsoft.com/office/drawing/2014/main" id="{5F50E398-BD80-4F50-B5CD-9B4667BEB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96722" y="6597352"/>
            <a:ext cx="443031" cy="260648"/>
          </a:xfrm>
        </p:spPr>
        <p:txBody>
          <a:bodyPr/>
          <a:lstStyle/>
          <a:p>
            <a:pPr marL="0" marR="0" lvl="0" indent="0" algn="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6D242B-6A52-4C5C-AF40-54B5FB6D04E5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marL="0" marR="0" lvl="0" indent="0" algn="r" defTabSz="9142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chemeClr val="bg1"/>
                </a:glow>
              </a:effectLs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58ED9DDB-1FFC-4929-A8FB-8351E7B44A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390"/>
            <a:ext cx="11937003" cy="5846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718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2485EB9-9859-43B7-BAC4-D25DF437CA73}"/>
              </a:ext>
            </a:extLst>
          </p:cNvPr>
          <p:cNvSpPr>
            <a:spLocks/>
          </p:cNvSpPr>
          <p:nvPr/>
        </p:nvSpPr>
        <p:spPr>
          <a:xfrm>
            <a:off x="0" y="0"/>
            <a:ext cx="12193200" cy="5400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mpd="dbl"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769B0D2F-3544-4FCF-8FC1-2968184107A8}"/>
              </a:ext>
            </a:extLst>
          </p:cNvPr>
          <p:cNvSpPr/>
          <p:nvPr/>
        </p:nvSpPr>
        <p:spPr>
          <a:xfrm>
            <a:off x="326304" y="0"/>
            <a:ext cx="11157484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bIns="0" rtlCol="0" anchor="ctr" anchorCtr="0"/>
          <a:lstStyle/>
          <a:p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大阪を取り巻く現状と課題、潮流</a:t>
            </a:r>
          </a:p>
        </p:txBody>
      </p:sp>
      <p:sp>
        <p:nvSpPr>
          <p:cNvPr id="9" name="スライド番号プレースホルダー 2">
            <a:extLst>
              <a:ext uri="{FF2B5EF4-FFF2-40B4-BE49-F238E27FC236}">
                <a16:creationId xmlns:a16="http://schemas.microsoft.com/office/drawing/2014/main" id="{5F50E398-BD80-4F50-B5CD-9B4667BEB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96722" y="6597352"/>
            <a:ext cx="443031" cy="260648"/>
          </a:xfrm>
        </p:spPr>
        <p:txBody>
          <a:bodyPr/>
          <a:lstStyle/>
          <a:p>
            <a:pPr marL="0" marR="0" lvl="0" indent="0" algn="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6D242B-6A52-4C5C-AF40-54B5FB6D04E5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marL="0" marR="0" lvl="0" indent="0" algn="r" defTabSz="9142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chemeClr val="bg1"/>
                </a:glow>
              </a:effectLs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57B22EC6-1AA3-4C57-BC48-CF890456D9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4594"/>
            <a:ext cx="12192000" cy="6029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436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12567C4-FB4D-4A36-A268-4C59D6D7B235}"/>
              </a:ext>
            </a:extLst>
          </p:cNvPr>
          <p:cNvSpPr>
            <a:spLocks/>
          </p:cNvSpPr>
          <p:nvPr/>
        </p:nvSpPr>
        <p:spPr>
          <a:xfrm>
            <a:off x="0" y="662"/>
            <a:ext cx="12193200" cy="5400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mpd="dbl"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A7EC329-E872-4319-997A-60FB31EC6F09}"/>
              </a:ext>
            </a:extLst>
          </p:cNvPr>
          <p:cNvSpPr/>
          <p:nvPr/>
        </p:nvSpPr>
        <p:spPr>
          <a:xfrm>
            <a:off x="326305" y="128212"/>
            <a:ext cx="9369488" cy="5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358775" algn="just"/>
            <a:endParaRPr kumimoji="1" lang="ja-JP" altLang="en-US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65779516-133C-4714-9438-6A3EB25251D3}"/>
              </a:ext>
            </a:extLst>
          </p:cNvPr>
          <p:cNvSpPr/>
          <p:nvPr/>
        </p:nvSpPr>
        <p:spPr>
          <a:xfrm>
            <a:off x="326305" y="0"/>
            <a:ext cx="613216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bIns="0" rtlCol="0" anchor="ctr" anchorCtr="0"/>
          <a:lstStyle/>
          <a:p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取組の方向性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CCAEBF36-02AA-4DBF-989C-C76EA5D523D9}"/>
              </a:ext>
            </a:extLst>
          </p:cNvPr>
          <p:cNvGrpSpPr/>
          <p:nvPr/>
        </p:nvGrpSpPr>
        <p:grpSpPr>
          <a:xfrm>
            <a:off x="-1558050" y="3288386"/>
            <a:ext cx="1255062" cy="1326921"/>
            <a:chOff x="8076000" y="5431347"/>
            <a:chExt cx="3420000" cy="90000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7DF122BF-D5A7-40A9-9BBF-34472CBC6D37}"/>
                </a:ext>
              </a:extLst>
            </p:cNvPr>
            <p:cNvSpPr/>
            <p:nvPr/>
          </p:nvSpPr>
          <p:spPr>
            <a:xfrm>
              <a:off x="8076000" y="5431347"/>
              <a:ext cx="3420000" cy="900000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44000" rIns="180000" bIns="180000" rtlCol="0" anchor="t"/>
            <a:lstStyle/>
            <a:p>
              <a:pPr marL="179388" indent="-177800" algn="just"/>
              <a:endPara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649324C2-A7D0-4559-B0B8-B37385C322F3}"/>
                </a:ext>
              </a:extLst>
            </p:cNvPr>
            <p:cNvSpPr txBox="1"/>
            <p:nvPr/>
          </p:nvSpPr>
          <p:spPr>
            <a:xfrm>
              <a:off x="8526001" y="5701347"/>
              <a:ext cx="2520001" cy="360000"/>
            </a:xfrm>
            <a:prstGeom prst="rect">
              <a:avLst/>
            </a:prstGeom>
            <a:grpFill/>
          </p:spPr>
          <p:txBody>
            <a:bodyPr wrap="square" lIns="0" tIns="0" rIns="0" bIns="0" anchor="ctr">
              <a:noAutofit/>
            </a:bodyPr>
            <a:lstStyle/>
            <a:p>
              <a:pPr algn="ctr"/>
              <a:r>
                <a:rPr lang="ja-JP" altLang="en-US" sz="14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ストックに関する取組</a:t>
              </a:r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881354CC-E035-494A-A34A-EC66B75938ED}"/>
              </a:ext>
            </a:extLst>
          </p:cNvPr>
          <p:cNvGrpSpPr/>
          <p:nvPr/>
        </p:nvGrpSpPr>
        <p:grpSpPr>
          <a:xfrm>
            <a:off x="-1558050" y="1620000"/>
            <a:ext cx="1255062" cy="1246548"/>
            <a:chOff x="696000" y="5544000"/>
            <a:chExt cx="3420000" cy="90000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E066972A-9709-479A-A542-2792CD11043C}"/>
                </a:ext>
              </a:extLst>
            </p:cNvPr>
            <p:cNvSpPr/>
            <p:nvPr/>
          </p:nvSpPr>
          <p:spPr>
            <a:xfrm>
              <a:off x="696000" y="5544000"/>
              <a:ext cx="3420000" cy="900000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44000" rIns="180000" bIns="180000" rtlCol="0" anchor="t"/>
            <a:lstStyle/>
            <a:p>
              <a:pPr marL="179388" indent="-177800" algn="just"/>
              <a:endPara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6F697A98-028E-472F-B7E0-7D00FA3B5792}"/>
                </a:ext>
              </a:extLst>
            </p:cNvPr>
            <p:cNvSpPr txBox="1"/>
            <p:nvPr/>
          </p:nvSpPr>
          <p:spPr>
            <a:xfrm>
              <a:off x="1146001" y="5814000"/>
              <a:ext cx="2520001" cy="360000"/>
            </a:xfrm>
            <a:prstGeom prst="rect">
              <a:avLst/>
            </a:prstGeom>
            <a:grpFill/>
            <a:ln w="19050">
              <a:noFill/>
            </a:ln>
          </p:spPr>
          <p:txBody>
            <a:bodyPr wrap="square" lIns="0" tIns="0" rIns="0" bIns="0" anchor="ctr">
              <a:noAutofit/>
            </a:bodyPr>
            <a:lstStyle/>
            <a:p>
              <a:pPr algn="ctr"/>
              <a:r>
                <a:rPr lang="ja-JP" altLang="en-US" sz="14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人に関する取組</a:t>
              </a: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37503C0-3156-49C5-92EE-78830EC6F652}"/>
              </a:ext>
            </a:extLst>
          </p:cNvPr>
          <p:cNvGrpSpPr/>
          <p:nvPr/>
        </p:nvGrpSpPr>
        <p:grpSpPr>
          <a:xfrm>
            <a:off x="-1558051" y="5037146"/>
            <a:ext cx="1255063" cy="1436899"/>
            <a:chOff x="4386000" y="5544000"/>
            <a:chExt cx="3420000" cy="90000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0B93E0F0-9296-416D-AB6D-4D290F861CE8}"/>
                </a:ext>
              </a:extLst>
            </p:cNvPr>
            <p:cNvSpPr/>
            <p:nvPr/>
          </p:nvSpPr>
          <p:spPr>
            <a:xfrm>
              <a:off x="4386000" y="5544000"/>
              <a:ext cx="3420000" cy="900000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44000" rIns="180000" bIns="180000" rtlCol="0" anchor="t"/>
            <a:lstStyle/>
            <a:p>
              <a:pPr marL="179388" indent="-177800" algn="just"/>
              <a:endPara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4CD13ED1-AB68-4526-8AA6-5DB1080F1E67}"/>
                </a:ext>
              </a:extLst>
            </p:cNvPr>
            <p:cNvSpPr txBox="1"/>
            <p:nvPr/>
          </p:nvSpPr>
          <p:spPr>
            <a:xfrm>
              <a:off x="4665080" y="5814000"/>
              <a:ext cx="2861838" cy="360000"/>
            </a:xfrm>
            <a:prstGeom prst="rect">
              <a:avLst/>
            </a:prstGeom>
            <a:grpFill/>
            <a:ln w="19050">
              <a:noFill/>
            </a:ln>
          </p:spPr>
          <p:txBody>
            <a:bodyPr wrap="square" lIns="0" tIns="0" rIns="0" bIns="0" anchor="ctr">
              <a:noAutofit/>
            </a:bodyPr>
            <a:lstStyle/>
            <a:p>
              <a:pPr algn="ctr"/>
              <a:r>
                <a:rPr lang="ja-JP" altLang="en-US" sz="1400" b="1" spc="-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人とストックをつなげる</a:t>
              </a:r>
              <a:endParaRPr lang="en-US" altLang="ja-JP" sz="1400" b="1" spc="-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lang="ja-JP" altLang="en-US" sz="1400" b="1" spc="-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仕組みに関する取組</a:t>
              </a:r>
            </a:p>
          </p:txBody>
        </p:sp>
      </p:grp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E8B37A99-0B1B-4760-AD4A-1E6289D02FCB}"/>
              </a:ext>
            </a:extLst>
          </p:cNvPr>
          <p:cNvSpPr txBox="1">
            <a:spLocks/>
          </p:cNvSpPr>
          <p:nvPr/>
        </p:nvSpPr>
        <p:spPr>
          <a:xfrm>
            <a:off x="12425036" y="2052000"/>
            <a:ext cx="4320000" cy="864000"/>
          </a:xfrm>
          <a:prstGeom prst="rect">
            <a:avLst/>
          </a:prstGeom>
          <a:noFill/>
          <a:ln w="12700">
            <a:noFill/>
          </a:ln>
        </p:spPr>
        <p:txBody>
          <a:bodyPr wrap="square" lIns="72000" tIns="72000" rIns="72000" bIns="0" anchor="t">
            <a:noAutofit/>
          </a:bodyPr>
          <a:lstStyle/>
          <a:p>
            <a:pPr algn="just"/>
            <a:r>
              <a:rPr lang="ja-JP" altLang="en-US" sz="160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・住まいを選べる力</a:t>
            </a:r>
            <a:endParaRPr lang="en-US" altLang="ja-JP" sz="1600" spc="-4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/>
            <a:r>
              <a:rPr lang="ja-JP" altLang="en-US" sz="160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・自らの住まいの価値を高める力</a:t>
            </a:r>
            <a:endParaRPr lang="en-US" altLang="ja-JP" sz="1600" spc="-4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690B6165-9A09-4F0C-91D4-C0B248D65387}"/>
              </a:ext>
            </a:extLst>
          </p:cNvPr>
          <p:cNvSpPr txBox="1">
            <a:spLocks/>
          </p:cNvSpPr>
          <p:nvPr/>
        </p:nvSpPr>
        <p:spPr>
          <a:xfrm>
            <a:off x="12425036" y="3564000"/>
            <a:ext cx="4320000" cy="864000"/>
          </a:xfrm>
          <a:prstGeom prst="rect">
            <a:avLst/>
          </a:prstGeom>
          <a:noFill/>
          <a:ln w="12700">
            <a:noFill/>
          </a:ln>
        </p:spPr>
        <p:txBody>
          <a:bodyPr wrap="square" lIns="72000" tIns="72000" rIns="72000" bIns="0" anchor="t">
            <a:noAutofit/>
          </a:bodyPr>
          <a:lstStyle/>
          <a:p>
            <a:pPr algn="just"/>
            <a:r>
              <a:rPr lang="ja-JP" altLang="en-US" sz="160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・将来にわたって良質で柔軟な住まいを</a:t>
            </a:r>
            <a:endParaRPr lang="en-US" altLang="ja-JP" sz="1600" spc="-4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/>
            <a:r>
              <a:rPr lang="ja-JP" altLang="en-US" sz="160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提供できる豊かなストック</a:t>
            </a:r>
            <a:endParaRPr lang="en-US" altLang="ja-JP" sz="1600" spc="-4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FE71A4ED-04F4-4A58-AFD0-79CDF71D109A}"/>
              </a:ext>
            </a:extLst>
          </p:cNvPr>
          <p:cNvSpPr txBox="1">
            <a:spLocks/>
          </p:cNvSpPr>
          <p:nvPr/>
        </p:nvSpPr>
        <p:spPr>
          <a:xfrm>
            <a:off x="12425036" y="5364000"/>
            <a:ext cx="4320000" cy="864000"/>
          </a:xfrm>
          <a:prstGeom prst="rect">
            <a:avLst/>
          </a:prstGeom>
          <a:noFill/>
          <a:ln w="12700">
            <a:noFill/>
          </a:ln>
        </p:spPr>
        <p:txBody>
          <a:bodyPr wrap="square" lIns="72000" tIns="72000" rIns="72000" bIns="0" anchor="t">
            <a:noAutofit/>
          </a:bodyPr>
          <a:lstStyle/>
          <a:p>
            <a:pPr algn="just"/>
            <a:r>
              <a:rPr lang="ja-JP" altLang="en-US" sz="160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・住まいの選択がもっと自由になる仕組み</a:t>
            </a:r>
            <a:endParaRPr lang="en-US" altLang="ja-JP" sz="1600" spc="-4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/>
            <a:r>
              <a:rPr lang="ja-JP" altLang="en-US" sz="160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・価値を高め、評価される仕組み</a:t>
            </a:r>
            <a:endParaRPr lang="en-US" altLang="ja-JP" sz="1600" spc="-4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/>
            <a:r>
              <a:rPr lang="ja-JP" altLang="en-US" sz="160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・より細やかな情報発信を可能にする仕組み</a:t>
            </a:r>
            <a:endParaRPr lang="en-US" altLang="ja-JP" sz="1600" spc="-4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" name="スライド番号プレースホルダー 2">
            <a:extLst>
              <a:ext uri="{FF2B5EF4-FFF2-40B4-BE49-F238E27FC236}">
                <a16:creationId xmlns:a16="http://schemas.microsoft.com/office/drawing/2014/main" id="{F42ECD47-1D6C-4F85-87BA-123B79D9D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96722" y="6597352"/>
            <a:ext cx="443031" cy="260648"/>
          </a:xfrm>
        </p:spPr>
        <p:txBody>
          <a:bodyPr/>
          <a:lstStyle/>
          <a:p>
            <a:pPr marL="0" marR="0" lvl="0" indent="0" algn="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6D242B-6A52-4C5C-AF40-54B5FB6D04E5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marL="0" marR="0" lvl="0" indent="0" algn="r" defTabSz="9142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chemeClr val="bg1"/>
                </a:glow>
              </a:effectLs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960775FE-56FD-475A-83DF-EAF0D45F80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16" y="632866"/>
            <a:ext cx="11802879" cy="5870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169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2C529D0C-CB94-4167-A2C8-568760F7E850}"/>
              </a:ext>
            </a:extLst>
          </p:cNvPr>
          <p:cNvSpPr/>
          <p:nvPr/>
        </p:nvSpPr>
        <p:spPr>
          <a:xfrm>
            <a:off x="0" y="1080000"/>
            <a:ext cx="12192000" cy="576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本日ご意見をいただきたい事項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4A19A276-77C8-42A2-9D4B-0976781A0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545" y="2195091"/>
            <a:ext cx="11046909" cy="3365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834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19144</TotalTime>
  <Words>207</Words>
  <PresentationFormat>ワイド画面</PresentationFormat>
  <Paragraphs>39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Meiryo UI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2024-10-24T01:40:32Z</cp:lastPrinted>
  <dcterms:created xsi:type="dcterms:W3CDTF">2024-06-19T07:35:43Z</dcterms:created>
  <dcterms:modified xsi:type="dcterms:W3CDTF">2024-12-02T00:37:05Z</dcterms:modified>
</cp:coreProperties>
</file>