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57" r:id="rId1"/>
  </p:sldMasterIdLst>
  <p:notesMasterIdLst>
    <p:notesMasterId r:id="rId20"/>
  </p:notesMasterIdLst>
  <p:sldIdLst>
    <p:sldId id="256" r:id="rId2"/>
    <p:sldId id="373" r:id="rId3"/>
    <p:sldId id="470" r:id="rId4"/>
    <p:sldId id="539" r:id="rId5"/>
    <p:sldId id="536" r:id="rId6"/>
    <p:sldId id="537" r:id="rId7"/>
    <p:sldId id="507" r:id="rId8"/>
    <p:sldId id="540" r:id="rId9"/>
    <p:sldId id="543" r:id="rId10"/>
    <p:sldId id="545" r:id="rId11"/>
    <p:sldId id="547" r:id="rId12"/>
    <p:sldId id="546" r:id="rId13"/>
    <p:sldId id="474" r:id="rId14"/>
    <p:sldId id="548" r:id="rId15"/>
    <p:sldId id="541" r:id="rId16"/>
    <p:sldId id="542" r:id="rId17"/>
    <p:sldId id="533" r:id="rId18"/>
    <p:sldId id="54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238" autoAdjust="0"/>
  </p:normalViewPr>
  <p:slideViewPr>
    <p:cSldViewPr snapToGrid="0">
      <p:cViewPr varScale="1">
        <p:scale>
          <a:sx n="66" d="100"/>
          <a:sy n="66" d="100"/>
        </p:scale>
        <p:origin x="1446"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913B00-18B6-47B3-B776-A5F339FE082B}"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8070C-025B-4581-94F4-DD92936C2B95}" type="slidenum">
              <a:rPr kumimoji="1" lang="ja-JP" altLang="en-US" smtClean="0"/>
              <a:t>‹#›</a:t>
            </a:fld>
            <a:endParaRPr kumimoji="1" lang="ja-JP" altLang="en-US"/>
          </a:p>
        </p:txBody>
      </p:sp>
    </p:spTree>
    <p:extLst>
      <p:ext uri="{BB962C8B-B14F-4D97-AF65-F5344CB8AC3E}">
        <p14:creationId xmlns:p14="http://schemas.microsoft.com/office/powerpoint/2010/main" val="2030755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C0C9BF-5216-4A36-AAAA-79912E572A54}" type="datetime1">
              <a:rPr kumimoji="1" lang="ja-JP" altLang="en-US" smtClean="0"/>
              <a:t>2023/2/6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05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AE4C48-DC18-495B-95EC-DC00FEA75184}" type="datetime1">
              <a:rPr kumimoji="1" lang="ja-JP" altLang="en-US" smtClean="0"/>
              <a:t>2023/2/6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86109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741D6-1307-47A3-B929-9D8453A011BD}" type="datetime1">
              <a:rPr kumimoji="1" lang="ja-JP" altLang="en-US" smtClean="0"/>
              <a:t>2023/2/6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307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AD849-F60C-4847-8897-790F211FFAA2}" type="datetime1">
              <a:rPr kumimoji="1" lang="ja-JP" altLang="en-US" smtClean="0"/>
              <a:t>2023/2/6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40348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2BE622-EF29-47B8-A572-333A727DA0ED}" type="datetime1">
              <a:rPr kumimoji="1" lang="ja-JP" altLang="en-US" smtClean="0"/>
              <a:t>2023/2/6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96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E33232-3316-4E54-8F33-E970F4B2A054}" type="datetime1">
              <a:rPr kumimoji="1" lang="ja-JP" altLang="en-US" smtClean="0"/>
              <a:t>2023/2/6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87579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251C72-C3D4-4B79-8827-B6D04BB349D6}" type="datetime1">
              <a:rPr kumimoji="1" lang="ja-JP" altLang="en-US" smtClean="0"/>
              <a:t>2023/2/6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1620592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875A1C-671C-4218-A938-51DFDF89176D}" type="datetime1">
              <a:rPr kumimoji="1" lang="ja-JP" altLang="en-US" smtClean="0"/>
              <a:t>2023/2/6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0605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FE44EE-910F-421B-B744-AA892CFF4F3B}" type="datetime1">
              <a:rPr kumimoji="1" lang="ja-JP" altLang="en-US" smtClean="0"/>
              <a:t>2023/2/6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7990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2F6FBF0-44C8-4B5D-A6D2-9D0FFA132EB7}" type="datetime1">
              <a:rPr kumimoji="1" lang="ja-JP" altLang="en-US" smtClean="0"/>
              <a:t>2023/2/6</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96339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B6CA9-72CB-49FB-96BB-79177B033BB2}" type="datetime1">
              <a:rPr kumimoji="1" lang="ja-JP" altLang="en-US" smtClean="0"/>
              <a:t>2023/2/6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7412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ECE88AC-DE55-4682-8A2B-70FE430E0794}" type="datetime1">
              <a:rPr kumimoji="1" lang="ja-JP" altLang="en-US" smtClean="0"/>
              <a:t>2023/2/6</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3B36D01-8D84-416B-8533-51F8D6297C0F}"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846725"/>
      </p:ext>
    </p:extLst>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BDCECDC-EEE3-4128-AA5E-82A8C08796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4260EDE0-989C-4E16-AF94-F652294D828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1F3985C0-E548-44D2-B30E-F3E42DADE13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5197F105-E3FF-489C-944A-5E20761D668A}"/>
              </a:ext>
            </a:extLst>
          </p:cNvPr>
          <p:cNvSpPr>
            <a:spLocks noGrp="1"/>
          </p:cNvSpPr>
          <p:nvPr>
            <p:ph type="sldNum" sz="quarter" idx="12"/>
          </p:nvPr>
        </p:nvSpPr>
        <p:spPr/>
        <p:txBody>
          <a:bodyPr/>
          <a:lstStyle/>
          <a:p>
            <a:fld id="{33B36D01-8D84-416B-8533-51F8D6297C0F}" type="slidenum">
              <a:rPr kumimoji="1" lang="ja-JP" altLang="en-US" smtClean="0"/>
              <a:t>1</a:t>
            </a:fld>
            <a:endParaRPr kumimoji="1" lang="ja-JP" altLang="en-US"/>
          </a:p>
        </p:txBody>
      </p:sp>
      <p:sp>
        <p:nvSpPr>
          <p:cNvPr id="9" name="タイトル 7">
            <a:extLst>
              <a:ext uri="{FF2B5EF4-FFF2-40B4-BE49-F238E27FC236}">
                <a16:creationId xmlns:a16="http://schemas.microsoft.com/office/drawing/2014/main" id="{FA18270C-8C9F-4271-BF8E-08C25FEFC364}"/>
              </a:ext>
            </a:extLst>
          </p:cNvPr>
          <p:cNvSpPr txBox="1">
            <a:spLocks/>
          </p:cNvSpPr>
          <p:nvPr/>
        </p:nvSpPr>
        <p:spPr>
          <a:xfrm>
            <a:off x="367319" y="1670943"/>
            <a:ext cx="8409363" cy="2066169"/>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sz="3200" dirty="0">
                <a:solidFill>
                  <a:schemeClr val="tx1"/>
                </a:solidFill>
                <a:latin typeface="BIZ UDPゴシック" panose="020B0400000000000000" pitchFamily="50" charset="-128"/>
                <a:ea typeface="BIZ UDPゴシック" panose="020B0400000000000000" pitchFamily="50" charset="-128"/>
              </a:rPr>
              <a:t>大気汚染に係る有害物質の測定要領の</a:t>
            </a:r>
            <a:endParaRPr lang="en-US" altLang="ja-JP" sz="3200"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lang="ja-JP" altLang="en-US" sz="3200" dirty="0">
                <a:solidFill>
                  <a:schemeClr val="tx1"/>
                </a:solidFill>
                <a:latin typeface="BIZ UDPゴシック" panose="020B0400000000000000" pitchFamily="50" charset="-128"/>
                <a:ea typeface="BIZ UDPゴシック" panose="020B0400000000000000" pitchFamily="50" charset="-128"/>
              </a:rPr>
              <a:t>概要及び試料採取方法について</a:t>
            </a:r>
          </a:p>
        </p:txBody>
      </p:sp>
      <p:sp>
        <p:nvSpPr>
          <p:cNvPr id="10" name="タイトル 1">
            <a:extLst>
              <a:ext uri="{FF2B5EF4-FFF2-40B4-BE49-F238E27FC236}">
                <a16:creationId xmlns:a16="http://schemas.microsoft.com/office/drawing/2014/main" id="{1E31D623-C882-441E-B07B-697DCF80FABE}"/>
              </a:ext>
            </a:extLst>
          </p:cNvPr>
          <p:cNvSpPr txBox="1">
            <a:spLocks/>
          </p:cNvSpPr>
          <p:nvPr/>
        </p:nvSpPr>
        <p:spPr>
          <a:xfrm>
            <a:off x="2219324" y="5378130"/>
            <a:ext cx="5118399" cy="119250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大阪府環境農林水産部環境管理室</a:t>
            </a:r>
            <a:endParaRPr lang="en-US" altLang="ja-JP" sz="1800" dirty="0">
              <a:solidFill>
                <a:schemeClr val="bg1"/>
              </a:solidFill>
              <a:latin typeface="BIZ UDPゴシック" panose="020B0400000000000000" pitchFamily="50" charset="-128"/>
              <a:ea typeface="BIZ UDPゴシック" panose="020B0400000000000000" pitchFamily="50" charset="-128"/>
            </a:endParaRPr>
          </a:p>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事業所指導課大気指導グループ　</a:t>
            </a:r>
            <a:endParaRPr lang="en-US" altLang="ja-JP" sz="1800" dirty="0">
              <a:solidFill>
                <a:schemeClr val="bg1"/>
              </a:solidFill>
              <a:latin typeface="BIZ UDPゴシック" panose="020B0400000000000000" pitchFamily="50" charset="-128"/>
              <a:ea typeface="BIZ UDPゴシック" panose="020B0400000000000000" pitchFamily="50" charset="-128"/>
            </a:endParaRPr>
          </a:p>
        </p:txBody>
      </p:sp>
      <p:sp>
        <p:nvSpPr>
          <p:cNvPr id="12" name="サブタイトル 4">
            <a:extLst>
              <a:ext uri="{FF2B5EF4-FFF2-40B4-BE49-F238E27FC236}">
                <a16:creationId xmlns:a16="http://schemas.microsoft.com/office/drawing/2014/main" id="{BC622D41-8DC6-4301-9C56-3E67712EBC70}"/>
              </a:ext>
            </a:extLst>
          </p:cNvPr>
          <p:cNvSpPr txBox="1">
            <a:spLocks/>
          </p:cNvSpPr>
          <p:nvPr/>
        </p:nvSpPr>
        <p:spPr>
          <a:xfrm>
            <a:off x="2597509" y="530353"/>
            <a:ext cx="6338421" cy="427697"/>
          </a:xfrm>
          <a:prstGeom prst="rect">
            <a:avLst/>
          </a:prstGeom>
        </p:spPr>
        <p:txBody>
          <a:bodyPr vert="horz" lIns="0" rIns="18288" rtlCol="0" anchor="b">
            <a:noAutofit/>
          </a:bodyPr>
          <a:lstStyle>
            <a:lvl1pPr marL="0" marR="34290" indent="0" algn="r" rtl="0" eaLnBrk="1" latinLnBrk="0" hangingPunct="1">
              <a:spcBef>
                <a:spcPct val="20000"/>
              </a:spcBef>
              <a:buClr>
                <a:schemeClr val="accent3">
                  <a:lumMod val="50000"/>
                </a:schemeClr>
              </a:buClr>
              <a:buSzPct val="95000"/>
              <a:buFont typeface="Wingdings 2"/>
              <a:buNone/>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342900" indent="0" algn="ctr" rtl="0" eaLnBrk="1" latinLnBrk="0" hangingPunct="1">
              <a:spcBef>
                <a:spcPct val="20000"/>
              </a:spcBef>
              <a:buClr>
                <a:schemeClr val="accent1">
                  <a:lumMod val="50000"/>
                </a:schemeClr>
              </a:buClr>
              <a:buSzPct val="85000"/>
              <a:buFont typeface="Wingdings 2"/>
              <a:buNone/>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0" algn="ctr" rtl="0" eaLnBrk="1" latinLnBrk="0" hangingPunct="1">
              <a:spcBef>
                <a:spcPct val="20000"/>
              </a:spcBef>
              <a:buClr>
                <a:schemeClr val="accent2">
                  <a:lumMod val="50000"/>
                </a:schemeClr>
              </a:buClr>
              <a:buSzPct val="70000"/>
              <a:buFont typeface="Wingdings 2"/>
              <a:buNone/>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1028700" indent="0" algn="ctr" rtl="0" eaLnBrk="1" latinLnBrk="0" hangingPunct="1">
              <a:spcBef>
                <a:spcPct val="20000"/>
              </a:spcBef>
              <a:buClr>
                <a:schemeClr val="accent3">
                  <a:lumMod val="50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371600" indent="0" algn="ctr" rtl="0" eaLnBrk="1" latinLnBrk="0" hangingPunct="1">
              <a:spcBef>
                <a:spcPct val="20000"/>
              </a:spcBef>
              <a:buClr>
                <a:schemeClr val="accent4">
                  <a:lumMod val="75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714500" indent="0" algn="ctr" rtl="0" eaLnBrk="1" latinLnBrk="0" hangingPunct="1">
              <a:spcBef>
                <a:spcPct val="20000"/>
              </a:spcBef>
              <a:buClr>
                <a:schemeClr val="accent5">
                  <a:lumMod val="50000"/>
                </a:schemeClr>
              </a:buClr>
              <a:buSzPct val="80000"/>
              <a:buFont typeface="Wingdings 2"/>
              <a:buNone/>
              <a:defRPr kumimoji="1" sz="1350" kern="1200">
                <a:solidFill>
                  <a:schemeClr val="tx1"/>
                </a:solidFill>
                <a:latin typeface="+mn-lt"/>
                <a:ea typeface="+mn-ea"/>
                <a:cs typeface="+mn-cs"/>
              </a:defRPr>
            </a:lvl6pPr>
            <a:lvl7pPr marL="2057400" indent="0" algn="ctr" rtl="0" eaLnBrk="1" latinLnBrk="0" hangingPunct="1">
              <a:spcBef>
                <a:spcPct val="20000"/>
              </a:spcBef>
              <a:buClr>
                <a:schemeClr val="accent6">
                  <a:lumMod val="75000"/>
                </a:schemeClr>
              </a:buClr>
              <a:buSzPct val="80000"/>
              <a:buFont typeface="Wingdings 2"/>
              <a:buNone/>
              <a:defRPr kumimoji="1" sz="1200" kern="1200" baseline="0">
                <a:solidFill>
                  <a:schemeClr val="tx1"/>
                </a:solidFill>
                <a:latin typeface="+mn-lt"/>
                <a:ea typeface="+mn-ea"/>
                <a:cs typeface="+mn-cs"/>
              </a:defRPr>
            </a:lvl7pPr>
            <a:lvl8pPr marL="2400300" indent="0" algn="ctr" rtl="0" eaLnBrk="1" latinLnBrk="0" hangingPunct="1">
              <a:spcBef>
                <a:spcPct val="20000"/>
              </a:spcBef>
              <a:buClr>
                <a:schemeClr val="tx2"/>
              </a:buClr>
              <a:buNone/>
              <a:defRPr kumimoji="1" sz="1200" kern="1200">
                <a:solidFill>
                  <a:schemeClr val="tx1"/>
                </a:solidFill>
                <a:latin typeface="+mn-lt"/>
                <a:ea typeface="+mn-ea"/>
                <a:cs typeface="+mn-cs"/>
              </a:defRPr>
            </a:lvl8pPr>
            <a:lvl9pPr marL="2743200" indent="0" algn="ctr"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r>
              <a:rPr lang="ja-JP" altLang="en-US" sz="1800" b="1" dirty="0">
                <a:latin typeface="BIZ UDPゴシック" panose="020B0400000000000000" pitchFamily="50" charset="-128"/>
                <a:ea typeface="BIZ UDPゴシック" panose="020B0400000000000000" pitchFamily="50" charset="-128"/>
              </a:rPr>
              <a:t>「大気汚染に係る有害物質の測定要領」に関する説明会</a:t>
            </a:r>
          </a:p>
        </p:txBody>
      </p:sp>
      <p:sp>
        <p:nvSpPr>
          <p:cNvPr id="13" name="テキスト ボックス 12">
            <a:extLst>
              <a:ext uri="{FF2B5EF4-FFF2-40B4-BE49-F238E27FC236}">
                <a16:creationId xmlns:a16="http://schemas.microsoft.com/office/drawing/2014/main" id="{EB9B5F49-F733-429F-95FF-3C93FACAC3F7}"/>
              </a:ext>
            </a:extLst>
          </p:cNvPr>
          <p:cNvSpPr txBox="1"/>
          <p:nvPr/>
        </p:nvSpPr>
        <p:spPr>
          <a:xfrm>
            <a:off x="8143725" y="161021"/>
            <a:ext cx="821059"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資料２</a:t>
            </a:r>
          </a:p>
        </p:txBody>
      </p:sp>
    </p:spTree>
    <p:extLst>
      <p:ext uri="{BB962C8B-B14F-4D97-AF65-F5344CB8AC3E}">
        <p14:creationId xmlns:p14="http://schemas.microsoft.com/office/powerpoint/2010/main" val="6182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10</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lang="en-US" altLang="ja-JP" sz="2000" dirty="0">
                <a:latin typeface="BIZ UDPゴシック" panose="020B0400000000000000" pitchFamily="50" charset="-128"/>
                <a:ea typeface="BIZ UDPゴシック" panose="020B0400000000000000" pitchFamily="50" charset="-128"/>
              </a:rPr>
              <a:t>1.1</a:t>
            </a:r>
            <a:r>
              <a:rPr lang="ja-JP" altLang="en-US" sz="2000" dirty="0">
                <a:latin typeface="BIZ UDPゴシック" panose="020B0400000000000000" pitchFamily="50" charset="-128"/>
                <a:ea typeface="BIZ UDPゴシック" panose="020B0400000000000000" pitchFamily="50" charset="-128"/>
              </a:rPr>
              <a:t>　バッグ採取法</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5" name="コンテンツ プレースホルダー 4">
            <a:extLst>
              <a:ext uri="{FF2B5EF4-FFF2-40B4-BE49-F238E27FC236}">
                <a16:creationId xmlns:a16="http://schemas.microsoft.com/office/drawing/2014/main" id="{85565130-D69E-4461-84BB-D1D78964466C}"/>
              </a:ext>
            </a:extLst>
          </p:cNvPr>
          <p:cNvGraphicFramePr>
            <a:graphicFrameLocks noGrp="1"/>
          </p:cNvGraphicFramePr>
          <p:nvPr>
            <p:ph idx="4294967295"/>
            <p:extLst>
              <p:ext uri="{D42A27DB-BD31-4B8C-83A1-F6EECF244321}">
                <p14:modId xmlns:p14="http://schemas.microsoft.com/office/powerpoint/2010/main" val="1279554863"/>
              </p:ext>
            </p:extLst>
          </p:nvPr>
        </p:nvGraphicFramePr>
        <p:xfrm>
          <a:off x="494069" y="818169"/>
          <a:ext cx="8490707" cy="5441954"/>
        </p:xfrm>
        <a:graphic>
          <a:graphicData uri="http://schemas.openxmlformats.org/drawingml/2006/table">
            <a:tbl>
              <a:tblPr firstRow="1" firstCol="1">
                <a:tableStyleId>{5C22544A-7EE6-4342-B048-85BDC9FD1C3A}</a:tableStyleId>
              </a:tblPr>
              <a:tblGrid>
                <a:gridCol w="629842">
                  <a:extLst>
                    <a:ext uri="{9D8B030D-6E8A-4147-A177-3AD203B41FA5}">
                      <a16:colId xmlns:a16="http://schemas.microsoft.com/office/drawing/2014/main" val="1237529665"/>
                    </a:ext>
                  </a:extLst>
                </a:gridCol>
                <a:gridCol w="2210132">
                  <a:extLst>
                    <a:ext uri="{9D8B030D-6E8A-4147-A177-3AD203B41FA5}">
                      <a16:colId xmlns:a16="http://schemas.microsoft.com/office/drawing/2014/main" val="1892933927"/>
                    </a:ext>
                  </a:extLst>
                </a:gridCol>
                <a:gridCol w="3727939">
                  <a:extLst>
                    <a:ext uri="{9D8B030D-6E8A-4147-A177-3AD203B41FA5}">
                      <a16:colId xmlns:a16="http://schemas.microsoft.com/office/drawing/2014/main" val="1604918677"/>
                    </a:ext>
                  </a:extLst>
                </a:gridCol>
                <a:gridCol w="1922794">
                  <a:extLst>
                    <a:ext uri="{9D8B030D-6E8A-4147-A177-3AD203B41FA5}">
                      <a16:colId xmlns:a16="http://schemas.microsoft.com/office/drawing/2014/main" val="953542482"/>
                    </a:ext>
                  </a:extLst>
                </a:gridCol>
              </a:tblGrid>
              <a:tr h="373021">
                <a:tc>
                  <a:txBody>
                    <a:bodyPr/>
                    <a:lstStyle/>
                    <a:p>
                      <a:pPr algn="ct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rPr>
                        <a:t>概要</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試料採取装置</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2996435"/>
                  </a:ext>
                </a:extLst>
              </a:tr>
              <a:tr h="1457776">
                <a:tc rowSpan="2">
                  <a:txBody>
                    <a:bodyPr/>
                    <a:lstStyle/>
                    <a:p>
                      <a:pPr algn="just"/>
                      <a:r>
                        <a:rPr lang="ja-JP" sz="1200" kern="100" dirty="0">
                          <a:effectLst/>
                          <a:latin typeface="BIZ UDPゴシック" panose="020B0400000000000000" pitchFamily="50" charset="-128"/>
                          <a:ea typeface="BIZ UDPゴシック" panose="020B0400000000000000" pitchFamily="50" charset="-128"/>
                        </a:rPr>
                        <a:t>バッグ採取法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rowSpan="2">
                  <a:txBody>
                    <a:bodyPr/>
                    <a:lstStyle/>
                    <a:p>
                      <a:pPr algn="just">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・排出ガスが正圧の場合は、ダクトから直接バッグに試料採取する。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排出ガスが負圧の場合は、バッグを気密容器に入れ、吸引ポンプで気密容器内を減圧にすることにより試料採取する</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・バッグの耐熱を超えるような高温の排出ガス及び水分や溶剤等の共存成分が多く含まれ採取後凝縮するような排出ガスには、冷却除湿装置を使用することによりバッグ採取ができる。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ja-JP" sz="1200" kern="100" dirty="0">
                          <a:effectLst/>
                          <a:latin typeface="BIZ UDPゴシック" panose="020B0400000000000000" pitchFamily="50" charset="-128"/>
                          <a:ea typeface="BIZ UDPゴシック" panose="020B0400000000000000" pitchFamily="50" charset="-128"/>
                        </a:rPr>
                        <a:t>・試料採取時間は数十秒から数十分間程度の範囲。</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気密容器</a:t>
                      </a:r>
                      <a:r>
                        <a:rPr lang="en-US" altLang="ja-JP" sz="1200" kern="100" dirty="0">
                          <a:effectLst/>
                          <a:latin typeface="BIZ UDPゴシック" panose="020B0400000000000000" pitchFamily="50" charset="-128"/>
                          <a:ea typeface="BIZ UDPゴシック" panose="020B0400000000000000" pitchFamily="50" charset="-128"/>
                        </a:rPr>
                        <a:t>】</a:t>
                      </a: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・気密容器内のバッグが外部から見えること、また、気密が保たれる構造のもので、内容積が</a:t>
                      </a:r>
                      <a:r>
                        <a:rPr lang="en-US" altLang="ja-JP" sz="1200" kern="100" dirty="0">
                          <a:effectLst/>
                          <a:latin typeface="BIZ UDPゴシック" panose="020B0400000000000000" pitchFamily="50" charset="-128"/>
                          <a:ea typeface="BIZ UDPゴシック" panose="020B0400000000000000" pitchFamily="50" charset="-128"/>
                        </a:rPr>
                        <a:t>20L</a:t>
                      </a:r>
                      <a:r>
                        <a:rPr lang="ja-JP" altLang="en-US" sz="1200" kern="100" dirty="0">
                          <a:effectLst/>
                          <a:latin typeface="BIZ UDPゴシック" panose="020B0400000000000000" pitchFamily="50" charset="-128"/>
                          <a:ea typeface="BIZ UDPゴシック" panose="020B0400000000000000" pitchFamily="50" charset="-128"/>
                        </a:rPr>
                        <a:t>以上のものを使用する。</a:t>
                      </a:r>
                      <a:endPar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50000"/>
                        </a:lnSpc>
                      </a:pPr>
                      <a:endPar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450948754"/>
                  </a:ext>
                </a:extLst>
              </a:tr>
              <a:tr h="3611157">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バッグ</a:t>
                      </a:r>
                      <a:r>
                        <a:rPr lang="en-US" altLang="ja-JP" sz="1200" kern="100" dirty="0">
                          <a:effectLst/>
                          <a:latin typeface="BIZ UDPゴシック" panose="020B0400000000000000" pitchFamily="50" charset="-128"/>
                          <a:ea typeface="BIZ UDPゴシック" panose="020B0400000000000000" pitchFamily="50" charset="-128"/>
                        </a:rPr>
                        <a:t>】</a:t>
                      </a: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・バッグは</a:t>
                      </a:r>
                      <a:r>
                        <a:rPr lang="ja-JP" altLang="en-US" sz="1200" u="sng" kern="100" dirty="0">
                          <a:effectLst/>
                          <a:latin typeface="BIZ UDPゴシック" panose="020B0400000000000000" pitchFamily="50" charset="-128"/>
                          <a:ea typeface="BIZ UDPゴシック" panose="020B0400000000000000" pitchFamily="50" charset="-128"/>
                        </a:rPr>
                        <a:t>ふっ素樹脂フィルム製又はポリエステル樹脂フィルム製で</a:t>
                      </a:r>
                      <a:r>
                        <a:rPr lang="en-US" altLang="ja-JP" sz="1200" b="0" u="sng" kern="100" dirty="0">
                          <a:solidFill>
                            <a:schemeClr val="tx1"/>
                          </a:solidFill>
                          <a:effectLst/>
                          <a:latin typeface="BIZ UDPゴシック" panose="020B0400000000000000" pitchFamily="50" charset="-128"/>
                          <a:ea typeface="BIZ UDPゴシック" panose="020B0400000000000000" pitchFamily="50" charset="-128"/>
                        </a:rPr>
                        <a:t>20L</a:t>
                      </a:r>
                      <a:r>
                        <a:rPr lang="ja-JP" altLang="en-US" sz="1200" b="0" u="sng" kern="100" dirty="0">
                          <a:solidFill>
                            <a:schemeClr val="tx1"/>
                          </a:solidFill>
                          <a:effectLst/>
                          <a:latin typeface="BIZ UDPゴシック" panose="020B0400000000000000" pitchFamily="50" charset="-128"/>
                          <a:ea typeface="BIZ UDPゴシック" panose="020B0400000000000000" pitchFamily="50" charset="-128"/>
                        </a:rPr>
                        <a:t>程度のもの</a:t>
                      </a:r>
                      <a:r>
                        <a:rPr lang="ja-JP" altLang="en-US" sz="1200" b="0" kern="100" dirty="0">
                          <a:solidFill>
                            <a:schemeClr val="tx1"/>
                          </a:solidFill>
                          <a:effectLst/>
                          <a:latin typeface="BIZ UDPゴシック" panose="020B0400000000000000" pitchFamily="50" charset="-128"/>
                          <a:ea typeface="BIZ UDPゴシック" panose="020B0400000000000000" pitchFamily="50" charset="-128"/>
                        </a:rPr>
                        <a:t>を使用する。</a:t>
                      </a:r>
                      <a:endParaRPr lang="en-US" altLang="ja-JP" sz="1200" b="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・バッグはゼロガスで洗浄した後、ゼロガスを充てんして</a:t>
                      </a:r>
                      <a:r>
                        <a:rPr lang="en-US" altLang="ja-JP" sz="1200" kern="100" dirty="0">
                          <a:effectLst/>
                          <a:latin typeface="BIZ UDPゴシック" panose="020B0400000000000000" pitchFamily="50" charset="-128"/>
                          <a:ea typeface="BIZ UDPゴシック" panose="020B0400000000000000" pitchFamily="50" charset="-128"/>
                        </a:rPr>
                        <a:t>24</a:t>
                      </a:r>
                      <a:r>
                        <a:rPr lang="ja-JP" altLang="en-US" sz="1200" kern="100" dirty="0">
                          <a:effectLst/>
                          <a:latin typeface="BIZ UDPゴシック" panose="020B0400000000000000" pitchFamily="50" charset="-128"/>
                          <a:ea typeface="BIZ UDPゴシック" panose="020B0400000000000000" pitchFamily="50" charset="-128"/>
                        </a:rPr>
                        <a:t>時間放置する。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・洗浄したバッグのうち</a:t>
                      </a:r>
                      <a:r>
                        <a:rPr lang="en-US" altLang="ja-JP" sz="1200" kern="100" dirty="0">
                          <a:effectLst/>
                          <a:latin typeface="BIZ UDPゴシック" panose="020B0400000000000000" pitchFamily="50" charset="-128"/>
                          <a:ea typeface="BIZ UDPゴシック" panose="020B0400000000000000" pitchFamily="50" charset="-128"/>
                        </a:rPr>
                        <a:t>10</a:t>
                      </a:r>
                      <a:r>
                        <a:rPr lang="ja-JP" altLang="en-US" sz="1200" kern="100" dirty="0">
                          <a:effectLst/>
                          <a:latin typeface="BIZ UDPゴシック" panose="020B0400000000000000" pitchFamily="50" charset="-128"/>
                          <a:ea typeface="BIZ UDPゴシック" panose="020B0400000000000000" pitchFamily="50" charset="-128"/>
                        </a:rPr>
                        <a:t>％程度あるいは少なくとも最低３個のバッグについて、充てんしたゼロガスの一定量を</a:t>
                      </a:r>
                      <a:r>
                        <a:rPr lang="en-US" altLang="ja-JP" sz="1200" kern="100" dirty="0">
                          <a:effectLst/>
                          <a:latin typeface="BIZ UDPゴシック" panose="020B0400000000000000" pitchFamily="50" charset="-128"/>
                          <a:ea typeface="BIZ UDPゴシック" panose="020B0400000000000000" pitchFamily="50" charset="-128"/>
                        </a:rPr>
                        <a:t>GC</a:t>
                      </a:r>
                      <a:r>
                        <a:rPr lang="ja-JP" altLang="en-US" sz="1200" kern="100" dirty="0">
                          <a:effectLst/>
                          <a:latin typeface="BIZ UDPゴシック" panose="020B0400000000000000" pitchFamily="50" charset="-128"/>
                          <a:ea typeface="BIZ UDPゴシック" panose="020B0400000000000000" pitchFamily="50" charset="-128"/>
                        </a:rPr>
                        <a:t>又は</a:t>
                      </a:r>
                      <a:r>
                        <a:rPr lang="en-US" altLang="ja-JP" sz="1200" kern="100" dirty="0">
                          <a:effectLst/>
                          <a:latin typeface="BIZ UDPゴシック" panose="020B0400000000000000" pitchFamily="50" charset="-128"/>
                          <a:ea typeface="BIZ UDPゴシック" panose="020B0400000000000000" pitchFamily="50" charset="-128"/>
                        </a:rPr>
                        <a:t>GC-MS</a:t>
                      </a:r>
                      <a:r>
                        <a:rPr lang="ja-JP" altLang="en-US" sz="1200" kern="100" dirty="0">
                          <a:effectLst/>
                          <a:latin typeface="BIZ UDPゴシック" panose="020B0400000000000000" pitchFamily="50" charset="-128"/>
                          <a:ea typeface="BIZ UDPゴシック" panose="020B0400000000000000" pitchFamily="50" charset="-128"/>
                        </a:rPr>
                        <a:t>で分析して測定対象物質のブランク値を確認する。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・ブランク値が１個でも各届出施設の基準値の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を超えていた場合には、すべてのバッグの洗浄をやり直し、ブランク値が基準値の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以下になったことを確認した後使用する。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バッグは使用により汚染されることが多いため、原則として再使用しない</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50000"/>
                        </a:lnSpc>
                      </a:pPr>
                      <a:endPar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823331174"/>
                  </a:ext>
                </a:extLst>
              </a:tr>
            </a:tbl>
          </a:graphicData>
        </a:graphic>
      </p:graphicFrame>
      <p:pic>
        <p:nvPicPr>
          <p:cNvPr id="2053" name="図 9">
            <a:extLst>
              <a:ext uri="{FF2B5EF4-FFF2-40B4-BE49-F238E27FC236}">
                <a16:creationId xmlns:a16="http://schemas.microsoft.com/office/drawing/2014/main" id="{DAB36A86-A86B-4561-BDA8-950026F1B0CF}"/>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245016" y="3625373"/>
            <a:ext cx="1528067" cy="1429025"/>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a:extLst>
              <a:ext uri="{FF2B5EF4-FFF2-40B4-BE49-F238E27FC236}">
                <a16:creationId xmlns:a16="http://schemas.microsoft.com/office/drawing/2014/main" id="{69959B9A-C737-4769-90B0-D34FDED75B1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242258" y="1239765"/>
            <a:ext cx="1530825" cy="1278350"/>
          </a:xfrm>
          <a:prstGeom prst="rect">
            <a:avLst/>
          </a:prstGeom>
        </p:spPr>
      </p:pic>
    </p:spTree>
    <p:extLst>
      <p:ext uri="{BB962C8B-B14F-4D97-AF65-F5344CB8AC3E}">
        <p14:creationId xmlns:p14="http://schemas.microsoft.com/office/powerpoint/2010/main" val="1609583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856A9AF-A139-4B57-8B64-CF176D567186}"/>
              </a:ext>
            </a:extLst>
          </p:cNvPr>
          <p:cNvSpPr>
            <a:spLocks noGrp="1"/>
          </p:cNvSpPr>
          <p:nvPr>
            <p:ph type="sldNum" sz="quarter" idx="12"/>
          </p:nvPr>
        </p:nvSpPr>
        <p:spPr/>
        <p:txBody>
          <a:bodyPr/>
          <a:lstStyle/>
          <a:p>
            <a:fld id="{33B36D01-8D84-416B-8533-51F8D6297C0F}" type="slidenum">
              <a:rPr kumimoji="1" lang="ja-JP" altLang="en-US" smtClean="0"/>
              <a:t>11</a:t>
            </a:fld>
            <a:endParaRPr kumimoji="1" lang="ja-JP" altLang="en-US"/>
          </a:p>
        </p:txBody>
      </p:sp>
      <p:pic>
        <p:nvPicPr>
          <p:cNvPr id="3" name="図 2">
            <a:extLst>
              <a:ext uri="{FF2B5EF4-FFF2-40B4-BE49-F238E27FC236}">
                <a16:creationId xmlns:a16="http://schemas.microsoft.com/office/drawing/2014/main" id="{33FD9552-417B-416F-BCA4-157E718347DD}"/>
              </a:ext>
            </a:extLst>
          </p:cNvPr>
          <p:cNvPicPr>
            <a:picLocks noChangeAspect="1"/>
          </p:cNvPicPr>
          <p:nvPr/>
        </p:nvPicPr>
        <p:blipFill>
          <a:blip r:embed="rId2"/>
          <a:stretch>
            <a:fillRect/>
          </a:stretch>
        </p:blipFill>
        <p:spPr>
          <a:xfrm>
            <a:off x="1497564" y="1240992"/>
            <a:ext cx="5453198" cy="1992914"/>
          </a:xfrm>
          <a:prstGeom prst="rect">
            <a:avLst/>
          </a:prstGeom>
          <a:ln>
            <a:solidFill>
              <a:schemeClr val="tx1"/>
            </a:solidFill>
          </a:ln>
        </p:spPr>
      </p:pic>
      <p:sp>
        <p:nvSpPr>
          <p:cNvPr id="4" name="コンテンツ プレースホルダー 2">
            <a:extLst>
              <a:ext uri="{FF2B5EF4-FFF2-40B4-BE49-F238E27FC236}">
                <a16:creationId xmlns:a16="http://schemas.microsoft.com/office/drawing/2014/main" id="{EECFD9C4-3E2B-4F41-B2C0-418843E26A2B}"/>
              </a:ext>
            </a:extLst>
          </p:cNvPr>
          <p:cNvSpPr txBox="1">
            <a:spLocks/>
          </p:cNvSpPr>
          <p:nvPr/>
        </p:nvSpPr>
        <p:spPr>
          <a:xfrm>
            <a:off x="363560" y="917703"/>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○試料採取装置の例（気密容器を用い、冷却を必要としない場合）</a:t>
            </a:r>
            <a:endParaRPr lang="en-US" altLang="ja-JP" sz="1400" kern="0" dirty="0">
              <a:latin typeface="BIZ UDPゴシック" panose="020B0400000000000000" pitchFamily="50" charset="-128"/>
              <a:ea typeface="BIZ UDPゴシック" panose="020B0400000000000000" pitchFamily="50" charset="-128"/>
              <a:cs typeface="ＭＳ"/>
            </a:endParaRPr>
          </a:p>
        </p:txBody>
      </p:sp>
      <p:sp>
        <p:nvSpPr>
          <p:cNvPr id="5" name="タイトル 1">
            <a:extLst>
              <a:ext uri="{FF2B5EF4-FFF2-40B4-BE49-F238E27FC236}">
                <a16:creationId xmlns:a16="http://schemas.microsoft.com/office/drawing/2014/main" id="{24A3A72F-EC59-4916-8B87-42A8D13A89A3}"/>
              </a:ext>
            </a:extLst>
          </p:cNvPr>
          <p:cNvSpPr txBox="1">
            <a:spLocks/>
          </p:cNvSpPr>
          <p:nvPr/>
        </p:nvSpPr>
        <p:spPr>
          <a:xfrm>
            <a:off x="363560" y="345602"/>
            <a:ext cx="7543800" cy="435426"/>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en-US" altLang="ja-JP" sz="2000" dirty="0">
                <a:latin typeface="BIZ UDPゴシック" panose="020B0400000000000000" pitchFamily="50" charset="-128"/>
                <a:ea typeface="BIZ UDPゴシック" panose="020B0400000000000000" pitchFamily="50" charset="-128"/>
              </a:rPr>
              <a:t>1.1</a:t>
            </a:r>
            <a:r>
              <a:rPr lang="ja-JP" altLang="en-US" sz="2000" dirty="0">
                <a:latin typeface="BIZ UDPゴシック" panose="020B0400000000000000" pitchFamily="50" charset="-128"/>
                <a:ea typeface="BIZ UDPゴシック" panose="020B0400000000000000" pitchFamily="50" charset="-128"/>
              </a:rPr>
              <a:t>　バッグ採取法</a:t>
            </a:r>
          </a:p>
        </p:txBody>
      </p:sp>
      <p:sp>
        <p:nvSpPr>
          <p:cNvPr id="6" name="正方形/長方形 5">
            <a:extLst>
              <a:ext uri="{FF2B5EF4-FFF2-40B4-BE49-F238E27FC236}">
                <a16:creationId xmlns:a16="http://schemas.microsoft.com/office/drawing/2014/main" id="{52758510-3063-4BE5-8BB9-59E622C05A7D}"/>
              </a:ext>
            </a:extLst>
          </p:cNvPr>
          <p:cNvSpPr/>
          <p:nvPr/>
        </p:nvSpPr>
        <p:spPr>
          <a:xfrm>
            <a:off x="971987" y="3624094"/>
            <a:ext cx="7257613" cy="263417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試料採取管を測定箇所に挿入し、外部からの漏れ込みがないようにする。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流路切り換えコック</a:t>
            </a:r>
            <a:r>
              <a:rPr kumimoji="1" lang="en-US" altLang="ja-JP" sz="1400" dirty="0">
                <a:latin typeface="BIZ UDPゴシック" panose="020B0400000000000000" pitchFamily="50" charset="-128"/>
                <a:ea typeface="BIZ UDPゴシック" panose="020B0400000000000000" pitchFamily="50" charset="-128"/>
              </a:rPr>
              <a:t>B1</a:t>
            </a:r>
            <a:r>
              <a:rPr kumimoji="1" lang="ja-JP" altLang="en-US" sz="1400" dirty="0">
                <a:latin typeface="BIZ UDPゴシック" panose="020B0400000000000000" pitchFamily="50" charset="-128"/>
                <a:ea typeface="BIZ UDPゴシック" panose="020B0400000000000000" pitchFamily="50" charset="-128"/>
              </a:rPr>
              <a:t>及び</a:t>
            </a:r>
            <a:r>
              <a:rPr kumimoji="1" lang="en-US" altLang="ja-JP" sz="1400" dirty="0">
                <a:latin typeface="BIZ UDPゴシック" panose="020B0400000000000000" pitchFamily="50" charset="-128"/>
                <a:ea typeface="BIZ UDPゴシック" panose="020B0400000000000000" pitchFamily="50" charset="-128"/>
              </a:rPr>
              <a:t>B2</a:t>
            </a:r>
            <a:r>
              <a:rPr kumimoji="1" lang="ja-JP" altLang="en-US" sz="1400" dirty="0">
                <a:latin typeface="BIZ UDPゴシック" panose="020B0400000000000000" pitchFamily="50" charset="-128"/>
                <a:ea typeface="BIZ UDPゴシック" panose="020B0400000000000000" pitchFamily="50" charset="-128"/>
              </a:rPr>
              <a:t>を吸引ポンプ側に切り換えて吸引し、試料採取管及び導管内を試料で置換する。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流路切り換えコック</a:t>
            </a:r>
            <a:r>
              <a:rPr kumimoji="1" lang="en-US" altLang="ja-JP" sz="1400" dirty="0">
                <a:latin typeface="BIZ UDPゴシック" panose="020B0400000000000000" pitchFamily="50" charset="-128"/>
                <a:ea typeface="BIZ UDPゴシック" panose="020B0400000000000000" pitchFamily="50" charset="-128"/>
              </a:rPr>
              <a:t>B2</a:t>
            </a:r>
            <a:r>
              <a:rPr kumimoji="1" lang="ja-JP" altLang="en-US" sz="1400" dirty="0">
                <a:latin typeface="BIZ UDPゴシック" panose="020B0400000000000000" pitchFamily="50" charset="-128"/>
                <a:ea typeface="BIZ UDPゴシック" panose="020B0400000000000000" pitchFamily="50" charset="-128"/>
              </a:rPr>
              <a:t>を気密容器側に切り換えて減圧にし、ただちに流路切り換えコック</a:t>
            </a:r>
            <a:r>
              <a:rPr kumimoji="1" lang="en-US" altLang="ja-JP" sz="1400" dirty="0">
                <a:latin typeface="BIZ UDPゴシック" panose="020B0400000000000000" pitchFamily="50" charset="-128"/>
                <a:ea typeface="BIZ UDPゴシック" panose="020B0400000000000000" pitchFamily="50" charset="-128"/>
              </a:rPr>
              <a:t>B1</a:t>
            </a:r>
            <a:r>
              <a:rPr kumimoji="1" lang="ja-JP" altLang="en-US" sz="1400" dirty="0">
                <a:latin typeface="BIZ UDPゴシック" panose="020B0400000000000000" pitchFamily="50" charset="-128"/>
                <a:ea typeface="BIZ UDPゴシック" panose="020B0400000000000000" pitchFamily="50" charset="-128"/>
              </a:rPr>
              <a:t>をバッグ側に切り換えて、気密容器内を減圧にすることにより試料を採取する。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バッグが試料でほぼ満杯になったら、流路切り換えコック</a:t>
            </a:r>
            <a:r>
              <a:rPr kumimoji="1" lang="en-US" altLang="ja-JP" sz="1400" dirty="0">
                <a:latin typeface="BIZ UDPゴシック" panose="020B0400000000000000" pitchFamily="50" charset="-128"/>
                <a:ea typeface="BIZ UDPゴシック" panose="020B0400000000000000" pitchFamily="50" charset="-128"/>
              </a:rPr>
              <a:t>B1</a:t>
            </a:r>
            <a:r>
              <a:rPr kumimoji="1" lang="ja-JP" altLang="en-US" sz="1400" dirty="0">
                <a:latin typeface="BIZ UDPゴシック" panose="020B0400000000000000" pitchFamily="50" charset="-128"/>
                <a:ea typeface="BIZ UDPゴシック" panose="020B0400000000000000" pitchFamily="50" charset="-128"/>
              </a:rPr>
              <a:t>及び</a:t>
            </a:r>
            <a:r>
              <a:rPr kumimoji="1" lang="en-US" altLang="ja-JP" sz="1400" dirty="0">
                <a:latin typeface="BIZ UDPゴシック" panose="020B0400000000000000" pitchFamily="50" charset="-128"/>
                <a:ea typeface="BIZ UDPゴシック" panose="020B0400000000000000" pitchFamily="50" charset="-128"/>
              </a:rPr>
              <a:t>B2</a:t>
            </a:r>
            <a:r>
              <a:rPr kumimoji="1" lang="ja-JP" altLang="en-US" sz="1400" dirty="0">
                <a:latin typeface="BIZ UDPゴシック" panose="020B0400000000000000" pitchFamily="50" charset="-128"/>
                <a:ea typeface="BIZ UDPゴシック" panose="020B0400000000000000" pitchFamily="50" charset="-128"/>
              </a:rPr>
              <a:t>を切り換え吸引ポンプを停止し、バッグを気密容器から取り出し、密栓をして暗所で保管する。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冷却装置を必要とする場合は、試料採取管と気密容器の間に取り付けること。</a:t>
            </a:r>
          </a:p>
        </p:txBody>
      </p:sp>
      <p:sp>
        <p:nvSpPr>
          <p:cNvPr id="7" name="コンテンツ プレースホルダー 2">
            <a:extLst>
              <a:ext uri="{FF2B5EF4-FFF2-40B4-BE49-F238E27FC236}">
                <a16:creationId xmlns:a16="http://schemas.microsoft.com/office/drawing/2014/main" id="{427E4129-FF66-4926-B3E3-55508BA4199F}"/>
              </a:ext>
            </a:extLst>
          </p:cNvPr>
          <p:cNvSpPr txBox="1">
            <a:spLocks/>
          </p:cNvSpPr>
          <p:nvPr/>
        </p:nvSpPr>
        <p:spPr>
          <a:xfrm>
            <a:off x="363559" y="3332383"/>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a:t>
            </a:r>
            <a:endParaRPr lang="en-US" altLang="ja-JP" sz="1400" kern="0" dirty="0">
              <a:latin typeface="BIZ UDPゴシック" panose="020B0400000000000000" pitchFamily="50" charset="-128"/>
              <a:ea typeface="BIZ UDPゴシック" panose="020B0400000000000000" pitchFamily="50" charset="-128"/>
              <a:cs typeface="ＭＳ"/>
            </a:endParaRPr>
          </a:p>
        </p:txBody>
      </p:sp>
    </p:spTree>
    <p:extLst>
      <p:ext uri="{BB962C8B-B14F-4D97-AF65-F5344CB8AC3E}">
        <p14:creationId xmlns:p14="http://schemas.microsoft.com/office/powerpoint/2010/main" val="3455143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12</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lang="en-US" altLang="ja-JP" sz="2000" dirty="0">
                <a:latin typeface="BIZ UDPゴシック" panose="020B0400000000000000" pitchFamily="50" charset="-128"/>
                <a:ea typeface="BIZ UDPゴシック" panose="020B0400000000000000" pitchFamily="50" charset="-128"/>
              </a:rPr>
              <a:t>1.1</a:t>
            </a:r>
            <a:r>
              <a:rPr lang="ja-JP" altLang="en-US" sz="2000" dirty="0">
                <a:latin typeface="BIZ UDPゴシック" panose="020B0400000000000000" pitchFamily="50" charset="-128"/>
                <a:ea typeface="BIZ UDPゴシック" panose="020B0400000000000000" pitchFamily="50" charset="-128"/>
              </a:rPr>
              <a:t>　バッグ採取法</a:t>
            </a:r>
            <a:endParaRPr kumimoji="1" lang="ja-JP" altLang="en-US" sz="2000" dirty="0">
              <a:latin typeface="BIZ UDPゴシック" panose="020B0400000000000000" pitchFamily="50" charset="-128"/>
              <a:ea typeface="BIZ UDPゴシック" panose="020B0400000000000000" pitchFamily="50" charset="-128"/>
            </a:endParaRPr>
          </a:p>
        </p:txBody>
      </p:sp>
      <p:pic>
        <p:nvPicPr>
          <p:cNvPr id="2053" name="図 9">
            <a:extLst>
              <a:ext uri="{FF2B5EF4-FFF2-40B4-BE49-F238E27FC236}">
                <a16:creationId xmlns:a16="http://schemas.microsoft.com/office/drawing/2014/main" id="{DAB36A86-A86B-4561-BDA8-950026F1B0CF}"/>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019704" y="2137571"/>
            <a:ext cx="1670683" cy="15623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表 8">
            <a:extLst>
              <a:ext uri="{FF2B5EF4-FFF2-40B4-BE49-F238E27FC236}">
                <a16:creationId xmlns:a16="http://schemas.microsoft.com/office/drawing/2014/main" id="{8CCBB436-25E9-4410-9919-DB7E8BE049C0}"/>
              </a:ext>
            </a:extLst>
          </p:cNvPr>
          <p:cNvGraphicFramePr>
            <a:graphicFrameLocks noGrp="1"/>
          </p:cNvGraphicFramePr>
          <p:nvPr>
            <p:extLst>
              <p:ext uri="{D42A27DB-BD31-4B8C-83A1-F6EECF244321}">
                <p14:modId xmlns:p14="http://schemas.microsoft.com/office/powerpoint/2010/main" val="1099405572"/>
              </p:ext>
            </p:extLst>
          </p:nvPr>
        </p:nvGraphicFramePr>
        <p:xfrm>
          <a:off x="363560" y="1345968"/>
          <a:ext cx="8496000" cy="4183984"/>
        </p:xfrm>
        <a:graphic>
          <a:graphicData uri="http://schemas.openxmlformats.org/drawingml/2006/table">
            <a:tbl>
              <a:tblPr firstCol="1" bandRow="1">
                <a:tableStyleId>{85BE263C-DBD7-4A20-BB59-AAB30ACAA65A}</a:tableStyleId>
              </a:tblPr>
              <a:tblGrid>
                <a:gridCol w="1224000">
                  <a:extLst>
                    <a:ext uri="{9D8B030D-6E8A-4147-A177-3AD203B41FA5}">
                      <a16:colId xmlns:a16="http://schemas.microsoft.com/office/drawing/2014/main" val="1189616601"/>
                    </a:ext>
                  </a:extLst>
                </a:gridCol>
                <a:gridCol w="7272000">
                  <a:extLst>
                    <a:ext uri="{9D8B030D-6E8A-4147-A177-3AD203B41FA5}">
                      <a16:colId xmlns:a16="http://schemas.microsoft.com/office/drawing/2014/main" val="2700075294"/>
                    </a:ext>
                  </a:extLst>
                </a:gridCol>
              </a:tblGrid>
              <a:tr h="1352771">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ja-JP" sz="1400" b="1" kern="1200" dirty="0">
                          <a:solidFill>
                            <a:schemeClr val="lt1"/>
                          </a:solidFill>
                          <a:effectLst/>
                          <a:latin typeface="BIZ UDPゴシック" panose="020B0400000000000000" pitchFamily="50" charset="-128"/>
                          <a:ea typeface="BIZ UDPゴシック" panose="020B0400000000000000" pitchFamily="50" charset="-128"/>
                          <a:cs typeface="+mn-cs"/>
                        </a:rPr>
                        <a:t>試料の保管・運搬</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pPr marL="285750" indent="-285750">
                        <a:lnSpc>
                          <a:spcPct val="15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試料採取後は、バッグを遮光すると共に輸送時の破損の防止に留意する。試料はできるだけ速やかに分析することが望ましい。</a:t>
                      </a:r>
                    </a:p>
                  </a:txBody>
                  <a:tcPr anchor="ctr"/>
                </a:tc>
                <a:extLst>
                  <a:ext uri="{0D108BD9-81ED-4DB2-BD59-A6C34878D82A}">
                    <a16:rowId xmlns:a16="http://schemas.microsoft.com/office/drawing/2014/main" val="3106107952"/>
                  </a:ext>
                </a:extLst>
              </a:tr>
              <a:tr h="2831213">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ja-JP" sz="1400" b="1" kern="1200" dirty="0">
                          <a:solidFill>
                            <a:schemeClr val="lt1"/>
                          </a:solidFill>
                          <a:effectLst/>
                          <a:latin typeface="BIZ UDPゴシック" panose="020B0400000000000000" pitchFamily="50" charset="-128"/>
                          <a:ea typeface="BIZ UDPゴシック" panose="020B0400000000000000" pitchFamily="50" charset="-128"/>
                          <a:cs typeface="+mn-cs"/>
                        </a:rPr>
                        <a:t>トラベルブランク試験</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pPr marL="285750" indent="-285750">
                        <a:lnSpc>
                          <a:spcPct val="15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トラベルブランク試験用に、洗浄済のバッグ（ゼロガス充てん）を試料採取バッグと同様に遮光して持ち運ぶ。この試験は、一連の試料採取において</a:t>
                      </a:r>
                      <a:r>
                        <a:rPr lang="ja-JP" altLang="en-US" sz="1400" u="sng" dirty="0">
                          <a:solidFill>
                            <a:schemeClr val="tx1"/>
                          </a:solidFill>
                          <a:latin typeface="BIZ UDPゴシック" panose="020B0400000000000000" pitchFamily="50" charset="-128"/>
                          <a:ea typeface="BIZ UDPゴシック" panose="020B0400000000000000" pitchFamily="50" charset="-128"/>
                        </a:rPr>
                        <a:t>３試料以上を原則として実施すること</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261938" indent="-261938">
                        <a:lnSpc>
                          <a:spcPct val="150000"/>
                        </a:lnSpc>
                        <a:buFont typeface="Arial" panose="020B0604020202020204" pitchFamily="34" charset="0"/>
                        <a:buNone/>
                      </a:pPr>
                      <a:r>
                        <a:rPr kumimoji="1" lang="ja-JP" altLang="en-US" sz="1200" dirty="0">
                          <a:latin typeface="BIZ UDPゴシック" panose="020B0400000000000000" pitchFamily="50" charset="-128"/>
                          <a:ea typeface="BIZ UDPゴシック" panose="020B0400000000000000" pitchFamily="50" charset="-128"/>
                        </a:rPr>
                        <a:t>（注）試料がきわめて高濃度で汚染があっても問題とならないと考えられる場合、トラベルブランクの確認を省略できる</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smtClean="0">
                        <a:latin typeface="BIZ UDPゴシック" panose="020B0400000000000000" pitchFamily="50" charset="-128"/>
                        <a:ea typeface="BIZ UDPゴシック" panose="020B0400000000000000" pitchFamily="50" charset="-128"/>
                      </a:endParaRPr>
                    </a:p>
                    <a:p>
                      <a:pPr marL="261938" indent="-261938">
                        <a:lnSpc>
                          <a:spcPct val="150000"/>
                        </a:lnSpc>
                        <a:buFont typeface="Arial" panose="020B0604020202020204" pitchFamily="34" charset="0"/>
                        <a:buNone/>
                      </a:pPr>
                      <a:r>
                        <a:rPr kumimoji="1" lang="ja-JP" altLang="en-US" sz="1200" dirty="0" smtClean="0">
                          <a:latin typeface="BIZ UDPゴシック" panose="020B0400000000000000" pitchFamily="50" charset="-128"/>
                          <a:ea typeface="BIZ UDPゴシック" panose="020B0400000000000000" pitchFamily="50" charset="-128"/>
                        </a:rPr>
                        <a:t>（注）トラベルブランク値の測定は一連の測定において少なくとも３試料行うこととしているが、この３試料の測定結果に大きなばらつきが認められ、そのまま差し引くことによって測定結果に対して大きな誤差を与えることが示唆される場合には、統計的に妥当と考えられ得る必要な数のトラベルブランク試験を行うことが望ましい。</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685928038"/>
                  </a:ext>
                </a:extLst>
              </a:tr>
            </a:tbl>
          </a:graphicData>
        </a:graphic>
      </p:graphicFrame>
      <p:sp>
        <p:nvSpPr>
          <p:cNvPr id="3" name="テキスト ボックス 2">
            <a:extLst>
              <a:ext uri="{FF2B5EF4-FFF2-40B4-BE49-F238E27FC236}">
                <a16:creationId xmlns:a16="http://schemas.microsoft.com/office/drawing/2014/main" id="{3977F192-085A-4CC5-BBFB-6549DB53C378}"/>
              </a:ext>
            </a:extLst>
          </p:cNvPr>
          <p:cNvSpPr txBox="1"/>
          <p:nvPr/>
        </p:nvSpPr>
        <p:spPr>
          <a:xfrm>
            <a:off x="1135288" y="5794814"/>
            <a:ext cx="6952544" cy="400110"/>
          </a:xfrm>
          <a:prstGeom prst="rect">
            <a:avLst/>
          </a:prstGeom>
          <a:noFill/>
        </p:spPr>
        <p:txBody>
          <a:bodyPr wrap="none" rtlCol="0">
            <a:spAutoFit/>
          </a:bodyPr>
          <a:lstStyle/>
          <a:p>
            <a:r>
              <a:rPr kumimoji="1" lang="ja-JP" altLang="en-US" sz="2000" dirty="0">
                <a:latin typeface="BIZ UDPゴシック" panose="020B0400000000000000" pitchFamily="50" charset="-128"/>
                <a:ea typeface="BIZ UDPゴシック" panose="020B0400000000000000" pitchFamily="50" charset="-128"/>
              </a:rPr>
              <a:t>⇒これらは真空瓶採取法、キャニスタ採取法においても同様。</a:t>
            </a:r>
          </a:p>
        </p:txBody>
      </p:sp>
    </p:spTree>
    <p:extLst>
      <p:ext uri="{BB962C8B-B14F-4D97-AF65-F5344CB8AC3E}">
        <p14:creationId xmlns:p14="http://schemas.microsoft.com/office/powerpoint/2010/main" val="490670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13</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lang="en-US" altLang="ja-JP" sz="2000" dirty="0">
                <a:latin typeface="BIZ UDPゴシック" panose="020B0400000000000000" pitchFamily="50" charset="-128"/>
                <a:ea typeface="BIZ UDPゴシック" panose="020B0400000000000000" pitchFamily="50" charset="-128"/>
              </a:rPr>
              <a:t>1.2</a:t>
            </a:r>
            <a:r>
              <a:rPr lang="ja-JP" altLang="en-US" sz="2000" dirty="0">
                <a:latin typeface="BIZ UDPゴシック" panose="020B0400000000000000" pitchFamily="50" charset="-128"/>
                <a:ea typeface="BIZ UDPゴシック" panose="020B0400000000000000" pitchFamily="50" charset="-128"/>
              </a:rPr>
              <a:t>　真空瓶採取法</a:t>
            </a:r>
            <a:endParaRPr kumimoji="1" lang="ja-JP" altLang="en-US" sz="2000" dirty="0">
              <a:latin typeface="BIZ UDPゴシック" panose="020B0400000000000000" pitchFamily="50" charset="-128"/>
              <a:ea typeface="BIZ UDPゴシック" panose="020B0400000000000000" pitchFamily="50" charset="-128"/>
            </a:endParaRPr>
          </a:p>
        </p:txBody>
      </p:sp>
      <p:pic>
        <p:nvPicPr>
          <p:cNvPr id="2051" name="図 12">
            <a:extLst>
              <a:ext uri="{FF2B5EF4-FFF2-40B4-BE49-F238E27FC236}">
                <a16:creationId xmlns:a16="http://schemas.microsoft.com/office/drawing/2014/main" id="{8219DB19-F4F8-4182-9159-32A867FB6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4246" y="3450249"/>
            <a:ext cx="1107898" cy="703871"/>
          </a:xfrm>
          <a:prstGeom prst="rect">
            <a:avLst/>
          </a:prstGeom>
          <a:noFill/>
          <a:ln>
            <a:noFill/>
          </a:ln>
          <a:extLst>
            <a:ext uri="{909E8E84-426E-40DD-AFC4-6F175D3DCCD1}">
              <a14:hiddenFill xmlns:a14="http://schemas.microsoft.com/office/drawing/2010/main">
                <a:solidFill>
                  <a:srgbClr val="FFFFFF"/>
                </a:solidFill>
              </a14:hiddenFill>
            </a:ext>
          </a:extLst>
        </p:spPr>
      </p:pic>
      <p:graphicFrame>
        <p:nvGraphicFramePr>
          <p:cNvPr id="14" name="コンテンツ プレースホルダー 4">
            <a:extLst>
              <a:ext uri="{FF2B5EF4-FFF2-40B4-BE49-F238E27FC236}">
                <a16:creationId xmlns:a16="http://schemas.microsoft.com/office/drawing/2014/main" id="{26D21BBE-40A8-45C6-92C9-682F46B478DC}"/>
              </a:ext>
            </a:extLst>
          </p:cNvPr>
          <p:cNvGraphicFramePr>
            <a:graphicFrameLocks/>
          </p:cNvGraphicFramePr>
          <p:nvPr>
            <p:extLst>
              <p:ext uri="{D42A27DB-BD31-4B8C-83A1-F6EECF244321}">
                <p14:modId xmlns:p14="http://schemas.microsoft.com/office/powerpoint/2010/main" val="1204179477"/>
              </p:ext>
            </p:extLst>
          </p:nvPr>
        </p:nvGraphicFramePr>
        <p:xfrm>
          <a:off x="490396" y="1032275"/>
          <a:ext cx="8163208" cy="5115307"/>
        </p:xfrm>
        <a:graphic>
          <a:graphicData uri="http://schemas.openxmlformats.org/drawingml/2006/table">
            <a:tbl>
              <a:tblPr firstRow="1" firstCol="1">
                <a:tableStyleId>{5C22544A-7EE6-4342-B048-85BDC9FD1C3A}</a:tableStyleId>
              </a:tblPr>
              <a:tblGrid>
                <a:gridCol w="449069">
                  <a:extLst>
                    <a:ext uri="{9D8B030D-6E8A-4147-A177-3AD203B41FA5}">
                      <a16:colId xmlns:a16="http://schemas.microsoft.com/office/drawing/2014/main" val="1237529665"/>
                    </a:ext>
                  </a:extLst>
                </a:gridCol>
                <a:gridCol w="2923412">
                  <a:extLst>
                    <a:ext uri="{9D8B030D-6E8A-4147-A177-3AD203B41FA5}">
                      <a16:colId xmlns:a16="http://schemas.microsoft.com/office/drawing/2014/main" val="1892933927"/>
                    </a:ext>
                  </a:extLst>
                </a:gridCol>
                <a:gridCol w="4790727">
                  <a:extLst>
                    <a:ext uri="{9D8B030D-6E8A-4147-A177-3AD203B41FA5}">
                      <a16:colId xmlns:a16="http://schemas.microsoft.com/office/drawing/2014/main" val="1604918677"/>
                    </a:ext>
                  </a:extLst>
                </a:gridCol>
              </a:tblGrid>
              <a:tr h="429142">
                <a:tc>
                  <a:txBody>
                    <a:bodyPr/>
                    <a:lstStyle/>
                    <a:p>
                      <a:pPr algn="ct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rPr>
                        <a:t>概要</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試料採取装置</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2996435"/>
                  </a:ext>
                </a:extLst>
              </a:tr>
              <a:tr h="4686165">
                <a:tc>
                  <a:txBody>
                    <a:bodyPr/>
                    <a:lstStyle/>
                    <a:p>
                      <a:pPr algn="just"/>
                      <a:r>
                        <a:rPr lang="ja-JP" altLang="en-US" sz="1200" kern="100" dirty="0">
                          <a:effectLst/>
                          <a:latin typeface="BIZ UDPゴシック" panose="020B0400000000000000" pitchFamily="50" charset="-128"/>
                          <a:ea typeface="BIZ UDPゴシック" panose="020B0400000000000000" pitchFamily="50" charset="-128"/>
                        </a:rPr>
                        <a:t>真空瓶</a:t>
                      </a:r>
                      <a:r>
                        <a:rPr lang="ja-JP" sz="1200" kern="100" dirty="0">
                          <a:effectLst/>
                          <a:latin typeface="BIZ UDPゴシック" panose="020B0400000000000000" pitchFamily="50" charset="-128"/>
                          <a:ea typeface="BIZ UDPゴシック" panose="020B0400000000000000" pitchFamily="50" charset="-128"/>
                        </a:rPr>
                        <a:t>採取法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・吸引ポンプで排出ガスを試料採取系路に取り込むもので、系路の途中にあらかじめ</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133Pa</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1.0mmHg</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）程度に排気した真空瓶を接続し、真空瓶内に排出ガスを直接導入して試料採取する。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・高温の排出ガスの採取にも適用可能であるが、容器の耐熱温度に応じ冷却装置を設置すること。</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・通常の試料採取時間は数秒間であるが、毛細管を取り付けることにより、より長時間の試料採取も可能。</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rPr>
                        <a:t>・採取時間を長くする場合には、真空瓶の採取口に毛細管を取り付け、試料の吸引流速を設定する。</a:t>
                      </a:r>
                      <a:r>
                        <a:rPr lang="ja-JP" altLang="en-US" sz="1200" u="sng" kern="100" dirty="0">
                          <a:effectLst/>
                          <a:latin typeface="BIZ UDPゴシック" panose="020B0400000000000000" pitchFamily="50" charset="-128"/>
                          <a:ea typeface="BIZ UDPゴシック" panose="020B0400000000000000" pitchFamily="50" charset="-128"/>
                        </a:rPr>
                        <a:t>濃度に変動がある場合は毛細管を取り付け、採取時間をある程度確保することが望ましい</a:t>
                      </a:r>
                      <a:r>
                        <a:rPr lang="ja-JP" altLang="en-US" sz="1200" kern="100" dirty="0">
                          <a:effectLst/>
                          <a:latin typeface="BIZ UDPゴシック" panose="020B0400000000000000" pitchFamily="50" charset="-128"/>
                          <a:ea typeface="BIZ UDPゴシック" panose="020B0400000000000000" pitchFamily="50" charset="-128"/>
                        </a:rPr>
                        <a:t>。</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・真空瓶は</a:t>
                      </a:r>
                      <a:r>
                        <a:rPr lang="ja-JP" altLang="en-US" sz="1200" u="sng" kern="100" dirty="0">
                          <a:effectLst/>
                          <a:latin typeface="BIZ UDPゴシック" panose="020B0400000000000000" pitchFamily="50" charset="-128"/>
                          <a:ea typeface="BIZ UDPゴシック" panose="020B0400000000000000" pitchFamily="50" charset="-128"/>
                        </a:rPr>
                        <a:t>ガラス製で１</a:t>
                      </a:r>
                      <a:r>
                        <a:rPr lang="en-US" altLang="ja-JP" sz="1200" u="sng" kern="100" dirty="0">
                          <a:effectLst/>
                          <a:latin typeface="BIZ UDPゴシック" panose="020B0400000000000000" pitchFamily="50" charset="-128"/>
                          <a:ea typeface="BIZ UDPゴシック" panose="020B0400000000000000" pitchFamily="50" charset="-128"/>
                        </a:rPr>
                        <a:t>L</a:t>
                      </a:r>
                      <a:r>
                        <a:rPr lang="ja-JP" altLang="en-US" sz="1200" u="sng" kern="100" dirty="0">
                          <a:effectLst/>
                          <a:latin typeface="BIZ UDPゴシック" panose="020B0400000000000000" pitchFamily="50" charset="-128"/>
                          <a:ea typeface="BIZ UDPゴシック" panose="020B0400000000000000" pitchFamily="50" charset="-128"/>
                        </a:rPr>
                        <a:t>以上のもの</a:t>
                      </a:r>
                      <a:r>
                        <a:rPr lang="ja-JP" altLang="en-US" sz="1200" kern="100" dirty="0">
                          <a:effectLst/>
                          <a:latin typeface="BIZ UDPゴシック" panose="020B0400000000000000" pitchFamily="50" charset="-128"/>
                          <a:ea typeface="BIZ UDPゴシック" panose="020B0400000000000000" pitchFamily="50" charset="-128"/>
                        </a:rPr>
                        <a:t>を使用する。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・真空瓶は、真空瓶の両端を開放しゼロガスを流しながら</a:t>
                      </a:r>
                      <a:r>
                        <a:rPr lang="en-US" altLang="ja-JP" sz="1200" kern="100" dirty="0">
                          <a:effectLst/>
                          <a:latin typeface="BIZ UDPゴシック" panose="020B0400000000000000" pitchFamily="50" charset="-128"/>
                          <a:ea typeface="BIZ UDPゴシック" panose="020B0400000000000000" pitchFamily="50" charset="-128"/>
                        </a:rPr>
                        <a:t>30</a:t>
                      </a:r>
                      <a:r>
                        <a:rPr lang="ja-JP" altLang="en-US" sz="1200" kern="100" dirty="0">
                          <a:effectLst/>
                          <a:latin typeface="BIZ UDPゴシック" panose="020B0400000000000000" pitchFamily="50" charset="-128"/>
                          <a:ea typeface="BIZ UDPゴシック" panose="020B0400000000000000" pitchFamily="50" charset="-128"/>
                        </a:rPr>
                        <a:t>分間</a:t>
                      </a:r>
                      <a:r>
                        <a:rPr lang="en-US" altLang="ja-JP" sz="1200" kern="100" dirty="0">
                          <a:effectLst/>
                          <a:latin typeface="BIZ UDPゴシック" panose="020B0400000000000000" pitchFamily="50" charset="-128"/>
                          <a:ea typeface="BIZ UDPゴシック" panose="020B0400000000000000" pitchFamily="50" charset="-128"/>
                        </a:rPr>
                        <a:t>80℃</a:t>
                      </a:r>
                      <a:r>
                        <a:rPr lang="ja-JP" altLang="en-US" sz="1200" kern="100" dirty="0">
                          <a:effectLst/>
                          <a:latin typeface="BIZ UDPゴシック" panose="020B0400000000000000" pitchFamily="50" charset="-128"/>
                          <a:ea typeface="BIZ UDPゴシック" panose="020B0400000000000000" pitchFamily="50" charset="-128"/>
                        </a:rPr>
                        <a:t>程度に加熱した後放冷する。その後、ゼロガスで洗浄した後、ゼロガスを</a:t>
                      </a:r>
                      <a:r>
                        <a:rPr lang="en-US" altLang="ja-JP" sz="1200" kern="100" dirty="0">
                          <a:effectLst/>
                          <a:latin typeface="BIZ UDPゴシック" panose="020B0400000000000000" pitchFamily="50" charset="-128"/>
                          <a:ea typeface="BIZ UDPゴシック" panose="020B0400000000000000" pitchFamily="50" charset="-128"/>
                        </a:rPr>
                        <a:t>110kPa</a:t>
                      </a:r>
                      <a:r>
                        <a:rPr lang="ja-JP" alt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8.3×102mmHg</a:t>
                      </a:r>
                      <a:r>
                        <a:rPr lang="ja-JP" altLang="en-US" sz="1200" kern="100" dirty="0">
                          <a:effectLst/>
                          <a:latin typeface="BIZ UDPゴシック" panose="020B0400000000000000" pitchFamily="50" charset="-128"/>
                          <a:ea typeface="BIZ UDPゴシック" panose="020B0400000000000000" pitchFamily="50" charset="-128"/>
                        </a:rPr>
                        <a:t>）程度に加圧充てんし、</a:t>
                      </a:r>
                      <a:r>
                        <a:rPr lang="en-US" altLang="ja-JP" sz="1200" kern="100" dirty="0">
                          <a:effectLst/>
                          <a:latin typeface="BIZ UDPゴシック" panose="020B0400000000000000" pitchFamily="50" charset="-128"/>
                          <a:ea typeface="BIZ UDPゴシック" panose="020B0400000000000000" pitchFamily="50" charset="-128"/>
                        </a:rPr>
                        <a:t>24</a:t>
                      </a:r>
                      <a:r>
                        <a:rPr lang="ja-JP" altLang="en-US" sz="1200" kern="100" dirty="0">
                          <a:effectLst/>
                          <a:latin typeface="BIZ UDPゴシック" panose="020B0400000000000000" pitchFamily="50" charset="-128"/>
                          <a:ea typeface="BIZ UDPゴシック" panose="020B0400000000000000" pitchFamily="50" charset="-128"/>
                        </a:rPr>
                        <a:t>時間放置して漏れのないことを確認する。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・洗浄した真空瓶のうち</a:t>
                      </a:r>
                      <a:r>
                        <a:rPr lang="en-US" altLang="ja-JP" sz="1200" kern="100" dirty="0">
                          <a:effectLst/>
                          <a:latin typeface="BIZ UDPゴシック" panose="020B0400000000000000" pitchFamily="50" charset="-128"/>
                          <a:ea typeface="BIZ UDPゴシック" panose="020B0400000000000000" pitchFamily="50" charset="-128"/>
                        </a:rPr>
                        <a:t>10</a:t>
                      </a:r>
                      <a:r>
                        <a:rPr lang="ja-JP" altLang="en-US" sz="1200" kern="100" dirty="0">
                          <a:effectLst/>
                          <a:latin typeface="BIZ UDPゴシック" panose="020B0400000000000000" pitchFamily="50" charset="-128"/>
                          <a:ea typeface="BIZ UDPゴシック" panose="020B0400000000000000" pitchFamily="50" charset="-128"/>
                        </a:rPr>
                        <a:t>％程度あるいは少なくとも最低３個の真空瓶について、充てんしたゼロガスの一定量を</a:t>
                      </a:r>
                      <a:r>
                        <a:rPr lang="en-US" altLang="ja-JP" sz="1200" kern="100" dirty="0">
                          <a:effectLst/>
                          <a:latin typeface="BIZ UDPゴシック" panose="020B0400000000000000" pitchFamily="50" charset="-128"/>
                          <a:ea typeface="BIZ UDPゴシック" panose="020B0400000000000000" pitchFamily="50" charset="-128"/>
                        </a:rPr>
                        <a:t>GC</a:t>
                      </a:r>
                      <a:r>
                        <a:rPr lang="ja-JP" altLang="en-US" sz="1200" kern="100" dirty="0">
                          <a:effectLst/>
                          <a:latin typeface="BIZ UDPゴシック" panose="020B0400000000000000" pitchFamily="50" charset="-128"/>
                          <a:ea typeface="BIZ UDPゴシック" panose="020B0400000000000000" pitchFamily="50" charset="-128"/>
                        </a:rPr>
                        <a:t>又は</a:t>
                      </a:r>
                      <a:r>
                        <a:rPr lang="en-US" altLang="ja-JP" sz="1200" kern="100" dirty="0">
                          <a:effectLst/>
                          <a:latin typeface="BIZ UDPゴシック" panose="020B0400000000000000" pitchFamily="50" charset="-128"/>
                          <a:ea typeface="BIZ UDPゴシック" panose="020B0400000000000000" pitchFamily="50" charset="-128"/>
                        </a:rPr>
                        <a:t>GC-MS</a:t>
                      </a:r>
                      <a:r>
                        <a:rPr lang="ja-JP" altLang="en-US" sz="1200" kern="100" dirty="0">
                          <a:effectLst/>
                          <a:latin typeface="BIZ UDPゴシック" panose="020B0400000000000000" pitchFamily="50" charset="-128"/>
                          <a:ea typeface="BIZ UDPゴシック" panose="020B0400000000000000" pitchFamily="50" charset="-128"/>
                        </a:rPr>
                        <a:t>で分析して測定対象物質のブランク値を確認する。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・ブランク値が１個でも各届出施設の基準値の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を超えている場合には、すべての真空瓶の洗浄をやり直し、ブランク値が基準値の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以下になったことを確認した後使用する。</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tc>
                <a:extLst>
                  <a:ext uri="{0D108BD9-81ED-4DB2-BD59-A6C34878D82A}">
                    <a16:rowId xmlns:a16="http://schemas.microsoft.com/office/drawing/2014/main" val="2450948754"/>
                  </a:ext>
                </a:extLst>
              </a:tr>
            </a:tbl>
          </a:graphicData>
        </a:graphic>
      </p:graphicFrame>
      <p:pic>
        <p:nvPicPr>
          <p:cNvPr id="3" name="図 2">
            <a:extLst>
              <a:ext uri="{FF2B5EF4-FFF2-40B4-BE49-F238E27FC236}">
                <a16:creationId xmlns:a16="http://schemas.microsoft.com/office/drawing/2014/main" id="{9FFEE013-83DE-4F8A-AB52-A47D2E0CD5C2}"/>
              </a:ext>
            </a:extLst>
          </p:cNvPr>
          <p:cNvPicPr>
            <a:picLocks noChangeAspect="1"/>
          </p:cNvPicPr>
          <p:nvPr/>
        </p:nvPicPr>
        <p:blipFill>
          <a:blip r:embed="rId3"/>
          <a:stretch>
            <a:fillRect/>
          </a:stretch>
        </p:blipFill>
        <p:spPr>
          <a:xfrm>
            <a:off x="4958990" y="4621526"/>
            <a:ext cx="2217466" cy="1401147"/>
          </a:xfrm>
          <a:prstGeom prst="rect">
            <a:avLst/>
          </a:prstGeom>
          <a:ln>
            <a:noFill/>
          </a:ln>
        </p:spPr>
      </p:pic>
    </p:spTree>
    <p:extLst>
      <p:ext uri="{BB962C8B-B14F-4D97-AF65-F5344CB8AC3E}">
        <p14:creationId xmlns:p14="http://schemas.microsoft.com/office/powerpoint/2010/main" val="270839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45376CE-965F-413D-ACA1-932448ED1D9E}"/>
              </a:ext>
            </a:extLst>
          </p:cNvPr>
          <p:cNvSpPr>
            <a:spLocks noGrp="1"/>
          </p:cNvSpPr>
          <p:nvPr>
            <p:ph type="sldNum" sz="quarter" idx="12"/>
          </p:nvPr>
        </p:nvSpPr>
        <p:spPr/>
        <p:txBody>
          <a:bodyPr/>
          <a:lstStyle/>
          <a:p>
            <a:fld id="{33B36D01-8D84-416B-8533-51F8D6297C0F}" type="slidenum">
              <a:rPr kumimoji="1" lang="ja-JP" altLang="en-US" smtClean="0"/>
              <a:t>14</a:t>
            </a:fld>
            <a:endParaRPr kumimoji="1" lang="ja-JP" altLang="en-US"/>
          </a:p>
        </p:txBody>
      </p:sp>
      <p:pic>
        <p:nvPicPr>
          <p:cNvPr id="3" name="図 2">
            <a:extLst>
              <a:ext uri="{FF2B5EF4-FFF2-40B4-BE49-F238E27FC236}">
                <a16:creationId xmlns:a16="http://schemas.microsoft.com/office/drawing/2014/main" id="{12DABB7D-BDDD-41E2-9175-9F073EC9FB8A}"/>
              </a:ext>
            </a:extLst>
          </p:cNvPr>
          <p:cNvPicPr>
            <a:picLocks noChangeAspect="1"/>
          </p:cNvPicPr>
          <p:nvPr/>
        </p:nvPicPr>
        <p:blipFill>
          <a:blip r:embed="rId2"/>
          <a:stretch>
            <a:fillRect/>
          </a:stretch>
        </p:blipFill>
        <p:spPr>
          <a:xfrm>
            <a:off x="1709059" y="1391328"/>
            <a:ext cx="5411146" cy="2164570"/>
          </a:xfrm>
          <a:prstGeom prst="rect">
            <a:avLst/>
          </a:prstGeom>
          <a:ln>
            <a:solidFill>
              <a:schemeClr val="tx1"/>
            </a:solidFill>
          </a:ln>
        </p:spPr>
      </p:pic>
      <p:sp>
        <p:nvSpPr>
          <p:cNvPr id="4" name="タイトル 1">
            <a:extLst>
              <a:ext uri="{FF2B5EF4-FFF2-40B4-BE49-F238E27FC236}">
                <a16:creationId xmlns:a16="http://schemas.microsoft.com/office/drawing/2014/main" id="{D24B0CAB-52D0-483E-A879-2CC62976875D}"/>
              </a:ext>
            </a:extLst>
          </p:cNvPr>
          <p:cNvSpPr txBox="1">
            <a:spLocks/>
          </p:cNvSpPr>
          <p:nvPr/>
        </p:nvSpPr>
        <p:spPr>
          <a:xfrm>
            <a:off x="363560" y="345602"/>
            <a:ext cx="7543800" cy="435426"/>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en-US" altLang="ja-JP" sz="2000" dirty="0">
                <a:latin typeface="BIZ UDPゴシック" panose="020B0400000000000000" pitchFamily="50" charset="-128"/>
                <a:ea typeface="BIZ UDPゴシック" panose="020B0400000000000000" pitchFamily="50" charset="-128"/>
              </a:rPr>
              <a:t>1.2</a:t>
            </a:r>
            <a:r>
              <a:rPr lang="ja-JP" altLang="en-US" sz="2000" dirty="0">
                <a:latin typeface="BIZ UDPゴシック" panose="020B0400000000000000" pitchFamily="50" charset="-128"/>
                <a:ea typeface="BIZ UDPゴシック" panose="020B0400000000000000" pitchFamily="50" charset="-128"/>
              </a:rPr>
              <a:t>　真空瓶採取法</a:t>
            </a:r>
          </a:p>
        </p:txBody>
      </p:sp>
      <p:sp>
        <p:nvSpPr>
          <p:cNvPr id="5" name="コンテンツ プレースホルダー 2">
            <a:extLst>
              <a:ext uri="{FF2B5EF4-FFF2-40B4-BE49-F238E27FC236}">
                <a16:creationId xmlns:a16="http://schemas.microsoft.com/office/drawing/2014/main" id="{2354B2A5-BF91-4DF6-91A1-221D7B68CCF1}"/>
              </a:ext>
            </a:extLst>
          </p:cNvPr>
          <p:cNvSpPr txBox="1">
            <a:spLocks/>
          </p:cNvSpPr>
          <p:nvPr/>
        </p:nvSpPr>
        <p:spPr>
          <a:xfrm>
            <a:off x="363560" y="917703"/>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○試料採取装置の例（冷却を必要としない場合）</a:t>
            </a:r>
            <a:endParaRPr lang="en-US" altLang="ja-JP" sz="1400" kern="0" dirty="0">
              <a:latin typeface="BIZ UDPゴシック" panose="020B0400000000000000" pitchFamily="50" charset="-128"/>
              <a:ea typeface="BIZ UDPゴシック" panose="020B0400000000000000" pitchFamily="50" charset="-128"/>
              <a:cs typeface="ＭＳ"/>
            </a:endParaRPr>
          </a:p>
        </p:txBody>
      </p:sp>
      <p:sp>
        <p:nvSpPr>
          <p:cNvPr id="6" name="コンテンツ プレースホルダー 2">
            <a:extLst>
              <a:ext uri="{FF2B5EF4-FFF2-40B4-BE49-F238E27FC236}">
                <a16:creationId xmlns:a16="http://schemas.microsoft.com/office/drawing/2014/main" id="{8C103DFC-DE3A-449A-A814-E8096D33E3A7}"/>
              </a:ext>
            </a:extLst>
          </p:cNvPr>
          <p:cNvSpPr txBox="1">
            <a:spLocks/>
          </p:cNvSpPr>
          <p:nvPr/>
        </p:nvSpPr>
        <p:spPr>
          <a:xfrm>
            <a:off x="363559" y="3678356"/>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a:t>
            </a:r>
            <a:endParaRPr lang="en-US" altLang="ja-JP" sz="1400" kern="0" dirty="0">
              <a:latin typeface="BIZ UDPゴシック" panose="020B0400000000000000" pitchFamily="50" charset="-128"/>
              <a:ea typeface="BIZ UDPゴシック" panose="020B0400000000000000" pitchFamily="50" charset="-128"/>
              <a:cs typeface="ＭＳ"/>
            </a:endParaRPr>
          </a:p>
        </p:txBody>
      </p:sp>
      <p:sp>
        <p:nvSpPr>
          <p:cNvPr id="7" name="正方形/長方形 6">
            <a:extLst>
              <a:ext uri="{FF2B5EF4-FFF2-40B4-BE49-F238E27FC236}">
                <a16:creationId xmlns:a16="http://schemas.microsoft.com/office/drawing/2014/main" id="{81CAA0C1-70CB-459C-B6E4-F2AD7AB9629B}"/>
              </a:ext>
            </a:extLst>
          </p:cNvPr>
          <p:cNvSpPr/>
          <p:nvPr/>
        </p:nvSpPr>
        <p:spPr>
          <a:xfrm>
            <a:off x="971987" y="3986786"/>
            <a:ext cx="6935373" cy="21645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試料採取管を測定箇所に挿入し、試料採取管と吸引ポンプの間に真空瓶を取り付け、外部からの漏れ込みがないようにする。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吸引ポンプを作動し、試料採取管及び導管を試料で置換する。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減圧した真空瓶のバルブを開き試料を採取する。このとき吸引ポンプは作動したままの状態とする。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真空瓶のバルブを閉じて暗所で保管する。</a:t>
            </a:r>
          </a:p>
        </p:txBody>
      </p:sp>
    </p:spTree>
    <p:extLst>
      <p:ext uri="{BB962C8B-B14F-4D97-AF65-F5344CB8AC3E}">
        <p14:creationId xmlns:p14="http://schemas.microsoft.com/office/powerpoint/2010/main" val="11709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15</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lang="en-US" altLang="ja-JP" sz="2000" dirty="0">
                <a:latin typeface="BIZ UDPゴシック" panose="020B0400000000000000" pitchFamily="50" charset="-128"/>
                <a:ea typeface="BIZ UDPゴシック" panose="020B0400000000000000" pitchFamily="50" charset="-128"/>
              </a:rPr>
              <a:t>1.3</a:t>
            </a:r>
            <a:r>
              <a:rPr lang="ja-JP" altLang="en-US" sz="2000" dirty="0">
                <a:latin typeface="BIZ UDPゴシック" panose="020B0400000000000000" pitchFamily="50" charset="-128"/>
                <a:ea typeface="BIZ UDPゴシック" panose="020B0400000000000000" pitchFamily="50" charset="-128"/>
              </a:rPr>
              <a:t>　キャニスタ採取法</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14" name="コンテンツ プレースホルダー 4">
            <a:extLst>
              <a:ext uri="{FF2B5EF4-FFF2-40B4-BE49-F238E27FC236}">
                <a16:creationId xmlns:a16="http://schemas.microsoft.com/office/drawing/2014/main" id="{A8FF05AD-7C78-4553-9998-C8241B5125E4}"/>
              </a:ext>
            </a:extLst>
          </p:cNvPr>
          <p:cNvGraphicFramePr>
            <a:graphicFrameLocks/>
          </p:cNvGraphicFramePr>
          <p:nvPr>
            <p:extLst>
              <p:ext uri="{D42A27DB-BD31-4B8C-83A1-F6EECF244321}">
                <p14:modId xmlns:p14="http://schemas.microsoft.com/office/powerpoint/2010/main" val="68592840"/>
              </p:ext>
            </p:extLst>
          </p:nvPr>
        </p:nvGraphicFramePr>
        <p:xfrm>
          <a:off x="363560" y="960260"/>
          <a:ext cx="8578139" cy="5366902"/>
        </p:xfrm>
        <a:graphic>
          <a:graphicData uri="http://schemas.openxmlformats.org/drawingml/2006/table">
            <a:tbl>
              <a:tblPr firstRow="1" firstCol="1">
                <a:tableStyleId>{5C22544A-7EE6-4342-B048-85BDC9FD1C3A}</a:tableStyleId>
              </a:tblPr>
              <a:tblGrid>
                <a:gridCol w="864000">
                  <a:extLst>
                    <a:ext uri="{9D8B030D-6E8A-4147-A177-3AD203B41FA5}">
                      <a16:colId xmlns:a16="http://schemas.microsoft.com/office/drawing/2014/main" val="1237529665"/>
                    </a:ext>
                  </a:extLst>
                </a:gridCol>
                <a:gridCol w="2809868">
                  <a:extLst>
                    <a:ext uri="{9D8B030D-6E8A-4147-A177-3AD203B41FA5}">
                      <a16:colId xmlns:a16="http://schemas.microsoft.com/office/drawing/2014/main" val="1892933927"/>
                    </a:ext>
                  </a:extLst>
                </a:gridCol>
                <a:gridCol w="3629614">
                  <a:extLst>
                    <a:ext uri="{9D8B030D-6E8A-4147-A177-3AD203B41FA5}">
                      <a16:colId xmlns:a16="http://schemas.microsoft.com/office/drawing/2014/main" val="1604918677"/>
                    </a:ext>
                  </a:extLst>
                </a:gridCol>
                <a:gridCol w="1274657">
                  <a:extLst>
                    <a:ext uri="{9D8B030D-6E8A-4147-A177-3AD203B41FA5}">
                      <a16:colId xmlns:a16="http://schemas.microsoft.com/office/drawing/2014/main" val="2527003178"/>
                    </a:ext>
                  </a:extLst>
                </a:gridCol>
              </a:tblGrid>
              <a:tr h="429142">
                <a:tc>
                  <a:txBody>
                    <a:bodyPr/>
                    <a:lstStyle/>
                    <a:p>
                      <a:pPr algn="ct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rPr>
                        <a:t>概要</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試料採取装置</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2996435"/>
                  </a:ext>
                </a:extLst>
              </a:tr>
              <a:tr h="4364308">
                <a:tc>
                  <a:txBody>
                    <a:bodyPr/>
                    <a:lstStyle/>
                    <a:p>
                      <a:pPr algn="just"/>
                      <a:r>
                        <a:rPr lang="ja-JP" altLang="en-US" sz="1200" kern="100" dirty="0">
                          <a:effectLst/>
                          <a:latin typeface="BIZ UDPゴシック" panose="020B0400000000000000" pitchFamily="50" charset="-128"/>
                          <a:ea typeface="BIZ UDPゴシック" panose="020B0400000000000000" pitchFamily="50" charset="-128"/>
                        </a:rPr>
                        <a:t>キャニスタ</a:t>
                      </a:r>
                      <a:r>
                        <a:rPr lang="ja-JP" sz="1200" kern="100" dirty="0">
                          <a:effectLst/>
                          <a:latin typeface="BIZ UDPゴシック" panose="020B0400000000000000" pitchFamily="50" charset="-128"/>
                          <a:ea typeface="BIZ UDPゴシック" panose="020B0400000000000000" pitchFamily="50" charset="-128"/>
                        </a:rPr>
                        <a:t>採取法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・吸引ポンプで排出ガスを試料採取系路に取り込むもので、系路の途中にあらかじめ</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13Pa</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9.8×10-2mmHg</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）程度に排気したキャニスタを接続し、キャニスタ内に排出ガスを直接導入して試料採取する。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・高温の排出ガス及び水分や溶剤等の共存成分が多く含まれる排出ガスの採取に適用する場合には、バッグ採取と同様に冷却除湿装置を使用する。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500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・通常の試料採取時間は数分以内であるが、定流量装置の使用により、長時間の試料採取が可能である。</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a:t>
                      </a:r>
                      <a:r>
                        <a:rPr lang="ja-JP" altLang="en-US" sz="1200" u="sng" kern="100" dirty="0">
                          <a:effectLst/>
                          <a:latin typeface="BIZ UDPゴシック" panose="020B0400000000000000" pitchFamily="50" charset="-128"/>
                          <a:ea typeface="BIZ UDPゴシック" panose="020B0400000000000000" pitchFamily="50" charset="-128"/>
                        </a:rPr>
                        <a:t>内面を光輝焼鈍したステンレス又は酸化皮膜処理したアルミニウム製で、容量３</a:t>
                      </a:r>
                      <a:r>
                        <a:rPr lang="en-US" altLang="ja-JP" sz="1200" u="sng" kern="100" dirty="0">
                          <a:effectLst/>
                          <a:latin typeface="BIZ UDPゴシック" panose="020B0400000000000000" pitchFamily="50" charset="-128"/>
                          <a:ea typeface="BIZ UDPゴシック" panose="020B0400000000000000" pitchFamily="50" charset="-128"/>
                        </a:rPr>
                        <a:t>L</a:t>
                      </a:r>
                      <a:r>
                        <a:rPr lang="ja-JP" altLang="en-US" sz="1200" u="sng" kern="100" dirty="0">
                          <a:effectLst/>
                          <a:latin typeface="BIZ UDPゴシック" panose="020B0400000000000000" pitchFamily="50" charset="-128"/>
                          <a:ea typeface="BIZ UDPゴシック" panose="020B0400000000000000" pitchFamily="50" charset="-128"/>
                        </a:rPr>
                        <a:t>以上のもの</a:t>
                      </a:r>
                      <a:r>
                        <a:rPr lang="ja-JP" altLang="en-US" sz="1200" kern="100" dirty="0">
                          <a:effectLst/>
                          <a:latin typeface="BIZ UDPゴシック" panose="020B0400000000000000" pitchFamily="50" charset="-128"/>
                          <a:ea typeface="BIZ UDPゴシック" panose="020B0400000000000000" pitchFamily="50" charset="-128"/>
                        </a:rPr>
                        <a:t>を使用する。</a:t>
                      </a:r>
                      <a:r>
                        <a:rPr lang="ja-JP" altLang="en-US" sz="1200" u="sng" kern="100" dirty="0">
                          <a:effectLst/>
                          <a:latin typeface="BIZ UDPゴシック" panose="020B0400000000000000" pitchFamily="50" charset="-128"/>
                          <a:ea typeface="BIZ UDPゴシック" panose="020B0400000000000000" pitchFamily="50" charset="-128"/>
                        </a:rPr>
                        <a:t>一定期間ごとに測定対象物質の回収率を確認して品質を管理すること</a:t>
                      </a:r>
                      <a:r>
                        <a:rPr lang="ja-JP" altLang="en-US" sz="1200" kern="100" dirty="0">
                          <a:effectLst/>
                          <a:latin typeface="BIZ UDPゴシック" panose="020B0400000000000000" pitchFamily="50" charset="-128"/>
                          <a:ea typeface="BIZ UDPゴシック" panose="020B0400000000000000" pitchFamily="50" charset="-128"/>
                        </a:rPr>
                        <a:t>。</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・キャニスタは</a:t>
                      </a:r>
                      <a:r>
                        <a:rPr lang="en-US" altLang="ja-JP" sz="1200" kern="100" dirty="0">
                          <a:effectLst/>
                          <a:latin typeface="BIZ UDPゴシック" panose="020B0400000000000000" pitchFamily="50" charset="-128"/>
                          <a:ea typeface="BIZ UDPゴシック" panose="020B0400000000000000" pitchFamily="50" charset="-128"/>
                        </a:rPr>
                        <a:t>100℃</a:t>
                      </a:r>
                      <a:r>
                        <a:rPr lang="ja-JP" altLang="en-US" sz="1200" kern="100" dirty="0">
                          <a:effectLst/>
                          <a:latin typeface="BIZ UDPゴシック" panose="020B0400000000000000" pitchFamily="50" charset="-128"/>
                          <a:ea typeface="BIZ UDPゴシック" panose="020B0400000000000000" pitchFamily="50" charset="-128"/>
                        </a:rPr>
                        <a:t>程度に加温し加湿ゼロガスで洗浄した後、加湿ゼロガスを</a:t>
                      </a:r>
                      <a:r>
                        <a:rPr lang="en-US" altLang="ja-JP" sz="1200" kern="100" dirty="0">
                          <a:effectLst/>
                          <a:latin typeface="BIZ UDPゴシック" panose="020B0400000000000000" pitchFamily="50" charset="-128"/>
                          <a:ea typeface="BIZ UDPゴシック" panose="020B0400000000000000" pitchFamily="50" charset="-128"/>
                        </a:rPr>
                        <a:t>200kPa</a:t>
                      </a:r>
                      <a:r>
                        <a:rPr lang="ja-JP" alt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1.5×103mmHg</a:t>
                      </a:r>
                      <a:r>
                        <a:rPr lang="ja-JP" altLang="en-US" sz="1200" kern="100" dirty="0">
                          <a:effectLst/>
                          <a:latin typeface="BIZ UDPゴシック" panose="020B0400000000000000" pitchFamily="50" charset="-128"/>
                          <a:ea typeface="BIZ UDPゴシック" panose="020B0400000000000000" pitchFamily="50" charset="-128"/>
                        </a:rPr>
                        <a:t>）程度に加圧充てんし、</a:t>
                      </a:r>
                      <a:r>
                        <a:rPr lang="en-US" altLang="ja-JP" sz="1200" kern="100" dirty="0">
                          <a:effectLst/>
                          <a:latin typeface="BIZ UDPゴシック" panose="020B0400000000000000" pitchFamily="50" charset="-128"/>
                          <a:ea typeface="BIZ UDPゴシック" panose="020B0400000000000000" pitchFamily="50" charset="-128"/>
                        </a:rPr>
                        <a:t>24</a:t>
                      </a:r>
                      <a:r>
                        <a:rPr lang="ja-JP" altLang="en-US" sz="1200" kern="100" dirty="0">
                          <a:effectLst/>
                          <a:latin typeface="BIZ UDPゴシック" panose="020B0400000000000000" pitchFamily="50" charset="-128"/>
                          <a:ea typeface="BIZ UDPゴシック" panose="020B0400000000000000" pitchFamily="50" charset="-128"/>
                        </a:rPr>
                        <a:t>時間放置して漏れのないことを確認する。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・洗浄したキャニスタのうち</a:t>
                      </a:r>
                      <a:r>
                        <a:rPr lang="en-US" altLang="ja-JP" sz="1200" kern="100" dirty="0">
                          <a:effectLst/>
                          <a:latin typeface="BIZ UDPゴシック" panose="020B0400000000000000" pitchFamily="50" charset="-128"/>
                          <a:ea typeface="BIZ UDPゴシック" panose="020B0400000000000000" pitchFamily="50" charset="-128"/>
                        </a:rPr>
                        <a:t>10</a:t>
                      </a:r>
                      <a:r>
                        <a:rPr lang="ja-JP" altLang="en-US" sz="1200" kern="100" dirty="0">
                          <a:effectLst/>
                          <a:latin typeface="BIZ UDPゴシック" panose="020B0400000000000000" pitchFamily="50" charset="-128"/>
                          <a:ea typeface="BIZ UDPゴシック" panose="020B0400000000000000" pitchFamily="50" charset="-128"/>
                        </a:rPr>
                        <a:t>％程度あるいは少なくとも最低３個のキャニスタについて、充てんした加湿ゼロガスの一定量を</a:t>
                      </a:r>
                      <a:r>
                        <a:rPr lang="en-US" altLang="ja-JP" sz="1200" kern="100" dirty="0">
                          <a:effectLst/>
                          <a:latin typeface="BIZ UDPゴシック" panose="020B0400000000000000" pitchFamily="50" charset="-128"/>
                          <a:ea typeface="BIZ UDPゴシック" panose="020B0400000000000000" pitchFamily="50" charset="-128"/>
                        </a:rPr>
                        <a:t>GC</a:t>
                      </a:r>
                      <a:r>
                        <a:rPr lang="ja-JP" altLang="en-US" sz="1200" kern="100" dirty="0">
                          <a:effectLst/>
                          <a:latin typeface="BIZ UDPゴシック" panose="020B0400000000000000" pitchFamily="50" charset="-128"/>
                          <a:ea typeface="BIZ UDPゴシック" panose="020B0400000000000000" pitchFamily="50" charset="-128"/>
                        </a:rPr>
                        <a:t>又は</a:t>
                      </a:r>
                      <a:r>
                        <a:rPr lang="en-US" altLang="ja-JP" sz="1200" kern="100" dirty="0">
                          <a:effectLst/>
                          <a:latin typeface="BIZ UDPゴシック" panose="020B0400000000000000" pitchFamily="50" charset="-128"/>
                          <a:ea typeface="BIZ UDPゴシック" panose="020B0400000000000000" pitchFamily="50" charset="-128"/>
                        </a:rPr>
                        <a:t>GC-MS</a:t>
                      </a:r>
                      <a:r>
                        <a:rPr lang="ja-JP" altLang="en-US" sz="1200" kern="100" dirty="0">
                          <a:effectLst/>
                          <a:latin typeface="BIZ UDPゴシック" panose="020B0400000000000000" pitchFamily="50" charset="-128"/>
                          <a:ea typeface="BIZ UDPゴシック" panose="020B0400000000000000" pitchFamily="50" charset="-128"/>
                        </a:rPr>
                        <a:t>で分析して測定対象物質のブランク値を確認する</a:t>
                      </a:r>
                      <a:r>
                        <a:rPr lang="en-US" altLang="ja-JP" sz="1200" kern="100" dirty="0">
                          <a:effectLst/>
                          <a:latin typeface="BIZ UDPゴシック" panose="020B0400000000000000" pitchFamily="50" charset="-128"/>
                          <a:ea typeface="BIZ UDPゴシック" panose="020B0400000000000000" pitchFamily="50" charset="-128"/>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・ブランク値が１個でも各届出施設の基準値の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を超えていた場合には</a:t>
                      </a: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すべてのキャニスタの洗浄をやり直し</a:t>
                      </a: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ブランク値が基準値の</a:t>
                      </a:r>
                      <a:r>
                        <a:rPr lang="en-US" altLang="ja-JP" sz="1200" kern="100" dirty="0">
                          <a:effectLst/>
                          <a:latin typeface="BIZ UDPゴシック" panose="020B0400000000000000" pitchFamily="50" charset="-128"/>
                          <a:ea typeface="BIZ UDPゴシック" panose="020B0400000000000000" pitchFamily="50" charset="-128"/>
                        </a:rPr>
                        <a:t>1/10</a:t>
                      </a:r>
                      <a:r>
                        <a:rPr lang="ja-JP" altLang="en-US" sz="1200" kern="100" dirty="0">
                          <a:effectLst/>
                          <a:latin typeface="BIZ UDPゴシック" panose="020B0400000000000000" pitchFamily="50" charset="-128"/>
                          <a:ea typeface="BIZ UDPゴシック" panose="020B0400000000000000" pitchFamily="50" charset="-128"/>
                        </a:rPr>
                        <a:t>以下になったことを確認した後使用する。</a:t>
                      </a:r>
                      <a:endParaRPr lang="en-US" altLang="ja-JP" sz="1200"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a:t>
                      </a:r>
                      <a:r>
                        <a:rPr lang="ja-JP" altLang="en-US" sz="1200" u="sng" kern="100" dirty="0">
                          <a:effectLst/>
                          <a:latin typeface="BIZ UDPゴシック" panose="020B0400000000000000" pitchFamily="50" charset="-128"/>
                          <a:ea typeface="BIZ UDPゴシック" panose="020B0400000000000000" pitchFamily="50" charset="-128"/>
                        </a:rPr>
                        <a:t>試料採取開始前にキャニスタ内にマイクロシリンジを使用して</a:t>
                      </a:r>
                      <a:r>
                        <a:rPr lang="en-US" altLang="ja-JP" sz="1200" u="sng" kern="100" dirty="0">
                          <a:effectLst/>
                          <a:latin typeface="BIZ UDPゴシック" panose="020B0400000000000000" pitchFamily="50" charset="-128"/>
                          <a:ea typeface="BIZ UDPゴシック" panose="020B0400000000000000" pitchFamily="50" charset="-128"/>
                        </a:rPr>
                        <a:t>80μL</a:t>
                      </a:r>
                      <a:r>
                        <a:rPr lang="ja-JP" altLang="en-US" sz="1200" u="sng" kern="100" dirty="0">
                          <a:effectLst/>
                          <a:latin typeface="BIZ UDPゴシック" panose="020B0400000000000000" pitchFamily="50" charset="-128"/>
                          <a:ea typeface="BIZ UDPゴシック" panose="020B0400000000000000" pitchFamily="50" charset="-128"/>
                        </a:rPr>
                        <a:t>程度の精製水を添加しておく</a:t>
                      </a:r>
                      <a:r>
                        <a:rPr lang="ja-JP" altLang="en-US" sz="1200" kern="100" dirty="0">
                          <a:effectLst/>
                          <a:latin typeface="BIZ UDPゴシック" panose="020B0400000000000000" pitchFamily="50" charset="-128"/>
                          <a:ea typeface="BIZ UDPゴシック" panose="020B0400000000000000" pitchFamily="50" charset="-128"/>
                        </a:rPr>
                        <a:t>。</a:t>
                      </a:r>
                    </a:p>
                  </a:txBody>
                  <a:tcPr marL="68580" marR="68580" marT="0" marB="0" anchor="ct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ja-JP" altLang="en-US" sz="1200" kern="100" dirty="0">
                        <a:effectLst/>
                        <a:latin typeface="BIZ UDPゴシック" panose="020B0400000000000000" pitchFamily="50" charset="-128"/>
                        <a:ea typeface="BIZ UDPゴシック" panose="020B0400000000000000" pitchFamily="50" charset="-128"/>
                      </a:endParaRPr>
                    </a:p>
                  </a:txBody>
                  <a:tcPr marL="68580" marR="68580" marT="0" marB="0"/>
                </a:tc>
                <a:extLst>
                  <a:ext uri="{0D108BD9-81ED-4DB2-BD59-A6C34878D82A}">
                    <a16:rowId xmlns:a16="http://schemas.microsoft.com/office/drawing/2014/main" val="2450948754"/>
                  </a:ext>
                </a:extLst>
              </a:tr>
            </a:tbl>
          </a:graphicData>
        </a:graphic>
      </p:graphicFrame>
      <p:pic>
        <p:nvPicPr>
          <p:cNvPr id="2049" name="図 15">
            <a:extLst>
              <a:ext uri="{FF2B5EF4-FFF2-40B4-BE49-F238E27FC236}">
                <a16:creationId xmlns:a16="http://schemas.microsoft.com/office/drawing/2014/main" id="{3987C2FE-D185-4948-B4F4-5A1089914695}"/>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723163" y="3305908"/>
            <a:ext cx="1149878" cy="1528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098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16</a:t>
            </a:fld>
            <a:endParaRPr kumimoji="1" lang="ja-JP" altLang="en-US"/>
          </a:p>
        </p:txBody>
      </p:sp>
      <p:pic>
        <p:nvPicPr>
          <p:cNvPr id="9" name="図 8">
            <a:extLst>
              <a:ext uri="{FF2B5EF4-FFF2-40B4-BE49-F238E27FC236}">
                <a16:creationId xmlns:a16="http://schemas.microsoft.com/office/drawing/2014/main" id="{365CC014-A2C2-4D3D-BBA3-0FCFB94EB1D7}"/>
              </a:ext>
            </a:extLst>
          </p:cNvPr>
          <p:cNvPicPr>
            <a:picLocks noChangeAspect="1"/>
          </p:cNvPicPr>
          <p:nvPr/>
        </p:nvPicPr>
        <p:blipFill>
          <a:blip r:embed="rId2"/>
          <a:stretch>
            <a:fillRect/>
          </a:stretch>
        </p:blipFill>
        <p:spPr>
          <a:xfrm>
            <a:off x="1925677" y="1262864"/>
            <a:ext cx="5756648" cy="2344864"/>
          </a:xfrm>
          <a:prstGeom prst="rect">
            <a:avLst/>
          </a:prstGeom>
          <a:ln>
            <a:solidFill>
              <a:schemeClr val="tx1"/>
            </a:solidFill>
          </a:ln>
        </p:spPr>
      </p:pic>
      <p:sp>
        <p:nvSpPr>
          <p:cNvPr id="14" name="コンテンツ プレースホルダー 2">
            <a:extLst>
              <a:ext uri="{FF2B5EF4-FFF2-40B4-BE49-F238E27FC236}">
                <a16:creationId xmlns:a16="http://schemas.microsoft.com/office/drawing/2014/main" id="{5CB75B83-F6AD-4F73-881F-1A57BA7A29DA}"/>
              </a:ext>
            </a:extLst>
          </p:cNvPr>
          <p:cNvSpPr txBox="1">
            <a:spLocks/>
          </p:cNvSpPr>
          <p:nvPr/>
        </p:nvSpPr>
        <p:spPr>
          <a:xfrm>
            <a:off x="363559" y="920601"/>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○試料採取装置の例（冷却を必要としない場合）</a:t>
            </a:r>
            <a:endParaRPr lang="en-US" altLang="ja-JP" sz="1400" kern="0" dirty="0">
              <a:latin typeface="BIZ UDPゴシック" panose="020B0400000000000000" pitchFamily="50" charset="-128"/>
              <a:ea typeface="BIZ UDPゴシック" panose="020B0400000000000000" pitchFamily="50" charset="-128"/>
              <a:cs typeface="ＭＳ"/>
            </a:endParaRPr>
          </a:p>
        </p:txBody>
      </p:sp>
      <p:sp>
        <p:nvSpPr>
          <p:cNvPr id="15" name="コンテンツ プレースホルダー 2">
            <a:extLst>
              <a:ext uri="{FF2B5EF4-FFF2-40B4-BE49-F238E27FC236}">
                <a16:creationId xmlns:a16="http://schemas.microsoft.com/office/drawing/2014/main" id="{BAA57A82-1130-46B4-BDD6-F44B1549AFD2}"/>
              </a:ext>
            </a:extLst>
          </p:cNvPr>
          <p:cNvSpPr txBox="1">
            <a:spLocks/>
          </p:cNvSpPr>
          <p:nvPr/>
        </p:nvSpPr>
        <p:spPr>
          <a:xfrm>
            <a:off x="363559" y="3640034"/>
            <a:ext cx="6119937" cy="4354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indent="133350" algn="just"/>
            <a:r>
              <a:rPr lang="ja-JP" altLang="en-US" sz="1400" kern="0" dirty="0">
                <a:latin typeface="BIZ UDPゴシック" panose="020B0400000000000000" pitchFamily="50" charset="-128"/>
                <a:ea typeface="BIZ UDPゴシック" panose="020B0400000000000000" pitchFamily="50" charset="-128"/>
                <a:cs typeface="ＭＳ"/>
              </a:rPr>
              <a:t>○試料採取</a:t>
            </a:r>
            <a:endParaRPr lang="en-US" altLang="ja-JP" sz="1400" kern="0" dirty="0">
              <a:latin typeface="BIZ UDPゴシック" panose="020B0400000000000000" pitchFamily="50" charset="-128"/>
              <a:ea typeface="BIZ UDPゴシック" panose="020B0400000000000000" pitchFamily="50" charset="-128"/>
              <a:cs typeface="ＭＳ"/>
            </a:endParaRPr>
          </a:p>
        </p:txBody>
      </p:sp>
      <p:sp>
        <p:nvSpPr>
          <p:cNvPr id="16" name="正方形/長方形 15">
            <a:extLst>
              <a:ext uri="{FF2B5EF4-FFF2-40B4-BE49-F238E27FC236}">
                <a16:creationId xmlns:a16="http://schemas.microsoft.com/office/drawing/2014/main" id="{3AF632A7-8B8F-40FE-BB81-D3D3650F044D}"/>
              </a:ext>
            </a:extLst>
          </p:cNvPr>
          <p:cNvSpPr/>
          <p:nvPr/>
        </p:nvSpPr>
        <p:spPr>
          <a:xfrm>
            <a:off x="971987" y="4107766"/>
            <a:ext cx="7437376" cy="215050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試料採取管を測定箇所に挿入し、外部からの漏れ込みがないようにする。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吸引ポンプを作動し、試料採取管及び導管を試料で置換する。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試料採取管とガス乾燥塔の間にキャニスタを取り付け、あらかじめ減圧したキャニスタのバルブを開き試料を採取する。このとき吸引ポンプは作動したままの状態とする。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キャニスタのバルブを閉じて保管する。</a:t>
            </a:r>
          </a:p>
          <a:p>
            <a:pPr marL="342900" indent="-342900">
              <a:lnSpc>
                <a:spcPct val="150000"/>
              </a:lnSpc>
              <a:buFont typeface="+mj-ea"/>
              <a:buAutoNum type="circleNumDbPlain"/>
            </a:pPr>
            <a:r>
              <a:rPr kumimoji="1" lang="ja-JP" altLang="en-US" sz="1400" dirty="0">
                <a:latin typeface="BIZ UDPゴシック" panose="020B0400000000000000" pitchFamily="50" charset="-128"/>
                <a:ea typeface="BIZ UDPゴシック" panose="020B0400000000000000" pitchFamily="50" charset="-128"/>
              </a:rPr>
              <a:t>冷却装置を必要とする場合は、試料採取管と気密容器の間に取り付けること。</a:t>
            </a:r>
          </a:p>
        </p:txBody>
      </p:sp>
      <p:sp>
        <p:nvSpPr>
          <p:cNvPr id="17" name="タイトル 1">
            <a:extLst>
              <a:ext uri="{FF2B5EF4-FFF2-40B4-BE49-F238E27FC236}">
                <a16:creationId xmlns:a16="http://schemas.microsoft.com/office/drawing/2014/main" id="{60D6A500-108D-4073-BCC8-B6B0DAE6CCE7}"/>
              </a:ext>
            </a:extLst>
          </p:cNvPr>
          <p:cNvSpPr txBox="1">
            <a:spLocks/>
          </p:cNvSpPr>
          <p:nvPr/>
        </p:nvSpPr>
        <p:spPr>
          <a:xfrm>
            <a:off x="363560" y="345602"/>
            <a:ext cx="7543800" cy="435426"/>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en-US" altLang="ja-JP" sz="2000">
                <a:latin typeface="BIZ UDPゴシック" panose="020B0400000000000000" pitchFamily="50" charset="-128"/>
                <a:ea typeface="BIZ UDPゴシック" panose="020B0400000000000000" pitchFamily="50" charset="-128"/>
              </a:rPr>
              <a:t>1.3</a:t>
            </a:r>
            <a:r>
              <a:rPr lang="ja-JP" altLang="en-US" sz="2000">
                <a:latin typeface="BIZ UDPゴシック" panose="020B0400000000000000" pitchFamily="50" charset="-128"/>
                <a:ea typeface="BIZ UDPゴシック" panose="020B0400000000000000" pitchFamily="50" charset="-128"/>
              </a:rPr>
              <a:t>　キャニスタ採取法</a:t>
            </a:r>
            <a:endParaRPr lang="ja-JP" altLang="en-US" sz="2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05638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5464AB9-CC5A-4EF6-A48D-83830EBD0CC1}"/>
              </a:ext>
            </a:extLst>
          </p:cNvPr>
          <p:cNvSpPr>
            <a:spLocks noGrp="1"/>
          </p:cNvSpPr>
          <p:nvPr>
            <p:ph type="sldNum" sz="quarter" idx="12"/>
          </p:nvPr>
        </p:nvSpPr>
        <p:spPr/>
        <p:txBody>
          <a:bodyPr/>
          <a:lstStyle/>
          <a:p>
            <a:fld id="{33B36D01-8D84-416B-8533-51F8D6297C0F}" type="slidenum">
              <a:rPr kumimoji="1" lang="ja-JP" altLang="en-US" smtClean="0"/>
              <a:t>17</a:t>
            </a:fld>
            <a:endParaRPr kumimoji="1" lang="ja-JP" altLang="en-US"/>
          </a:p>
        </p:txBody>
      </p:sp>
      <p:sp>
        <p:nvSpPr>
          <p:cNvPr id="3" name="タイトル 1">
            <a:extLst>
              <a:ext uri="{FF2B5EF4-FFF2-40B4-BE49-F238E27FC236}">
                <a16:creationId xmlns:a16="http://schemas.microsoft.com/office/drawing/2014/main" id="{B96E425C-DB59-4BB1-844C-A0AF938C08BE}"/>
              </a:ext>
            </a:extLst>
          </p:cNvPr>
          <p:cNvSpPr txBox="1">
            <a:spLocks/>
          </p:cNvSpPr>
          <p:nvPr/>
        </p:nvSpPr>
        <p:spPr>
          <a:xfrm>
            <a:off x="233187" y="203351"/>
            <a:ext cx="7543800"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（参考）水銀及びその化合物の測定方法①</a:t>
            </a:r>
          </a:p>
        </p:txBody>
      </p:sp>
      <p:sp>
        <p:nvSpPr>
          <p:cNvPr id="4" name="テキスト ボックス 3">
            <a:extLst>
              <a:ext uri="{FF2B5EF4-FFF2-40B4-BE49-F238E27FC236}">
                <a16:creationId xmlns:a16="http://schemas.microsoft.com/office/drawing/2014/main" id="{0ABD5488-344A-4875-9665-633DECA93B77}"/>
              </a:ext>
            </a:extLst>
          </p:cNvPr>
          <p:cNvSpPr txBox="1"/>
          <p:nvPr/>
        </p:nvSpPr>
        <p:spPr>
          <a:xfrm>
            <a:off x="233186" y="1169454"/>
            <a:ext cx="3705767" cy="360548"/>
          </a:xfrm>
          <a:prstGeom prst="rect">
            <a:avLst/>
          </a:prstGeom>
          <a:noFill/>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rPr>
              <a:t>○法の規制対象施設数</a:t>
            </a:r>
            <a:r>
              <a:rPr kumimoji="1" lang="ja-JP" altLang="en-US" sz="1200" dirty="0">
                <a:latin typeface="BIZ UDPゴシック" panose="020B0400000000000000" pitchFamily="50" charset="-128"/>
                <a:ea typeface="BIZ UDPゴシック" panose="020B0400000000000000" pitchFamily="50" charset="-128"/>
              </a:rPr>
              <a:t>（令和３年３月末現在）</a:t>
            </a:r>
            <a:endParaRPr kumimoji="1" lang="en-US" altLang="ja-JP" sz="1400" dirty="0">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72832807-8F93-45A3-BA57-910FD76AB0A9}"/>
              </a:ext>
            </a:extLst>
          </p:cNvPr>
          <p:cNvGraphicFramePr>
            <a:graphicFrameLocks noGrp="1"/>
          </p:cNvGraphicFramePr>
          <p:nvPr>
            <p:extLst>
              <p:ext uri="{D42A27DB-BD31-4B8C-83A1-F6EECF244321}">
                <p14:modId xmlns:p14="http://schemas.microsoft.com/office/powerpoint/2010/main" val="599991330"/>
              </p:ext>
            </p:extLst>
          </p:nvPr>
        </p:nvGraphicFramePr>
        <p:xfrm>
          <a:off x="471281" y="1603546"/>
          <a:ext cx="3813268" cy="4186526"/>
        </p:xfrm>
        <a:graphic>
          <a:graphicData uri="http://schemas.openxmlformats.org/drawingml/2006/table">
            <a:tbl>
              <a:tblPr firstRow="1" firstCol="1" bandRow="1">
                <a:tableStyleId>{5C22544A-7EE6-4342-B048-85BDC9FD1C3A}</a:tableStyleId>
              </a:tblPr>
              <a:tblGrid>
                <a:gridCol w="1116000">
                  <a:extLst>
                    <a:ext uri="{9D8B030D-6E8A-4147-A177-3AD203B41FA5}">
                      <a16:colId xmlns:a16="http://schemas.microsoft.com/office/drawing/2014/main" val="144075082"/>
                    </a:ext>
                  </a:extLst>
                </a:gridCol>
                <a:gridCol w="666455">
                  <a:extLst>
                    <a:ext uri="{9D8B030D-6E8A-4147-A177-3AD203B41FA5}">
                      <a16:colId xmlns:a16="http://schemas.microsoft.com/office/drawing/2014/main" val="811280615"/>
                    </a:ext>
                  </a:extLst>
                </a:gridCol>
                <a:gridCol w="1346813">
                  <a:extLst>
                    <a:ext uri="{9D8B030D-6E8A-4147-A177-3AD203B41FA5}">
                      <a16:colId xmlns:a16="http://schemas.microsoft.com/office/drawing/2014/main" val="266427943"/>
                    </a:ext>
                  </a:extLst>
                </a:gridCol>
                <a:gridCol w="684000">
                  <a:extLst>
                    <a:ext uri="{9D8B030D-6E8A-4147-A177-3AD203B41FA5}">
                      <a16:colId xmlns:a16="http://schemas.microsoft.com/office/drawing/2014/main" val="4201658048"/>
                    </a:ext>
                  </a:extLst>
                </a:gridCol>
              </a:tblGrid>
              <a:tr h="429621">
                <a:tc>
                  <a:txBody>
                    <a:bodyPr/>
                    <a:lstStyle/>
                    <a:p>
                      <a:pPr algn="just">
                        <a:lnSpc>
                          <a:spcPts val="140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大防法上の区分</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gridSpan="2">
                  <a:txBody>
                    <a:bodyPr/>
                    <a:lstStyle/>
                    <a:p>
                      <a:pPr algn="ctr">
                        <a:lnSpc>
                          <a:spcPts val="140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内訳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ctr">
                        <a:lnSpc>
                          <a:spcPts val="140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府内</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40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1128108335"/>
                  </a:ext>
                </a:extLst>
              </a:tr>
              <a:tr h="429621">
                <a:tc rowSpan="2">
                  <a:txBody>
                    <a:bodyPr/>
                    <a:lstStyle/>
                    <a:p>
                      <a:pPr algn="just">
                        <a:lnSpc>
                          <a:spcPts val="1400"/>
                        </a:lnSpc>
                      </a:pPr>
                      <a:r>
                        <a:rPr lang="ja-JP" sz="1050" kern="100" dirty="0">
                          <a:effectLst/>
                          <a:latin typeface="BIZ UDPゴシック" panose="020B0400000000000000" pitchFamily="50" charset="-128"/>
                          <a:ea typeface="BIZ UDPゴシック" panose="020B0400000000000000" pitchFamily="50" charset="-128"/>
                        </a:rPr>
                        <a:t>石炭火力発電所</a:t>
                      </a:r>
                    </a:p>
                    <a:p>
                      <a:pPr algn="just">
                        <a:lnSpc>
                          <a:spcPts val="1400"/>
                        </a:lnSpc>
                      </a:pPr>
                      <a:r>
                        <a:rPr lang="ja-JP" sz="1050" kern="100" dirty="0">
                          <a:effectLst/>
                          <a:latin typeface="BIZ UDPゴシック" panose="020B0400000000000000" pitchFamily="50" charset="-128"/>
                          <a:ea typeface="BIZ UDPゴシック" panose="020B0400000000000000" pitchFamily="50" charset="-128"/>
                        </a:rPr>
                        <a:t>産業用石炭燃焼ボイラー</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gridSpan="2">
                  <a:txBody>
                    <a:bodyPr/>
                    <a:lstStyle/>
                    <a:p>
                      <a:pPr algn="just">
                        <a:lnSpc>
                          <a:spcPts val="1400"/>
                        </a:lnSpc>
                      </a:pPr>
                      <a:r>
                        <a:rPr lang="ja-JP" sz="1050" kern="100" dirty="0">
                          <a:effectLst/>
                          <a:latin typeface="BIZ UDPゴシック" panose="020B0400000000000000" pitchFamily="50" charset="-128"/>
                          <a:ea typeface="BIZ UDPゴシック" panose="020B0400000000000000" pitchFamily="50" charset="-128"/>
                        </a:rPr>
                        <a:t>石炭専焼ボイラー</a:t>
                      </a:r>
                    </a:p>
                    <a:p>
                      <a:pPr algn="just">
                        <a:lnSpc>
                          <a:spcPts val="1400"/>
                        </a:lnSpc>
                      </a:pPr>
                      <a:r>
                        <a:rPr lang="ja-JP" sz="1050" kern="100" dirty="0">
                          <a:effectLst/>
                          <a:latin typeface="BIZ UDPゴシック" panose="020B0400000000000000" pitchFamily="50" charset="-128"/>
                          <a:ea typeface="BIZ UDPゴシック" panose="020B0400000000000000" pitchFamily="50" charset="-128"/>
                        </a:rPr>
                        <a:t>大型石炭混焼ボイラー</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just">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2335216984"/>
                  </a:ext>
                </a:extLst>
              </a:tr>
              <a:tr h="536499">
                <a:tc vMerge="1">
                  <a:txBody>
                    <a:bodyPr/>
                    <a:lstStyle/>
                    <a:p>
                      <a:endParaRPr kumimoji="1" lang="ja-JP" altLang="en-US"/>
                    </a:p>
                  </a:txBody>
                  <a:tcPr/>
                </a:tc>
                <a:tc gridSpan="2">
                  <a:txBody>
                    <a:bodyPr/>
                    <a:lstStyle/>
                    <a:p>
                      <a:pPr algn="just">
                        <a:lnSpc>
                          <a:spcPts val="1400"/>
                        </a:lnSpc>
                      </a:pPr>
                      <a:r>
                        <a:rPr lang="ja-JP" sz="1050" kern="100">
                          <a:effectLst/>
                          <a:latin typeface="BIZ UDPゴシック" panose="020B0400000000000000" pitchFamily="50" charset="-128"/>
                          <a:ea typeface="BIZ UDPゴシック" panose="020B0400000000000000" pitchFamily="50" charset="-128"/>
                        </a:rPr>
                        <a:t>小型石炭混焼ボイラー</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just">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125391365"/>
                  </a:ext>
                </a:extLst>
              </a:tr>
              <a:tr h="270104">
                <a:tc rowSpan="4">
                  <a:txBody>
                    <a:bodyPr/>
                    <a:lstStyle/>
                    <a:p>
                      <a:pPr algn="just">
                        <a:lnSpc>
                          <a:spcPts val="1400"/>
                        </a:lnSpc>
                      </a:pPr>
                      <a:r>
                        <a:rPr lang="ja-JP" sz="1050" kern="100" spc="-10" dirty="0">
                          <a:effectLst/>
                          <a:latin typeface="BIZ UDPゴシック" panose="020B0400000000000000" pitchFamily="50" charset="-128"/>
                          <a:ea typeface="BIZ UDPゴシック" panose="020B0400000000000000" pitchFamily="50" charset="-128"/>
                        </a:rPr>
                        <a:t>非鉄金属（銅、鉛、亜鉛</a:t>
                      </a:r>
                      <a:r>
                        <a:rPr lang="ja-JP" sz="1050" kern="100" spc="-20" dirty="0">
                          <a:effectLst/>
                          <a:latin typeface="BIZ UDPゴシック" panose="020B0400000000000000" pitchFamily="50" charset="-128"/>
                          <a:ea typeface="BIZ UDPゴシック" panose="020B0400000000000000" pitchFamily="50" charset="-128"/>
                        </a:rPr>
                        <a:t>及び工業金）製造に用いら</a:t>
                      </a:r>
                      <a:r>
                        <a:rPr lang="ja-JP" sz="1050" kern="100" dirty="0">
                          <a:effectLst/>
                          <a:latin typeface="BIZ UDPゴシック" panose="020B0400000000000000" pitchFamily="50" charset="-128"/>
                          <a:ea typeface="BIZ UDPゴシック" panose="020B0400000000000000" pitchFamily="50" charset="-128"/>
                        </a:rPr>
                        <a:t>れる精錬及び焙焼の工程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rowSpan="2">
                  <a:txBody>
                    <a:bodyPr/>
                    <a:lstStyle/>
                    <a:p>
                      <a:pPr algn="just">
                        <a:lnSpc>
                          <a:spcPts val="1400"/>
                        </a:lnSpc>
                      </a:pPr>
                      <a:r>
                        <a:rPr lang="ja-JP" sz="1050" kern="100" spc="-20" dirty="0">
                          <a:effectLst/>
                          <a:latin typeface="BIZ UDPゴシック" panose="020B0400000000000000" pitchFamily="50" charset="-128"/>
                          <a:ea typeface="BIZ UDPゴシック" panose="020B0400000000000000" pitchFamily="50" charset="-128"/>
                        </a:rPr>
                        <a:t>一次施設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just">
                        <a:lnSpc>
                          <a:spcPts val="1400"/>
                        </a:lnSpc>
                      </a:pPr>
                      <a:r>
                        <a:rPr lang="ja-JP" sz="1050" kern="100" spc="-20">
                          <a:effectLst/>
                          <a:latin typeface="BIZ UDPゴシック" panose="020B0400000000000000" pitchFamily="50" charset="-128"/>
                          <a:ea typeface="BIZ UDPゴシック" panose="020B0400000000000000" pitchFamily="50" charset="-128"/>
                        </a:rPr>
                        <a:t>銅又は工業金</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just">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1115627482"/>
                  </a:ext>
                </a:extLst>
              </a:tr>
              <a:tr h="232766">
                <a:tc vMerge="1">
                  <a:txBody>
                    <a:bodyPr/>
                    <a:lstStyle/>
                    <a:p>
                      <a:endParaRPr kumimoji="1" lang="ja-JP" altLang="en-US"/>
                    </a:p>
                  </a:txBody>
                  <a:tcPr/>
                </a:tc>
                <a:tc vMerge="1">
                  <a:txBody>
                    <a:bodyPr/>
                    <a:lstStyle/>
                    <a:p>
                      <a:endParaRPr kumimoji="1" lang="ja-JP" altLang="en-US"/>
                    </a:p>
                  </a:txBody>
                  <a:tcPr/>
                </a:tc>
                <a:tc>
                  <a:txBody>
                    <a:bodyPr/>
                    <a:lstStyle/>
                    <a:p>
                      <a:pPr algn="just">
                        <a:lnSpc>
                          <a:spcPts val="1400"/>
                        </a:lnSpc>
                      </a:pPr>
                      <a:r>
                        <a:rPr lang="ja-JP" sz="1050" kern="100" spc="-20">
                          <a:effectLst/>
                          <a:latin typeface="BIZ UDPゴシック" panose="020B0400000000000000" pitchFamily="50" charset="-128"/>
                          <a:ea typeface="BIZ UDPゴシック" panose="020B0400000000000000" pitchFamily="50" charset="-128"/>
                        </a:rPr>
                        <a:t>鉛又は亜鉛</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just">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1308418654"/>
                  </a:ext>
                </a:extLst>
              </a:tr>
              <a:tr h="262540">
                <a:tc vMerge="1">
                  <a:txBody>
                    <a:bodyPr/>
                    <a:lstStyle/>
                    <a:p>
                      <a:endParaRPr kumimoji="1" lang="ja-JP" altLang="en-US"/>
                    </a:p>
                  </a:txBody>
                  <a:tcPr/>
                </a:tc>
                <a:tc rowSpan="2">
                  <a:txBody>
                    <a:bodyPr/>
                    <a:lstStyle/>
                    <a:p>
                      <a:pPr algn="just">
                        <a:lnSpc>
                          <a:spcPts val="1400"/>
                        </a:lnSpc>
                      </a:pPr>
                      <a:r>
                        <a:rPr lang="ja-JP" sz="1050" kern="100" spc="-20" dirty="0">
                          <a:effectLst/>
                          <a:latin typeface="BIZ UDPゴシック" panose="020B0400000000000000" pitchFamily="50" charset="-128"/>
                          <a:ea typeface="BIZ UDPゴシック" panose="020B0400000000000000" pitchFamily="50" charset="-128"/>
                        </a:rPr>
                        <a:t>二次施設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just">
                        <a:lnSpc>
                          <a:spcPts val="1400"/>
                        </a:lnSpc>
                      </a:pPr>
                      <a:r>
                        <a:rPr lang="ja-JP" sz="1050" kern="100" spc="-20">
                          <a:effectLst/>
                          <a:latin typeface="BIZ UDPゴシック" panose="020B0400000000000000" pitchFamily="50" charset="-128"/>
                          <a:ea typeface="BIZ UDPゴシック" panose="020B0400000000000000" pitchFamily="50" charset="-128"/>
                        </a:rPr>
                        <a:t>銅、鉛又は亜鉛</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ctr">
                        <a:lnSpc>
                          <a:spcPts val="1400"/>
                        </a:lnSpc>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75683019"/>
                  </a:ext>
                </a:extLst>
              </a:tr>
              <a:tr h="639834">
                <a:tc vMerge="1">
                  <a:txBody>
                    <a:bodyPr/>
                    <a:lstStyle/>
                    <a:p>
                      <a:endParaRPr kumimoji="1" lang="ja-JP" altLang="en-US"/>
                    </a:p>
                  </a:txBody>
                  <a:tcPr/>
                </a:tc>
                <a:tc vMerge="1">
                  <a:txBody>
                    <a:bodyPr/>
                    <a:lstStyle/>
                    <a:p>
                      <a:endParaRPr kumimoji="1" lang="ja-JP" altLang="en-US"/>
                    </a:p>
                  </a:txBody>
                  <a:tcPr/>
                </a:tc>
                <a:tc>
                  <a:txBody>
                    <a:bodyPr/>
                    <a:lstStyle/>
                    <a:p>
                      <a:pPr algn="just">
                        <a:lnSpc>
                          <a:spcPts val="1400"/>
                        </a:lnSpc>
                      </a:pPr>
                      <a:r>
                        <a:rPr lang="ja-JP" sz="1050" kern="100" spc="-20">
                          <a:effectLst/>
                          <a:latin typeface="BIZ UDPゴシック" panose="020B0400000000000000" pitchFamily="50" charset="-128"/>
                          <a:ea typeface="BIZ UDPゴシック" panose="020B0400000000000000" pitchFamily="50" charset="-128"/>
                        </a:rPr>
                        <a:t>工業金</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a:txBody>
                    <a:bodyPr/>
                    <a:lstStyle/>
                    <a:p>
                      <a:pPr algn="ctr">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4269597814"/>
                  </a:ext>
                </a:extLst>
              </a:tr>
              <a:tr h="198376">
                <a:tc rowSpan="2">
                  <a:txBody>
                    <a:bodyPr/>
                    <a:lstStyle/>
                    <a:p>
                      <a:pPr algn="just">
                        <a:lnSpc>
                          <a:spcPts val="1400"/>
                        </a:lnSpc>
                      </a:pPr>
                      <a:r>
                        <a:rPr lang="ja-JP" sz="1050" kern="100">
                          <a:effectLst/>
                          <a:latin typeface="BIZ UDPゴシック" panose="020B0400000000000000" pitchFamily="50" charset="-128"/>
                          <a:ea typeface="BIZ UDPゴシック" panose="020B0400000000000000" pitchFamily="50" charset="-128"/>
                        </a:rPr>
                        <a:t>廃棄物の焼却設備</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gridSpan="2">
                  <a:txBody>
                    <a:bodyPr/>
                    <a:lstStyle/>
                    <a:p>
                      <a:pPr algn="just">
                        <a:lnSpc>
                          <a:spcPts val="1400"/>
                        </a:lnSpc>
                      </a:pPr>
                      <a:r>
                        <a:rPr lang="ja-JP" sz="1050" kern="100">
                          <a:effectLst/>
                          <a:latin typeface="BIZ UDPゴシック" panose="020B0400000000000000" pitchFamily="50" charset="-128"/>
                          <a:ea typeface="BIZ UDPゴシック" panose="020B0400000000000000" pitchFamily="50" charset="-128"/>
                        </a:rPr>
                        <a:t>廃棄物焼却炉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ctr">
                        <a:lnSpc>
                          <a:spcPts val="1400"/>
                        </a:lnSpc>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173</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1685061663"/>
                  </a:ext>
                </a:extLst>
              </a:tr>
              <a:tr h="231246">
                <a:tc vMerge="1">
                  <a:txBody>
                    <a:bodyPr/>
                    <a:lstStyle/>
                    <a:p>
                      <a:endParaRPr kumimoji="1" lang="ja-JP" altLang="en-US"/>
                    </a:p>
                  </a:txBody>
                  <a:tcPr/>
                </a:tc>
                <a:tc gridSpan="2">
                  <a:txBody>
                    <a:bodyPr/>
                    <a:lstStyle/>
                    <a:p>
                      <a:pPr algn="just">
                        <a:lnSpc>
                          <a:spcPts val="1400"/>
                        </a:lnSpc>
                      </a:pPr>
                      <a:r>
                        <a:rPr lang="ja-JP" sz="1050" kern="100">
                          <a:effectLst/>
                          <a:latin typeface="BIZ UDPゴシック" panose="020B0400000000000000" pitchFamily="50" charset="-128"/>
                          <a:ea typeface="BIZ UDPゴシック" panose="020B0400000000000000" pitchFamily="50" charset="-128"/>
                        </a:rPr>
                        <a:t>水銀含有汚泥の焼却炉等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ctr">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4123340333"/>
                  </a:ext>
                </a:extLst>
              </a:tr>
              <a:tr h="660866">
                <a:tc>
                  <a:txBody>
                    <a:bodyPr/>
                    <a:lstStyle/>
                    <a:p>
                      <a:pPr algn="just">
                        <a:lnSpc>
                          <a:spcPts val="1400"/>
                        </a:lnSpc>
                      </a:pPr>
                      <a:r>
                        <a:rPr lang="ja-JP" sz="1050" kern="100">
                          <a:effectLst/>
                          <a:latin typeface="BIZ UDPゴシック" panose="020B0400000000000000" pitchFamily="50" charset="-128"/>
                          <a:ea typeface="BIZ UDPゴシック" panose="020B0400000000000000" pitchFamily="50" charset="-128"/>
                        </a:rPr>
                        <a:t>セメントクリンカーの</a:t>
                      </a:r>
                    </a:p>
                    <a:p>
                      <a:pPr algn="just">
                        <a:lnSpc>
                          <a:spcPts val="1400"/>
                        </a:lnSpc>
                      </a:pPr>
                      <a:r>
                        <a:rPr lang="ja-JP" sz="1050" kern="100">
                          <a:effectLst/>
                          <a:latin typeface="BIZ UDPゴシック" panose="020B0400000000000000" pitchFamily="50" charset="-128"/>
                          <a:ea typeface="BIZ UDPゴシック" panose="020B0400000000000000" pitchFamily="50" charset="-128"/>
                        </a:rPr>
                        <a:t>製造設備</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gridSpan="2">
                  <a:txBody>
                    <a:bodyPr/>
                    <a:lstStyle/>
                    <a:p>
                      <a:pPr algn="just">
                        <a:lnSpc>
                          <a:spcPts val="1400"/>
                        </a:lnSpc>
                      </a:pPr>
                      <a:r>
                        <a:rPr lang="ja-JP" sz="1050" kern="100" dirty="0">
                          <a:effectLst/>
                          <a:latin typeface="BIZ UDPゴシック" panose="020B0400000000000000" pitchFamily="50" charset="-128"/>
                          <a:ea typeface="BIZ UDPゴシック" panose="020B0400000000000000" pitchFamily="50" charset="-128"/>
                        </a:rPr>
                        <a:t>セメント製造の用に供する焼成炉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ctr">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427785288"/>
                  </a:ext>
                </a:extLst>
              </a:tr>
              <a:tr h="295053">
                <a:tc gridSpan="3">
                  <a:txBody>
                    <a:bodyPr/>
                    <a:lstStyle/>
                    <a:p>
                      <a:pPr algn="just">
                        <a:lnSpc>
                          <a:spcPts val="140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合計</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pPr algn="just">
                        <a:lnSpc>
                          <a:spcPts val="1400"/>
                        </a:lnSpc>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tc hMerge="1">
                  <a:txBody>
                    <a:bodyPr/>
                    <a:lstStyle/>
                    <a:p>
                      <a:endParaRPr kumimoji="1" lang="ja-JP" altLang="en-US"/>
                    </a:p>
                  </a:txBody>
                  <a:tcPr/>
                </a:tc>
                <a:tc>
                  <a:txBody>
                    <a:bodyPr/>
                    <a:lstStyle/>
                    <a:p>
                      <a:pPr algn="ctr">
                        <a:lnSpc>
                          <a:spcPts val="1400"/>
                        </a:lnSpc>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178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4864" marR="54864" marT="0" marB="0" anchor="ctr"/>
                </a:tc>
                <a:extLst>
                  <a:ext uri="{0D108BD9-81ED-4DB2-BD59-A6C34878D82A}">
                    <a16:rowId xmlns:a16="http://schemas.microsoft.com/office/drawing/2014/main" val="3811790394"/>
                  </a:ext>
                </a:extLst>
              </a:tr>
            </a:tbl>
          </a:graphicData>
        </a:graphic>
      </p:graphicFrame>
      <p:graphicFrame>
        <p:nvGraphicFramePr>
          <p:cNvPr id="6" name="表 5">
            <a:extLst>
              <a:ext uri="{FF2B5EF4-FFF2-40B4-BE49-F238E27FC236}">
                <a16:creationId xmlns:a16="http://schemas.microsoft.com/office/drawing/2014/main" id="{4872784C-8E70-4F1E-AFDF-C9538F59725B}"/>
              </a:ext>
            </a:extLst>
          </p:cNvPr>
          <p:cNvGraphicFramePr>
            <a:graphicFrameLocks noGrp="1"/>
          </p:cNvGraphicFramePr>
          <p:nvPr>
            <p:extLst>
              <p:ext uri="{D42A27DB-BD31-4B8C-83A1-F6EECF244321}">
                <p14:modId xmlns:p14="http://schemas.microsoft.com/office/powerpoint/2010/main" val="1855127058"/>
              </p:ext>
            </p:extLst>
          </p:nvPr>
        </p:nvGraphicFramePr>
        <p:xfrm>
          <a:off x="4405005" y="1603546"/>
          <a:ext cx="4394397" cy="4186524"/>
        </p:xfrm>
        <a:graphic>
          <a:graphicData uri="http://schemas.openxmlformats.org/drawingml/2006/table">
            <a:tbl>
              <a:tblPr firstRow="1" firstCol="1" bandRow="1">
                <a:tableStyleId>{5C22544A-7EE6-4342-B048-85BDC9FD1C3A}</a:tableStyleId>
              </a:tblPr>
              <a:tblGrid>
                <a:gridCol w="1584000">
                  <a:extLst>
                    <a:ext uri="{9D8B030D-6E8A-4147-A177-3AD203B41FA5}">
                      <a16:colId xmlns:a16="http://schemas.microsoft.com/office/drawing/2014/main" val="4031403180"/>
                    </a:ext>
                  </a:extLst>
                </a:gridCol>
                <a:gridCol w="2196000">
                  <a:extLst>
                    <a:ext uri="{9D8B030D-6E8A-4147-A177-3AD203B41FA5}">
                      <a16:colId xmlns:a16="http://schemas.microsoft.com/office/drawing/2014/main" val="2124021827"/>
                    </a:ext>
                  </a:extLst>
                </a:gridCol>
                <a:gridCol w="614397">
                  <a:extLst>
                    <a:ext uri="{9D8B030D-6E8A-4147-A177-3AD203B41FA5}">
                      <a16:colId xmlns:a16="http://schemas.microsoft.com/office/drawing/2014/main" val="1677184699"/>
                    </a:ext>
                  </a:extLst>
                </a:gridCol>
              </a:tblGrid>
              <a:tr h="380784">
                <a:tc>
                  <a:txBody>
                    <a:bodyPr/>
                    <a:lstStyle/>
                    <a:p>
                      <a:pPr algn="ctr">
                        <a:lnSpc>
                          <a:spcPts val="1600"/>
                        </a:lnSpc>
                      </a:pPr>
                      <a:r>
                        <a:rPr lang="ja-JP" sz="1050" kern="100" spc="-10" dirty="0">
                          <a:effectLst/>
                          <a:latin typeface="BIZ UDPゴシック" panose="020B0400000000000000" pitchFamily="50" charset="-128"/>
                          <a:ea typeface="BIZ UDPゴシック" panose="020B0400000000000000" pitchFamily="50" charset="-128"/>
                        </a:rPr>
                        <a:t>項</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ja-JP" sz="1050" kern="100" spc="-10">
                          <a:effectLst/>
                          <a:latin typeface="BIZ UDPゴシック" panose="020B0400000000000000" pitchFamily="50" charset="-128"/>
                          <a:ea typeface="BIZ UDPゴシック" panose="020B0400000000000000" pitchFamily="50" charset="-128"/>
                        </a:rPr>
                        <a:t>施設の種類</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ja-JP" altLang="en-US" sz="1050" kern="100" spc="-10" dirty="0">
                          <a:effectLst/>
                          <a:latin typeface="BIZ UDPゴシック" panose="020B0400000000000000" pitchFamily="50" charset="-128"/>
                          <a:ea typeface="BIZ UDPゴシック" panose="020B0400000000000000" pitchFamily="50" charset="-128"/>
                        </a:rPr>
                        <a:t>府内</a:t>
                      </a:r>
                      <a:endParaRPr lang="en-US" altLang="ja-JP" sz="1050" kern="100" spc="-10" dirty="0">
                        <a:effectLst/>
                        <a:latin typeface="BIZ UDPゴシック" panose="020B0400000000000000" pitchFamily="50" charset="-128"/>
                        <a:ea typeface="BIZ UDPゴシック" panose="020B0400000000000000" pitchFamily="50" charset="-128"/>
                      </a:endParaRPr>
                    </a:p>
                    <a:p>
                      <a:pPr algn="ctr">
                        <a:lnSpc>
                          <a:spcPts val="1600"/>
                        </a:lnSpc>
                      </a:pPr>
                      <a:r>
                        <a:rPr lang="ja-JP" sz="1050" kern="100" spc="-10" dirty="0">
                          <a:effectLst/>
                          <a:latin typeface="BIZ UDPゴシック" panose="020B0400000000000000" pitchFamily="50" charset="-128"/>
                          <a:ea typeface="BIZ UDPゴシック" panose="020B0400000000000000" pitchFamily="50" charset="-128"/>
                        </a:rPr>
                        <a:t>施設数</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60538961"/>
                  </a:ext>
                </a:extLst>
              </a:tr>
              <a:tr h="729088">
                <a:tc>
                  <a:txBody>
                    <a:bodyPr/>
                    <a:lstStyle/>
                    <a:p>
                      <a:pPr marL="261620" indent="-261620" algn="just">
                        <a:lnSpc>
                          <a:spcPts val="1600"/>
                        </a:lnSpc>
                      </a:pPr>
                      <a:r>
                        <a:rPr lang="ja-JP" sz="1050" kern="100" spc="-10" dirty="0">
                          <a:effectLst/>
                          <a:latin typeface="BIZ UDPゴシック" panose="020B0400000000000000" pitchFamily="50" charset="-128"/>
                          <a:ea typeface="BIZ UDPゴシック" panose="020B0400000000000000" pitchFamily="50" charset="-128"/>
                        </a:rPr>
                        <a:t>四　化学工業品、石油精製又は石炭品の製造の用に供する施設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ts val="1600"/>
                        </a:lnSpc>
                      </a:pPr>
                      <a:r>
                        <a:rPr lang="ja-JP" sz="1050" kern="100" spc="-10" dirty="0">
                          <a:effectLst/>
                          <a:latin typeface="BIZ UDPゴシック" panose="020B0400000000000000" pitchFamily="50" charset="-128"/>
                          <a:ea typeface="BIZ UDPゴシック" panose="020B0400000000000000" pitchFamily="50" charset="-128"/>
                        </a:rPr>
                        <a:t>カ　乾燥・焼付施設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dirty="0">
                          <a:effectLst/>
                          <a:latin typeface="BIZ UDPゴシック" panose="020B0400000000000000" pitchFamily="50" charset="-128"/>
                          <a:ea typeface="BIZ UDPゴシック" panose="020B0400000000000000" pitchFamily="50" charset="-128"/>
                        </a:rPr>
                        <a:t>1</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59375034"/>
                  </a:ext>
                </a:extLst>
              </a:tr>
              <a:tr h="476453">
                <a:tc>
                  <a:txBody>
                    <a:bodyPr/>
                    <a:lstStyle/>
                    <a:p>
                      <a:pPr marL="261620" indent="-261620" algn="just">
                        <a:lnSpc>
                          <a:spcPts val="1600"/>
                        </a:lnSpc>
                      </a:pPr>
                      <a:r>
                        <a:rPr lang="ja-JP" sz="1050" kern="100" spc="-10" dirty="0">
                          <a:effectLst/>
                          <a:latin typeface="BIZ UDPゴシック" panose="020B0400000000000000" pitchFamily="50" charset="-128"/>
                          <a:ea typeface="BIZ UDPゴシック" panose="020B0400000000000000" pitchFamily="50" charset="-128"/>
                        </a:rPr>
                        <a:t>五　プラスチック製品の製造の用に供する施設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ts val="1600"/>
                        </a:lnSpc>
                      </a:pPr>
                      <a:r>
                        <a:rPr lang="ja-JP" sz="1050" kern="100" spc="-10" dirty="0">
                          <a:effectLst/>
                          <a:latin typeface="BIZ UDPゴシック" panose="020B0400000000000000" pitchFamily="50" charset="-128"/>
                          <a:ea typeface="BIZ UDPゴシック" panose="020B0400000000000000" pitchFamily="50" charset="-128"/>
                        </a:rPr>
                        <a:t>ト　混練施設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a:effectLst/>
                          <a:latin typeface="BIZ UDPゴシック" panose="020B0400000000000000" pitchFamily="50" charset="-128"/>
                          <a:ea typeface="BIZ UDPゴシック" panose="020B0400000000000000" pitchFamily="50" charset="-128"/>
                        </a:rPr>
                        <a:t>2</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53774837"/>
                  </a:ext>
                </a:extLst>
              </a:tr>
              <a:tr h="476453">
                <a:tc rowSpan="5">
                  <a:txBody>
                    <a:bodyPr/>
                    <a:lstStyle/>
                    <a:p>
                      <a:pPr marL="261620" indent="-261620" algn="just">
                        <a:lnSpc>
                          <a:spcPts val="1600"/>
                        </a:lnSpc>
                      </a:pPr>
                      <a:r>
                        <a:rPr lang="ja-JP" sz="1050" kern="100" spc="-10" dirty="0">
                          <a:effectLst/>
                          <a:latin typeface="BIZ UDPゴシック" panose="020B0400000000000000" pitchFamily="50" charset="-128"/>
                          <a:ea typeface="BIZ UDPゴシック" panose="020B0400000000000000" pitchFamily="50" charset="-128"/>
                        </a:rPr>
                        <a:t>八　</a:t>
                      </a:r>
                      <a:r>
                        <a:rPr lang="ja-JP" sz="1050" kern="100" spc="-40" dirty="0">
                          <a:effectLst/>
                          <a:latin typeface="BIZ UDPゴシック" panose="020B0400000000000000" pitchFamily="50" charset="-128"/>
                          <a:ea typeface="BIZ UDPゴシック" panose="020B0400000000000000" pitchFamily="50" charset="-128"/>
                        </a:rPr>
                        <a:t>鉄鋼若しくは非鉄金属の製造、金属</a:t>
                      </a:r>
                      <a:r>
                        <a:rPr lang="ja-JP" sz="1050" kern="100" spc="-20" dirty="0">
                          <a:effectLst/>
                          <a:latin typeface="BIZ UDPゴシック" panose="020B0400000000000000" pitchFamily="50" charset="-128"/>
                          <a:ea typeface="BIZ UDPゴシック" panose="020B0400000000000000" pitchFamily="50" charset="-128"/>
                        </a:rPr>
                        <a:t>製品の製造又は機械若しくは機械器具の製造の用に供する施設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ts val="1600"/>
                        </a:lnSpc>
                      </a:pPr>
                      <a:r>
                        <a:rPr lang="ja-JP" sz="1050" kern="100" spc="-10" dirty="0">
                          <a:effectLst/>
                          <a:latin typeface="BIZ UDPゴシック" panose="020B0400000000000000" pitchFamily="50" charset="-128"/>
                          <a:ea typeface="BIZ UDPゴシック" panose="020B0400000000000000" pitchFamily="50" charset="-128"/>
                        </a:rPr>
                        <a:t>ロ　令別表第一の五に掲げる溶解炉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dirty="0">
                          <a:effectLst/>
                          <a:latin typeface="BIZ UDPゴシック" panose="020B0400000000000000" pitchFamily="50" charset="-128"/>
                          <a:ea typeface="BIZ UDPゴシック" panose="020B0400000000000000" pitchFamily="50" charset="-128"/>
                        </a:rPr>
                        <a:t>14</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3670675"/>
                  </a:ext>
                </a:extLst>
              </a:tr>
              <a:tr h="231476">
                <a:tc vMerge="1">
                  <a:txBody>
                    <a:bodyPr/>
                    <a:lstStyle/>
                    <a:p>
                      <a:endParaRPr kumimoji="1" lang="ja-JP" altLang="en-US"/>
                    </a:p>
                  </a:txBody>
                  <a:tcPr/>
                </a:tc>
                <a:tc>
                  <a:txBody>
                    <a:bodyPr/>
                    <a:lstStyle/>
                    <a:p>
                      <a:pPr algn="just">
                        <a:lnSpc>
                          <a:spcPts val="1600"/>
                        </a:lnSpc>
                      </a:pPr>
                      <a:r>
                        <a:rPr lang="ja-JP" sz="1050" kern="100" spc="-10">
                          <a:effectLst/>
                          <a:latin typeface="BIZ UDPゴシック" panose="020B0400000000000000" pitchFamily="50" charset="-128"/>
                          <a:ea typeface="BIZ UDPゴシック" panose="020B0400000000000000" pitchFamily="50" charset="-128"/>
                        </a:rPr>
                        <a:t>カ　金属溶解・精錬施設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a:effectLst/>
                          <a:latin typeface="BIZ UDPゴシック" panose="020B0400000000000000" pitchFamily="50" charset="-128"/>
                          <a:ea typeface="BIZ UDPゴシック" panose="020B0400000000000000" pitchFamily="50" charset="-128"/>
                        </a:rPr>
                        <a:t>3</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9479115"/>
                  </a:ext>
                </a:extLst>
              </a:tr>
              <a:tr h="373545">
                <a:tc vMerge="1">
                  <a:txBody>
                    <a:bodyPr/>
                    <a:lstStyle/>
                    <a:p>
                      <a:endParaRPr kumimoji="1" lang="ja-JP" altLang="en-US"/>
                    </a:p>
                  </a:txBody>
                  <a:tcPr/>
                </a:tc>
                <a:tc>
                  <a:txBody>
                    <a:bodyPr/>
                    <a:lstStyle/>
                    <a:p>
                      <a:pPr algn="just">
                        <a:lnSpc>
                          <a:spcPts val="1600"/>
                        </a:lnSpc>
                      </a:pPr>
                      <a:r>
                        <a:rPr lang="ja-JP" sz="1050" kern="100" spc="-10">
                          <a:effectLst/>
                          <a:latin typeface="BIZ UDPゴシック" panose="020B0400000000000000" pitchFamily="50" charset="-128"/>
                          <a:ea typeface="BIZ UDPゴシック" panose="020B0400000000000000" pitchFamily="50" charset="-128"/>
                        </a:rPr>
                        <a:t>ヨ　令別表第十一に掲げる乾燥炉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a:effectLst/>
                          <a:latin typeface="BIZ UDPゴシック" panose="020B0400000000000000" pitchFamily="50" charset="-128"/>
                          <a:ea typeface="BIZ UDPゴシック" panose="020B0400000000000000" pitchFamily="50" charset="-128"/>
                        </a:rPr>
                        <a:t>2</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26436619"/>
                  </a:ext>
                </a:extLst>
              </a:tr>
              <a:tr h="231476">
                <a:tc vMerge="1">
                  <a:txBody>
                    <a:bodyPr/>
                    <a:lstStyle/>
                    <a:p>
                      <a:endParaRPr kumimoji="1" lang="ja-JP" altLang="en-US"/>
                    </a:p>
                  </a:txBody>
                  <a:tcPr/>
                </a:tc>
                <a:tc>
                  <a:txBody>
                    <a:bodyPr/>
                    <a:lstStyle/>
                    <a:p>
                      <a:pPr algn="just">
                        <a:lnSpc>
                          <a:spcPts val="1600"/>
                        </a:lnSpc>
                      </a:pPr>
                      <a:r>
                        <a:rPr lang="ja-JP" sz="1050" kern="100" spc="-10">
                          <a:effectLst/>
                          <a:latin typeface="BIZ UDPゴシック" panose="020B0400000000000000" pitchFamily="50" charset="-128"/>
                          <a:ea typeface="BIZ UDPゴシック" panose="020B0400000000000000" pitchFamily="50" charset="-128"/>
                        </a:rPr>
                        <a:t>ソ　乾燥・焼付施設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a:effectLst/>
                          <a:latin typeface="BIZ UDPゴシック" panose="020B0400000000000000" pitchFamily="50" charset="-128"/>
                          <a:ea typeface="BIZ UDPゴシック" panose="020B0400000000000000" pitchFamily="50" charset="-128"/>
                        </a:rPr>
                        <a:t>4</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79304170"/>
                  </a:ext>
                </a:extLst>
              </a:tr>
              <a:tr h="231476">
                <a:tc vMerge="1">
                  <a:txBody>
                    <a:bodyPr/>
                    <a:lstStyle/>
                    <a:p>
                      <a:endParaRPr kumimoji="1" lang="ja-JP" altLang="en-US"/>
                    </a:p>
                  </a:txBody>
                  <a:tcPr/>
                </a:tc>
                <a:tc>
                  <a:txBody>
                    <a:bodyPr/>
                    <a:lstStyle/>
                    <a:p>
                      <a:pPr algn="just">
                        <a:lnSpc>
                          <a:spcPts val="1600"/>
                        </a:lnSpc>
                      </a:pPr>
                      <a:r>
                        <a:rPr lang="ja-JP" sz="1050" kern="100" spc="-10">
                          <a:effectLst/>
                          <a:latin typeface="BIZ UDPゴシック" panose="020B0400000000000000" pitchFamily="50" charset="-128"/>
                          <a:ea typeface="BIZ UDPゴシック" panose="020B0400000000000000" pitchFamily="50" charset="-128"/>
                        </a:rPr>
                        <a:t>ナ　溶融めっき施設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a:effectLst/>
                          <a:latin typeface="BIZ UDPゴシック" panose="020B0400000000000000" pitchFamily="50" charset="-128"/>
                          <a:ea typeface="BIZ UDPゴシック" panose="020B0400000000000000" pitchFamily="50" charset="-128"/>
                        </a:rPr>
                        <a:t>1</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59698496"/>
                  </a:ext>
                </a:extLst>
              </a:tr>
              <a:tr h="729088">
                <a:tc>
                  <a:txBody>
                    <a:bodyPr/>
                    <a:lstStyle/>
                    <a:p>
                      <a:pPr marL="261620" indent="-261620" algn="just">
                        <a:lnSpc>
                          <a:spcPts val="1600"/>
                        </a:lnSpc>
                      </a:pPr>
                      <a:r>
                        <a:rPr lang="ja-JP" sz="1050" kern="100" spc="-10">
                          <a:effectLst/>
                          <a:latin typeface="BIZ UDPゴシック" panose="020B0400000000000000" pitchFamily="50" charset="-128"/>
                          <a:ea typeface="BIZ UDPゴシック" panose="020B0400000000000000" pitchFamily="50" charset="-128"/>
                        </a:rPr>
                        <a:t>十　廃棄物焼却炉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261620" indent="-261620" algn="just">
                        <a:lnSpc>
                          <a:spcPts val="1600"/>
                        </a:lnSpc>
                      </a:pPr>
                      <a:r>
                        <a:rPr lang="ja-JP" altLang="en-US" sz="1050" kern="100" spc="-10" dirty="0">
                          <a:effectLst/>
                          <a:latin typeface="BIZ UDPゴシック" panose="020B0400000000000000" pitchFamily="50" charset="-128"/>
                          <a:ea typeface="BIZ UDPゴシック" panose="020B0400000000000000" pitchFamily="50" charset="-128"/>
                        </a:rPr>
                        <a:t>ハ　イ及びロであるものを除き焼却能力が一時間当たり</a:t>
                      </a:r>
                      <a:r>
                        <a:rPr lang="en-US" sz="1050" kern="100" spc="-10" dirty="0">
                          <a:effectLst/>
                          <a:latin typeface="BIZ UDPゴシック" panose="020B0400000000000000" pitchFamily="50" charset="-128"/>
                          <a:ea typeface="BIZ UDPゴシック" panose="020B0400000000000000" pitchFamily="50" charset="-128"/>
                        </a:rPr>
                        <a:t>50kg</a:t>
                      </a:r>
                      <a:r>
                        <a:rPr lang="ja-JP" altLang="en-US" sz="1050" kern="100" spc="-10" dirty="0">
                          <a:effectLst/>
                          <a:latin typeface="BIZ UDPゴシック" panose="020B0400000000000000" pitchFamily="50" charset="-128"/>
                          <a:ea typeface="BIZ UDPゴシック" panose="020B0400000000000000" pitchFamily="50" charset="-128"/>
                        </a:rPr>
                        <a:t>以上であるもの</a:t>
                      </a:r>
                      <a:endPar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pPr>
                      <a:r>
                        <a:rPr lang="en-US" sz="1050" kern="100" spc="-10" dirty="0">
                          <a:effectLst/>
                          <a:latin typeface="BIZ UDPゴシック" panose="020B0400000000000000" pitchFamily="50" charset="-128"/>
                          <a:ea typeface="BIZ UDPゴシック" panose="020B0400000000000000" pitchFamily="50" charset="-128"/>
                        </a:rPr>
                        <a:t>1</a:t>
                      </a:r>
                      <a:endPar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94458037"/>
                  </a:ext>
                </a:extLst>
              </a:tr>
              <a:tr h="225161">
                <a:tc gridSpan="2">
                  <a:txBody>
                    <a:bodyPr/>
                    <a:lstStyle/>
                    <a:p>
                      <a:pPr marL="261620" indent="-261620" algn="ctr">
                        <a:lnSpc>
                          <a:spcPts val="1600"/>
                        </a:lnSpc>
                      </a:pPr>
                      <a:r>
                        <a:rPr lang="ja-JP" sz="1050" kern="100" spc="-10">
                          <a:effectLst/>
                          <a:latin typeface="BIZ UDPゴシック" panose="020B0400000000000000" pitchFamily="50" charset="-128"/>
                          <a:ea typeface="BIZ UDPゴシック" panose="020B0400000000000000" pitchFamily="50" charset="-128"/>
                        </a:rPr>
                        <a:t>合　　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600"/>
                        </a:lnSpc>
                      </a:pPr>
                      <a:r>
                        <a:rPr lang="en-US" altLang="ja-JP" sz="1050" kern="100" spc="-10" dirty="0">
                          <a:effectLst/>
                          <a:latin typeface="BIZ UDPゴシック" panose="020B0400000000000000" pitchFamily="50" charset="-128"/>
                          <a:ea typeface="BIZ UDPゴシック" panose="020B0400000000000000" pitchFamily="50" charset="-128"/>
                          <a:cs typeface="Times New Roman" panose="02020603050405020304" pitchFamily="18" charset="0"/>
                        </a:rPr>
                        <a:t>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64325488"/>
                  </a:ext>
                </a:extLst>
              </a:tr>
            </a:tbl>
          </a:graphicData>
        </a:graphic>
      </p:graphicFrame>
      <p:sp>
        <p:nvSpPr>
          <p:cNvPr id="7" name="テキスト ボックス 6">
            <a:extLst>
              <a:ext uri="{FF2B5EF4-FFF2-40B4-BE49-F238E27FC236}">
                <a16:creationId xmlns:a16="http://schemas.microsoft.com/office/drawing/2014/main" id="{855F57B7-AF3B-4F85-9FEE-2820D00B86DB}"/>
              </a:ext>
            </a:extLst>
          </p:cNvPr>
          <p:cNvSpPr txBox="1"/>
          <p:nvPr/>
        </p:nvSpPr>
        <p:spPr>
          <a:xfrm>
            <a:off x="4284549" y="1169454"/>
            <a:ext cx="4768948" cy="360548"/>
          </a:xfrm>
          <a:prstGeom prst="rect">
            <a:avLst/>
          </a:prstGeom>
          <a:noFill/>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rPr>
              <a:t>○条例の規制対象施設</a:t>
            </a:r>
            <a:r>
              <a:rPr kumimoji="1" lang="ja-JP" altLang="en-US" sz="1200" dirty="0">
                <a:latin typeface="BIZ UDPゴシック" panose="020B0400000000000000" pitchFamily="50" charset="-128"/>
                <a:ea typeface="BIZ UDPゴシック" panose="020B0400000000000000" pitchFamily="50" charset="-128"/>
              </a:rPr>
              <a:t>（平成</a:t>
            </a:r>
            <a:r>
              <a:rPr kumimoji="1" lang="en-US" altLang="ja-JP" sz="1200" dirty="0">
                <a:latin typeface="BIZ UDPゴシック" panose="020B0400000000000000" pitchFamily="50" charset="-128"/>
                <a:ea typeface="BIZ UDPゴシック" panose="020B0400000000000000" pitchFamily="50" charset="-128"/>
              </a:rPr>
              <a:t>29</a:t>
            </a:r>
            <a:r>
              <a:rPr kumimoji="1" lang="ja-JP" altLang="en-US" sz="1200" dirty="0">
                <a:latin typeface="BIZ UDPゴシック" panose="020B0400000000000000" pitchFamily="50" charset="-128"/>
                <a:ea typeface="BIZ UDPゴシック" panose="020B0400000000000000" pitchFamily="50" charset="-128"/>
              </a:rPr>
              <a:t>年大阪府環境審議会資料より）</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D0302E25-2E8E-4F9F-992F-7367A9A6C237}"/>
              </a:ext>
            </a:extLst>
          </p:cNvPr>
          <p:cNvSpPr txBox="1"/>
          <p:nvPr/>
        </p:nvSpPr>
        <p:spPr>
          <a:xfrm>
            <a:off x="869452" y="5971039"/>
            <a:ext cx="627126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→測定する施設がどの法令の規制対象施設かをあらかじめ確認してください。</a:t>
            </a:r>
          </a:p>
        </p:txBody>
      </p:sp>
    </p:spTree>
    <p:extLst>
      <p:ext uri="{BB962C8B-B14F-4D97-AF65-F5344CB8AC3E}">
        <p14:creationId xmlns:p14="http://schemas.microsoft.com/office/powerpoint/2010/main" val="2420185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31CEE1-19F6-4337-82F4-50FC908AE389}"/>
              </a:ext>
            </a:extLst>
          </p:cNvPr>
          <p:cNvSpPr>
            <a:spLocks noGrp="1"/>
          </p:cNvSpPr>
          <p:nvPr>
            <p:ph type="sldNum" sz="quarter" idx="12"/>
          </p:nvPr>
        </p:nvSpPr>
        <p:spPr/>
        <p:txBody>
          <a:bodyPr/>
          <a:lstStyle/>
          <a:p>
            <a:fld id="{33B36D01-8D84-416B-8533-51F8D6297C0F}" type="slidenum">
              <a:rPr kumimoji="1" lang="ja-JP" altLang="en-US" smtClean="0"/>
              <a:t>18</a:t>
            </a:fld>
            <a:endParaRPr kumimoji="1" lang="ja-JP" altLang="en-US"/>
          </a:p>
        </p:txBody>
      </p:sp>
      <p:graphicFrame>
        <p:nvGraphicFramePr>
          <p:cNvPr id="3" name="表 2">
            <a:extLst>
              <a:ext uri="{FF2B5EF4-FFF2-40B4-BE49-F238E27FC236}">
                <a16:creationId xmlns:a16="http://schemas.microsoft.com/office/drawing/2014/main" id="{D763AF2A-A1EA-4083-912D-443291C56312}"/>
              </a:ext>
            </a:extLst>
          </p:cNvPr>
          <p:cNvGraphicFramePr>
            <a:graphicFrameLocks noGrp="1"/>
          </p:cNvGraphicFramePr>
          <p:nvPr>
            <p:extLst>
              <p:ext uri="{D42A27DB-BD31-4B8C-83A1-F6EECF244321}">
                <p14:modId xmlns:p14="http://schemas.microsoft.com/office/powerpoint/2010/main" val="230520801"/>
              </p:ext>
            </p:extLst>
          </p:nvPr>
        </p:nvGraphicFramePr>
        <p:xfrm>
          <a:off x="337623" y="929272"/>
          <a:ext cx="8534601" cy="3572388"/>
        </p:xfrm>
        <a:graphic>
          <a:graphicData uri="http://schemas.openxmlformats.org/drawingml/2006/table">
            <a:tbl>
              <a:tblPr firstRow="1" firstCol="1" bandRow="1">
                <a:tableStyleId>{21E4AEA4-8DFA-4A89-87EB-49C32662AFE0}</a:tableStyleId>
              </a:tblPr>
              <a:tblGrid>
                <a:gridCol w="1080000">
                  <a:extLst>
                    <a:ext uri="{9D8B030D-6E8A-4147-A177-3AD203B41FA5}">
                      <a16:colId xmlns:a16="http://schemas.microsoft.com/office/drawing/2014/main" val="830802225"/>
                    </a:ext>
                  </a:extLst>
                </a:gridCol>
                <a:gridCol w="1190215">
                  <a:extLst>
                    <a:ext uri="{9D8B030D-6E8A-4147-A177-3AD203B41FA5}">
                      <a16:colId xmlns:a16="http://schemas.microsoft.com/office/drawing/2014/main" val="1042078190"/>
                    </a:ext>
                  </a:extLst>
                </a:gridCol>
                <a:gridCol w="1573669">
                  <a:extLst>
                    <a:ext uri="{9D8B030D-6E8A-4147-A177-3AD203B41FA5}">
                      <a16:colId xmlns:a16="http://schemas.microsoft.com/office/drawing/2014/main" val="1282382749"/>
                    </a:ext>
                  </a:extLst>
                </a:gridCol>
                <a:gridCol w="4690717">
                  <a:extLst>
                    <a:ext uri="{9D8B030D-6E8A-4147-A177-3AD203B41FA5}">
                      <a16:colId xmlns:a16="http://schemas.microsoft.com/office/drawing/2014/main" val="2543255772"/>
                    </a:ext>
                  </a:extLst>
                </a:gridCol>
              </a:tblGrid>
              <a:tr h="309150">
                <a:tc>
                  <a:txBody>
                    <a:bodyPr/>
                    <a:lstStyle/>
                    <a:p>
                      <a:pPr algn="ctr">
                        <a:lnSpc>
                          <a:spcPts val="1800"/>
                        </a:lnSpc>
                      </a:pPr>
                      <a:r>
                        <a:rPr lang="ja-JP" sz="1200" kern="100">
                          <a:effectLst/>
                          <a:latin typeface="BIZ UDPゴシック" panose="020B0400000000000000" pitchFamily="50" charset="-128"/>
                          <a:ea typeface="BIZ UDPゴシック" panose="020B0400000000000000" pitchFamily="50" charset="-128"/>
                        </a:rPr>
                        <a:t>有害物質</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対象</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800"/>
                        </a:lnSpc>
                      </a:pPr>
                      <a:r>
                        <a:rPr lang="ja-JP" altLang="en-US" sz="1200" kern="100" dirty="0">
                          <a:effectLst/>
                          <a:latin typeface="BIZ UDPゴシック" panose="020B0400000000000000" pitchFamily="50" charset="-128"/>
                          <a:ea typeface="BIZ UDPゴシック" panose="020B0400000000000000" pitchFamily="50" charset="-128"/>
                        </a:rPr>
                        <a:t>試料採取・分析方法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05160656"/>
                  </a:ext>
                </a:extLst>
              </a:tr>
              <a:tr h="2188099">
                <a:tc>
                  <a:txBody>
                    <a:bodyPr/>
                    <a:lstStyle/>
                    <a:p>
                      <a:pPr algn="ctr">
                        <a:lnSpc>
                          <a:spcPts val="1800"/>
                        </a:lnSpc>
                      </a:pPr>
                      <a:r>
                        <a:rPr lang="ja-JP" altLang="en-US" sz="1200" kern="100" dirty="0">
                          <a:effectLst/>
                          <a:latin typeface="BIZ UDPゴシック" panose="020B0400000000000000" pitchFamily="50" charset="-128"/>
                          <a:ea typeface="BIZ UDPゴシック" panose="020B0400000000000000" pitchFamily="50" charset="-128"/>
                        </a:rPr>
                        <a:t>法対象施設</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ts val="1800"/>
                        </a:lnSpc>
                      </a:pPr>
                      <a:r>
                        <a:rPr lang="ja-JP" altLang="en-US" sz="1200" dirty="0">
                          <a:latin typeface="BIZ UDPゴシック" panose="020B0400000000000000" pitchFamily="50" charset="-128"/>
                          <a:ea typeface="BIZ UDPゴシック" panose="020B0400000000000000" pitchFamily="50" charset="-128"/>
                        </a:rPr>
                        <a:t>全水銀</a:t>
                      </a:r>
                      <a:endParaRPr lang="en-US" altLang="ja-JP" sz="1200" dirty="0">
                        <a:latin typeface="BIZ UDPゴシック" panose="020B0400000000000000" pitchFamily="50" charset="-128"/>
                        <a:ea typeface="BIZ UDPゴシック" panose="020B0400000000000000" pitchFamily="50" charset="-128"/>
                      </a:endParaRPr>
                    </a:p>
                    <a:p>
                      <a:pPr algn="l">
                        <a:lnSpc>
                          <a:spcPts val="1800"/>
                        </a:lnSpc>
                      </a:pPr>
                      <a:r>
                        <a:rPr lang="ja-JP" altLang="en-US" sz="1200" dirty="0">
                          <a:latin typeface="BIZ UDPゴシック" panose="020B0400000000000000" pitchFamily="50" charset="-128"/>
                          <a:ea typeface="BIZ UDPゴシック" panose="020B0400000000000000" pitchFamily="50" charset="-128"/>
                        </a:rPr>
                        <a:t> （ガス状水銀及び粒子状水銀）</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年９月</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26</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日環境省告示第</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94</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 </a:t>
                      </a:r>
                    </a:p>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改正：令和４年９月</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22</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日環境省告示第</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４年９月の改正告示により、試料採取は、個別試料採取方法、メインストリームサンプリング又はサイドストリームサンプリングの中から、試料採取場所、試料ガスの条件及び測定機器等に適した方法を選択。</a:t>
                      </a:r>
                    </a:p>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ガス状水銀</a:t>
                      </a:r>
                    </a:p>
                    <a:p>
                      <a:pPr algn="l">
                        <a:lnSpc>
                          <a:spcPts val="1800"/>
                        </a:lnSpc>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0222</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が基本。</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100L</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程度を吸引。</a:t>
                      </a:r>
                    </a:p>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粒子状水銀</a:t>
                      </a:r>
                    </a:p>
                    <a:p>
                      <a:pPr algn="l">
                        <a:lnSpc>
                          <a:spcPts val="1800"/>
                        </a:lnSpc>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1000L</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程度を</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Z 8808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に準拠して捕集。</a:t>
                      </a:r>
                    </a:p>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分析は湿式酸分解法</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還元気化</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原子吸光法又は加熱気化</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原子吸光法を用いる。</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48065028"/>
                  </a:ext>
                </a:extLst>
              </a:tr>
              <a:tr h="1075139">
                <a:tc>
                  <a:txBody>
                    <a:bodyPr/>
                    <a:lstStyle/>
                    <a:p>
                      <a:pPr algn="ctr">
                        <a:lnSpc>
                          <a:spcPts val="1800"/>
                        </a:lnSpc>
                      </a:pPr>
                      <a:r>
                        <a:rPr lang="ja-JP" altLang="en-US" sz="1200" kern="100" dirty="0">
                          <a:effectLst/>
                          <a:latin typeface="BIZ UDPゴシック" panose="020B0400000000000000" pitchFamily="50" charset="-128"/>
                          <a:ea typeface="BIZ UDPゴシック" panose="020B0400000000000000" pitchFamily="50" charset="-128"/>
                        </a:rPr>
                        <a:t>条例対象施設</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ts val="1800"/>
                        </a:lnSpc>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ガス状水銀</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ts val="1800"/>
                        </a:lnSpc>
                      </a:pP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日大阪府公告第</a:t>
                      </a: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35</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a:t>
                      </a:r>
                      <a:endPar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800"/>
                        </a:lnSpc>
                      </a:pP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改正：令和５年１月１３日大阪府公告第</a:t>
                      </a: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en-US" altLang="ja-JP" sz="1200" u="none" kern="100" dirty="0">
                          <a:effectLst/>
                          <a:latin typeface="BIZ UDPゴシック" panose="020B0400000000000000" pitchFamily="50" charset="-128"/>
                          <a:ea typeface="BIZ UDPゴシック" panose="020B0400000000000000" pitchFamily="50" charset="-128"/>
                        </a:rPr>
                        <a:t>JIS K 0222</a:t>
                      </a:r>
                      <a:r>
                        <a:rPr lang="ja-JP" altLang="ja-JP" sz="1200" u="none" kern="100" dirty="0">
                          <a:effectLst/>
                          <a:latin typeface="BIZ UDPゴシック" panose="020B0400000000000000" pitchFamily="50" charset="-128"/>
                          <a:ea typeface="BIZ UDPゴシック" panose="020B0400000000000000" pitchFamily="50" charset="-128"/>
                        </a:rPr>
                        <a:t>に定める方法</a:t>
                      </a:r>
                      <a:r>
                        <a:rPr lang="ja-JP" altLang="en-US" sz="1200" u="none" kern="100" dirty="0">
                          <a:effectLst/>
                          <a:latin typeface="BIZ UDPゴシック" panose="020B0400000000000000" pitchFamily="50" charset="-128"/>
                          <a:ea typeface="BIZ UDPゴシック" panose="020B0400000000000000" pitchFamily="50" charset="-128"/>
                        </a:rPr>
                        <a:t>のうちガス状水銀の測定法</a:t>
                      </a:r>
                      <a:r>
                        <a:rPr lang="ja-JP" altLang="ja-JP" sz="1200" u="none" kern="100" dirty="0">
                          <a:effectLst/>
                          <a:latin typeface="BIZ UDPゴシック" panose="020B0400000000000000" pitchFamily="50" charset="-128"/>
                          <a:ea typeface="BIZ UDPゴシック" panose="020B0400000000000000" pitchFamily="50" charset="-128"/>
                        </a:rPr>
                        <a:t>。ただし、水銀及びその化合物の量が著しく変動する有害物質に係る届出施設にあっては、排出ガス中の水銀測定法</a:t>
                      </a:r>
                      <a:r>
                        <a:rPr lang="en-US" altLang="ja-JP" sz="1200" u="none" kern="100" dirty="0">
                          <a:effectLst/>
                          <a:latin typeface="BIZ UDPゴシック" panose="020B0400000000000000" pitchFamily="50" charset="-128"/>
                          <a:ea typeface="BIZ UDPゴシック" panose="020B0400000000000000" pitchFamily="50" charset="-128"/>
                        </a:rPr>
                        <a:t>(</a:t>
                      </a:r>
                      <a:r>
                        <a:rPr lang="ja-JP" altLang="ja-JP" sz="1200" u="none" kern="100" dirty="0">
                          <a:effectLst/>
                          <a:latin typeface="BIZ UDPゴシック" panose="020B0400000000000000" pitchFamily="50" charset="-128"/>
                          <a:ea typeface="BIZ UDPゴシック" panose="020B0400000000000000" pitchFamily="50" charset="-128"/>
                        </a:rPr>
                        <a:t>平成</a:t>
                      </a:r>
                      <a:r>
                        <a:rPr lang="en-US" altLang="ja-JP" sz="1200" u="none" kern="100" dirty="0">
                          <a:effectLst/>
                          <a:latin typeface="BIZ UDPゴシック" panose="020B0400000000000000" pitchFamily="50" charset="-128"/>
                          <a:ea typeface="BIZ UDPゴシック" panose="020B0400000000000000" pitchFamily="50" charset="-128"/>
                        </a:rPr>
                        <a:t>28</a:t>
                      </a:r>
                      <a:r>
                        <a:rPr lang="ja-JP" altLang="ja-JP" sz="1200" u="none" kern="100" dirty="0">
                          <a:effectLst/>
                          <a:latin typeface="BIZ UDPゴシック" panose="020B0400000000000000" pitchFamily="50" charset="-128"/>
                          <a:ea typeface="BIZ UDPゴシック" panose="020B0400000000000000" pitchFamily="50" charset="-128"/>
                        </a:rPr>
                        <a:t>年環境省告示第</a:t>
                      </a:r>
                      <a:r>
                        <a:rPr lang="en-US" altLang="ja-JP" sz="1200" u="none" kern="100" dirty="0">
                          <a:effectLst/>
                          <a:latin typeface="BIZ UDPゴシック" panose="020B0400000000000000" pitchFamily="50" charset="-128"/>
                          <a:ea typeface="BIZ UDPゴシック" panose="020B0400000000000000" pitchFamily="50" charset="-128"/>
                        </a:rPr>
                        <a:t>94</a:t>
                      </a:r>
                      <a:r>
                        <a:rPr lang="ja-JP" altLang="ja-JP" sz="1200" u="none" kern="100" dirty="0">
                          <a:effectLst/>
                          <a:latin typeface="BIZ UDPゴシック" panose="020B0400000000000000" pitchFamily="50" charset="-128"/>
                          <a:ea typeface="BIZ UDPゴシック" panose="020B0400000000000000" pitchFamily="50" charset="-128"/>
                        </a:rPr>
                        <a:t>号</a:t>
                      </a:r>
                      <a:r>
                        <a:rPr lang="en-US" altLang="ja-JP" sz="1200" u="none" kern="100" dirty="0">
                          <a:effectLst/>
                          <a:latin typeface="BIZ UDPゴシック" panose="020B0400000000000000" pitchFamily="50" charset="-128"/>
                          <a:ea typeface="BIZ UDPゴシック" panose="020B0400000000000000" pitchFamily="50" charset="-128"/>
                        </a:rPr>
                        <a:t>)</a:t>
                      </a:r>
                      <a:r>
                        <a:rPr lang="ja-JP" altLang="ja-JP" sz="1200" u="none" kern="100" dirty="0">
                          <a:effectLst/>
                          <a:latin typeface="BIZ UDPゴシック" panose="020B0400000000000000" pitchFamily="50" charset="-128"/>
                          <a:ea typeface="BIZ UDPゴシック" panose="020B0400000000000000" pitchFamily="50" charset="-128"/>
                        </a:rPr>
                        <a:t>で定めるガス状水銀の測定法を適用することができるものとする。</a:t>
                      </a:r>
                      <a:endParaRPr lang="ja-JP"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61950990"/>
                  </a:ext>
                </a:extLst>
              </a:tr>
            </a:tbl>
          </a:graphicData>
        </a:graphic>
      </p:graphicFrame>
      <p:sp>
        <p:nvSpPr>
          <p:cNvPr id="4" name="タイトル 1">
            <a:extLst>
              <a:ext uri="{FF2B5EF4-FFF2-40B4-BE49-F238E27FC236}">
                <a16:creationId xmlns:a16="http://schemas.microsoft.com/office/drawing/2014/main" id="{FD7B4C6B-39DF-4AE3-82AE-7ABFDB583C8C}"/>
              </a:ext>
            </a:extLst>
          </p:cNvPr>
          <p:cNvSpPr txBox="1">
            <a:spLocks/>
          </p:cNvSpPr>
          <p:nvPr/>
        </p:nvSpPr>
        <p:spPr>
          <a:xfrm>
            <a:off x="233187" y="203351"/>
            <a:ext cx="7543800" cy="6535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（参考）水銀及びその化合物の測定方法②</a:t>
            </a:r>
          </a:p>
        </p:txBody>
      </p:sp>
      <p:graphicFrame>
        <p:nvGraphicFramePr>
          <p:cNvPr id="5" name="表 5">
            <a:extLst>
              <a:ext uri="{FF2B5EF4-FFF2-40B4-BE49-F238E27FC236}">
                <a16:creationId xmlns:a16="http://schemas.microsoft.com/office/drawing/2014/main" id="{17575C96-985B-4E1B-B697-10E92EE83279}"/>
              </a:ext>
            </a:extLst>
          </p:cNvPr>
          <p:cNvGraphicFramePr>
            <a:graphicFrameLocks noGrp="1"/>
          </p:cNvGraphicFramePr>
          <p:nvPr>
            <p:extLst>
              <p:ext uri="{D42A27DB-BD31-4B8C-83A1-F6EECF244321}">
                <p14:modId xmlns:p14="http://schemas.microsoft.com/office/powerpoint/2010/main" val="398520267"/>
              </p:ext>
            </p:extLst>
          </p:nvPr>
        </p:nvGraphicFramePr>
        <p:xfrm>
          <a:off x="792222" y="4557932"/>
          <a:ext cx="7643963" cy="1442432"/>
        </p:xfrm>
        <a:graphic>
          <a:graphicData uri="http://schemas.openxmlformats.org/drawingml/2006/table">
            <a:tbl>
              <a:tblPr firstRow="1" bandRow="1">
                <a:tableStyleId>{7DF18680-E054-41AD-8BC1-D1AEF772440D}</a:tableStyleId>
              </a:tblPr>
              <a:tblGrid>
                <a:gridCol w="2115361">
                  <a:extLst>
                    <a:ext uri="{9D8B030D-6E8A-4147-A177-3AD203B41FA5}">
                      <a16:colId xmlns:a16="http://schemas.microsoft.com/office/drawing/2014/main" val="691559888"/>
                    </a:ext>
                  </a:extLst>
                </a:gridCol>
                <a:gridCol w="5528602">
                  <a:extLst>
                    <a:ext uri="{9D8B030D-6E8A-4147-A177-3AD203B41FA5}">
                      <a16:colId xmlns:a16="http://schemas.microsoft.com/office/drawing/2014/main" val="3539434279"/>
                    </a:ext>
                  </a:extLst>
                </a:gridCol>
              </a:tblGrid>
              <a:tr h="294496">
                <a:tc>
                  <a:txBody>
                    <a:bodyPr/>
                    <a:lstStyle/>
                    <a:p>
                      <a:pPr algn="ctr"/>
                      <a:r>
                        <a:rPr kumimoji="1" lang="ja-JP" altLang="en-US" sz="1100" dirty="0">
                          <a:latin typeface="BIZ UDPゴシック" panose="020B0400000000000000" pitchFamily="50" charset="-128"/>
                          <a:ea typeface="BIZ UDPゴシック" panose="020B0400000000000000" pitchFamily="50" charset="-128"/>
                        </a:rPr>
                        <a:t>採取方法</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用語の定義</a:t>
                      </a:r>
                    </a:p>
                  </a:txBody>
                  <a:tcPr/>
                </a:tc>
                <a:extLst>
                  <a:ext uri="{0D108BD9-81ED-4DB2-BD59-A6C34878D82A}">
                    <a16:rowId xmlns:a16="http://schemas.microsoft.com/office/drawing/2014/main" val="314000400"/>
                  </a:ext>
                </a:extLst>
              </a:tr>
              <a:tr h="294496">
                <a:tc>
                  <a:txBody>
                    <a:bodyPr/>
                    <a:lstStyle/>
                    <a:p>
                      <a:r>
                        <a:rPr lang="ja-JP" altLang="en-US" sz="1100" kern="100" dirty="0">
                          <a:effectLst/>
                          <a:latin typeface="BIZ UDPゴシック" panose="020B0400000000000000" pitchFamily="50" charset="-128"/>
                          <a:ea typeface="BIZ UDPゴシック" panose="020B0400000000000000" pitchFamily="50" charset="-128"/>
                        </a:rPr>
                        <a:t>個別試料採取方法</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二つのノズルを用いてガス状水銀及び粒子状水銀を個別に採取する方法</a:t>
                      </a:r>
                    </a:p>
                  </a:txBody>
                  <a:tcPr/>
                </a:tc>
                <a:extLst>
                  <a:ext uri="{0D108BD9-81ED-4DB2-BD59-A6C34878D82A}">
                    <a16:rowId xmlns:a16="http://schemas.microsoft.com/office/drawing/2014/main" val="498436081"/>
                  </a:ext>
                </a:extLst>
              </a:tr>
              <a:tr h="338872">
                <a:tc>
                  <a:txBody>
                    <a:bodyPr/>
                    <a:lstStyle/>
                    <a:p>
                      <a:r>
                        <a:rPr lang="ja-JP" altLang="en-US" sz="1100" kern="100" dirty="0">
                          <a:effectLst/>
                          <a:latin typeface="BIZ UDPゴシック" panose="020B0400000000000000" pitchFamily="50" charset="-128"/>
                          <a:ea typeface="BIZ UDPゴシック" panose="020B0400000000000000" pitchFamily="50" charset="-128"/>
                        </a:rPr>
                        <a:t>メインストリームサンプリング</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一つのノズルを用いて排出ガスを等速吸引で採取して、同じ流量で粒子状水銀及びガス状水銀を同時に捕集する方法</a:t>
                      </a:r>
                    </a:p>
                  </a:txBody>
                  <a:tcPr/>
                </a:tc>
                <a:extLst>
                  <a:ext uri="{0D108BD9-81ED-4DB2-BD59-A6C34878D82A}">
                    <a16:rowId xmlns:a16="http://schemas.microsoft.com/office/drawing/2014/main" val="1204061400"/>
                  </a:ext>
                </a:extLst>
              </a:tr>
              <a:tr h="338872">
                <a:tc>
                  <a:txBody>
                    <a:bodyPr/>
                    <a:lstStyle/>
                    <a:p>
                      <a:r>
                        <a:rPr lang="ja-JP" altLang="en-US" sz="1100" kern="100" dirty="0">
                          <a:effectLst/>
                          <a:latin typeface="BIZ UDPゴシック" panose="020B0400000000000000" pitchFamily="50" charset="-128"/>
                          <a:ea typeface="BIZ UDPゴシック" panose="020B0400000000000000" pitchFamily="50" charset="-128"/>
                        </a:rPr>
                        <a:t>サイドストリームサンプリング</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一つのノズルを用いて排出ガスを等速吸引で採取して粒子状水銀を捕集し、試料ガスの一部を分岐してガス状水銀を同時に捕集する方法</a:t>
                      </a:r>
                    </a:p>
                  </a:txBody>
                  <a:tcPr/>
                </a:tc>
                <a:extLst>
                  <a:ext uri="{0D108BD9-81ED-4DB2-BD59-A6C34878D82A}">
                    <a16:rowId xmlns:a16="http://schemas.microsoft.com/office/drawing/2014/main" val="851962403"/>
                  </a:ext>
                </a:extLst>
              </a:tr>
            </a:tbl>
          </a:graphicData>
        </a:graphic>
      </p:graphicFrame>
      <p:sp>
        <p:nvSpPr>
          <p:cNvPr id="6" name="テキスト ボックス 5">
            <a:extLst>
              <a:ext uri="{FF2B5EF4-FFF2-40B4-BE49-F238E27FC236}">
                <a16:creationId xmlns:a16="http://schemas.microsoft.com/office/drawing/2014/main" id="{268607A3-CF39-47FA-8B1C-A59331EC6C70}"/>
              </a:ext>
            </a:extLst>
          </p:cNvPr>
          <p:cNvSpPr txBox="1"/>
          <p:nvPr/>
        </p:nvSpPr>
        <p:spPr>
          <a:xfrm>
            <a:off x="422031" y="6064164"/>
            <a:ext cx="893545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→環境省</a:t>
            </a:r>
            <a:r>
              <a:rPr kumimoji="1" lang="ja-JP" altLang="en-US" sz="1400" dirty="0" smtClean="0">
                <a:latin typeface="BIZ UDPゴシック" panose="020B0400000000000000" pitchFamily="50" charset="-128"/>
                <a:ea typeface="BIZ UDPゴシック" panose="020B0400000000000000" pitchFamily="50" charset="-128"/>
              </a:rPr>
              <a:t>告示の</a:t>
            </a:r>
            <a:r>
              <a:rPr kumimoji="1" lang="ja-JP" altLang="en-US" sz="1400" dirty="0">
                <a:latin typeface="BIZ UDPゴシック" panose="020B0400000000000000" pitchFamily="50" charset="-128"/>
                <a:ea typeface="BIZ UDPゴシック" panose="020B0400000000000000" pitchFamily="50" charset="-128"/>
              </a:rPr>
              <a:t>詳細は環境省</a:t>
            </a:r>
            <a:r>
              <a:rPr kumimoji="1" lang="en-US" altLang="ja-JP" sz="1400" dirty="0">
                <a:latin typeface="BIZ UDPゴシック" panose="020B0400000000000000" pitchFamily="50" charset="-128"/>
                <a:ea typeface="BIZ UDPゴシック" panose="020B0400000000000000" pitchFamily="50" charset="-128"/>
              </a:rPr>
              <a:t>HP</a:t>
            </a:r>
            <a:r>
              <a:rPr kumimoji="1" lang="ja-JP" altLang="en-US" sz="1400" dirty="0">
                <a:latin typeface="BIZ UDPゴシック" panose="020B0400000000000000" pitchFamily="50" charset="-128"/>
                <a:ea typeface="BIZ UDPゴシック" panose="020B0400000000000000" pitchFamily="50" charset="-128"/>
              </a:rPr>
              <a:t>をご覧ください。</a:t>
            </a:r>
            <a:r>
              <a:rPr kumimoji="1" lang="en-US" altLang="ja-JP" sz="1400" dirty="0">
                <a:latin typeface="BIZ UDPゴシック" panose="020B0400000000000000" pitchFamily="50" charset="-128"/>
                <a:ea typeface="BIZ UDPゴシック" panose="020B0400000000000000" pitchFamily="50" charset="-128"/>
              </a:rPr>
              <a:t>https://www.env.go.jp/air/suigin/post_11.html</a:t>
            </a:r>
            <a:endParaRPr kumimoji="1" lang="ja-JP" altLang="en-US"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5001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7863840" cy="356616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１．測定要領の概要</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2</a:t>
            </a:fld>
            <a:endParaRPr kumimoji="1" lang="ja-JP" altLang="en-US" dirty="0"/>
          </a:p>
        </p:txBody>
      </p:sp>
    </p:spTree>
    <p:extLst>
      <p:ext uri="{BB962C8B-B14F-4D97-AF65-F5344CB8AC3E}">
        <p14:creationId xmlns:p14="http://schemas.microsoft.com/office/powerpoint/2010/main" val="256433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5F03CC9-77D5-49E6-AB17-ED05FF2801C5}"/>
              </a:ext>
            </a:extLst>
          </p:cNvPr>
          <p:cNvSpPr>
            <a:spLocks noGrp="1"/>
          </p:cNvSpPr>
          <p:nvPr>
            <p:ph type="sldNum" sz="quarter" idx="12"/>
          </p:nvPr>
        </p:nvSpPr>
        <p:spPr/>
        <p:txBody>
          <a:bodyPr/>
          <a:lstStyle/>
          <a:p>
            <a:fld id="{33B36D01-8D84-416B-8533-51F8D6297C0F}" type="slidenum">
              <a:rPr kumimoji="1" lang="ja-JP" altLang="en-US" smtClean="0"/>
              <a:t>3</a:t>
            </a:fld>
            <a:endParaRPr kumimoji="1" lang="ja-JP" altLang="en-US"/>
          </a:p>
        </p:txBody>
      </p:sp>
      <p:sp>
        <p:nvSpPr>
          <p:cNvPr id="2" name="タイトル 1">
            <a:extLst>
              <a:ext uri="{FF2B5EF4-FFF2-40B4-BE49-F238E27FC236}">
                <a16:creationId xmlns:a16="http://schemas.microsoft.com/office/drawing/2014/main" id="{54BD657B-0A8D-40E4-9977-FEF10C6C0312}"/>
              </a:ext>
            </a:extLst>
          </p:cNvPr>
          <p:cNvSpPr>
            <a:spLocks noGrp="1"/>
          </p:cNvSpPr>
          <p:nvPr>
            <p:ph type="title" idx="4294967295"/>
          </p:nvPr>
        </p:nvSpPr>
        <p:spPr>
          <a:xfrm>
            <a:off x="233187" y="203351"/>
            <a:ext cx="7543800" cy="653513"/>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府条例規制対象物質に係る知事が定める測定方法</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C1C644DF-4C0D-4C94-B155-A42215EE9D20}"/>
              </a:ext>
            </a:extLst>
          </p:cNvPr>
          <p:cNvGraphicFramePr>
            <a:graphicFrameLocks noGrp="1"/>
          </p:cNvGraphicFramePr>
          <p:nvPr>
            <p:extLst>
              <p:ext uri="{D42A27DB-BD31-4B8C-83A1-F6EECF244321}">
                <p14:modId xmlns:p14="http://schemas.microsoft.com/office/powerpoint/2010/main" val="1367823725"/>
              </p:ext>
            </p:extLst>
          </p:nvPr>
        </p:nvGraphicFramePr>
        <p:xfrm>
          <a:off x="600494" y="1427958"/>
          <a:ext cx="8297047" cy="4640049"/>
        </p:xfrm>
        <a:graphic>
          <a:graphicData uri="http://schemas.openxmlformats.org/drawingml/2006/table">
            <a:tbl>
              <a:tblPr firstRow="1" firstCol="1" bandRow="1">
                <a:tableStyleId>{21E4AEA4-8DFA-4A89-87EB-49C32662AFE0}</a:tableStyleId>
              </a:tblPr>
              <a:tblGrid>
                <a:gridCol w="316315">
                  <a:extLst>
                    <a:ext uri="{9D8B030D-6E8A-4147-A177-3AD203B41FA5}">
                      <a16:colId xmlns:a16="http://schemas.microsoft.com/office/drawing/2014/main" val="1293298706"/>
                    </a:ext>
                  </a:extLst>
                </a:gridCol>
                <a:gridCol w="3528000">
                  <a:extLst>
                    <a:ext uri="{9D8B030D-6E8A-4147-A177-3AD203B41FA5}">
                      <a16:colId xmlns:a16="http://schemas.microsoft.com/office/drawing/2014/main" val="3655554458"/>
                    </a:ext>
                  </a:extLst>
                </a:gridCol>
                <a:gridCol w="4452732">
                  <a:extLst>
                    <a:ext uri="{9D8B030D-6E8A-4147-A177-3AD203B41FA5}">
                      <a16:colId xmlns:a16="http://schemas.microsoft.com/office/drawing/2014/main" val="1774378556"/>
                    </a:ext>
                  </a:extLst>
                </a:gridCol>
              </a:tblGrid>
              <a:tr h="219543">
                <a:tc>
                  <a:txBody>
                    <a:bodyPr/>
                    <a:lstStyle/>
                    <a:p>
                      <a:pPr algn="ctr">
                        <a:lnSpc>
                          <a:spcPts val="1500"/>
                        </a:lnSpc>
                      </a:pP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ctr">
                        <a:lnSpc>
                          <a:spcPts val="1500"/>
                        </a:lnSpc>
                      </a:pPr>
                      <a:r>
                        <a:rPr lang="ja-JP" sz="1200" kern="100" dirty="0">
                          <a:effectLst/>
                          <a:latin typeface="BIZ UDPゴシック" panose="020B0400000000000000" pitchFamily="50" charset="-128"/>
                          <a:ea typeface="BIZ UDPゴシック" panose="020B0400000000000000" pitchFamily="50" charset="-128"/>
                        </a:rPr>
                        <a:t>有害物質</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ctr">
                        <a:lnSpc>
                          <a:spcPts val="1500"/>
                        </a:lnSpc>
                      </a:pPr>
                      <a:r>
                        <a:rPr lang="ja-JP" sz="1200" kern="100">
                          <a:effectLst/>
                          <a:latin typeface="BIZ UDPゴシック" panose="020B0400000000000000" pitchFamily="50" charset="-128"/>
                          <a:ea typeface="BIZ UDPゴシック" panose="020B0400000000000000" pitchFamily="50" charset="-128"/>
                        </a:rPr>
                        <a:t>測定方法</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203314647"/>
                  </a:ext>
                </a:extLst>
              </a:tr>
              <a:tr h="1620000">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アクリロニトリル、塩化メチル（クロロメタン）、クロロエチレン（塩化ビニル）、クロロホルム、</a:t>
                      </a:r>
                      <a:r>
                        <a:rPr lang="en-US" sz="1200" u="sng" kern="100" dirty="0">
                          <a:effectLst/>
                          <a:latin typeface="BIZ UDPゴシック" panose="020B0400000000000000" pitchFamily="50" charset="-128"/>
                          <a:ea typeface="BIZ UDPゴシック" panose="020B0400000000000000" pitchFamily="50" charset="-128"/>
                        </a:rPr>
                        <a:t>1,2-</a:t>
                      </a:r>
                      <a:r>
                        <a:rPr lang="ja-JP" sz="1200" u="sng" kern="100" dirty="0">
                          <a:effectLst/>
                          <a:latin typeface="BIZ UDPゴシック" panose="020B0400000000000000" pitchFamily="50" charset="-128"/>
                          <a:ea typeface="BIZ UDPゴシック" panose="020B0400000000000000" pitchFamily="50" charset="-128"/>
                        </a:rPr>
                        <a:t>ジクロロエタン、ジクロロメタン及び</a:t>
                      </a:r>
                      <a:r>
                        <a:rPr lang="en-US" sz="1200" u="sng" kern="100" dirty="0">
                          <a:effectLst/>
                          <a:latin typeface="BIZ UDPゴシック" panose="020B0400000000000000" pitchFamily="50" charset="-128"/>
                          <a:ea typeface="BIZ UDPゴシック" panose="020B0400000000000000" pitchFamily="50" charset="-128"/>
                        </a:rPr>
                        <a:t>1,3-</a:t>
                      </a:r>
                      <a:r>
                        <a:rPr lang="ja-JP" sz="1200" u="sng" kern="100" dirty="0">
                          <a:effectLst/>
                          <a:latin typeface="BIZ UDPゴシック" panose="020B0400000000000000" pitchFamily="50" charset="-128"/>
                          <a:ea typeface="BIZ UDPゴシック" panose="020B0400000000000000" pitchFamily="50" charset="-128"/>
                        </a:rPr>
                        <a:t>ブタジエン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（１）</a:t>
                      </a:r>
                      <a:r>
                        <a:rPr lang="ja-JP" altLang="en-US" sz="1200" u="sng" kern="100" dirty="0">
                          <a:effectLst/>
                          <a:latin typeface="BIZ UDPゴシック" panose="020B0400000000000000" pitchFamily="50" charset="-128"/>
                          <a:ea typeface="BIZ UDPゴシック" panose="020B0400000000000000" pitchFamily="50" charset="-128"/>
                        </a:rPr>
                        <a:t>環境省策定の排出ガス中の指定物質の測定方法マニュアル（平成９年４月</a:t>
                      </a:r>
                      <a:r>
                        <a:rPr lang="en-US" altLang="ja-JP" sz="1200" u="sng" kern="100" dirty="0">
                          <a:effectLst/>
                          <a:latin typeface="BIZ UDPゴシック" panose="020B0400000000000000" pitchFamily="50" charset="-128"/>
                          <a:ea typeface="BIZ UDPゴシック" panose="020B0400000000000000" pitchFamily="50" charset="-128"/>
                        </a:rPr>
                        <a:t>23</a:t>
                      </a:r>
                      <a:r>
                        <a:rPr lang="ja-JP" altLang="en-US" sz="1200" u="sng" kern="100" dirty="0">
                          <a:effectLst/>
                          <a:latin typeface="BIZ UDPゴシック" panose="020B0400000000000000" pitchFamily="50" charset="-128"/>
                          <a:ea typeface="BIZ UDPゴシック" panose="020B0400000000000000" pitchFamily="50" charset="-128"/>
                        </a:rPr>
                        <a:t>日付け環大規第</a:t>
                      </a:r>
                      <a:r>
                        <a:rPr lang="en-US" altLang="ja-JP" sz="1200" u="sng" kern="100" dirty="0">
                          <a:effectLst/>
                          <a:latin typeface="BIZ UDPゴシック" panose="020B0400000000000000" pitchFamily="50" charset="-128"/>
                          <a:ea typeface="BIZ UDPゴシック" panose="020B0400000000000000" pitchFamily="50" charset="-128"/>
                        </a:rPr>
                        <a:t>119</a:t>
                      </a:r>
                      <a:r>
                        <a:rPr lang="ja-JP" altLang="en-US" sz="1200" u="sng" kern="100" dirty="0">
                          <a:effectLst/>
                          <a:latin typeface="BIZ UDPゴシック" panose="020B0400000000000000" pitchFamily="50" charset="-128"/>
                          <a:ea typeface="BIZ UDPゴシック" panose="020B0400000000000000" pitchFamily="50" charset="-128"/>
                        </a:rPr>
                        <a:t>号。以下「環境省マニュアル」という。）に準拠し、バッグ採取法、真空瓶採取法又はキ</a:t>
                      </a:r>
                    </a:p>
                    <a:p>
                      <a:pPr algn="l">
                        <a:lnSpc>
                          <a:spcPts val="1500"/>
                        </a:lnSpc>
                      </a:pPr>
                      <a:r>
                        <a:rPr lang="ja-JP" altLang="en-US" sz="1200" u="sng" kern="100" dirty="0">
                          <a:effectLst/>
                          <a:latin typeface="BIZ UDPゴシック" panose="020B0400000000000000" pitchFamily="50" charset="-128"/>
                          <a:ea typeface="BIZ UDPゴシック" panose="020B0400000000000000" pitchFamily="50" charset="-128"/>
                        </a:rPr>
                        <a:t>ャニスタ採取法により排出ガスを捕集する。</a:t>
                      </a:r>
                      <a:endParaRPr lang="en-US" altLang="ja-JP" sz="1200" u="sng" kern="100" dirty="0">
                        <a:effectLst/>
                        <a:latin typeface="BIZ UDPゴシック" panose="020B0400000000000000" pitchFamily="50" charset="-128"/>
                        <a:ea typeface="BIZ UDPゴシック" panose="020B0400000000000000" pitchFamily="50" charset="-128"/>
                      </a:endParaRPr>
                    </a:p>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（２）（１）で捕集した試料は</a:t>
                      </a:r>
                      <a:r>
                        <a:rPr lang="en-US" altLang="ja-JP" sz="1200" u="sng" kern="100" dirty="0">
                          <a:effectLst/>
                          <a:latin typeface="BIZ UDPゴシック" panose="020B0400000000000000" pitchFamily="50" charset="-128"/>
                          <a:ea typeface="BIZ UDPゴシック" panose="020B0400000000000000" pitchFamily="50" charset="-128"/>
                        </a:rPr>
                        <a:t>JIS </a:t>
                      </a:r>
                      <a:r>
                        <a:rPr lang="en-US" sz="1200" u="sng" kern="100" dirty="0">
                          <a:effectLst/>
                          <a:latin typeface="BIZ UDPゴシック" panose="020B0400000000000000" pitchFamily="50" charset="-128"/>
                          <a:ea typeface="BIZ UDPゴシック" panose="020B0400000000000000" pitchFamily="50" charset="-128"/>
                        </a:rPr>
                        <a:t>K 0114</a:t>
                      </a:r>
                      <a:r>
                        <a:rPr lang="ja-JP" sz="1200" u="sng" kern="100" dirty="0">
                          <a:effectLst/>
                          <a:latin typeface="BIZ UDPゴシック" panose="020B0400000000000000" pitchFamily="50" charset="-128"/>
                          <a:ea typeface="BIZ UDPゴシック" panose="020B0400000000000000" pitchFamily="50" charset="-128"/>
                        </a:rPr>
                        <a:t>に定めるガスクロマトグラフ</a:t>
                      </a:r>
                      <a:r>
                        <a:rPr lang="ja-JP" altLang="en-US" sz="1200" u="sng" kern="100" dirty="0">
                          <a:effectLst/>
                          <a:latin typeface="BIZ UDPゴシック" panose="020B0400000000000000" pitchFamily="50" charset="-128"/>
                          <a:ea typeface="BIZ UDPゴシック" panose="020B0400000000000000" pitchFamily="50" charset="-128"/>
                        </a:rPr>
                        <a:t>分析</a:t>
                      </a:r>
                      <a:r>
                        <a:rPr lang="ja-JP" sz="1200" u="sng" kern="100" dirty="0">
                          <a:effectLst/>
                          <a:latin typeface="BIZ UDPゴシック" panose="020B0400000000000000" pitchFamily="50" charset="-128"/>
                          <a:ea typeface="BIZ UDPゴシック" panose="020B0400000000000000" pitchFamily="50" charset="-128"/>
                        </a:rPr>
                        <a:t>法</a:t>
                      </a:r>
                      <a:r>
                        <a:rPr lang="en-US" sz="1200" u="sng"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水素炎イオン化検出器を用いる方法に限る。</a:t>
                      </a:r>
                      <a:r>
                        <a:rPr lang="en-US" sz="1200" u="sng"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又は</a:t>
                      </a:r>
                      <a:r>
                        <a:rPr lang="en-US" altLang="ja-JP" sz="1200" u="sng" kern="100" dirty="0">
                          <a:effectLst/>
                          <a:latin typeface="BIZ UDPゴシック" panose="020B0400000000000000" pitchFamily="50" charset="-128"/>
                          <a:ea typeface="BIZ UDPゴシック" panose="020B0400000000000000" pitchFamily="50" charset="-128"/>
                        </a:rPr>
                        <a:t>JIS </a:t>
                      </a:r>
                      <a:r>
                        <a:rPr lang="en-US" sz="1200" u="sng" kern="100" dirty="0">
                          <a:effectLst/>
                          <a:latin typeface="BIZ UDPゴシック" panose="020B0400000000000000" pitchFamily="50" charset="-128"/>
                          <a:ea typeface="BIZ UDPゴシック" panose="020B0400000000000000" pitchFamily="50" charset="-128"/>
                        </a:rPr>
                        <a:t>K 0123</a:t>
                      </a:r>
                      <a:r>
                        <a:rPr lang="ja-JP" sz="1200" u="sng" kern="100" dirty="0">
                          <a:effectLst/>
                          <a:latin typeface="BIZ UDPゴシック" panose="020B0400000000000000" pitchFamily="50" charset="-128"/>
                          <a:ea typeface="BIZ UDPゴシック" panose="020B0400000000000000" pitchFamily="50" charset="-128"/>
                        </a:rPr>
                        <a:t>に定めるガスクロマトグラフ質量分析法により分析する。</a:t>
                      </a:r>
                      <a:endParaRPr lang="en-US" altLang="ja-JP" sz="1200" u="sng" kern="100" dirty="0">
                        <a:effectLst/>
                        <a:latin typeface="BIZ UDPゴシック" panose="020B0400000000000000" pitchFamily="50" charset="-128"/>
                        <a:ea typeface="BIZ UDPゴシック" panose="020B0400000000000000" pitchFamily="50" charset="-128"/>
                      </a:endParaRPr>
                    </a:p>
                  </a:txBody>
                  <a:tcPr marL="60909" marR="60909" marT="0" marB="0" anchor="ctr"/>
                </a:tc>
                <a:extLst>
                  <a:ext uri="{0D108BD9-81ED-4DB2-BD59-A6C34878D82A}">
                    <a16:rowId xmlns:a16="http://schemas.microsoft.com/office/drawing/2014/main" val="898977658"/>
                  </a:ext>
                </a:extLst>
              </a:tr>
              <a:tr h="188704">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②</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アセトアルデヒド</a:t>
                      </a:r>
                      <a:r>
                        <a:rPr lang="ja-JP" sz="1200" kern="100" dirty="0">
                          <a:effectLst/>
                          <a:latin typeface="BIZ UDPゴシック" panose="020B0400000000000000" pitchFamily="50" charset="-128"/>
                          <a:ea typeface="BIZ UDPゴシック" panose="020B0400000000000000" pitchFamily="50" charset="-128"/>
                        </a:rPr>
                        <a:t>及びホルムアルデヒド</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0303</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3447880985"/>
                  </a:ext>
                </a:extLst>
              </a:tr>
              <a:tr h="188704">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a:effectLst/>
                          <a:latin typeface="BIZ UDPゴシック" panose="020B0400000000000000" pitchFamily="50" charset="-128"/>
                          <a:ea typeface="BIZ UDPゴシック" panose="020B0400000000000000" pitchFamily="50" charset="-128"/>
                        </a:rPr>
                        <a:t>塩化水素</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0107</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990431131"/>
                  </a:ext>
                </a:extLst>
              </a:tr>
              <a:tr h="188704">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④</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a:effectLst/>
                          <a:latin typeface="BIZ UDPゴシック" panose="020B0400000000000000" pitchFamily="50" charset="-128"/>
                          <a:ea typeface="BIZ UDPゴシック" panose="020B0400000000000000" pitchFamily="50" charset="-128"/>
                        </a:rPr>
                        <a:t>塩素</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0106</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1428843629"/>
                  </a:ext>
                </a:extLst>
              </a:tr>
              <a:tr h="628506">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⑤</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dirty="0">
                          <a:effectLst/>
                          <a:latin typeface="BIZ UDPゴシック" panose="020B0400000000000000" pitchFamily="50" charset="-128"/>
                          <a:ea typeface="BIZ UDPゴシック" panose="020B0400000000000000" pitchFamily="50" charset="-128"/>
                        </a:rPr>
                        <a:t>カドミウム及びその化合物、鉛及びその化合物、</a:t>
                      </a:r>
                      <a:r>
                        <a:rPr lang="ja-JP" sz="1200" u="sng" kern="100" dirty="0">
                          <a:effectLst/>
                          <a:latin typeface="BIZ UDPゴシック" panose="020B0400000000000000" pitchFamily="50" charset="-128"/>
                          <a:ea typeface="BIZ UDPゴシック" panose="020B0400000000000000" pitchFamily="50" charset="-128"/>
                        </a:rPr>
                        <a:t>ニッケル化合物</a:t>
                      </a:r>
                      <a:r>
                        <a:rPr lang="ja-JP" sz="1200" kern="100" dirty="0">
                          <a:effectLst/>
                          <a:latin typeface="BIZ UDPゴシック" panose="020B0400000000000000" pitchFamily="50" charset="-128"/>
                          <a:ea typeface="BIZ UDPゴシック" panose="020B0400000000000000" pitchFamily="50" charset="-128"/>
                        </a:rPr>
                        <a:t>、</a:t>
                      </a:r>
                      <a:r>
                        <a:rPr lang="ja-JP" sz="1200" u="sng" kern="100" dirty="0">
                          <a:effectLst/>
                          <a:latin typeface="BIZ UDPゴシック" panose="020B0400000000000000" pitchFamily="50" charset="-128"/>
                          <a:ea typeface="BIZ UDPゴシック" panose="020B0400000000000000" pitchFamily="50" charset="-128"/>
                        </a:rPr>
                        <a:t>砒素及びその化合物</a:t>
                      </a:r>
                      <a:r>
                        <a:rPr lang="ja-JP" sz="1200" kern="100" dirty="0">
                          <a:effectLst/>
                          <a:latin typeface="BIZ UDPゴシック" panose="020B0400000000000000" pitchFamily="50" charset="-128"/>
                          <a:ea typeface="BIZ UDPゴシック" panose="020B0400000000000000" pitchFamily="50" charset="-128"/>
                        </a:rPr>
                        <a:t>、ベリリウム及びその化合物並びにマンガン及びその化合物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0083</a:t>
                      </a:r>
                      <a:r>
                        <a:rPr lang="ja-JP" sz="1200" kern="100" dirty="0">
                          <a:effectLst/>
                          <a:latin typeface="BIZ UDPゴシック" panose="020B0400000000000000" pitchFamily="50" charset="-128"/>
                          <a:ea typeface="BIZ UDPゴシック" panose="020B0400000000000000" pitchFamily="50" charset="-128"/>
                        </a:rPr>
                        <a:t>に定める方法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4243733683"/>
                  </a:ext>
                </a:extLst>
              </a:tr>
              <a:tr h="942049">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⑥</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kern="100" dirty="0">
                          <a:effectLst/>
                          <a:latin typeface="BIZ UDPゴシック" panose="020B0400000000000000" pitchFamily="50" charset="-128"/>
                          <a:ea typeface="BIZ UDPゴシック" panose="020B0400000000000000" pitchFamily="50" charset="-128"/>
                        </a:rPr>
                        <a:t>水銀及びその化合物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kern="100" dirty="0">
                          <a:effectLst/>
                          <a:latin typeface="BIZ UDPゴシック" panose="020B0400000000000000" pitchFamily="50" charset="-128"/>
                          <a:ea typeface="BIZ UDPゴシック" panose="020B0400000000000000" pitchFamily="50" charset="-128"/>
                        </a:rPr>
                        <a:t>JIS </a:t>
                      </a:r>
                      <a:r>
                        <a:rPr lang="en-US" sz="1200" kern="100" dirty="0">
                          <a:effectLst/>
                          <a:latin typeface="BIZ UDPゴシック" panose="020B0400000000000000" pitchFamily="50" charset="-128"/>
                          <a:ea typeface="BIZ UDPゴシック" panose="020B0400000000000000" pitchFamily="50" charset="-128"/>
                        </a:rPr>
                        <a:t>K 0222</a:t>
                      </a:r>
                      <a:r>
                        <a:rPr lang="ja-JP" sz="1200" kern="100" dirty="0">
                          <a:effectLst/>
                          <a:latin typeface="BIZ UDPゴシック" panose="020B0400000000000000" pitchFamily="50" charset="-128"/>
                          <a:ea typeface="BIZ UDPゴシック" panose="020B0400000000000000" pitchFamily="50" charset="-128"/>
                        </a:rPr>
                        <a:t>に定める方法</a:t>
                      </a:r>
                      <a:r>
                        <a:rPr lang="ja-JP" altLang="en-US" sz="1200" kern="100" dirty="0">
                          <a:effectLst/>
                          <a:latin typeface="BIZ UDPゴシック" panose="020B0400000000000000" pitchFamily="50" charset="-128"/>
                          <a:ea typeface="BIZ UDPゴシック" panose="020B0400000000000000" pitchFamily="50" charset="-128"/>
                        </a:rPr>
                        <a:t>の</a:t>
                      </a:r>
                      <a:r>
                        <a:rPr lang="ja-JP" altLang="en-US" sz="1200" u="sng" kern="100" dirty="0">
                          <a:effectLst/>
                          <a:latin typeface="BIZ UDPゴシック" panose="020B0400000000000000" pitchFamily="50" charset="-128"/>
                          <a:ea typeface="BIZ UDPゴシック" panose="020B0400000000000000" pitchFamily="50" charset="-128"/>
                        </a:rPr>
                        <a:t>うちガス状水銀の測定法</a:t>
                      </a:r>
                      <a:r>
                        <a:rPr lang="ja-JP" sz="1200" kern="100" dirty="0">
                          <a:effectLst/>
                          <a:latin typeface="BIZ UDPゴシック" panose="020B0400000000000000" pitchFamily="50" charset="-128"/>
                          <a:ea typeface="BIZ UDPゴシック" panose="020B0400000000000000" pitchFamily="50" charset="-128"/>
                        </a:rPr>
                        <a:t>。ただし、水銀及びその化合物の量が著しく変動する有害物質に係る届出施設にあっては、排出ガス中の水銀測定法</a:t>
                      </a: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平成</a:t>
                      </a:r>
                      <a:r>
                        <a:rPr lang="en-US" sz="1200" kern="100" dirty="0">
                          <a:effectLst/>
                          <a:latin typeface="BIZ UDPゴシック" panose="020B0400000000000000" pitchFamily="50" charset="-128"/>
                          <a:ea typeface="BIZ UDPゴシック" panose="020B0400000000000000" pitchFamily="50" charset="-128"/>
                        </a:rPr>
                        <a:t>28</a:t>
                      </a:r>
                      <a:r>
                        <a:rPr lang="ja-JP" sz="1200" kern="100" dirty="0">
                          <a:effectLst/>
                          <a:latin typeface="BIZ UDPゴシック" panose="020B0400000000000000" pitchFamily="50" charset="-128"/>
                          <a:ea typeface="BIZ UDPゴシック" panose="020B0400000000000000" pitchFamily="50" charset="-128"/>
                        </a:rPr>
                        <a:t>年環境省告示第</a:t>
                      </a:r>
                      <a:r>
                        <a:rPr lang="en-US" sz="1200" kern="100" dirty="0">
                          <a:effectLst/>
                          <a:latin typeface="BIZ UDPゴシック" panose="020B0400000000000000" pitchFamily="50" charset="-128"/>
                          <a:ea typeface="BIZ UDPゴシック" panose="020B0400000000000000" pitchFamily="50" charset="-128"/>
                        </a:rPr>
                        <a:t>94</a:t>
                      </a:r>
                      <a:r>
                        <a:rPr lang="ja-JP" sz="1200" kern="100" dirty="0">
                          <a:effectLst/>
                          <a:latin typeface="BIZ UDPゴシック" panose="020B0400000000000000" pitchFamily="50" charset="-128"/>
                          <a:ea typeface="BIZ UDPゴシック" panose="020B0400000000000000" pitchFamily="50" charset="-128"/>
                        </a:rPr>
                        <a:t>号</a:t>
                      </a: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で定めるガス状水銀の測定法を適用することができるものとする。</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1770407004"/>
                  </a:ext>
                </a:extLst>
              </a:tr>
              <a:tr h="324000">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sz="1200" u="sng" kern="100" dirty="0">
                          <a:effectLst/>
                          <a:latin typeface="BIZ UDPゴシック" panose="020B0400000000000000" pitchFamily="50" charset="-128"/>
                          <a:ea typeface="BIZ UDPゴシック" panose="020B0400000000000000" pitchFamily="50" charset="-128"/>
                        </a:rPr>
                        <a:t>テトラクロロエチレン</a:t>
                      </a:r>
                      <a:r>
                        <a:rPr lang="ja-JP" altLang="en-US" sz="1200" u="sng" kern="100" dirty="0">
                          <a:effectLst/>
                          <a:latin typeface="BIZ UDPゴシック" panose="020B0400000000000000" pitchFamily="50" charset="-128"/>
                          <a:ea typeface="BIZ UDPゴシック" panose="020B0400000000000000" pitchFamily="50" charset="-128"/>
                        </a:rPr>
                        <a:t>及び</a:t>
                      </a:r>
                      <a:r>
                        <a:rPr lang="ja-JP" sz="1200" u="sng" kern="100" dirty="0">
                          <a:effectLst/>
                          <a:latin typeface="BIZ UDPゴシック" panose="020B0400000000000000" pitchFamily="50" charset="-128"/>
                          <a:ea typeface="BIZ UDPゴシック" panose="020B0400000000000000" pitchFamily="50" charset="-128"/>
                        </a:rPr>
                        <a:t>トリクロロエチレン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en-US" altLang="ja-JP" sz="1200" u="sng" kern="100" dirty="0">
                          <a:effectLst/>
                          <a:latin typeface="BIZ UDPゴシック" panose="020B0400000000000000" pitchFamily="50" charset="-128"/>
                          <a:ea typeface="BIZ UDPゴシック" panose="020B0400000000000000" pitchFamily="50" charset="-128"/>
                        </a:rPr>
                        <a:t>JIS </a:t>
                      </a:r>
                      <a:r>
                        <a:rPr lang="ja-JP" altLang="en-US" sz="1200" u="sng" kern="100" dirty="0">
                          <a:effectLst/>
                          <a:latin typeface="BIZ UDPゴシック" panose="020B0400000000000000" pitchFamily="50" charset="-128"/>
                          <a:ea typeface="BIZ UDPゴシック" panose="020B0400000000000000" pitchFamily="50" charset="-128"/>
                        </a:rPr>
                        <a:t>Ｋ </a:t>
                      </a:r>
                      <a:r>
                        <a:rPr lang="en-US" altLang="ja-JP" sz="1200" u="sng" kern="100" dirty="0">
                          <a:effectLst/>
                          <a:latin typeface="BIZ UDPゴシック" panose="020B0400000000000000" pitchFamily="50" charset="-128"/>
                          <a:ea typeface="BIZ UDPゴシック" panose="020B0400000000000000" pitchFamily="50" charset="-128"/>
                        </a:rPr>
                        <a:t>0305</a:t>
                      </a:r>
                      <a:r>
                        <a:rPr lang="ja-JP" altLang="en-US" sz="1200" u="sng" kern="100" dirty="0">
                          <a:effectLst/>
                          <a:latin typeface="BIZ UDPゴシック" panose="020B0400000000000000" pitchFamily="50" charset="-128"/>
                          <a:ea typeface="BIZ UDPゴシック" panose="020B0400000000000000" pitchFamily="50" charset="-128"/>
                        </a:rPr>
                        <a:t>に定める方法又は</a:t>
                      </a:r>
                      <a:r>
                        <a:rPr lang="ja-JP" sz="1200" u="sng" kern="100" dirty="0">
                          <a:effectLst/>
                          <a:latin typeface="BIZ UDPゴシック" panose="020B0400000000000000" pitchFamily="50" charset="-128"/>
                          <a:ea typeface="BIZ UDPゴシック" panose="020B0400000000000000" pitchFamily="50" charset="-128"/>
                        </a:rPr>
                        <a:t>環境省</a:t>
                      </a:r>
                      <a:r>
                        <a:rPr lang="ja-JP" altLang="en-US" sz="1200" u="sng" kern="100" dirty="0">
                          <a:effectLst/>
                          <a:latin typeface="BIZ UDPゴシック" panose="020B0400000000000000" pitchFamily="50" charset="-128"/>
                          <a:ea typeface="BIZ UDPゴシック" panose="020B0400000000000000" pitchFamily="50" charset="-128"/>
                        </a:rPr>
                        <a:t>マニュアル</a:t>
                      </a:r>
                      <a:r>
                        <a:rPr lang="ja-JP" sz="1200" u="sng" kern="100" dirty="0">
                          <a:effectLst/>
                          <a:latin typeface="BIZ UDPゴシック" panose="020B0400000000000000" pitchFamily="50" charset="-128"/>
                          <a:ea typeface="BIZ UDPゴシック" panose="020B0400000000000000" pitchFamily="50" charset="-128"/>
                        </a:rPr>
                        <a:t>に定める方法</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4199578071"/>
                  </a:ext>
                </a:extLst>
              </a:tr>
              <a:tr h="324000">
                <a:tc>
                  <a:txBody>
                    <a:bodyPr/>
                    <a:lstStyle/>
                    <a:p>
                      <a:pPr algn="l">
                        <a:lnSpc>
                          <a:spcPts val="1500"/>
                        </a:lnSpc>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⑧</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algn="l">
                        <a:lnSpc>
                          <a:spcPts val="1500"/>
                        </a:lnSpc>
                      </a:pPr>
                      <a:r>
                        <a:rPr lang="ja-JP" altLang="ja-JP" sz="1200" u="sng" kern="100" dirty="0">
                          <a:effectLst/>
                          <a:latin typeface="BIZ UDPゴシック" panose="020B0400000000000000" pitchFamily="50" charset="-128"/>
                          <a:ea typeface="BIZ UDPゴシック" panose="020B0400000000000000" pitchFamily="50" charset="-128"/>
                        </a:rPr>
                        <a:t>ベンゼン</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200" u="sng" kern="100" dirty="0">
                          <a:effectLst/>
                          <a:latin typeface="BIZ UDPゴシック" panose="020B0400000000000000" pitchFamily="50" charset="-128"/>
                          <a:ea typeface="BIZ UDPゴシック" panose="020B0400000000000000" pitchFamily="50" charset="-128"/>
                        </a:rPr>
                        <a:t>JIS </a:t>
                      </a:r>
                      <a:r>
                        <a:rPr lang="ja-JP" altLang="en-US" sz="1200" u="sng" kern="100" dirty="0">
                          <a:effectLst/>
                          <a:latin typeface="BIZ UDPゴシック" panose="020B0400000000000000" pitchFamily="50" charset="-128"/>
                          <a:ea typeface="BIZ UDPゴシック" panose="020B0400000000000000" pitchFamily="50" charset="-128"/>
                        </a:rPr>
                        <a:t>Ｋ </a:t>
                      </a:r>
                      <a:r>
                        <a:rPr lang="en-US" altLang="ja-JP" sz="1200" u="sng" kern="100" dirty="0">
                          <a:effectLst/>
                          <a:latin typeface="BIZ UDPゴシック" panose="020B0400000000000000" pitchFamily="50" charset="-128"/>
                          <a:ea typeface="BIZ UDPゴシック" panose="020B0400000000000000" pitchFamily="50" charset="-128"/>
                        </a:rPr>
                        <a:t>0088</a:t>
                      </a:r>
                      <a:r>
                        <a:rPr lang="ja-JP" altLang="en-US" sz="1200" u="sng" kern="100" dirty="0">
                          <a:effectLst/>
                          <a:latin typeface="BIZ UDPゴシック" panose="020B0400000000000000" pitchFamily="50" charset="-128"/>
                          <a:ea typeface="BIZ UDPゴシック" panose="020B0400000000000000" pitchFamily="50" charset="-128"/>
                        </a:rPr>
                        <a:t>に定める方法又は</a:t>
                      </a:r>
                      <a:r>
                        <a:rPr lang="ja-JP" altLang="ja-JP" sz="1200" u="sng" kern="100" dirty="0">
                          <a:effectLst/>
                          <a:latin typeface="BIZ UDPゴシック" panose="020B0400000000000000" pitchFamily="50" charset="-128"/>
                          <a:ea typeface="BIZ UDPゴシック" panose="020B0400000000000000" pitchFamily="50" charset="-128"/>
                        </a:rPr>
                        <a:t>環境省</a:t>
                      </a:r>
                      <a:r>
                        <a:rPr lang="ja-JP" altLang="en-US" sz="1200" u="sng" kern="100" dirty="0">
                          <a:effectLst/>
                          <a:latin typeface="BIZ UDPゴシック" panose="020B0400000000000000" pitchFamily="50" charset="-128"/>
                          <a:ea typeface="BIZ UDPゴシック" panose="020B0400000000000000" pitchFamily="50" charset="-128"/>
                        </a:rPr>
                        <a:t>マニュアル</a:t>
                      </a:r>
                      <a:r>
                        <a:rPr lang="ja-JP" altLang="ja-JP" sz="1200" u="sng" kern="100" dirty="0">
                          <a:effectLst/>
                          <a:latin typeface="BIZ UDPゴシック" panose="020B0400000000000000" pitchFamily="50" charset="-128"/>
                          <a:ea typeface="BIZ UDPゴシック" panose="020B0400000000000000" pitchFamily="50" charset="-128"/>
                        </a:rPr>
                        <a:t>に定める方法</a:t>
                      </a:r>
                      <a:endParaRPr lang="ja-JP"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0909" marR="60909" marT="0" marB="0" anchor="ctr"/>
                </a:tc>
                <a:extLst>
                  <a:ext uri="{0D108BD9-81ED-4DB2-BD59-A6C34878D82A}">
                    <a16:rowId xmlns:a16="http://schemas.microsoft.com/office/drawing/2014/main" val="2141081172"/>
                  </a:ext>
                </a:extLst>
              </a:tr>
            </a:tbl>
          </a:graphicData>
        </a:graphic>
      </p:graphicFrame>
      <p:sp>
        <p:nvSpPr>
          <p:cNvPr id="8" name="テキスト ボックス 7">
            <a:extLst>
              <a:ext uri="{FF2B5EF4-FFF2-40B4-BE49-F238E27FC236}">
                <a16:creationId xmlns:a16="http://schemas.microsoft.com/office/drawing/2014/main" id="{AA2A3FD5-9F28-4261-B5DA-6D18D80853D8}"/>
              </a:ext>
            </a:extLst>
          </p:cNvPr>
          <p:cNvSpPr txBox="1"/>
          <p:nvPr/>
        </p:nvSpPr>
        <p:spPr>
          <a:xfrm>
            <a:off x="459382" y="907305"/>
            <a:ext cx="8438159"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濃度規制を適用している物質について、</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日大阪府公告第</a:t>
            </a:r>
            <a:r>
              <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35</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号</a:t>
            </a:r>
            <a:r>
              <a:rPr lang="ja-JP" altLang="en-US"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により</a:t>
            </a:r>
            <a:r>
              <a:rPr lang="ja-JP"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排出ガス中の物質濃度の測定方法</a:t>
            </a:r>
            <a:r>
              <a:rPr lang="ja-JP" altLang="en-US" sz="14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を定めている。（下線部は令和５年１月１３日改正時に追加）</a:t>
            </a:r>
            <a:endParaRPr lang="en-US" altLang="ja-JP" sz="14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DF8ECA56-BE2C-424C-BD4A-1E956781A5A4}"/>
              </a:ext>
            </a:extLst>
          </p:cNvPr>
          <p:cNvSpPr txBox="1"/>
          <p:nvPr/>
        </p:nvSpPr>
        <p:spPr>
          <a:xfrm>
            <a:off x="600494" y="6068899"/>
            <a:ext cx="9332936" cy="276999"/>
          </a:xfrm>
          <a:prstGeom prst="rect">
            <a:avLst/>
          </a:prstGeom>
          <a:noFill/>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u="sng" dirty="0" smtClean="0">
                <a:latin typeface="BIZ UDPゴシック" panose="020B0400000000000000" pitchFamily="50" charset="-128"/>
                <a:ea typeface="BIZ UDPゴシック" panose="020B0400000000000000" pitchFamily="50" charset="-128"/>
              </a:rPr>
              <a:t>今回</a:t>
            </a:r>
            <a:r>
              <a:rPr kumimoji="1" lang="ja-JP" altLang="en-US" sz="1200" b="1" u="sng" dirty="0">
                <a:latin typeface="BIZ UDPゴシック" panose="020B0400000000000000" pitchFamily="50" charset="-128"/>
                <a:ea typeface="BIZ UDPゴシック" panose="020B0400000000000000" pitchFamily="50" charset="-128"/>
              </a:rPr>
              <a:t>測定要領</a:t>
            </a:r>
            <a:r>
              <a:rPr kumimoji="1" lang="ja-JP" altLang="en-US" sz="1200" b="1" u="sng" dirty="0" smtClean="0">
                <a:latin typeface="BIZ UDPゴシック" panose="020B0400000000000000" pitchFamily="50" charset="-128"/>
                <a:ea typeface="BIZ UDPゴシック" panose="020B0400000000000000" pitchFamily="50" charset="-128"/>
              </a:rPr>
              <a:t>を</a:t>
            </a:r>
            <a:r>
              <a:rPr kumimoji="1" lang="ja-JP" altLang="en-US" sz="1200" b="1" u="sng" dirty="0">
                <a:latin typeface="BIZ UDPゴシック" panose="020B0400000000000000" pitchFamily="50" charset="-128"/>
                <a:ea typeface="BIZ UDPゴシック" panose="020B0400000000000000" pitchFamily="50" charset="-128"/>
              </a:rPr>
              <a:t>改訂し、①について測定方法を記載。</a:t>
            </a:r>
            <a:endParaRPr lang="en-US" altLang="ja-JP" sz="1200" b="1" u="sng"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429005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59AFAB3-08CE-4CC0-B1F7-45A8CF8E803D}"/>
              </a:ext>
            </a:extLst>
          </p:cNvPr>
          <p:cNvSpPr>
            <a:spLocks noGrp="1"/>
          </p:cNvSpPr>
          <p:nvPr>
            <p:ph type="sldNum" sz="quarter" idx="12"/>
          </p:nvPr>
        </p:nvSpPr>
        <p:spPr/>
        <p:txBody>
          <a:bodyPr/>
          <a:lstStyle/>
          <a:p>
            <a:fld id="{33B36D01-8D84-416B-8533-51F8D6297C0F}" type="slidenum">
              <a:rPr kumimoji="1" lang="ja-JP" altLang="en-US" smtClean="0"/>
              <a:t>4</a:t>
            </a:fld>
            <a:endParaRPr kumimoji="1" lang="ja-JP" altLang="en-US"/>
          </a:p>
        </p:txBody>
      </p:sp>
      <p:sp>
        <p:nvSpPr>
          <p:cNvPr id="7" name="タイトル 4">
            <a:extLst>
              <a:ext uri="{FF2B5EF4-FFF2-40B4-BE49-F238E27FC236}">
                <a16:creationId xmlns:a16="http://schemas.microsoft.com/office/drawing/2014/main" id="{18EA826C-B9A9-4538-ADAD-57CAF254C171}"/>
              </a:ext>
            </a:extLst>
          </p:cNvPr>
          <p:cNvSpPr txBox="1">
            <a:spLocks/>
          </p:cNvSpPr>
          <p:nvPr/>
        </p:nvSpPr>
        <p:spPr>
          <a:xfrm>
            <a:off x="578991" y="215335"/>
            <a:ext cx="7543800" cy="59724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kumimoji="1" lang="ja-JP" altLang="en-US" sz="2000" dirty="0">
                <a:latin typeface="BIZ UDPゴシック" panose="020B0400000000000000" pitchFamily="50" charset="-128"/>
                <a:ea typeface="BIZ UDPゴシック" panose="020B0400000000000000" pitchFamily="50" charset="-128"/>
              </a:rPr>
              <a:t>大気汚染に係る有害物質の測定要領</a:t>
            </a:r>
            <a:r>
              <a:rPr lang="ja-JP" altLang="en-US" sz="2000" dirty="0">
                <a:latin typeface="BIZ UDPゴシック" panose="020B0400000000000000" pitchFamily="50" charset="-128"/>
                <a:ea typeface="BIZ UDPゴシック" panose="020B0400000000000000" pitchFamily="50" charset="-128"/>
              </a:rPr>
              <a:t>について</a:t>
            </a:r>
          </a:p>
        </p:txBody>
      </p:sp>
      <p:grpSp>
        <p:nvGrpSpPr>
          <p:cNvPr id="2" name="グループ化 1">
            <a:extLst>
              <a:ext uri="{FF2B5EF4-FFF2-40B4-BE49-F238E27FC236}">
                <a16:creationId xmlns:a16="http://schemas.microsoft.com/office/drawing/2014/main" id="{054CC9EA-4409-47FB-8263-C45F958B7275}"/>
              </a:ext>
            </a:extLst>
          </p:cNvPr>
          <p:cNvGrpSpPr/>
          <p:nvPr/>
        </p:nvGrpSpPr>
        <p:grpSpPr>
          <a:xfrm>
            <a:off x="473509" y="1110801"/>
            <a:ext cx="7945379" cy="5008645"/>
            <a:chOff x="473509" y="1589100"/>
            <a:chExt cx="7945379" cy="5008645"/>
          </a:xfrm>
        </p:grpSpPr>
        <p:sp>
          <p:nvSpPr>
            <p:cNvPr id="8" name="角丸四角形 74">
              <a:extLst>
                <a:ext uri="{FF2B5EF4-FFF2-40B4-BE49-F238E27FC236}">
                  <a16:creationId xmlns:a16="http://schemas.microsoft.com/office/drawing/2014/main" id="{7E49B316-3816-40AF-953B-BAE438438373}"/>
                </a:ext>
              </a:extLst>
            </p:cNvPr>
            <p:cNvSpPr/>
            <p:nvPr/>
          </p:nvSpPr>
          <p:spPr>
            <a:xfrm>
              <a:off x="473509" y="1916733"/>
              <a:ext cx="7935557" cy="468101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marL="285750" indent="-285750">
                <a:lnSpc>
                  <a:spcPct val="20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大気汚染に係る有害物質等（有害物質及び特定粉じん）の測定方法として、</a:t>
              </a:r>
              <a:r>
                <a:rPr lang="ja-JP" altLang="en-US" sz="1400" u="sng" dirty="0">
                  <a:solidFill>
                    <a:schemeClr val="tx1"/>
                  </a:solidFill>
                  <a:latin typeface="BIZ UDPゴシック" panose="020B0400000000000000" pitchFamily="50" charset="-128"/>
                  <a:ea typeface="BIZ UDPゴシック" panose="020B0400000000000000" pitchFamily="50" charset="-128"/>
                </a:rPr>
                <a:t>日本産業規格等に測定方法が定められていないものについて、普及している機器で可能な範囲で一定水準の測定精度を確保するとの観点</a:t>
              </a:r>
              <a:r>
                <a:rPr lang="ja-JP" altLang="en-US" sz="1400" dirty="0">
                  <a:solidFill>
                    <a:schemeClr val="tx1"/>
                  </a:solidFill>
                  <a:latin typeface="BIZ UDPゴシック" panose="020B0400000000000000" pitchFamily="50" charset="-128"/>
                  <a:ea typeface="BIZ UDPゴシック" panose="020B0400000000000000" pitchFamily="50" charset="-128"/>
                </a:rPr>
                <a:t>から、測定方法を「大気汚染に係る有害物質等の測定要領」として</a:t>
              </a:r>
              <a:r>
                <a:rPr lang="en-US" altLang="ja-JP" sz="1400" dirty="0">
                  <a:solidFill>
                    <a:schemeClr val="tx1"/>
                  </a:solidFill>
                  <a:latin typeface="BIZ UDPゴシック" panose="020B0400000000000000" pitchFamily="50" charset="-128"/>
                  <a:ea typeface="BIZ UDPゴシック" panose="020B0400000000000000" pitchFamily="50" charset="-128"/>
                </a:rPr>
                <a:t>1995</a:t>
              </a:r>
              <a:r>
                <a:rPr lang="ja-JP" altLang="en-US" sz="1400" dirty="0">
                  <a:solidFill>
                    <a:schemeClr val="tx1"/>
                  </a:solidFill>
                  <a:latin typeface="BIZ UDPゴシック" panose="020B0400000000000000" pitchFamily="50" charset="-128"/>
                  <a:ea typeface="BIZ UDPゴシック" panose="020B0400000000000000" pitchFamily="50" charset="-128"/>
                </a:rPr>
                <a:t>年（平成７年）にとりまとめ。</a:t>
              </a:r>
            </a:p>
            <a:p>
              <a:pPr marL="285750" indent="-285750">
                <a:lnSpc>
                  <a:spcPct val="200000"/>
                </a:lnSpc>
                <a:buFont typeface="Wingdings" panose="05000000000000000000" pitchFamily="2" charset="2"/>
                <a:buChar char="u"/>
              </a:pPr>
              <a:r>
                <a:rPr lang="en-US" altLang="ja-JP" sz="1400" u="sng" dirty="0">
                  <a:solidFill>
                    <a:schemeClr val="tx1"/>
                  </a:solidFill>
                  <a:latin typeface="BIZ UDPゴシック" panose="020B0400000000000000" pitchFamily="50" charset="-128"/>
                  <a:ea typeface="BIZ UDPゴシック" panose="020B0400000000000000" pitchFamily="50" charset="-128"/>
                </a:rPr>
                <a:t>2022</a:t>
              </a:r>
              <a:r>
                <a:rPr lang="ja-JP" altLang="en-US" sz="1400" u="sng" dirty="0">
                  <a:solidFill>
                    <a:schemeClr val="tx1"/>
                  </a:solidFill>
                  <a:latin typeface="BIZ UDPゴシック" panose="020B0400000000000000" pitchFamily="50" charset="-128"/>
                  <a:ea typeface="BIZ UDPゴシック" panose="020B0400000000000000" pitchFamily="50" charset="-128"/>
                </a:rPr>
                <a:t>年（令和４年）の条例改正に伴い、名称変更及び有害物質の測定方法を見直しを実施。</a:t>
              </a:r>
              <a:r>
                <a:rPr lang="ja-JP" altLang="en-US" sz="1400" dirty="0">
                  <a:solidFill>
                    <a:schemeClr val="tx1"/>
                  </a:solidFill>
                  <a:latin typeface="BIZ UDPゴシック" panose="020B0400000000000000" pitchFamily="50" charset="-128"/>
                  <a:ea typeface="BIZ UDPゴシック" panose="020B0400000000000000" pitchFamily="50" charset="-128"/>
                </a:rPr>
                <a:t>今回の改訂より、作成者は大阪府及び地方独立行政法人大阪府立環境農林水産総合研究所に変更。</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ct val="200000"/>
                </a:lnSpc>
                <a:buFont typeface="Wingdings" panose="05000000000000000000" pitchFamily="2" charset="2"/>
                <a:buChar char="u"/>
              </a:pPr>
              <a:r>
                <a:rPr lang="en-US" altLang="ja-JP" sz="1400" dirty="0">
                  <a:solidFill>
                    <a:schemeClr val="tx1"/>
                  </a:solidFill>
                  <a:latin typeface="BIZ UDPゴシック" panose="020B0400000000000000" pitchFamily="50" charset="-128"/>
                  <a:ea typeface="BIZ UDPゴシック" panose="020B0400000000000000" pitchFamily="50" charset="-128"/>
                </a:rPr>
                <a:t>JIS</a:t>
              </a:r>
              <a:r>
                <a:rPr lang="ja-JP" altLang="en-US" sz="1400" dirty="0">
                  <a:solidFill>
                    <a:schemeClr val="tx1"/>
                  </a:solidFill>
                  <a:latin typeface="BIZ UDPゴシック" panose="020B0400000000000000" pitchFamily="50" charset="-128"/>
                  <a:ea typeface="BIZ UDPゴシック" panose="020B0400000000000000" pitchFamily="50" charset="-128"/>
                </a:rPr>
                <a:t>等に測定方法が定められていないものについてはこの要領に従うことにより、測定精度の維持、向上に努めるもの。</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ct val="20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今後、試料の採取・分析技術の進歩により測定方法の修正が必要になった場合は、随時改訂することとしている。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9" name="角丸四角形 92">
              <a:extLst>
                <a:ext uri="{FF2B5EF4-FFF2-40B4-BE49-F238E27FC236}">
                  <a16:creationId xmlns:a16="http://schemas.microsoft.com/office/drawing/2014/main" id="{86983D82-52CF-4B85-95C0-D8C91A2B650A}"/>
                </a:ext>
              </a:extLst>
            </p:cNvPr>
            <p:cNvSpPr/>
            <p:nvPr/>
          </p:nvSpPr>
          <p:spPr>
            <a:xfrm>
              <a:off x="483839" y="1589100"/>
              <a:ext cx="793504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anchor="ctr">
              <a:spAutoFit/>
            </a:bodyPr>
            <a:lstStyle/>
            <a:p>
              <a:pPr>
                <a:defRPr/>
              </a:pPr>
              <a:r>
                <a:rPr lang="ja-JP" altLang="en-US" b="1">
                  <a:latin typeface="BIZ UDPゴシック" panose="020B0400000000000000" pitchFamily="50" charset="-128"/>
                  <a:ea typeface="BIZ UDPゴシック" panose="020B0400000000000000" pitchFamily="50" charset="-128"/>
                  <a:cs typeface="Meiryo UI" pitchFamily="50" charset="-128"/>
                </a:rPr>
                <a:t>位置付け</a:t>
              </a:r>
              <a:endParaRPr lang="ja-JP" altLang="en-US" b="1" dirty="0">
                <a:latin typeface="BIZ UDPゴシック" panose="020B0400000000000000" pitchFamily="50" charset="-128"/>
                <a:ea typeface="BIZ UDPゴシック" panose="020B0400000000000000" pitchFamily="50" charset="-128"/>
                <a:cs typeface="Meiryo UI" pitchFamily="50" charset="-128"/>
              </a:endParaRPr>
            </a:p>
          </p:txBody>
        </p:sp>
      </p:grpSp>
    </p:spTree>
    <p:extLst>
      <p:ext uri="{BB962C8B-B14F-4D97-AF65-F5344CB8AC3E}">
        <p14:creationId xmlns:p14="http://schemas.microsoft.com/office/powerpoint/2010/main" val="90135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E9773FA-6FA4-4613-ABF5-8BE91CFBB07E}"/>
              </a:ext>
            </a:extLst>
          </p:cNvPr>
          <p:cNvSpPr>
            <a:spLocks noGrp="1"/>
          </p:cNvSpPr>
          <p:nvPr>
            <p:ph type="sldNum" sz="quarter" idx="12"/>
          </p:nvPr>
        </p:nvSpPr>
        <p:spPr/>
        <p:txBody>
          <a:bodyPr/>
          <a:lstStyle/>
          <a:p>
            <a:fld id="{33B36D01-8D84-416B-8533-51F8D6297C0F}" type="slidenum">
              <a:rPr kumimoji="1" lang="ja-JP" altLang="en-US" smtClean="0"/>
              <a:t>5</a:t>
            </a:fld>
            <a:endParaRPr kumimoji="1" lang="ja-JP" altLang="en-US"/>
          </a:p>
        </p:txBody>
      </p:sp>
      <p:graphicFrame>
        <p:nvGraphicFramePr>
          <p:cNvPr id="3" name="表 2">
            <a:extLst>
              <a:ext uri="{FF2B5EF4-FFF2-40B4-BE49-F238E27FC236}">
                <a16:creationId xmlns:a16="http://schemas.microsoft.com/office/drawing/2014/main" id="{87D1E401-94AC-4BE0-8575-870804009F96}"/>
              </a:ext>
            </a:extLst>
          </p:cNvPr>
          <p:cNvGraphicFramePr>
            <a:graphicFrameLocks noGrp="1"/>
          </p:cNvGraphicFramePr>
          <p:nvPr>
            <p:extLst>
              <p:ext uri="{D42A27DB-BD31-4B8C-83A1-F6EECF244321}">
                <p14:modId xmlns:p14="http://schemas.microsoft.com/office/powerpoint/2010/main" val="1178927008"/>
              </p:ext>
            </p:extLst>
          </p:nvPr>
        </p:nvGraphicFramePr>
        <p:xfrm>
          <a:off x="604911" y="967944"/>
          <a:ext cx="8316000" cy="5080018"/>
        </p:xfrm>
        <a:graphic>
          <a:graphicData uri="http://schemas.openxmlformats.org/drawingml/2006/table">
            <a:tbl>
              <a:tblPr firstRow="1" bandRow="1">
                <a:tableStyleId>{21E4AEA4-8DFA-4A89-87EB-49C32662AFE0}</a:tableStyleId>
              </a:tblPr>
              <a:tblGrid>
                <a:gridCol w="4016525">
                  <a:extLst>
                    <a:ext uri="{9D8B030D-6E8A-4147-A177-3AD203B41FA5}">
                      <a16:colId xmlns:a16="http://schemas.microsoft.com/office/drawing/2014/main" val="2917689830"/>
                    </a:ext>
                  </a:extLst>
                </a:gridCol>
                <a:gridCol w="4299475">
                  <a:extLst>
                    <a:ext uri="{9D8B030D-6E8A-4147-A177-3AD203B41FA5}">
                      <a16:colId xmlns:a16="http://schemas.microsoft.com/office/drawing/2014/main" val="1296903207"/>
                    </a:ext>
                  </a:extLst>
                </a:gridCol>
              </a:tblGrid>
              <a:tr h="293097">
                <a:tc>
                  <a:txBody>
                    <a:bodyPr/>
                    <a:lstStyle/>
                    <a:p>
                      <a:pPr algn="ctr">
                        <a:lnSpc>
                          <a:spcPct val="100000"/>
                        </a:lnSpc>
                      </a:pPr>
                      <a:r>
                        <a:rPr lang="ja-JP" sz="1800" kern="100" dirty="0">
                          <a:effectLst/>
                          <a:latin typeface="BIZ UDPゴシック" panose="020B0400000000000000" pitchFamily="50" charset="-128"/>
                          <a:ea typeface="BIZ UDPゴシック" panose="020B0400000000000000" pitchFamily="50" charset="-128"/>
                        </a:rPr>
                        <a:t>改訂前</a:t>
                      </a:r>
                      <a:endPar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000" marR="68580" marT="36000" marB="36000" anchor="ctr"/>
                </a:tc>
                <a:tc>
                  <a:txBody>
                    <a:bodyPr/>
                    <a:lstStyle/>
                    <a:p>
                      <a:pPr algn="ctr">
                        <a:lnSpc>
                          <a:spcPct val="100000"/>
                        </a:lnSpc>
                      </a:pPr>
                      <a:r>
                        <a:rPr lang="ja-JP" sz="1800" kern="100" dirty="0">
                          <a:effectLst/>
                          <a:latin typeface="BIZ UDPゴシック" panose="020B0400000000000000" pitchFamily="50" charset="-128"/>
                          <a:ea typeface="BIZ UDPゴシック" panose="020B0400000000000000" pitchFamily="50" charset="-128"/>
                        </a:rPr>
                        <a:t>改訂後</a:t>
                      </a:r>
                      <a:endPar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000" marR="68580" marT="36000" marB="36000" anchor="ctr"/>
                </a:tc>
                <a:extLst>
                  <a:ext uri="{0D108BD9-81ED-4DB2-BD59-A6C34878D82A}">
                    <a16:rowId xmlns:a16="http://schemas.microsoft.com/office/drawing/2014/main" val="3218963290"/>
                  </a:ext>
                </a:extLst>
              </a:tr>
              <a:tr h="3911627">
                <a:tc>
                  <a:txBody>
                    <a:bodyPr/>
                    <a:lstStyle/>
                    <a:p>
                      <a:pPr algn="just">
                        <a:lnSpc>
                          <a:spcPct val="150000"/>
                        </a:lnSpc>
                      </a:pPr>
                      <a:r>
                        <a:rPr lang="ja-JP" sz="1400" b="1" kern="100" dirty="0">
                          <a:effectLst/>
                          <a:latin typeface="BIZ UDPゴシック" panose="020B0400000000000000" pitchFamily="50" charset="-128"/>
                          <a:ea typeface="BIZ UDPゴシック" panose="020B0400000000000000" pitchFamily="50" charset="-128"/>
                        </a:rPr>
                        <a:t>○有害物質（指定有害物質を除く）及び特定粉じん</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・アニシジン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・Ｎ―メチルアニリン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・Ｎ―エチルアニリン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・アンチモン及びその化合物</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・クロロニトロベンゼン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・銅及びその化合物</a:t>
                      </a:r>
                    </a:p>
                    <a:p>
                      <a:pPr algn="just">
                        <a:lnSpc>
                          <a:spcPct val="150000"/>
                        </a:lnSpc>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50000"/>
                        </a:lnSpc>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50000"/>
                        </a:lnSpc>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50000"/>
                        </a:lnSpc>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50000"/>
                        </a:lnSpc>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36000" marB="36000"/>
                </a:tc>
                <a:tc>
                  <a:txBody>
                    <a:bodyPr/>
                    <a:lstStyle/>
                    <a:p>
                      <a:pPr algn="just">
                        <a:lnSpc>
                          <a:spcPct val="150000"/>
                        </a:lnSpc>
                      </a:pPr>
                      <a:r>
                        <a:rPr lang="ja-JP" sz="1400" b="1" kern="100" dirty="0">
                          <a:effectLst/>
                          <a:latin typeface="BIZ UDPゴシック" panose="020B0400000000000000" pitchFamily="50" charset="-128"/>
                          <a:ea typeface="BIZ UDPゴシック" panose="020B0400000000000000" pitchFamily="50" charset="-128"/>
                        </a:rPr>
                        <a:t>○有害物質（指定有害物質以外）</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・アクリロニトリル</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・塩化メチル（クロロメタン）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・クロロエチレン（塩化ビニル）</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・クロロホルム</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a:t>
                      </a:r>
                      <a:r>
                        <a:rPr lang="en-US" sz="1200" kern="100" dirty="0">
                          <a:effectLst/>
                          <a:latin typeface="BIZ UDPゴシック" panose="020B0400000000000000" pitchFamily="50" charset="-128"/>
                          <a:ea typeface="BIZ UDPゴシック" panose="020B0400000000000000" pitchFamily="50" charset="-128"/>
                        </a:rPr>
                        <a:t>1,2-</a:t>
                      </a:r>
                      <a:r>
                        <a:rPr lang="ja-JP" sz="1200" kern="100" dirty="0">
                          <a:effectLst/>
                          <a:latin typeface="BIZ UDPゴシック" panose="020B0400000000000000" pitchFamily="50" charset="-128"/>
                          <a:ea typeface="BIZ UDPゴシック" panose="020B0400000000000000" pitchFamily="50" charset="-128"/>
                        </a:rPr>
                        <a:t>ジクロロエタン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・ジクロロメタン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a:t>
                      </a:r>
                      <a:r>
                        <a:rPr lang="en-US" sz="1200" kern="100" dirty="0">
                          <a:effectLst/>
                          <a:latin typeface="BIZ UDPゴシック" panose="020B0400000000000000" pitchFamily="50" charset="-128"/>
                          <a:ea typeface="BIZ UDPゴシック" panose="020B0400000000000000" pitchFamily="50" charset="-128"/>
                        </a:rPr>
                        <a:t>1,3-</a:t>
                      </a:r>
                      <a:r>
                        <a:rPr lang="ja-JP" sz="1200" kern="100" dirty="0">
                          <a:effectLst/>
                          <a:latin typeface="BIZ UDPゴシック" panose="020B0400000000000000" pitchFamily="50" charset="-128"/>
                          <a:ea typeface="BIZ UDPゴシック" panose="020B0400000000000000" pitchFamily="50" charset="-128"/>
                        </a:rPr>
                        <a:t>ブタジエン</a:t>
                      </a:r>
                    </a:p>
                    <a:p>
                      <a:pPr algn="just">
                        <a:lnSpc>
                          <a:spcPct val="150000"/>
                        </a:lnSpc>
                      </a:pPr>
                      <a:r>
                        <a:rPr lang="en-US" altLang="ja-JP" sz="1400" b="1" kern="100" dirty="0">
                          <a:effectLst/>
                          <a:latin typeface="BIZ UDPゴシック" panose="020B0400000000000000" pitchFamily="50" charset="-128"/>
                          <a:ea typeface="BIZ UDPゴシック" panose="020B0400000000000000" pitchFamily="50" charset="-128"/>
                        </a:rPr>
                        <a:t>※</a:t>
                      </a:r>
                      <a:r>
                        <a:rPr lang="ja-JP" sz="1400" b="1" kern="100" dirty="0">
                          <a:effectLst/>
                          <a:latin typeface="BIZ UDPゴシック" panose="020B0400000000000000" pitchFamily="50" charset="-128"/>
                          <a:ea typeface="BIZ UDPゴシック" panose="020B0400000000000000" pitchFamily="50" charset="-128"/>
                        </a:rPr>
                        <a:t>排出口基準値が指定物質抑制基準値より小さい場合は</a:t>
                      </a:r>
                      <a:r>
                        <a:rPr lang="ja-JP" altLang="en-US" sz="1400" b="1" kern="100" dirty="0">
                          <a:effectLst/>
                          <a:latin typeface="BIZ UDPゴシック" panose="020B0400000000000000" pitchFamily="50" charset="-128"/>
                          <a:ea typeface="BIZ UDPゴシック" panose="020B0400000000000000" pitchFamily="50" charset="-128"/>
                        </a:rPr>
                        <a:t>上記物質の</a:t>
                      </a:r>
                      <a:r>
                        <a:rPr lang="ja-JP" sz="1400" b="1" kern="100" dirty="0">
                          <a:effectLst/>
                          <a:latin typeface="BIZ UDPゴシック" panose="020B0400000000000000" pitchFamily="50" charset="-128"/>
                          <a:ea typeface="BIZ UDPゴシック" panose="020B0400000000000000" pitchFamily="50" charset="-128"/>
                        </a:rPr>
                        <a:t>測定手順の適用が望ましい物質</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・テトラクロロエチレン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・トリクロロエチレン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・ベンゼン</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251570504"/>
                  </a:ext>
                </a:extLst>
              </a:tr>
              <a:tr h="663800">
                <a:tc>
                  <a:txBody>
                    <a:bodyPr/>
                    <a:lstStyle/>
                    <a:p>
                      <a:pPr algn="just">
                        <a:lnSpc>
                          <a:spcPct val="150000"/>
                        </a:lnSpc>
                      </a:pPr>
                      <a:r>
                        <a:rPr lang="ja-JP" sz="1400" b="1" kern="100" dirty="0">
                          <a:effectLst/>
                          <a:latin typeface="BIZ UDPゴシック" panose="020B0400000000000000" pitchFamily="50" charset="-128"/>
                          <a:ea typeface="BIZ UDPゴシック" panose="020B0400000000000000" pitchFamily="50" charset="-128"/>
                        </a:rPr>
                        <a:t>○指定有害物質及び指定特定粉じん</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・クロロエチレン</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・六価クロム化合物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just">
                        <a:lnSpc>
                          <a:spcPct val="150000"/>
                        </a:lnSpc>
                      </a:pPr>
                      <a:r>
                        <a:rPr lang="ja-JP" sz="1400" b="1" kern="100" dirty="0">
                          <a:effectLst/>
                          <a:latin typeface="BIZ UDPゴシック" panose="020B0400000000000000" pitchFamily="50" charset="-128"/>
                          <a:ea typeface="BIZ UDPゴシック" panose="020B0400000000000000" pitchFamily="50" charset="-128"/>
                        </a:rPr>
                        <a:t>○指定有害物質</a:t>
                      </a:r>
                    </a:p>
                    <a:p>
                      <a:pPr algn="just">
                        <a:lnSpc>
                          <a:spcPct val="150000"/>
                        </a:lnSpc>
                      </a:pPr>
                      <a:r>
                        <a:rPr lang="ja-JP" sz="1200" kern="100" dirty="0">
                          <a:effectLst/>
                          <a:latin typeface="BIZ UDPゴシック" panose="020B0400000000000000" pitchFamily="50" charset="-128"/>
                          <a:ea typeface="BIZ UDPゴシック" panose="020B0400000000000000" pitchFamily="50" charset="-128"/>
                        </a:rPr>
                        <a:t>・六価クロム化合物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000462095"/>
                  </a:ext>
                </a:extLst>
              </a:tr>
            </a:tbl>
          </a:graphicData>
        </a:graphic>
      </p:graphicFrame>
      <p:sp>
        <p:nvSpPr>
          <p:cNvPr id="6" name="タイトル 4">
            <a:extLst>
              <a:ext uri="{FF2B5EF4-FFF2-40B4-BE49-F238E27FC236}">
                <a16:creationId xmlns:a16="http://schemas.microsoft.com/office/drawing/2014/main" id="{790F522E-7B2E-4F34-A2AD-08E50C65A0CF}"/>
              </a:ext>
            </a:extLst>
          </p:cNvPr>
          <p:cNvSpPr txBox="1">
            <a:spLocks/>
          </p:cNvSpPr>
          <p:nvPr/>
        </p:nvSpPr>
        <p:spPr>
          <a:xfrm>
            <a:off x="373553" y="233851"/>
            <a:ext cx="7543800" cy="59724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kumimoji="1" lang="ja-JP" altLang="en-US" sz="2000" dirty="0">
                <a:latin typeface="BIZ UDPゴシック" panose="020B0400000000000000" pitchFamily="50" charset="-128"/>
                <a:ea typeface="BIZ UDPゴシック" panose="020B0400000000000000" pitchFamily="50" charset="-128"/>
              </a:rPr>
              <a:t>測定要領の対象物質</a:t>
            </a:r>
            <a:endParaRPr lang="ja-JP" altLang="en-US" sz="2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42498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1B4A1CC-FEC0-4F2B-AAD8-1A23974B7746}"/>
              </a:ext>
            </a:extLst>
          </p:cNvPr>
          <p:cNvSpPr>
            <a:spLocks noGrp="1"/>
          </p:cNvSpPr>
          <p:nvPr>
            <p:ph type="sldNum" sz="quarter" idx="12"/>
          </p:nvPr>
        </p:nvSpPr>
        <p:spPr/>
        <p:txBody>
          <a:bodyPr/>
          <a:lstStyle/>
          <a:p>
            <a:fld id="{33B36D01-8D84-416B-8533-51F8D6297C0F}" type="slidenum">
              <a:rPr kumimoji="1" lang="ja-JP" altLang="en-US" smtClean="0"/>
              <a:t>6</a:t>
            </a:fld>
            <a:endParaRPr kumimoji="1" lang="ja-JP" altLang="en-US"/>
          </a:p>
        </p:txBody>
      </p:sp>
      <p:sp>
        <p:nvSpPr>
          <p:cNvPr id="8" name="タイトル 4">
            <a:extLst>
              <a:ext uri="{FF2B5EF4-FFF2-40B4-BE49-F238E27FC236}">
                <a16:creationId xmlns:a16="http://schemas.microsoft.com/office/drawing/2014/main" id="{B5319279-AAE8-44D0-ADB0-83D991500553}"/>
              </a:ext>
            </a:extLst>
          </p:cNvPr>
          <p:cNvSpPr txBox="1">
            <a:spLocks/>
          </p:cNvSpPr>
          <p:nvPr/>
        </p:nvSpPr>
        <p:spPr>
          <a:xfrm>
            <a:off x="578991" y="215335"/>
            <a:ext cx="7543800" cy="59724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kumimoji="1" lang="ja-JP" altLang="en-US" sz="2000" dirty="0">
                <a:latin typeface="BIZ UDPゴシック" panose="020B0400000000000000" pitchFamily="50" charset="-128"/>
                <a:ea typeface="BIZ UDPゴシック" panose="020B0400000000000000" pitchFamily="50" charset="-128"/>
              </a:rPr>
              <a:t>測定要領改訂</a:t>
            </a:r>
            <a:r>
              <a:rPr lang="ja-JP" altLang="en-US" sz="2000" dirty="0">
                <a:latin typeface="BIZ UDPゴシック" panose="020B0400000000000000" pitchFamily="50" charset="-128"/>
                <a:ea typeface="BIZ UDPゴシック" panose="020B0400000000000000" pitchFamily="50" charset="-128"/>
              </a:rPr>
              <a:t>に係る検討の経緯について</a:t>
            </a:r>
          </a:p>
        </p:txBody>
      </p:sp>
      <p:graphicFrame>
        <p:nvGraphicFramePr>
          <p:cNvPr id="3" name="表 8">
            <a:extLst>
              <a:ext uri="{FF2B5EF4-FFF2-40B4-BE49-F238E27FC236}">
                <a16:creationId xmlns:a16="http://schemas.microsoft.com/office/drawing/2014/main" id="{B29EFFB3-581B-43F3-B6AF-080B7D753EB5}"/>
              </a:ext>
            </a:extLst>
          </p:cNvPr>
          <p:cNvGraphicFramePr>
            <a:graphicFrameLocks noGrp="1"/>
          </p:cNvGraphicFramePr>
          <p:nvPr>
            <p:extLst>
              <p:ext uri="{D42A27DB-BD31-4B8C-83A1-F6EECF244321}">
                <p14:modId xmlns:p14="http://schemas.microsoft.com/office/powerpoint/2010/main" val="3083186518"/>
              </p:ext>
            </p:extLst>
          </p:nvPr>
        </p:nvGraphicFramePr>
        <p:xfrm>
          <a:off x="407963" y="911859"/>
          <a:ext cx="8496000" cy="5125548"/>
        </p:xfrm>
        <a:graphic>
          <a:graphicData uri="http://schemas.openxmlformats.org/drawingml/2006/table">
            <a:tbl>
              <a:tblPr firstCol="1" bandRow="1">
                <a:tableStyleId>{85BE263C-DBD7-4A20-BB59-AAB30ACAA65A}</a:tableStyleId>
              </a:tblPr>
              <a:tblGrid>
                <a:gridCol w="1224000">
                  <a:extLst>
                    <a:ext uri="{9D8B030D-6E8A-4147-A177-3AD203B41FA5}">
                      <a16:colId xmlns:a16="http://schemas.microsoft.com/office/drawing/2014/main" val="1189616601"/>
                    </a:ext>
                  </a:extLst>
                </a:gridCol>
                <a:gridCol w="7272000">
                  <a:extLst>
                    <a:ext uri="{9D8B030D-6E8A-4147-A177-3AD203B41FA5}">
                      <a16:colId xmlns:a16="http://schemas.microsoft.com/office/drawing/2014/main" val="2700075294"/>
                    </a:ext>
                  </a:extLst>
                </a:gridCol>
              </a:tblGrid>
              <a:tr h="2528207">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２０２１年度</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（令和３年度）</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pPr>
                        <a:lnSpc>
                          <a:spcPct val="150000"/>
                        </a:lnSpc>
                      </a:pP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大阪府立環境農林水産総合研究所にて以下を実施。</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・仮想排出ガスを用いての分析の実施。</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・実排出ガスを用いた試行採取、分析手法の検討。（廃棄物焼却施設、アクリロニトリル排出施設、テトラクロロエチレン排出施設）</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○有識者として以下２名に意見聴取を実施。（令和４年３月）</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今村清　大阪公立大学　客員研究員</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先山孝則　大阪市立環境科学研究センター　研究主幹</a:t>
                      </a:r>
                    </a:p>
                  </a:txBody>
                  <a:tcPr anchor="ctr"/>
                </a:tc>
                <a:extLst>
                  <a:ext uri="{0D108BD9-81ED-4DB2-BD59-A6C34878D82A}">
                    <a16:rowId xmlns:a16="http://schemas.microsoft.com/office/drawing/2014/main" val="3106107952"/>
                  </a:ext>
                </a:extLst>
              </a:tr>
              <a:tr h="221850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２０２２年度</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（令和４年度）</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pPr>
                        <a:lnSpc>
                          <a:spcPct val="150000"/>
                        </a:lnSpc>
                      </a:pP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大阪府立環境農林水産総合研究所にて以下を実施。</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・仮想排出ガスを用いての分析の実施。</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・実排出ガスを用いた試行採取、分析上の課題について検討。（</a:t>
                      </a:r>
                      <a:r>
                        <a:rPr lang="en-US" altLang="ja-JP" sz="1400" dirty="0">
                          <a:solidFill>
                            <a:schemeClr val="tx1"/>
                          </a:solidFill>
                          <a:latin typeface="BIZ UDPゴシック" panose="020B0400000000000000" pitchFamily="50" charset="-128"/>
                          <a:ea typeface="BIZ UDPゴシック" panose="020B0400000000000000" pitchFamily="50" charset="-128"/>
                        </a:rPr>
                        <a:t>1.3</a:t>
                      </a:r>
                      <a:r>
                        <a:rPr lang="ja-JP" altLang="en-US" sz="1400" dirty="0">
                          <a:solidFill>
                            <a:schemeClr val="tx1"/>
                          </a:solidFill>
                          <a:latin typeface="BIZ UDPゴシック" panose="020B0400000000000000" pitchFamily="50" charset="-128"/>
                          <a:ea typeface="BIZ UDPゴシック" panose="020B0400000000000000" pitchFamily="50" charset="-128"/>
                        </a:rPr>
                        <a:t>－ブタジエン排出施設）</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○他分析機関（大阪市立環境科学研究センター）とのクロスチェックによる分析方法案の妥当性の確認。</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○有識者２名に意見聴取を実施（令和４年７月、</a:t>
                      </a:r>
                      <a:r>
                        <a:rPr lang="en-US" altLang="ja-JP" sz="1400" dirty="0">
                          <a:solidFill>
                            <a:schemeClr val="tx1"/>
                          </a:solidFill>
                          <a:latin typeface="BIZ UDPゴシック" panose="020B0400000000000000" pitchFamily="50" charset="-128"/>
                          <a:ea typeface="BIZ UDPゴシック" panose="020B0400000000000000" pitchFamily="50" charset="-128"/>
                        </a:rPr>
                        <a:t>11</a:t>
                      </a:r>
                      <a:r>
                        <a:rPr lang="ja-JP" altLang="en-US" sz="1400" dirty="0">
                          <a:solidFill>
                            <a:schemeClr val="tx1"/>
                          </a:solidFill>
                          <a:latin typeface="BIZ UDPゴシック" panose="020B0400000000000000" pitchFamily="50" charset="-128"/>
                          <a:ea typeface="BIZ UDPゴシック" panose="020B0400000000000000" pitchFamily="50" charset="-128"/>
                        </a:rPr>
                        <a:t>月）</a:t>
                      </a: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zh-TW" altLang="en-US" sz="1400" dirty="0">
                          <a:solidFill>
                            <a:schemeClr val="tx1"/>
                          </a:solidFill>
                          <a:latin typeface="BIZ UDPゴシック" panose="020B0400000000000000" pitchFamily="50" charset="-128"/>
                          <a:ea typeface="BIZ UDPゴシック" panose="020B0400000000000000" pitchFamily="50" charset="-128"/>
                        </a:rPr>
                        <a:t>一般社団法人日本環境測定分析協会</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zh-TW" altLang="en-US" sz="1400" dirty="0">
                          <a:solidFill>
                            <a:schemeClr val="tx1"/>
                          </a:solidFill>
                          <a:latin typeface="BIZ UDPゴシック" panose="020B0400000000000000" pitchFamily="50" charset="-128"/>
                          <a:ea typeface="BIZ UDPゴシック" panose="020B0400000000000000" pitchFamily="50" charset="-128"/>
                        </a:rPr>
                        <a:t>大阪環境測定分析事業者協会</a:t>
                      </a:r>
                      <a:r>
                        <a:rPr lang="ja-JP" altLang="en-US" sz="1400" dirty="0">
                          <a:solidFill>
                            <a:schemeClr val="tx1"/>
                          </a:solidFill>
                          <a:latin typeface="BIZ UDPゴシック" panose="020B0400000000000000" pitchFamily="50" charset="-128"/>
                          <a:ea typeface="BIZ UDPゴシック" panose="020B0400000000000000" pitchFamily="50" charset="-128"/>
                        </a:rPr>
                        <a:t>に意見照会を実施。</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意見無し</a:t>
                      </a:r>
                      <a:r>
                        <a:rPr lang="en-US" altLang="ja-JP" sz="1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685928038"/>
                  </a:ext>
                </a:extLst>
              </a:tr>
            </a:tbl>
          </a:graphicData>
        </a:graphic>
      </p:graphicFrame>
    </p:spTree>
    <p:extLst>
      <p:ext uri="{BB962C8B-B14F-4D97-AF65-F5344CB8AC3E}">
        <p14:creationId xmlns:p14="http://schemas.microsoft.com/office/powerpoint/2010/main" val="2786582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7997483" cy="3566160"/>
          </a:xfrm>
        </p:spPr>
        <p:txBody>
          <a:bodyPr>
            <a:normAutofit/>
          </a:bodyPr>
          <a:lstStyle/>
          <a:p>
            <a:pPr>
              <a:lnSpc>
                <a:spcPct val="150000"/>
              </a:lnSpc>
            </a:pPr>
            <a:r>
              <a:rPr lang="ja-JP" altLang="en-US" sz="2800" dirty="0">
                <a:latin typeface="BIZ UDPゴシック" panose="020B0400000000000000" pitchFamily="50" charset="-128"/>
                <a:ea typeface="BIZ UDPゴシック" panose="020B0400000000000000" pitchFamily="50" charset="-128"/>
              </a:rPr>
              <a:t>２．測定要領に基づく試料採取方法について</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7</a:t>
            </a:fld>
            <a:endParaRPr kumimoji="1" lang="ja-JP" altLang="en-US"/>
          </a:p>
        </p:txBody>
      </p:sp>
    </p:spTree>
    <p:extLst>
      <p:ext uri="{BB962C8B-B14F-4D97-AF65-F5344CB8AC3E}">
        <p14:creationId xmlns:p14="http://schemas.microsoft.com/office/powerpoint/2010/main" val="281495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8</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測定要領の目次</a:t>
            </a: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試料採取方法</a:t>
            </a:r>
            <a:r>
              <a:rPr lang="en-US" altLang="ja-JP" sz="2000" dirty="0">
                <a:latin typeface="BIZ UDPゴシック" panose="020B0400000000000000" pitchFamily="50" charset="-128"/>
                <a:ea typeface="BIZ UDPゴシック" panose="020B0400000000000000" pitchFamily="50" charset="-128"/>
              </a:rPr>
              <a:t>】</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10" name="表 10">
            <a:extLst>
              <a:ext uri="{FF2B5EF4-FFF2-40B4-BE49-F238E27FC236}">
                <a16:creationId xmlns:a16="http://schemas.microsoft.com/office/drawing/2014/main" id="{B3F8014F-E482-4A1C-8551-998760677CC4}"/>
              </a:ext>
            </a:extLst>
          </p:cNvPr>
          <p:cNvGraphicFramePr>
            <a:graphicFrameLocks noGrp="1"/>
          </p:cNvGraphicFramePr>
          <p:nvPr>
            <p:extLst>
              <p:ext uri="{D42A27DB-BD31-4B8C-83A1-F6EECF244321}">
                <p14:modId xmlns:p14="http://schemas.microsoft.com/office/powerpoint/2010/main" val="22702677"/>
              </p:ext>
            </p:extLst>
          </p:nvPr>
        </p:nvGraphicFramePr>
        <p:xfrm>
          <a:off x="827456" y="963336"/>
          <a:ext cx="7543799" cy="5156111"/>
        </p:xfrm>
        <a:graphic>
          <a:graphicData uri="http://schemas.openxmlformats.org/drawingml/2006/table">
            <a:tbl>
              <a:tblPr firstRow="1" firstCol="1" bandRow="1">
                <a:tableStyleId>{21E4AEA4-8DFA-4A89-87EB-49C32662AFE0}</a:tableStyleId>
              </a:tblPr>
              <a:tblGrid>
                <a:gridCol w="2259981">
                  <a:extLst>
                    <a:ext uri="{9D8B030D-6E8A-4147-A177-3AD203B41FA5}">
                      <a16:colId xmlns:a16="http://schemas.microsoft.com/office/drawing/2014/main" val="3825817666"/>
                    </a:ext>
                  </a:extLst>
                </a:gridCol>
                <a:gridCol w="5283818">
                  <a:extLst>
                    <a:ext uri="{9D8B030D-6E8A-4147-A177-3AD203B41FA5}">
                      <a16:colId xmlns:a16="http://schemas.microsoft.com/office/drawing/2014/main" val="2480472845"/>
                    </a:ext>
                  </a:extLst>
                </a:gridCol>
              </a:tblGrid>
              <a:tr h="318694">
                <a:tc>
                  <a:txBody>
                    <a:bodyPr/>
                    <a:lstStyle/>
                    <a:p>
                      <a:pPr>
                        <a:lnSpc>
                          <a:spcPct val="100000"/>
                        </a:lnSpc>
                      </a:pPr>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400"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2998993925"/>
                  </a:ext>
                </a:extLst>
              </a:tr>
              <a:tr h="1204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１　試料採取方法</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（１）試料採取の基本的な考え方</a:t>
                      </a:r>
                      <a:endParaRPr kumimoji="1" lang="en-US" altLang="ja-JP" sz="1400" kern="1200" dirty="0">
                        <a:solidFill>
                          <a:schemeClr val="dk1"/>
                        </a:solidFill>
                        <a:effectLst/>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（２）試料採取器材</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（３）排出ガス量の測定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a:solidFill>
                            <a:schemeClr val="dk1"/>
                          </a:solidFill>
                          <a:effectLst/>
                          <a:latin typeface="BIZ UDPゴシック" panose="020B0400000000000000" pitchFamily="50" charset="-128"/>
                          <a:ea typeface="BIZ UDPゴシック" panose="020B0400000000000000" pitchFamily="50" charset="-128"/>
                          <a:cs typeface="+mn-cs"/>
                        </a:rPr>
                        <a:t>（４）試料採取の信頼性の管理</a:t>
                      </a:r>
                    </a:p>
                  </a:txBody>
                  <a:tcPr anchor="ctr"/>
                </a:tc>
                <a:extLst>
                  <a:ext uri="{0D108BD9-81ED-4DB2-BD59-A6C34878D82A}">
                    <a16:rowId xmlns:a16="http://schemas.microsoft.com/office/drawing/2014/main" val="604532597"/>
                  </a:ext>
                </a:extLst>
              </a:tr>
              <a:tr h="1211036">
                <a:tc>
                  <a:txBody>
                    <a:bodyPr/>
                    <a:lstStyle/>
                    <a:p>
                      <a:pPr>
                        <a:lnSpc>
                          <a:spcPct val="100000"/>
                        </a:lnSpc>
                      </a:pPr>
                      <a:r>
                        <a:rPr lang="ja-JP" altLang="en-US" sz="1400" dirty="0">
                          <a:latin typeface="BIZ UDPゴシック" panose="020B0400000000000000" pitchFamily="50" charset="-128"/>
                          <a:ea typeface="BIZ UDPゴシック" panose="020B0400000000000000" pitchFamily="50" charset="-128"/>
                        </a:rPr>
                        <a:t>　１．１　バッグ採取法	</a:t>
                      </a:r>
                      <a:endParaRPr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a:lnSpc>
                          <a:spcPct val="100000"/>
                        </a:lnSpc>
                      </a:pPr>
                      <a:r>
                        <a:rPr lang="ja-JP" altLang="en-US" sz="1400" dirty="0">
                          <a:latin typeface="BIZ UDPゴシック" panose="020B0400000000000000" pitchFamily="50" charset="-128"/>
                          <a:ea typeface="BIZ UDPゴシック" panose="020B0400000000000000" pitchFamily="50" charset="-128"/>
                        </a:rPr>
                        <a:t>１．１．１　概要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１．１．２　試料採取装置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１．１．３　試料採取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１．１．４　試料の保管・運搬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１．１．５　トラベルブランク試験</a:t>
                      </a:r>
                      <a:endParaRPr kumimoji="1" lang="ja-JP" altLang="en-US"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29991585"/>
                  </a:ext>
                </a:extLst>
              </a:tr>
              <a:tr h="12110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　１．２　真空瓶採取法</a:t>
                      </a:r>
                      <a:endParaRPr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a:lnSpc>
                          <a:spcPct val="100000"/>
                        </a:lnSpc>
                      </a:pPr>
                      <a:r>
                        <a:rPr lang="ja-JP" altLang="en-US" sz="1400" dirty="0">
                          <a:latin typeface="BIZ UDPゴシック" panose="020B0400000000000000" pitchFamily="50" charset="-128"/>
                          <a:ea typeface="BIZ UDPゴシック" panose="020B0400000000000000" pitchFamily="50" charset="-128"/>
                        </a:rPr>
                        <a:t>１．２．１　概要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１．２．２　試料採取装置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１．２．３　試料採取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１．２．４　試料の保管・運搬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１．２．５　トラベルブランク試験	</a:t>
                      </a:r>
                      <a:endParaRPr lang="en-US" altLang="ja-JP"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099058552"/>
                  </a:ext>
                </a:extLst>
              </a:tr>
              <a:tr h="12110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　１．３　キャニスタ採取	</a:t>
                      </a:r>
                      <a:endParaRPr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a:lnSpc>
                          <a:spcPct val="100000"/>
                        </a:lnSpc>
                      </a:pPr>
                      <a:r>
                        <a:rPr lang="ja-JP" altLang="en-US" sz="1400" dirty="0">
                          <a:latin typeface="BIZ UDPゴシック" panose="020B0400000000000000" pitchFamily="50" charset="-128"/>
                          <a:ea typeface="BIZ UDPゴシック" panose="020B0400000000000000" pitchFamily="50" charset="-128"/>
                        </a:rPr>
                        <a:t>１．３．１　概要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１．３．２　試料採取装置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１．３．３　試料採取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１．３．４　試料の保管・運搬	</a:t>
                      </a:r>
                      <a:endParaRPr lang="en-US" altLang="ja-JP" sz="1400" dirty="0">
                        <a:latin typeface="BIZ UDPゴシック" panose="020B0400000000000000" pitchFamily="50" charset="-128"/>
                        <a:ea typeface="BIZ UDPゴシック" panose="020B0400000000000000" pitchFamily="50" charset="-128"/>
                      </a:endParaRPr>
                    </a:p>
                    <a:p>
                      <a:pPr>
                        <a:lnSpc>
                          <a:spcPct val="100000"/>
                        </a:lnSpc>
                      </a:pPr>
                      <a:r>
                        <a:rPr lang="ja-JP" altLang="en-US" sz="1400" dirty="0">
                          <a:latin typeface="BIZ UDPゴシック" panose="020B0400000000000000" pitchFamily="50" charset="-128"/>
                          <a:ea typeface="BIZ UDPゴシック" panose="020B0400000000000000" pitchFamily="50" charset="-128"/>
                        </a:rPr>
                        <a:t>１．３．５　トラベルブランク試験	</a:t>
                      </a:r>
                      <a:endParaRPr lang="en-US" altLang="ja-JP"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768581384"/>
                  </a:ext>
                </a:extLst>
              </a:tr>
            </a:tbl>
          </a:graphicData>
        </a:graphic>
      </p:graphicFrame>
    </p:spTree>
    <p:extLst>
      <p:ext uri="{BB962C8B-B14F-4D97-AF65-F5344CB8AC3E}">
        <p14:creationId xmlns:p14="http://schemas.microsoft.com/office/powerpoint/2010/main" val="1322023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688FA18-AE72-44B7-959B-5DE6EF9F5187}"/>
              </a:ext>
            </a:extLst>
          </p:cNvPr>
          <p:cNvSpPr>
            <a:spLocks noGrp="1"/>
          </p:cNvSpPr>
          <p:nvPr>
            <p:ph type="sldNum" sz="quarter" idx="12"/>
          </p:nvPr>
        </p:nvSpPr>
        <p:spPr/>
        <p:txBody>
          <a:bodyPr/>
          <a:lstStyle/>
          <a:p>
            <a:fld id="{33B36D01-8D84-416B-8533-51F8D6297C0F}" type="slidenum">
              <a:rPr kumimoji="1" lang="ja-JP" altLang="en-US" smtClean="0"/>
              <a:t>9</a:t>
            </a:fld>
            <a:endParaRPr kumimoji="1" lang="ja-JP" altLang="en-US"/>
          </a:p>
        </p:txBody>
      </p:sp>
      <p:sp>
        <p:nvSpPr>
          <p:cNvPr id="2" name="タイトル 1">
            <a:extLst>
              <a:ext uri="{FF2B5EF4-FFF2-40B4-BE49-F238E27FC236}">
                <a16:creationId xmlns:a16="http://schemas.microsoft.com/office/drawing/2014/main" id="{B8406478-A40B-49B3-A1A4-1D8DB52FC336}"/>
              </a:ext>
            </a:extLst>
          </p:cNvPr>
          <p:cNvSpPr>
            <a:spLocks noGrp="1"/>
          </p:cNvSpPr>
          <p:nvPr>
            <p:ph type="title" idx="4294967295"/>
          </p:nvPr>
        </p:nvSpPr>
        <p:spPr>
          <a:xfrm>
            <a:off x="363560" y="345602"/>
            <a:ext cx="7543800" cy="435426"/>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１　試料採取方法</a:t>
            </a:r>
          </a:p>
        </p:txBody>
      </p:sp>
      <p:grpSp>
        <p:nvGrpSpPr>
          <p:cNvPr id="5" name="グループ化 4">
            <a:extLst>
              <a:ext uri="{FF2B5EF4-FFF2-40B4-BE49-F238E27FC236}">
                <a16:creationId xmlns:a16="http://schemas.microsoft.com/office/drawing/2014/main" id="{935425E0-EE5E-4F7A-9E05-9EFEC61FE795}"/>
              </a:ext>
            </a:extLst>
          </p:cNvPr>
          <p:cNvGrpSpPr/>
          <p:nvPr/>
        </p:nvGrpSpPr>
        <p:grpSpPr>
          <a:xfrm>
            <a:off x="740792" y="1098105"/>
            <a:ext cx="7945379" cy="3145686"/>
            <a:chOff x="2428916" y="1096044"/>
            <a:chExt cx="7945379" cy="3506244"/>
          </a:xfrm>
        </p:grpSpPr>
        <p:sp>
          <p:nvSpPr>
            <p:cNvPr id="6" name="角丸四角形 74">
              <a:extLst>
                <a:ext uri="{FF2B5EF4-FFF2-40B4-BE49-F238E27FC236}">
                  <a16:creationId xmlns:a16="http://schemas.microsoft.com/office/drawing/2014/main" id="{0835ED12-7715-4205-BB45-94CE938C24E4}"/>
                </a:ext>
              </a:extLst>
            </p:cNvPr>
            <p:cNvSpPr/>
            <p:nvPr/>
          </p:nvSpPr>
          <p:spPr>
            <a:xfrm>
              <a:off x="2428916" y="1443718"/>
              <a:ext cx="7935557" cy="315857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marL="285750" indent="-285750">
                <a:lnSpc>
                  <a:spcPct val="20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事前に測定対象物質の施設の運転状況等を十分把握し、適切な試料採取時期、時間及び方法を選択する必要がある。</a:t>
              </a:r>
            </a:p>
            <a:p>
              <a:pPr marL="285750" indent="-285750">
                <a:lnSpc>
                  <a:spcPct val="20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調査対象施設における作業工程において、排出濃度や排出ガス量の変動が大きい場合は、施設における作業工程に合わせて、短時間採取を繰り返す必要がある。</a:t>
              </a:r>
            </a:p>
            <a:p>
              <a:pPr marL="285750" indent="-285750">
                <a:lnSpc>
                  <a:spcPct val="200000"/>
                </a:lnSpc>
                <a:buFont typeface="Wingdings" panose="05000000000000000000" pitchFamily="2" charset="2"/>
                <a:buChar char="u"/>
              </a:pPr>
              <a:r>
                <a:rPr lang="ja-JP" altLang="en-US" sz="1400" dirty="0">
                  <a:solidFill>
                    <a:schemeClr val="tx1"/>
                  </a:solidFill>
                  <a:latin typeface="BIZ UDPゴシック" panose="020B0400000000000000" pitchFamily="50" charset="-128"/>
                  <a:ea typeface="BIZ UDPゴシック" panose="020B0400000000000000" pitchFamily="50" charset="-128"/>
                </a:rPr>
                <a:t>事前に揮発性有機化合物（ＶＯＣ）簡易測定器等を用いた予備的なチェックが、試料の採取量や分析条件の決定に有効である。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7" name="角丸四角形 92">
              <a:extLst>
                <a:ext uri="{FF2B5EF4-FFF2-40B4-BE49-F238E27FC236}">
                  <a16:creationId xmlns:a16="http://schemas.microsoft.com/office/drawing/2014/main" id="{80D85CA9-1F2F-4CC6-AC21-126C43462A2D}"/>
                </a:ext>
              </a:extLst>
            </p:cNvPr>
            <p:cNvSpPr/>
            <p:nvPr/>
          </p:nvSpPr>
          <p:spPr>
            <a:xfrm>
              <a:off x="2439246" y="1096044"/>
              <a:ext cx="7935049" cy="38978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anchor="ctr">
              <a:spAutoFit/>
            </a:bodyPr>
            <a:lstStyle/>
            <a:p>
              <a:pPr>
                <a:defRPr/>
              </a:pPr>
              <a:r>
                <a:rPr lang="ja-JP" altLang="en-US" b="1" dirty="0">
                  <a:latin typeface="BIZ UDPゴシック" panose="020B0400000000000000" pitchFamily="50" charset="-128"/>
                  <a:ea typeface="BIZ UDPゴシック" panose="020B0400000000000000" pitchFamily="50" charset="-128"/>
                  <a:cs typeface="Meiryo UI" pitchFamily="50" charset="-128"/>
                </a:rPr>
                <a:t>試料採取の基本的な考え方</a:t>
              </a:r>
            </a:p>
          </p:txBody>
        </p:sp>
      </p:grpSp>
      <p:sp>
        <p:nvSpPr>
          <p:cNvPr id="14" name="四角形: 角を丸くする 13">
            <a:extLst>
              <a:ext uri="{FF2B5EF4-FFF2-40B4-BE49-F238E27FC236}">
                <a16:creationId xmlns:a16="http://schemas.microsoft.com/office/drawing/2014/main" id="{19B2AA72-F45C-435E-AB16-C1D3BC7ECDBC}"/>
              </a:ext>
            </a:extLst>
          </p:cNvPr>
          <p:cNvSpPr/>
          <p:nvPr/>
        </p:nvSpPr>
        <p:spPr>
          <a:xfrm>
            <a:off x="950689" y="4872790"/>
            <a:ext cx="7684578" cy="110438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BIZ UDPゴシック" panose="020B0400000000000000" pitchFamily="50" charset="-128"/>
                <a:ea typeface="BIZ UDPゴシック" panose="020B0400000000000000" pitchFamily="50" charset="-128"/>
              </a:rPr>
              <a:t>（参考）</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環境省施行通知（昭和</a:t>
            </a:r>
            <a:r>
              <a:rPr kumimoji="1" lang="en-US" altLang="ja-JP" sz="1400" dirty="0">
                <a:latin typeface="BIZ UDPゴシック" panose="020B0400000000000000" pitchFamily="50" charset="-128"/>
                <a:ea typeface="BIZ UDPゴシック" panose="020B0400000000000000" pitchFamily="50" charset="-128"/>
              </a:rPr>
              <a:t>46</a:t>
            </a:r>
            <a:r>
              <a:rPr kumimoji="1" lang="ja-JP" altLang="en-US" sz="1400" dirty="0" smtClean="0">
                <a:latin typeface="BIZ UDPゴシック" panose="020B0400000000000000" pitchFamily="50" charset="-128"/>
                <a:ea typeface="BIZ UDPゴシック" panose="020B0400000000000000" pitchFamily="50" charset="-128"/>
              </a:rPr>
              <a:t>年</a:t>
            </a:r>
            <a:r>
              <a:rPr kumimoji="1" lang="en-US" altLang="ja-JP" sz="1400" dirty="0" smtClean="0">
                <a:latin typeface="BIZ UDPゴシック" panose="020B0400000000000000" pitchFamily="50" charset="-128"/>
                <a:ea typeface="BIZ UDPゴシック" panose="020B0400000000000000" pitchFamily="50" charset="-128"/>
              </a:rPr>
              <a:t>8</a:t>
            </a:r>
            <a:r>
              <a:rPr kumimoji="1" lang="ja-JP" altLang="en-US" sz="1400" dirty="0">
                <a:latin typeface="BIZ UDPゴシック" panose="020B0400000000000000" pitchFamily="50" charset="-128"/>
                <a:ea typeface="BIZ UDPゴシック" panose="020B0400000000000000" pitchFamily="50" charset="-128"/>
              </a:rPr>
              <a:t>月</a:t>
            </a:r>
            <a:r>
              <a:rPr kumimoji="1" lang="en-US" altLang="ja-JP" sz="1400" dirty="0">
                <a:latin typeface="BIZ UDPゴシック" panose="020B0400000000000000" pitchFamily="50" charset="-128"/>
                <a:ea typeface="BIZ UDPゴシック" panose="020B0400000000000000" pitchFamily="50" charset="-128"/>
              </a:rPr>
              <a:t>25</a:t>
            </a:r>
            <a:r>
              <a:rPr kumimoji="1" lang="ja-JP" altLang="en-US" sz="1400" dirty="0">
                <a:latin typeface="BIZ UDPゴシック" panose="020B0400000000000000" pitchFamily="50" charset="-128"/>
                <a:ea typeface="BIZ UDPゴシック" panose="020B0400000000000000" pitchFamily="50" charset="-128"/>
              </a:rPr>
              <a:t>日</a:t>
            </a:r>
            <a:r>
              <a:rPr kumimoji="1" lang="ja-JP" altLang="en-US" sz="1400" dirty="0" smtClean="0">
                <a:latin typeface="BIZ UDPゴシック" panose="020B0400000000000000" pitchFamily="50" charset="-128"/>
                <a:ea typeface="BIZ UDPゴシック" panose="020B0400000000000000" pitchFamily="50" charset="-128"/>
              </a:rPr>
              <a:t>環大企第</a:t>
            </a:r>
            <a:r>
              <a:rPr kumimoji="1" lang="en-US" altLang="ja-JP" sz="1400" dirty="0" smtClean="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号）では、測定値は工程の期間の平均値とし、期間が不明確な場合は採取時間が</a:t>
            </a:r>
            <a:r>
              <a:rPr kumimoji="1" lang="en-US" altLang="ja-JP" sz="1400" dirty="0">
                <a:latin typeface="BIZ UDPゴシック" panose="020B0400000000000000" pitchFamily="50" charset="-128"/>
                <a:ea typeface="BIZ UDPゴシック" panose="020B0400000000000000" pitchFamily="50" charset="-128"/>
              </a:rPr>
              <a:t>20</a:t>
            </a:r>
            <a:r>
              <a:rPr kumimoji="1" lang="ja-JP" altLang="en-US" sz="1400" dirty="0">
                <a:latin typeface="BIZ UDPゴシック" panose="020B0400000000000000" pitchFamily="50" charset="-128"/>
                <a:ea typeface="BIZ UDPゴシック" panose="020B0400000000000000" pitchFamily="50" charset="-128"/>
              </a:rPr>
              <a:t>分間未満であれば採取を５回行う等が求められている。</a:t>
            </a:r>
          </a:p>
        </p:txBody>
      </p:sp>
    </p:spTree>
    <p:extLst>
      <p:ext uri="{BB962C8B-B14F-4D97-AF65-F5344CB8AC3E}">
        <p14:creationId xmlns:p14="http://schemas.microsoft.com/office/powerpoint/2010/main" val="2847062672"/>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3509</Words>
  <Application>Microsoft Office PowerPoint</Application>
  <PresentationFormat>画面に合わせる (4:3)</PresentationFormat>
  <Paragraphs>302</Paragraphs>
  <Slides>18</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18</vt:i4>
      </vt:variant>
    </vt:vector>
  </HeadingPairs>
  <TitlesOfParts>
    <vt:vector size="30" baseType="lpstr">
      <vt:lpstr>BIZ UDPゴシック</vt:lpstr>
      <vt:lpstr>Meiryo UI</vt:lpstr>
      <vt:lpstr>ＭＳ</vt:lpstr>
      <vt:lpstr>ＭＳ Ｐゴシック</vt:lpstr>
      <vt:lpstr>游ゴシック</vt:lpstr>
      <vt:lpstr>Arial</vt:lpstr>
      <vt:lpstr>Calibri</vt:lpstr>
      <vt:lpstr>Calibri Light</vt:lpstr>
      <vt:lpstr>Times New Roman</vt:lpstr>
      <vt:lpstr>Wingdings</vt:lpstr>
      <vt:lpstr>Wingdings 2</vt:lpstr>
      <vt:lpstr>レトロスペクト</vt:lpstr>
      <vt:lpstr>PowerPoint プレゼンテーション</vt:lpstr>
      <vt:lpstr>１．測定要領の概要</vt:lpstr>
      <vt:lpstr>府条例規制対象物質に係る知事が定める測定方法</vt:lpstr>
      <vt:lpstr>PowerPoint プレゼンテーション</vt:lpstr>
      <vt:lpstr>PowerPoint プレゼンテーション</vt:lpstr>
      <vt:lpstr>PowerPoint プレゼンテーション</vt:lpstr>
      <vt:lpstr>２．測定要領に基づく試料採取方法について</vt:lpstr>
      <vt:lpstr>測定要領の目次【試料採取方法】</vt:lpstr>
      <vt:lpstr>１　試料採取方法</vt:lpstr>
      <vt:lpstr>1.1　バッグ採取法</vt:lpstr>
      <vt:lpstr>PowerPoint プレゼンテーション</vt:lpstr>
      <vt:lpstr>1.1　バッグ採取法</vt:lpstr>
      <vt:lpstr>1.2　真空瓶採取法</vt:lpstr>
      <vt:lpstr>PowerPoint プレゼンテーション</vt:lpstr>
      <vt:lpstr>1.3　キャニスタ採取法</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2023-01-06T03:04:03Z</dcterms:created>
  <dcterms:modified xsi:type="dcterms:W3CDTF">2023-02-06T07:48:35Z</dcterms:modified>
</cp:coreProperties>
</file>