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4936" r:id="rId2"/>
    <p:sldId id="4950" r:id="rId3"/>
    <p:sldId id="4937" r:id="rId4"/>
    <p:sldId id="4947" r:id="rId5"/>
    <p:sldId id="4945" r:id="rId6"/>
    <p:sldId id="4948" r:id="rId7"/>
    <p:sldId id="4949" r:id="rId8"/>
    <p:sldId id="4951" r:id="rId9"/>
  </p:sldIdLst>
  <p:sldSz cx="15119350"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26DAF15-17C7-44F5-A07E-2485C6EF6FB9}">
          <p14:sldIdLst>
            <p14:sldId id="4936"/>
            <p14:sldId id="4950"/>
            <p14:sldId id="4937"/>
            <p14:sldId id="4947"/>
            <p14:sldId id="4945"/>
            <p14:sldId id="4948"/>
            <p14:sldId id="4949"/>
            <p14:sldId id="49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望月　悠平" initials="望月　悠平" lastIdx="1" clrIdx="0">
    <p:extLst>
      <p:ext uri="{19B8F6BF-5375-455C-9EA6-DF929625EA0E}">
        <p15:presenceInfo xmlns:p15="http://schemas.microsoft.com/office/powerpoint/2012/main" userId="S::MochizukiY@lan.pref.osaka.jp::63b36428-e66d-48eb-a148-9cf03033f970" providerId="AD"/>
      </p:ext>
    </p:extLst>
  </p:cmAuthor>
  <p:cmAuthor id="2" name="門﨑　綾" initials="門﨑　綾" lastIdx="2" clrIdx="1">
    <p:extLst>
      <p:ext uri="{19B8F6BF-5375-455C-9EA6-DF929625EA0E}">
        <p15:presenceInfo xmlns:p15="http://schemas.microsoft.com/office/powerpoint/2012/main" userId="S::MonzakiA@lan.pref.osaka.jp::d7925ef0-29db-4c47-a1af-e0aa01afd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6600"/>
    <a:srgbClr val="FF9999"/>
    <a:srgbClr val="FFFF99"/>
    <a:srgbClr val="FFCCFF"/>
    <a:srgbClr val="FFFFCC"/>
    <a:srgbClr val="DDF4FF"/>
    <a:srgbClr val="E7FFFF"/>
    <a:srgbClr val="FEF5DA"/>
    <a:srgbClr val="FF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6395" autoAdjust="0"/>
  </p:normalViewPr>
  <p:slideViewPr>
    <p:cSldViewPr snapToGrid="0">
      <p:cViewPr varScale="1">
        <p:scale>
          <a:sx n="64" d="100"/>
          <a:sy n="64" d="100"/>
        </p:scale>
        <p:origin x="816" y="91"/>
      </p:cViewPr>
      <p:guideLst/>
    </p:cSldViewPr>
  </p:slideViewPr>
  <p:notesTextViewPr>
    <p:cViewPr>
      <p:scale>
        <a:sx n="1" d="1"/>
        <a:sy n="1" d="1"/>
      </p:scale>
      <p:origin x="0" y="0"/>
    </p:cViewPr>
  </p:notesTextViewPr>
  <p:sorterViewPr>
    <p:cViewPr>
      <p:scale>
        <a:sx n="100" d="100"/>
        <a:sy n="100" d="100"/>
      </p:scale>
      <p:origin x="0" y="-1208"/>
    </p:cViewPr>
  </p:sorterViewPr>
  <p:notesViewPr>
    <p:cSldViewPr snapToGrid="0">
      <p:cViewPr varScale="1">
        <p:scale>
          <a:sx n="31" d="100"/>
          <a:sy n="31" d="100"/>
        </p:scale>
        <p:origin x="276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5EE082F-CD0B-4D62-B01B-D5BF71BF9974}"/>
              </a:ext>
            </a:extLst>
          </p:cNvPr>
          <p:cNvSpPr>
            <a:spLocks noGrp="1"/>
          </p:cNvSpPr>
          <p:nvPr>
            <p:ph type="hdr" sz="quarter"/>
          </p:nvPr>
        </p:nvSpPr>
        <p:spPr>
          <a:xfrm>
            <a:off x="0" y="1"/>
            <a:ext cx="2949678" cy="498559"/>
          </a:xfrm>
          <a:prstGeom prst="rect">
            <a:avLst/>
          </a:prstGeom>
        </p:spPr>
        <p:txBody>
          <a:bodyPr vert="horz" lIns="62988" tIns="31494" rIns="62988" bIns="31494" rtlCol="0"/>
          <a:lstStyle>
            <a:lvl1pPr algn="l">
              <a:defRPr sz="800"/>
            </a:lvl1pPr>
          </a:lstStyle>
          <a:p>
            <a:endParaRPr kumimoji="1" lang="ja-JP" altLang="en-US"/>
          </a:p>
        </p:txBody>
      </p:sp>
      <p:sp>
        <p:nvSpPr>
          <p:cNvPr id="3" name="日付プレースホルダー 2">
            <a:extLst>
              <a:ext uri="{FF2B5EF4-FFF2-40B4-BE49-F238E27FC236}">
                <a16:creationId xmlns:a16="http://schemas.microsoft.com/office/drawing/2014/main" id="{BCF7AB43-3D5A-4113-94CF-157B490D25E9}"/>
              </a:ext>
            </a:extLst>
          </p:cNvPr>
          <p:cNvSpPr>
            <a:spLocks noGrp="1"/>
          </p:cNvSpPr>
          <p:nvPr>
            <p:ph type="dt" sz="quarter" idx="1"/>
          </p:nvPr>
        </p:nvSpPr>
        <p:spPr>
          <a:xfrm>
            <a:off x="3855349" y="1"/>
            <a:ext cx="2950765" cy="498559"/>
          </a:xfrm>
          <a:prstGeom prst="rect">
            <a:avLst/>
          </a:prstGeom>
        </p:spPr>
        <p:txBody>
          <a:bodyPr vert="horz" lIns="62988" tIns="31494" rIns="62988" bIns="31494" rtlCol="0"/>
          <a:lstStyle>
            <a:lvl1pPr algn="r">
              <a:defRPr sz="800"/>
            </a:lvl1pPr>
          </a:lstStyle>
          <a:p>
            <a:fld id="{343B2B52-C4E2-4F29-A712-82E96DFF071B}" type="datetimeFigureOut">
              <a:rPr kumimoji="1" lang="ja-JP" altLang="en-US" smtClean="0"/>
              <a:t>2024/11/29</a:t>
            </a:fld>
            <a:endParaRPr kumimoji="1" lang="ja-JP" altLang="en-US"/>
          </a:p>
        </p:txBody>
      </p:sp>
      <p:sp>
        <p:nvSpPr>
          <p:cNvPr id="4" name="フッター プレースホルダー 3">
            <a:extLst>
              <a:ext uri="{FF2B5EF4-FFF2-40B4-BE49-F238E27FC236}">
                <a16:creationId xmlns:a16="http://schemas.microsoft.com/office/drawing/2014/main" id="{822A5F3D-4C0A-4CF0-A973-56666598D8A7}"/>
              </a:ext>
            </a:extLst>
          </p:cNvPr>
          <p:cNvSpPr>
            <a:spLocks noGrp="1"/>
          </p:cNvSpPr>
          <p:nvPr>
            <p:ph type="ftr" sz="quarter" idx="2"/>
          </p:nvPr>
        </p:nvSpPr>
        <p:spPr>
          <a:xfrm>
            <a:off x="0" y="9440780"/>
            <a:ext cx="2949678" cy="498559"/>
          </a:xfrm>
          <a:prstGeom prst="rect">
            <a:avLst/>
          </a:prstGeom>
        </p:spPr>
        <p:txBody>
          <a:bodyPr vert="horz" lIns="62988" tIns="31494" rIns="62988" bIns="31494" rtlCol="0" anchor="b"/>
          <a:lstStyle>
            <a:lvl1pPr algn="l">
              <a:defRPr sz="800"/>
            </a:lvl1pPr>
          </a:lstStyle>
          <a:p>
            <a:endParaRPr kumimoji="1" lang="ja-JP" altLang="en-US"/>
          </a:p>
        </p:txBody>
      </p:sp>
      <p:sp>
        <p:nvSpPr>
          <p:cNvPr id="5" name="スライド番号プレースホルダー 4">
            <a:extLst>
              <a:ext uri="{FF2B5EF4-FFF2-40B4-BE49-F238E27FC236}">
                <a16:creationId xmlns:a16="http://schemas.microsoft.com/office/drawing/2014/main" id="{B434EDD0-BF68-44CC-B133-B6011DEB7663}"/>
              </a:ext>
            </a:extLst>
          </p:cNvPr>
          <p:cNvSpPr>
            <a:spLocks noGrp="1"/>
          </p:cNvSpPr>
          <p:nvPr>
            <p:ph type="sldNum" sz="quarter" idx="3"/>
          </p:nvPr>
        </p:nvSpPr>
        <p:spPr>
          <a:xfrm>
            <a:off x="3855349" y="9440780"/>
            <a:ext cx="2950765" cy="498559"/>
          </a:xfrm>
          <a:prstGeom prst="rect">
            <a:avLst/>
          </a:prstGeom>
        </p:spPr>
        <p:txBody>
          <a:bodyPr vert="horz" lIns="62988" tIns="31494" rIns="62988" bIns="31494" rtlCol="0" anchor="b"/>
          <a:lstStyle>
            <a:lvl1pPr algn="r">
              <a:defRPr sz="800"/>
            </a:lvl1pPr>
          </a:lstStyle>
          <a:p>
            <a:fld id="{0C5EC5BE-6BA7-4131-B417-A4FEEAB39C19}" type="slidenum">
              <a:rPr kumimoji="1" lang="ja-JP" altLang="en-US" smtClean="0"/>
              <a:t>‹#›</a:t>
            </a:fld>
            <a:endParaRPr kumimoji="1" lang="ja-JP" altLang="en-US"/>
          </a:p>
        </p:txBody>
      </p:sp>
    </p:spTree>
    <p:extLst>
      <p:ext uri="{BB962C8B-B14F-4D97-AF65-F5344CB8AC3E}">
        <p14:creationId xmlns:p14="http://schemas.microsoft.com/office/powerpoint/2010/main" val="2502989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1691C50C-E49E-4355-A817-4D3F271791BC}" type="datetimeFigureOut">
              <a:rPr kumimoji="1" lang="ja-JP" altLang="en-US" smtClean="0"/>
              <a:t>2024/11/29</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E3855F8F-7C83-49EB-9196-04DFE0E9BA4D}" type="slidenum">
              <a:rPr kumimoji="1" lang="ja-JP" altLang="en-US" smtClean="0"/>
              <a:t>‹#›</a:t>
            </a:fld>
            <a:endParaRPr kumimoji="1" lang="ja-JP" altLang="en-US"/>
          </a:p>
        </p:txBody>
      </p:sp>
    </p:spTree>
    <p:extLst>
      <p:ext uri="{BB962C8B-B14F-4D97-AF65-F5344CB8AC3E}">
        <p14:creationId xmlns:p14="http://schemas.microsoft.com/office/powerpoint/2010/main" val="3284536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3645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0087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B2E9BF-8841-42B4-BC0B-8D8EA7FBDFF5}"/>
              </a:ext>
            </a:extLst>
          </p:cNvPr>
          <p:cNvSpPr>
            <a:spLocks noGrp="1"/>
          </p:cNvSpPr>
          <p:nvPr>
            <p:ph type="sldNum" sz="quarter" idx="4"/>
          </p:nvPr>
        </p:nvSpPr>
        <p:spPr>
          <a:xfrm>
            <a:off x="11717496" y="10080580"/>
            <a:ext cx="3401854" cy="569240"/>
          </a:xfrm>
          <a:prstGeom prst="rect">
            <a:avLst/>
          </a:prstGeom>
        </p:spPr>
        <p:txBody>
          <a:bodyPr vert="horz" lIns="91440" tIns="45720" rIns="91440" bIns="45720" rtlCol="0" anchor="ctr"/>
          <a:lstStyle>
            <a:lvl1pPr algn="r">
              <a:defRPr sz="2400" b="1">
                <a:solidFill>
                  <a:schemeClr val="tx1">
                    <a:tint val="75000"/>
                  </a:schemeClr>
                </a:solidFill>
                <a:latin typeface="BIZ UDPゴシック" panose="020B0400000000000000" pitchFamily="50" charset="-128"/>
                <a:ea typeface="BIZ UDPゴシック" panose="020B0400000000000000" pitchFamily="50" charset="-128"/>
              </a:defRPr>
            </a:lvl1pPr>
          </a:lstStyle>
          <a:p>
            <a:fld id="{E577049D-CEA6-49C9-8168-2C71C21A4450}" type="slidenum">
              <a:rPr kumimoji="1" lang="ja-JP" altLang="en-US" smtClean="0"/>
              <a:pPr/>
              <a:t>‹#›</a:t>
            </a:fld>
            <a:endParaRPr kumimoji="1" lang="ja-JP" altLang="en-US"/>
          </a:p>
        </p:txBody>
      </p:sp>
    </p:spTree>
    <p:extLst>
      <p:ext uri="{BB962C8B-B14F-4D97-AF65-F5344CB8AC3E}">
        <p14:creationId xmlns:p14="http://schemas.microsoft.com/office/powerpoint/2010/main" val="100362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a:prstGeom prst="rect">
            <a:avLst/>
          </a:prstGeo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a:prstGeom prst="rect">
            <a:avLst/>
          </a:prstGeo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a:prstGeom prst="rect">
            <a:avLst/>
          </a:prstGeo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409270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a:prstGeom prst="rect">
            <a:avLst/>
          </a:prstGeo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a:prstGeom prst="rect">
            <a:avLst/>
          </a:prstGeo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a:prstGeom prst="rect">
            <a:avLst/>
          </a:prstGeo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171220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039456" y="569242"/>
            <a:ext cx="13040439" cy="206659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2846200"/>
            <a:ext cx="13040439" cy="678385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302669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372255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09642-CC73-498E-9A09-2D7E2585ECE7}"/>
              </a:ext>
            </a:extLst>
          </p:cNvPr>
          <p:cNvSpPr>
            <a:spLocks noGrp="1"/>
          </p:cNvSpPr>
          <p:nvPr>
            <p:ph type="title"/>
          </p:nvPr>
        </p:nvSpPr>
        <p:spPr>
          <a:xfrm>
            <a:off x="1039456" y="569242"/>
            <a:ext cx="13040439" cy="206659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29BA949-9CF1-4CC5-9233-F7B221F35F3B}"/>
              </a:ext>
            </a:extLst>
          </p:cNvPr>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D1FAB5DE-0918-4CF8-833A-E93323AC0C8C}"/>
              </a:ext>
            </a:extLst>
          </p:cNvPr>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230B41-204B-4AFD-9FD4-ECA26CE2C5E2}"/>
              </a:ext>
            </a:extLst>
          </p:cNvPr>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50572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5119350" cy="10691813"/>
          </a:xfrm>
          <a:prstGeom prst="rect">
            <a:avLst/>
          </a:prstGeom>
          <a:ln w="12700">
            <a:miter lim="400000"/>
          </a:ln>
        </p:spPr>
      </p:pic>
      <p:sp>
        <p:nvSpPr>
          <p:cNvPr id="4" name="Slide Number Placeholder 5">
            <a:extLst>
              <a:ext uri="{FF2B5EF4-FFF2-40B4-BE49-F238E27FC236}">
                <a16:creationId xmlns:a16="http://schemas.microsoft.com/office/drawing/2014/main" id="{586A3EC6-37F9-4360-83AA-C284A8378B25}"/>
              </a:ext>
            </a:extLst>
          </p:cNvPr>
          <p:cNvSpPr txBox="1">
            <a:spLocks/>
          </p:cNvSpPr>
          <p:nvPr userDrawn="1"/>
        </p:nvSpPr>
        <p:spPr>
          <a:xfrm>
            <a:off x="11717496" y="10080580"/>
            <a:ext cx="3401854" cy="569240"/>
          </a:xfrm>
          <a:prstGeom prst="rect">
            <a:avLst/>
          </a:prstGeom>
        </p:spPr>
        <p:txBody>
          <a:bodyPr vert="horz" lIns="91440" tIns="45720" rIns="91440" bIns="45720" rtlCol="0" anchor="ctr"/>
          <a:lstStyle>
            <a:defPPr>
              <a:defRPr lang="en-US"/>
            </a:defPPr>
            <a:lvl1pPr marL="0" algn="r" defTabSz="457200" rtl="0" eaLnBrk="1" latinLnBrk="0" hangingPunct="1">
              <a:defRPr sz="2400" b="1"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77049D-CEA6-49C9-8168-2C71C21A4450}" type="slidenum">
              <a:rPr kumimoji="1" lang="ja-JP" altLang="en-US" smtClean="0"/>
              <a:pPr/>
              <a:t>‹#›</a:t>
            </a:fld>
            <a:endParaRPr kumimoji="1" lang="ja-JP" altLang="en-US"/>
          </a:p>
        </p:txBody>
      </p:sp>
    </p:spTree>
    <p:extLst>
      <p:ext uri="{BB962C8B-B14F-4D97-AF65-F5344CB8AC3E}">
        <p14:creationId xmlns:p14="http://schemas.microsoft.com/office/powerpoint/2010/main" val="8665269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C0AA3-6FA5-4D1A-8723-84A5EB5015AC}"/>
              </a:ext>
            </a:extLst>
          </p:cNvPr>
          <p:cNvSpPr>
            <a:spLocks noGrp="1"/>
          </p:cNvSpPr>
          <p:nvPr>
            <p:ph type="title"/>
          </p:nvPr>
        </p:nvSpPr>
        <p:spPr>
          <a:xfrm>
            <a:off x="1039456" y="569242"/>
            <a:ext cx="13040439" cy="2066590"/>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EF4C25-DEBE-4EA4-A8C7-CFFCC2C18A10}"/>
              </a:ext>
            </a:extLst>
          </p:cNvPr>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F32E655D-7009-4CCC-B3D9-6C84F99FC087}"/>
              </a:ext>
            </a:extLst>
          </p:cNvPr>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24810BB-9E98-4F5F-8CD1-C1B9EEB4DD58}"/>
              </a:ext>
            </a:extLst>
          </p:cNvPr>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375153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a:prstGeom prst="rect">
            <a:avLst/>
          </a:prstGeo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a:prstGeom prst="rect">
            <a:avLst/>
          </a:prstGeo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103681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39456" y="569242"/>
            <a:ext cx="13040439"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039456" y="2846200"/>
            <a:ext cx="13040439"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3047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a:prstGeom prst="rect">
            <a:avLst/>
          </a:prstGeo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a:prstGeom prst="rect">
            <a:avLst/>
          </a:prstGeo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40446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39456" y="569242"/>
            <a:ext cx="13040439"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405338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a:prstGeom prst="rect">
            <a:avLst/>
          </a:prstGeo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a:prstGeom prst="rect">
            <a:avLst/>
          </a:prstGeo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280246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039456" y="569242"/>
            <a:ext cx="13040439" cy="2066590"/>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91416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39455" y="9909729"/>
            <a:ext cx="3401854" cy="569240"/>
          </a:xfrm>
          <a:prstGeom prst="rect">
            <a:avLst/>
          </a:prstGeom>
        </p:spPr>
        <p:txBody>
          <a:bodyPr/>
          <a:lstStyle/>
          <a:p>
            <a:endParaRPr kumimoji="1" lang="ja-JP" altLang="en-US"/>
          </a:p>
        </p:txBody>
      </p:sp>
      <p:sp>
        <p:nvSpPr>
          <p:cNvPr id="3" name="Footer Placeholder 2"/>
          <p:cNvSpPr>
            <a:spLocks noGrp="1"/>
          </p:cNvSpPr>
          <p:nvPr>
            <p:ph type="ftr" sz="quarter" idx="11"/>
          </p:nvPr>
        </p:nvSpPr>
        <p:spPr>
          <a:xfrm>
            <a:off x="5008285" y="9909729"/>
            <a:ext cx="5102781" cy="569240"/>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10678041" y="9909729"/>
            <a:ext cx="3401854" cy="569240"/>
          </a:xfrm>
          <a:prstGeom prst="rect">
            <a:avLst/>
          </a:prstGeom>
        </p:spPr>
        <p:txBody>
          <a:bodyPr/>
          <a:lstStyle/>
          <a:p>
            <a:fld id="{E577049D-CEA6-49C9-8168-2C71C21A4450}" type="slidenum">
              <a:rPr kumimoji="1" lang="ja-JP" altLang="en-US" smtClean="0"/>
              <a:t>‹#›</a:t>
            </a:fld>
            <a:endParaRPr kumimoji="1" lang="ja-JP" altLang="en-US"/>
          </a:p>
        </p:txBody>
      </p:sp>
    </p:spTree>
    <p:extLst>
      <p:ext uri="{BB962C8B-B14F-4D97-AF65-F5344CB8AC3E}">
        <p14:creationId xmlns:p14="http://schemas.microsoft.com/office/powerpoint/2010/main" val="39097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717496" y="10080580"/>
            <a:ext cx="3401854" cy="569240"/>
          </a:xfrm>
          <a:prstGeom prst="rect">
            <a:avLst/>
          </a:prstGeom>
        </p:spPr>
        <p:txBody>
          <a:bodyPr vert="horz" lIns="91440" tIns="45720" rIns="91440" bIns="45720" rtlCol="0" anchor="ctr"/>
          <a:lstStyle>
            <a:lvl1pPr algn="r">
              <a:defRPr sz="2400" b="1">
                <a:solidFill>
                  <a:schemeClr val="tx1">
                    <a:tint val="75000"/>
                  </a:schemeClr>
                </a:solidFill>
                <a:latin typeface="BIZ UDPゴシック" panose="020B0400000000000000" pitchFamily="50" charset="-128"/>
                <a:ea typeface="BIZ UDPゴシック" panose="020B0400000000000000" pitchFamily="50" charset="-128"/>
              </a:defRPr>
            </a:lvl1pPr>
          </a:lstStyle>
          <a:p>
            <a:fld id="{E577049D-CEA6-49C9-8168-2C71C21A4450}" type="slidenum">
              <a:rPr kumimoji="1" lang="ja-JP" altLang="en-US" smtClean="0"/>
              <a:pPr/>
              <a:t>‹#›</a:t>
            </a:fld>
            <a:endParaRPr kumimoji="1" lang="ja-JP" altLang="en-US"/>
          </a:p>
        </p:txBody>
      </p:sp>
      <p:sp>
        <p:nvSpPr>
          <p:cNvPr id="19" name="フリーフォーム: 図形 18">
            <a:extLst>
              <a:ext uri="{FF2B5EF4-FFF2-40B4-BE49-F238E27FC236}">
                <a16:creationId xmlns:a16="http://schemas.microsoft.com/office/drawing/2014/main" id="{36D8B899-CE51-4AC2-81FA-827D5622E343}"/>
              </a:ext>
            </a:extLst>
          </p:cNvPr>
          <p:cNvSpPr/>
          <p:nvPr userDrawn="1"/>
        </p:nvSpPr>
        <p:spPr>
          <a:xfrm>
            <a:off x="2617146" y="4804683"/>
            <a:ext cx="8423108" cy="5393547"/>
          </a:xfrm>
          <a:custGeom>
            <a:avLst/>
            <a:gdLst>
              <a:gd name="connsiteX0" fmla="*/ 8176875 w 8423108"/>
              <a:gd name="connsiteY0" fmla="*/ 0 h 5393547"/>
              <a:gd name="connsiteX1" fmla="*/ 0 w 8423108"/>
              <a:gd name="connsiteY1" fmla="*/ 1912968 h 5393547"/>
              <a:gd name="connsiteX2" fmla="*/ 5277829 w 8423108"/>
              <a:gd name="connsiteY2" fmla="*/ 5393548 h 5393547"/>
              <a:gd name="connsiteX3" fmla="*/ 8423109 w 8423108"/>
              <a:gd name="connsiteY3" fmla="*/ 162386 h 5393547"/>
              <a:gd name="connsiteX4" fmla="*/ 8176875 w 8423108"/>
              <a:gd name="connsiteY4" fmla="*/ 0 h 539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3108" h="5393547">
                <a:moveTo>
                  <a:pt x="8176875" y="0"/>
                </a:moveTo>
                <a:lnTo>
                  <a:pt x="0" y="1912968"/>
                </a:lnTo>
                <a:lnTo>
                  <a:pt x="5277829" y="5393548"/>
                </a:lnTo>
                <a:lnTo>
                  <a:pt x="8423109" y="162386"/>
                </a:lnTo>
                <a:lnTo>
                  <a:pt x="8176875" y="0"/>
                </a:lnTo>
                <a:close/>
              </a:path>
            </a:pathLst>
          </a:custGeom>
          <a:solidFill>
            <a:srgbClr val="FFFFFF">
              <a:alpha val="50000"/>
            </a:srgbClr>
          </a:solidFill>
          <a:ln w="9483" cap="flat">
            <a:noFill/>
            <a:prstDash val="solid"/>
            <a:miter/>
          </a:ln>
        </p:spPr>
        <p:txBody>
          <a:bodyPr rtlCol="0" anchor="ctr"/>
          <a:lstStyle/>
          <a:p>
            <a:endParaRPr lang="ja-JP" altLang="en-US"/>
          </a:p>
        </p:txBody>
      </p:sp>
    </p:spTree>
    <p:extLst>
      <p:ext uri="{BB962C8B-B14F-4D97-AF65-F5344CB8AC3E}">
        <p14:creationId xmlns:p14="http://schemas.microsoft.com/office/powerpoint/2010/main" val="3374422885"/>
      </p:ext>
    </p:extLst>
  </p:cSld>
  <p:clrMap bg1="lt1" tx1="dk1" bg2="lt2" tx2="dk2" accent1="accent1" accent2="accent2" accent3="accent3" accent4="accent4" accent5="accent5" accent6="accent6" hlink="hlink" folHlink="folHlink"/>
  <p:sldLayoutIdLst>
    <p:sldLayoutId id="2147483672" r:id="rId1"/>
    <p:sldLayoutId id="2147483686"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87" r:id="rId14"/>
    <p:sldLayoutId id="2147483688" r:id="rId15"/>
  </p:sldLayoutIdLst>
  <p:hf sldNum="0" hdr="0" ftr="0" dt="0"/>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emf"/><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57B8444-1808-4351-94BA-A9FA0B9D98CE}"/>
              </a:ext>
            </a:extLst>
          </p:cNvPr>
          <p:cNvGrpSpPr/>
          <p:nvPr/>
        </p:nvGrpSpPr>
        <p:grpSpPr>
          <a:xfrm>
            <a:off x="1215342" y="3022766"/>
            <a:ext cx="12588875" cy="1029779"/>
            <a:chOff x="1215342" y="1552783"/>
            <a:chExt cx="12588875" cy="1029779"/>
          </a:xfrm>
        </p:grpSpPr>
        <p:sp>
          <p:nvSpPr>
            <p:cNvPr id="9" name="テキスト ボックス 8">
              <a:extLst>
                <a:ext uri="{FF2B5EF4-FFF2-40B4-BE49-F238E27FC236}">
                  <a16:creationId xmlns:a16="http://schemas.microsoft.com/office/drawing/2014/main" id="{C0BF9661-91F7-41C6-B6BA-B4C13B495483}"/>
                </a:ext>
              </a:extLst>
            </p:cNvPr>
            <p:cNvSpPr txBox="1"/>
            <p:nvPr/>
          </p:nvSpPr>
          <p:spPr>
            <a:xfrm>
              <a:off x="1315133" y="1633263"/>
              <a:ext cx="12489084" cy="949299"/>
            </a:xfrm>
            <a:prstGeom prst="rect">
              <a:avLst/>
            </a:prstGeom>
            <a:noFill/>
          </p:spPr>
          <p:txBody>
            <a:bodyPr wrap="square" rtlCol="0">
              <a:spAutoFit/>
            </a:bodyPr>
            <a:lstStyle/>
            <a:p>
              <a:pPr algn="ctr">
                <a:lnSpc>
                  <a:spcPct val="105000"/>
                </a:lnSpc>
              </a:pPr>
              <a:r>
                <a:rPr kumimoji="1" lang="ja-JP" altLang="en-US" sz="6000" b="1" dirty="0">
                  <a:solidFill>
                    <a:schemeClr val="accent5">
                      <a:lumMod val="60000"/>
                      <a:lumOff val="40000"/>
                    </a:schemeClr>
                  </a:solidFill>
                  <a:latin typeface="HG創英角ｺﾞｼｯｸUB" panose="020B0909000000000000" pitchFamily="49" charset="-128"/>
                  <a:ea typeface="HG創英角ｺﾞｼｯｸUB" panose="020B0909000000000000" pitchFamily="49" charset="-128"/>
                </a:rPr>
                <a:t>大阪・関西万博推進本部第</a:t>
              </a:r>
              <a:r>
                <a:rPr kumimoji="1" lang="en-US" altLang="ja-JP" sz="6000" b="1" dirty="0">
                  <a:solidFill>
                    <a:schemeClr val="accent5">
                      <a:lumMod val="60000"/>
                      <a:lumOff val="40000"/>
                    </a:schemeClr>
                  </a:solidFill>
                  <a:latin typeface="HG創英角ｺﾞｼｯｸUB" panose="020B0909000000000000" pitchFamily="49" charset="-128"/>
                  <a:ea typeface="HG創英角ｺﾞｼｯｸUB" panose="020B0909000000000000" pitchFamily="49" charset="-128"/>
                </a:rPr>
                <a:t>12</a:t>
              </a:r>
              <a:r>
                <a:rPr kumimoji="1" lang="ja-JP" altLang="en-US" sz="6000" b="1" dirty="0">
                  <a:solidFill>
                    <a:schemeClr val="accent5">
                      <a:lumMod val="60000"/>
                      <a:lumOff val="40000"/>
                    </a:schemeClr>
                  </a:solidFill>
                  <a:latin typeface="HG創英角ｺﾞｼｯｸUB" panose="020B0909000000000000" pitchFamily="49" charset="-128"/>
                  <a:ea typeface="HG創英角ｺﾞｼｯｸUB" panose="020B0909000000000000" pitchFamily="49" charset="-128"/>
                </a:rPr>
                <a:t>回会議</a:t>
              </a:r>
            </a:p>
          </p:txBody>
        </p:sp>
        <p:sp>
          <p:nvSpPr>
            <p:cNvPr id="8" name="テキスト ボックス 7">
              <a:extLst>
                <a:ext uri="{FF2B5EF4-FFF2-40B4-BE49-F238E27FC236}">
                  <a16:creationId xmlns:a16="http://schemas.microsoft.com/office/drawing/2014/main" id="{EED62D18-6A58-4AF4-991A-1C9E208776FD}"/>
                </a:ext>
              </a:extLst>
            </p:cNvPr>
            <p:cNvSpPr txBox="1"/>
            <p:nvPr/>
          </p:nvSpPr>
          <p:spPr>
            <a:xfrm>
              <a:off x="1215342" y="1552783"/>
              <a:ext cx="12588875" cy="949299"/>
            </a:xfrm>
            <a:prstGeom prst="rect">
              <a:avLst/>
            </a:prstGeom>
            <a:noFill/>
          </p:spPr>
          <p:txBody>
            <a:bodyPr wrap="square" rtlCol="0">
              <a:spAutoFit/>
            </a:bodyPr>
            <a:lstStyle/>
            <a:p>
              <a:pPr algn="ctr">
                <a:lnSpc>
                  <a:spcPct val="105000"/>
                </a:lnSpc>
              </a:pPr>
              <a:r>
                <a:rPr kumimoji="1" lang="ja-JP" altLang="en-US" sz="6000" dirty="0">
                  <a:solidFill>
                    <a:srgbClr val="002060"/>
                  </a:solidFill>
                  <a:latin typeface="HG創英角ｺﾞｼｯｸUB" panose="020B0909000000000000" pitchFamily="49" charset="-128"/>
                  <a:ea typeface="HG創英角ｺﾞｼｯｸUB" panose="020B0909000000000000" pitchFamily="49" charset="-128"/>
                </a:rPr>
                <a:t>大阪・関西万博推進本部第</a:t>
              </a:r>
              <a:r>
                <a:rPr kumimoji="1" lang="en-US" altLang="ja-JP" sz="6000" dirty="0">
                  <a:solidFill>
                    <a:srgbClr val="002060"/>
                  </a:solidFill>
                  <a:latin typeface="HG創英角ｺﾞｼｯｸUB" panose="020B0909000000000000" pitchFamily="49" charset="-128"/>
                  <a:ea typeface="HG創英角ｺﾞｼｯｸUB" panose="020B0909000000000000" pitchFamily="49" charset="-128"/>
                </a:rPr>
                <a:t>12</a:t>
              </a:r>
              <a:r>
                <a:rPr kumimoji="1" lang="ja-JP" altLang="en-US" sz="6000" dirty="0">
                  <a:solidFill>
                    <a:srgbClr val="002060"/>
                  </a:solidFill>
                  <a:latin typeface="HG創英角ｺﾞｼｯｸUB" panose="020B0909000000000000" pitchFamily="49" charset="-128"/>
                  <a:ea typeface="HG創英角ｺﾞｼｯｸUB" panose="020B0909000000000000" pitchFamily="49" charset="-128"/>
                </a:rPr>
                <a:t>回会議</a:t>
              </a:r>
            </a:p>
          </p:txBody>
        </p:sp>
      </p:grpSp>
      <p:sp>
        <p:nvSpPr>
          <p:cNvPr id="10" name="テキスト ボックス 9">
            <a:extLst>
              <a:ext uri="{FF2B5EF4-FFF2-40B4-BE49-F238E27FC236}">
                <a16:creationId xmlns:a16="http://schemas.microsoft.com/office/drawing/2014/main" id="{783C394D-3D30-47E1-869A-95831CBCBCC6}"/>
              </a:ext>
            </a:extLst>
          </p:cNvPr>
          <p:cNvSpPr txBox="1"/>
          <p:nvPr/>
        </p:nvSpPr>
        <p:spPr>
          <a:xfrm>
            <a:off x="3068697" y="5452715"/>
            <a:ext cx="8981955" cy="1309974"/>
          </a:xfrm>
          <a:prstGeom prst="rect">
            <a:avLst/>
          </a:prstGeom>
          <a:noFill/>
        </p:spPr>
        <p:txBody>
          <a:bodyPr wrap="square" rtlCol="0">
            <a:spAutoFit/>
          </a:bodyPr>
          <a:lstStyle/>
          <a:p>
            <a:pPr>
              <a:lnSpc>
                <a:spcPct val="105000"/>
              </a:lnSpc>
            </a:pPr>
            <a:r>
              <a:rPr kumimoji="1" lang="ja-JP" altLang="en-US" sz="4000" dirty="0">
                <a:ln>
                  <a:solidFill>
                    <a:schemeClr val="bg1"/>
                  </a:solidFill>
                </a:ln>
                <a:solidFill>
                  <a:srgbClr val="002060"/>
                </a:solidFill>
                <a:latin typeface="HG創英角ｺﾞｼｯｸUB" panose="020B0909000000000000" pitchFamily="49" charset="-128"/>
                <a:ea typeface="HG創英角ｺﾞｼｯｸUB" panose="020B0909000000000000" pitchFamily="49" charset="-128"/>
              </a:rPr>
              <a:t>＜第２部＞</a:t>
            </a:r>
            <a:endParaRPr kumimoji="1" lang="en-US" altLang="ja-JP" sz="4000" dirty="0">
              <a:ln>
                <a:solidFill>
                  <a:schemeClr val="bg1"/>
                </a:solidFill>
              </a:ln>
              <a:solidFill>
                <a:srgbClr val="002060"/>
              </a:solidFill>
              <a:latin typeface="HG創英角ｺﾞｼｯｸUB" panose="020B0909000000000000" pitchFamily="49" charset="-128"/>
              <a:ea typeface="HG創英角ｺﾞｼｯｸUB" panose="020B0909000000000000" pitchFamily="49" charset="-128"/>
            </a:endParaRPr>
          </a:p>
          <a:p>
            <a:pPr algn="ctr">
              <a:lnSpc>
                <a:spcPct val="105000"/>
              </a:lnSpc>
            </a:pPr>
            <a:r>
              <a:rPr kumimoji="1" lang="ja-JP" altLang="en-US" sz="4000" dirty="0">
                <a:ln>
                  <a:solidFill>
                    <a:schemeClr val="bg1"/>
                  </a:solidFill>
                </a:ln>
                <a:solidFill>
                  <a:srgbClr val="002060"/>
                </a:solidFill>
                <a:latin typeface="HG創英角ｺﾞｼｯｸUB" panose="020B0909000000000000" pitchFamily="49" charset="-128"/>
                <a:ea typeface="HG創英角ｺﾞｼｯｸUB" panose="020B0909000000000000" pitchFamily="49" charset="-128"/>
              </a:rPr>
              <a:t>　万博関連事業の進行状況等について</a:t>
            </a:r>
          </a:p>
        </p:txBody>
      </p:sp>
      <p:sp>
        <p:nvSpPr>
          <p:cNvPr id="2" name="正方形/長方形 1">
            <a:extLst>
              <a:ext uri="{FF2B5EF4-FFF2-40B4-BE49-F238E27FC236}">
                <a16:creationId xmlns:a16="http://schemas.microsoft.com/office/drawing/2014/main" id="{BF3811C6-43E0-44F2-976D-53BF1305B666}"/>
              </a:ext>
            </a:extLst>
          </p:cNvPr>
          <p:cNvSpPr/>
          <p:nvPr/>
        </p:nvSpPr>
        <p:spPr>
          <a:xfrm>
            <a:off x="6154615" y="10386646"/>
            <a:ext cx="2778370" cy="222739"/>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63333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0C680C6-0E9B-484E-A4B9-074B279FEC27}"/>
              </a:ext>
            </a:extLst>
          </p:cNvPr>
          <p:cNvSpPr/>
          <p:nvPr/>
        </p:nvSpPr>
        <p:spPr>
          <a:xfrm>
            <a:off x="6154615" y="10386646"/>
            <a:ext cx="2778370" cy="222739"/>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aphicFrame>
        <p:nvGraphicFramePr>
          <p:cNvPr id="16" name="表 4">
            <a:extLst>
              <a:ext uri="{FF2B5EF4-FFF2-40B4-BE49-F238E27FC236}">
                <a16:creationId xmlns:a16="http://schemas.microsoft.com/office/drawing/2014/main" id="{E685F468-1DAC-4694-B970-EF160468EED8}"/>
              </a:ext>
            </a:extLst>
          </p:cNvPr>
          <p:cNvGraphicFramePr>
            <a:graphicFrameLocks noGrp="1"/>
          </p:cNvGraphicFramePr>
          <p:nvPr>
            <p:extLst>
              <p:ext uri="{D42A27DB-BD31-4B8C-83A1-F6EECF244321}">
                <p14:modId xmlns:p14="http://schemas.microsoft.com/office/powerpoint/2010/main" val="1222508948"/>
              </p:ext>
            </p:extLst>
          </p:nvPr>
        </p:nvGraphicFramePr>
        <p:xfrm>
          <a:off x="1250071" y="4276448"/>
          <a:ext cx="12503508" cy="5042914"/>
        </p:xfrm>
        <a:graphic>
          <a:graphicData uri="http://schemas.openxmlformats.org/drawingml/2006/table">
            <a:tbl>
              <a:tblPr firstRow="1" bandRow="1">
                <a:tableStyleId>{5C22544A-7EE6-4342-B048-85BDC9FD1C3A}</a:tableStyleId>
              </a:tblPr>
              <a:tblGrid>
                <a:gridCol w="4104194">
                  <a:extLst>
                    <a:ext uri="{9D8B030D-6E8A-4147-A177-3AD203B41FA5}">
                      <a16:colId xmlns:a16="http://schemas.microsoft.com/office/drawing/2014/main" val="1360430564"/>
                    </a:ext>
                  </a:extLst>
                </a:gridCol>
                <a:gridCol w="4811490">
                  <a:extLst>
                    <a:ext uri="{9D8B030D-6E8A-4147-A177-3AD203B41FA5}">
                      <a16:colId xmlns:a16="http://schemas.microsoft.com/office/drawing/2014/main" val="3865181785"/>
                    </a:ext>
                  </a:extLst>
                </a:gridCol>
                <a:gridCol w="1162404">
                  <a:extLst>
                    <a:ext uri="{9D8B030D-6E8A-4147-A177-3AD203B41FA5}">
                      <a16:colId xmlns:a16="http://schemas.microsoft.com/office/drawing/2014/main" val="756300335"/>
                    </a:ext>
                  </a:extLst>
                </a:gridCol>
                <a:gridCol w="1162404">
                  <a:extLst>
                    <a:ext uri="{9D8B030D-6E8A-4147-A177-3AD203B41FA5}">
                      <a16:colId xmlns:a16="http://schemas.microsoft.com/office/drawing/2014/main" val="8578648"/>
                    </a:ext>
                  </a:extLst>
                </a:gridCol>
                <a:gridCol w="1263016">
                  <a:extLst>
                    <a:ext uri="{9D8B030D-6E8A-4147-A177-3AD203B41FA5}">
                      <a16:colId xmlns:a16="http://schemas.microsoft.com/office/drawing/2014/main" val="3764289078"/>
                    </a:ext>
                  </a:extLst>
                </a:gridCol>
              </a:tblGrid>
              <a:tr h="296642">
                <a:tc rowSpan="3">
                  <a:txBody>
                    <a:bodyPr/>
                    <a:lstStyle/>
                    <a:p>
                      <a:pPr>
                        <a:lnSpc>
                          <a:spcPct val="100000"/>
                        </a:lnSpc>
                        <a:spcBef>
                          <a:spcPts val="0"/>
                        </a:spcBef>
                        <a:spcAft>
                          <a:spcPts val="0"/>
                        </a:spcAft>
                      </a:pPr>
                      <a:endParaRPr kumimoji="1" lang="ja-JP" altLang="en-US" sz="1200" spc="0" dirty="0">
                        <a:latin typeface="Meiryo UI" panose="020B0604030504040204" pitchFamily="50" charset="-128"/>
                        <a:ea typeface="Meiryo UI" panose="020B0604030504040204" pitchFamily="50"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spc="0" dirty="0">
                          <a:latin typeface="Meiryo UI" panose="020B0604030504040204" pitchFamily="50" charset="-128"/>
                          <a:ea typeface="Meiryo UI" panose="020B0604030504040204" pitchFamily="50" charset="-128"/>
                        </a:rPr>
                        <a:t>今後も含めた大阪府・市の</a:t>
                      </a:r>
                      <a:endParaRPr kumimoji="1" lang="en-US" altLang="ja-JP" sz="1600" spc="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spc="0" dirty="0">
                          <a:latin typeface="Meiryo UI" panose="020B0604030504040204" pitchFamily="50" charset="-128"/>
                          <a:ea typeface="Meiryo UI" panose="020B0604030504040204" pitchFamily="50" charset="-128"/>
                        </a:rPr>
                        <a:t>費用総額の見通し</a:t>
                      </a:r>
                      <a:endParaRPr kumimoji="1" lang="ja-JP" altLang="en-US" sz="1000" spc="0" dirty="0">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lnSpc>
                          <a:spcPct val="100000"/>
                        </a:lnSpc>
                        <a:spcBef>
                          <a:spcPts val="0"/>
                        </a:spcBef>
                        <a:spcAft>
                          <a:spcPts val="0"/>
                        </a:spcAft>
                      </a:pPr>
                      <a:r>
                        <a:rPr kumimoji="1" lang="ja-JP" altLang="en-US" sz="1200" spc="0" dirty="0">
                          <a:latin typeface="Meiryo UI" panose="020B0604030504040204" pitchFamily="50" charset="-128"/>
                          <a:ea typeface="Meiryo UI" panose="020B0604030504040204" pitchFamily="50" charset="-128"/>
                        </a:rPr>
                        <a:t>これまでの大阪府・市の予算への計上状況</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9408979"/>
                  </a:ext>
                </a:extLst>
              </a:tr>
              <a:tr h="444963">
                <a:tc vMerge="1">
                  <a:txBody>
                    <a:bodyPr/>
                    <a:lstStyle/>
                    <a:p>
                      <a:endParaRPr kumimoji="1" lang="ja-JP" altLang="en-US" sz="1050">
                        <a:latin typeface="Meiryo UI" panose="020B0604030504040204" pitchFamily="50" charset="-128"/>
                        <a:ea typeface="Meiryo UI" panose="020B0604030504040204" pitchFamily="50" charset="-128"/>
                      </a:endParaRPr>
                    </a:p>
                  </a:txBody>
                  <a:tcPr>
                    <a:lnR w="38100" cap="flat" cmpd="sng" algn="ctr">
                      <a:solidFill>
                        <a:schemeClr val="bg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lnSpc>
                          <a:spcPct val="100000"/>
                        </a:lnSpc>
                        <a:spcBef>
                          <a:spcPts val="0"/>
                        </a:spcBef>
                        <a:spcAft>
                          <a:spcPts val="0"/>
                        </a:spcAft>
                      </a:pPr>
                      <a:r>
                        <a:rPr kumimoji="1" lang="ja-JP" altLang="en-US" sz="1200" b="0" spc="0" dirty="0">
                          <a:solidFill>
                            <a:schemeClr val="tx1"/>
                          </a:solidFill>
                          <a:latin typeface="Meiryo UI" panose="020B0604030504040204" pitchFamily="50" charset="-128"/>
                          <a:ea typeface="Meiryo UI" panose="020B0604030504040204" pitchFamily="50" charset="-128"/>
                        </a:rPr>
                        <a:t>令和６年度当初予算案</a:t>
                      </a:r>
                      <a:endParaRPr kumimoji="1" lang="en-US" altLang="ja-JP" sz="900" b="0" spc="0" dirty="0">
                        <a:solidFill>
                          <a:schemeClr val="tx1"/>
                        </a:solidFill>
                        <a:latin typeface="Meiryo UI" panose="020B0604030504040204" pitchFamily="50" charset="-128"/>
                        <a:ea typeface="Meiryo UI" panose="020B0604030504040204" pitchFamily="50" charset="-128"/>
                      </a:endParaRP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（～令和</a:t>
                      </a:r>
                      <a:r>
                        <a:rPr kumimoji="1" lang="en-US" altLang="ja-JP" sz="900" b="0" spc="0" dirty="0">
                          <a:solidFill>
                            <a:schemeClr val="tx1"/>
                          </a:solidFill>
                          <a:latin typeface="Meiryo UI" panose="020B0604030504040204" pitchFamily="50" charset="-128"/>
                          <a:ea typeface="Meiryo UI" panose="020B0604030504040204" pitchFamily="50" charset="-128"/>
                        </a:rPr>
                        <a:t>5</a:t>
                      </a:r>
                      <a:r>
                        <a:rPr kumimoji="1" lang="ja-JP" altLang="en-US" sz="900" b="0" spc="0" dirty="0">
                          <a:solidFill>
                            <a:schemeClr val="tx1"/>
                          </a:solidFill>
                          <a:latin typeface="Meiryo UI" panose="020B0604030504040204" pitchFamily="50" charset="-128"/>
                          <a:ea typeface="Meiryo UI" panose="020B0604030504040204" pitchFamily="50" charset="-128"/>
                        </a:rPr>
                        <a:t>年度２月補正予算案）</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lnSpc>
                          <a:spcPct val="100000"/>
                        </a:lnSpc>
                        <a:spcBef>
                          <a:spcPts val="0"/>
                        </a:spcBef>
                        <a:spcAft>
                          <a:spcPts val="0"/>
                        </a:spcAft>
                      </a:pPr>
                      <a:endParaRPr kumimoji="1" lang="ja-JP" altLang="en-US" sz="12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a:txBody>
                    <a:bodyPr/>
                    <a:lstStyle/>
                    <a:p>
                      <a:pPr algn="ctr">
                        <a:lnSpc>
                          <a:spcPct val="100000"/>
                        </a:lnSpc>
                        <a:spcBef>
                          <a:spcPts val="0"/>
                        </a:spcBef>
                        <a:spcAft>
                          <a:spcPts val="0"/>
                        </a:spcAft>
                      </a:pPr>
                      <a:r>
                        <a:rPr kumimoji="1" lang="ja-JP" altLang="en-US" sz="1400" b="0" spc="0" dirty="0">
                          <a:latin typeface="Meiryo UI" panose="020B0604030504040204" pitchFamily="50" charset="-128"/>
                          <a:ea typeface="Meiryo UI" panose="020B0604030504040204" pitchFamily="50" charset="-128"/>
                        </a:rPr>
                        <a:t>計</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6500103"/>
                  </a:ext>
                </a:extLst>
              </a:tr>
              <a:tr h="296642">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Bef>
                          <a:spcPts val="0"/>
                        </a:spcBef>
                        <a:spcAft>
                          <a:spcPts val="0"/>
                        </a:spcAft>
                      </a:pPr>
                      <a:r>
                        <a:rPr kumimoji="1" lang="ja-JP" altLang="en-US" sz="1200" b="0" spc="0" dirty="0">
                          <a:solidFill>
                            <a:schemeClr val="tx1"/>
                          </a:solidFill>
                          <a:latin typeface="Meiryo UI" panose="020B0604030504040204" pitchFamily="50" charset="-128"/>
                          <a:ea typeface="Meiryo UI" panose="020B0604030504040204" pitchFamily="50" charset="-128"/>
                        </a:rPr>
                        <a:t>大阪府</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ja-JP" altLang="en-US" sz="1200" b="0" spc="0" dirty="0">
                          <a:solidFill>
                            <a:schemeClr val="tx1"/>
                          </a:solidFill>
                          <a:latin typeface="Meiryo UI" panose="020B0604030504040204" pitchFamily="50" charset="-128"/>
                          <a:ea typeface="Meiryo UI" panose="020B0604030504040204" pitchFamily="50" charset="-128"/>
                        </a:rPr>
                        <a:t>大阪市</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61686483"/>
                  </a:ext>
                </a:extLst>
              </a:tr>
              <a:tr h="444963">
                <a:tc>
                  <a:txBody>
                    <a:bodyPr/>
                    <a:lstStyle/>
                    <a:p>
                      <a:pPr marL="180000" indent="-144000" algn="just">
                        <a:lnSpc>
                          <a:spcPct val="100000"/>
                        </a:lnSpc>
                        <a:spcBef>
                          <a:spcPts val="0"/>
                        </a:spcBef>
                        <a:spcAft>
                          <a:spcPts val="0"/>
                        </a:spcAft>
                      </a:pPr>
                      <a:r>
                        <a:rPr kumimoji="1" lang="en-US" altLang="ja-JP" sz="1400" b="1" spc="0" dirty="0">
                          <a:latin typeface="Meiryo UI" panose="020B0604030504040204" pitchFamily="50" charset="-128"/>
                          <a:ea typeface="Meiryo UI" panose="020B0604030504040204" pitchFamily="50" charset="-128"/>
                        </a:rPr>
                        <a:t>(1) </a:t>
                      </a:r>
                      <a:r>
                        <a:rPr kumimoji="1" lang="ja-JP" altLang="en-US" sz="1400" b="1" spc="0" dirty="0">
                          <a:latin typeface="Meiryo UI" panose="020B0604030504040204" pitchFamily="50" charset="-128"/>
                          <a:ea typeface="Meiryo UI" panose="020B0604030504040204" pitchFamily="50" charset="-128"/>
                        </a:rPr>
                        <a:t>大阪府・市による会場建設費</a:t>
                      </a:r>
                      <a:endParaRPr kumimoji="1" lang="ja-JP" altLang="en-US" sz="1050" b="1" spc="0" dirty="0">
                        <a:solidFill>
                          <a:schemeClr val="tx1"/>
                        </a:solidFill>
                        <a:latin typeface="Meiryo UI" panose="020B0604030504040204" pitchFamily="50" charset="-128"/>
                        <a:ea typeface="Meiryo UI" panose="020B0604030504040204" pitchFamily="50" charset="-128"/>
                      </a:endParaRP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00000"/>
                        </a:lnSpc>
                        <a:spcBef>
                          <a:spcPts val="0"/>
                        </a:spcBef>
                        <a:spcAft>
                          <a:spcPts val="0"/>
                        </a:spcAft>
                      </a:pPr>
                      <a:r>
                        <a:rPr kumimoji="1" lang="ja-JP" altLang="en-US" sz="1400" b="1" spc="0" dirty="0">
                          <a:latin typeface="Meiryo UI" panose="020B0604030504040204" pitchFamily="50" charset="-128"/>
                          <a:ea typeface="Meiryo UI" panose="020B0604030504040204" pitchFamily="50" charset="-128"/>
                        </a:rPr>
                        <a:t>最大</a:t>
                      </a: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783</a:t>
                      </a:r>
                      <a:r>
                        <a:rPr kumimoji="1" lang="ja-JP" altLang="en-US" sz="1400" b="1" spc="0" dirty="0">
                          <a:solidFill>
                            <a:schemeClr val="tx1"/>
                          </a:solidFill>
                          <a:latin typeface="Meiryo UI" panose="020B0604030504040204" pitchFamily="50" charset="-128"/>
                          <a:ea typeface="Meiryo UI" panose="020B0604030504040204" pitchFamily="50" charset="-128"/>
                        </a:rPr>
                        <a:t>億円</a:t>
                      </a:r>
                      <a:r>
                        <a:rPr kumimoji="1" lang="ja-JP" altLang="en-US" sz="900" b="0" spc="0" dirty="0">
                          <a:solidFill>
                            <a:schemeClr val="tx1"/>
                          </a:solidFill>
                          <a:latin typeface="Meiryo UI" panose="020B0604030504040204" pitchFamily="50" charset="-128"/>
                          <a:ea typeface="Meiryo UI" panose="020B0604030504040204" pitchFamily="50" charset="-128"/>
                        </a:rPr>
                        <a:t>（最大</a:t>
                      </a:r>
                      <a:r>
                        <a:rPr kumimoji="1" lang="en-US" altLang="ja-JP" sz="900" b="0" spc="0" dirty="0">
                          <a:solidFill>
                            <a:schemeClr val="tx1"/>
                          </a:solidFill>
                          <a:latin typeface="Meiryo UI" panose="020B0604030504040204" pitchFamily="50" charset="-128"/>
                          <a:ea typeface="Meiryo UI" panose="020B0604030504040204" pitchFamily="50" charset="-128"/>
                        </a:rPr>
                        <a:t>2350</a:t>
                      </a:r>
                      <a:r>
                        <a:rPr kumimoji="1" lang="ja-JP" altLang="en-US" sz="900" b="0" spc="0" dirty="0">
                          <a:solidFill>
                            <a:schemeClr val="tx1"/>
                          </a:solidFill>
                          <a:latin typeface="Meiryo UI" panose="020B0604030504040204" pitchFamily="50" charset="-128"/>
                          <a:ea typeface="Meiryo UI" panose="020B0604030504040204" pitchFamily="50" charset="-128"/>
                        </a:rPr>
                        <a:t>億円を国、大阪府・市、経済界で</a:t>
                      </a:r>
                      <a:r>
                        <a:rPr kumimoji="1" lang="en-US" altLang="ja-JP" sz="900" b="0" spc="0" dirty="0">
                          <a:solidFill>
                            <a:schemeClr val="tx1"/>
                          </a:solidFill>
                          <a:latin typeface="Meiryo UI" panose="020B0604030504040204" pitchFamily="50" charset="-128"/>
                          <a:ea typeface="Meiryo UI" panose="020B0604030504040204" pitchFamily="50" charset="-128"/>
                        </a:rPr>
                        <a:t>1/3</a:t>
                      </a:r>
                      <a:r>
                        <a:rPr kumimoji="1" lang="ja-JP" altLang="en-US" sz="900" b="0" spc="0" dirty="0">
                          <a:solidFill>
                            <a:schemeClr val="tx1"/>
                          </a:solidFill>
                          <a:latin typeface="Meiryo UI" panose="020B0604030504040204" pitchFamily="50" charset="-128"/>
                          <a:ea typeface="Meiryo UI" panose="020B0604030504040204" pitchFamily="50" charset="-128"/>
                        </a:rPr>
                        <a:t>ずつ負担）</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latin typeface="Meiryo UI" panose="020B0604030504040204" pitchFamily="50" charset="-128"/>
                          <a:ea typeface="Meiryo UI" panose="020B0604030504040204" pitchFamily="50" charset="-128"/>
                        </a:rPr>
                        <a:t>269.6</a:t>
                      </a:r>
                    </a:p>
                    <a:p>
                      <a:pPr algn="ctr">
                        <a:lnSpc>
                          <a:spcPct val="100000"/>
                        </a:lnSpc>
                        <a:spcBef>
                          <a:spcPts val="0"/>
                        </a:spcBef>
                        <a:spcAft>
                          <a:spcPts val="0"/>
                        </a:spcAft>
                      </a:pPr>
                      <a:r>
                        <a:rPr kumimoji="1" lang="ja-JP" altLang="en-US" sz="900" b="0" spc="0" dirty="0">
                          <a:latin typeface="Meiryo UI" panose="020B0604030504040204" pitchFamily="50" charset="-128"/>
                          <a:ea typeface="Meiryo UI" panose="020B0604030504040204" pitchFamily="50" charset="-128"/>
                        </a:rPr>
                        <a:t>（</a:t>
                      </a:r>
                      <a:r>
                        <a:rPr kumimoji="1" lang="en-US" altLang="ja-JP" sz="900" b="0" spc="0" dirty="0">
                          <a:latin typeface="Meiryo UI" panose="020B0604030504040204" pitchFamily="50" charset="-128"/>
                          <a:ea typeface="Meiryo UI" panose="020B0604030504040204" pitchFamily="50" charset="-128"/>
                        </a:rPr>
                        <a:t>57.9</a:t>
                      </a:r>
                      <a:r>
                        <a:rPr kumimoji="1" lang="ja-JP" altLang="en-US" sz="900" b="0" spc="0" dirty="0">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latin typeface="Meiryo UI" panose="020B0604030504040204" pitchFamily="50" charset="-128"/>
                          <a:ea typeface="Meiryo UI" panose="020B0604030504040204" pitchFamily="50" charset="-128"/>
                        </a:rPr>
                        <a:t>269.6</a:t>
                      </a:r>
                    </a:p>
                    <a:p>
                      <a:pPr algn="ctr">
                        <a:lnSpc>
                          <a:spcPct val="100000"/>
                        </a:lnSpc>
                        <a:spcBef>
                          <a:spcPts val="0"/>
                        </a:spcBef>
                        <a:spcAft>
                          <a:spcPts val="0"/>
                        </a:spcAft>
                      </a:pPr>
                      <a:r>
                        <a:rPr kumimoji="1" lang="ja-JP" altLang="en-US" sz="900" b="0" spc="0" dirty="0">
                          <a:latin typeface="Meiryo UI" panose="020B0604030504040204" pitchFamily="50" charset="-128"/>
                          <a:ea typeface="Meiryo UI" panose="020B0604030504040204" pitchFamily="50" charset="-128"/>
                        </a:rPr>
                        <a:t>（</a:t>
                      </a:r>
                      <a:r>
                        <a:rPr kumimoji="1" lang="en-US" altLang="ja-JP" sz="900" b="0" spc="0" dirty="0">
                          <a:latin typeface="Meiryo UI" panose="020B0604030504040204" pitchFamily="50" charset="-128"/>
                          <a:ea typeface="Meiryo UI" panose="020B0604030504040204" pitchFamily="50" charset="-128"/>
                        </a:rPr>
                        <a:t>57.9</a:t>
                      </a:r>
                      <a:r>
                        <a:rPr kumimoji="1" lang="ja-JP" altLang="en-US" sz="900" b="0" spc="0" dirty="0">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latin typeface="Meiryo UI" panose="020B0604030504040204" pitchFamily="50" charset="-128"/>
                          <a:ea typeface="Meiryo UI" panose="020B0604030504040204" pitchFamily="50" charset="-128"/>
                        </a:rPr>
                        <a:t>655.0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812965"/>
                  </a:ext>
                </a:extLst>
              </a:tr>
              <a:tr h="444963">
                <a:tc>
                  <a:txBody>
                    <a:bodyPr/>
                    <a:lstStyle/>
                    <a:p>
                      <a:pPr marL="180000" marR="0" lvl="0" indent="-144000" algn="just" defTabSz="914400" rtl="0" eaLnBrk="1" fontAlgn="auto" latinLnBrk="0" hangingPunct="1">
                        <a:lnSpc>
                          <a:spcPct val="100000"/>
                        </a:lnSpc>
                        <a:spcBef>
                          <a:spcPts val="0"/>
                        </a:spcBef>
                        <a:spcAft>
                          <a:spcPts val="0"/>
                        </a:spcAft>
                        <a:buClrTx/>
                        <a:buSzTx/>
                        <a:buFontTx/>
                        <a:buNone/>
                        <a:tabLst/>
                        <a:defRPr/>
                      </a:pPr>
                      <a:r>
                        <a:rPr kumimoji="1" lang="en-US" altLang="ja-JP" sz="1400" b="1" spc="0" dirty="0">
                          <a:solidFill>
                            <a:schemeClr val="tx1"/>
                          </a:solidFill>
                          <a:latin typeface="Meiryo UI" panose="020B0604030504040204" pitchFamily="50" charset="-128"/>
                          <a:ea typeface="Meiryo UI" panose="020B0604030504040204" pitchFamily="50" charset="-128"/>
                        </a:rPr>
                        <a:t>(2)</a:t>
                      </a:r>
                      <a:r>
                        <a:rPr kumimoji="1" lang="ja-JP" altLang="en-US" sz="1400" b="1" spc="0" dirty="0">
                          <a:solidFill>
                            <a:schemeClr val="tx1"/>
                          </a:solidFill>
                          <a:latin typeface="Meiryo UI" panose="020B0604030504040204" pitchFamily="50" charset="-128"/>
                          <a:ea typeface="Meiryo UI" panose="020B0604030504040204" pitchFamily="50" charset="-128"/>
                        </a:rPr>
                        <a:t> 夢洲地区埋立工事にかかる一般会計負担</a:t>
                      </a:r>
                      <a:r>
                        <a:rPr kumimoji="1" lang="ja-JP" altLang="en-US" sz="1100" b="1" spc="0" dirty="0">
                          <a:solidFill>
                            <a:schemeClr val="tx1"/>
                          </a:solidFill>
                          <a:latin typeface="Meiryo UI" panose="020B0604030504040204" pitchFamily="50" charset="-128"/>
                          <a:ea typeface="Meiryo UI" panose="020B0604030504040204" pitchFamily="50" charset="-128"/>
                        </a:rPr>
                        <a:t> </a:t>
                      </a:r>
                      <a:endParaRPr kumimoji="1" lang="ja-JP" altLang="en-US" sz="1400" b="1" spc="0" dirty="0">
                        <a:solidFill>
                          <a:schemeClr val="tx1"/>
                        </a:solidFill>
                        <a:latin typeface="Meiryo UI" panose="020B0604030504040204" pitchFamily="50" charset="-128"/>
                        <a:ea typeface="Meiryo UI" panose="020B0604030504040204" pitchFamily="50" charset="-128"/>
                      </a:endParaRP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21.4</a:t>
                      </a:r>
                      <a:r>
                        <a:rPr kumimoji="1" lang="ja-JP" altLang="en-US" sz="1400" b="1" spc="0" dirty="0">
                          <a:solidFill>
                            <a:schemeClr val="tx1"/>
                          </a:solidFill>
                          <a:latin typeface="Meiryo UI" panose="020B0604030504040204" pitchFamily="50" charset="-128"/>
                          <a:ea typeface="Meiryo UI" panose="020B0604030504040204" pitchFamily="50" charset="-128"/>
                        </a:rPr>
                        <a:t>億円</a:t>
                      </a:r>
                      <a:r>
                        <a:rPr kumimoji="1" lang="ja-JP" altLang="en-US" sz="900" dirty="0">
                          <a:solidFill>
                            <a:schemeClr val="tx1"/>
                          </a:solidFill>
                          <a:latin typeface="Meiryo UI" panose="020B0604030504040204" pitchFamily="50" charset="-128"/>
                          <a:ea typeface="Meiryo UI" panose="020B0604030504040204" pitchFamily="50" charset="-128"/>
                        </a:rPr>
                        <a:t>（万博会場整備のために急ぎ施工した埋立工事）</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0</a:t>
                      </a: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10.7</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0</a:t>
                      </a: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10.7</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21.4</a:t>
                      </a:r>
                      <a:endParaRPr kumimoji="1" lang="ja-JP" altLang="en-US" sz="12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9987735"/>
                  </a:ext>
                </a:extLst>
              </a:tr>
              <a:tr h="444963">
                <a:tc>
                  <a:txBody>
                    <a:bodyPr/>
                    <a:lstStyle/>
                    <a:p>
                      <a:pPr marL="180000" indent="-144000" algn="just">
                        <a:lnSpc>
                          <a:spcPct val="100000"/>
                        </a:lnSpc>
                        <a:spcBef>
                          <a:spcPts val="0"/>
                        </a:spcBef>
                        <a:spcAft>
                          <a:spcPts val="0"/>
                        </a:spcAft>
                      </a:pPr>
                      <a:r>
                        <a:rPr kumimoji="1" lang="en-US" altLang="ja-JP" sz="1400" b="1" spc="0" dirty="0">
                          <a:latin typeface="Meiryo UI" panose="020B0604030504040204" pitchFamily="50" charset="-128"/>
                          <a:ea typeface="Meiryo UI" panose="020B0604030504040204" pitchFamily="50" charset="-128"/>
                        </a:rPr>
                        <a:t>(3)</a:t>
                      </a:r>
                      <a:r>
                        <a:rPr kumimoji="1" lang="ja-JP" altLang="en-US" sz="1400" b="1" spc="0" dirty="0">
                          <a:latin typeface="Meiryo UI" panose="020B0604030504040204" pitchFamily="50" charset="-128"/>
                          <a:ea typeface="Meiryo UI" panose="020B0604030504040204" pitchFamily="50" charset="-128"/>
                        </a:rPr>
                        <a:t> 大阪メトロ中央線輸送力増強等</a:t>
                      </a:r>
                      <a:endParaRPr kumimoji="1" lang="ja-JP" altLang="en-US" sz="1050" b="1" spc="0" dirty="0">
                        <a:solidFill>
                          <a:schemeClr val="tx1"/>
                        </a:solidFill>
                        <a:latin typeface="Meiryo UI" panose="020B0604030504040204" pitchFamily="50" charset="-128"/>
                        <a:ea typeface="Meiryo UI" panose="020B0604030504040204" pitchFamily="50" charset="-128"/>
                      </a:endParaRP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00000"/>
                        </a:lnSpc>
                        <a:spcBef>
                          <a:spcPts val="0"/>
                        </a:spcBef>
                        <a:spcAft>
                          <a:spcPts val="0"/>
                        </a:spcAft>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40.2</a:t>
                      </a:r>
                      <a:r>
                        <a:rPr kumimoji="1" lang="ja-JP" altLang="en-US" sz="1400" b="1" spc="0" dirty="0">
                          <a:solidFill>
                            <a:schemeClr val="tx1"/>
                          </a:solidFill>
                          <a:latin typeface="Meiryo UI" panose="020B0604030504040204" pitchFamily="50" charset="-128"/>
                          <a:ea typeface="Meiryo UI" panose="020B0604030504040204" pitchFamily="50" charset="-128"/>
                        </a:rPr>
                        <a:t>億円</a:t>
                      </a:r>
                      <a:r>
                        <a:rPr kumimoji="1" lang="ja-JP" altLang="en-US" sz="900" b="0" spc="0" dirty="0">
                          <a:solidFill>
                            <a:schemeClr val="tx1"/>
                          </a:solidFill>
                          <a:latin typeface="Meiryo UI" panose="020B0604030504040204" pitchFamily="50" charset="-128"/>
                          <a:ea typeface="Meiryo UI" panose="020B0604030504040204" pitchFamily="50" charset="-128"/>
                        </a:rPr>
                        <a:t>（一般交通への働きかけ</a:t>
                      </a:r>
                      <a:r>
                        <a:rPr kumimoji="1" lang="en-US" altLang="ja-JP" sz="900" b="0" spc="0" dirty="0">
                          <a:solidFill>
                            <a:schemeClr val="tx1"/>
                          </a:solidFill>
                          <a:latin typeface="Meiryo UI" panose="020B0604030504040204" pitchFamily="50" charset="-128"/>
                          <a:ea typeface="Meiryo UI" panose="020B0604030504040204" pitchFamily="50" charset="-128"/>
                        </a:rPr>
                        <a:t>TDM</a:t>
                      </a:r>
                      <a:r>
                        <a:rPr kumimoji="1" lang="ja-JP" altLang="en-US" sz="900" b="0" spc="0" dirty="0">
                          <a:solidFill>
                            <a:schemeClr val="tx1"/>
                          </a:solidFill>
                          <a:latin typeface="Meiryo UI" panose="020B0604030504040204" pitchFamily="50" charset="-128"/>
                          <a:ea typeface="Meiryo UI" panose="020B0604030504040204" pitchFamily="50" charset="-128"/>
                        </a:rPr>
                        <a:t>含む）</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6.5</a:t>
                      </a: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7.7</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6.5</a:t>
                      </a: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7.7</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28.4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6000910"/>
                  </a:ext>
                </a:extLst>
              </a:tr>
              <a:tr h="444963">
                <a:tc>
                  <a:txBody>
                    <a:bodyPr/>
                    <a:lstStyle/>
                    <a:p>
                      <a:pPr marL="180000" indent="-144000" algn="just">
                        <a:lnSpc>
                          <a:spcPct val="100000"/>
                        </a:lnSpc>
                        <a:spcBef>
                          <a:spcPts val="0"/>
                        </a:spcBef>
                        <a:spcAft>
                          <a:spcPts val="0"/>
                        </a:spcAft>
                      </a:pPr>
                      <a:r>
                        <a:rPr kumimoji="1" lang="en-US" altLang="ja-JP" sz="1400" b="1" u="none" spc="0" dirty="0">
                          <a:latin typeface="Meiryo UI" panose="020B0604030504040204" pitchFamily="50" charset="-128"/>
                          <a:ea typeface="Meiryo UI" panose="020B0604030504040204" pitchFamily="50" charset="-128"/>
                        </a:rPr>
                        <a:t>(4)</a:t>
                      </a:r>
                      <a:r>
                        <a:rPr kumimoji="1" lang="ja-JP" altLang="en-US" sz="1400" b="1" u="none" spc="0" dirty="0">
                          <a:latin typeface="Meiryo UI" panose="020B0604030504040204" pitchFamily="50" charset="-128"/>
                          <a:ea typeface="Meiryo UI" panose="020B0604030504040204" pitchFamily="50" charset="-128"/>
                        </a:rPr>
                        <a:t> 大阪ヘルスケアパビリオンの建設等</a:t>
                      </a:r>
                      <a:endParaRPr kumimoji="1" lang="ja-JP" altLang="en-US" sz="1050" b="1" spc="0" dirty="0">
                        <a:solidFill>
                          <a:schemeClr val="tx1"/>
                        </a:solidFill>
                        <a:latin typeface="Meiryo UI" panose="020B0604030504040204" pitchFamily="50" charset="-128"/>
                        <a:ea typeface="Meiryo UI" panose="020B0604030504040204" pitchFamily="50" charset="-128"/>
                      </a:endParaRP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118.6</a:t>
                      </a:r>
                      <a:r>
                        <a:rPr kumimoji="1" lang="ja-JP" altLang="en-US" sz="1400" b="1" spc="0" dirty="0">
                          <a:solidFill>
                            <a:schemeClr val="tx1"/>
                          </a:solidFill>
                          <a:latin typeface="Meiryo UI" panose="020B0604030504040204" pitchFamily="50" charset="-128"/>
                          <a:ea typeface="Meiryo UI" panose="020B0604030504040204" pitchFamily="50" charset="-128"/>
                        </a:rPr>
                        <a:t>億円</a:t>
                      </a:r>
                      <a:r>
                        <a:rPr kumimoji="1" lang="ja-JP" altLang="en-US" sz="900" b="0" spc="0" dirty="0">
                          <a:solidFill>
                            <a:schemeClr val="tx1"/>
                          </a:solidFill>
                          <a:latin typeface="Meiryo UI" panose="020B0604030504040204" pitchFamily="50" charset="-128"/>
                          <a:ea typeface="Meiryo UI" panose="020B0604030504040204" pitchFamily="50" charset="-128"/>
                        </a:rPr>
                        <a:t>（再生医療発信事業含む。別途、</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民間企業からの協賛金あり。</a:t>
                      </a:r>
                      <a:r>
                        <a:rPr kumimoji="1" lang="ja-JP" altLang="en-US" sz="900" b="0" spc="0" dirty="0">
                          <a:solidFill>
                            <a:schemeClr val="tx1"/>
                          </a:solidFill>
                          <a:latin typeface="Meiryo UI" panose="020B0604030504040204" pitchFamily="50" charset="-128"/>
                          <a:ea typeface="Meiryo UI" panose="020B0604030504040204" pitchFamily="50" charset="-128"/>
                        </a:rPr>
                        <a:t>）</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40.1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14.0</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40.1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14.0</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108.2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0155364"/>
                  </a:ext>
                </a:extLst>
              </a:tr>
              <a:tr h="444963">
                <a:tc>
                  <a:txBody>
                    <a:bodyPr/>
                    <a:lstStyle/>
                    <a:p>
                      <a:pPr marL="180000" indent="-144000" algn="just">
                        <a:lnSpc>
                          <a:spcPct val="100000"/>
                        </a:lnSpc>
                        <a:spcBef>
                          <a:spcPts val="0"/>
                        </a:spcBef>
                        <a:spcAft>
                          <a:spcPts val="0"/>
                        </a:spcAft>
                      </a:pPr>
                      <a:r>
                        <a:rPr kumimoji="1" lang="en-US" altLang="ja-JP" sz="1400" b="1" spc="0" dirty="0">
                          <a:latin typeface="Meiryo UI" panose="020B0604030504040204" pitchFamily="50" charset="-128"/>
                          <a:ea typeface="Meiryo UI" panose="020B0604030504040204" pitchFamily="50" charset="-128"/>
                        </a:rPr>
                        <a:t>(5) </a:t>
                      </a:r>
                      <a:r>
                        <a:rPr kumimoji="1" lang="ja-JP" altLang="en-US" sz="1400" b="1" spc="0" dirty="0">
                          <a:latin typeface="Meiryo UI" panose="020B0604030504040204" pitchFamily="50" charset="-128"/>
                          <a:ea typeface="Meiryo UI" panose="020B0604030504040204" pitchFamily="50" charset="-128"/>
                        </a:rPr>
                        <a:t>参加促進</a:t>
                      </a:r>
                      <a:endParaRPr kumimoji="1" lang="ja-JP" altLang="en-US" sz="1050" b="1" spc="0" dirty="0">
                        <a:solidFill>
                          <a:schemeClr val="tx1"/>
                        </a:solidFill>
                        <a:latin typeface="Meiryo UI" panose="020B0604030504040204" pitchFamily="50" charset="-128"/>
                        <a:ea typeface="Meiryo UI" panose="020B0604030504040204" pitchFamily="50" charset="-128"/>
                      </a:endParaRP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00000"/>
                        </a:lnSpc>
                        <a:spcBef>
                          <a:spcPts val="0"/>
                        </a:spcBef>
                        <a:spcAft>
                          <a:spcPts val="0"/>
                        </a:spcAft>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40.4</a:t>
                      </a:r>
                      <a:r>
                        <a:rPr kumimoji="1" lang="ja-JP" altLang="en-US" sz="1400" b="1" spc="0" dirty="0">
                          <a:solidFill>
                            <a:schemeClr val="tx1"/>
                          </a:solidFill>
                          <a:latin typeface="Meiryo UI" panose="020B0604030504040204" pitchFamily="50" charset="-128"/>
                          <a:ea typeface="Meiryo UI" panose="020B0604030504040204" pitchFamily="50" charset="-128"/>
                        </a:rPr>
                        <a:t>億円</a:t>
                      </a:r>
                      <a:r>
                        <a:rPr kumimoji="1" lang="ja-JP" altLang="en-US" sz="900" b="0" spc="0" dirty="0">
                          <a:solidFill>
                            <a:schemeClr val="tx1"/>
                          </a:solidFill>
                          <a:latin typeface="Meiryo UI" panose="020B0604030504040204" pitchFamily="50" charset="-128"/>
                          <a:ea typeface="Meiryo UI" panose="020B0604030504040204" pitchFamily="50" charset="-128"/>
                        </a:rPr>
                        <a:t>（ボランティアの受入準備・活動拠点の整備、自治体催事等）</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1.1</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1.1</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12.4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56129751"/>
                  </a:ext>
                </a:extLst>
              </a:tr>
              <a:tr h="444963">
                <a:tc>
                  <a:txBody>
                    <a:bodyPr/>
                    <a:lstStyle/>
                    <a:p>
                      <a:pPr marL="180000" indent="-144000" algn="just">
                        <a:lnSpc>
                          <a:spcPct val="100000"/>
                        </a:lnSpc>
                        <a:spcBef>
                          <a:spcPts val="0"/>
                        </a:spcBef>
                        <a:spcAft>
                          <a:spcPts val="0"/>
                        </a:spcAft>
                      </a:pPr>
                      <a:r>
                        <a:rPr kumimoji="1" lang="en-US" altLang="ja-JP" sz="1400" b="1" spc="0" dirty="0">
                          <a:latin typeface="Meiryo UI" panose="020B0604030504040204" pitchFamily="50" charset="-128"/>
                          <a:ea typeface="Meiryo UI" panose="020B0604030504040204" pitchFamily="50" charset="-128"/>
                        </a:rPr>
                        <a:t>(6)</a:t>
                      </a:r>
                      <a:r>
                        <a:rPr kumimoji="1" lang="ja-JP" altLang="en-US" sz="1400" b="1" spc="0" dirty="0">
                          <a:latin typeface="Meiryo UI" panose="020B0604030504040204" pitchFamily="50" charset="-128"/>
                          <a:ea typeface="Meiryo UI" panose="020B0604030504040204" pitchFamily="50" charset="-128"/>
                        </a:rPr>
                        <a:t> 機運醸成等</a:t>
                      </a:r>
                      <a:endParaRPr kumimoji="1" lang="ja-JP" altLang="en-US" sz="1050" b="1" spc="0" dirty="0">
                        <a:solidFill>
                          <a:schemeClr val="tx1"/>
                        </a:solidFill>
                        <a:latin typeface="Meiryo UI" panose="020B0604030504040204" pitchFamily="50" charset="-128"/>
                        <a:ea typeface="Meiryo UI" panose="020B0604030504040204" pitchFamily="50" charset="-128"/>
                      </a:endParaRP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00000"/>
                        </a:lnSpc>
                        <a:spcBef>
                          <a:spcPts val="0"/>
                        </a:spcBef>
                        <a:spcAft>
                          <a:spcPts val="0"/>
                        </a:spcAft>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39.2</a:t>
                      </a:r>
                      <a:r>
                        <a:rPr kumimoji="1" lang="ja-JP" altLang="en-US" sz="1400" b="1" spc="0" dirty="0">
                          <a:solidFill>
                            <a:schemeClr val="tx1"/>
                          </a:solidFill>
                          <a:latin typeface="Meiryo UI" panose="020B0604030504040204" pitchFamily="50" charset="-128"/>
                          <a:ea typeface="Meiryo UI" panose="020B0604030504040204" pitchFamily="50" charset="-128"/>
                        </a:rPr>
                        <a:t>億円</a:t>
                      </a:r>
                      <a:r>
                        <a:rPr kumimoji="1" lang="ja-JP" altLang="en-US" sz="800" b="0" spc="0" dirty="0">
                          <a:solidFill>
                            <a:schemeClr val="tx1"/>
                          </a:solidFill>
                          <a:latin typeface="Meiryo UI" panose="020B0604030504040204" pitchFamily="50" charset="-128"/>
                          <a:ea typeface="Meiryo UI" panose="020B0604030504040204" pitchFamily="50" charset="-128"/>
                        </a:rPr>
                        <a:t>（</a:t>
                      </a:r>
                      <a:r>
                        <a:rPr kumimoji="1" lang="ja-JP" altLang="en-US" sz="900" b="0" spc="0" dirty="0">
                          <a:solidFill>
                            <a:schemeClr val="tx1"/>
                          </a:solidFill>
                          <a:latin typeface="Meiryo UI" panose="020B0604030504040204" pitchFamily="50" charset="-128"/>
                          <a:ea typeface="Meiryo UI" panose="020B0604030504040204" pitchFamily="50" charset="-128"/>
                        </a:rPr>
                        <a:t>大規模イベント、主要エリアでのシティドレッシング、情報発信等</a:t>
                      </a:r>
                      <a:r>
                        <a:rPr kumimoji="1" lang="ja-JP" altLang="en-US" sz="800" b="0" spc="0" dirty="0">
                          <a:solidFill>
                            <a:schemeClr val="tx1"/>
                          </a:solidFill>
                          <a:latin typeface="Meiryo UI" panose="020B0604030504040204" pitchFamily="50" charset="-128"/>
                          <a:ea typeface="Meiryo UI" panose="020B0604030504040204" pitchFamily="50" charset="-128"/>
                        </a:rPr>
                        <a:t>）</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4.5</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5.9</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22.4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76720798"/>
                  </a:ext>
                </a:extLst>
              </a:tr>
              <a:tr h="444963">
                <a:tc>
                  <a:txBody>
                    <a:bodyPr/>
                    <a:lstStyle/>
                    <a:p>
                      <a:pPr marL="180000" indent="-144000" algn="just">
                        <a:lnSpc>
                          <a:spcPct val="100000"/>
                        </a:lnSpc>
                        <a:spcBef>
                          <a:spcPts val="0"/>
                        </a:spcBef>
                        <a:spcAft>
                          <a:spcPts val="0"/>
                        </a:spcAft>
                      </a:pPr>
                      <a:r>
                        <a:rPr kumimoji="1" lang="en-US" altLang="ja-JP" sz="1400" b="1" spc="0" dirty="0">
                          <a:latin typeface="Meiryo UI" panose="020B0604030504040204" pitchFamily="50" charset="-128"/>
                          <a:ea typeface="Meiryo UI" panose="020B0604030504040204" pitchFamily="50" charset="-128"/>
                        </a:rPr>
                        <a:t>(7)</a:t>
                      </a:r>
                      <a:r>
                        <a:rPr kumimoji="1" lang="ja-JP" altLang="en-US" sz="1400" b="1" spc="0" dirty="0">
                          <a:latin typeface="Meiryo UI" panose="020B0604030504040204" pitchFamily="50" charset="-128"/>
                          <a:ea typeface="Meiryo UI" panose="020B0604030504040204" pitchFamily="50" charset="-128"/>
                        </a:rPr>
                        <a:t> 誘致に要した費用</a:t>
                      </a:r>
                      <a:endParaRPr kumimoji="1" lang="ja-JP" altLang="en-US" sz="1050" b="1" spc="0" dirty="0">
                        <a:solidFill>
                          <a:schemeClr val="tx1"/>
                        </a:solidFill>
                        <a:latin typeface="Meiryo UI" panose="020B0604030504040204" pitchFamily="50" charset="-128"/>
                        <a:ea typeface="Meiryo UI" panose="020B0604030504040204" pitchFamily="50" charset="-128"/>
                      </a:endParaRP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約</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4.2</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億円</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dirty="0">
                          <a:solidFill>
                            <a:schemeClr val="tx1"/>
                          </a:solidFill>
                          <a:latin typeface="Meiryo UI" panose="020B0604030504040204" pitchFamily="50" charset="-128"/>
                          <a:ea typeface="Meiryo UI" panose="020B0604030504040204" pitchFamily="50" charset="-128"/>
                        </a:rPr>
                        <a:t>別途、経済界の負担あり。</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4.2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8245918"/>
                  </a:ext>
                </a:extLst>
              </a:tr>
              <a:tr h="444963">
                <a:tc>
                  <a:txBody>
                    <a:bodyPr/>
                    <a:lstStyle/>
                    <a:p>
                      <a:pPr marL="180000" indent="-144000" algn="just">
                        <a:lnSpc>
                          <a:spcPct val="100000"/>
                        </a:lnSpc>
                        <a:spcBef>
                          <a:spcPts val="0"/>
                        </a:spcBef>
                        <a:spcAft>
                          <a:spcPts val="0"/>
                        </a:spcAft>
                      </a:pPr>
                      <a:r>
                        <a:rPr kumimoji="1" lang="en-US" altLang="ja-JP" sz="1400" b="1" spc="20" baseline="0" dirty="0">
                          <a:latin typeface="Meiryo UI" panose="020B0604030504040204" pitchFamily="50" charset="-128"/>
                          <a:ea typeface="Meiryo UI" panose="020B0604030504040204" pitchFamily="50" charset="-128"/>
                        </a:rPr>
                        <a:t>(8)</a:t>
                      </a:r>
                      <a:r>
                        <a:rPr kumimoji="1" lang="ja-JP" altLang="en-US" sz="1400" b="1" spc="20" baseline="0" dirty="0">
                          <a:latin typeface="Meiryo UI" panose="020B0604030504040204" pitchFamily="50" charset="-128"/>
                          <a:ea typeface="Meiryo UI" panose="020B0604030504040204" pitchFamily="50" charset="-128"/>
                        </a:rPr>
                        <a:t> </a:t>
                      </a:r>
                      <a:r>
                        <a:rPr kumimoji="1" lang="en-US" altLang="ja-JP" sz="1400" b="1" spc="20" baseline="0" dirty="0">
                          <a:latin typeface="Meiryo UI" panose="020B0604030504040204" pitchFamily="50" charset="-128"/>
                          <a:ea typeface="Meiryo UI" panose="020B0604030504040204" pitchFamily="50" charset="-128"/>
                        </a:rPr>
                        <a:t>(1)</a:t>
                      </a:r>
                      <a:r>
                        <a:rPr kumimoji="1" lang="ja-JP" altLang="en-US" sz="1400" b="1" spc="20" baseline="0" dirty="0">
                          <a:latin typeface="Meiryo UI" panose="020B0604030504040204" pitchFamily="50" charset="-128"/>
                          <a:ea typeface="Meiryo UI" panose="020B0604030504040204" pitchFamily="50" charset="-128"/>
                        </a:rPr>
                        <a:t>～</a:t>
                      </a:r>
                      <a:r>
                        <a:rPr kumimoji="1" lang="en-US" altLang="ja-JP" sz="1400" b="1" spc="20" baseline="0" dirty="0">
                          <a:latin typeface="Meiryo UI" panose="020B0604030504040204" pitchFamily="50" charset="-128"/>
                          <a:ea typeface="Meiryo UI" panose="020B0604030504040204" pitchFamily="50" charset="-128"/>
                        </a:rPr>
                        <a:t>(7)</a:t>
                      </a:r>
                      <a:r>
                        <a:rPr kumimoji="1" lang="ja-JP" altLang="en-US" sz="1400" b="1" spc="20" baseline="0" dirty="0">
                          <a:latin typeface="Meiryo UI" panose="020B0604030504040204" pitchFamily="50" charset="-128"/>
                          <a:ea typeface="Meiryo UI" panose="020B0604030504040204" pitchFamily="50" charset="-128"/>
                        </a:rPr>
                        <a:t>以外の費用</a:t>
                      </a:r>
                      <a:endParaRPr kumimoji="1" lang="ja-JP" altLang="en-US" sz="1050" b="1"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約</a:t>
                      </a:r>
                      <a:r>
                        <a:rPr kumimoji="1" lang="en-US" altLang="ja-JP" sz="1400" b="1" dirty="0">
                          <a:solidFill>
                            <a:schemeClr val="tx1"/>
                          </a:solidFill>
                          <a:latin typeface="Meiryo UI" panose="020B0604030504040204" pitchFamily="50" charset="-128"/>
                          <a:ea typeface="Meiryo UI" panose="020B0604030504040204" pitchFamily="50" charset="-128"/>
                        </a:rPr>
                        <a:t>278.4</a:t>
                      </a:r>
                      <a:r>
                        <a:rPr kumimoji="1" lang="ja-JP" altLang="en-US" sz="1400" b="1" dirty="0">
                          <a:solidFill>
                            <a:schemeClr val="tx1"/>
                          </a:solidFill>
                          <a:latin typeface="Meiryo UI" panose="020B0604030504040204" pitchFamily="50" charset="-128"/>
                          <a:ea typeface="Meiryo UI" panose="020B0604030504040204" pitchFamily="50" charset="-128"/>
                        </a:rPr>
                        <a:t>億円＋今後の費用</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（～令和６年度当初予算案（</a:t>
                      </a:r>
                      <a:r>
                        <a:rPr kumimoji="1" lang="ja-JP" altLang="en-US" sz="700" dirty="0">
                          <a:solidFill>
                            <a:schemeClr val="tx1"/>
                          </a:solidFill>
                          <a:latin typeface="Meiryo UI" panose="020B0604030504040204" pitchFamily="50" charset="-128"/>
                          <a:ea typeface="Meiryo UI" panose="020B0604030504040204" pitchFamily="50" charset="-128"/>
                        </a:rPr>
                        <a:t>債務負担行為分含む）</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28.6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3.2</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129.4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46.6</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207.8</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6766553"/>
                  </a:ext>
                </a:extLst>
              </a:tr>
              <a:tr h="444963">
                <a:tc>
                  <a:txBody>
                    <a:bodyPr/>
                    <a:lstStyle/>
                    <a:p>
                      <a:pPr marL="177800" indent="-177800" algn="r">
                        <a:lnSpc>
                          <a:spcPct val="100000"/>
                        </a:lnSpc>
                        <a:spcBef>
                          <a:spcPts val="0"/>
                        </a:spcBef>
                        <a:spcAft>
                          <a:spcPts val="0"/>
                        </a:spcAft>
                      </a:pPr>
                      <a:r>
                        <a:rPr kumimoji="1" lang="ja-JP" altLang="en-US" sz="1400" b="1" spc="0" dirty="0">
                          <a:solidFill>
                            <a:schemeClr val="tx1"/>
                          </a:solidFill>
                          <a:latin typeface="Meiryo UI" panose="020B0604030504040204" pitchFamily="50" charset="-128"/>
                          <a:ea typeface="Meiryo UI" panose="020B0604030504040204" pitchFamily="50" charset="-128"/>
                        </a:rPr>
                        <a:t>（</a:t>
                      </a:r>
                      <a:r>
                        <a:rPr kumimoji="1" lang="en-US" altLang="ja-JP" sz="1400" b="1" spc="0" dirty="0">
                          <a:solidFill>
                            <a:schemeClr val="tx1"/>
                          </a:solidFill>
                          <a:latin typeface="Meiryo UI" panose="020B0604030504040204" pitchFamily="50" charset="-128"/>
                          <a:ea typeface="Meiryo UI" panose="020B0604030504040204" pitchFamily="50" charset="-128"/>
                        </a:rPr>
                        <a:t>1</a:t>
                      </a:r>
                      <a:r>
                        <a:rPr kumimoji="1" lang="ja-JP" altLang="en-US" sz="1400" b="1" spc="0" dirty="0">
                          <a:solidFill>
                            <a:schemeClr val="tx1"/>
                          </a:solidFill>
                          <a:latin typeface="Meiryo UI" panose="020B0604030504040204" pitchFamily="50" charset="-128"/>
                          <a:ea typeface="Meiryo UI" panose="020B0604030504040204" pitchFamily="50" charset="-128"/>
                        </a:rPr>
                        <a:t>）～（</a:t>
                      </a:r>
                      <a:r>
                        <a:rPr kumimoji="1" lang="en-US" altLang="ja-JP" sz="1400" b="1" spc="0" dirty="0">
                          <a:solidFill>
                            <a:schemeClr val="tx1"/>
                          </a:solidFill>
                          <a:latin typeface="Meiryo UI" panose="020B0604030504040204" pitchFamily="50" charset="-128"/>
                          <a:ea typeface="Meiryo UI" panose="020B0604030504040204" pitchFamily="50" charset="-128"/>
                        </a:rPr>
                        <a:t>8</a:t>
                      </a:r>
                      <a:r>
                        <a:rPr kumimoji="1" lang="ja-JP" altLang="en-US" sz="1400" b="1" spc="0" dirty="0">
                          <a:solidFill>
                            <a:schemeClr val="tx1"/>
                          </a:solidFill>
                          <a:latin typeface="Meiryo UI" panose="020B0604030504040204" pitchFamily="50" charset="-128"/>
                          <a:ea typeface="Meiryo UI" panose="020B0604030504040204" pitchFamily="50" charset="-128"/>
                        </a:rPr>
                        <a:t>）計</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最大約</a:t>
                      </a:r>
                      <a:r>
                        <a:rPr kumimoji="1" lang="en-US" altLang="ja-JP" sz="1400" b="1" dirty="0">
                          <a:solidFill>
                            <a:schemeClr val="tx1"/>
                          </a:solidFill>
                          <a:latin typeface="Meiryo UI" panose="020B0604030504040204" pitchFamily="50" charset="-128"/>
                          <a:ea typeface="Meiryo UI" panose="020B0604030504040204" pitchFamily="50" charset="-128"/>
                        </a:rPr>
                        <a:t>1,325.4</a:t>
                      </a:r>
                      <a:r>
                        <a:rPr kumimoji="1" lang="ja-JP" altLang="en-US" sz="1400" b="1" dirty="0">
                          <a:solidFill>
                            <a:schemeClr val="tx1"/>
                          </a:solidFill>
                          <a:latin typeface="Meiryo UI" panose="020B0604030504040204" pitchFamily="50" charset="-128"/>
                          <a:ea typeface="Meiryo UI" panose="020B0604030504040204" pitchFamily="50" charset="-128"/>
                        </a:rPr>
                        <a:t>億円＋今後の費用</a:t>
                      </a:r>
                      <a:r>
                        <a:rPr kumimoji="1" lang="ja-JP" altLang="en-US" sz="600" b="0" i="0" u="none" strike="noStrike" kern="1200" cap="none" spc="-10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（～令和６年度当初予算案（</a:t>
                      </a:r>
                      <a:r>
                        <a:rPr kumimoji="1" lang="ja-JP" altLang="en-US" sz="600" spc="-100" dirty="0">
                          <a:solidFill>
                            <a:schemeClr val="tx1"/>
                          </a:solidFill>
                          <a:latin typeface="Meiryo UI" panose="020B0604030504040204" pitchFamily="50" charset="-128"/>
                          <a:ea typeface="Meiryo UI" panose="020B0604030504040204" pitchFamily="50" charset="-128"/>
                        </a:rPr>
                        <a:t>債務負担行為分含む）</a:t>
                      </a:r>
                      <a:r>
                        <a:rPr kumimoji="1" lang="ja-JP" altLang="en-US" sz="600" b="0" i="0" u="none" strike="noStrike" kern="1200" cap="none" spc="-10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1400" b="1" spc="-10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355.9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101.4</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456.7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145.7</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1,059.7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87189209"/>
                  </a:ext>
                </a:extLst>
              </a:tr>
            </a:tbl>
          </a:graphicData>
        </a:graphic>
      </p:graphicFrame>
      <p:sp>
        <p:nvSpPr>
          <p:cNvPr id="18" name="テキスト ボックス 17">
            <a:extLst>
              <a:ext uri="{FF2B5EF4-FFF2-40B4-BE49-F238E27FC236}">
                <a16:creationId xmlns:a16="http://schemas.microsoft.com/office/drawing/2014/main" id="{62FE1E7D-64D1-40BC-BAA6-A075D393371D}"/>
              </a:ext>
            </a:extLst>
          </p:cNvPr>
          <p:cNvSpPr txBox="1"/>
          <p:nvPr/>
        </p:nvSpPr>
        <p:spPr>
          <a:xfrm>
            <a:off x="11894281" y="4076393"/>
            <a:ext cx="160351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D770B6F3-3CD3-4C50-88F6-ACA49E946F68}"/>
              </a:ext>
            </a:extLst>
          </p:cNvPr>
          <p:cNvSpPr/>
          <p:nvPr/>
        </p:nvSpPr>
        <p:spPr>
          <a:xfrm>
            <a:off x="1250071" y="5753081"/>
            <a:ext cx="4148647" cy="3102819"/>
          </a:xfrm>
          <a:prstGeom prst="rect">
            <a:avLst/>
          </a:prstGeom>
          <a:noFill/>
          <a:ln w="57150">
            <a:solidFill>
              <a:srgbClr val="FF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EFA722C-9C2C-40AC-A15B-697C267D664C}"/>
              </a:ext>
            </a:extLst>
          </p:cNvPr>
          <p:cNvSpPr/>
          <p:nvPr/>
        </p:nvSpPr>
        <p:spPr>
          <a:xfrm>
            <a:off x="10152949" y="5779459"/>
            <a:ext cx="3600630" cy="3076442"/>
          </a:xfrm>
          <a:prstGeom prst="rect">
            <a:avLst/>
          </a:prstGeom>
          <a:noFill/>
          <a:ln w="57150">
            <a:solidFill>
              <a:srgbClr val="FF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E932D47-4C88-4E99-810A-902263DC1BAB}"/>
              </a:ext>
            </a:extLst>
          </p:cNvPr>
          <p:cNvSpPr txBox="1"/>
          <p:nvPr/>
        </p:nvSpPr>
        <p:spPr>
          <a:xfrm>
            <a:off x="1099759" y="3876338"/>
            <a:ext cx="7609560" cy="400110"/>
          </a:xfrm>
          <a:prstGeom prst="rect">
            <a:avLst/>
          </a:prstGeom>
          <a:noFill/>
        </p:spPr>
        <p:txBody>
          <a:bodyPr wrap="square">
            <a:spAutoFit/>
          </a:bodyPr>
          <a:lstStyle/>
          <a:p>
            <a:r>
              <a:rPr lang="en-US" altLang="ja-JP" sz="2000" b="1" dirty="0">
                <a:latin typeface="Meiryo UI" panose="020B0604030504040204" pitchFamily="50" charset="-128"/>
                <a:ea typeface="Meiryo UI" panose="020B0604030504040204" pitchFamily="50" charset="-128"/>
              </a:rPr>
              <a:t>※</a:t>
            </a:r>
            <a:r>
              <a:rPr lang="ja-JP" altLang="en-US" sz="2000" b="1" i="0" strike="noStrike" baseline="0" dirty="0">
                <a:latin typeface="Meiryo UI" panose="020B0604030504040204" pitchFamily="50" charset="-128"/>
                <a:ea typeface="Meiryo UI" panose="020B0604030504040204" pitchFamily="50" charset="-128"/>
              </a:rPr>
              <a:t>大阪・関西万博に要する府市の費用について（</a:t>
            </a:r>
            <a:r>
              <a:rPr lang="en-US" altLang="ja-JP" sz="2000" b="1" i="0" strike="noStrike" baseline="0" dirty="0">
                <a:latin typeface="Meiryo UI" panose="020B0604030504040204" pitchFamily="50" charset="-128"/>
                <a:ea typeface="Meiryo UI" panose="020B0604030504040204" pitchFamily="50" charset="-128"/>
              </a:rPr>
              <a:t>R6.2.15</a:t>
            </a:r>
            <a:r>
              <a:rPr lang="ja-JP" altLang="en-US" sz="2000" b="1" i="0" strike="noStrike" baseline="0" dirty="0">
                <a:latin typeface="Meiryo UI" panose="020B0604030504040204" pitchFamily="50" charset="-128"/>
                <a:ea typeface="Meiryo UI" panose="020B0604030504040204" pitchFamily="50" charset="-128"/>
              </a:rPr>
              <a:t>公表）</a:t>
            </a:r>
            <a:endParaRPr lang="ja-JP" altLang="en-US" sz="2000" dirty="0"/>
          </a:p>
        </p:txBody>
      </p:sp>
      <p:sp>
        <p:nvSpPr>
          <p:cNvPr id="15" name="テキスト ボックス 14">
            <a:extLst>
              <a:ext uri="{FF2B5EF4-FFF2-40B4-BE49-F238E27FC236}">
                <a16:creationId xmlns:a16="http://schemas.microsoft.com/office/drawing/2014/main" id="{A41087A1-89D6-4EF6-94E9-AE17C0D4D025}"/>
              </a:ext>
            </a:extLst>
          </p:cNvPr>
          <p:cNvSpPr txBox="1"/>
          <p:nvPr/>
        </p:nvSpPr>
        <p:spPr>
          <a:xfrm>
            <a:off x="348357" y="926695"/>
            <a:ext cx="14422634" cy="2666884"/>
          </a:xfrm>
          <a:prstGeom prst="rect">
            <a:avLst/>
          </a:prstGeom>
          <a:solidFill>
            <a:schemeClr val="bg1"/>
          </a:solidFill>
        </p:spPr>
        <p:txBody>
          <a:bodyPr wrap="square" anchor="ctr">
            <a:spAutoFit/>
          </a:bodyPr>
          <a:lstStyle/>
          <a:p>
            <a:pPr>
              <a:lnSpc>
                <a:spcPts val="3200"/>
              </a:lnSpc>
              <a:spcAft>
                <a:spcPts val="1200"/>
              </a:spcAft>
            </a:pPr>
            <a:r>
              <a:rPr lang="ja-JP" altLang="en-US" sz="2400" b="1" dirty="0">
                <a:solidFill>
                  <a:srgbClr val="0070C0"/>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大阪・関西万博の準備等に直接資する事業として、国の考えに沿って整理した「大阪・関西万博に要する府市の</a:t>
            </a:r>
            <a:br>
              <a:rPr lang="en-US" altLang="ja-JP"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費用について」のうち、</a:t>
            </a:r>
            <a:r>
              <a:rPr lang="ja-JP" altLang="en-US" sz="2400" b="1" dirty="0">
                <a:solidFill>
                  <a:srgbClr val="FF0000"/>
                </a:solidFill>
                <a:latin typeface="Meiryo UI" panose="020B0604030504040204" pitchFamily="50" charset="-128"/>
                <a:ea typeface="Meiryo UI" panose="020B0604030504040204" pitchFamily="50" charset="-128"/>
              </a:rPr>
              <a:t>下記（２）～（８）の項目を</a:t>
            </a:r>
            <a:r>
              <a:rPr lang="ja-JP" altLang="en-US" sz="2400" b="1" u="sng" dirty="0">
                <a:solidFill>
                  <a:srgbClr val="FF0000"/>
                </a:solidFill>
                <a:latin typeface="Meiryo UI" panose="020B0604030504040204" pitchFamily="50" charset="-128"/>
                <a:ea typeface="Meiryo UI" panose="020B0604030504040204" pitchFamily="50" charset="-128"/>
              </a:rPr>
              <a:t>「万博関連事業」として、①予算の執行状況（</a:t>
            </a:r>
            <a:r>
              <a:rPr lang="en-US" altLang="ja-JP" sz="2400" b="1" u="sng" dirty="0">
                <a:solidFill>
                  <a:srgbClr val="FF0000"/>
                </a:solidFill>
                <a:latin typeface="Meiryo UI" panose="020B0604030504040204" pitchFamily="50" charset="-128"/>
                <a:ea typeface="Meiryo UI" panose="020B0604030504040204" pitchFamily="50" charset="-128"/>
              </a:rPr>
              <a:t>P3</a:t>
            </a:r>
            <a:r>
              <a:rPr lang="ja-JP" altLang="en-US" sz="2400" b="1" u="sng" dirty="0">
                <a:solidFill>
                  <a:srgbClr val="FF0000"/>
                </a:solidFill>
                <a:latin typeface="Meiryo UI" panose="020B0604030504040204" pitchFamily="50" charset="-128"/>
                <a:ea typeface="Meiryo UI" panose="020B0604030504040204" pitchFamily="50" charset="-128"/>
              </a:rPr>
              <a:t>）、</a:t>
            </a:r>
            <a:br>
              <a:rPr lang="en-US" altLang="ja-JP" sz="2400" b="1" u="sng" dirty="0">
                <a:solidFill>
                  <a:srgbClr val="FF0000"/>
                </a:solidFill>
                <a:latin typeface="Meiryo UI" panose="020B0604030504040204" pitchFamily="50" charset="-128"/>
                <a:ea typeface="Meiryo UI" panose="020B0604030504040204" pitchFamily="50" charset="-128"/>
              </a:rPr>
            </a:br>
            <a:r>
              <a:rPr lang="en-US" altLang="ja-JP" sz="2400" b="1" dirty="0">
                <a:solidFill>
                  <a:srgbClr val="FF0000"/>
                </a:solidFill>
                <a:latin typeface="Meiryo UI" panose="020B0604030504040204" pitchFamily="50" charset="-128"/>
                <a:ea typeface="Meiryo UI" panose="020B0604030504040204" pitchFamily="50" charset="-128"/>
              </a:rPr>
              <a:t>  </a:t>
            </a:r>
            <a:r>
              <a:rPr lang="ja-JP" altLang="en-US" sz="2400" b="1" u="sng" dirty="0">
                <a:solidFill>
                  <a:srgbClr val="FF0000"/>
                </a:solidFill>
                <a:latin typeface="Meiryo UI" panose="020B0604030504040204" pitchFamily="50" charset="-128"/>
                <a:ea typeface="Meiryo UI" panose="020B0604030504040204" pitchFamily="50" charset="-128"/>
              </a:rPr>
              <a:t>②事業の進行状況（</a:t>
            </a:r>
            <a:r>
              <a:rPr lang="en-US" altLang="ja-JP" sz="2400" b="1" u="sng" dirty="0">
                <a:solidFill>
                  <a:srgbClr val="FF0000"/>
                </a:solidFill>
                <a:latin typeface="Meiryo UI" panose="020B0604030504040204" pitchFamily="50" charset="-128"/>
                <a:ea typeface="Meiryo UI" panose="020B0604030504040204" pitchFamily="50" charset="-128"/>
              </a:rPr>
              <a:t>P4,5</a:t>
            </a:r>
            <a:r>
              <a:rPr lang="ja-JP" altLang="en-US" sz="2400" b="1" u="sng" dirty="0">
                <a:solidFill>
                  <a:srgbClr val="FF0000"/>
                </a:solidFill>
                <a:latin typeface="Meiryo UI" panose="020B0604030504040204" pitchFamily="50" charset="-128"/>
                <a:ea typeface="Meiryo UI" panose="020B0604030504040204" pitchFamily="50" charset="-128"/>
              </a:rPr>
              <a:t>）を報告</a:t>
            </a:r>
            <a:r>
              <a:rPr lang="ja-JP" altLang="en-US" sz="2400" b="1" dirty="0">
                <a:latin typeface="Meiryo UI" panose="020B0604030504040204" pitchFamily="50" charset="-128"/>
                <a:ea typeface="Meiryo UI" panose="020B0604030504040204" pitchFamily="50" charset="-128"/>
              </a:rPr>
              <a:t>する。</a:t>
            </a:r>
            <a:endParaRPr lang="en-US" altLang="ja-JP" sz="2400" b="1" dirty="0">
              <a:latin typeface="Meiryo UI" panose="020B0604030504040204" pitchFamily="50" charset="-128"/>
              <a:ea typeface="Meiryo UI" panose="020B0604030504040204" pitchFamily="50" charset="-128"/>
            </a:endParaRPr>
          </a:p>
          <a:p>
            <a:pPr>
              <a:lnSpc>
                <a:spcPts val="3200"/>
              </a:lnSpc>
              <a:spcAft>
                <a:spcPts val="1200"/>
              </a:spcAft>
            </a:pPr>
            <a:r>
              <a:rPr lang="ja-JP" altLang="en-US" sz="2400" b="1" dirty="0">
                <a:solidFill>
                  <a:srgbClr val="0070C0"/>
                </a:solidFill>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また、本来の行政目的のために実施する事業であり、万博のみに資するものではないが、</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万博後の大阪・関西の成長・発展に資する　</a:t>
            </a:r>
            <a:r>
              <a:rPr lang="ja-JP" altLang="en-US" sz="2400" b="1" u="sng" dirty="0">
                <a:solidFill>
                  <a:srgbClr val="FF0000"/>
                </a:solidFill>
                <a:latin typeface="Meiryo UI" panose="020B0604030504040204" pitchFamily="50" charset="-128"/>
                <a:ea typeface="Meiryo UI" panose="020B0604030504040204" pitchFamily="50" charset="-128"/>
              </a:rPr>
              <a:t>「大阪版万博アクションプランに基づく事業の状況」等について、</a:t>
            </a:r>
            <a:br>
              <a:rPr lang="en-US" altLang="ja-JP" sz="2400" b="1" u="sng" dirty="0">
                <a:solidFill>
                  <a:srgbClr val="FF0000"/>
                </a:solidFill>
                <a:latin typeface="Meiryo UI" panose="020B0604030504040204" pitchFamily="50" charset="-128"/>
                <a:ea typeface="Meiryo UI" panose="020B0604030504040204" pitchFamily="50" charset="-128"/>
              </a:rPr>
            </a:br>
            <a:r>
              <a:rPr lang="ja-JP" altLang="en-US" sz="2400" b="1" dirty="0">
                <a:solidFill>
                  <a:srgbClr val="FF0000"/>
                </a:solidFill>
                <a:latin typeface="Meiryo UI" panose="020B0604030504040204" pitchFamily="50" charset="-128"/>
                <a:ea typeface="Meiryo UI" panose="020B0604030504040204" pitchFamily="50" charset="-128"/>
              </a:rPr>
              <a:t>　</a:t>
            </a:r>
            <a:r>
              <a:rPr lang="ja-JP" altLang="en-US" sz="2400" b="1" u="sng" dirty="0">
                <a:solidFill>
                  <a:srgbClr val="FF0000"/>
                </a:solidFill>
                <a:latin typeface="Meiryo UI" panose="020B0604030504040204" pitchFamily="50" charset="-128"/>
                <a:ea typeface="Meiryo UI" panose="020B0604030504040204" pitchFamily="50" charset="-128"/>
              </a:rPr>
              <a:t>参考情報として報告（</a:t>
            </a:r>
            <a:r>
              <a:rPr lang="en-US" altLang="ja-JP" sz="2400" b="1" u="sng" dirty="0">
                <a:solidFill>
                  <a:srgbClr val="FF0000"/>
                </a:solidFill>
                <a:latin typeface="Meiryo UI" panose="020B0604030504040204" pitchFamily="50" charset="-128"/>
                <a:ea typeface="Meiryo UI" panose="020B0604030504040204" pitchFamily="50" charset="-128"/>
              </a:rPr>
              <a:t>P6</a:t>
            </a:r>
            <a:r>
              <a:rPr lang="ja-JP" altLang="en-US" sz="2400" b="1" u="sng" dirty="0">
                <a:solidFill>
                  <a:srgbClr val="FF0000"/>
                </a:solidFill>
                <a:latin typeface="Meiryo UI" panose="020B0604030504040204" pitchFamily="50" charset="-128"/>
                <a:ea typeface="Meiryo UI" panose="020B0604030504040204" pitchFamily="50" charset="-128"/>
              </a:rPr>
              <a:t>～</a:t>
            </a:r>
            <a:r>
              <a:rPr lang="en-US" altLang="ja-JP" sz="2400" b="1" u="sng" dirty="0">
                <a:solidFill>
                  <a:srgbClr val="FF0000"/>
                </a:solidFill>
                <a:latin typeface="Meiryo UI" panose="020B0604030504040204" pitchFamily="50" charset="-128"/>
                <a:ea typeface="Meiryo UI" panose="020B0604030504040204" pitchFamily="50" charset="-128"/>
              </a:rPr>
              <a:t>8</a:t>
            </a:r>
            <a:r>
              <a:rPr lang="ja-JP" altLang="en-US" sz="2400" b="1" u="sng" dirty="0">
                <a:solidFill>
                  <a:srgbClr val="FF0000"/>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する。</a:t>
            </a: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00337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A07AA7F-523F-4023-8E85-5554868033DE}"/>
              </a:ext>
            </a:extLst>
          </p:cNvPr>
          <p:cNvSpPr/>
          <p:nvPr/>
        </p:nvSpPr>
        <p:spPr>
          <a:xfrm>
            <a:off x="6154615" y="10386646"/>
            <a:ext cx="2778370" cy="222739"/>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テキスト ボックス 9">
            <a:extLst>
              <a:ext uri="{FF2B5EF4-FFF2-40B4-BE49-F238E27FC236}">
                <a16:creationId xmlns:a16="http://schemas.microsoft.com/office/drawing/2014/main" id="{02E28D20-D04E-429A-99AB-BF2A130DFFD2}"/>
              </a:ext>
            </a:extLst>
          </p:cNvPr>
          <p:cNvSpPr txBox="1"/>
          <p:nvPr/>
        </p:nvSpPr>
        <p:spPr>
          <a:xfrm>
            <a:off x="363701" y="733491"/>
            <a:ext cx="11932920" cy="1066446"/>
          </a:xfrm>
          <a:prstGeom prst="rect">
            <a:avLst/>
          </a:prstGeom>
          <a:noFill/>
        </p:spPr>
        <p:txBody>
          <a:bodyPr wrap="square" rtlCol="0">
            <a:spAutoFit/>
          </a:bodyPr>
          <a:lstStyle/>
          <a:p>
            <a:pPr>
              <a:lnSpc>
                <a:spcPct val="105000"/>
              </a:lnSpc>
            </a:pPr>
            <a:r>
              <a:rPr kumimoji="1" lang="ja-JP" altLang="en-US" sz="3200" dirty="0">
                <a:solidFill>
                  <a:srgbClr val="002060"/>
                </a:solidFill>
                <a:latin typeface="HG創英角ｺﾞｼｯｸUB" panose="020B0909000000000000" pitchFamily="49" charset="-128"/>
                <a:ea typeface="HG創英角ｺﾞｼｯｸUB" panose="020B0909000000000000" pitchFamily="49" charset="-128"/>
              </a:rPr>
              <a:t>万博関連事業について</a:t>
            </a:r>
            <a:endParaRPr kumimoji="1" lang="en-US" altLang="ja-JP" sz="3200" dirty="0">
              <a:solidFill>
                <a:srgbClr val="002060"/>
              </a:solidFill>
              <a:latin typeface="HG創英角ｺﾞｼｯｸUB" panose="020B0909000000000000" pitchFamily="49" charset="-128"/>
              <a:ea typeface="HG創英角ｺﾞｼｯｸUB" panose="020B0909000000000000" pitchFamily="49" charset="-128"/>
            </a:endParaRPr>
          </a:p>
          <a:p>
            <a:pPr>
              <a:lnSpc>
                <a:spcPct val="105000"/>
              </a:lnSpc>
            </a:pPr>
            <a:r>
              <a:rPr kumimoji="1" lang="ja-JP" altLang="en-US" sz="3200" dirty="0">
                <a:solidFill>
                  <a:srgbClr val="002060"/>
                </a:solidFill>
                <a:latin typeface="HG創英角ｺﾞｼｯｸUB" panose="020B0909000000000000" pitchFamily="49" charset="-128"/>
                <a:ea typeface="HG創英角ｺﾞｼｯｸUB" panose="020B0909000000000000" pitchFamily="49" charset="-128"/>
              </a:rPr>
              <a:t>　①予算の執行状況</a:t>
            </a:r>
          </a:p>
        </p:txBody>
      </p:sp>
      <p:sp>
        <p:nvSpPr>
          <p:cNvPr id="9" name="正方形/長方形 8">
            <a:extLst>
              <a:ext uri="{FF2B5EF4-FFF2-40B4-BE49-F238E27FC236}">
                <a16:creationId xmlns:a16="http://schemas.microsoft.com/office/drawing/2014/main" id="{3AEB50BD-00B8-443B-9127-A1990FD8C709}"/>
              </a:ext>
            </a:extLst>
          </p:cNvPr>
          <p:cNvSpPr/>
          <p:nvPr/>
        </p:nvSpPr>
        <p:spPr>
          <a:xfrm>
            <a:off x="787082" y="2062924"/>
            <a:ext cx="13545185" cy="1376040"/>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pPr>
              <a:spcBef>
                <a:spcPts val="600"/>
              </a:spcBef>
            </a:pPr>
            <a:r>
              <a:rPr kumimoji="1" lang="ja-JP" altLang="en-US" b="1" dirty="0">
                <a:solidFill>
                  <a:schemeClr val="tx1"/>
                </a:solidFill>
                <a:latin typeface="Meiryo UI" panose="020B0604030504040204" pitchFamily="50" charset="-128"/>
                <a:ea typeface="Meiryo UI" panose="020B0604030504040204" pitchFamily="50" charset="-128"/>
              </a:rPr>
              <a:t>▶「大阪・関西万博に要する府市の費用について」（令和６年２月</a:t>
            </a:r>
            <a:r>
              <a:rPr kumimoji="1" lang="en-US" altLang="ja-JP" b="1" dirty="0">
                <a:solidFill>
                  <a:schemeClr val="tx1"/>
                </a:solidFill>
                <a:latin typeface="Meiryo UI" panose="020B0604030504040204" pitchFamily="50" charset="-128"/>
                <a:ea typeface="Meiryo UI" panose="020B0604030504040204" pitchFamily="50" charset="-128"/>
              </a:rPr>
              <a:t>15</a:t>
            </a:r>
            <a:r>
              <a:rPr kumimoji="1" lang="ja-JP" altLang="en-US" b="1" dirty="0">
                <a:solidFill>
                  <a:schemeClr val="tx1"/>
                </a:solidFill>
                <a:latin typeface="Meiryo UI" panose="020B0604030504040204" pitchFamily="50" charset="-128"/>
                <a:ea typeface="Meiryo UI" panose="020B0604030504040204" pitchFamily="50" charset="-128"/>
              </a:rPr>
              <a:t>日）に記載された万博関連予算（大阪府・市による会場建設費を除く）</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dirty="0">
                <a:solidFill>
                  <a:schemeClr val="tx1"/>
                </a:solidFill>
                <a:latin typeface="Meiryo UI" panose="020B0604030504040204" pitchFamily="50" charset="-128"/>
                <a:ea typeface="Meiryo UI" panose="020B0604030504040204" pitchFamily="50" charset="-128"/>
              </a:rPr>
              <a:t>　について執行管理を実施</a:t>
            </a:r>
          </a:p>
          <a:p>
            <a:pPr>
              <a:spcBef>
                <a:spcPts val="600"/>
              </a:spcBef>
            </a:pPr>
            <a:r>
              <a:rPr kumimoji="1" lang="ja-JP" altLang="en-US" dirty="0">
                <a:solidFill>
                  <a:schemeClr val="tx1"/>
                </a:solidFill>
                <a:latin typeface="Meiryo UI" panose="020B0604030504040204" pitchFamily="50" charset="-128"/>
                <a:ea typeface="Meiryo UI" panose="020B0604030504040204" pitchFamily="50" charset="-128"/>
              </a:rPr>
              <a:t>　　・すべての事業において、予算の範囲内で予定通り執行されている。</a:t>
            </a:r>
          </a:p>
          <a:p>
            <a:pPr>
              <a:spcBef>
                <a:spcPts val="600"/>
              </a:spcBef>
            </a:pPr>
            <a:r>
              <a:rPr kumimoji="1" lang="ja-JP" altLang="en-US" dirty="0">
                <a:solidFill>
                  <a:schemeClr val="tx1"/>
                </a:solidFill>
                <a:latin typeface="Meiryo UI" panose="020B0604030504040204" pitchFamily="50" charset="-128"/>
                <a:ea typeface="Meiryo UI" panose="020B0604030504040204" pitchFamily="50" charset="-128"/>
              </a:rPr>
              <a:t>　　・引き続き、適切に執行管理を行っていく。</a:t>
            </a:r>
          </a:p>
        </p:txBody>
      </p:sp>
      <p:sp>
        <p:nvSpPr>
          <p:cNvPr id="12" name="テキスト ボックス 11">
            <a:extLst>
              <a:ext uri="{FF2B5EF4-FFF2-40B4-BE49-F238E27FC236}">
                <a16:creationId xmlns:a16="http://schemas.microsoft.com/office/drawing/2014/main" id="{05A5CBBB-F00C-4682-BBF2-22B762B0C912}"/>
              </a:ext>
            </a:extLst>
          </p:cNvPr>
          <p:cNvSpPr txBox="1"/>
          <p:nvPr/>
        </p:nvSpPr>
        <p:spPr>
          <a:xfrm>
            <a:off x="12928267" y="3686970"/>
            <a:ext cx="14040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ja-JP" altLang="en-US" sz="1400" b="0" i="0" u="none" strike="noStrike" cap="none" spc="0" normalizeH="0" baseline="0" dirty="0">
                <a:ln>
                  <a:noFill/>
                </a:ln>
                <a:solidFill>
                  <a:srgbClr val="000000"/>
                </a:solidFill>
                <a:effectLst/>
                <a:uFillTx/>
                <a:latin typeface="+mn-ea"/>
                <a:ea typeface="+mn-ea"/>
                <a:cs typeface="Calibri"/>
                <a:sym typeface="Calibri"/>
              </a:rPr>
              <a:t>（単位：億円）</a:t>
            </a:r>
          </a:p>
        </p:txBody>
      </p:sp>
      <p:graphicFrame>
        <p:nvGraphicFramePr>
          <p:cNvPr id="5" name="表 4">
            <a:extLst>
              <a:ext uri="{FF2B5EF4-FFF2-40B4-BE49-F238E27FC236}">
                <a16:creationId xmlns:a16="http://schemas.microsoft.com/office/drawing/2014/main" id="{32533B3B-F45A-48A5-BEF8-B2B31DA274DA}"/>
              </a:ext>
            </a:extLst>
          </p:cNvPr>
          <p:cNvGraphicFramePr>
            <a:graphicFrameLocks noGrp="1"/>
          </p:cNvGraphicFramePr>
          <p:nvPr>
            <p:extLst>
              <p:ext uri="{D42A27DB-BD31-4B8C-83A1-F6EECF244321}">
                <p14:modId xmlns:p14="http://schemas.microsoft.com/office/powerpoint/2010/main" val="4017881911"/>
              </p:ext>
            </p:extLst>
          </p:nvPr>
        </p:nvGraphicFramePr>
        <p:xfrm>
          <a:off x="915672" y="4056542"/>
          <a:ext cx="13416595" cy="4957376"/>
        </p:xfrm>
        <a:graphic>
          <a:graphicData uri="http://schemas.openxmlformats.org/drawingml/2006/table">
            <a:tbl>
              <a:tblPr/>
              <a:tblGrid>
                <a:gridCol w="660916">
                  <a:extLst>
                    <a:ext uri="{9D8B030D-6E8A-4147-A177-3AD203B41FA5}">
                      <a16:colId xmlns:a16="http://schemas.microsoft.com/office/drawing/2014/main" val="3337806734"/>
                    </a:ext>
                  </a:extLst>
                </a:gridCol>
                <a:gridCol w="3068538">
                  <a:extLst>
                    <a:ext uri="{9D8B030D-6E8A-4147-A177-3AD203B41FA5}">
                      <a16:colId xmlns:a16="http://schemas.microsoft.com/office/drawing/2014/main" val="3231144190"/>
                    </a:ext>
                  </a:extLst>
                </a:gridCol>
                <a:gridCol w="1076349">
                  <a:extLst>
                    <a:ext uri="{9D8B030D-6E8A-4147-A177-3AD203B41FA5}">
                      <a16:colId xmlns:a16="http://schemas.microsoft.com/office/drawing/2014/main" val="1176017515"/>
                    </a:ext>
                  </a:extLst>
                </a:gridCol>
                <a:gridCol w="1076349">
                  <a:extLst>
                    <a:ext uri="{9D8B030D-6E8A-4147-A177-3AD203B41FA5}">
                      <a16:colId xmlns:a16="http://schemas.microsoft.com/office/drawing/2014/main" val="1269932948"/>
                    </a:ext>
                  </a:extLst>
                </a:gridCol>
                <a:gridCol w="1076349">
                  <a:extLst>
                    <a:ext uri="{9D8B030D-6E8A-4147-A177-3AD203B41FA5}">
                      <a16:colId xmlns:a16="http://schemas.microsoft.com/office/drawing/2014/main" val="530270699"/>
                    </a:ext>
                  </a:extLst>
                </a:gridCol>
                <a:gridCol w="1076349">
                  <a:extLst>
                    <a:ext uri="{9D8B030D-6E8A-4147-A177-3AD203B41FA5}">
                      <a16:colId xmlns:a16="http://schemas.microsoft.com/office/drawing/2014/main" val="3570394377"/>
                    </a:ext>
                  </a:extLst>
                </a:gridCol>
                <a:gridCol w="1076349">
                  <a:extLst>
                    <a:ext uri="{9D8B030D-6E8A-4147-A177-3AD203B41FA5}">
                      <a16:colId xmlns:a16="http://schemas.microsoft.com/office/drawing/2014/main" val="3517789205"/>
                    </a:ext>
                  </a:extLst>
                </a:gridCol>
                <a:gridCol w="1076349">
                  <a:extLst>
                    <a:ext uri="{9D8B030D-6E8A-4147-A177-3AD203B41FA5}">
                      <a16:colId xmlns:a16="http://schemas.microsoft.com/office/drawing/2014/main" val="798647364"/>
                    </a:ext>
                  </a:extLst>
                </a:gridCol>
                <a:gridCol w="1076349">
                  <a:extLst>
                    <a:ext uri="{9D8B030D-6E8A-4147-A177-3AD203B41FA5}">
                      <a16:colId xmlns:a16="http://schemas.microsoft.com/office/drawing/2014/main" val="3719391810"/>
                    </a:ext>
                  </a:extLst>
                </a:gridCol>
                <a:gridCol w="1076349">
                  <a:extLst>
                    <a:ext uri="{9D8B030D-6E8A-4147-A177-3AD203B41FA5}">
                      <a16:colId xmlns:a16="http://schemas.microsoft.com/office/drawing/2014/main" val="2123578660"/>
                    </a:ext>
                  </a:extLst>
                </a:gridCol>
                <a:gridCol w="1076349">
                  <a:extLst>
                    <a:ext uri="{9D8B030D-6E8A-4147-A177-3AD203B41FA5}">
                      <a16:colId xmlns:a16="http://schemas.microsoft.com/office/drawing/2014/main" val="733259622"/>
                    </a:ext>
                  </a:extLst>
                </a:gridCol>
              </a:tblGrid>
              <a:tr h="272118">
                <a:tc rowSpan="2" gridSpan="2">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131" marR="9131" marT="91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hMerge="1">
                  <a:txBody>
                    <a:bodyPr/>
                    <a:lstStyle/>
                    <a:p>
                      <a:endParaRPr kumimoji="1" lang="ja-JP" altLang="en-US"/>
                    </a:p>
                  </a:txBody>
                  <a:tcPr/>
                </a:tc>
                <a:tc gridSpan="3">
                  <a:txBody>
                    <a:bodyPr/>
                    <a:lstStyle/>
                    <a:p>
                      <a:pPr algn="ctr" fontAlgn="ctr"/>
                      <a:r>
                        <a:rPr lang="en-US" sz="1700" b="1" i="0" u="none" strike="noStrike">
                          <a:solidFill>
                            <a:srgbClr val="000000"/>
                          </a:solidFill>
                          <a:effectLst/>
                          <a:latin typeface="游ゴシック" panose="020B0400000000000000" pitchFamily="50" charset="-128"/>
                          <a:ea typeface="游ゴシック" panose="020B0400000000000000" pitchFamily="50" charset="-128"/>
                        </a:rPr>
                        <a:t>R6</a:t>
                      </a:r>
                      <a:r>
                        <a:rPr lang="ja-JP" altLang="en-US" sz="1700" b="1" i="0" u="none" strike="noStrike">
                          <a:solidFill>
                            <a:srgbClr val="000000"/>
                          </a:solidFill>
                          <a:effectLst/>
                          <a:latin typeface="游ゴシック" panose="020B0400000000000000" pitchFamily="50" charset="-128"/>
                          <a:ea typeface="游ゴシック" panose="020B0400000000000000" pitchFamily="50" charset="-128"/>
                        </a:rPr>
                        <a:t>当初予算</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1700" b="1" i="0" u="none" strike="noStrike">
                          <a:solidFill>
                            <a:srgbClr val="000000"/>
                          </a:solidFill>
                          <a:effectLst/>
                          <a:latin typeface="游ゴシック" panose="020B0400000000000000" pitchFamily="50" charset="-128"/>
                          <a:ea typeface="游ゴシック" panose="020B0400000000000000" pitchFamily="50" charset="-128"/>
                        </a:rPr>
                        <a:t>執行見込額</a:t>
                      </a:r>
                      <a:r>
                        <a:rPr lang="zh-TW" altLang="en-US" sz="17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zh-TW" sz="1700" b="0" i="0" u="none" strike="noStrike">
                          <a:solidFill>
                            <a:srgbClr val="000000"/>
                          </a:solidFill>
                          <a:effectLst/>
                          <a:latin typeface="游ゴシック" panose="020B0400000000000000" pitchFamily="50" charset="-128"/>
                          <a:ea typeface="游ゴシック" panose="020B0400000000000000" pitchFamily="50" charset="-128"/>
                        </a:rPr>
                        <a:t>10</a:t>
                      </a:r>
                      <a:r>
                        <a:rPr lang="zh-TW" altLang="en-US" sz="1700" b="0"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zh-TW" sz="1700" b="0" i="0" u="none" strike="noStrike">
                          <a:solidFill>
                            <a:srgbClr val="000000"/>
                          </a:solidFill>
                          <a:effectLst/>
                          <a:latin typeface="游ゴシック" panose="020B0400000000000000" pitchFamily="50" charset="-128"/>
                          <a:ea typeface="游ゴシック" panose="020B0400000000000000" pitchFamily="50" charset="-128"/>
                        </a:rPr>
                        <a:t>1</a:t>
                      </a:r>
                      <a:r>
                        <a:rPr lang="zh-TW" altLang="en-US" sz="1700" b="0" i="0" u="none" strike="noStrike">
                          <a:solidFill>
                            <a:srgbClr val="000000"/>
                          </a:solidFill>
                          <a:effectLst/>
                          <a:latin typeface="游ゴシック" panose="020B0400000000000000" pitchFamily="50" charset="-128"/>
                          <a:ea typeface="游ゴシック" panose="020B0400000000000000" pitchFamily="50" charset="-128"/>
                        </a:rPr>
                        <a:t>日時点）</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700" b="1" i="0" u="none" strike="noStrike">
                          <a:solidFill>
                            <a:srgbClr val="000000"/>
                          </a:solidFill>
                          <a:effectLst/>
                          <a:latin typeface="游ゴシック" panose="020B0400000000000000" pitchFamily="50" charset="-128"/>
                          <a:ea typeface="游ゴシック" panose="020B0400000000000000" pitchFamily="50" charset="-128"/>
                        </a:rPr>
                        <a:t>差引</a:t>
                      </a:r>
                    </a:p>
                  </a:txBody>
                  <a:tcPr marL="9131" marR="9131" marT="91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61859339"/>
                  </a:ext>
                </a:extLst>
              </a:tr>
              <a:tr h="365258">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大阪府</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大阪市</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計</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大阪府</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大阪市</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計</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大阪府</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大阪市</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計</a:t>
                      </a:r>
                    </a:p>
                  </a:txBody>
                  <a:tcPr marL="9131" marR="9131" marT="9131"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27725497"/>
                  </a:ext>
                </a:extLst>
              </a:tr>
              <a:tr h="540000">
                <a:tc>
                  <a:txBody>
                    <a:bodyPr/>
                    <a:lstStyle/>
                    <a:p>
                      <a:pPr algn="ctr" fontAlgn="ctr"/>
                      <a:r>
                        <a:rPr lang="en-US" sz="19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9131" marR="9131" marT="91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夢洲地区埋立工事にかかる</a:t>
                      </a:r>
                      <a:b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一般会計負担</a:t>
                      </a:r>
                    </a:p>
                  </a:txBody>
                  <a:tcPr marL="9131" marR="9131" marT="91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9">
                  <a:txBody>
                    <a:bodyPr/>
                    <a:lstStyle/>
                    <a:p>
                      <a:pPr algn="ctr"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6</a:t>
                      </a: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年度事業実施なし</a:t>
                      </a:r>
                    </a:p>
                  </a:txBody>
                  <a:tcPr marL="9131" marR="9131" marT="91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36246722"/>
                  </a:ext>
                </a:extLst>
              </a:tr>
              <a:tr h="540000">
                <a:tc>
                  <a:txBody>
                    <a:bodyPr/>
                    <a:lstStyle/>
                    <a:p>
                      <a:pPr algn="ctr" fontAlgn="ctr"/>
                      <a:r>
                        <a:rPr lang="en-US" sz="19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9131" marR="9131" marT="91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大阪メトロ中央線輸送力増強等</a:t>
                      </a:r>
                    </a:p>
                  </a:txBody>
                  <a:tcPr marL="9131" marR="9131" marT="91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6.5</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6.5</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13.0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6.5</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6.5</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13.0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3631555"/>
                  </a:ext>
                </a:extLst>
              </a:tr>
              <a:tr h="540000">
                <a:tc>
                  <a:txBody>
                    <a:bodyPr/>
                    <a:lstStyle/>
                    <a:p>
                      <a:pPr algn="ctr" fontAlgn="ctr"/>
                      <a:r>
                        <a:rPr lang="en-US" sz="19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9131" marR="9131" marT="91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大阪ヘルスケアパビリオンの</a:t>
                      </a:r>
                      <a:b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建設等</a:t>
                      </a:r>
                    </a:p>
                  </a:txBody>
                  <a:tcPr marL="9131" marR="9131" marT="91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40.1</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40.1</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80.2</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40.1</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40.1</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80.2</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3362861"/>
                  </a:ext>
                </a:extLst>
              </a:tr>
              <a:tr h="540000">
                <a:tc>
                  <a:txBody>
                    <a:bodyPr/>
                    <a:lstStyle/>
                    <a:p>
                      <a:pPr algn="ctr" fontAlgn="ctr"/>
                      <a:r>
                        <a:rPr lang="en-US" sz="19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9131" marR="9131" marT="91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参加促進</a:t>
                      </a:r>
                    </a:p>
                  </a:txBody>
                  <a:tcPr marL="9131" marR="9131" marT="91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5.1</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5.1</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10.2</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5.1</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5.1</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10.2</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9733255"/>
                  </a:ext>
                </a:extLst>
              </a:tr>
              <a:tr h="540000">
                <a:tc>
                  <a:txBody>
                    <a:bodyPr/>
                    <a:lstStyle/>
                    <a:p>
                      <a:pPr algn="ctr" fontAlgn="ctr"/>
                      <a:r>
                        <a:rPr lang="en-US" sz="19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9131" marR="9131" marT="91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機運醸成等</a:t>
                      </a:r>
                    </a:p>
                  </a:txBody>
                  <a:tcPr marL="9131" marR="9131" marT="91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6.0</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6.0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12.0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6.0</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6.0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12.0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131" marR="9131" marT="9131"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507644"/>
                  </a:ext>
                </a:extLst>
              </a:tr>
              <a:tr h="540000">
                <a:tc>
                  <a:txBody>
                    <a:bodyPr/>
                    <a:lstStyle/>
                    <a:p>
                      <a:pPr algn="ctr" fontAlgn="ctr"/>
                      <a:r>
                        <a:rPr lang="en-US" sz="19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9131" marR="9131" marT="91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誘致に要した費用</a:t>
                      </a:r>
                    </a:p>
                  </a:txBody>
                  <a:tcPr marL="9131" marR="9131" marT="91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9">
                  <a:txBody>
                    <a:bodyPr/>
                    <a:lstStyle/>
                    <a:p>
                      <a:pPr algn="ctr"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6</a:t>
                      </a: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年度事業実施なし</a:t>
                      </a:r>
                    </a:p>
                  </a:txBody>
                  <a:tcPr marL="9131" marR="9131" marT="91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81292573"/>
                  </a:ext>
                </a:extLst>
              </a:tr>
              <a:tr h="540000">
                <a:tc>
                  <a:txBody>
                    <a:bodyPr/>
                    <a:lstStyle/>
                    <a:p>
                      <a:pPr algn="ctr" fontAlgn="ctr"/>
                      <a:r>
                        <a:rPr lang="en-US" sz="19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9131" marR="9131" marT="91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7</a:t>
                      </a: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）以外の費用</a:t>
                      </a:r>
                      <a:b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（環境整備、機運醸成（万博局以外）等）</a:t>
                      </a:r>
                      <a:endPar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131" marR="9131" marT="91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28.6</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129.4</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158.0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26.7</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117.4</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144.1</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1.9</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12.0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13.9</a:t>
                      </a:r>
                    </a:p>
                  </a:txBody>
                  <a:tcPr marL="9131" marR="9131" marT="9131"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4058315"/>
                  </a:ext>
                </a:extLst>
              </a:tr>
              <a:tr h="5400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131" marR="9131" marT="91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zh-TW" altLang="en-US" sz="17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zh-TW" sz="1700" b="0" i="0" u="none" strike="noStrike" dirty="0">
                          <a:solidFill>
                            <a:srgbClr val="000000"/>
                          </a:solidFill>
                          <a:effectLst/>
                          <a:latin typeface="游ゴシック" panose="020B0400000000000000" pitchFamily="50" charset="-128"/>
                          <a:ea typeface="游ゴシック" panose="020B0400000000000000" pitchFamily="50" charset="-128"/>
                        </a:rPr>
                        <a:t>2</a:t>
                      </a:r>
                      <a:r>
                        <a:rPr lang="zh-TW" altLang="en-US" sz="17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zh-TW" sz="1700" b="0" i="0" u="none" strike="noStrike" dirty="0">
                          <a:solidFill>
                            <a:srgbClr val="000000"/>
                          </a:solidFill>
                          <a:effectLst/>
                          <a:latin typeface="游ゴシック" panose="020B0400000000000000" pitchFamily="50" charset="-128"/>
                          <a:ea typeface="游ゴシック" panose="020B0400000000000000" pitchFamily="50" charset="-128"/>
                        </a:rPr>
                        <a:t>8</a:t>
                      </a:r>
                      <a:r>
                        <a:rPr lang="zh-TW" altLang="en-US" sz="1700" b="0" i="0" u="none" strike="noStrike" dirty="0">
                          <a:solidFill>
                            <a:srgbClr val="000000"/>
                          </a:solidFill>
                          <a:effectLst/>
                          <a:latin typeface="游ゴシック" panose="020B0400000000000000" pitchFamily="50" charset="-128"/>
                          <a:ea typeface="游ゴシック" panose="020B0400000000000000" pitchFamily="50" charset="-128"/>
                        </a:rPr>
                        <a:t>）計</a:t>
                      </a:r>
                    </a:p>
                  </a:txBody>
                  <a:tcPr marL="9131" marR="9131" marT="91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86.3</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187.1</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273.4</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84.4</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175.1</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259.5</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1.9</a:t>
                      </a:r>
                    </a:p>
                  </a:txBody>
                  <a:tcPr marL="9131" marR="9131"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12.0</a:t>
                      </a:r>
                    </a:p>
                  </a:txBody>
                  <a:tcPr marL="9131" marR="9131" marT="91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13.9</a:t>
                      </a:r>
                    </a:p>
                  </a:txBody>
                  <a:tcPr marL="9131" marR="9131" marT="9131"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70541100"/>
                  </a:ext>
                </a:extLst>
              </a:tr>
            </a:tbl>
          </a:graphicData>
        </a:graphic>
      </p:graphicFrame>
    </p:spTree>
    <p:extLst>
      <p:ext uri="{BB962C8B-B14F-4D97-AF65-F5344CB8AC3E}">
        <p14:creationId xmlns:p14="http://schemas.microsoft.com/office/powerpoint/2010/main" val="9303108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7D9D579F-C8FD-4416-9EE4-E06B20FC9103}"/>
              </a:ext>
            </a:extLst>
          </p:cNvPr>
          <p:cNvSpPr txBox="1"/>
          <p:nvPr/>
        </p:nvSpPr>
        <p:spPr>
          <a:xfrm>
            <a:off x="289560" y="378900"/>
            <a:ext cx="11932920" cy="1066446"/>
          </a:xfrm>
          <a:prstGeom prst="rect">
            <a:avLst/>
          </a:prstGeom>
          <a:noFill/>
        </p:spPr>
        <p:txBody>
          <a:bodyPr wrap="square" rtlCol="0">
            <a:spAutoFit/>
          </a:bodyPr>
          <a:lstStyle/>
          <a:p>
            <a:pPr>
              <a:lnSpc>
                <a:spcPct val="105000"/>
              </a:lnSpc>
            </a:pPr>
            <a:r>
              <a:rPr kumimoji="1" lang="ja-JP" altLang="en-US" sz="3200" dirty="0">
                <a:solidFill>
                  <a:srgbClr val="002060"/>
                </a:solidFill>
                <a:latin typeface="HG創英角ｺﾞｼｯｸUB" panose="020B0909000000000000" pitchFamily="49" charset="-128"/>
                <a:ea typeface="HG創英角ｺﾞｼｯｸUB" panose="020B0909000000000000" pitchFamily="49" charset="-128"/>
              </a:rPr>
              <a:t>万博関連事業について</a:t>
            </a:r>
            <a:endParaRPr kumimoji="1" lang="en-US" altLang="ja-JP" sz="3200" dirty="0">
              <a:solidFill>
                <a:srgbClr val="002060"/>
              </a:solidFill>
              <a:latin typeface="HG創英角ｺﾞｼｯｸUB" panose="020B0909000000000000" pitchFamily="49" charset="-128"/>
              <a:ea typeface="HG創英角ｺﾞｼｯｸUB" panose="020B0909000000000000" pitchFamily="49" charset="-128"/>
            </a:endParaRPr>
          </a:p>
          <a:p>
            <a:pPr>
              <a:lnSpc>
                <a:spcPct val="105000"/>
              </a:lnSpc>
            </a:pPr>
            <a:r>
              <a:rPr kumimoji="1" lang="ja-JP" altLang="en-US" sz="3200" dirty="0">
                <a:solidFill>
                  <a:srgbClr val="002060"/>
                </a:solidFill>
                <a:latin typeface="HG創英角ｺﾞｼｯｸUB" panose="020B0909000000000000" pitchFamily="49" charset="-128"/>
                <a:ea typeface="HG創英角ｺﾞｼｯｸUB" panose="020B0909000000000000" pitchFamily="49" charset="-128"/>
              </a:rPr>
              <a:t>　②事業の進行状況</a:t>
            </a:r>
            <a:endParaRPr kumimoji="1" lang="en-US" altLang="ja-JP" sz="3200" dirty="0">
              <a:solidFill>
                <a:srgbClr val="002060"/>
              </a:solidFill>
              <a:latin typeface="HG創英角ｺﾞｼｯｸUB" panose="020B0909000000000000" pitchFamily="49" charset="-128"/>
              <a:ea typeface="HG創英角ｺﾞｼｯｸUB" panose="020B0909000000000000" pitchFamily="49" charset="-128"/>
            </a:endParaRPr>
          </a:p>
        </p:txBody>
      </p:sp>
      <p:sp>
        <p:nvSpPr>
          <p:cNvPr id="13" name="正方形/長方形 12">
            <a:extLst>
              <a:ext uri="{FF2B5EF4-FFF2-40B4-BE49-F238E27FC236}">
                <a16:creationId xmlns:a16="http://schemas.microsoft.com/office/drawing/2014/main" id="{2E52A027-7087-4ACD-B74D-CE72A22ED162}"/>
              </a:ext>
            </a:extLst>
          </p:cNvPr>
          <p:cNvSpPr/>
          <p:nvPr/>
        </p:nvSpPr>
        <p:spPr>
          <a:xfrm>
            <a:off x="6154615" y="10386646"/>
            <a:ext cx="2778370" cy="222739"/>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4" name="正方形/長方形 13">
            <a:extLst>
              <a:ext uri="{FF2B5EF4-FFF2-40B4-BE49-F238E27FC236}">
                <a16:creationId xmlns:a16="http://schemas.microsoft.com/office/drawing/2014/main" id="{D3E185B6-F132-467A-9DFC-946490038EA4}"/>
              </a:ext>
            </a:extLst>
          </p:cNvPr>
          <p:cNvSpPr/>
          <p:nvPr/>
        </p:nvSpPr>
        <p:spPr>
          <a:xfrm>
            <a:off x="7713409" y="1742555"/>
            <a:ext cx="6840000" cy="8283762"/>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3AEAED11-1A45-4BC0-A6CA-4B3E4287C417}"/>
              </a:ext>
            </a:extLst>
          </p:cNvPr>
          <p:cNvSpPr txBox="1"/>
          <p:nvPr/>
        </p:nvSpPr>
        <p:spPr>
          <a:xfrm>
            <a:off x="7728649" y="4440843"/>
            <a:ext cx="6840000" cy="303929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建設関係</a:t>
            </a:r>
            <a:endPar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274638" marR="0" lvl="0" algn="l" defTabSz="457200" rtl="0" eaLnBrk="1" fontAlgn="auto" latinLnBrk="0" hangingPunct="1">
              <a:lnSpc>
                <a:spcPct val="100000"/>
              </a:lnSpc>
              <a:spcBef>
                <a:spcPts val="0"/>
              </a:spcBef>
              <a:spcAft>
                <a:spcPts val="600"/>
              </a:spcAft>
              <a:buClrTx/>
              <a:buSzTx/>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建築工事が完了し、関係者およびメディアに向けたパビリオンの引き渡しセレモニー・内覧会・点灯式を、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に開催。現在、展示</a:t>
            </a:r>
            <a:r>
              <a:rPr kumimoji="1" lang="ja-JP" altLang="en-US" sz="1200" dirty="0">
                <a:solidFill>
                  <a:prstClr val="black"/>
                </a:solidFill>
                <a:latin typeface="Meiryo UI" panose="020B0604030504040204" pitchFamily="50" charset="-128"/>
                <a:ea typeface="Meiryo UI" panose="020B0604030504040204" pitchFamily="50" charset="-128"/>
              </a:rPr>
              <a:t>工事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を実施中（～</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年３月）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展示・出展関係</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274638" marR="0" lvl="0" algn="l" defTabSz="457200" rtl="0" eaLnBrk="1" fontAlgn="auto" latinLnBrk="0" hangingPunct="1">
              <a:lnSpc>
                <a:spcPct val="100000"/>
              </a:lnSpc>
              <a:spcBef>
                <a:spcPts val="0"/>
              </a:spcBef>
              <a:spcAft>
                <a:spcPts val="600"/>
              </a:spcAft>
              <a:buClrTx/>
              <a:buSzTx/>
              <a:tabLst/>
              <a:defRPr/>
            </a:pP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iPS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細胞による心筋シートや「生きる心臓モデル」などの展示「</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iPS</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Cells for the Future</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月に開設予定の「バーチャル大阪パビリオン」の概要を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9/11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に公表</a:t>
            </a:r>
            <a:br>
              <a:rPr kumimoji="1" lang="en-US" altLang="ja-JP" sz="1200" dirty="0">
                <a:solidFill>
                  <a:prstClr val="black"/>
                </a:solidFill>
                <a:latin typeface="Meiryo UI" panose="020B0604030504040204" pitchFamily="50" charset="-128"/>
                <a:ea typeface="Meiryo UI" panose="020B0604030504040204" pitchFamily="50" charset="-128"/>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また、中小企業・スタートアップの優れた技術・サービスを週替わりで展示する「リボーンチャレンジ」出展企業を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に追加公表</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その他</a:t>
            </a:r>
            <a:endPar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274638" marR="0" lvl="0" algn="l" defTabSz="457200" rtl="0" eaLnBrk="1" fontAlgn="auto" latinLnBrk="0" hangingPunct="1">
              <a:lnSpc>
                <a:spcPct val="100000"/>
              </a:lnSpc>
              <a:spcBef>
                <a:spcPts val="0"/>
              </a:spcBef>
              <a:spcAft>
                <a:spcPts val="600"/>
              </a:spcAft>
              <a:buClrTx/>
              <a:buSzTx/>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大阪ヘルスケアパビリオンへの来館者の案内等を担うアテンダントについて、募集人数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名に対し、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1,200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名を超える応募をいただいた。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9/21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にアテンダント就任セレモニーを実施、</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にはアテンダントユニフォームを発表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600"/>
              </a:spcAft>
              <a:buClrTx/>
              <a:buSzTx/>
              <a:buFont typeface="Wingdings" panose="05000000000000000000" pitchFamily="2" charset="2"/>
              <a:buChar char="l"/>
              <a:tabLst/>
              <a:defRPr/>
            </a:pP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8" name="図 17">
            <a:extLst>
              <a:ext uri="{FF2B5EF4-FFF2-40B4-BE49-F238E27FC236}">
                <a16:creationId xmlns:a16="http://schemas.microsoft.com/office/drawing/2014/main" id="{ECECA50C-BA74-4841-8E44-1C1666C819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1133" y="2121713"/>
            <a:ext cx="3556511" cy="2306173"/>
          </a:xfrm>
          <a:prstGeom prst="rect">
            <a:avLst/>
          </a:prstGeom>
        </p:spPr>
      </p:pic>
      <p:pic>
        <p:nvPicPr>
          <p:cNvPr id="82" name="図 81">
            <a:extLst>
              <a:ext uri="{FF2B5EF4-FFF2-40B4-BE49-F238E27FC236}">
                <a16:creationId xmlns:a16="http://schemas.microsoft.com/office/drawing/2014/main" id="{7AC4ADBE-9034-4E30-92BE-939CBB8904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0686" y="2044538"/>
            <a:ext cx="957328" cy="1022273"/>
          </a:xfrm>
          <a:prstGeom prst="rect">
            <a:avLst/>
          </a:prstGeom>
        </p:spPr>
      </p:pic>
      <p:sp>
        <p:nvSpPr>
          <p:cNvPr id="17" name="テキスト ボックス 16">
            <a:extLst>
              <a:ext uri="{FF2B5EF4-FFF2-40B4-BE49-F238E27FC236}">
                <a16:creationId xmlns:a16="http://schemas.microsoft.com/office/drawing/2014/main" id="{9EAB8115-3CF1-49A4-8AA9-9E96D3FD1F10}"/>
              </a:ext>
            </a:extLst>
          </p:cNvPr>
          <p:cNvSpPr txBox="1"/>
          <p:nvPr/>
        </p:nvSpPr>
        <p:spPr>
          <a:xfrm>
            <a:off x="7700709" y="1458132"/>
            <a:ext cx="6876000" cy="523220"/>
          </a:xfrm>
          <a:prstGeom prst="rect">
            <a:avLst/>
          </a:prstGeom>
          <a:solidFill>
            <a:srgbClr val="00B0F0"/>
          </a:solidFill>
        </p:spPr>
        <p:txBody>
          <a:bodyPr wrap="square" rtlCol="0" anchor="ctr">
            <a:spAutoFit/>
          </a:bodyPr>
          <a:lstStyle/>
          <a:p>
            <a:pPr algn="ctr"/>
            <a:r>
              <a:rPr kumimoji="1" lang="ja-JP" altLang="en-US" sz="2800" dirty="0">
                <a:solidFill>
                  <a:schemeClr val="bg1"/>
                </a:solidFill>
                <a:latin typeface="BIZ UDPゴシック" panose="020B0400000000000000" pitchFamily="50" charset="-128"/>
                <a:ea typeface="BIZ UDPゴシック" panose="020B0400000000000000" pitchFamily="50" charset="-128"/>
              </a:rPr>
              <a:t>（４）大阪ヘルスケアパビリオンの建設等</a:t>
            </a:r>
          </a:p>
        </p:txBody>
      </p:sp>
      <p:pic>
        <p:nvPicPr>
          <p:cNvPr id="84" name="図 83">
            <a:extLst>
              <a:ext uri="{FF2B5EF4-FFF2-40B4-BE49-F238E27FC236}">
                <a16:creationId xmlns:a16="http://schemas.microsoft.com/office/drawing/2014/main" id="{1FAE0949-8CE3-450F-B400-52BBAC593C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68241" y="2120727"/>
            <a:ext cx="1601052" cy="2307783"/>
          </a:xfrm>
          <a:prstGeom prst="rect">
            <a:avLst/>
          </a:prstGeom>
        </p:spPr>
      </p:pic>
      <p:sp>
        <p:nvSpPr>
          <p:cNvPr id="20" name="正方形/長方形 19">
            <a:extLst>
              <a:ext uri="{FF2B5EF4-FFF2-40B4-BE49-F238E27FC236}">
                <a16:creationId xmlns:a16="http://schemas.microsoft.com/office/drawing/2014/main" id="{425088C0-21F1-4E51-8A3A-AABC31E5B6D9}"/>
              </a:ext>
            </a:extLst>
          </p:cNvPr>
          <p:cNvSpPr/>
          <p:nvPr/>
        </p:nvSpPr>
        <p:spPr>
          <a:xfrm>
            <a:off x="470711" y="1719742"/>
            <a:ext cx="6840000" cy="8283762"/>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A98FC575-2A6A-4FE1-AC54-983F4AA54913}"/>
              </a:ext>
            </a:extLst>
          </p:cNvPr>
          <p:cNvSpPr txBox="1"/>
          <p:nvPr/>
        </p:nvSpPr>
        <p:spPr>
          <a:xfrm>
            <a:off x="458011" y="1458132"/>
            <a:ext cx="6876000" cy="523220"/>
          </a:xfrm>
          <a:prstGeom prst="rect">
            <a:avLst/>
          </a:prstGeom>
          <a:solidFill>
            <a:srgbClr val="00B0F0"/>
          </a:solidFill>
        </p:spPr>
        <p:txBody>
          <a:bodyPr wrap="square" rtlCol="0" anchor="ctr">
            <a:spAutoFit/>
          </a:bodyPr>
          <a:lstStyle/>
          <a:p>
            <a:pPr algn="ctr"/>
            <a:r>
              <a:rPr kumimoji="1" lang="ja-JP" altLang="en-US" sz="2800" dirty="0">
                <a:solidFill>
                  <a:schemeClr val="bg1"/>
                </a:solidFill>
                <a:latin typeface="BIZ UDPゴシック" panose="020B0400000000000000" pitchFamily="50" charset="-128"/>
                <a:ea typeface="BIZ UDPゴシック" panose="020B0400000000000000" pitchFamily="50" charset="-128"/>
              </a:rPr>
              <a:t>（３）大阪メトロ中央線輸送力増強等</a:t>
            </a:r>
          </a:p>
        </p:txBody>
      </p:sp>
      <p:sp>
        <p:nvSpPr>
          <p:cNvPr id="29" name="テキスト ボックス 28">
            <a:extLst>
              <a:ext uri="{FF2B5EF4-FFF2-40B4-BE49-F238E27FC236}">
                <a16:creationId xmlns:a16="http://schemas.microsoft.com/office/drawing/2014/main" id="{EB2F852D-1A5F-4052-BCD2-54925619E6AD}"/>
              </a:ext>
            </a:extLst>
          </p:cNvPr>
          <p:cNvSpPr txBox="1"/>
          <p:nvPr/>
        </p:nvSpPr>
        <p:spPr>
          <a:xfrm>
            <a:off x="599002" y="5622284"/>
            <a:ext cx="6500078" cy="1123384"/>
          </a:xfrm>
          <a:prstGeom prst="rect">
            <a:avLst/>
          </a:prstGeom>
          <a:noFill/>
        </p:spPr>
        <p:txBody>
          <a:bodyPr wrap="square" rtlCol="0">
            <a:spAutoFit/>
          </a:bodyPr>
          <a:lstStyle/>
          <a:p>
            <a:pPr marL="285750" indent="-285750">
              <a:spcAft>
                <a:spcPts val="300"/>
              </a:spcAft>
              <a:buFont typeface="Wingdings" panose="05000000000000000000" pitchFamily="2" charset="2"/>
              <a:buChar char="l"/>
              <a:defRPr/>
            </a:pPr>
            <a:r>
              <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Osaka Metro</a:t>
            </a: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中央線の万博に向けた施設整備</a:t>
            </a:r>
            <a:endParaRPr kumimoji="1" lang="en-US" altLang="ja-JP" sz="1400" b="1" noProof="0" dirty="0">
              <a:solidFill>
                <a:srgbClr val="0070C0"/>
              </a:solidFill>
              <a:latin typeface="BIZ UDPゴシック" panose="020B0400000000000000" pitchFamily="50" charset="-128"/>
              <a:ea typeface="BIZ UDPゴシック" panose="020B0400000000000000" pitchFamily="50" charset="-128"/>
            </a:endParaRPr>
          </a:p>
          <a:p>
            <a:pPr marL="269875">
              <a:spcAft>
                <a:spcPts val="300"/>
              </a:spcAf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万博開催中の来場者輸送に対応するため、一時的に必要となる施設整備について、</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府市が費用を負担し、大阪メトロが下記施設整備を実施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a:spcAft>
                <a:spcPts val="300"/>
              </a:spcAf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整備内容</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夢洲駅の改札機及び発券機の増設、必要な電気設備の増強、</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車両置場となる留置線の設置、</a:t>
            </a:r>
            <a:r>
              <a:rPr kumimoji="1" lang="ja-JP" altLang="en-US" sz="1200" dirty="0">
                <a:solidFill>
                  <a:prstClr val="black"/>
                </a:solidFill>
                <a:latin typeface="Meiryo UI" panose="020B0604030504040204" pitchFamily="50" charset="-128"/>
                <a:ea typeface="Meiryo UI" panose="020B0604030504040204" pitchFamily="50" charset="-128"/>
              </a:rPr>
              <a:t>乗</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務所増設　など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9C823F4A-1C60-4FBE-B58A-00C5A74FDB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7097" y="7800890"/>
            <a:ext cx="2907465" cy="1846431"/>
          </a:xfrm>
          <a:prstGeom prst="rect">
            <a:avLst/>
          </a:prstGeom>
          <a:ln w="6350">
            <a:solidFill>
              <a:schemeClr val="tx1"/>
            </a:solidFill>
          </a:ln>
        </p:spPr>
      </p:pic>
      <p:pic>
        <p:nvPicPr>
          <p:cNvPr id="37" name="図 36">
            <a:extLst>
              <a:ext uri="{FF2B5EF4-FFF2-40B4-BE49-F238E27FC236}">
                <a16:creationId xmlns:a16="http://schemas.microsoft.com/office/drawing/2014/main" id="{15FBC829-6E32-4B1E-954A-58942A5F6CB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66435" y="7756297"/>
            <a:ext cx="1517853" cy="860712"/>
          </a:xfrm>
          <a:prstGeom prst="rect">
            <a:avLst/>
          </a:prstGeom>
        </p:spPr>
      </p:pic>
      <p:sp>
        <p:nvSpPr>
          <p:cNvPr id="38" name="正方形/長方形 37">
            <a:extLst>
              <a:ext uri="{FF2B5EF4-FFF2-40B4-BE49-F238E27FC236}">
                <a16:creationId xmlns:a16="http://schemas.microsoft.com/office/drawing/2014/main" id="{E117984E-83EA-43E9-B6AD-9F4BA3AB531C}"/>
              </a:ext>
            </a:extLst>
          </p:cNvPr>
          <p:cNvSpPr/>
          <p:nvPr/>
        </p:nvSpPr>
        <p:spPr>
          <a:xfrm>
            <a:off x="4953361" y="7621544"/>
            <a:ext cx="1944000" cy="215442"/>
          </a:xfrm>
          <a:prstGeom prst="rect">
            <a:avLst/>
          </a:prstGeom>
          <a:solidFill>
            <a:srgbClr val="FFFFFF"/>
          </a:solidFill>
          <a:ln w="635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800" b="0" i="0" u="none" strike="noStrike" cap="none" spc="0" normalizeH="0" baseline="0" dirty="0">
                <a:ln>
                  <a:noFill/>
                </a:ln>
                <a:solidFill>
                  <a:srgbClr val="000000"/>
                </a:solidFill>
                <a:effectLst/>
                <a:uFillTx/>
                <a:latin typeface="+mn-ea"/>
                <a:sym typeface="Calibri"/>
              </a:rPr>
              <a:t>夢洲駅南東出入口完成イメージ（外観）</a:t>
            </a:r>
            <a:endParaRPr kumimoji="0" lang="zh-TW" altLang="en-US" sz="800" b="0" i="0" u="none" strike="noStrike" cap="none" spc="0" normalizeH="0" baseline="0" dirty="0">
              <a:ln>
                <a:noFill/>
              </a:ln>
              <a:solidFill>
                <a:srgbClr val="000000"/>
              </a:solidFill>
              <a:effectLst/>
              <a:uFillTx/>
              <a:latin typeface="+mn-ea"/>
              <a:sym typeface="Calibri"/>
            </a:endParaRPr>
          </a:p>
        </p:txBody>
      </p:sp>
      <p:pic>
        <p:nvPicPr>
          <p:cNvPr id="40" name="図 39">
            <a:extLst>
              <a:ext uri="{FF2B5EF4-FFF2-40B4-BE49-F238E27FC236}">
                <a16:creationId xmlns:a16="http://schemas.microsoft.com/office/drawing/2014/main" id="{8581E451-511C-479F-8C9F-8E4AC4ADA2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17663" y="8655176"/>
            <a:ext cx="1435217" cy="1076412"/>
          </a:xfrm>
          <a:prstGeom prst="rect">
            <a:avLst/>
          </a:prstGeom>
        </p:spPr>
      </p:pic>
      <p:sp>
        <p:nvSpPr>
          <p:cNvPr id="36" name="正方形/長方形 35">
            <a:extLst>
              <a:ext uri="{FF2B5EF4-FFF2-40B4-BE49-F238E27FC236}">
                <a16:creationId xmlns:a16="http://schemas.microsoft.com/office/drawing/2014/main" id="{CF4CB34F-B944-4A2F-A23D-FF1A67909DE1}"/>
              </a:ext>
            </a:extLst>
          </p:cNvPr>
          <p:cNvSpPr/>
          <p:nvPr/>
        </p:nvSpPr>
        <p:spPr>
          <a:xfrm>
            <a:off x="5040945" y="9439554"/>
            <a:ext cx="1698545" cy="31265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chemeClr val="tx1"/>
                </a:solidFill>
              </a:rPr>
              <a:t>夢洲駅（ホーム階）</a:t>
            </a:r>
            <a:endParaRPr kumimoji="1" lang="en-US" altLang="ja-JP" sz="800" dirty="0">
              <a:solidFill>
                <a:schemeClr val="tx1"/>
              </a:solidFill>
            </a:endParaRPr>
          </a:p>
          <a:p>
            <a:pPr algn="ctr"/>
            <a:r>
              <a:rPr kumimoji="1" lang="ja-JP" altLang="en-US" sz="800" dirty="0">
                <a:solidFill>
                  <a:schemeClr val="tx1"/>
                </a:solidFill>
              </a:rPr>
              <a:t>（</a:t>
            </a:r>
            <a:r>
              <a:rPr kumimoji="1" lang="en-US" altLang="ja-JP" sz="800" dirty="0">
                <a:solidFill>
                  <a:schemeClr val="tx1"/>
                </a:solidFill>
              </a:rPr>
              <a:t>2024</a:t>
            </a:r>
            <a:r>
              <a:rPr kumimoji="1" lang="ja-JP" altLang="en-US" sz="800" dirty="0">
                <a:solidFill>
                  <a:schemeClr val="tx1"/>
                </a:solidFill>
              </a:rPr>
              <a:t>年</a:t>
            </a:r>
            <a:r>
              <a:rPr lang="en-US" altLang="ja-JP" sz="800" dirty="0">
                <a:solidFill>
                  <a:schemeClr val="tx1"/>
                </a:solidFill>
              </a:rPr>
              <a:t>10</a:t>
            </a:r>
            <a:r>
              <a:rPr kumimoji="1" lang="ja-JP" altLang="en-US" sz="800" dirty="0">
                <a:solidFill>
                  <a:schemeClr val="tx1"/>
                </a:solidFill>
              </a:rPr>
              <a:t>月）</a:t>
            </a:r>
          </a:p>
        </p:txBody>
      </p:sp>
      <p:sp>
        <p:nvSpPr>
          <p:cNvPr id="41" name="テキスト ボックス 40">
            <a:extLst>
              <a:ext uri="{FF2B5EF4-FFF2-40B4-BE49-F238E27FC236}">
                <a16:creationId xmlns:a16="http://schemas.microsoft.com/office/drawing/2014/main" id="{88469725-5CC9-46BD-9E54-AE02BBDDB540}"/>
              </a:ext>
            </a:extLst>
          </p:cNvPr>
          <p:cNvSpPr txBox="1"/>
          <p:nvPr/>
        </p:nvSpPr>
        <p:spPr>
          <a:xfrm>
            <a:off x="599002" y="2012426"/>
            <a:ext cx="6433415" cy="1608133"/>
          </a:xfrm>
          <a:prstGeom prst="rect">
            <a:avLst/>
          </a:prstGeom>
          <a:noFill/>
        </p:spPr>
        <p:txBody>
          <a:bodyPr wrap="square" rtlCol="0">
            <a:spAutoFit/>
          </a:bodyPr>
          <a:lstStyle/>
          <a:p>
            <a:pPr marL="285750" indent="-285750">
              <a:spcAft>
                <a:spcPts val="300"/>
              </a:spcAft>
              <a:buFont typeface="Wingdings" panose="05000000000000000000" pitchFamily="2" charset="2"/>
              <a:buChar char="l"/>
              <a:defRPr/>
            </a:pP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万博</a:t>
            </a:r>
            <a:r>
              <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TDM</a:t>
            </a: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（交通需要マネジメント）</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274638">
              <a:spcAft>
                <a:spcPts val="600"/>
              </a:spcAf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繁忙期には、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数万人もの来場者が想定され、来場者による万博交通と通勤や物流等の一般交通が集中し、混雑の発生が予測されるため、一般交通の抑制、分散、平準化を目的とした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TDM</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の実施を企業・府県市民等へ働きかけ</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74638">
              <a:spcAft>
                <a:spcPts val="600"/>
              </a:spcAft>
              <a:defRPr/>
            </a:pPr>
            <a:r>
              <a:rPr kumimoji="1" lang="ja-JP" altLang="en-US" sz="1100" dirty="0">
                <a:solidFill>
                  <a:prstClr val="black"/>
                </a:solidFill>
                <a:latin typeface="Meiryo UI" panose="020B0604030504040204" pitchFamily="50" charset="-128"/>
                <a:ea typeface="Meiryo UI" panose="020B0604030504040204" pitchFamily="50" charset="-128"/>
              </a:rPr>
              <a:t>◆万博</a:t>
            </a:r>
            <a:r>
              <a:rPr kumimoji="1" lang="en-US" altLang="ja-JP" sz="1100" dirty="0">
                <a:solidFill>
                  <a:prstClr val="black"/>
                </a:solidFill>
                <a:latin typeface="Meiryo UI" panose="020B0604030504040204" pitchFamily="50" charset="-128"/>
                <a:ea typeface="Meiryo UI" panose="020B0604030504040204" pitchFamily="50" charset="-128"/>
              </a:rPr>
              <a:t>TDM</a:t>
            </a:r>
            <a:r>
              <a:rPr kumimoji="1" lang="ja-JP" altLang="en-US" sz="1100" dirty="0">
                <a:solidFill>
                  <a:prstClr val="black"/>
                </a:solidFill>
                <a:latin typeface="Meiryo UI" panose="020B0604030504040204" pitchFamily="50" charset="-128"/>
                <a:ea typeface="Meiryo UI" panose="020B0604030504040204" pitchFamily="50" charset="-128"/>
              </a:rPr>
              <a:t>トライアル：</a:t>
            </a:r>
            <a:r>
              <a:rPr kumimoji="1" lang="en-US" altLang="ja-JP" sz="1100" dirty="0">
                <a:solidFill>
                  <a:prstClr val="black"/>
                </a:solidFill>
                <a:latin typeface="Meiryo UI" panose="020B0604030504040204" pitchFamily="50" charset="-128"/>
                <a:ea typeface="Meiryo UI" panose="020B0604030504040204" pitchFamily="50" charset="-128"/>
              </a:rPr>
              <a:t>9</a:t>
            </a:r>
            <a:r>
              <a:rPr kumimoji="1" lang="ja-JP" altLang="en-US" sz="1100" dirty="0">
                <a:solidFill>
                  <a:prstClr val="black"/>
                </a:solidFill>
                <a:latin typeface="Meiryo UI" panose="020B0604030504040204" pitchFamily="50" charset="-128"/>
                <a:ea typeface="Meiryo UI" panose="020B0604030504040204" pitchFamily="50" charset="-128"/>
              </a:rPr>
              <a:t>月</a:t>
            </a:r>
            <a:r>
              <a:rPr kumimoji="1" lang="en-US" altLang="ja-JP" sz="1100" dirty="0">
                <a:solidFill>
                  <a:prstClr val="black"/>
                </a:solidFill>
                <a:latin typeface="Meiryo UI" panose="020B0604030504040204" pitchFamily="50" charset="-128"/>
                <a:ea typeface="Meiryo UI" panose="020B0604030504040204" pitchFamily="50" charset="-128"/>
              </a:rPr>
              <a:t>30</a:t>
            </a:r>
            <a:r>
              <a:rPr kumimoji="1" lang="ja-JP" altLang="en-US" sz="1100" dirty="0">
                <a:solidFill>
                  <a:prstClr val="black"/>
                </a:solidFill>
                <a:latin typeface="Meiryo UI" panose="020B0604030504040204" pitchFamily="50" charset="-128"/>
                <a:ea typeface="Meiryo UI" panose="020B0604030504040204" pitchFamily="50" charset="-128"/>
              </a:rPr>
              <a:t>日（月）～</a:t>
            </a:r>
            <a:r>
              <a:rPr kumimoji="1" lang="en-US" altLang="ja-JP" sz="1100" dirty="0">
                <a:solidFill>
                  <a:prstClr val="black"/>
                </a:solidFill>
                <a:latin typeface="Meiryo UI" panose="020B0604030504040204" pitchFamily="50" charset="-128"/>
                <a:ea typeface="Meiryo UI" panose="020B0604030504040204" pitchFamily="50" charset="-128"/>
              </a:rPr>
              <a:t>10</a:t>
            </a:r>
            <a:r>
              <a:rPr kumimoji="1" lang="ja-JP" altLang="en-US" sz="1100" dirty="0">
                <a:solidFill>
                  <a:prstClr val="black"/>
                </a:solidFill>
                <a:latin typeface="Meiryo UI" panose="020B0604030504040204" pitchFamily="50" charset="-128"/>
                <a:ea typeface="Meiryo UI" panose="020B0604030504040204" pitchFamily="50" charset="-128"/>
              </a:rPr>
              <a:t>月</a:t>
            </a:r>
            <a:r>
              <a:rPr kumimoji="1" lang="en-US" altLang="ja-JP" sz="1100" dirty="0">
                <a:solidFill>
                  <a:prstClr val="black"/>
                </a:solidFill>
                <a:latin typeface="Meiryo UI" panose="020B0604030504040204" pitchFamily="50" charset="-128"/>
                <a:ea typeface="Meiryo UI" panose="020B0604030504040204" pitchFamily="50" charset="-128"/>
              </a:rPr>
              <a:t>4</a:t>
            </a:r>
            <a:r>
              <a:rPr kumimoji="1" lang="ja-JP" altLang="en-US" sz="1100" dirty="0">
                <a:solidFill>
                  <a:prstClr val="black"/>
                </a:solidFill>
                <a:latin typeface="Meiryo UI" panose="020B0604030504040204" pitchFamily="50" charset="-128"/>
                <a:ea typeface="Meiryo UI" panose="020B0604030504040204" pitchFamily="50" charset="-128"/>
              </a:rPr>
              <a:t>日（金）（</a:t>
            </a:r>
            <a:r>
              <a:rPr kumimoji="1" lang="en-US" altLang="ja-JP" sz="1100" dirty="0">
                <a:solidFill>
                  <a:prstClr val="black"/>
                </a:solidFill>
                <a:latin typeface="Meiryo UI" panose="020B0604030504040204" pitchFamily="50" charset="-128"/>
                <a:ea typeface="Meiryo UI" panose="020B0604030504040204" pitchFamily="50" charset="-128"/>
              </a:rPr>
              <a:t>5</a:t>
            </a:r>
            <a:r>
              <a:rPr kumimoji="1" lang="ja-JP" altLang="en-US" sz="1100" dirty="0">
                <a:solidFill>
                  <a:prstClr val="black"/>
                </a:solidFill>
                <a:latin typeface="Meiryo UI" panose="020B0604030504040204" pitchFamily="50" charset="-128"/>
                <a:ea typeface="Meiryo UI" panose="020B0604030504040204" pitchFamily="50" charset="-128"/>
              </a:rPr>
              <a:t>日間）</a:t>
            </a:r>
            <a:br>
              <a:rPr kumimoji="1" lang="en-US" altLang="ja-JP" sz="1100" dirty="0">
                <a:solidFill>
                  <a:prstClr val="black"/>
                </a:solidFill>
                <a:latin typeface="Meiryo UI" panose="020B0604030504040204" pitchFamily="50" charset="-128"/>
                <a:ea typeface="Meiryo UI" panose="020B0604030504040204" pitchFamily="50" charset="-128"/>
              </a:rPr>
            </a:br>
            <a:r>
              <a:rPr kumimoji="1" lang="ja-JP" altLang="en-US" sz="1100" dirty="0">
                <a:solidFill>
                  <a:prstClr val="black"/>
                </a:solidFill>
                <a:latin typeface="Meiryo UI" panose="020B0604030504040204" pitchFamily="50" charset="-128"/>
                <a:ea typeface="Meiryo UI" panose="020B0604030504040204" pitchFamily="50" charset="-128"/>
              </a:rPr>
              <a:t>◆万博</a:t>
            </a:r>
            <a:r>
              <a:rPr kumimoji="1" lang="en-US" altLang="ja-JP" sz="1100" dirty="0">
                <a:solidFill>
                  <a:prstClr val="black"/>
                </a:solidFill>
                <a:latin typeface="Meiryo UI" panose="020B0604030504040204" pitchFamily="50" charset="-128"/>
                <a:ea typeface="Meiryo UI" panose="020B0604030504040204" pitchFamily="50" charset="-128"/>
              </a:rPr>
              <a:t>TDM</a:t>
            </a:r>
            <a:r>
              <a:rPr kumimoji="1" lang="ja-JP" altLang="en-US" sz="1100" dirty="0">
                <a:solidFill>
                  <a:prstClr val="black"/>
                </a:solidFill>
                <a:latin typeface="Meiryo UI" panose="020B0604030504040204" pitchFamily="50" charset="-128"/>
                <a:ea typeface="Meiryo UI" panose="020B0604030504040204" pitchFamily="50" charset="-128"/>
              </a:rPr>
              <a:t>パートナー登録（</a:t>
            </a:r>
            <a:r>
              <a:rPr kumimoji="1" lang="en-US" altLang="ja-JP" sz="1100" dirty="0">
                <a:solidFill>
                  <a:prstClr val="black"/>
                </a:solidFill>
                <a:latin typeface="Meiryo UI" panose="020B0604030504040204" pitchFamily="50" charset="-128"/>
                <a:ea typeface="Meiryo UI" panose="020B0604030504040204" pitchFamily="50" charset="-128"/>
              </a:rPr>
              <a:t>11/22</a:t>
            </a:r>
            <a:r>
              <a:rPr kumimoji="1" lang="ja-JP" altLang="en-US" sz="1100" dirty="0">
                <a:solidFill>
                  <a:prstClr val="black"/>
                </a:solidFill>
                <a:latin typeface="Meiryo UI" panose="020B0604030504040204" pitchFamily="50" charset="-128"/>
                <a:ea typeface="Meiryo UI" panose="020B0604030504040204" pitchFamily="50" charset="-128"/>
              </a:rPr>
              <a:t>時点）　</a:t>
            </a:r>
            <a:r>
              <a:rPr kumimoji="1" lang="en-US" altLang="ja-JP" sz="1100" dirty="0">
                <a:solidFill>
                  <a:prstClr val="black"/>
                </a:solidFill>
                <a:latin typeface="Meiryo UI" panose="020B0604030504040204" pitchFamily="50" charset="-128"/>
                <a:ea typeface="Meiryo UI" panose="020B0604030504040204" pitchFamily="50" charset="-128"/>
              </a:rPr>
              <a:t>483</a:t>
            </a:r>
            <a:r>
              <a:rPr kumimoji="1" lang="ja-JP" altLang="en-US" sz="1100" dirty="0">
                <a:solidFill>
                  <a:prstClr val="black"/>
                </a:solidFill>
                <a:latin typeface="Meiryo UI" panose="020B0604030504040204" pitchFamily="50" charset="-128"/>
                <a:ea typeface="Meiryo UI" panose="020B0604030504040204" pitchFamily="50" charset="-128"/>
              </a:rPr>
              <a:t>件、</a:t>
            </a:r>
            <a:r>
              <a:rPr kumimoji="1" lang="en-US" altLang="ja-JP" sz="1100" dirty="0">
                <a:solidFill>
                  <a:prstClr val="black"/>
                </a:solidFill>
                <a:latin typeface="Meiryo UI" panose="020B0604030504040204" pitchFamily="50" charset="-128"/>
                <a:ea typeface="Meiryo UI" panose="020B0604030504040204" pitchFamily="50" charset="-128"/>
              </a:rPr>
              <a:t>1,575</a:t>
            </a:r>
            <a:r>
              <a:rPr kumimoji="1" lang="ja-JP" altLang="en-US" sz="1100" dirty="0">
                <a:solidFill>
                  <a:prstClr val="black"/>
                </a:solidFill>
                <a:latin typeface="Meiryo UI" panose="020B0604030504040204" pitchFamily="50" charset="-128"/>
                <a:ea typeface="Meiryo UI" panose="020B0604030504040204" pitchFamily="50" charset="-128"/>
              </a:rPr>
              <a:t>事業所</a:t>
            </a:r>
          </a:p>
          <a:p>
            <a:pPr marL="274638">
              <a:spcAft>
                <a:spcPts val="600"/>
              </a:spcAft>
              <a:defRPr/>
            </a:pP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11D3C4E-F8D1-47E2-BB5D-C8E436F6184D}"/>
              </a:ext>
            </a:extLst>
          </p:cNvPr>
          <p:cNvSpPr/>
          <p:nvPr/>
        </p:nvSpPr>
        <p:spPr>
          <a:xfrm>
            <a:off x="1329267" y="6883400"/>
            <a:ext cx="5747351" cy="296724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1AAA9B6A-FE76-469E-AF16-7763DACE18B1}"/>
              </a:ext>
            </a:extLst>
          </p:cNvPr>
          <p:cNvSpPr txBox="1"/>
          <p:nvPr/>
        </p:nvSpPr>
        <p:spPr>
          <a:xfrm>
            <a:off x="1329267" y="6893692"/>
            <a:ext cx="5635863" cy="684803"/>
          </a:xfrm>
          <a:prstGeom prst="rect">
            <a:avLst/>
          </a:prstGeom>
          <a:noFill/>
        </p:spPr>
        <p:txBody>
          <a:bodyPr wrap="square" rtlCol="0">
            <a:spAutoFit/>
          </a:bodyPr>
          <a:lstStyle/>
          <a:p>
            <a:pPr>
              <a:spcAft>
                <a:spcPts val="300"/>
              </a:spcAf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（参考）</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a:spcAft>
                <a:spcPts val="300"/>
              </a:spcAf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駅舎及びシールドトンネルの工事は完成。現在は万博会場へアクセスする夢洲駅</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南東出入口の整備工事を実施中。</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日開業予定。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DADF964-B99D-4EA5-912F-D6C3F1455960}"/>
              </a:ext>
            </a:extLst>
          </p:cNvPr>
          <p:cNvPicPr>
            <a:picLocks noChangeAspect="1"/>
          </p:cNvPicPr>
          <p:nvPr/>
        </p:nvPicPr>
        <p:blipFill>
          <a:blip r:embed="rId8"/>
          <a:stretch>
            <a:fillRect/>
          </a:stretch>
        </p:blipFill>
        <p:spPr>
          <a:xfrm>
            <a:off x="7786415" y="7104742"/>
            <a:ext cx="6693988" cy="2834886"/>
          </a:xfrm>
          <a:prstGeom prst="rect">
            <a:avLst/>
          </a:prstGeom>
        </p:spPr>
      </p:pic>
      <p:pic>
        <p:nvPicPr>
          <p:cNvPr id="6" name="図 5">
            <a:extLst>
              <a:ext uri="{FF2B5EF4-FFF2-40B4-BE49-F238E27FC236}">
                <a16:creationId xmlns:a16="http://schemas.microsoft.com/office/drawing/2014/main" id="{95DD891E-3D3D-45FC-B01E-C700F4847AD1}"/>
              </a:ext>
            </a:extLst>
          </p:cNvPr>
          <p:cNvPicPr>
            <a:picLocks noChangeAspect="1"/>
          </p:cNvPicPr>
          <p:nvPr/>
        </p:nvPicPr>
        <p:blipFill>
          <a:blip r:embed="rId9"/>
          <a:stretch>
            <a:fillRect/>
          </a:stretch>
        </p:blipFill>
        <p:spPr>
          <a:xfrm>
            <a:off x="864989" y="3412072"/>
            <a:ext cx="5901439" cy="1993565"/>
          </a:xfrm>
          <a:prstGeom prst="rect">
            <a:avLst/>
          </a:prstGeom>
        </p:spPr>
      </p:pic>
    </p:spTree>
    <p:extLst>
      <p:ext uri="{BB962C8B-B14F-4D97-AF65-F5344CB8AC3E}">
        <p14:creationId xmlns:p14="http://schemas.microsoft.com/office/powerpoint/2010/main" val="16827520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a:extLst>
              <a:ext uri="{FF2B5EF4-FFF2-40B4-BE49-F238E27FC236}">
                <a16:creationId xmlns:a16="http://schemas.microsoft.com/office/drawing/2014/main" id="{F974EE5D-57BD-40F0-94E5-FE55F2E8ECD2}"/>
              </a:ext>
            </a:extLst>
          </p:cNvPr>
          <p:cNvSpPr/>
          <p:nvPr/>
        </p:nvSpPr>
        <p:spPr>
          <a:xfrm>
            <a:off x="5089367" y="1029970"/>
            <a:ext cx="4910363" cy="8964007"/>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テキスト ボックス 109">
            <a:extLst>
              <a:ext uri="{FF2B5EF4-FFF2-40B4-BE49-F238E27FC236}">
                <a16:creationId xmlns:a16="http://schemas.microsoft.com/office/drawing/2014/main" id="{B732ABE3-46E6-4168-A5A6-58431B11DC99}"/>
              </a:ext>
            </a:extLst>
          </p:cNvPr>
          <p:cNvSpPr txBox="1"/>
          <p:nvPr/>
        </p:nvSpPr>
        <p:spPr>
          <a:xfrm>
            <a:off x="5204711" y="1299381"/>
            <a:ext cx="4516466" cy="1123384"/>
          </a:xfrm>
          <a:prstGeom prst="rect">
            <a:avLst/>
          </a:prstGeom>
          <a:noFill/>
        </p:spPr>
        <p:txBody>
          <a:bodyPr wrap="square" rtlCol="0">
            <a:spAutoFit/>
          </a:bodyPr>
          <a:lstStyle/>
          <a:p>
            <a:pPr marL="285750" indent="-285750">
              <a:spcAft>
                <a:spcPts val="300"/>
              </a:spcAft>
              <a:buFont typeface="Wingdings" panose="05000000000000000000" pitchFamily="2" charset="2"/>
              <a:buChar char="l"/>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機運醸成</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pPr marL="271463"/>
            <a:r>
              <a:rPr kumimoji="1" lang="ja-JP" altLang="en-US" sz="1200" dirty="0">
                <a:latin typeface="Meiryo UI" panose="020B0604030504040204" pitchFamily="50" charset="-128"/>
                <a:ea typeface="Meiryo UI" panose="020B0604030504040204" pitchFamily="50" charset="-128"/>
              </a:rPr>
              <a:t>・開幕１年前、半年前、</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日前などの節目を捉え、官民挙げ　　　　　　　　</a:t>
            </a:r>
            <a:endParaRPr kumimoji="1" lang="en-US" altLang="ja-JP" sz="1200" dirty="0">
              <a:latin typeface="Meiryo UI" panose="020B0604030504040204" pitchFamily="50" charset="-128"/>
              <a:ea typeface="Meiryo UI" panose="020B0604030504040204" pitchFamily="50" charset="-128"/>
            </a:endParaRPr>
          </a:p>
          <a:p>
            <a:pPr marL="271463">
              <a:spcAft>
                <a:spcPts val="300"/>
              </a:spcAft>
            </a:pPr>
            <a:r>
              <a:rPr kumimoji="1" lang="ja-JP" altLang="en-US" sz="1200" dirty="0">
                <a:latin typeface="Meiryo UI" panose="020B0604030504040204" pitchFamily="50" charset="-128"/>
                <a:ea typeface="Meiryo UI" panose="020B0604030504040204" pitchFamily="50" charset="-128"/>
              </a:rPr>
              <a:t>　て重点的に</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を実施</a:t>
            </a:r>
            <a:endParaRPr kumimoji="1" lang="en-US" altLang="ja-JP" sz="1200" dirty="0">
              <a:latin typeface="Meiryo UI" panose="020B0604030504040204" pitchFamily="50" charset="-128"/>
              <a:ea typeface="Meiryo UI" panose="020B0604030504040204" pitchFamily="50" charset="-128"/>
            </a:endParaRPr>
          </a:p>
          <a:p>
            <a:pPr marL="271463"/>
            <a:r>
              <a:rPr kumimoji="1" lang="ja-JP" altLang="en-US" sz="1200" dirty="0">
                <a:latin typeface="Meiryo UI" panose="020B0604030504040204" pitchFamily="50" charset="-128"/>
                <a:ea typeface="Meiryo UI" panose="020B0604030504040204" pitchFamily="50" charset="-128"/>
              </a:rPr>
              <a:t>・あわせて、万博会場のライブ動画配信や、最新情報を発信する</a:t>
            </a:r>
            <a:endParaRPr kumimoji="1" lang="en-US" altLang="ja-JP" sz="1200" dirty="0">
              <a:latin typeface="Meiryo UI" panose="020B0604030504040204" pitchFamily="50" charset="-128"/>
              <a:ea typeface="Meiryo UI" panose="020B0604030504040204" pitchFamily="50" charset="-128"/>
            </a:endParaRPr>
          </a:p>
          <a:p>
            <a:pPr marL="271463">
              <a:spcAft>
                <a:spcPts val="300"/>
              </a:spcAft>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Web</a:t>
            </a:r>
            <a:r>
              <a:rPr kumimoji="1" lang="ja-JP" altLang="en-US" sz="1200" dirty="0">
                <a:latin typeface="Meiryo UI" panose="020B0604030504040204" pitchFamily="50" charset="-128"/>
                <a:ea typeface="Meiryo UI" panose="020B0604030504040204" pitchFamily="50" charset="-128"/>
              </a:rPr>
              <a:t>サイト「いっしょに、いこな！大阪・関西万博」をリニューアル</a:t>
            </a:r>
            <a:endParaRPr kumimoji="1" lang="en-US" altLang="ja-JP" sz="1200" dirty="0">
              <a:latin typeface="Meiryo UI" panose="020B0604030504040204" pitchFamily="50" charset="-128"/>
              <a:ea typeface="Meiryo UI" panose="020B0604030504040204" pitchFamily="50" charset="-128"/>
            </a:endParaRPr>
          </a:p>
        </p:txBody>
      </p:sp>
      <p:grpSp>
        <p:nvGrpSpPr>
          <p:cNvPr id="122" name="グループ化 121">
            <a:extLst>
              <a:ext uri="{FF2B5EF4-FFF2-40B4-BE49-F238E27FC236}">
                <a16:creationId xmlns:a16="http://schemas.microsoft.com/office/drawing/2014/main" id="{E6B7A3F0-619B-4E78-9181-54BEBD238349}"/>
              </a:ext>
            </a:extLst>
          </p:cNvPr>
          <p:cNvGrpSpPr/>
          <p:nvPr/>
        </p:nvGrpSpPr>
        <p:grpSpPr>
          <a:xfrm>
            <a:off x="5386860" y="8661951"/>
            <a:ext cx="4431950" cy="1120292"/>
            <a:chOff x="-3884643" y="8591321"/>
            <a:chExt cx="5848777" cy="970942"/>
          </a:xfrm>
        </p:grpSpPr>
        <p:sp>
          <p:nvSpPr>
            <p:cNvPr id="133" name="正方形/長方形 132">
              <a:extLst>
                <a:ext uri="{FF2B5EF4-FFF2-40B4-BE49-F238E27FC236}">
                  <a16:creationId xmlns:a16="http://schemas.microsoft.com/office/drawing/2014/main" id="{D28BE3DB-9103-453B-BA17-C4301601AA1B}"/>
                </a:ext>
              </a:extLst>
            </p:cNvPr>
            <p:cNvSpPr/>
            <p:nvPr/>
          </p:nvSpPr>
          <p:spPr>
            <a:xfrm>
              <a:off x="-3727020" y="8591321"/>
              <a:ext cx="5691154" cy="9709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a:extLst>
                <a:ext uri="{FF2B5EF4-FFF2-40B4-BE49-F238E27FC236}">
                  <a16:creationId xmlns:a16="http://schemas.microsoft.com/office/drawing/2014/main" id="{20DB40EE-CF90-46FA-A691-37CCF2281934}"/>
                </a:ext>
              </a:extLst>
            </p:cNvPr>
            <p:cNvSpPr txBox="1"/>
            <p:nvPr/>
          </p:nvSpPr>
          <p:spPr>
            <a:xfrm>
              <a:off x="-3884643" y="8645799"/>
              <a:ext cx="5832207" cy="3734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ja-JP" altLang="en-US" sz="1100" b="1" dirty="0">
                  <a:latin typeface="BIZ UDPゴシック" panose="020B0400000000000000" pitchFamily="50" charset="-128"/>
                  <a:ea typeface="BIZ UDPゴシック" panose="020B0400000000000000" pitchFamily="50" charset="-128"/>
                </a:rPr>
                <a:t>大阪・関西万博情報発信サイト</a:t>
              </a:r>
              <a:endParaRPr lang="en-US" altLang="ja-JP" sz="1100" b="1" dirty="0">
                <a:latin typeface="BIZ UDPゴシック" panose="020B0400000000000000" pitchFamily="50" charset="-128"/>
                <a:ea typeface="BIZ UDPゴシック" panose="020B0400000000000000" pitchFamily="50" charset="-128"/>
              </a:endParaRPr>
            </a:p>
            <a:p>
              <a:pPr algn="ctr"/>
              <a:r>
                <a:rPr lang="en-US" altLang="ja-JP" sz="1100" b="1" dirty="0">
                  <a:latin typeface="BIZ UDPゴシック" panose="020B0400000000000000" pitchFamily="50" charset="-128"/>
                  <a:ea typeface="BIZ UDPゴシック" panose="020B0400000000000000" pitchFamily="50" charset="-128"/>
                </a:rPr>
                <a:t>https://www.expo-osaka2025.com/</a:t>
              </a:r>
              <a:endParaRPr lang="ja-JP" altLang="en-US" sz="1100" b="1" dirty="0">
                <a:latin typeface="BIZ UDPゴシック" panose="020B0400000000000000" pitchFamily="50" charset="-128"/>
                <a:ea typeface="BIZ UDPゴシック" panose="020B0400000000000000" pitchFamily="50" charset="-128"/>
              </a:endParaRPr>
            </a:p>
          </p:txBody>
        </p:sp>
        <p:sp>
          <p:nvSpPr>
            <p:cNvPr id="135" name="テキスト ボックス 134">
              <a:extLst>
                <a:ext uri="{FF2B5EF4-FFF2-40B4-BE49-F238E27FC236}">
                  <a16:creationId xmlns:a16="http://schemas.microsoft.com/office/drawing/2014/main" id="{39046B89-23AE-486D-A081-AA87634942F8}"/>
                </a:ext>
              </a:extLst>
            </p:cNvPr>
            <p:cNvSpPr txBox="1"/>
            <p:nvPr/>
          </p:nvSpPr>
          <p:spPr>
            <a:xfrm>
              <a:off x="-3789367" y="9042106"/>
              <a:ext cx="5736930" cy="5201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ja-JP" altLang="en-US" sz="1100" b="1" dirty="0">
                  <a:latin typeface="BIZ UDPゴシック" panose="020B0400000000000000" pitchFamily="50" charset="-128"/>
                  <a:ea typeface="BIZ UDPゴシック" panose="020B0400000000000000" pitchFamily="50" charset="-128"/>
                </a:rPr>
                <a:t>大阪府・大阪市万博推進局機運醸成部</a:t>
              </a:r>
              <a:r>
                <a:rPr lang="en-US" altLang="ja-JP" sz="1100" b="1" dirty="0">
                  <a:latin typeface="BIZ UDPゴシック" panose="020B0400000000000000" pitchFamily="50" charset="-128"/>
                  <a:ea typeface="BIZ UDPゴシック" panose="020B0400000000000000" pitchFamily="50" charset="-128"/>
                </a:rPr>
                <a:t>SNS</a:t>
              </a:r>
            </a:p>
            <a:p>
              <a:pPr algn="ctr"/>
              <a:r>
                <a:rPr lang="en-US" altLang="ja-JP" sz="1100" dirty="0">
                  <a:solidFill>
                    <a:schemeClr val="tx1"/>
                  </a:solidFill>
                  <a:latin typeface="BIZ UDPゴシック" panose="020B0400000000000000" pitchFamily="50" charset="-128"/>
                  <a:ea typeface="BIZ UDPゴシック" panose="020B0400000000000000" pitchFamily="50" charset="-128"/>
                </a:rPr>
                <a:t>X</a:t>
              </a:r>
              <a:r>
                <a:rPr lang="ja-JP" altLang="en-US" sz="1100" dirty="0">
                  <a:solidFill>
                    <a:schemeClr val="tx1"/>
                  </a:solidFill>
                  <a:latin typeface="BIZ UDPゴシック" panose="020B0400000000000000" pitchFamily="50" charset="-128"/>
                  <a:ea typeface="BIZ UDPゴシック" panose="020B0400000000000000" pitchFamily="50" charset="-128"/>
                </a:rPr>
                <a:t>（旧</a:t>
              </a:r>
              <a:r>
                <a:rPr lang="en-US" altLang="ja-JP" sz="1100" dirty="0">
                  <a:solidFill>
                    <a:schemeClr val="tx1"/>
                  </a:solidFill>
                  <a:latin typeface="BIZ UDPゴシック" panose="020B0400000000000000" pitchFamily="50" charset="-128"/>
                  <a:ea typeface="BIZ UDPゴシック" panose="020B0400000000000000" pitchFamily="50" charset="-128"/>
                </a:rPr>
                <a:t>Twitter</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Instagram</a:t>
              </a: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latin typeface="BIZ UDPゴシック" panose="020B0400000000000000" pitchFamily="50" charset="-128"/>
                  <a:ea typeface="BIZ UDPゴシック" panose="020B0400000000000000" pitchFamily="50" charset="-128"/>
                </a:rPr>
                <a:t>@exposuisinkyoku</a:t>
              </a:r>
              <a:endParaRPr lang="ja-JP" altLang="en-US" sz="1100" b="1" dirty="0">
                <a:latin typeface="BIZ UDPゴシック" panose="020B0400000000000000" pitchFamily="50" charset="-128"/>
                <a:ea typeface="BIZ UDPゴシック" panose="020B0400000000000000" pitchFamily="50" charset="-128"/>
              </a:endParaRPr>
            </a:p>
          </p:txBody>
        </p:sp>
      </p:grpSp>
      <p:sp>
        <p:nvSpPr>
          <p:cNvPr id="132" name="テキスト ボックス 131">
            <a:extLst>
              <a:ext uri="{FF2B5EF4-FFF2-40B4-BE49-F238E27FC236}">
                <a16:creationId xmlns:a16="http://schemas.microsoft.com/office/drawing/2014/main" id="{CBAEB625-002E-4914-AAB6-CFC79D4236D1}"/>
              </a:ext>
            </a:extLst>
          </p:cNvPr>
          <p:cNvSpPr txBox="1"/>
          <p:nvPr/>
        </p:nvSpPr>
        <p:spPr>
          <a:xfrm>
            <a:off x="5089367" y="659288"/>
            <a:ext cx="4932000" cy="523220"/>
          </a:xfrm>
          <a:prstGeom prst="rect">
            <a:avLst/>
          </a:prstGeom>
          <a:solidFill>
            <a:srgbClr val="00B0F0"/>
          </a:solidFill>
        </p:spPr>
        <p:txBody>
          <a:bodyPr wrap="square" rtlCol="0" anchor="ctr">
            <a:spAutoFit/>
          </a:bodyPr>
          <a:lstStyle/>
          <a:p>
            <a:pPr algn="ctr"/>
            <a:r>
              <a:rPr kumimoji="1" lang="ja-JP" altLang="en-US" sz="2800" dirty="0">
                <a:solidFill>
                  <a:schemeClr val="bg1"/>
                </a:solidFill>
                <a:latin typeface="BIZ UDPゴシック" panose="020B0400000000000000" pitchFamily="50" charset="-128"/>
                <a:ea typeface="BIZ UDPゴシック" panose="020B0400000000000000" pitchFamily="50" charset="-128"/>
              </a:rPr>
              <a:t>（６）機運醸成</a:t>
            </a:r>
            <a:r>
              <a:rPr kumimoji="1" lang="ja-JP" altLang="en-US" sz="2000" dirty="0">
                <a:solidFill>
                  <a:schemeClr val="bg1"/>
                </a:solidFill>
                <a:latin typeface="BIZ UDPゴシック" panose="020B0400000000000000" pitchFamily="50" charset="-128"/>
                <a:ea typeface="BIZ UDPゴシック" panose="020B0400000000000000" pitchFamily="50" charset="-128"/>
              </a:rPr>
              <a:t>（万博局で実施）</a:t>
            </a:r>
          </a:p>
        </p:txBody>
      </p:sp>
      <p:sp>
        <p:nvSpPr>
          <p:cNvPr id="201" name="テキスト ボックス 200">
            <a:extLst>
              <a:ext uri="{FF2B5EF4-FFF2-40B4-BE49-F238E27FC236}">
                <a16:creationId xmlns:a16="http://schemas.microsoft.com/office/drawing/2014/main" id="{A43A40C6-8D87-4AE2-B2B8-A251E9279C3D}"/>
              </a:ext>
            </a:extLst>
          </p:cNvPr>
          <p:cNvSpPr txBox="1"/>
          <p:nvPr/>
        </p:nvSpPr>
        <p:spPr>
          <a:xfrm>
            <a:off x="5340020" y="2499710"/>
            <a:ext cx="4767028" cy="6240170"/>
          </a:xfrm>
          <a:prstGeom prst="rect">
            <a:avLst/>
          </a:prstGeom>
          <a:noFill/>
        </p:spPr>
        <p:txBody>
          <a:bodyPr wrap="square" rtlCol="0">
            <a:spAutoFit/>
          </a:bodyPr>
          <a:lstStyle/>
          <a:p>
            <a:pPr marL="271463" indent="-271463"/>
            <a:r>
              <a:rPr kumimoji="1" lang="ja-JP" altLang="en-US" sz="1100" dirty="0">
                <a:latin typeface="Meiryo UI" panose="020B0604030504040204" pitchFamily="50" charset="-128"/>
                <a:ea typeface="Meiryo UI" panose="020B0604030504040204" pitchFamily="50" charset="-128"/>
              </a:rPr>
              <a:t>◆全国への発信</a:t>
            </a:r>
            <a:endParaRPr kumimoji="1" lang="en-US" altLang="ja-JP" sz="1100" dirty="0">
              <a:latin typeface="Meiryo UI" panose="020B0604030504040204" pitchFamily="50" charset="-128"/>
              <a:ea typeface="Meiryo UI" panose="020B0604030504040204" pitchFamily="50" charset="-128"/>
            </a:endParaRPr>
          </a:p>
          <a:p>
            <a:pPr marL="271463" indent="-271463"/>
            <a:r>
              <a:rPr kumimoji="1" lang="ja-JP" altLang="en-US" sz="1100" dirty="0">
                <a:latin typeface="Meiryo UI" panose="020B0604030504040204" pitchFamily="50" charset="-128"/>
                <a:ea typeface="Meiryo UI" panose="020B0604030504040204" pitchFamily="50" charset="-128"/>
              </a:rPr>
              <a:t>　　・開幕１年前イベント</a:t>
            </a:r>
            <a:r>
              <a:rPr kumimoji="1" lang="en-US" altLang="ja-JP" sz="1100" dirty="0">
                <a:latin typeface="Meiryo UI" panose="020B0604030504040204" pitchFamily="50" charset="-128"/>
                <a:ea typeface="Meiryo UI" panose="020B0604030504040204" pitchFamily="50" charset="-128"/>
              </a:rPr>
              <a:t>(4/17)</a:t>
            </a:r>
          </a:p>
          <a:p>
            <a:pPr marL="271463" indent="-271463"/>
            <a:r>
              <a:rPr kumimoji="1" lang="ja-JP" altLang="en-US" sz="1100" dirty="0">
                <a:latin typeface="Meiryo UI" panose="020B0604030504040204" pitchFamily="50" charset="-128"/>
                <a:ea typeface="Meiryo UI" panose="020B0604030504040204" pitchFamily="50" charset="-128"/>
              </a:rPr>
              <a:t>　　・開幕６か月前イベントの開催</a:t>
            </a:r>
            <a:r>
              <a:rPr kumimoji="1" lang="en-US" altLang="ja-JP" sz="1100" dirty="0">
                <a:latin typeface="Meiryo UI" panose="020B0604030504040204" pitchFamily="50" charset="-128"/>
                <a:ea typeface="Meiryo UI" panose="020B0604030504040204" pitchFamily="50" charset="-128"/>
              </a:rPr>
              <a:t>(10/13)</a:t>
            </a:r>
          </a:p>
          <a:p>
            <a:pPr marL="271463" indent="-271463"/>
            <a:r>
              <a:rPr kumimoji="1" lang="ja-JP" altLang="en-US" sz="1100" dirty="0">
                <a:latin typeface="Meiryo UI" panose="020B0604030504040204" pitchFamily="50" charset="-128"/>
                <a:ea typeface="Meiryo UI" panose="020B0604030504040204" pitchFamily="50" charset="-128"/>
              </a:rPr>
              <a:t>　　・御堂筋ランウェイ</a:t>
            </a:r>
            <a:r>
              <a:rPr kumimoji="1" lang="en-US" altLang="ja-JP" sz="1100" dirty="0">
                <a:latin typeface="Meiryo UI" panose="020B0604030504040204" pitchFamily="50" charset="-128"/>
                <a:ea typeface="Meiryo UI" panose="020B0604030504040204" pitchFamily="50" charset="-128"/>
              </a:rPr>
              <a:t>(11/3)</a:t>
            </a:r>
            <a:endParaRPr kumimoji="1" lang="ja-JP" altLang="en-US" sz="1100" dirty="0">
              <a:latin typeface="Meiryo UI" panose="020B0604030504040204" pitchFamily="50" charset="-128"/>
              <a:ea typeface="Meiryo UI" panose="020B0604030504040204" pitchFamily="50" charset="-128"/>
            </a:endParaRPr>
          </a:p>
          <a:p>
            <a:pPr marL="271463" indent="-271463"/>
            <a:r>
              <a:rPr kumimoji="1" lang="ja-JP" altLang="en-US" sz="1100" dirty="0">
                <a:latin typeface="Meiryo UI" panose="020B0604030504040204" pitchFamily="50" charset="-128"/>
                <a:ea typeface="Meiryo UI" panose="020B0604030504040204" pitchFamily="50" charset="-128"/>
              </a:rPr>
              <a:t>　　・大阪・光の饗宴</a:t>
            </a:r>
            <a:r>
              <a:rPr kumimoji="1" lang="en-US" altLang="ja-JP" sz="1100" dirty="0">
                <a:latin typeface="Meiryo UI" panose="020B0604030504040204" pitchFamily="50" charset="-128"/>
                <a:ea typeface="Meiryo UI" panose="020B0604030504040204" pitchFamily="50" charset="-128"/>
              </a:rPr>
              <a:t>(11/3</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等において、万博</a:t>
            </a:r>
            <a:r>
              <a:rPr kumimoji="1" lang="en-US" altLang="ja-JP" sz="1100" dirty="0">
                <a:latin typeface="Meiryo UI" panose="020B0604030504040204" pitchFamily="50" charset="-128"/>
                <a:ea typeface="Meiryo UI" panose="020B0604030504040204" pitchFamily="50" charset="-128"/>
              </a:rPr>
              <a:t>PR</a:t>
            </a:r>
            <a:r>
              <a:rPr kumimoji="1" lang="ja-JP" altLang="en-US" sz="1100" dirty="0">
                <a:latin typeface="Meiryo UI" panose="020B0604030504040204" pitchFamily="50" charset="-128"/>
                <a:ea typeface="Meiryo UI" panose="020B0604030504040204" pitchFamily="50" charset="-128"/>
              </a:rPr>
              <a:t>を実施</a:t>
            </a:r>
            <a:endParaRPr kumimoji="1" lang="en-US" altLang="ja-JP" sz="1100" dirty="0">
              <a:latin typeface="Meiryo UI" panose="020B0604030504040204" pitchFamily="50" charset="-128"/>
              <a:ea typeface="Meiryo UI" panose="020B0604030504040204" pitchFamily="50" charset="-128"/>
            </a:endParaRPr>
          </a:p>
          <a:p>
            <a:pPr marL="271463" indent="-271463"/>
            <a:endParaRPr kumimoji="1" lang="en-US" altLang="ja-JP" sz="500" dirty="0">
              <a:latin typeface="Meiryo UI" panose="020B0604030504040204" pitchFamily="50" charset="-128"/>
              <a:ea typeface="Meiryo UI" panose="020B0604030504040204" pitchFamily="50" charset="-128"/>
            </a:endParaRPr>
          </a:p>
          <a:p>
            <a:pPr marL="271463" indent="-271463"/>
            <a:r>
              <a:rPr kumimoji="1" lang="ja-JP" altLang="en-US" sz="1100" dirty="0">
                <a:latin typeface="Meiryo UI" panose="020B0604030504040204" pitchFamily="50" charset="-128"/>
                <a:ea typeface="Meiryo UI" panose="020B0604030504040204" pitchFamily="50" charset="-128"/>
              </a:rPr>
              <a:t>◆府内での発信</a:t>
            </a:r>
            <a:endParaRPr kumimoji="1" lang="en-US" altLang="ja-JP" sz="1100" dirty="0">
              <a:latin typeface="Meiryo UI" panose="020B0604030504040204" pitchFamily="50" charset="-128"/>
              <a:ea typeface="Meiryo UI" panose="020B0604030504040204" pitchFamily="50" charset="-128"/>
            </a:endParaRPr>
          </a:p>
          <a:p>
            <a:pPr marL="271463" indent="-271463"/>
            <a:r>
              <a:rPr kumimoji="1" lang="ja-JP" altLang="en-US" sz="1100" dirty="0">
                <a:latin typeface="Meiryo UI" panose="020B0604030504040204" pitchFamily="50" charset="-128"/>
                <a:ea typeface="Meiryo UI" panose="020B0604030504040204" pitchFamily="50" charset="-128"/>
              </a:rPr>
              <a:t>　　・府内イベントでの万博</a:t>
            </a:r>
            <a:r>
              <a:rPr kumimoji="1" lang="en-US" altLang="ja-JP" sz="1100" dirty="0">
                <a:latin typeface="Meiryo UI" panose="020B0604030504040204" pitchFamily="50" charset="-128"/>
                <a:ea typeface="Meiryo UI" panose="020B0604030504040204" pitchFamily="50" charset="-128"/>
              </a:rPr>
              <a:t>PR</a:t>
            </a:r>
          </a:p>
          <a:p>
            <a:pPr marL="271463" indent="-271463"/>
            <a:r>
              <a:rPr kumimoji="1" lang="ja-JP" altLang="en-US" sz="1100" dirty="0">
                <a:latin typeface="Meiryo UI" panose="020B0604030504040204" pitchFamily="50" charset="-128"/>
                <a:ea typeface="Meiryo UI" panose="020B0604030504040204" pitchFamily="50" charset="-128"/>
              </a:rPr>
              <a:t>　　　（ブース出展やミャクミャク出演等で万博</a:t>
            </a:r>
            <a:r>
              <a:rPr kumimoji="1" lang="en-US" altLang="ja-JP" sz="1100" dirty="0">
                <a:latin typeface="Meiryo UI" panose="020B0604030504040204" pitchFamily="50" charset="-128"/>
                <a:ea typeface="Meiryo UI" panose="020B0604030504040204" pitchFamily="50" charset="-128"/>
              </a:rPr>
              <a:t>PR</a:t>
            </a:r>
            <a:r>
              <a:rPr kumimoji="1" lang="ja-JP" altLang="en-US" sz="1100" dirty="0">
                <a:latin typeface="Meiryo UI" panose="020B0604030504040204" pitchFamily="50" charset="-128"/>
                <a:ea typeface="Meiryo UI" panose="020B0604030504040204" pitchFamily="50" charset="-128"/>
              </a:rPr>
              <a:t>）</a:t>
            </a:r>
          </a:p>
          <a:p>
            <a:pPr marL="271463" indent="-271463"/>
            <a:r>
              <a:rPr kumimoji="1" lang="ja-JP" altLang="en-US" sz="1100" dirty="0">
                <a:latin typeface="Meiryo UI" panose="020B0604030504040204" pitchFamily="50" charset="-128"/>
                <a:ea typeface="Meiryo UI" panose="020B0604030504040204" pitchFamily="50" charset="-128"/>
              </a:rPr>
              <a:t>　　・シティドレッシング</a:t>
            </a:r>
            <a:endParaRPr kumimoji="1" lang="en-US" altLang="ja-JP" sz="1100" dirty="0">
              <a:latin typeface="Meiryo UI" panose="020B0604030504040204" pitchFamily="50" charset="-128"/>
              <a:ea typeface="Meiryo UI" panose="020B0604030504040204" pitchFamily="50" charset="-128"/>
            </a:endParaRPr>
          </a:p>
          <a:p>
            <a:pPr marL="271463" indent="-271463">
              <a:spcAft>
                <a:spcPts val="300"/>
              </a:spcAft>
            </a:pPr>
            <a:r>
              <a:rPr kumimoji="1" lang="ja-JP" altLang="en-US" sz="1100" dirty="0">
                <a:latin typeface="Meiryo UI" panose="020B0604030504040204" pitchFamily="50" charset="-128"/>
                <a:ea typeface="Meiryo UI" panose="020B0604030504040204" pitchFamily="50" charset="-128"/>
              </a:rPr>
              <a:t>　　　（万博開幕に向けて祝賀・歓迎ムードを創出）</a:t>
            </a:r>
            <a:endParaRPr kumimoji="1" lang="en-US" altLang="ja-JP" sz="1100" dirty="0">
              <a:latin typeface="Meiryo UI" panose="020B0604030504040204" pitchFamily="50" charset="-128"/>
              <a:ea typeface="Meiryo UI" panose="020B0604030504040204" pitchFamily="50" charset="-128"/>
            </a:endParaRPr>
          </a:p>
          <a:p>
            <a:pPr marL="271463" indent="-271463"/>
            <a:r>
              <a:rPr kumimoji="1" lang="ja-JP" altLang="en-US" sz="1100" dirty="0">
                <a:latin typeface="Meiryo UI" panose="020B0604030504040204" pitchFamily="50" charset="-128"/>
                <a:ea typeface="Meiryo UI" panose="020B0604030504040204" pitchFamily="50" charset="-128"/>
              </a:rPr>
              <a:t>　　・万博の桜</a:t>
            </a:r>
            <a:r>
              <a:rPr kumimoji="1" lang="en-US" altLang="ja-JP" sz="1100" dirty="0">
                <a:latin typeface="Meiryo UI" panose="020B0604030504040204" pitchFamily="50" charset="-128"/>
                <a:ea typeface="Meiryo UI" panose="020B0604030504040204" pitchFamily="50" charset="-128"/>
              </a:rPr>
              <a:t>2025</a:t>
            </a:r>
          </a:p>
          <a:p>
            <a:pPr marL="271463" indent="-271463"/>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2025</a:t>
            </a:r>
            <a:r>
              <a:rPr kumimoji="1" lang="ja-JP" altLang="en-US" sz="1100" dirty="0">
                <a:latin typeface="Meiryo UI" panose="020B0604030504040204" pitchFamily="50" charset="-128"/>
                <a:ea typeface="Meiryo UI" panose="020B0604030504040204" pitchFamily="50" charset="-128"/>
              </a:rPr>
              <a:t>本の桜を植樹）</a:t>
            </a:r>
            <a:endParaRPr kumimoji="1" lang="en-US" altLang="ja-JP" sz="1100" dirty="0">
              <a:latin typeface="Meiryo UI" panose="020B0604030504040204" pitchFamily="50" charset="-128"/>
              <a:ea typeface="Meiryo UI" panose="020B0604030504040204" pitchFamily="50" charset="-128"/>
            </a:endParaRPr>
          </a:p>
          <a:p>
            <a:pPr marL="271463" indent="-271463"/>
            <a:endParaRPr kumimoji="1" lang="en-US" altLang="ja-JP" sz="500" dirty="0">
              <a:latin typeface="Meiryo UI" panose="020B0604030504040204" pitchFamily="50" charset="-128"/>
              <a:ea typeface="Meiryo UI" panose="020B0604030504040204" pitchFamily="50" charset="-128"/>
            </a:endParaRPr>
          </a:p>
          <a:p>
            <a:pPr marL="271463" indent="-271463"/>
            <a:r>
              <a:rPr kumimoji="1" lang="ja-JP" altLang="en-US" sz="1100" dirty="0">
                <a:latin typeface="Meiryo UI" panose="020B0604030504040204" pitchFamily="50" charset="-128"/>
                <a:ea typeface="Meiryo UI" panose="020B0604030504040204" pitchFamily="50" charset="-128"/>
              </a:rPr>
              <a:t>◆若年層への発信</a:t>
            </a:r>
            <a:endParaRPr kumimoji="1" lang="en-US" altLang="ja-JP" sz="1100" dirty="0">
              <a:latin typeface="Meiryo UI" panose="020B0604030504040204" pitchFamily="50" charset="-128"/>
              <a:ea typeface="Meiryo UI" panose="020B0604030504040204" pitchFamily="50" charset="-128"/>
            </a:endParaRPr>
          </a:p>
          <a:p>
            <a:pPr marL="271463" indent="-271463"/>
            <a:r>
              <a:rPr kumimoji="1" lang="ja-JP" altLang="en-US" sz="1100" dirty="0">
                <a:latin typeface="Meiryo UI" panose="020B0604030504040204" pitchFamily="50" charset="-128"/>
                <a:ea typeface="Meiryo UI" panose="020B0604030504040204" pitchFamily="50" charset="-128"/>
              </a:rPr>
              <a:t>　　・中高生向け「いくぞ！万博 大屋根リング見学ツアー」の実施（</a:t>
            </a: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endParaRPr kumimoji="1" lang="en-US" altLang="ja-JP" sz="1100" dirty="0">
              <a:latin typeface="Meiryo UI" panose="020B0604030504040204" pitchFamily="50" charset="-128"/>
              <a:ea typeface="Meiryo UI" panose="020B0604030504040204" pitchFamily="50" charset="-128"/>
            </a:endParaRPr>
          </a:p>
          <a:p>
            <a:pPr marL="271463" indent="-271463"/>
            <a:r>
              <a:rPr kumimoji="1" lang="ja-JP" altLang="en-US" sz="1100" dirty="0">
                <a:latin typeface="Meiryo UI" panose="020B0604030504040204" pitchFamily="50" charset="-128"/>
                <a:ea typeface="Meiryo UI" panose="020B0604030504040204" pitchFamily="50" charset="-128"/>
              </a:rPr>
              <a:t>　　・開幕</a:t>
            </a:r>
            <a:r>
              <a:rPr kumimoji="1" lang="en-US" altLang="ja-JP" sz="1100" dirty="0">
                <a:latin typeface="Meiryo UI" panose="020B0604030504040204" pitchFamily="50" charset="-128"/>
                <a:ea typeface="Meiryo UI" panose="020B0604030504040204" pitchFamily="50" charset="-128"/>
              </a:rPr>
              <a:t>250</a:t>
            </a:r>
            <a:r>
              <a:rPr kumimoji="1" lang="ja-JP" altLang="en-US" sz="1100" dirty="0">
                <a:latin typeface="Meiryo UI" panose="020B0604030504040204" pitchFamily="50" charset="-128"/>
                <a:ea typeface="Meiryo UI" panose="020B0604030504040204" pitchFamily="50" charset="-128"/>
              </a:rPr>
              <a:t>日前「</a:t>
            </a:r>
            <a:r>
              <a:rPr kumimoji="1" lang="en-US" altLang="ja-JP" sz="1100" dirty="0">
                <a:latin typeface="Meiryo UI" panose="020B0604030504040204" pitchFamily="50" charset="-128"/>
                <a:ea typeface="Meiryo UI" panose="020B0604030504040204" pitchFamily="50" charset="-128"/>
              </a:rPr>
              <a:t>EXPO</a:t>
            </a:r>
            <a:r>
              <a:rPr kumimoji="1" lang="ja-JP" altLang="en-US" sz="1100" dirty="0">
                <a:latin typeface="Meiryo UI" panose="020B0604030504040204" pitchFamily="50" charset="-128"/>
                <a:ea typeface="Meiryo UI" panose="020B0604030504040204" pitchFamily="50" charset="-128"/>
              </a:rPr>
              <a:t>ミライ学園祭」の開催（</a:t>
            </a:r>
            <a:r>
              <a:rPr kumimoji="1" lang="en-US" altLang="ja-JP" sz="1100" dirty="0">
                <a:latin typeface="Meiryo UI" panose="020B0604030504040204" pitchFamily="50" charset="-128"/>
                <a:ea typeface="Meiryo UI" panose="020B0604030504040204" pitchFamily="50" charset="-128"/>
              </a:rPr>
              <a:t>8/8</a:t>
            </a:r>
            <a:r>
              <a:rPr kumimoji="1" lang="ja-JP" altLang="en-US" sz="1100" dirty="0">
                <a:latin typeface="Meiryo UI" panose="020B0604030504040204" pitchFamily="50" charset="-128"/>
                <a:ea typeface="Meiryo UI" panose="020B0604030504040204" pitchFamily="50" charset="-128"/>
              </a:rPr>
              <a:t>）</a:t>
            </a:r>
          </a:p>
          <a:p>
            <a:pPr marL="271463" indent="-271463"/>
            <a:r>
              <a:rPr kumimoji="1" lang="ja-JP" altLang="en-US" sz="1100" dirty="0">
                <a:latin typeface="Meiryo UI" panose="020B0604030504040204" pitchFamily="50" charset="-128"/>
                <a:ea typeface="Meiryo UI" panose="020B0604030504040204" pitchFamily="50" charset="-128"/>
              </a:rPr>
              <a:t>　　・小中学生向け「</a:t>
            </a:r>
            <a:r>
              <a:rPr kumimoji="1" lang="en-US" altLang="ja-JP" sz="1100" dirty="0">
                <a:latin typeface="Meiryo UI" panose="020B0604030504040204" pitchFamily="50" charset="-128"/>
                <a:ea typeface="Meiryo UI" panose="020B0604030504040204" pitchFamily="50" charset="-128"/>
              </a:rPr>
              <a:t>EXPO</a:t>
            </a:r>
            <a:r>
              <a:rPr kumimoji="1" lang="ja-JP" altLang="en-US" sz="1100" dirty="0">
                <a:latin typeface="Meiryo UI" panose="020B0604030504040204" pitchFamily="50" charset="-128"/>
                <a:ea typeface="Meiryo UI" panose="020B0604030504040204" pitchFamily="50" charset="-128"/>
              </a:rPr>
              <a:t>作文コンクール」の実施</a:t>
            </a:r>
            <a:endParaRPr kumimoji="1" lang="en-US" altLang="ja-JP" sz="11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200" dirty="0">
              <a:latin typeface="Meiryo UI" panose="020B0604030504040204" pitchFamily="50" charset="-128"/>
              <a:ea typeface="Meiryo UI" panose="020B0604030504040204" pitchFamily="50" charset="-128"/>
            </a:endParaRPr>
          </a:p>
          <a:p>
            <a:pPr marL="271463" indent="-271463">
              <a:spcAft>
                <a:spcPts val="300"/>
              </a:spcAft>
            </a:pPr>
            <a:endParaRPr kumimoji="1" lang="en-US" altLang="ja-JP" sz="1400" dirty="0">
              <a:latin typeface="Meiryo UI" panose="020B0604030504040204" pitchFamily="50" charset="-128"/>
              <a:ea typeface="Meiryo UI" panose="020B0604030504040204" pitchFamily="50" charset="-128"/>
            </a:endParaRPr>
          </a:p>
        </p:txBody>
      </p:sp>
      <p:pic>
        <p:nvPicPr>
          <p:cNvPr id="114" name="図 113">
            <a:extLst>
              <a:ext uri="{FF2B5EF4-FFF2-40B4-BE49-F238E27FC236}">
                <a16:creationId xmlns:a16="http://schemas.microsoft.com/office/drawing/2014/main" id="{304C524A-6553-4550-880C-8C92923C6A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8517" y="5595055"/>
            <a:ext cx="3674016" cy="2976146"/>
          </a:xfrm>
          <a:prstGeom prst="rect">
            <a:avLst/>
          </a:prstGeom>
        </p:spPr>
      </p:pic>
      <p:sp>
        <p:nvSpPr>
          <p:cNvPr id="75" name="正方形/長方形 74">
            <a:extLst>
              <a:ext uri="{FF2B5EF4-FFF2-40B4-BE49-F238E27FC236}">
                <a16:creationId xmlns:a16="http://schemas.microsoft.com/office/drawing/2014/main" id="{F8962FB9-755B-463A-BBC3-0F23C326241D}"/>
              </a:ext>
            </a:extLst>
          </p:cNvPr>
          <p:cNvSpPr/>
          <p:nvPr/>
        </p:nvSpPr>
        <p:spPr>
          <a:xfrm>
            <a:off x="6154615" y="10386646"/>
            <a:ext cx="2778370" cy="222739"/>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37" name="正方形/長方形 136">
            <a:extLst>
              <a:ext uri="{FF2B5EF4-FFF2-40B4-BE49-F238E27FC236}">
                <a16:creationId xmlns:a16="http://schemas.microsoft.com/office/drawing/2014/main" id="{0E75FD9A-9605-4C7B-B7D5-4DADF47EE9DD}"/>
              </a:ext>
            </a:extLst>
          </p:cNvPr>
          <p:cNvSpPr/>
          <p:nvPr/>
        </p:nvSpPr>
        <p:spPr>
          <a:xfrm>
            <a:off x="10078446" y="1029969"/>
            <a:ext cx="4910364" cy="8964007"/>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8" name="テキスト ボックス 137">
            <a:extLst>
              <a:ext uri="{FF2B5EF4-FFF2-40B4-BE49-F238E27FC236}">
                <a16:creationId xmlns:a16="http://schemas.microsoft.com/office/drawing/2014/main" id="{EB037CF3-3168-4CD9-97F7-640A4CF5E710}"/>
              </a:ext>
            </a:extLst>
          </p:cNvPr>
          <p:cNvSpPr txBox="1"/>
          <p:nvPr/>
        </p:nvSpPr>
        <p:spPr>
          <a:xfrm>
            <a:off x="10184646" y="1299380"/>
            <a:ext cx="4614100" cy="2228815"/>
          </a:xfrm>
          <a:prstGeom prst="rect">
            <a:avLst/>
          </a:prstGeom>
          <a:noFill/>
        </p:spPr>
        <p:txBody>
          <a:bodyPr wrap="square" rtlCol="0">
            <a:spAutoFit/>
          </a:bodyPr>
          <a:lstStyle/>
          <a:p>
            <a:pPr marL="285750" indent="-285750">
              <a:spcAft>
                <a:spcPts val="300"/>
              </a:spcAft>
              <a:buFont typeface="Wingdings" panose="05000000000000000000" pitchFamily="2" charset="2"/>
              <a:buChar char="l"/>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万博開催に向けた環境整備等</a:t>
            </a:r>
          </a:p>
          <a:p>
            <a:pPr marL="271463">
              <a:spcAft>
                <a:spcPts val="1200"/>
              </a:spcAft>
            </a:pPr>
            <a:r>
              <a:rPr kumimoji="1" lang="ja-JP" altLang="en-US" sz="1200" dirty="0">
                <a:latin typeface="Meiryo UI" panose="020B0604030504040204" pitchFamily="50" charset="-128"/>
                <a:ea typeface="Meiryo UI" panose="020B0604030504040204" pitchFamily="50" charset="-128"/>
              </a:rPr>
              <a:t>・交通環境の整備等</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（道路環境の整備、ライドシェアの推進）</a:t>
            </a:r>
            <a:endParaRPr kumimoji="1" lang="en-US" altLang="ja-JP" sz="1200" dirty="0">
              <a:latin typeface="Meiryo UI" panose="020B0604030504040204" pitchFamily="50" charset="-128"/>
              <a:ea typeface="Meiryo UI" panose="020B0604030504040204" pitchFamily="50" charset="-128"/>
            </a:endParaRPr>
          </a:p>
          <a:p>
            <a:pPr marL="271463" marR="0" lvl="0" indent="0" algn="l" defTabSz="457200" rtl="0" eaLnBrk="1" fontAlgn="auto" latinLnBrk="0" hangingPunct="1">
              <a:lnSpc>
                <a:spcPct val="100000"/>
              </a:lnSpc>
              <a:spcAft>
                <a:spcPts val="60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・安全安心な万博の開催に向けた体制強化等</a:t>
            </a:r>
            <a:b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⇒危機管理事象への対応や、医療・衛生体制の整備など、</a:t>
            </a:r>
            <a:b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あらゆる事態を想定して準備</a:t>
            </a:r>
            <a:endPar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71463" marR="0" lvl="0" indent="0" algn="l" defTabSz="457200" rtl="0" eaLnBrk="1" fontAlgn="auto" latinLnBrk="0" hangingPunct="1">
              <a:lnSpc>
                <a:spcPct val="100000"/>
              </a:lnSpc>
              <a:spcBef>
                <a:spcPts val="0"/>
              </a:spcBef>
              <a:spcAft>
                <a:spcPts val="15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・会場警備体制の整備</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71463" marR="0" lvl="0" indent="0" algn="l" defTabSz="457200" rtl="0" eaLnBrk="1" fontAlgn="auto" latinLnBrk="0" hangingPunct="1">
              <a:lnSpc>
                <a:spcPct val="100000"/>
              </a:lnSpc>
              <a:spcBef>
                <a:spcPts val="0"/>
              </a:spcBef>
              <a:spcAft>
                <a:spcPts val="150"/>
              </a:spcAft>
              <a:buClrTx/>
              <a:buSzTx/>
              <a:buFontTx/>
              <a:buNone/>
              <a:tabLst/>
              <a:defRPr/>
            </a:pPr>
            <a:r>
              <a:rPr kumimoji="1" lang="ja-JP" altLang="en-US" sz="1100" dirty="0">
                <a:latin typeface="Meiryo UI" panose="020B0604030504040204" pitchFamily="50" charset="-128"/>
                <a:ea typeface="Meiryo UI" panose="020B0604030504040204" pitchFamily="50" charset="-128"/>
              </a:rPr>
              <a:t>　　・</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会場周辺・主要エリア等の安全対策</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71463" marR="0" lvl="0" indent="0" algn="l" defTabSz="457200" rtl="0" eaLnBrk="1" fontAlgn="auto" latinLnBrk="0" hangingPunct="1">
              <a:lnSpc>
                <a:spcPct val="100000"/>
              </a:lnSpc>
              <a:spcBef>
                <a:spcPts val="0"/>
              </a:spcBef>
              <a:spcAft>
                <a:spcPts val="15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・医療・衛生体制の強化</a:t>
            </a:r>
            <a:b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（医療体制の整備、感染症対策、環境衛生・食品衛生の対策）</a:t>
            </a:r>
          </a:p>
        </p:txBody>
      </p:sp>
      <p:sp>
        <p:nvSpPr>
          <p:cNvPr id="140" name="テキスト ボックス 139">
            <a:extLst>
              <a:ext uri="{FF2B5EF4-FFF2-40B4-BE49-F238E27FC236}">
                <a16:creationId xmlns:a16="http://schemas.microsoft.com/office/drawing/2014/main" id="{69E28A84-22AA-4427-A53F-DC67325C0973}"/>
              </a:ext>
            </a:extLst>
          </p:cNvPr>
          <p:cNvSpPr txBox="1"/>
          <p:nvPr/>
        </p:nvSpPr>
        <p:spPr>
          <a:xfrm>
            <a:off x="10107048" y="5630582"/>
            <a:ext cx="4816473" cy="183640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機運醸成イベント等（万博局以外）</a:t>
            </a:r>
            <a:endPar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17780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万博への大阪の子どもたちの招待、大阪の文化や健康づくり等の</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万博と関連した様々なイベント等において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する事業を実施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457200" rtl="0" eaLnBrk="1" fontAlgn="auto" latinLnBrk="0" hangingPunct="1">
              <a:lnSpc>
                <a:spcPct val="100000"/>
              </a:lnSpc>
              <a:spcBef>
                <a:spcPts val="0"/>
              </a:spcBef>
              <a:spcAft>
                <a:spcPts val="1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・府内の学校の児童・生徒が学校単位で万博に来場できるよう、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457200" rtl="0" eaLnBrk="1" fontAlgn="auto" latinLnBrk="0" hangingPunct="1">
              <a:lnSpc>
                <a:spcPct val="100000"/>
              </a:lnSpc>
              <a:spcBef>
                <a:spcPts val="0"/>
              </a:spcBef>
              <a:spcAft>
                <a:spcPts val="30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来場意向調査及び、博覧会協会や交通事業者等との調整を実施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457200" rtl="0" eaLnBrk="1" fontAlgn="auto" latinLnBrk="0" hangingPunct="1">
              <a:lnSpc>
                <a:spcPct val="100000"/>
              </a:lnSpc>
              <a:spcBef>
                <a:spcPts val="0"/>
              </a:spcBef>
              <a:spcAft>
                <a:spcPts val="3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・府内在住の４、５歳児等へ入場券を配付するため、申請受付中</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457200" rtl="0" eaLnBrk="1" fontAlgn="auto" latinLnBrk="0" hangingPunct="1">
              <a:lnSpc>
                <a:spcPct val="100000"/>
              </a:lnSpc>
              <a:spcBef>
                <a:spcPts val="0"/>
              </a:spcBef>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・万博と関連したイベントの開催</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457200" rtl="0" eaLnBrk="1" fontAlgn="auto" latinLnBrk="0" hangingPunct="1">
              <a:lnSpc>
                <a:spcPct val="100000"/>
              </a:lnSpc>
              <a:spcBef>
                <a:spcPts val="0"/>
              </a:spcBef>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5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（御堂筋イルミネーション、ワクワク</a:t>
            </a:r>
            <a:r>
              <a:rPr kumimoji="1" lang="en-US" altLang="ja-JP" sz="1100" b="0" i="0" u="none" strike="noStrike" kern="1200" cap="none" spc="-5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EXPO with </a:t>
            </a:r>
            <a:r>
              <a:rPr kumimoji="1" lang="ja-JP" altLang="en-US" sz="1100" b="0" i="0" u="none" strike="noStrike" kern="1200" cap="none" spc="-5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1100" b="0" i="0" u="none" strike="noStrike" kern="1200" cap="none" spc="-5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100" b="0" i="0" u="none" strike="noStrike" kern="1200" cap="none" spc="-5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回食育推進全国大会 等</a:t>
            </a:r>
            <a:r>
              <a:rPr kumimoji="1" lang="ja-JP" altLang="en-US" sz="1100" b="0" i="0" u="none" strike="noStrike" kern="120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u="none" strike="noStrike" kern="120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8" name="テキスト ボックス 147">
            <a:extLst>
              <a:ext uri="{FF2B5EF4-FFF2-40B4-BE49-F238E27FC236}">
                <a16:creationId xmlns:a16="http://schemas.microsoft.com/office/drawing/2014/main" id="{12D25E33-CD20-40CB-8C66-08FBE32FC7BF}"/>
              </a:ext>
            </a:extLst>
          </p:cNvPr>
          <p:cNvSpPr txBox="1"/>
          <p:nvPr/>
        </p:nvSpPr>
        <p:spPr>
          <a:xfrm>
            <a:off x="10065746" y="659287"/>
            <a:ext cx="4932000" cy="523220"/>
          </a:xfrm>
          <a:prstGeom prst="rect">
            <a:avLst/>
          </a:prstGeom>
          <a:solidFill>
            <a:srgbClr val="00B0F0"/>
          </a:solidFill>
        </p:spPr>
        <p:txBody>
          <a:bodyPr wrap="square" rtlCol="0" anchor="ctr">
            <a:spAutoFit/>
          </a:bodyPr>
          <a:lstStyle/>
          <a:p>
            <a:pPr algn="ctr"/>
            <a:r>
              <a:rPr kumimoji="1" lang="ja-JP" altLang="en-US" sz="2800" dirty="0">
                <a:solidFill>
                  <a:schemeClr val="bg1"/>
                </a:solidFill>
                <a:latin typeface="BIZ UDPゴシック" panose="020B0400000000000000" pitchFamily="50" charset="-128"/>
                <a:ea typeface="BIZ UDPゴシック" panose="020B0400000000000000" pitchFamily="50" charset="-128"/>
              </a:rPr>
              <a:t>（８）その他</a:t>
            </a:r>
            <a:r>
              <a:rPr kumimoji="1" lang="ja-JP" altLang="en-US" dirty="0">
                <a:solidFill>
                  <a:schemeClr val="bg1"/>
                </a:solidFill>
                <a:latin typeface="BIZ UDPゴシック" panose="020B0400000000000000" pitchFamily="50" charset="-128"/>
                <a:ea typeface="BIZ UDPゴシック" panose="020B0400000000000000" pitchFamily="50" charset="-128"/>
              </a:rPr>
              <a:t>（環境整備等）</a:t>
            </a:r>
            <a:endParaRPr kumimoji="1"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209" name="テキスト ボックス 208">
            <a:extLst>
              <a:ext uri="{FF2B5EF4-FFF2-40B4-BE49-F238E27FC236}">
                <a16:creationId xmlns:a16="http://schemas.microsoft.com/office/drawing/2014/main" id="{093DA1BD-7D4E-4C2C-A3CB-C202C1120179}"/>
              </a:ext>
            </a:extLst>
          </p:cNvPr>
          <p:cNvSpPr txBox="1"/>
          <p:nvPr/>
        </p:nvSpPr>
        <p:spPr>
          <a:xfrm>
            <a:off x="10117071" y="7790290"/>
            <a:ext cx="4816473" cy="1969770"/>
          </a:xfrm>
          <a:prstGeom prst="rect">
            <a:avLst/>
          </a:prstGeom>
          <a:noFill/>
        </p:spPr>
        <p:txBody>
          <a:bodyPr wrap="square" rtlCol="0">
            <a:spAutoFit/>
          </a:bodyPr>
          <a:lstStyle/>
          <a:p>
            <a:pPr marL="285750" indent="-285750">
              <a:spcAft>
                <a:spcPts val="300"/>
              </a:spcAft>
              <a:buFont typeface="Wingdings" panose="05000000000000000000" pitchFamily="2" charset="2"/>
              <a:buChar char="l"/>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万博期間中の会場内催事の準備（万博局以外）</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pPr marL="177800">
              <a:spcAft>
                <a:spcPts val="600"/>
              </a:spcAft>
            </a:pPr>
            <a:r>
              <a:rPr kumimoji="1" lang="ja-JP" altLang="en-US" sz="1200" dirty="0">
                <a:latin typeface="Meiryo UI" panose="020B0604030504040204" pitchFamily="50" charset="-128"/>
                <a:ea typeface="Meiryo UI" panose="020B0604030504040204" pitchFamily="50" charset="-128"/>
              </a:rPr>
              <a:t>　万博のインパクトを活かし、様々な個人や団体が会場内において、</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健康づくりや地元の特産品等を国内外に</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する催事準備</a:t>
            </a:r>
            <a:endParaRPr kumimoji="1" lang="en-US" altLang="ja-JP" sz="1200" dirty="0">
              <a:latin typeface="Meiryo UI" panose="020B0604030504040204" pitchFamily="50" charset="-128"/>
              <a:ea typeface="Meiryo UI" panose="020B0604030504040204" pitchFamily="50" charset="-128"/>
            </a:endParaRPr>
          </a:p>
          <a:p>
            <a:pPr marL="177800">
              <a:spcAft>
                <a:spcPts val="100"/>
              </a:spcAft>
            </a:pPr>
            <a:r>
              <a:rPr kumimoji="1" lang="ja-JP" altLang="en-US" sz="1200" dirty="0">
                <a:latin typeface="Meiryo UI" panose="020B0604030504040204" pitchFamily="50" charset="-128"/>
                <a:ea typeface="Meiryo UI" panose="020B0604030504040204" pitchFamily="50" charset="-128"/>
              </a:rPr>
              <a:t>　・健康寿命延伸に向けた取組み</a:t>
            </a:r>
          </a:p>
          <a:p>
            <a:pPr marL="177800">
              <a:spcAft>
                <a:spcPts val="300"/>
              </a:spcAft>
            </a:pPr>
            <a:r>
              <a:rPr kumimoji="1" lang="ja-JP" altLang="en-US" sz="1100" dirty="0">
                <a:latin typeface="Meiryo UI" panose="020B0604030504040204" pitchFamily="50" charset="-128"/>
                <a:ea typeface="Meiryo UI" panose="020B0604030504040204" pitchFamily="50" charset="-128"/>
              </a:rPr>
              <a:t>　　府民の健康づくり（健活</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等）の気運醸成に向けたコンテンツ制作等</a:t>
            </a:r>
          </a:p>
          <a:p>
            <a:pPr marL="177800">
              <a:spcAft>
                <a:spcPts val="100"/>
              </a:spcAft>
            </a:pPr>
            <a:r>
              <a:rPr kumimoji="1" lang="ja-JP" altLang="en-US" sz="1200" dirty="0">
                <a:latin typeface="Meiryo UI" panose="020B0604030504040204" pitchFamily="50" charset="-128"/>
                <a:ea typeface="Meiryo UI" panose="020B0604030504040204" pitchFamily="50" charset="-128"/>
              </a:rPr>
              <a:t>　・大阪産</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もん</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の活用拡大支援</a:t>
            </a:r>
          </a:p>
          <a:p>
            <a:pPr marL="177800">
              <a:spcAft>
                <a:spcPts val="300"/>
              </a:spcAft>
            </a:pPr>
            <a:r>
              <a:rPr kumimoji="1" lang="ja-JP" altLang="en-US" sz="1100" dirty="0">
                <a:latin typeface="Meiryo UI" panose="020B0604030504040204" pitchFamily="50" charset="-128"/>
                <a:ea typeface="Meiryo UI" panose="020B0604030504040204" pitchFamily="50" charset="-128"/>
              </a:rPr>
              <a:t>　　大阪産とその産地を</a:t>
            </a:r>
            <a:r>
              <a:rPr kumimoji="1" lang="en-US" altLang="ja-JP" sz="1100" dirty="0">
                <a:latin typeface="Meiryo UI" panose="020B0604030504040204" pitchFamily="50" charset="-128"/>
                <a:ea typeface="Meiryo UI" panose="020B0604030504040204" pitchFamily="50" charset="-128"/>
              </a:rPr>
              <a:t>PR</a:t>
            </a:r>
            <a:r>
              <a:rPr kumimoji="1" lang="ja-JP" altLang="en-US" sz="1100" dirty="0">
                <a:latin typeface="Meiryo UI" panose="020B0604030504040204" pitchFamily="50" charset="-128"/>
                <a:ea typeface="Meiryo UI" panose="020B0604030504040204" pitchFamily="50" charset="-128"/>
              </a:rPr>
              <a:t>するコンテンツの企画・制作等の準備</a:t>
            </a:r>
          </a:p>
          <a:p>
            <a:pPr marL="177800">
              <a:spcAft>
                <a:spcPts val="100"/>
              </a:spcAft>
            </a:pPr>
            <a:r>
              <a:rPr kumimoji="1" lang="ja-JP" altLang="en-US" sz="1200" dirty="0">
                <a:latin typeface="Meiryo UI" panose="020B0604030504040204" pitchFamily="50" charset="-128"/>
                <a:ea typeface="Meiryo UI" panose="020B0604030504040204" pitchFamily="50" charset="-128"/>
              </a:rPr>
              <a:t>　・障がい者舞台芸術・アートの発信</a:t>
            </a:r>
          </a:p>
          <a:p>
            <a:pPr marL="177800">
              <a:spcAft>
                <a:spcPts val="100"/>
              </a:spcAft>
            </a:pPr>
            <a:r>
              <a:rPr kumimoji="1" lang="ja-JP" altLang="en-US" sz="1100" dirty="0">
                <a:latin typeface="Meiryo UI" panose="020B0604030504040204" pitchFamily="50" charset="-128"/>
                <a:ea typeface="Meiryo UI" panose="020B0604030504040204" pitchFamily="50" charset="-128"/>
              </a:rPr>
              <a:t>　　障がいのある人、ない人が混在するチームによる演劇やダンスの発表等</a:t>
            </a:r>
            <a:endParaRPr kumimoji="1" lang="en-US" altLang="ja-JP" sz="11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192CE2F-7417-4AFC-ACEC-DE75D7438B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3790" y="3885144"/>
            <a:ext cx="2239912" cy="1451314"/>
          </a:xfrm>
          <a:prstGeom prst="rect">
            <a:avLst/>
          </a:prstGeom>
        </p:spPr>
      </p:pic>
      <p:grpSp>
        <p:nvGrpSpPr>
          <p:cNvPr id="115" name="グループ化 114">
            <a:extLst>
              <a:ext uri="{FF2B5EF4-FFF2-40B4-BE49-F238E27FC236}">
                <a16:creationId xmlns:a16="http://schemas.microsoft.com/office/drawing/2014/main" id="{2F5D3F3B-C85A-4528-90C3-AFB22B856512}"/>
              </a:ext>
            </a:extLst>
          </p:cNvPr>
          <p:cNvGrpSpPr/>
          <p:nvPr/>
        </p:nvGrpSpPr>
        <p:grpSpPr>
          <a:xfrm>
            <a:off x="92244" y="651266"/>
            <a:ext cx="4972914" cy="9334689"/>
            <a:chOff x="381000" y="1154186"/>
            <a:chExt cx="7109425" cy="9334689"/>
          </a:xfrm>
        </p:grpSpPr>
        <p:sp>
          <p:nvSpPr>
            <p:cNvPr id="117" name="正方形/長方形 116">
              <a:extLst>
                <a:ext uri="{FF2B5EF4-FFF2-40B4-BE49-F238E27FC236}">
                  <a16:creationId xmlns:a16="http://schemas.microsoft.com/office/drawing/2014/main" id="{B577BBAD-5E6F-4F7D-9333-D12203FD96E4}"/>
                </a:ext>
              </a:extLst>
            </p:cNvPr>
            <p:cNvSpPr/>
            <p:nvPr/>
          </p:nvSpPr>
          <p:spPr>
            <a:xfrm>
              <a:off x="399156" y="1524868"/>
              <a:ext cx="7020000" cy="8964007"/>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118" name="テキスト ボックス 117">
              <a:extLst>
                <a:ext uri="{FF2B5EF4-FFF2-40B4-BE49-F238E27FC236}">
                  <a16:creationId xmlns:a16="http://schemas.microsoft.com/office/drawing/2014/main" id="{17C26AAA-FE3C-43ED-A0DE-E31B0C2A926F}"/>
                </a:ext>
              </a:extLst>
            </p:cNvPr>
            <p:cNvSpPr txBox="1"/>
            <p:nvPr/>
          </p:nvSpPr>
          <p:spPr>
            <a:xfrm>
              <a:off x="439493" y="1794279"/>
              <a:ext cx="7050932" cy="1308050"/>
            </a:xfrm>
            <a:prstGeom prst="rect">
              <a:avLst/>
            </a:prstGeom>
            <a:noFill/>
          </p:spPr>
          <p:txBody>
            <a:bodyPr wrap="square" rtlCol="0">
              <a:spAutoFit/>
            </a:bodyPr>
            <a:lstStyle/>
            <a:p>
              <a:pPr marL="285750" indent="-285750">
                <a:spcAft>
                  <a:spcPts val="300"/>
                </a:spcAft>
                <a:buFont typeface="Wingdings" panose="05000000000000000000" pitchFamily="2" charset="2"/>
                <a:buChar char="l"/>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ボランティア</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pPr marL="271463">
                <a:spcAft>
                  <a:spcPts val="300"/>
                </a:spcAft>
              </a:pPr>
              <a:r>
                <a:rPr kumimoji="1" lang="ja-JP" altLang="en-US" sz="1200" dirty="0">
                  <a:latin typeface="Meiryo UI" panose="020B0604030504040204" pitchFamily="50" charset="-128"/>
                  <a:ea typeface="Meiryo UI" panose="020B0604030504040204" pitchFamily="50" charset="-128"/>
                </a:rPr>
                <a:t>博覧会協会と連携し、府内の主要駅・空港等や万博会場内で活動するボランティアを約２万人募集し、約５万５千人が応募。ボランティアを</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計３万人まで拡充し、登録</a:t>
              </a:r>
              <a:endParaRPr kumimoji="1" lang="en-US" altLang="ja-JP" sz="1200" dirty="0">
                <a:latin typeface="Meiryo UI" panose="020B0604030504040204" pitchFamily="50" charset="-128"/>
                <a:ea typeface="Meiryo UI" panose="020B0604030504040204" pitchFamily="50" charset="-128"/>
              </a:endParaRPr>
            </a:p>
            <a:p>
              <a:pPr marL="271463">
                <a:spcAft>
                  <a:spcPts val="300"/>
                </a:spcAft>
              </a:pPr>
              <a:r>
                <a:rPr kumimoji="1" lang="ja-JP" altLang="en-US" sz="1200" dirty="0">
                  <a:latin typeface="Meiryo UI" panose="020B0604030504040204" pitchFamily="50" charset="-128"/>
                  <a:ea typeface="Meiryo UI" panose="020B0604030504040204" pitchFamily="50" charset="-128"/>
                </a:rPr>
                <a:t>⇒現在、登録者を対象に基本研修等を実施。今後、活動場所ごとの</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配置別研修を行うなど、活動実施に向けた準備を進める</a:t>
              </a:r>
            </a:p>
          </p:txBody>
        </p:sp>
        <p:sp>
          <p:nvSpPr>
            <p:cNvPr id="119" name="テキスト ボックス 118">
              <a:extLst>
                <a:ext uri="{FF2B5EF4-FFF2-40B4-BE49-F238E27FC236}">
                  <a16:creationId xmlns:a16="http://schemas.microsoft.com/office/drawing/2014/main" id="{1304C1F2-CC3A-4235-97C6-12C99AF470CB}"/>
                </a:ext>
              </a:extLst>
            </p:cNvPr>
            <p:cNvSpPr txBox="1"/>
            <p:nvPr/>
          </p:nvSpPr>
          <p:spPr>
            <a:xfrm>
              <a:off x="381000" y="1154186"/>
              <a:ext cx="7050932" cy="523220"/>
            </a:xfrm>
            <a:prstGeom prst="rect">
              <a:avLst/>
            </a:prstGeom>
            <a:solidFill>
              <a:srgbClr val="00B0F0"/>
            </a:solidFill>
          </p:spPr>
          <p:txBody>
            <a:bodyPr wrap="square" rtlCol="0" anchor="ctr">
              <a:spAutoFit/>
            </a:bodyPr>
            <a:lstStyle/>
            <a:p>
              <a:pPr algn="ctr"/>
              <a:r>
                <a:rPr kumimoji="1" lang="ja-JP" altLang="en-US" sz="2800" dirty="0">
                  <a:solidFill>
                    <a:schemeClr val="bg1"/>
                  </a:solidFill>
                  <a:latin typeface="BIZ UDPゴシック" panose="020B0400000000000000" pitchFamily="50" charset="-128"/>
                  <a:ea typeface="BIZ UDPゴシック" panose="020B0400000000000000" pitchFamily="50" charset="-128"/>
                </a:rPr>
                <a:t>（５）参加促進</a:t>
              </a:r>
            </a:p>
          </p:txBody>
        </p:sp>
        <p:sp>
          <p:nvSpPr>
            <p:cNvPr id="120" name="テキスト ボックス 119">
              <a:extLst>
                <a:ext uri="{FF2B5EF4-FFF2-40B4-BE49-F238E27FC236}">
                  <a16:creationId xmlns:a16="http://schemas.microsoft.com/office/drawing/2014/main" id="{46A64912-5231-4951-8930-BFDB59EA4A8A}"/>
                </a:ext>
              </a:extLst>
            </p:cNvPr>
            <p:cNvSpPr txBox="1"/>
            <p:nvPr/>
          </p:nvSpPr>
          <p:spPr>
            <a:xfrm>
              <a:off x="567840" y="4899485"/>
              <a:ext cx="4501881" cy="1064394"/>
            </a:xfrm>
            <a:prstGeom prst="rect">
              <a:avLst/>
            </a:prstGeom>
            <a:noFill/>
          </p:spPr>
          <p:txBody>
            <a:bodyPr wrap="square" rtlCol="0">
              <a:spAutoFit/>
            </a:bodyPr>
            <a:lstStyle/>
            <a:p>
              <a:pPr marL="285750" indent="-285750">
                <a:spcAft>
                  <a:spcPts val="300"/>
                </a:spcAft>
                <a:buFont typeface="Wingdings" panose="05000000000000000000" pitchFamily="2" charset="2"/>
                <a:buChar char="l"/>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大阪ウィーク</a:t>
              </a:r>
            </a:p>
            <a:p>
              <a:pPr marL="271463">
                <a:lnSpc>
                  <a:spcPts val="1400"/>
                </a:lnSpc>
              </a:pPr>
              <a:r>
                <a:rPr lang="ja-JP" altLang="en-US" sz="1200" dirty="0">
                  <a:latin typeface="Meiryo UI" panose="020B0604030504040204" pitchFamily="50" charset="-128"/>
                  <a:ea typeface="Meiryo UI" panose="020B0604030504040204" pitchFamily="50" charset="-128"/>
                </a:rPr>
                <a:t>大阪府・大阪市を中心に府内市町村</a:t>
              </a:r>
              <a:endParaRPr lang="en-US" altLang="ja-JP" sz="1200" dirty="0">
                <a:latin typeface="Meiryo UI" panose="020B0604030504040204" pitchFamily="50" charset="-128"/>
                <a:ea typeface="Meiryo UI" panose="020B0604030504040204" pitchFamily="50" charset="-128"/>
              </a:endParaRPr>
            </a:p>
            <a:p>
              <a:pPr marL="271463">
                <a:lnSpc>
                  <a:spcPts val="1400"/>
                </a:lnSpc>
              </a:pPr>
              <a:r>
                <a:rPr lang="ja-JP" altLang="en-US" sz="1200" dirty="0">
                  <a:latin typeface="Meiryo UI" panose="020B0604030504040204" pitchFamily="50" charset="-128"/>
                  <a:ea typeface="Meiryo UI" panose="020B0604030504040204" pitchFamily="50" charset="-128"/>
                </a:rPr>
                <a:t>と連携し、春・夏・秋の３期にわたって</a:t>
              </a:r>
              <a:endParaRPr lang="en-US" altLang="ja-JP" sz="1200" dirty="0">
                <a:latin typeface="Meiryo UI" panose="020B0604030504040204" pitchFamily="50" charset="-128"/>
                <a:ea typeface="Meiryo UI" panose="020B0604030504040204" pitchFamily="50" charset="-128"/>
              </a:endParaRPr>
            </a:p>
            <a:p>
              <a:pPr marL="271463">
                <a:lnSpc>
                  <a:spcPts val="1400"/>
                </a:lnSpc>
              </a:pPr>
              <a:r>
                <a:rPr lang="ja-JP" altLang="en-US" sz="1200" dirty="0">
                  <a:latin typeface="Meiryo UI" panose="020B0604030504040204" pitchFamily="50" charset="-128"/>
                  <a:ea typeface="Meiryo UI" panose="020B0604030504040204" pitchFamily="50" charset="-128"/>
                </a:rPr>
                <a:t>大阪の魅力や特色を国内外に発信する</a:t>
              </a:r>
              <a:endParaRPr lang="en-US" altLang="ja-JP" sz="1200" dirty="0">
                <a:latin typeface="Meiryo UI" panose="020B0604030504040204" pitchFamily="50" charset="-128"/>
                <a:ea typeface="Meiryo UI" panose="020B0604030504040204" pitchFamily="50" charset="-128"/>
              </a:endParaRPr>
            </a:p>
            <a:p>
              <a:pPr marL="271463">
                <a:lnSpc>
                  <a:spcPts val="1400"/>
                </a:lnSpc>
              </a:pPr>
              <a:r>
                <a:rPr lang="ja-JP" altLang="en-US" sz="1200" dirty="0">
                  <a:latin typeface="Meiryo UI" panose="020B0604030504040204" pitchFamily="50" charset="-128"/>
                  <a:ea typeface="Meiryo UI" panose="020B0604030504040204" pitchFamily="50" charset="-128"/>
                </a:rPr>
                <a:t>「大阪ウィーク」の開催に向けて準備</a:t>
              </a:r>
              <a:endParaRPr kumimoji="1" lang="en-US" altLang="ja-JP" sz="1200" dirty="0">
                <a:latin typeface="Meiryo UI" panose="020B0604030504040204" pitchFamily="50" charset="-128"/>
                <a:ea typeface="Meiryo UI" panose="020B0604030504040204" pitchFamily="50" charset="-128"/>
              </a:endParaRPr>
            </a:p>
          </p:txBody>
        </p:sp>
      </p:grpSp>
      <p:pic>
        <p:nvPicPr>
          <p:cNvPr id="121" name="図 120">
            <a:extLst>
              <a:ext uri="{FF2B5EF4-FFF2-40B4-BE49-F238E27FC236}">
                <a16:creationId xmlns:a16="http://schemas.microsoft.com/office/drawing/2014/main" id="{344369C6-5A7D-4FB1-B6B7-4BF975F337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134" y="2650505"/>
            <a:ext cx="2702202" cy="1302009"/>
          </a:xfrm>
          <a:prstGeom prst="rect">
            <a:avLst/>
          </a:prstGeom>
        </p:spPr>
      </p:pic>
      <p:sp>
        <p:nvSpPr>
          <p:cNvPr id="123" name="テキスト ボックス 122">
            <a:extLst>
              <a:ext uri="{FF2B5EF4-FFF2-40B4-BE49-F238E27FC236}">
                <a16:creationId xmlns:a16="http://schemas.microsoft.com/office/drawing/2014/main" id="{30FFB029-D55F-457C-90A0-F401B55D6321}"/>
              </a:ext>
            </a:extLst>
          </p:cNvPr>
          <p:cNvSpPr txBox="1"/>
          <p:nvPr/>
        </p:nvSpPr>
        <p:spPr>
          <a:xfrm>
            <a:off x="1387330" y="3998658"/>
            <a:ext cx="2724536" cy="261610"/>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▲ボランティアユニフォーム発表会</a:t>
            </a:r>
          </a:p>
        </p:txBody>
      </p:sp>
      <p:sp>
        <p:nvSpPr>
          <p:cNvPr id="124" name="角丸四角形 3">
            <a:extLst>
              <a:ext uri="{FF2B5EF4-FFF2-40B4-BE49-F238E27FC236}">
                <a16:creationId xmlns:a16="http://schemas.microsoft.com/office/drawing/2014/main" id="{6F42CFCB-EAD3-40DA-8F8D-1CDB420BE66A}"/>
              </a:ext>
            </a:extLst>
          </p:cNvPr>
          <p:cNvSpPr/>
          <p:nvPr/>
        </p:nvSpPr>
        <p:spPr>
          <a:xfrm>
            <a:off x="3436755" y="5336458"/>
            <a:ext cx="1611288" cy="283870"/>
          </a:xfrm>
          <a:prstGeom prst="roundRect">
            <a:avLst>
              <a:gd name="adj" fmla="val 2830"/>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BIZ UDPゴシック" panose="020B0400000000000000" pitchFamily="50" charset="-128"/>
                <a:ea typeface="BIZ UDPゴシック" panose="020B0400000000000000" pitchFamily="50" charset="-128"/>
              </a:rPr>
              <a:t>▲大阪ウィーク公式ロゴマーク・</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キャッチコピー</a:t>
            </a:r>
            <a:endParaRPr lang="en-US" altLang="ja-JP" sz="800" dirty="0">
              <a:latin typeface="BIZ UDPゴシック" panose="020B0400000000000000" pitchFamily="50" charset="-128"/>
              <a:ea typeface="BIZ UDPゴシック" panose="020B0400000000000000" pitchFamily="50" charset="-128"/>
            </a:endParaRPr>
          </a:p>
        </p:txBody>
      </p:sp>
      <p:pic>
        <p:nvPicPr>
          <p:cNvPr id="146" name="図 145">
            <a:extLst>
              <a:ext uri="{FF2B5EF4-FFF2-40B4-BE49-F238E27FC236}">
                <a16:creationId xmlns:a16="http://schemas.microsoft.com/office/drawing/2014/main" id="{B48719C1-2500-4491-8396-5CCE390B43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24599" y="4263526"/>
            <a:ext cx="1774533" cy="1064394"/>
          </a:xfrm>
          <a:prstGeom prst="rect">
            <a:avLst/>
          </a:prstGeom>
        </p:spPr>
      </p:pic>
      <p:grpSp>
        <p:nvGrpSpPr>
          <p:cNvPr id="93" name="グループ化 92">
            <a:extLst>
              <a:ext uri="{FF2B5EF4-FFF2-40B4-BE49-F238E27FC236}">
                <a16:creationId xmlns:a16="http://schemas.microsoft.com/office/drawing/2014/main" id="{66C1D259-D6B3-4E45-9763-F16C07943FD6}"/>
              </a:ext>
            </a:extLst>
          </p:cNvPr>
          <p:cNvGrpSpPr/>
          <p:nvPr/>
        </p:nvGrpSpPr>
        <p:grpSpPr>
          <a:xfrm>
            <a:off x="2434419" y="8595174"/>
            <a:ext cx="1918485" cy="505915"/>
            <a:chOff x="146598" y="9389086"/>
            <a:chExt cx="1918485" cy="505915"/>
          </a:xfrm>
        </p:grpSpPr>
        <p:sp>
          <p:nvSpPr>
            <p:cNvPr id="94" name="四角形: 角を丸くする 93">
              <a:extLst>
                <a:ext uri="{FF2B5EF4-FFF2-40B4-BE49-F238E27FC236}">
                  <a16:creationId xmlns:a16="http://schemas.microsoft.com/office/drawing/2014/main" id="{B4FEEFF7-0FA0-49D2-A0C3-4E2DCA9E8B2B}"/>
                </a:ext>
              </a:extLst>
            </p:cNvPr>
            <p:cNvSpPr/>
            <p:nvPr/>
          </p:nvSpPr>
          <p:spPr>
            <a:xfrm>
              <a:off x="146598" y="9389086"/>
              <a:ext cx="205997" cy="500243"/>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grpSp>
          <p:nvGrpSpPr>
            <p:cNvPr id="95" name="グループ化 94">
              <a:extLst>
                <a:ext uri="{FF2B5EF4-FFF2-40B4-BE49-F238E27FC236}">
                  <a16:creationId xmlns:a16="http://schemas.microsoft.com/office/drawing/2014/main" id="{E5A0013D-B573-4B4B-8797-6511005CCFDB}"/>
                </a:ext>
              </a:extLst>
            </p:cNvPr>
            <p:cNvGrpSpPr/>
            <p:nvPr/>
          </p:nvGrpSpPr>
          <p:grpSpPr>
            <a:xfrm>
              <a:off x="367721" y="9389087"/>
              <a:ext cx="1697362" cy="505914"/>
              <a:chOff x="-3625047" y="8677003"/>
              <a:chExt cx="1697362" cy="505914"/>
            </a:xfrm>
          </p:grpSpPr>
          <p:sp>
            <p:nvSpPr>
              <p:cNvPr id="97" name="テキスト ボックス 96">
                <a:extLst>
                  <a:ext uri="{FF2B5EF4-FFF2-40B4-BE49-F238E27FC236}">
                    <a16:creationId xmlns:a16="http://schemas.microsoft.com/office/drawing/2014/main" id="{FA72E5AD-77DB-45B7-BB3A-4D3B1E9BC78C}"/>
                  </a:ext>
                </a:extLst>
              </p:cNvPr>
              <p:cNvSpPr txBox="1"/>
              <p:nvPr/>
            </p:nvSpPr>
            <p:spPr>
              <a:xfrm>
                <a:off x="-3625047" y="8677003"/>
                <a:ext cx="1476000" cy="180000"/>
              </a:xfrm>
              <a:prstGeom prst="rect">
                <a:avLst/>
              </a:prstGeom>
              <a:noFill/>
            </p:spPr>
            <p:txBody>
              <a:bodyPr wrap="none" lIns="0" tIns="0" rIns="0" bIns="0" rtlCol="0" anchor="ctr" anchorCtr="1">
                <a:noAutofit/>
              </a:bodyPr>
              <a:lstStyle/>
              <a:p>
                <a:pPr>
                  <a:lnSpc>
                    <a:spcPts val="1000"/>
                  </a:lnSpc>
                </a:pPr>
                <a:r>
                  <a:rPr kumimoji="1" lang="ja-JP" altLang="en-US" sz="1050" b="1" spc="-100" dirty="0">
                    <a:solidFill>
                      <a:srgbClr val="0068B7"/>
                    </a:solidFill>
                    <a:latin typeface="BIZ UDPゴシック" panose="020B0400000000000000" pitchFamily="50" charset="-128"/>
                    <a:ea typeface="BIZ UDPゴシック" panose="020B0400000000000000" pitchFamily="50" charset="-128"/>
                  </a:rPr>
                  <a:t>春　</a:t>
                </a:r>
                <a:r>
                  <a:rPr kumimoji="1" lang="en-US" altLang="ja-JP" sz="1050" spc="-100" dirty="0">
                    <a:latin typeface="BIZ UDPゴシック" panose="020B0400000000000000" pitchFamily="50" charset="-128"/>
                    <a:ea typeface="BIZ UDPゴシック" panose="020B0400000000000000" pitchFamily="50" charset="-128"/>
                  </a:rPr>
                  <a:t>5</a:t>
                </a:r>
                <a:r>
                  <a:rPr kumimoji="1" lang="ja-JP" altLang="en-US" sz="1050" spc="-100" dirty="0">
                    <a:latin typeface="BIZ UDPゴシック" panose="020B0400000000000000" pitchFamily="50" charset="-128"/>
                    <a:ea typeface="BIZ UDPゴシック" panose="020B0400000000000000" pitchFamily="50" charset="-128"/>
                  </a:rPr>
                  <a:t>月９日</a:t>
                </a:r>
                <a:r>
                  <a:rPr kumimoji="1" lang="en-US" altLang="ja-JP" sz="1050" spc="-100" dirty="0">
                    <a:latin typeface="BIZ UDPゴシック" panose="020B0400000000000000" pitchFamily="50" charset="-128"/>
                    <a:ea typeface="BIZ UDPゴシック" panose="020B0400000000000000" pitchFamily="50" charset="-128"/>
                  </a:rPr>
                  <a:t>(</a:t>
                </a:r>
                <a:r>
                  <a:rPr kumimoji="1" lang="ja-JP" altLang="en-US" sz="1050" spc="-100" dirty="0">
                    <a:latin typeface="BIZ UDPゴシック" panose="020B0400000000000000" pitchFamily="50" charset="-128"/>
                    <a:ea typeface="BIZ UDPゴシック" panose="020B0400000000000000" pitchFamily="50" charset="-128"/>
                  </a:rPr>
                  <a:t>金</a:t>
                </a:r>
                <a:r>
                  <a:rPr kumimoji="1" lang="en-US" altLang="ja-JP" sz="1050" spc="-100" dirty="0">
                    <a:latin typeface="BIZ UDPゴシック" panose="020B0400000000000000" pitchFamily="50" charset="-128"/>
                    <a:ea typeface="BIZ UDPゴシック" panose="020B0400000000000000" pitchFamily="50" charset="-128"/>
                  </a:rPr>
                  <a:t>)</a:t>
                </a:r>
                <a:r>
                  <a:rPr kumimoji="1" lang="ja-JP" altLang="en-US" sz="1050" spc="-100" dirty="0">
                    <a:latin typeface="BIZ UDPゴシック" panose="020B0400000000000000" pitchFamily="50" charset="-128"/>
                    <a:ea typeface="BIZ UDPゴシック" panose="020B0400000000000000" pitchFamily="50" charset="-128"/>
                  </a:rPr>
                  <a:t>～</a:t>
                </a:r>
                <a:r>
                  <a:rPr kumimoji="1" lang="en-US" altLang="ja-JP" sz="1050" spc="-100" dirty="0">
                    <a:latin typeface="BIZ UDPゴシック" panose="020B0400000000000000" pitchFamily="50" charset="-128"/>
                    <a:ea typeface="BIZ UDPゴシック" panose="020B0400000000000000" pitchFamily="50" charset="-128"/>
                  </a:rPr>
                  <a:t>18</a:t>
                </a:r>
                <a:r>
                  <a:rPr kumimoji="1" lang="ja-JP" altLang="en-US" sz="1050" spc="-100" dirty="0">
                    <a:latin typeface="BIZ UDPゴシック" panose="020B0400000000000000" pitchFamily="50" charset="-128"/>
                    <a:ea typeface="BIZ UDPゴシック" panose="020B0400000000000000" pitchFamily="50" charset="-128"/>
                  </a:rPr>
                  <a:t>日</a:t>
                </a:r>
                <a:r>
                  <a:rPr kumimoji="1" lang="en-US" altLang="ja-JP" sz="1050" spc="-100" dirty="0">
                    <a:latin typeface="BIZ UDPゴシック" panose="020B0400000000000000" pitchFamily="50" charset="-128"/>
                    <a:ea typeface="BIZ UDPゴシック" panose="020B0400000000000000" pitchFamily="50" charset="-128"/>
                  </a:rPr>
                  <a:t>(</a:t>
                </a:r>
                <a:r>
                  <a:rPr kumimoji="1" lang="ja-JP" altLang="en-US" sz="1050" spc="-100" dirty="0">
                    <a:latin typeface="BIZ UDPゴシック" panose="020B0400000000000000" pitchFamily="50" charset="-128"/>
                    <a:ea typeface="BIZ UDPゴシック" panose="020B0400000000000000" pitchFamily="50" charset="-128"/>
                  </a:rPr>
                  <a:t>日</a:t>
                </a:r>
                <a:r>
                  <a:rPr kumimoji="1" lang="en-US" altLang="ja-JP" sz="1050" spc="-100" dirty="0">
                    <a:latin typeface="BIZ UDPゴシック" panose="020B0400000000000000" pitchFamily="50" charset="-128"/>
                    <a:ea typeface="BIZ UDPゴシック" panose="020B0400000000000000" pitchFamily="50" charset="-128"/>
                  </a:rPr>
                  <a:t>)</a:t>
                </a:r>
                <a:endParaRPr kumimoji="1" lang="ja-JP" altLang="en-US" sz="1050" kern="0" spc="-100" dirty="0">
                  <a:latin typeface="BIZ UDPゴシック" panose="020B0400000000000000" pitchFamily="50" charset="-128"/>
                  <a:ea typeface="BIZ UDPゴシック" panose="020B0400000000000000" pitchFamily="50" charset="-128"/>
                </a:endParaRPr>
              </a:p>
            </p:txBody>
          </p:sp>
          <p:sp>
            <p:nvSpPr>
              <p:cNvPr id="98" name="テキスト ボックス 97">
                <a:extLst>
                  <a:ext uri="{FF2B5EF4-FFF2-40B4-BE49-F238E27FC236}">
                    <a16:creationId xmlns:a16="http://schemas.microsoft.com/office/drawing/2014/main" id="{34826176-B73C-4262-B105-652258CE29F9}"/>
                  </a:ext>
                </a:extLst>
              </p:cNvPr>
              <p:cNvSpPr txBox="1"/>
              <p:nvPr/>
            </p:nvSpPr>
            <p:spPr>
              <a:xfrm>
                <a:off x="-3619685" y="8833446"/>
                <a:ext cx="1692000" cy="180000"/>
              </a:xfrm>
              <a:prstGeom prst="rect">
                <a:avLst/>
              </a:prstGeom>
              <a:noFill/>
            </p:spPr>
            <p:txBody>
              <a:bodyPr wrap="none" lIns="0" tIns="0" rIns="0" bIns="0" rtlCol="0" anchor="ctr" anchorCtr="1">
                <a:noAutofit/>
              </a:bodyPr>
              <a:lstStyle/>
              <a:p>
                <a:pPr>
                  <a:lnSpc>
                    <a:spcPts val="1000"/>
                  </a:lnSpc>
                </a:pPr>
                <a:r>
                  <a:rPr kumimoji="1" lang="ja-JP" altLang="en-US" sz="1050" b="1" spc="-100" dirty="0">
                    <a:solidFill>
                      <a:srgbClr val="C00000"/>
                    </a:solidFill>
                    <a:latin typeface="BIZ UDPゴシック" panose="020B0400000000000000" pitchFamily="50" charset="-128"/>
                    <a:ea typeface="BIZ UDPゴシック" panose="020B0400000000000000" pitchFamily="50" charset="-128"/>
                  </a:rPr>
                  <a:t>夏　</a:t>
                </a:r>
                <a:r>
                  <a:rPr kumimoji="1" lang="en-US" altLang="ja-JP" sz="1050" spc="-100" dirty="0">
                    <a:latin typeface="BIZ UDPゴシック" panose="020B0400000000000000" pitchFamily="50" charset="-128"/>
                    <a:ea typeface="BIZ UDPゴシック" panose="020B0400000000000000" pitchFamily="50" charset="-128"/>
                  </a:rPr>
                  <a:t>7</a:t>
                </a:r>
                <a:r>
                  <a:rPr kumimoji="1" lang="ja-JP" altLang="en-US" sz="1050" spc="-100" dirty="0">
                    <a:latin typeface="BIZ UDPゴシック" panose="020B0400000000000000" pitchFamily="50" charset="-128"/>
                    <a:ea typeface="BIZ UDPゴシック" panose="020B0400000000000000" pitchFamily="50" charset="-128"/>
                  </a:rPr>
                  <a:t>月</a:t>
                </a:r>
                <a:r>
                  <a:rPr kumimoji="1" lang="en-US" altLang="ja-JP" sz="1050" spc="-100" dirty="0">
                    <a:latin typeface="BIZ UDPゴシック" panose="020B0400000000000000" pitchFamily="50" charset="-128"/>
                    <a:ea typeface="BIZ UDPゴシック" panose="020B0400000000000000" pitchFamily="50" charset="-128"/>
                  </a:rPr>
                  <a:t>24</a:t>
                </a:r>
                <a:r>
                  <a:rPr kumimoji="1" lang="ja-JP" altLang="en-US" sz="1050" spc="-100" dirty="0">
                    <a:latin typeface="BIZ UDPゴシック" panose="020B0400000000000000" pitchFamily="50" charset="-128"/>
                    <a:ea typeface="BIZ UDPゴシック" panose="020B0400000000000000" pitchFamily="50" charset="-128"/>
                  </a:rPr>
                  <a:t>日</a:t>
                </a:r>
                <a:r>
                  <a:rPr kumimoji="1" lang="en-US" altLang="ja-JP" sz="1050" spc="-100" dirty="0">
                    <a:latin typeface="BIZ UDPゴシック" panose="020B0400000000000000" pitchFamily="50" charset="-128"/>
                    <a:ea typeface="BIZ UDPゴシック" panose="020B0400000000000000" pitchFamily="50" charset="-128"/>
                  </a:rPr>
                  <a:t>(</a:t>
                </a:r>
                <a:r>
                  <a:rPr kumimoji="1" lang="ja-JP" altLang="en-US" sz="1050" spc="-100" dirty="0">
                    <a:latin typeface="BIZ UDPゴシック" panose="020B0400000000000000" pitchFamily="50" charset="-128"/>
                    <a:ea typeface="BIZ UDPゴシック" panose="020B0400000000000000" pitchFamily="50" charset="-128"/>
                  </a:rPr>
                  <a:t>金</a:t>
                </a:r>
                <a:r>
                  <a:rPr kumimoji="1" lang="en-US" altLang="ja-JP" sz="1050" spc="-100" dirty="0">
                    <a:latin typeface="BIZ UDPゴシック" panose="020B0400000000000000" pitchFamily="50" charset="-128"/>
                    <a:ea typeface="BIZ UDPゴシック" panose="020B0400000000000000" pitchFamily="50" charset="-128"/>
                  </a:rPr>
                  <a:t>)</a:t>
                </a:r>
                <a:r>
                  <a:rPr kumimoji="1" lang="ja-JP" altLang="en-US" sz="1050" spc="-100" dirty="0">
                    <a:latin typeface="BIZ UDPゴシック" panose="020B0400000000000000" pitchFamily="50" charset="-128"/>
                    <a:ea typeface="BIZ UDPゴシック" panose="020B0400000000000000" pitchFamily="50" charset="-128"/>
                  </a:rPr>
                  <a:t>～</a:t>
                </a:r>
                <a:r>
                  <a:rPr kumimoji="1" lang="en-US" altLang="ja-JP" sz="1050" spc="-100" dirty="0">
                    <a:latin typeface="BIZ UDPゴシック" panose="020B0400000000000000" pitchFamily="50" charset="-128"/>
                    <a:ea typeface="BIZ UDPゴシック" panose="020B0400000000000000" pitchFamily="50" charset="-128"/>
                  </a:rPr>
                  <a:t>8</a:t>
                </a:r>
                <a:r>
                  <a:rPr kumimoji="1" lang="ja-JP" altLang="en-US" sz="1050" spc="-100" dirty="0">
                    <a:latin typeface="BIZ UDPゴシック" panose="020B0400000000000000" pitchFamily="50" charset="-128"/>
                    <a:ea typeface="BIZ UDPゴシック" panose="020B0400000000000000" pitchFamily="50" charset="-128"/>
                  </a:rPr>
                  <a:t>月</a:t>
                </a:r>
                <a:r>
                  <a:rPr kumimoji="1" lang="en-US" altLang="ja-JP" sz="1050" spc="-100" dirty="0">
                    <a:latin typeface="BIZ UDPゴシック" panose="020B0400000000000000" pitchFamily="50" charset="-128"/>
                    <a:ea typeface="BIZ UDPゴシック" panose="020B0400000000000000" pitchFamily="50" charset="-128"/>
                  </a:rPr>
                  <a:t>3</a:t>
                </a:r>
                <a:r>
                  <a:rPr kumimoji="1" lang="ja-JP" altLang="en-US" sz="1050" spc="-100" dirty="0">
                    <a:latin typeface="BIZ UDPゴシック" panose="020B0400000000000000" pitchFamily="50" charset="-128"/>
                    <a:ea typeface="BIZ UDPゴシック" panose="020B0400000000000000" pitchFamily="50" charset="-128"/>
                  </a:rPr>
                  <a:t>日</a:t>
                </a:r>
                <a:r>
                  <a:rPr kumimoji="1" lang="en-US" altLang="ja-JP" sz="1050" spc="-100" dirty="0">
                    <a:latin typeface="BIZ UDPゴシック" panose="020B0400000000000000" pitchFamily="50" charset="-128"/>
                    <a:ea typeface="BIZ UDPゴシック" panose="020B0400000000000000" pitchFamily="50" charset="-128"/>
                  </a:rPr>
                  <a:t>(</a:t>
                </a:r>
                <a:r>
                  <a:rPr kumimoji="1" lang="ja-JP" altLang="en-US" sz="1050" spc="-100" dirty="0">
                    <a:latin typeface="BIZ UDPゴシック" panose="020B0400000000000000" pitchFamily="50" charset="-128"/>
                    <a:ea typeface="BIZ UDPゴシック" panose="020B0400000000000000" pitchFamily="50" charset="-128"/>
                  </a:rPr>
                  <a:t>日</a:t>
                </a:r>
                <a:r>
                  <a:rPr kumimoji="1" lang="en-US" altLang="ja-JP" sz="1050" spc="-100" dirty="0">
                    <a:latin typeface="BIZ UDPゴシック" panose="020B0400000000000000" pitchFamily="50" charset="-128"/>
                    <a:ea typeface="BIZ UDPゴシック" panose="020B0400000000000000" pitchFamily="50" charset="-128"/>
                  </a:rPr>
                  <a:t>)</a:t>
                </a:r>
                <a:endParaRPr kumimoji="1" lang="ja-JP" altLang="en-US" sz="1050" kern="0" spc="-100" dirty="0">
                  <a:latin typeface="BIZ UDPゴシック" panose="020B0400000000000000" pitchFamily="50" charset="-128"/>
                  <a:ea typeface="BIZ UDPゴシック" panose="020B0400000000000000" pitchFamily="50" charset="-128"/>
                </a:endParaRPr>
              </a:p>
            </p:txBody>
          </p:sp>
          <p:sp>
            <p:nvSpPr>
              <p:cNvPr id="99" name="テキスト ボックス 98">
                <a:extLst>
                  <a:ext uri="{FF2B5EF4-FFF2-40B4-BE49-F238E27FC236}">
                    <a16:creationId xmlns:a16="http://schemas.microsoft.com/office/drawing/2014/main" id="{D11FE066-0496-41D2-9204-AF1FF554BA0B}"/>
                  </a:ext>
                </a:extLst>
              </p:cNvPr>
              <p:cNvSpPr txBox="1"/>
              <p:nvPr/>
            </p:nvSpPr>
            <p:spPr>
              <a:xfrm>
                <a:off x="-3625047" y="9002917"/>
                <a:ext cx="1476000" cy="180000"/>
              </a:xfrm>
              <a:prstGeom prst="rect">
                <a:avLst/>
              </a:prstGeom>
              <a:noFill/>
            </p:spPr>
            <p:txBody>
              <a:bodyPr wrap="none" lIns="0" tIns="0" rIns="0" bIns="0" rtlCol="0" anchor="ctr" anchorCtr="1">
                <a:noAutofit/>
              </a:bodyPr>
              <a:lstStyle/>
              <a:p>
                <a:pPr>
                  <a:lnSpc>
                    <a:spcPts val="1000"/>
                  </a:lnSpc>
                </a:pPr>
                <a:r>
                  <a:rPr kumimoji="1" lang="ja-JP" altLang="en-US" sz="1050" b="1" spc="-100" dirty="0">
                    <a:solidFill>
                      <a:srgbClr val="0068B7"/>
                    </a:solidFill>
                    <a:latin typeface="BIZ UDPゴシック" panose="020B0400000000000000" pitchFamily="50" charset="-128"/>
                    <a:ea typeface="BIZ UDPゴシック" panose="020B0400000000000000" pitchFamily="50" charset="-128"/>
                  </a:rPr>
                  <a:t>秋　</a:t>
                </a:r>
                <a:r>
                  <a:rPr kumimoji="1" lang="en-US" altLang="ja-JP" sz="1050" spc="-100" dirty="0">
                    <a:latin typeface="BIZ UDPゴシック" panose="020B0400000000000000" pitchFamily="50" charset="-128"/>
                    <a:ea typeface="BIZ UDPゴシック" panose="020B0400000000000000" pitchFamily="50" charset="-128"/>
                  </a:rPr>
                  <a:t>9</a:t>
                </a:r>
                <a:r>
                  <a:rPr kumimoji="1" lang="ja-JP" altLang="en-US" sz="1050" spc="-100" dirty="0">
                    <a:latin typeface="BIZ UDPゴシック" panose="020B0400000000000000" pitchFamily="50" charset="-128"/>
                    <a:ea typeface="BIZ UDPゴシック" panose="020B0400000000000000" pitchFamily="50" charset="-128"/>
                  </a:rPr>
                  <a:t>月</a:t>
                </a:r>
                <a:r>
                  <a:rPr kumimoji="1" lang="en-US" altLang="ja-JP" sz="1050" spc="-100" dirty="0">
                    <a:latin typeface="BIZ UDPゴシック" panose="020B0400000000000000" pitchFamily="50" charset="-128"/>
                    <a:ea typeface="BIZ UDPゴシック" panose="020B0400000000000000" pitchFamily="50" charset="-128"/>
                  </a:rPr>
                  <a:t>4</a:t>
                </a:r>
                <a:r>
                  <a:rPr kumimoji="1" lang="ja-JP" altLang="en-US" sz="1050" spc="-100" dirty="0">
                    <a:latin typeface="BIZ UDPゴシック" panose="020B0400000000000000" pitchFamily="50" charset="-128"/>
                    <a:ea typeface="BIZ UDPゴシック" panose="020B0400000000000000" pitchFamily="50" charset="-128"/>
                  </a:rPr>
                  <a:t>日</a:t>
                </a:r>
                <a:r>
                  <a:rPr kumimoji="1" lang="en-US" altLang="ja-JP" sz="1050" spc="-100" dirty="0">
                    <a:latin typeface="BIZ UDPゴシック" panose="020B0400000000000000" pitchFamily="50" charset="-128"/>
                    <a:ea typeface="BIZ UDPゴシック" panose="020B0400000000000000" pitchFamily="50" charset="-128"/>
                  </a:rPr>
                  <a:t>(</a:t>
                </a:r>
                <a:r>
                  <a:rPr kumimoji="1" lang="ja-JP" altLang="en-US" sz="1050" spc="-100" dirty="0">
                    <a:latin typeface="BIZ UDPゴシック" panose="020B0400000000000000" pitchFamily="50" charset="-128"/>
                    <a:ea typeface="BIZ UDPゴシック" panose="020B0400000000000000" pitchFamily="50" charset="-128"/>
                  </a:rPr>
                  <a:t>木</a:t>
                </a:r>
                <a:r>
                  <a:rPr kumimoji="1" lang="en-US" altLang="ja-JP" sz="1050" spc="-100" dirty="0">
                    <a:latin typeface="BIZ UDPゴシック" panose="020B0400000000000000" pitchFamily="50" charset="-128"/>
                    <a:ea typeface="BIZ UDPゴシック" panose="020B0400000000000000" pitchFamily="50" charset="-128"/>
                  </a:rPr>
                  <a:t>)</a:t>
                </a:r>
                <a:r>
                  <a:rPr kumimoji="1" lang="ja-JP" altLang="en-US" sz="1050" spc="-100" dirty="0">
                    <a:latin typeface="BIZ UDPゴシック" panose="020B0400000000000000" pitchFamily="50" charset="-128"/>
                    <a:ea typeface="BIZ UDPゴシック" panose="020B0400000000000000" pitchFamily="50" charset="-128"/>
                  </a:rPr>
                  <a:t>～</a:t>
                </a:r>
                <a:r>
                  <a:rPr kumimoji="1" lang="en-US" altLang="ja-JP" sz="1050" spc="-100" dirty="0">
                    <a:latin typeface="BIZ UDPゴシック" panose="020B0400000000000000" pitchFamily="50" charset="-128"/>
                    <a:ea typeface="BIZ UDPゴシック" panose="020B0400000000000000" pitchFamily="50" charset="-128"/>
                  </a:rPr>
                  <a:t>17</a:t>
                </a:r>
                <a:r>
                  <a:rPr kumimoji="1" lang="ja-JP" altLang="en-US" sz="1050" spc="-100" dirty="0">
                    <a:latin typeface="BIZ UDPゴシック" panose="020B0400000000000000" pitchFamily="50" charset="-128"/>
                    <a:ea typeface="BIZ UDPゴシック" panose="020B0400000000000000" pitchFamily="50" charset="-128"/>
                  </a:rPr>
                  <a:t>日</a:t>
                </a:r>
                <a:r>
                  <a:rPr kumimoji="1" lang="en-US" altLang="ja-JP" sz="1050" spc="-100" dirty="0">
                    <a:latin typeface="BIZ UDPゴシック" panose="020B0400000000000000" pitchFamily="50" charset="-128"/>
                    <a:ea typeface="BIZ UDPゴシック" panose="020B0400000000000000" pitchFamily="50" charset="-128"/>
                  </a:rPr>
                  <a:t>(</a:t>
                </a:r>
                <a:r>
                  <a:rPr kumimoji="1" lang="ja-JP" altLang="en-US" sz="1050" spc="-100" dirty="0">
                    <a:latin typeface="BIZ UDPゴシック" panose="020B0400000000000000" pitchFamily="50" charset="-128"/>
                    <a:ea typeface="BIZ UDPゴシック" panose="020B0400000000000000" pitchFamily="50" charset="-128"/>
                  </a:rPr>
                  <a:t>水</a:t>
                </a:r>
                <a:r>
                  <a:rPr kumimoji="1" lang="en-US" altLang="ja-JP" sz="1050" spc="-100" dirty="0">
                    <a:latin typeface="BIZ UDPゴシック" panose="020B0400000000000000" pitchFamily="50" charset="-128"/>
                    <a:ea typeface="BIZ UDPゴシック" panose="020B0400000000000000" pitchFamily="50" charset="-128"/>
                  </a:rPr>
                  <a:t>)</a:t>
                </a:r>
                <a:endParaRPr kumimoji="1" lang="ja-JP" altLang="en-US" sz="1050" kern="0" spc="-100" dirty="0">
                  <a:latin typeface="BIZ UDPゴシック" panose="020B0400000000000000" pitchFamily="50" charset="-128"/>
                  <a:ea typeface="BIZ UDPゴシック" panose="020B0400000000000000" pitchFamily="50" charset="-128"/>
                </a:endParaRPr>
              </a:p>
            </p:txBody>
          </p:sp>
        </p:grpSp>
        <p:sp>
          <p:nvSpPr>
            <p:cNvPr id="96" name="テキスト ボックス 95">
              <a:extLst>
                <a:ext uri="{FF2B5EF4-FFF2-40B4-BE49-F238E27FC236}">
                  <a16:creationId xmlns:a16="http://schemas.microsoft.com/office/drawing/2014/main" id="{A0F78071-D381-4190-8138-893B7AFE2EC2}"/>
                </a:ext>
              </a:extLst>
            </p:cNvPr>
            <p:cNvSpPr txBox="1"/>
            <p:nvPr/>
          </p:nvSpPr>
          <p:spPr>
            <a:xfrm rot="21540000">
              <a:off x="157502" y="9472464"/>
              <a:ext cx="180819" cy="364202"/>
            </a:xfrm>
            <a:prstGeom prst="rect">
              <a:avLst/>
            </a:prstGeom>
            <a:noFill/>
          </p:spPr>
          <p:txBody>
            <a:bodyPr vert="eaVert" wrap="none" lIns="0" tIns="0" rIns="0" bIns="0" rtlCol="0" anchor="ctr">
              <a:spAutoFit/>
            </a:bodyPr>
            <a:lstStyle/>
            <a:p>
              <a:pPr>
                <a:lnSpc>
                  <a:spcPts val="1400"/>
                </a:lnSpc>
              </a:pPr>
              <a:r>
                <a:rPr kumimoji="1" lang="ja-JP" altLang="en-US" sz="1200" b="1" spc="220" dirty="0">
                  <a:latin typeface="BIZ UDPゴシック" panose="020B0400000000000000" pitchFamily="50" charset="-128"/>
                  <a:ea typeface="BIZ UDPゴシック" panose="020B0400000000000000" pitchFamily="50" charset="-128"/>
                </a:rPr>
                <a:t>期間</a:t>
              </a:r>
              <a:endParaRPr kumimoji="1" lang="ja-JP" altLang="en-US" sz="1400" b="1" kern="0" spc="220" dirty="0">
                <a:latin typeface="BIZ UDPゴシック" panose="020B0400000000000000" pitchFamily="50" charset="-128"/>
                <a:ea typeface="BIZ UDPゴシック" panose="020B0400000000000000" pitchFamily="50" charset="-128"/>
              </a:endParaRPr>
            </a:p>
          </p:txBody>
        </p:sp>
      </p:grpSp>
      <p:sp>
        <p:nvSpPr>
          <p:cNvPr id="100" name="四角形: 角を丸くする 99">
            <a:extLst>
              <a:ext uri="{FF2B5EF4-FFF2-40B4-BE49-F238E27FC236}">
                <a16:creationId xmlns:a16="http://schemas.microsoft.com/office/drawing/2014/main" id="{9597BA8F-F63E-44DC-AD55-D29E5E8FE28F}"/>
              </a:ext>
            </a:extLst>
          </p:cNvPr>
          <p:cNvSpPr/>
          <p:nvPr/>
        </p:nvSpPr>
        <p:spPr>
          <a:xfrm>
            <a:off x="2398940" y="8468207"/>
            <a:ext cx="2592000" cy="1363690"/>
          </a:xfrm>
          <a:prstGeom prst="round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grpSp>
        <p:nvGrpSpPr>
          <p:cNvPr id="101" name="グループ化 100">
            <a:extLst>
              <a:ext uri="{FF2B5EF4-FFF2-40B4-BE49-F238E27FC236}">
                <a16:creationId xmlns:a16="http://schemas.microsoft.com/office/drawing/2014/main" id="{106931AD-7A15-4582-ADA9-3E12B915ED88}"/>
              </a:ext>
            </a:extLst>
          </p:cNvPr>
          <p:cNvGrpSpPr/>
          <p:nvPr/>
        </p:nvGrpSpPr>
        <p:grpSpPr>
          <a:xfrm>
            <a:off x="2441312" y="9044305"/>
            <a:ext cx="2828207" cy="813923"/>
            <a:chOff x="2093217" y="9222123"/>
            <a:chExt cx="2828207" cy="813923"/>
          </a:xfrm>
        </p:grpSpPr>
        <p:sp>
          <p:nvSpPr>
            <p:cNvPr id="102" name="四角形: 角を丸くする 101">
              <a:extLst>
                <a:ext uri="{FF2B5EF4-FFF2-40B4-BE49-F238E27FC236}">
                  <a16:creationId xmlns:a16="http://schemas.microsoft.com/office/drawing/2014/main" id="{94142158-DB36-4101-977B-6391369A03D0}"/>
                </a:ext>
              </a:extLst>
            </p:cNvPr>
            <p:cNvSpPr/>
            <p:nvPr/>
          </p:nvSpPr>
          <p:spPr>
            <a:xfrm>
              <a:off x="2094063" y="9389086"/>
              <a:ext cx="199751" cy="508568"/>
            </a:xfrm>
            <a:prstGeom prst="roundRect">
              <a:avLst>
                <a:gd name="adj" fmla="val 345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grpSp>
          <p:nvGrpSpPr>
            <p:cNvPr id="103" name="グループ化 102">
              <a:extLst>
                <a:ext uri="{FF2B5EF4-FFF2-40B4-BE49-F238E27FC236}">
                  <a16:creationId xmlns:a16="http://schemas.microsoft.com/office/drawing/2014/main" id="{3B395BC7-5B04-48FF-96EC-227E86276744}"/>
                </a:ext>
              </a:extLst>
            </p:cNvPr>
            <p:cNvGrpSpPr/>
            <p:nvPr/>
          </p:nvGrpSpPr>
          <p:grpSpPr>
            <a:xfrm>
              <a:off x="2093217" y="9222123"/>
              <a:ext cx="2828207" cy="813923"/>
              <a:chOff x="5194584" y="12385349"/>
              <a:chExt cx="2828207" cy="813923"/>
            </a:xfrm>
          </p:grpSpPr>
          <p:sp>
            <p:nvSpPr>
              <p:cNvPr id="104" name="テキスト ボックス 103">
                <a:extLst>
                  <a:ext uri="{FF2B5EF4-FFF2-40B4-BE49-F238E27FC236}">
                    <a16:creationId xmlns:a16="http://schemas.microsoft.com/office/drawing/2014/main" id="{EC9F1B46-4D74-4DE8-95A2-92BE05919E6C}"/>
                  </a:ext>
                </a:extLst>
              </p:cNvPr>
              <p:cNvSpPr txBox="1">
                <a:spLocks/>
              </p:cNvSpPr>
              <p:nvPr/>
            </p:nvSpPr>
            <p:spPr>
              <a:xfrm>
                <a:off x="5194584" y="12385349"/>
                <a:ext cx="2828207" cy="813923"/>
              </a:xfrm>
              <a:prstGeom prst="rect">
                <a:avLst/>
              </a:prstGeom>
              <a:noFill/>
            </p:spPr>
            <p:txBody>
              <a:bodyPr wrap="square" lIns="0" tIns="0" rIns="0" bIns="0" rtlCol="0" anchor="ctr" anchorCtr="1">
                <a:noAutofit/>
              </a:bodyPr>
              <a:lstStyle/>
              <a:p>
                <a:pPr>
                  <a:lnSpc>
                    <a:spcPts val="1300"/>
                  </a:lnSpc>
                </a:pPr>
                <a:r>
                  <a:rPr kumimoji="1" lang="en-US" altLang="ja-JP" sz="1050" kern="0" spc="-100" dirty="0">
                    <a:latin typeface="BIZ UDPゴシック" panose="020B0400000000000000" pitchFamily="50" charset="-128"/>
                    <a:ea typeface="BIZ UDPゴシック" panose="020B0400000000000000" pitchFamily="50" charset="-128"/>
                  </a:rPr>
                  <a:t>EXPO</a:t>
                </a:r>
                <a:r>
                  <a:rPr kumimoji="1" lang="ja-JP" altLang="en-US" sz="1050" kern="0" spc="-100" dirty="0">
                    <a:latin typeface="BIZ UDPゴシック" panose="020B0400000000000000" pitchFamily="50" charset="-128"/>
                    <a:ea typeface="BIZ UDPゴシック" panose="020B0400000000000000" pitchFamily="50" charset="-128"/>
                  </a:rPr>
                  <a:t>アリーナ、</a:t>
                </a:r>
                <a:r>
                  <a:rPr kumimoji="1" lang="en-US" altLang="ja-JP" sz="1050" kern="0" spc="-100" dirty="0">
                    <a:latin typeface="BIZ UDPゴシック" panose="020B0400000000000000" pitchFamily="50" charset="-128"/>
                    <a:ea typeface="BIZ UDPゴシック" panose="020B0400000000000000" pitchFamily="50" charset="-128"/>
                  </a:rPr>
                  <a:t>EXPO</a:t>
                </a:r>
                <a:r>
                  <a:rPr kumimoji="1" lang="ja-JP" altLang="en-US" sz="1050" kern="0" spc="-100" dirty="0">
                    <a:latin typeface="BIZ UDPゴシック" panose="020B0400000000000000" pitchFamily="50" charset="-128"/>
                    <a:ea typeface="BIZ UDPゴシック" panose="020B0400000000000000" pitchFamily="50" charset="-128"/>
                  </a:rPr>
                  <a:t>メッセ、</a:t>
                </a:r>
                <a:endParaRPr kumimoji="1" lang="en-US" altLang="ja-JP" sz="1050" kern="0" spc="-100" dirty="0">
                  <a:latin typeface="BIZ UDPゴシック" panose="020B0400000000000000" pitchFamily="50" charset="-128"/>
                  <a:ea typeface="BIZ UDPゴシック" panose="020B0400000000000000" pitchFamily="50" charset="-128"/>
                </a:endParaRPr>
              </a:p>
              <a:p>
                <a:pPr>
                  <a:lnSpc>
                    <a:spcPts val="1300"/>
                  </a:lnSpc>
                </a:pPr>
                <a:r>
                  <a:rPr kumimoji="1" lang="en-US" altLang="ja-JP" sz="1050" kern="0" spc="-100" dirty="0">
                    <a:latin typeface="BIZ UDPゴシック" panose="020B0400000000000000" pitchFamily="50" charset="-128"/>
                    <a:ea typeface="BIZ UDPゴシック" panose="020B0400000000000000" pitchFamily="50" charset="-128"/>
                  </a:rPr>
                  <a:t>EXPO</a:t>
                </a:r>
                <a:r>
                  <a:rPr kumimoji="1" lang="ja-JP" altLang="en-US" sz="1050" kern="0" spc="-100" dirty="0">
                    <a:latin typeface="BIZ UDPゴシック" panose="020B0400000000000000" pitchFamily="50" charset="-128"/>
                    <a:ea typeface="BIZ UDPゴシック" panose="020B0400000000000000" pitchFamily="50" charset="-128"/>
                  </a:rPr>
                  <a:t>ホール、</a:t>
                </a:r>
                <a:r>
                  <a:rPr kumimoji="1" lang="ja-JP" altLang="en-US" sz="950" kern="0" spc="-100" dirty="0">
                    <a:latin typeface="BIZ UDPゴシック" panose="020B0400000000000000" pitchFamily="50" charset="-128"/>
                    <a:ea typeface="BIZ UDPゴシック" panose="020B0400000000000000" pitchFamily="50" charset="-128"/>
                  </a:rPr>
                  <a:t>ギャラリー</a:t>
                </a:r>
                <a:r>
                  <a:rPr kumimoji="1" lang="en-US" altLang="ja-JP" sz="950" kern="0" spc="-100" dirty="0">
                    <a:latin typeface="BIZ UDPゴシック" panose="020B0400000000000000" pitchFamily="50" charset="-128"/>
                    <a:ea typeface="BIZ UDPゴシック" panose="020B0400000000000000" pitchFamily="50" charset="-128"/>
                  </a:rPr>
                  <a:t>EAST/WEST</a:t>
                </a:r>
                <a:r>
                  <a:rPr kumimoji="1" lang="ja-JP" altLang="en-US" sz="950" kern="0" spc="-100" dirty="0">
                    <a:latin typeface="BIZ UDPゴシック" panose="020B0400000000000000" pitchFamily="50" charset="-128"/>
                    <a:ea typeface="BIZ UDPゴシック" panose="020B0400000000000000" pitchFamily="50" charset="-128"/>
                  </a:rPr>
                  <a:t>、</a:t>
                </a:r>
                <a:endParaRPr kumimoji="1" lang="en-US" altLang="ja-JP" sz="950" kern="0" spc="-100" dirty="0">
                  <a:latin typeface="BIZ UDPゴシック" panose="020B0400000000000000" pitchFamily="50" charset="-128"/>
                  <a:ea typeface="BIZ UDPゴシック" panose="020B0400000000000000" pitchFamily="50" charset="-128"/>
                </a:endParaRPr>
              </a:p>
              <a:p>
                <a:pPr>
                  <a:lnSpc>
                    <a:spcPts val="1300"/>
                  </a:lnSpc>
                </a:pPr>
                <a:r>
                  <a:rPr kumimoji="1" lang="ja-JP" altLang="en-US" sz="950" kern="0" spc="-100" dirty="0">
                    <a:latin typeface="BIZ UDPゴシック" panose="020B0400000000000000" pitchFamily="50" charset="-128"/>
                    <a:ea typeface="BIZ UDPゴシック" panose="020B0400000000000000" pitchFamily="50" charset="-128"/>
                  </a:rPr>
                  <a:t>ポップアップステージ南、</a:t>
                </a:r>
                <a:endParaRPr kumimoji="1" lang="en-US" altLang="ja-JP" sz="950" kern="0" spc="-100" dirty="0">
                  <a:latin typeface="BIZ UDPゴシック" panose="020B0400000000000000" pitchFamily="50" charset="-128"/>
                  <a:ea typeface="BIZ UDPゴシック" panose="020B0400000000000000" pitchFamily="50" charset="-128"/>
                </a:endParaRPr>
              </a:p>
              <a:p>
                <a:pPr>
                  <a:lnSpc>
                    <a:spcPts val="1300"/>
                  </a:lnSpc>
                </a:pPr>
                <a:r>
                  <a:rPr kumimoji="1" lang="ja-JP" altLang="en-US" sz="1000" kern="0" spc="-100" dirty="0">
                    <a:latin typeface="BIZ UDPゴシック" panose="020B0400000000000000" pitchFamily="50" charset="-128"/>
                    <a:ea typeface="BIZ UDPゴシック" panose="020B0400000000000000" pitchFamily="50" charset="-128"/>
                  </a:rPr>
                  <a:t>大阪ヘルスケアパビリオンリボーンステージ</a:t>
                </a:r>
              </a:p>
            </p:txBody>
          </p:sp>
          <p:sp>
            <p:nvSpPr>
              <p:cNvPr id="105" name="テキスト ボックス 104">
                <a:extLst>
                  <a:ext uri="{FF2B5EF4-FFF2-40B4-BE49-F238E27FC236}">
                    <a16:creationId xmlns:a16="http://schemas.microsoft.com/office/drawing/2014/main" id="{12EEB8C0-1208-46C6-AF9A-EE2ABA02C6FB}"/>
                  </a:ext>
                </a:extLst>
              </p:cNvPr>
              <p:cNvSpPr txBox="1"/>
              <p:nvPr/>
            </p:nvSpPr>
            <p:spPr>
              <a:xfrm>
                <a:off x="5204895" y="12637240"/>
                <a:ext cx="180819" cy="364202"/>
              </a:xfrm>
              <a:prstGeom prst="rect">
                <a:avLst/>
              </a:prstGeom>
              <a:noFill/>
            </p:spPr>
            <p:txBody>
              <a:bodyPr vert="eaVert" wrap="none" lIns="0" tIns="0" rIns="0" bIns="0" rtlCol="0" anchor="ctr">
                <a:spAutoFit/>
              </a:bodyPr>
              <a:lstStyle/>
              <a:p>
                <a:pPr>
                  <a:lnSpc>
                    <a:spcPts val="1400"/>
                  </a:lnSpc>
                </a:pPr>
                <a:r>
                  <a:rPr kumimoji="1" lang="ja-JP" altLang="en-US" sz="1200" b="1" kern="0" spc="220" dirty="0">
                    <a:latin typeface="BIZ UDPゴシック" panose="020B0400000000000000" pitchFamily="50" charset="-128"/>
                    <a:ea typeface="BIZ UDPゴシック" panose="020B0400000000000000" pitchFamily="50" charset="-128"/>
                  </a:rPr>
                  <a:t>場所</a:t>
                </a:r>
                <a:endParaRPr kumimoji="1" lang="en-US" altLang="ja-JP" sz="1200" b="1" kern="0" spc="220" dirty="0">
                  <a:latin typeface="BIZ UDPゴシック" panose="020B0400000000000000" pitchFamily="50" charset="-128"/>
                  <a:ea typeface="BIZ UDPゴシック" panose="020B0400000000000000" pitchFamily="50" charset="-128"/>
                </a:endParaRPr>
              </a:p>
            </p:txBody>
          </p:sp>
        </p:grpSp>
      </p:grpSp>
      <p:pic>
        <p:nvPicPr>
          <p:cNvPr id="3" name="図 2">
            <a:extLst>
              <a:ext uri="{FF2B5EF4-FFF2-40B4-BE49-F238E27FC236}">
                <a16:creationId xmlns:a16="http://schemas.microsoft.com/office/drawing/2014/main" id="{D993994C-AA76-447C-848C-0786E63FA7FF}"/>
              </a:ext>
            </a:extLst>
          </p:cNvPr>
          <p:cNvPicPr>
            <a:picLocks noChangeAspect="1"/>
          </p:cNvPicPr>
          <p:nvPr/>
        </p:nvPicPr>
        <p:blipFill>
          <a:blip r:embed="rId6"/>
          <a:stretch>
            <a:fillRect/>
          </a:stretch>
        </p:blipFill>
        <p:spPr>
          <a:xfrm>
            <a:off x="276380" y="5817858"/>
            <a:ext cx="4645555" cy="3603048"/>
          </a:xfrm>
          <a:prstGeom prst="rect">
            <a:avLst/>
          </a:prstGeom>
        </p:spPr>
      </p:pic>
      <p:pic>
        <p:nvPicPr>
          <p:cNvPr id="5" name="図 4">
            <a:extLst>
              <a:ext uri="{FF2B5EF4-FFF2-40B4-BE49-F238E27FC236}">
                <a16:creationId xmlns:a16="http://schemas.microsoft.com/office/drawing/2014/main" id="{14BE7F6E-E9CE-49F0-9F0D-AE271FF71B93}"/>
              </a:ext>
            </a:extLst>
          </p:cNvPr>
          <p:cNvPicPr>
            <a:picLocks noChangeAspect="1"/>
          </p:cNvPicPr>
          <p:nvPr/>
        </p:nvPicPr>
        <p:blipFill>
          <a:blip r:embed="rId7"/>
          <a:stretch>
            <a:fillRect/>
          </a:stretch>
        </p:blipFill>
        <p:spPr>
          <a:xfrm>
            <a:off x="12486105" y="3887134"/>
            <a:ext cx="2212053" cy="1451314"/>
          </a:xfrm>
          <a:prstGeom prst="rect">
            <a:avLst/>
          </a:prstGeom>
          <a:ln w="57150">
            <a:noFill/>
          </a:ln>
        </p:spPr>
      </p:pic>
    </p:spTree>
    <p:extLst>
      <p:ext uri="{BB962C8B-B14F-4D97-AF65-F5344CB8AC3E}">
        <p14:creationId xmlns:p14="http://schemas.microsoft.com/office/powerpoint/2010/main" val="29251593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a:extLst>
              <a:ext uri="{FF2B5EF4-FFF2-40B4-BE49-F238E27FC236}">
                <a16:creationId xmlns:a16="http://schemas.microsoft.com/office/drawing/2014/main" id="{420D01F2-FFE9-4A0A-8502-F669245C5239}"/>
              </a:ext>
            </a:extLst>
          </p:cNvPr>
          <p:cNvSpPr/>
          <p:nvPr/>
        </p:nvSpPr>
        <p:spPr>
          <a:xfrm>
            <a:off x="6413903" y="1726832"/>
            <a:ext cx="8208914" cy="7867950"/>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a:extLst>
              <a:ext uri="{FF2B5EF4-FFF2-40B4-BE49-F238E27FC236}">
                <a16:creationId xmlns:a16="http://schemas.microsoft.com/office/drawing/2014/main" id="{4B99F9B1-71B1-467D-8548-CB351730E927}"/>
              </a:ext>
            </a:extLst>
          </p:cNvPr>
          <p:cNvSpPr/>
          <p:nvPr/>
        </p:nvSpPr>
        <p:spPr>
          <a:xfrm>
            <a:off x="496533" y="1720543"/>
            <a:ext cx="5782347" cy="7874240"/>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6" name="表 12">
            <a:extLst>
              <a:ext uri="{FF2B5EF4-FFF2-40B4-BE49-F238E27FC236}">
                <a16:creationId xmlns:a16="http://schemas.microsoft.com/office/drawing/2014/main" id="{F797EC84-7803-4388-BB47-C2D1C7D2B075}"/>
              </a:ext>
            </a:extLst>
          </p:cNvPr>
          <p:cNvGraphicFramePr>
            <a:graphicFrameLocks noGrp="1"/>
          </p:cNvGraphicFramePr>
          <p:nvPr>
            <p:extLst>
              <p:ext uri="{D42A27DB-BD31-4B8C-83A1-F6EECF244321}">
                <p14:modId xmlns:p14="http://schemas.microsoft.com/office/powerpoint/2010/main" val="2300283254"/>
              </p:ext>
            </p:extLst>
          </p:nvPr>
        </p:nvGraphicFramePr>
        <p:xfrm>
          <a:off x="481330" y="1708148"/>
          <a:ext cx="3118909" cy="519049"/>
        </p:xfrm>
        <a:graphic>
          <a:graphicData uri="http://schemas.openxmlformats.org/drawingml/2006/table">
            <a:tbl>
              <a:tblPr firstRow="1" bandRow="1">
                <a:tableStyleId>{5C22544A-7EE6-4342-B048-85BDC9FD1C3A}</a:tableStyleId>
              </a:tblPr>
              <a:tblGrid>
                <a:gridCol w="3118909">
                  <a:extLst>
                    <a:ext uri="{9D8B030D-6E8A-4147-A177-3AD203B41FA5}">
                      <a16:colId xmlns:a16="http://schemas.microsoft.com/office/drawing/2014/main" val="754763856"/>
                    </a:ext>
                  </a:extLst>
                </a:gridCol>
              </a:tblGrid>
              <a:tr h="370840">
                <a:tc>
                  <a:txBody>
                    <a:bodyPr/>
                    <a:lstStyle/>
                    <a:p>
                      <a:pPr algn="ctr"/>
                      <a:r>
                        <a:rPr kumimoji="1" lang="ja-JP" altLang="en-US" dirty="0">
                          <a:latin typeface="BIZ UDPゴシック" panose="020B0400000000000000" pitchFamily="50" charset="-128"/>
                          <a:ea typeface="BIZ UDPゴシック" panose="020B0400000000000000" pitchFamily="50" charset="-128"/>
                        </a:rPr>
                        <a:t>健康・医療</a:t>
                      </a:r>
                    </a:p>
                  </a:txBody>
                  <a:tcPr anchor="ctr"/>
                </a:tc>
                <a:extLst>
                  <a:ext uri="{0D108BD9-81ED-4DB2-BD59-A6C34878D82A}">
                    <a16:rowId xmlns:a16="http://schemas.microsoft.com/office/drawing/2014/main" val="467128479"/>
                  </a:ext>
                </a:extLst>
              </a:tr>
            </a:tbl>
          </a:graphicData>
        </a:graphic>
      </p:graphicFrame>
      <p:graphicFrame>
        <p:nvGraphicFramePr>
          <p:cNvPr id="38" name="表 12">
            <a:extLst>
              <a:ext uri="{FF2B5EF4-FFF2-40B4-BE49-F238E27FC236}">
                <a16:creationId xmlns:a16="http://schemas.microsoft.com/office/drawing/2014/main" id="{5F2F34A2-B4B2-4C5B-A13D-2C4753FE9126}"/>
              </a:ext>
            </a:extLst>
          </p:cNvPr>
          <p:cNvGraphicFramePr>
            <a:graphicFrameLocks noGrp="1"/>
          </p:cNvGraphicFramePr>
          <p:nvPr>
            <p:extLst>
              <p:ext uri="{D42A27DB-BD31-4B8C-83A1-F6EECF244321}">
                <p14:modId xmlns:p14="http://schemas.microsoft.com/office/powerpoint/2010/main" val="2312920760"/>
              </p:ext>
            </p:extLst>
          </p:nvPr>
        </p:nvGraphicFramePr>
        <p:xfrm>
          <a:off x="6401203" y="1718308"/>
          <a:ext cx="3118909" cy="519049"/>
        </p:xfrm>
        <a:graphic>
          <a:graphicData uri="http://schemas.openxmlformats.org/drawingml/2006/table">
            <a:tbl>
              <a:tblPr firstRow="1" bandRow="1">
                <a:tableStyleId>{5C22544A-7EE6-4342-B048-85BDC9FD1C3A}</a:tableStyleId>
              </a:tblPr>
              <a:tblGrid>
                <a:gridCol w="3118909">
                  <a:extLst>
                    <a:ext uri="{9D8B030D-6E8A-4147-A177-3AD203B41FA5}">
                      <a16:colId xmlns:a16="http://schemas.microsoft.com/office/drawing/2014/main" val="754763856"/>
                    </a:ext>
                  </a:extLst>
                </a:gridCol>
              </a:tblGrid>
              <a:tr h="370840">
                <a:tc>
                  <a:txBody>
                    <a:bodyPr/>
                    <a:lstStyle/>
                    <a:p>
                      <a:pPr algn="ctr"/>
                      <a:r>
                        <a:rPr kumimoji="1" lang="ja-JP" altLang="en-US" dirty="0">
                          <a:latin typeface="BIZ UDPゴシック" panose="020B0400000000000000" pitchFamily="50" charset="-128"/>
                          <a:ea typeface="BIZ UDPゴシック" panose="020B0400000000000000" pitchFamily="50" charset="-128"/>
                        </a:rPr>
                        <a:t>モビリティ</a:t>
                      </a:r>
                    </a:p>
                  </a:txBody>
                  <a:tcPr anchor="ctr"/>
                </a:tc>
                <a:extLst>
                  <a:ext uri="{0D108BD9-81ED-4DB2-BD59-A6C34878D82A}">
                    <a16:rowId xmlns:a16="http://schemas.microsoft.com/office/drawing/2014/main" val="467128479"/>
                  </a:ext>
                </a:extLst>
              </a:tr>
            </a:tbl>
          </a:graphicData>
        </a:graphic>
      </p:graphicFrame>
      <p:grpSp>
        <p:nvGrpSpPr>
          <p:cNvPr id="49" name="グループ化 48">
            <a:extLst>
              <a:ext uri="{FF2B5EF4-FFF2-40B4-BE49-F238E27FC236}">
                <a16:creationId xmlns:a16="http://schemas.microsoft.com/office/drawing/2014/main" id="{3AB3F30B-E909-41DA-98C4-33F7063C29EF}"/>
              </a:ext>
            </a:extLst>
          </p:cNvPr>
          <p:cNvGrpSpPr/>
          <p:nvPr/>
        </p:nvGrpSpPr>
        <p:grpSpPr>
          <a:xfrm>
            <a:off x="558742" y="6440279"/>
            <a:ext cx="5550188" cy="3032311"/>
            <a:chOff x="8140327" y="1638628"/>
            <a:chExt cx="5550188" cy="3032311"/>
          </a:xfrm>
        </p:grpSpPr>
        <p:grpSp>
          <p:nvGrpSpPr>
            <p:cNvPr id="53" name="グループ化 52">
              <a:extLst>
                <a:ext uri="{FF2B5EF4-FFF2-40B4-BE49-F238E27FC236}">
                  <a16:creationId xmlns:a16="http://schemas.microsoft.com/office/drawing/2014/main" id="{D6A94D9F-7A5C-4C7D-BE36-D45DA07C6336}"/>
                </a:ext>
              </a:extLst>
            </p:cNvPr>
            <p:cNvGrpSpPr/>
            <p:nvPr/>
          </p:nvGrpSpPr>
          <p:grpSpPr>
            <a:xfrm>
              <a:off x="11871849" y="1638628"/>
              <a:ext cx="1818666" cy="3032311"/>
              <a:chOff x="11364693" y="1685724"/>
              <a:chExt cx="2305442" cy="4309790"/>
            </a:xfrm>
          </p:grpSpPr>
          <p:pic>
            <p:nvPicPr>
              <p:cNvPr id="55" name="図 54">
                <a:extLst>
                  <a:ext uri="{FF2B5EF4-FFF2-40B4-BE49-F238E27FC236}">
                    <a16:creationId xmlns:a16="http://schemas.microsoft.com/office/drawing/2014/main" id="{FB1BA660-E3A2-45FA-862A-28FD9C241F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64693" y="1685724"/>
                <a:ext cx="2305442" cy="1476249"/>
              </a:xfrm>
              <a:prstGeom prst="rect">
                <a:avLst/>
              </a:prstGeom>
            </p:spPr>
          </p:pic>
          <p:pic>
            <p:nvPicPr>
              <p:cNvPr id="56" name="図 55">
                <a:extLst>
                  <a:ext uri="{FF2B5EF4-FFF2-40B4-BE49-F238E27FC236}">
                    <a16:creationId xmlns:a16="http://schemas.microsoft.com/office/drawing/2014/main" id="{CD535AD3-40A1-4812-8591-3CDA213AF8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95744" y="4259914"/>
                <a:ext cx="1735602" cy="1735600"/>
              </a:xfrm>
              <a:prstGeom prst="rect">
                <a:avLst/>
              </a:prstGeom>
              <a:ln>
                <a:solidFill>
                  <a:schemeClr val="bg2">
                    <a:lumMod val="90000"/>
                  </a:schemeClr>
                </a:solidFill>
              </a:ln>
            </p:spPr>
          </p:pic>
        </p:grpSp>
        <p:sp>
          <p:nvSpPr>
            <p:cNvPr id="54" name="テキスト ボックス 53">
              <a:extLst>
                <a:ext uri="{FF2B5EF4-FFF2-40B4-BE49-F238E27FC236}">
                  <a16:creationId xmlns:a16="http://schemas.microsoft.com/office/drawing/2014/main" id="{6427594A-65CD-4687-842D-A8689184A4BA}"/>
                </a:ext>
              </a:extLst>
            </p:cNvPr>
            <p:cNvSpPr txBox="1"/>
            <p:nvPr/>
          </p:nvSpPr>
          <p:spPr>
            <a:xfrm>
              <a:off x="8140327" y="1899589"/>
              <a:ext cx="3708780" cy="2285241"/>
            </a:xfrm>
            <a:prstGeom prst="rect">
              <a:avLst/>
            </a:prstGeom>
            <a:noFill/>
          </p:spPr>
          <p:txBody>
            <a:bodyPr wrap="square" rtlCol="0">
              <a:spAutoFit/>
            </a:bodyPr>
            <a:lstStyle/>
            <a:p>
              <a:pPr algn="ctr">
                <a:spcAft>
                  <a:spcPts val="300"/>
                </a:spcAft>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「健康と医療」をテーマに、</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産学官民の連携でヘルスケア分野の</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新技術の創出に取り組む拠点</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　</a:t>
              </a:r>
              <a:r>
                <a:rPr kumimoji="1" lang="ja-JP" altLang="en-US" sz="1200" b="1" dirty="0">
                  <a:solidFill>
                    <a:srgbClr val="0070C0"/>
                  </a:solidFill>
                  <a:latin typeface="BIZ UDPゴシック" panose="020B0400000000000000" pitchFamily="50" charset="-128"/>
                  <a:ea typeface="BIZ UDPゴシック" panose="020B0400000000000000" pitchFamily="50" charset="-128"/>
                </a:rPr>
                <a:t>（吹田市・摂津市）</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pPr>
                <a:spcAft>
                  <a:spcPts val="300"/>
                </a:spcAft>
              </a:pP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pPr marL="182563" indent="-182563">
                <a:spcAft>
                  <a:spcPts val="300"/>
                </a:spcAft>
                <a:buFont typeface="Wingdings" panose="05000000000000000000" pitchFamily="2" charset="2"/>
                <a:buChar char="l"/>
              </a:pPr>
              <a:r>
                <a:rPr kumimoji="1" lang="ja-JP" altLang="en-US" sz="1200" b="1" dirty="0">
                  <a:solidFill>
                    <a:srgbClr val="0070C0"/>
                  </a:solidFill>
                  <a:latin typeface="BIZ UDPゴシック" panose="020B0400000000000000" pitchFamily="50" charset="-128"/>
                  <a:ea typeface="BIZ UDPゴシック" panose="020B0400000000000000" pitchFamily="50" charset="-128"/>
                </a:rPr>
                <a:t>万博会場外パビリオンとして、「健都万博」を開催</a:t>
              </a:r>
              <a:endParaRPr kumimoji="1" lang="en-US" altLang="ja-JP" sz="1200" b="1" dirty="0">
                <a:solidFill>
                  <a:srgbClr val="0070C0"/>
                </a:solidFill>
                <a:latin typeface="BIZ UDPゴシック" panose="020B0400000000000000" pitchFamily="50" charset="-128"/>
                <a:ea typeface="BIZ UDPゴシック" panose="020B0400000000000000" pitchFamily="50" charset="-128"/>
              </a:endParaRPr>
            </a:p>
            <a:p>
              <a:pPr marL="177800">
                <a:spcAft>
                  <a:spcPts val="1200"/>
                </a:spcAft>
              </a:pPr>
              <a:r>
                <a:rPr kumimoji="1" lang="ja-JP" altLang="en-US" sz="1200" dirty="0">
                  <a:latin typeface="Meiryo UI" panose="020B0604030504040204" pitchFamily="50" charset="-128"/>
                  <a:ea typeface="Meiryo UI" panose="020B0604030504040204" pitchFamily="50" charset="-128"/>
                </a:rPr>
                <a:t>ヘルスケア分野の革新的技術・サービス等の体験や展示に加え、市民が主役となり企業等と共創して新製品やサービスをうみだす取組「リビングラボ」を実践するイベントを企画中</a:t>
              </a:r>
            </a:p>
          </p:txBody>
        </p:sp>
      </p:grpSp>
      <p:sp>
        <p:nvSpPr>
          <p:cNvPr id="4" name="テキスト ボックス 3">
            <a:extLst>
              <a:ext uri="{FF2B5EF4-FFF2-40B4-BE49-F238E27FC236}">
                <a16:creationId xmlns:a16="http://schemas.microsoft.com/office/drawing/2014/main" id="{BCD33000-DC8E-47E7-8417-4ED2C245EB5E}"/>
              </a:ext>
            </a:extLst>
          </p:cNvPr>
          <p:cNvSpPr txBox="1"/>
          <p:nvPr/>
        </p:nvSpPr>
        <p:spPr>
          <a:xfrm>
            <a:off x="575311" y="2351803"/>
            <a:ext cx="5493419"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t>ライフサイエンス～</a:t>
            </a:r>
            <a:r>
              <a:rPr kumimoji="1" lang="en-US" altLang="ja-JP" b="1" dirty="0" err="1"/>
              <a:t>Nakanoshima</a:t>
            </a:r>
            <a:r>
              <a:rPr kumimoji="1" lang="en-US" altLang="ja-JP" b="1" dirty="0"/>
              <a:t> </a:t>
            </a:r>
            <a:r>
              <a:rPr kumimoji="1" lang="en-US" altLang="ja-JP" b="1" dirty="0" err="1"/>
              <a:t>Qross</a:t>
            </a:r>
            <a:r>
              <a:rPr kumimoji="1" lang="ja-JP" altLang="en-US" b="1" dirty="0"/>
              <a:t>～</a:t>
            </a:r>
          </a:p>
        </p:txBody>
      </p:sp>
      <p:sp>
        <p:nvSpPr>
          <p:cNvPr id="62" name="テキスト ボックス 61">
            <a:extLst>
              <a:ext uri="{FF2B5EF4-FFF2-40B4-BE49-F238E27FC236}">
                <a16:creationId xmlns:a16="http://schemas.microsoft.com/office/drawing/2014/main" id="{07741538-6F3A-494C-AEF1-33352436513B}"/>
              </a:ext>
            </a:extLst>
          </p:cNvPr>
          <p:cNvSpPr txBox="1"/>
          <p:nvPr/>
        </p:nvSpPr>
        <p:spPr>
          <a:xfrm>
            <a:off x="575311" y="2920817"/>
            <a:ext cx="3742694" cy="2492990"/>
          </a:xfrm>
          <a:prstGeom prst="rect">
            <a:avLst/>
          </a:prstGeom>
          <a:noFill/>
        </p:spPr>
        <p:txBody>
          <a:bodyPr wrap="square" rtlCol="0">
            <a:spAutoFit/>
          </a:bodyPr>
          <a:lstStyle/>
          <a:p>
            <a:pPr marL="182563" indent="-182563" algn="ctr">
              <a:spcAft>
                <a:spcPts val="1200"/>
              </a:spcAft>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医療機関と企業、スタートアップ、</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支援機関等が一つ屋根の下に集積する</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他に類を見ない未来医療の産業化拠点</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200" b="1" dirty="0">
                <a:solidFill>
                  <a:srgbClr val="0070C0"/>
                </a:solidFill>
                <a:latin typeface="BIZ UDPゴシック" panose="020B0400000000000000" pitchFamily="50" charset="-128"/>
                <a:ea typeface="BIZ UDPゴシック" panose="020B0400000000000000" pitchFamily="50" charset="-128"/>
              </a:rPr>
              <a:t>（大阪市、中之島）</a:t>
            </a:r>
            <a:endParaRPr kumimoji="1" lang="en-US" altLang="ja-JP" sz="1200" b="1" dirty="0">
              <a:solidFill>
                <a:srgbClr val="0070C0"/>
              </a:solidFill>
              <a:latin typeface="BIZ UDPゴシック" panose="020B0400000000000000" pitchFamily="50" charset="-128"/>
              <a:ea typeface="BIZ UDPゴシック" panose="020B0400000000000000" pitchFamily="50" charset="-128"/>
            </a:endParaRPr>
          </a:p>
          <a:p>
            <a:pPr marL="182563" indent="-182563">
              <a:spcAft>
                <a:spcPts val="300"/>
              </a:spcAft>
              <a:buFont typeface="Wingdings" panose="05000000000000000000" pitchFamily="2" charset="2"/>
              <a:buChar char="l"/>
            </a:pPr>
            <a:r>
              <a:rPr kumimoji="1" lang="ja-JP" altLang="en-US" sz="1100" b="1" dirty="0">
                <a:solidFill>
                  <a:srgbClr val="0070C0"/>
                </a:solidFill>
                <a:latin typeface="BIZ UDPゴシック" panose="020B0400000000000000" pitchFamily="50" charset="-128"/>
                <a:ea typeface="BIZ UDPゴシック" panose="020B0400000000000000" pitchFamily="50" charset="-128"/>
              </a:rPr>
              <a:t>「未来医療」の産業化を進める新たな拠点</a:t>
            </a:r>
            <a:endParaRPr kumimoji="1" lang="en-US" altLang="ja-JP" sz="1100" b="1" dirty="0">
              <a:solidFill>
                <a:srgbClr val="0070C0"/>
              </a:solidFill>
              <a:latin typeface="BIZ UDPゴシック" panose="020B0400000000000000" pitchFamily="50" charset="-128"/>
              <a:ea typeface="BIZ UDPゴシック" panose="020B0400000000000000" pitchFamily="50" charset="-128"/>
            </a:endParaRPr>
          </a:p>
          <a:p>
            <a:pPr marL="177800">
              <a:spcAft>
                <a:spcPts val="1200"/>
              </a:spcAft>
            </a:pPr>
            <a:r>
              <a:rPr kumimoji="1" lang="ja-JP" altLang="en-US" sz="1100" dirty="0">
                <a:latin typeface="Meiryo UI" panose="020B0604030504040204" pitchFamily="50" charset="-128"/>
                <a:ea typeface="Meiryo UI" panose="020B0604030504040204" pitchFamily="50" charset="-128"/>
              </a:rPr>
              <a:t>「再生医療」をはじめ、ゲノム医療や人工知能（</a:t>
            </a:r>
            <a:r>
              <a:rPr kumimoji="1" lang="en-US"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IoT</a:t>
            </a:r>
            <a:r>
              <a:rPr kumimoji="1" lang="ja-JP" altLang="en-US" sz="1100" dirty="0">
                <a:latin typeface="Meiryo UI" panose="020B0604030504040204" pitchFamily="50" charset="-128"/>
                <a:ea typeface="Meiryo UI" panose="020B0604030504040204" pitchFamily="50" charset="-128"/>
              </a:rPr>
              <a:t>の活用等、今後の医療技術の進歩に即応した最先端の医療技術の創出、実装に向けたプロジェクトが進行中</a:t>
            </a:r>
            <a:endParaRPr kumimoji="1" lang="en-US" altLang="ja-JP" sz="1100" dirty="0">
              <a:latin typeface="Meiryo UI" panose="020B0604030504040204" pitchFamily="50" charset="-128"/>
              <a:ea typeface="Meiryo UI" panose="020B0604030504040204" pitchFamily="50" charset="-128"/>
            </a:endParaRPr>
          </a:p>
          <a:p>
            <a:pPr marL="182563" marR="0" lvl="0" indent="-182563"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100" b="1" i="0" u="none" strike="noStrike" kern="1200" cap="none" spc="-10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会場外パビリオンと見立て「未来の医療</a:t>
            </a:r>
            <a:r>
              <a:rPr kumimoji="1" lang="en-US" altLang="ja-JP" sz="1100" b="1" i="0" u="none" strike="noStrike" kern="1200" cap="none" spc="-10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EXPO</a:t>
            </a:r>
            <a:r>
              <a:rPr kumimoji="1" lang="ja-JP" altLang="en-US" sz="1100" b="1" i="0" u="none" strike="noStrike" kern="1200" cap="none" spc="-10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」を開催予定</a:t>
            </a:r>
            <a:endParaRPr kumimoji="1" lang="en-US" altLang="ja-JP" sz="1100" b="1" i="0" u="none" strike="noStrike" kern="1200" cap="none" spc="-10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17780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大阪・関西のライフサイエンスの潜在力や</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NQ</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の魅力、再生医療や</a:t>
            </a:r>
            <a:r>
              <a:rPr kumimoji="1" lang="en-US" altLang="ja-JP" sz="11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iPS</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細胞の可能性を感じられる展示・イベントを企画中</a:t>
            </a:r>
            <a:endParaRPr kumimoji="1" lang="en-US" altLang="ja-JP" sz="11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pic>
        <p:nvPicPr>
          <p:cNvPr id="63" name="図 62">
            <a:extLst>
              <a:ext uri="{FF2B5EF4-FFF2-40B4-BE49-F238E27FC236}">
                <a16:creationId xmlns:a16="http://schemas.microsoft.com/office/drawing/2014/main" id="{8C9FE974-F7C1-43DE-8D65-B933E6D1E8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22433" y="3448940"/>
            <a:ext cx="1746297" cy="2126053"/>
          </a:xfrm>
          <a:prstGeom prst="rect">
            <a:avLst/>
          </a:prstGeom>
        </p:spPr>
      </p:pic>
      <p:pic>
        <p:nvPicPr>
          <p:cNvPr id="64" name="図 63">
            <a:extLst>
              <a:ext uri="{FF2B5EF4-FFF2-40B4-BE49-F238E27FC236}">
                <a16:creationId xmlns:a16="http://schemas.microsoft.com/office/drawing/2014/main" id="{55AF26F8-39B0-4BF4-91F9-49C7AC8987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4721" y="2898065"/>
            <a:ext cx="1886379" cy="397767"/>
          </a:xfrm>
          <a:prstGeom prst="rect">
            <a:avLst/>
          </a:prstGeom>
        </p:spPr>
      </p:pic>
      <p:sp>
        <p:nvSpPr>
          <p:cNvPr id="59" name="テキスト ボックス 58">
            <a:extLst>
              <a:ext uri="{FF2B5EF4-FFF2-40B4-BE49-F238E27FC236}">
                <a16:creationId xmlns:a16="http://schemas.microsoft.com/office/drawing/2014/main" id="{4F31602D-019B-47B9-A6B3-D42FEF655799}"/>
              </a:ext>
            </a:extLst>
          </p:cNvPr>
          <p:cNvSpPr txBox="1"/>
          <p:nvPr/>
        </p:nvSpPr>
        <p:spPr>
          <a:xfrm>
            <a:off x="4311029" y="5250589"/>
            <a:ext cx="1451015" cy="307777"/>
          </a:xfrm>
          <a:prstGeom prst="rect">
            <a:avLst/>
          </a:prstGeom>
          <a:solidFill>
            <a:schemeClr val="tx1">
              <a:alpha val="43000"/>
            </a:schemeClr>
          </a:solidFill>
        </p:spPr>
        <p:txBody>
          <a:bodyPr wrap="square">
            <a:spAutoFit/>
          </a:bodyPr>
          <a:lstStyle/>
          <a:p>
            <a:pPr>
              <a:spcAft>
                <a:spcPts val="600"/>
              </a:spcAft>
            </a:pPr>
            <a:r>
              <a:rPr lang="ja-JP" altLang="en-US" sz="7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画像提供：</a:t>
            </a:r>
            <a:br>
              <a:rPr lang="en-US" altLang="ja-JP" sz="7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lang="zh-TW" altLang="en-US" sz="7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一般財団法人未来医療推進機構</a:t>
            </a:r>
            <a:endParaRPr lang="ja-JP" altLang="en-US" sz="7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D7ADAC0D-109C-4905-AF6B-B3BF7659C6FE}"/>
              </a:ext>
            </a:extLst>
          </p:cNvPr>
          <p:cNvSpPr txBox="1"/>
          <p:nvPr/>
        </p:nvSpPr>
        <p:spPr>
          <a:xfrm>
            <a:off x="575311" y="6117778"/>
            <a:ext cx="5703570"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spc="-100" dirty="0"/>
              <a:t>次世代ヘルスケア～北大阪健康医療都市（健都）～</a:t>
            </a:r>
          </a:p>
        </p:txBody>
      </p:sp>
      <p:sp>
        <p:nvSpPr>
          <p:cNvPr id="91" name="テキスト ボックス 90">
            <a:extLst>
              <a:ext uri="{FF2B5EF4-FFF2-40B4-BE49-F238E27FC236}">
                <a16:creationId xmlns:a16="http://schemas.microsoft.com/office/drawing/2014/main" id="{DEFB04B9-9AFE-45F7-B5A5-C3B2664B22AC}"/>
              </a:ext>
            </a:extLst>
          </p:cNvPr>
          <p:cNvSpPr txBox="1"/>
          <p:nvPr/>
        </p:nvSpPr>
        <p:spPr>
          <a:xfrm>
            <a:off x="6608540" y="2862716"/>
            <a:ext cx="3606375" cy="1923604"/>
          </a:xfrm>
          <a:prstGeom prst="rect">
            <a:avLst/>
          </a:prstGeom>
          <a:noFill/>
        </p:spPr>
        <p:txBody>
          <a:bodyPr wrap="square" rtlCol="0">
            <a:spAutoFit/>
          </a:bodyPr>
          <a:lstStyle/>
          <a:p>
            <a:pPr marL="182563" indent="-182563" algn="ctr">
              <a:spcAft>
                <a:spcPts val="1200"/>
              </a:spcAft>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次世代の空の移動手段</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en-US" altLang="ja-JP"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空飛ぶクルマ</a:t>
            </a:r>
            <a:r>
              <a:rPr kumimoji="1" lang="en-US" altLang="ja-JP"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のチャレンジ</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pPr marL="182563" indent="-182563">
              <a:spcAft>
                <a:spcPts val="300"/>
              </a:spcAft>
              <a:buFont typeface="Wingdings" panose="05000000000000000000" pitchFamily="2" charset="2"/>
              <a:buChar char="l"/>
            </a:pPr>
            <a:r>
              <a:rPr kumimoji="1" lang="ja-JP" altLang="en-US" sz="1100" b="1" dirty="0">
                <a:solidFill>
                  <a:srgbClr val="0070C0"/>
                </a:solidFill>
                <a:latin typeface="BIZ UDPゴシック" panose="020B0400000000000000" pitchFamily="50" charset="-128"/>
                <a:ea typeface="BIZ UDPゴシック" panose="020B0400000000000000" pitchFamily="50" charset="-128"/>
              </a:rPr>
              <a:t>国内外の複数の機体による会場周辺の飛行</a:t>
            </a:r>
            <a:endParaRPr kumimoji="1" lang="en-US" altLang="ja-JP" sz="1100" b="1" dirty="0">
              <a:solidFill>
                <a:srgbClr val="0070C0"/>
              </a:solidFill>
              <a:latin typeface="BIZ UDPゴシック" panose="020B0400000000000000" pitchFamily="50" charset="-128"/>
              <a:ea typeface="BIZ UDPゴシック" panose="020B0400000000000000" pitchFamily="50" charset="-128"/>
            </a:endParaRPr>
          </a:p>
          <a:p>
            <a:pPr marL="93663">
              <a:spcAft>
                <a:spcPts val="1200"/>
              </a:spcAft>
            </a:pPr>
            <a:r>
              <a:rPr kumimoji="1" lang="ja-JP" altLang="en-US" sz="1100" dirty="0">
                <a:latin typeface="Meiryo UI" panose="020B0604030504040204" pitchFamily="50" charset="-128"/>
                <a:ea typeface="Meiryo UI" panose="020B0604030504040204" pitchFamily="50" charset="-128"/>
              </a:rPr>
              <a:t>国内外の複数の機体による万博会場周辺の飛行や会場</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内外の離着陸場を結ぶ二地点間運航</a:t>
            </a:r>
            <a:endParaRPr kumimoji="1" lang="en-US" altLang="ja-JP" sz="1100" dirty="0">
              <a:latin typeface="Meiryo UI" panose="020B0604030504040204" pitchFamily="50" charset="-128"/>
              <a:ea typeface="Meiryo UI" panose="020B0604030504040204" pitchFamily="50" charset="-128"/>
            </a:endParaRPr>
          </a:p>
          <a:p>
            <a:pPr marL="182563" indent="-182563">
              <a:spcAft>
                <a:spcPts val="300"/>
              </a:spcAft>
              <a:buFont typeface="Wingdings" panose="05000000000000000000" pitchFamily="2" charset="2"/>
              <a:buChar char="l"/>
            </a:pPr>
            <a:r>
              <a:rPr kumimoji="1" lang="ja-JP" altLang="en-US" sz="1100" b="1" dirty="0">
                <a:solidFill>
                  <a:srgbClr val="0070C0"/>
                </a:solidFill>
                <a:latin typeface="BIZ UDPゴシック" panose="020B0400000000000000" pitchFamily="50" charset="-128"/>
                <a:ea typeface="BIZ UDPゴシック" panose="020B0400000000000000" pitchFamily="50" charset="-128"/>
              </a:rPr>
              <a:t>「</a:t>
            </a:r>
            <a:r>
              <a:rPr kumimoji="1" lang="en-US" altLang="ja-JP" sz="1100" b="1" dirty="0">
                <a:solidFill>
                  <a:srgbClr val="0070C0"/>
                </a:solidFill>
                <a:latin typeface="BIZ UDPゴシック" panose="020B0400000000000000" pitchFamily="50" charset="-128"/>
                <a:ea typeface="BIZ UDPゴシック" panose="020B0400000000000000" pitchFamily="50" charset="-128"/>
              </a:rPr>
              <a:t>EXPO Vertiport</a:t>
            </a:r>
            <a:r>
              <a:rPr kumimoji="1" lang="ja-JP" altLang="en-US" sz="1100" b="1" dirty="0">
                <a:solidFill>
                  <a:srgbClr val="0070C0"/>
                </a:solidFill>
                <a:latin typeface="BIZ UDPゴシック" panose="020B0400000000000000" pitchFamily="50" charset="-128"/>
                <a:ea typeface="BIZ UDPゴシック" panose="020B0400000000000000" pitchFamily="50" charset="-128"/>
              </a:rPr>
              <a:t>」</a:t>
            </a:r>
            <a:endParaRPr kumimoji="1" lang="en-US" altLang="ja-JP" sz="1100" b="1" dirty="0">
              <a:solidFill>
                <a:srgbClr val="0070C0"/>
              </a:solidFill>
              <a:latin typeface="BIZ UDPゴシック" panose="020B0400000000000000" pitchFamily="50" charset="-128"/>
              <a:ea typeface="BIZ UDPゴシック" panose="020B0400000000000000" pitchFamily="50" charset="-128"/>
            </a:endParaRPr>
          </a:p>
          <a:p>
            <a:pPr marL="177800">
              <a:spcAft>
                <a:spcPts val="1200"/>
              </a:spcAft>
            </a:pPr>
            <a:r>
              <a:rPr kumimoji="1" lang="ja-JP" altLang="en-US" sz="1100" dirty="0">
                <a:latin typeface="Meiryo UI" panose="020B0604030504040204" pitchFamily="50" charset="-128"/>
                <a:ea typeface="Meiryo UI" panose="020B0604030504040204" pitchFamily="50" charset="-128"/>
              </a:rPr>
              <a:t>会場内北西部に位置する「モビリティエクスペリエンス」に、</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空飛ぶクルマ専用離着陸場を整備</a:t>
            </a:r>
            <a:endParaRPr kumimoji="1" lang="en-US" altLang="ja-JP" sz="1100" dirty="0">
              <a:latin typeface="Meiryo UI" panose="020B0604030504040204" pitchFamily="50" charset="-128"/>
              <a:ea typeface="Meiryo UI" panose="020B0604030504040204" pitchFamily="50" charset="-128"/>
            </a:endParaRPr>
          </a:p>
        </p:txBody>
      </p:sp>
      <p:cxnSp>
        <p:nvCxnSpPr>
          <p:cNvPr id="78" name="直線コネクタ 77">
            <a:extLst>
              <a:ext uri="{FF2B5EF4-FFF2-40B4-BE49-F238E27FC236}">
                <a16:creationId xmlns:a16="http://schemas.microsoft.com/office/drawing/2014/main" id="{4676F5DA-9EFB-4155-97C4-5A2FACCC8A2A}"/>
              </a:ext>
            </a:extLst>
          </p:cNvPr>
          <p:cNvCxnSpPr>
            <a:cxnSpLocks/>
          </p:cNvCxnSpPr>
          <p:nvPr/>
        </p:nvCxnSpPr>
        <p:spPr>
          <a:xfrm flipH="1">
            <a:off x="633085" y="5940309"/>
            <a:ext cx="547584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F066B0F6-58AA-4D20-A307-20D9D8010CF9}"/>
              </a:ext>
            </a:extLst>
          </p:cNvPr>
          <p:cNvSpPr txBox="1"/>
          <p:nvPr/>
        </p:nvSpPr>
        <p:spPr>
          <a:xfrm>
            <a:off x="6632182" y="5606636"/>
            <a:ext cx="3355478" cy="1877437"/>
          </a:xfrm>
          <a:prstGeom prst="rect">
            <a:avLst/>
          </a:prstGeom>
          <a:noFill/>
        </p:spPr>
        <p:txBody>
          <a:bodyPr wrap="square" rtlCol="0">
            <a:spAutoFit/>
          </a:bodyPr>
          <a:lstStyle/>
          <a:p>
            <a:pPr marL="182563" indent="-182563" algn="ctr">
              <a:spcAft>
                <a:spcPts val="1200"/>
              </a:spcAft>
            </a:pPr>
            <a:r>
              <a:rPr kumimoji="1" lang="en-US" altLang="ja-JP" sz="1400" b="1" dirty="0">
                <a:solidFill>
                  <a:srgbClr val="0070C0"/>
                </a:solidFill>
                <a:latin typeface="BIZ UDPゴシック" panose="020B0400000000000000" pitchFamily="50" charset="-128"/>
                <a:ea typeface="BIZ UDPゴシック" panose="020B0400000000000000" pitchFamily="50" charset="-128"/>
              </a:rPr>
              <a:t>EV</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バス</a:t>
            </a:r>
            <a:r>
              <a:rPr kumimoji="1" lang="en-US" altLang="ja-JP"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自動運転技術／</a:t>
            </a:r>
            <a:r>
              <a:rPr kumimoji="1" lang="en-US" altLang="ja-JP" sz="1400" b="1" dirty="0" err="1">
                <a:solidFill>
                  <a:srgbClr val="0070C0"/>
                </a:solidFill>
                <a:latin typeface="BIZ UDPゴシック" panose="020B0400000000000000" pitchFamily="50" charset="-128"/>
                <a:ea typeface="BIZ UDPゴシック" panose="020B0400000000000000" pitchFamily="50" charset="-128"/>
              </a:rPr>
              <a:t>MaaS</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pPr marL="182563" indent="-182563">
              <a:spcAft>
                <a:spcPts val="300"/>
              </a:spcAft>
              <a:buFont typeface="Wingdings" panose="05000000000000000000" pitchFamily="2" charset="2"/>
              <a:buChar char="l"/>
            </a:pPr>
            <a:r>
              <a:rPr kumimoji="1" lang="ja-JP" altLang="en-US" sz="1100" b="1" dirty="0">
                <a:solidFill>
                  <a:srgbClr val="0070C0"/>
                </a:solidFill>
                <a:latin typeface="BIZ UDPゴシック" panose="020B0400000000000000" pitchFamily="50" charset="-128"/>
                <a:ea typeface="BIZ UDPゴシック" panose="020B0400000000000000" pitchFamily="50" charset="-128"/>
              </a:rPr>
              <a:t>自動運転</a:t>
            </a:r>
            <a:r>
              <a:rPr kumimoji="1" lang="en-US" altLang="ja-JP" sz="1100" b="1" dirty="0">
                <a:solidFill>
                  <a:srgbClr val="0070C0"/>
                </a:solidFill>
                <a:latin typeface="BIZ UDPゴシック" panose="020B0400000000000000" pitchFamily="50" charset="-128"/>
                <a:ea typeface="BIZ UDPゴシック" panose="020B0400000000000000" pitchFamily="50" charset="-128"/>
              </a:rPr>
              <a:t>EV</a:t>
            </a:r>
            <a:r>
              <a:rPr kumimoji="1" lang="ja-JP" altLang="en-US" sz="1100" b="1" dirty="0">
                <a:solidFill>
                  <a:srgbClr val="0070C0"/>
                </a:solidFill>
                <a:latin typeface="BIZ UDPゴシック" panose="020B0400000000000000" pitchFamily="50" charset="-128"/>
                <a:ea typeface="BIZ UDPゴシック" panose="020B0400000000000000" pitchFamily="50" charset="-128"/>
              </a:rPr>
              <a:t>バスによる会場内外の移動を実現</a:t>
            </a:r>
            <a:endParaRPr kumimoji="1" lang="en-US" altLang="ja-JP" sz="1100" b="1" dirty="0">
              <a:solidFill>
                <a:srgbClr val="0070C0"/>
              </a:solidFill>
              <a:latin typeface="BIZ UDPゴシック" panose="020B0400000000000000" pitchFamily="50" charset="-128"/>
              <a:ea typeface="BIZ UDPゴシック" panose="020B0400000000000000" pitchFamily="50" charset="-128"/>
            </a:endParaRPr>
          </a:p>
          <a:p>
            <a:pPr marL="93663">
              <a:spcAft>
                <a:spcPts val="1200"/>
              </a:spcAft>
            </a:pPr>
            <a:r>
              <a:rPr kumimoji="1" lang="ja-JP" altLang="en-US" sz="1100" dirty="0">
                <a:latin typeface="Meiryo UI" panose="020B0604030504040204" pitchFamily="50" charset="-128"/>
                <a:ea typeface="Meiryo UI" panose="020B0604030504040204" pitchFamily="50" charset="-128"/>
              </a:rPr>
              <a:t>万博会場内の移動のほか、新大阪駅・大阪駅から、</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舞洲駐車場からの来場で自動運転</a:t>
            </a:r>
            <a:r>
              <a:rPr kumimoji="1" lang="en-US" altLang="ja-JP" sz="1100" dirty="0">
                <a:latin typeface="Meiryo UI" panose="020B0604030504040204" pitchFamily="50" charset="-128"/>
                <a:ea typeface="Meiryo UI" panose="020B0604030504040204" pitchFamily="50" charset="-128"/>
              </a:rPr>
              <a:t>EV</a:t>
            </a:r>
            <a:r>
              <a:rPr kumimoji="1" lang="ja-JP" altLang="en-US" sz="1100" dirty="0">
                <a:latin typeface="Meiryo UI" panose="020B0604030504040204" pitchFamily="50" charset="-128"/>
                <a:ea typeface="Meiryo UI" panose="020B0604030504040204" pitchFamily="50" charset="-128"/>
              </a:rPr>
              <a:t>バスを体験</a:t>
            </a:r>
            <a:endParaRPr kumimoji="1" lang="en-US" altLang="ja-JP" sz="1100" dirty="0">
              <a:latin typeface="Meiryo UI" panose="020B0604030504040204" pitchFamily="50" charset="-128"/>
              <a:ea typeface="Meiryo UI" panose="020B0604030504040204" pitchFamily="50" charset="-128"/>
            </a:endParaRPr>
          </a:p>
          <a:p>
            <a:pPr marL="182563" indent="-182563">
              <a:spcAft>
                <a:spcPts val="300"/>
              </a:spcAft>
              <a:buFont typeface="Wingdings" panose="05000000000000000000" pitchFamily="2" charset="2"/>
              <a:buChar char="l"/>
            </a:pPr>
            <a:r>
              <a:rPr kumimoji="1" lang="en-US" altLang="ja-JP" sz="1100" b="1" dirty="0">
                <a:solidFill>
                  <a:srgbClr val="0070C0"/>
                </a:solidFill>
                <a:latin typeface="BIZ UDPゴシック" panose="020B0400000000000000" pitchFamily="50" charset="-128"/>
                <a:ea typeface="BIZ UDPゴシック" panose="020B0400000000000000" pitchFamily="50" charset="-128"/>
              </a:rPr>
              <a:t>KANSAI </a:t>
            </a:r>
            <a:r>
              <a:rPr kumimoji="1" lang="en-US" altLang="ja-JP" sz="1100" b="1" dirty="0" err="1">
                <a:solidFill>
                  <a:srgbClr val="0070C0"/>
                </a:solidFill>
                <a:latin typeface="BIZ UDPゴシック" panose="020B0400000000000000" pitchFamily="50" charset="-128"/>
                <a:ea typeface="BIZ UDPゴシック" panose="020B0400000000000000" pitchFamily="50" charset="-128"/>
              </a:rPr>
              <a:t>MaaS</a:t>
            </a:r>
            <a:r>
              <a:rPr kumimoji="1" lang="ja-JP" altLang="en-US" sz="1100" b="1" dirty="0">
                <a:solidFill>
                  <a:srgbClr val="0070C0"/>
                </a:solidFill>
                <a:latin typeface="BIZ UDPゴシック" panose="020B0400000000000000" pitchFamily="50" charset="-128"/>
                <a:ea typeface="BIZ UDPゴシック" panose="020B0400000000000000" pitchFamily="50" charset="-128"/>
              </a:rPr>
              <a:t>で会場アクセスが便利に</a:t>
            </a:r>
            <a:endParaRPr kumimoji="1" lang="en-US" altLang="ja-JP" sz="1100" b="1" dirty="0">
              <a:solidFill>
                <a:srgbClr val="0070C0"/>
              </a:solidFill>
              <a:latin typeface="BIZ UDPゴシック" panose="020B0400000000000000" pitchFamily="50" charset="-128"/>
              <a:ea typeface="BIZ UDPゴシック" panose="020B0400000000000000" pitchFamily="50" charset="-128"/>
            </a:endParaRPr>
          </a:p>
          <a:p>
            <a:pPr marL="177800">
              <a:spcAft>
                <a:spcPts val="1200"/>
              </a:spcAft>
            </a:pPr>
            <a:r>
              <a:rPr kumimoji="1" lang="ja-JP" altLang="en-US" sz="1100" dirty="0">
                <a:latin typeface="Meiryo UI" panose="020B0604030504040204" pitchFamily="50" charset="-128"/>
                <a:ea typeface="Meiryo UI" panose="020B0604030504040204" pitchFamily="50" charset="-128"/>
              </a:rPr>
              <a:t>万博会場～近隣の主要駅間で運行されるバス</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（万博シャトルバス）乗車券の、</a:t>
            </a:r>
            <a:r>
              <a:rPr kumimoji="1" lang="en-US" altLang="ja-JP" sz="1100" dirty="0">
                <a:latin typeface="Meiryo UI" panose="020B0604030504040204" pitchFamily="50" charset="-128"/>
                <a:ea typeface="Meiryo UI" panose="020B0604030504040204" pitchFamily="50" charset="-128"/>
              </a:rPr>
              <a:t>KANSAI</a:t>
            </a:r>
            <a:r>
              <a:rPr kumimoji="1" lang="ja-JP" altLang="en-US" sz="1100" dirty="0">
                <a:latin typeface="Meiryo UI" panose="020B0604030504040204" pitchFamily="50" charset="-128"/>
                <a:ea typeface="Meiryo UI" panose="020B0604030504040204" pitchFamily="50" charset="-128"/>
              </a:rPr>
              <a:t>　</a:t>
            </a:r>
            <a:r>
              <a:rPr kumimoji="1" lang="en-US" altLang="ja-JP" sz="1100" dirty="0" err="1">
                <a:latin typeface="Meiryo UI" panose="020B0604030504040204" pitchFamily="50" charset="-128"/>
                <a:ea typeface="Meiryo UI" panose="020B0604030504040204" pitchFamily="50" charset="-128"/>
              </a:rPr>
              <a:t>MaaS</a:t>
            </a:r>
            <a:r>
              <a:rPr kumimoji="1" lang="ja-JP" altLang="en-US" sz="1100" dirty="0">
                <a:latin typeface="Meiryo UI" panose="020B0604030504040204" pitchFamily="50" charset="-128"/>
                <a:ea typeface="Meiryo UI" panose="020B0604030504040204" pitchFamily="50" charset="-128"/>
              </a:rPr>
              <a:t>のアプリ上で予約・決済サービス開始</a:t>
            </a:r>
            <a:endParaRPr kumimoji="1" lang="ja-JP" altLang="en-US" sz="1100" b="1" strike="sngStrike" dirty="0">
              <a:solidFill>
                <a:srgbClr val="0070C0"/>
              </a:solidFill>
              <a:highlight>
                <a:srgbClr val="FFFF00"/>
              </a:highlight>
              <a:latin typeface="Meiryo UI" panose="020B0604030504040204" pitchFamily="50" charset="-128"/>
              <a:ea typeface="Meiryo UI" panose="020B0604030504040204" pitchFamily="50" charset="-128"/>
            </a:endParaRPr>
          </a:p>
        </p:txBody>
      </p:sp>
      <p:grpSp>
        <p:nvGrpSpPr>
          <p:cNvPr id="10" name="グループ化 9">
            <a:extLst>
              <a:ext uri="{FF2B5EF4-FFF2-40B4-BE49-F238E27FC236}">
                <a16:creationId xmlns:a16="http://schemas.microsoft.com/office/drawing/2014/main" id="{FB687C11-230C-4115-A723-1FCA51D81125}"/>
              </a:ext>
            </a:extLst>
          </p:cNvPr>
          <p:cNvGrpSpPr/>
          <p:nvPr/>
        </p:nvGrpSpPr>
        <p:grpSpPr>
          <a:xfrm>
            <a:off x="6608540" y="7651202"/>
            <a:ext cx="1769760" cy="1159196"/>
            <a:chOff x="9566019" y="6739973"/>
            <a:chExt cx="1775760" cy="1313285"/>
          </a:xfrm>
        </p:grpSpPr>
        <p:pic>
          <p:nvPicPr>
            <p:cNvPr id="74" name="図 73">
              <a:extLst>
                <a:ext uri="{FF2B5EF4-FFF2-40B4-BE49-F238E27FC236}">
                  <a16:creationId xmlns:a16="http://schemas.microsoft.com/office/drawing/2014/main" id="{E6110470-B46F-448B-9CBE-3EE2E282EA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66019" y="6739974"/>
              <a:ext cx="1775760" cy="1313284"/>
            </a:xfrm>
            <a:prstGeom prst="rect">
              <a:avLst/>
            </a:prstGeom>
          </p:spPr>
        </p:pic>
        <p:sp>
          <p:nvSpPr>
            <p:cNvPr id="75" name="テキスト ボックス 74">
              <a:extLst>
                <a:ext uri="{FF2B5EF4-FFF2-40B4-BE49-F238E27FC236}">
                  <a16:creationId xmlns:a16="http://schemas.microsoft.com/office/drawing/2014/main" id="{DDFFB142-68BD-42C8-A808-034EBBDD35CC}"/>
                </a:ext>
              </a:extLst>
            </p:cNvPr>
            <p:cNvSpPr txBox="1"/>
            <p:nvPr/>
          </p:nvSpPr>
          <p:spPr>
            <a:xfrm>
              <a:off x="9890315" y="6739973"/>
              <a:ext cx="1451464" cy="229482"/>
            </a:xfrm>
            <a:prstGeom prst="rect">
              <a:avLst/>
            </a:prstGeom>
            <a:noFill/>
          </p:spPr>
          <p:txBody>
            <a:bodyPr wrap="square">
              <a:spAutoFit/>
            </a:bodyPr>
            <a:lstStyle/>
            <a:p>
              <a:pPr algn="r"/>
              <a:r>
                <a:rPr lang="ja-JP" altLang="en-US" sz="700" dirty="0">
                  <a:latin typeface="BIZ UDPゴシック" panose="020B0400000000000000" pitchFamily="50" charset="-128"/>
                  <a:ea typeface="BIZ UDPゴシック" panose="020B0400000000000000" pitchFamily="50" charset="-128"/>
                </a:rPr>
                <a:t>万博会場内外周ルート</a:t>
              </a:r>
            </a:p>
          </p:txBody>
        </p:sp>
      </p:grpSp>
      <p:pic>
        <p:nvPicPr>
          <p:cNvPr id="77" name="図 76">
            <a:extLst>
              <a:ext uri="{FF2B5EF4-FFF2-40B4-BE49-F238E27FC236}">
                <a16:creationId xmlns:a16="http://schemas.microsoft.com/office/drawing/2014/main" id="{3D26BCC8-2909-47A8-A09F-D624CCD0F8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04448" y="7655831"/>
            <a:ext cx="1671293" cy="1176762"/>
          </a:xfrm>
          <a:prstGeom prst="rect">
            <a:avLst/>
          </a:prstGeom>
        </p:spPr>
      </p:pic>
      <p:sp>
        <p:nvSpPr>
          <p:cNvPr id="121" name="テキスト ボックス 120">
            <a:extLst>
              <a:ext uri="{FF2B5EF4-FFF2-40B4-BE49-F238E27FC236}">
                <a16:creationId xmlns:a16="http://schemas.microsoft.com/office/drawing/2014/main" id="{AA89B946-280F-473E-A1C1-4596FE6CDB60}"/>
              </a:ext>
            </a:extLst>
          </p:cNvPr>
          <p:cNvSpPr txBox="1"/>
          <p:nvPr/>
        </p:nvSpPr>
        <p:spPr>
          <a:xfrm>
            <a:off x="6536406" y="2399575"/>
            <a:ext cx="2751973"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t>空飛ぶクルマ</a:t>
            </a:r>
          </a:p>
        </p:txBody>
      </p:sp>
      <p:cxnSp>
        <p:nvCxnSpPr>
          <p:cNvPr id="122" name="直線コネクタ 121">
            <a:extLst>
              <a:ext uri="{FF2B5EF4-FFF2-40B4-BE49-F238E27FC236}">
                <a16:creationId xmlns:a16="http://schemas.microsoft.com/office/drawing/2014/main" id="{29E1050F-7C85-49B9-9B93-FCDEF822327F}"/>
              </a:ext>
            </a:extLst>
          </p:cNvPr>
          <p:cNvCxnSpPr>
            <a:cxnSpLocks/>
          </p:cNvCxnSpPr>
          <p:nvPr/>
        </p:nvCxnSpPr>
        <p:spPr>
          <a:xfrm flipH="1">
            <a:off x="6774718" y="4978542"/>
            <a:ext cx="746654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B8751121-E41E-4CA3-877D-23EEA826B24B}"/>
              </a:ext>
            </a:extLst>
          </p:cNvPr>
          <p:cNvSpPr txBox="1"/>
          <p:nvPr/>
        </p:nvSpPr>
        <p:spPr>
          <a:xfrm>
            <a:off x="6536406" y="5110428"/>
            <a:ext cx="2751973"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t>自動運転／</a:t>
            </a:r>
            <a:r>
              <a:rPr kumimoji="1" lang="en-US" altLang="ja-JP" b="1" dirty="0" err="1"/>
              <a:t>MaaS</a:t>
            </a:r>
            <a:endParaRPr kumimoji="1" lang="ja-JP" altLang="en-US" b="1" dirty="0"/>
          </a:p>
        </p:txBody>
      </p:sp>
      <p:cxnSp>
        <p:nvCxnSpPr>
          <p:cNvPr id="125" name="直線コネクタ 124">
            <a:extLst>
              <a:ext uri="{FF2B5EF4-FFF2-40B4-BE49-F238E27FC236}">
                <a16:creationId xmlns:a16="http://schemas.microsoft.com/office/drawing/2014/main" id="{ABE5F45A-D3FC-4438-8918-6514D656482D}"/>
              </a:ext>
            </a:extLst>
          </p:cNvPr>
          <p:cNvCxnSpPr>
            <a:cxnSpLocks/>
          </p:cNvCxnSpPr>
          <p:nvPr/>
        </p:nvCxnSpPr>
        <p:spPr>
          <a:xfrm>
            <a:off x="10629147" y="5475362"/>
            <a:ext cx="0" cy="3824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13060F14-569B-42E9-8DB4-06934927DFB3}"/>
              </a:ext>
            </a:extLst>
          </p:cNvPr>
          <p:cNvSpPr txBox="1"/>
          <p:nvPr/>
        </p:nvSpPr>
        <p:spPr>
          <a:xfrm>
            <a:off x="10794598" y="5511893"/>
            <a:ext cx="3643765" cy="1392689"/>
          </a:xfrm>
          <a:prstGeom prst="rect">
            <a:avLst/>
          </a:prstGeom>
          <a:noFill/>
        </p:spPr>
        <p:txBody>
          <a:bodyPr wrap="square" rtlCol="0">
            <a:spAutoFit/>
          </a:bodyPr>
          <a:lstStyle/>
          <a:p>
            <a:pPr marL="182563" indent="-182563" algn="ctr">
              <a:spcAft>
                <a:spcPts val="1200"/>
              </a:spcAft>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環境にやさしい</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ゼロエミッションモビリティが続々実装</a:t>
            </a:r>
          </a:p>
          <a:p>
            <a:pPr marL="182563" marR="0" lvl="0" indent="-182563"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ゼロエミッションモビリティ</a:t>
            </a:r>
            <a:endParaRPr kumimoji="1" lang="en-US" altLang="ja-JP"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177800">
              <a:spcAft>
                <a:spcPts val="1200"/>
              </a:spcAft>
            </a:pPr>
            <a:r>
              <a:rPr kumimoji="1" lang="ja-JP" altLang="en-US" sz="1100" dirty="0">
                <a:latin typeface="Meiryo UI" panose="020B0604030504040204" pitchFamily="50" charset="-128"/>
                <a:ea typeface="Meiryo UI" panose="020B0604030504040204" pitchFamily="50" charset="-128"/>
              </a:rPr>
              <a:t>府内のバス事業者が、走行時に</a:t>
            </a:r>
            <a:r>
              <a:rPr kumimoji="1" lang="en-US" altLang="ja-JP" sz="1100" dirty="0">
                <a:latin typeface="Meiryo UI" panose="020B0604030504040204" pitchFamily="50" charset="-128"/>
                <a:ea typeface="Meiryo UI" panose="020B0604030504040204" pitchFamily="50" charset="-128"/>
              </a:rPr>
              <a:t>CO</a:t>
            </a:r>
            <a:r>
              <a:rPr kumimoji="1" lang="en-US" altLang="ja-JP" sz="1100" baseline="-250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を排出しないバス（</a:t>
            </a:r>
            <a:r>
              <a:rPr kumimoji="1" lang="en-US" altLang="ja-JP" sz="1100" dirty="0">
                <a:latin typeface="Meiryo UI" panose="020B0604030504040204" pitchFamily="50" charset="-128"/>
                <a:ea typeface="Meiryo UI" panose="020B0604030504040204" pitchFamily="50" charset="-128"/>
              </a:rPr>
              <a:t>EV</a:t>
            </a:r>
            <a:r>
              <a:rPr kumimoji="1" lang="ja-JP" altLang="en-US" sz="1100" dirty="0">
                <a:latin typeface="Meiryo UI" panose="020B0604030504040204" pitchFamily="50" charset="-128"/>
                <a:ea typeface="Meiryo UI" panose="020B0604030504040204" pitchFamily="50" charset="-128"/>
              </a:rPr>
              <a:t>（電気）バス、</a:t>
            </a:r>
            <a:r>
              <a:rPr kumimoji="1" lang="en-US" altLang="ja-JP" sz="1100" dirty="0">
                <a:latin typeface="Meiryo UI" panose="020B0604030504040204" pitchFamily="50" charset="-128"/>
                <a:ea typeface="Meiryo UI" panose="020B0604030504040204" pitchFamily="50" charset="-128"/>
              </a:rPr>
              <a:t>FC</a:t>
            </a:r>
            <a:r>
              <a:rPr kumimoji="1" lang="ja-JP" altLang="en-US" sz="1100" dirty="0">
                <a:latin typeface="Meiryo UI" panose="020B0604030504040204" pitchFamily="50" charset="-128"/>
                <a:ea typeface="Meiryo UI" panose="020B0604030504040204" pitchFamily="50" charset="-128"/>
              </a:rPr>
              <a:t>（燃料電池）バス）を続々導入。</a:t>
            </a:r>
            <a:r>
              <a:rPr lang="ja-JP" altLang="en-US" sz="1100" dirty="0">
                <a:latin typeface="Meiryo UI" panose="020B0604030504040204" pitchFamily="50" charset="-128"/>
                <a:ea typeface="Meiryo UI" panose="020B0604030504040204" pitchFamily="50" charset="-128"/>
              </a:rPr>
              <a:t>府内を走行させ、</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FC</a:t>
            </a:r>
            <a:r>
              <a:rPr lang="ja-JP" altLang="en-US" sz="1100" dirty="0">
                <a:latin typeface="Meiryo UI" panose="020B0604030504040204" pitchFamily="50" charset="-128"/>
                <a:ea typeface="Meiryo UI" panose="020B0604030504040204" pitchFamily="50" charset="-128"/>
              </a:rPr>
              <a:t>バスや万博の</a:t>
            </a:r>
            <a:r>
              <a:rPr lang="en-US" altLang="ja-JP" sz="1100" dirty="0">
                <a:latin typeface="Meiryo UI" panose="020B0604030504040204" pitchFamily="50" charset="-128"/>
                <a:ea typeface="Meiryo UI" panose="020B0604030504040204" pitchFamily="50" charset="-128"/>
              </a:rPr>
              <a:t>PR</a:t>
            </a:r>
            <a:r>
              <a:rPr lang="ja-JP" altLang="en-US" sz="1100" dirty="0">
                <a:latin typeface="Meiryo UI" panose="020B0604030504040204" pitchFamily="50" charset="-128"/>
                <a:ea typeface="Meiryo UI" panose="020B0604030504040204" pitchFamily="50" charset="-128"/>
              </a:rPr>
              <a:t>を実施中</a:t>
            </a:r>
            <a:endParaRPr lang="en-US" altLang="ja-JP" sz="1100" dirty="0">
              <a:latin typeface="Meiryo UI" panose="020B0604030504040204" pitchFamily="50" charset="-128"/>
              <a:ea typeface="Meiryo UI" panose="020B0604030504040204" pitchFamily="50" charset="-128"/>
            </a:endParaRPr>
          </a:p>
        </p:txBody>
      </p:sp>
      <p:sp>
        <p:nvSpPr>
          <p:cNvPr id="128" name="テキスト ボックス 127">
            <a:extLst>
              <a:ext uri="{FF2B5EF4-FFF2-40B4-BE49-F238E27FC236}">
                <a16:creationId xmlns:a16="http://schemas.microsoft.com/office/drawing/2014/main" id="{863983D6-3A8A-48EF-BEBD-A4182C24FB20}"/>
              </a:ext>
            </a:extLst>
          </p:cNvPr>
          <p:cNvSpPr txBox="1"/>
          <p:nvPr/>
        </p:nvSpPr>
        <p:spPr>
          <a:xfrm>
            <a:off x="10765904" y="5125897"/>
            <a:ext cx="377813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t>ゼロエミッションモビリティ</a:t>
            </a:r>
          </a:p>
        </p:txBody>
      </p:sp>
      <p:pic>
        <p:nvPicPr>
          <p:cNvPr id="135" name="図 134">
            <a:extLst>
              <a:ext uri="{FF2B5EF4-FFF2-40B4-BE49-F238E27FC236}">
                <a16:creationId xmlns:a16="http://schemas.microsoft.com/office/drawing/2014/main" id="{258FFD6C-9388-4617-8726-F1B81D515F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454525" y="6921246"/>
            <a:ext cx="2596655" cy="2532119"/>
          </a:xfrm>
          <a:prstGeom prst="rect">
            <a:avLst/>
          </a:prstGeom>
        </p:spPr>
      </p:pic>
      <p:pic>
        <p:nvPicPr>
          <p:cNvPr id="76" name="図 75">
            <a:extLst>
              <a:ext uri="{FF2B5EF4-FFF2-40B4-BE49-F238E27FC236}">
                <a16:creationId xmlns:a16="http://schemas.microsoft.com/office/drawing/2014/main" id="{6220A83E-A501-4F99-AFAF-F3BD54BDE99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19648" y="8321025"/>
            <a:ext cx="1841998" cy="1151565"/>
          </a:xfrm>
          <a:prstGeom prst="rect">
            <a:avLst/>
          </a:prstGeom>
          <a:ln>
            <a:noFill/>
          </a:ln>
        </p:spPr>
      </p:pic>
      <p:sp>
        <p:nvSpPr>
          <p:cNvPr id="43" name="テキスト ボックス 42">
            <a:extLst>
              <a:ext uri="{FF2B5EF4-FFF2-40B4-BE49-F238E27FC236}">
                <a16:creationId xmlns:a16="http://schemas.microsoft.com/office/drawing/2014/main" id="{85E69BB7-C66A-4E76-8855-A0B428D2E9A0}"/>
              </a:ext>
            </a:extLst>
          </p:cNvPr>
          <p:cNvSpPr txBox="1"/>
          <p:nvPr/>
        </p:nvSpPr>
        <p:spPr>
          <a:xfrm>
            <a:off x="123572" y="534345"/>
            <a:ext cx="13927608" cy="549381"/>
          </a:xfrm>
          <a:prstGeom prst="rect">
            <a:avLst/>
          </a:prstGeom>
          <a:noFill/>
        </p:spPr>
        <p:txBody>
          <a:bodyPr wrap="square" rtlCol="0">
            <a:spAutoFit/>
          </a:bodyPr>
          <a:lstStyle/>
          <a:p>
            <a:pPr>
              <a:lnSpc>
                <a:spcPct val="105000"/>
              </a:lnSpc>
            </a:pPr>
            <a:r>
              <a:rPr kumimoji="1" lang="ja-JP" altLang="en-US" sz="3200" dirty="0">
                <a:solidFill>
                  <a:srgbClr val="002060"/>
                </a:solidFill>
                <a:latin typeface="HG創英角ｺﾞｼｯｸUB" panose="020B0909000000000000" pitchFamily="49" charset="-128"/>
                <a:ea typeface="HG創英角ｺﾞｼｯｸUB" panose="020B0909000000000000" pitchFamily="49" charset="-128"/>
              </a:rPr>
              <a:t>（参考①）大阪版万博アクションプランに基づく事業の状況</a:t>
            </a:r>
            <a:endParaRPr kumimoji="1" lang="en-US" altLang="ja-JP" sz="3200" dirty="0">
              <a:solidFill>
                <a:srgbClr val="002060"/>
              </a:solidFill>
              <a:latin typeface="HG創英角ｺﾞｼｯｸUB" panose="020B0909000000000000" pitchFamily="49" charset="-128"/>
              <a:ea typeface="HG創英角ｺﾞｼｯｸUB" panose="020B0909000000000000" pitchFamily="49" charset="-128"/>
            </a:endParaRPr>
          </a:p>
        </p:txBody>
      </p:sp>
      <p:sp>
        <p:nvSpPr>
          <p:cNvPr id="37" name="正方形/長方形 36">
            <a:extLst>
              <a:ext uri="{FF2B5EF4-FFF2-40B4-BE49-F238E27FC236}">
                <a16:creationId xmlns:a16="http://schemas.microsoft.com/office/drawing/2014/main" id="{392817FF-985F-4D37-A36C-1BF521F39F64}"/>
              </a:ext>
            </a:extLst>
          </p:cNvPr>
          <p:cNvSpPr/>
          <p:nvPr/>
        </p:nvSpPr>
        <p:spPr>
          <a:xfrm>
            <a:off x="6170490" y="10394460"/>
            <a:ext cx="2778370" cy="222739"/>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39" name="図 38">
            <a:extLst>
              <a:ext uri="{FF2B5EF4-FFF2-40B4-BE49-F238E27FC236}">
                <a16:creationId xmlns:a16="http://schemas.microsoft.com/office/drawing/2014/main" id="{AFE6B265-8975-4CAD-90DA-0766BD9D3EA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90952" y="7599783"/>
            <a:ext cx="1337015" cy="540000"/>
          </a:xfrm>
          <a:prstGeom prst="rect">
            <a:avLst/>
          </a:prstGeom>
        </p:spPr>
      </p:pic>
      <p:grpSp>
        <p:nvGrpSpPr>
          <p:cNvPr id="45" name="グループ化 44">
            <a:extLst>
              <a:ext uri="{FF2B5EF4-FFF2-40B4-BE49-F238E27FC236}">
                <a16:creationId xmlns:a16="http://schemas.microsoft.com/office/drawing/2014/main" id="{5C641126-5BAF-4D94-99BC-0A7D9261115A}"/>
              </a:ext>
            </a:extLst>
          </p:cNvPr>
          <p:cNvGrpSpPr>
            <a:grpSpLocks noChangeAspect="1"/>
          </p:cNvGrpSpPr>
          <p:nvPr/>
        </p:nvGrpSpPr>
        <p:grpSpPr>
          <a:xfrm>
            <a:off x="12679363" y="3840923"/>
            <a:ext cx="1809073" cy="1088859"/>
            <a:chOff x="2659887" y="2896661"/>
            <a:chExt cx="2317086" cy="1371718"/>
          </a:xfrm>
        </p:grpSpPr>
        <p:sp>
          <p:nvSpPr>
            <p:cNvPr id="46" name="六角形 45">
              <a:extLst>
                <a:ext uri="{FF2B5EF4-FFF2-40B4-BE49-F238E27FC236}">
                  <a16:creationId xmlns:a16="http://schemas.microsoft.com/office/drawing/2014/main" id="{E7851D59-490F-4CBF-92D3-B537B2E13330}"/>
                </a:ext>
              </a:extLst>
            </p:cNvPr>
            <p:cNvSpPr/>
            <p:nvPr/>
          </p:nvSpPr>
          <p:spPr>
            <a:xfrm>
              <a:off x="2707238" y="2937661"/>
              <a:ext cx="2269735" cy="1311848"/>
            </a:xfrm>
            <a:prstGeom prst="hexagon">
              <a:avLst>
                <a:gd name="adj" fmla="val 0"/>
                <a:gd name="vf" fmla="val 11547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Picture 2">
              <a:extLst>
                <a:ext uri="{FF2B5EF4-FFF2-40B4-BE49-F238E27FC236}">
                  <a16:creationId xmlns:a16="http://schemas.microsoft.com/office/drawing/2014/main" id="{F649BD64-38B0-4E99-BA1F-9FD22286B37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59887" y="2896661"/>
              <a:ext cx="2269735" cy="1371718"/>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六角形 47">
            <a:extLst>
              <a:ext uri="{FF2B5EF4-FFF2-40B4-BE49-F238E27FC236}">
                <a16:creationId xmlns:a16="http://schemas.microsoft.com/office/drawing/2014/main" id="{5E43DD20-07B9-4B70-A485-744BD1C3F32D}"/>
              </a:ext>
            </a:extLst>
          </p:cNvPr>
          <p:cNvSpPr>
            <a:spLocks noChangeAspect="1"/>
          </p:cNvSpPr>
          <p:nvPr/>
        </p:nvSpPr>
        <p:spPr>
          <a:xfrm>
            <a:off x="11748873" y="2002152"/>
            <a:ext cx="1428475" cy="816842"/>
          </a:xfrm>
          <a:prstGeom prst="hexagon">
            <a:avLst>
              <a:gd name="adj" fmla="val 0"/>
              <a:gd name="vf" fmla="val 115470"/>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六角形 49">
            <a:extLst>
              <a:ext uri="{FF2B5EF4-FFF2-40B4-BE49-F238E27FC236}">
                <a16:creationId xmlns:a16="http://schemas.microsoft.com/office/drawing/2014/main" id="{19C7C2C4-18D1-4AA3-AF96-AC5FBBFB2BCE}"/>
              </a:ext>
            </a:extLst>
          </p:cNvPr>
          <p:cNvSpPr>
            <a:spLocks noChangeAspect="1"/>
          </p:cNvSpPr>
          <p:nvPr/>
        </p:nvSpPr>
        <p:spPr>
          <a:xfrm>
            <a:off x="10164367" y="2010285"/>
            <a:ext cx="1461369" cy="820146"/>
          </a:xfrm>
          <a:prstGeom prst="hexagon">
            <a:avLst>
              <a:gd name="adj" fmla="val 0"/>
              <a:gd name="vf" fmla="val 115470"/>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CEB946A7-8678-4773-9FCB-C4976AA23B1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122082" y="1965488"/>
            <a:ext cx="1461369" cy="837438"/>
          </a:xfrm>
          <a:prstGeom prst="rect">
            <a:avLst/>
          </a:prstGeom>
        </p:spPr>
      </p:pic>
      <p:sp>
        <p:nvSpPr>
          <p:cNvPr id="52" name="テキスト ボックス 51">
            <a:extLst>
              <a:ext uri="{FF2B5EF4-FFF2-40B4-BE49-F238E27FC236}">
                <a16:creationId xmlns:a16="http://schemas.microsoft.com/office/drawing/2014/main" id="{A59B7A5A-4508-4EC4-9582-9FBA0B41E397}"/>
              </a:ext>
            </a:extLst>
          </p:cNvPr>
          <p:cNvSpPr txBox="1">
            <a:spLocks noChangeAspect="1"/>
          </p:cNvSpPr>
          <p:nvPr/>
        </p:nvSpPr>
        <p:spPr>
          <a:xfrm>
            <a:off x="10663999" y="2602871"/>
            <a:ext cx="1208376" cy="200055"/>
          </a:xfrm>
          <a:prstGeom prst="rect">
            <a:avLst/>
          </a:prstGeom>
          <a:noFill/>
        </p:spPr>
        <p:txBody>
          <a:bodyPr wrap="square" rtlCol="0">
            <a:spAutoFit/>
          </a:bodyPr>
          <a:lstStyle/>
          <a:p>
            <a:pPr marL="335756" indent="-335756"/>
            <a:r>
              <a:rPr lang="en-US" altLang="ja-JP" sz="700" b="1" dirty="0">
                <a:solidFill>
                  <a:schemeClr val="bg1"/>
                </a:solidFill>
                <a:latin typeface="BIZ UDPゴシック" panose="020B0400000000000000" pitchFamily="50" charset="-128"/>
                <a:ea typeface="BIZ UDPゴシック" panose="020B0400000000000000" pitchFamily="50" charset="-128"/>
              </a:rPr>
              <a:t>©Joby Aviation</a:t>
            </a:r>
            <a:endParaRPr lang="ja-JP" altLang="en-US" sz="600" b="1" dirty="0">
              <a:solidFill>
                <a:schemeClr val="bg1"/>
              </a:solidFill>
              <a:latin typeface="BIZ UDPゴシック" panose="020B0400000000000000" pitchFamily="50" charset="-128"/>
              <a:ea typeface="BIZ UDPゴシック" panose="020B0400000000000000" pitchFamily="50" charset="-128"/>
            </a:endParaRPr>
          </a:p>
        </p:txBody>
      </p:sp>
      <p:pic>
        <p:nvPicPr>
          <p:cNvPr id="57" name="図 56">
            <a:extLst>
              <a:ext uri="{FF2B5EF4-FFF2-40B4-BE49-F238E27FC236}">
                <a16:creationId xmlns:a16="http://schemas.microsoft.com/office/drawing/2014/main" id="{869DD6F1-2221-4167-BB82-BF072E3D13E5}"/>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71569" y="1942504"/>
            <a:ext cx="1428752" cy="847047"/>
          </a:xfrm>
          <a:prstGeom prst="rect">
            <a:avLst/>
          </a:prstGeom>
        </p:spPr>
      </p:pic>
      <p:grpSp>
        <p:nvGrpSpPr>
          <p:cNvPr id="58" name="グループ化 57">
            <a:extLst>
              <a:ext uri="{FF2B5EF4-FFF2-40B4-BE49-F238E27FC236}">
                <a16:creationId xmlns:a16="http://schemas.microsoft.com/office/drawing/2014/main" id="{F905EB5F-78A7-4F96-AE44-481438589765}"/>
              </a:ext>
            </a:extLst>
          </p:cNvPr>
          <p:cNvGrpSpPr>
            <a:grpSpLocks noChangeAspect="1"/>
          </p:cNvGrpSpPr>
          <p:nvPr/>
        </p:nvGrpSpPr>
        <p:grpSpPr>
          <a:xfrm>
            <a:off x="9907379" y="1712795"/>
            <a:ext cx="1992806" cy="423243"/>
            <a:chOff x="15953845" y="4384062"/>
            <a:chExt cx="3603311" cy="779350"/>
          </a:xfrm>
        </p:grpSpPr>
        <p:sp>
          <p:nvSpPr>
            <p:cNvPr id="61" name="テキスト ボックス 60">
              <a:extLst>
                <a:ext uri="{FF2B5EF4-FFF2-40B4-BE49-F238E27FC236}">
                  <a16:creationId xmlns:a16="http://schemas.microsoft.com/office/drawing/2014/main" id="{097F0D26-27A3-4C9F-941D-E36937940A32}"/>
                </a:ext>
              </a:extLst>
            </p:cNvPr>
            <p:cNvSpPr txBox="1"/>
            <p:nvPr/>
          </p:nvSpPr>
          <p:spPr>
            <a:xfrm>
              <a:off x="16189272" y="4398327"/>
              <a:ext cx="3141718" cy="765085"/>
            </a:xfrm>
            <a:prstGeom prst="rect">
              <a:avLst/>
            </a:prstGeom>
            <a:noFill/>
          </p:spPr>
          <p:txBody>
            <a:bodyPr wrap="square" rtlCol="0">
              <a:spAutoFit/>
            </a:bodyPr>
            <a:lstStyle/>
            <a:p>
              <a:pPr algn="ctr"/>
              <a:r>
                <a:rPr kumimoji="1" lang="en-US" altLang="ja-JP" sz="1200" b="1" dirty="0">
                  <a:ln w="57150">
                    <a:solidFill>
                      <a:srgbClr val="000099"/>
                    </a:solidFill>
                  </a:ln>
                  <a:solidFill>
                    <a:srgbClr val="000099"/>
                  </a:solidFill>
                  <a:latin typeface="BIZ UDPゴシック" panose="020B0400000000000000" pitchFamily="50" charset="-128"/>
                  <a:ea typeface="BIZ UDPゴシック" panose="020B0400000000000000" pitchFamily="50" charset="-128"/>
                </a:rPr>
                <a:t>ANA</a:t>
              </a:r>
              <a:r>
                <a:rPr kumimoji="1" lang="ja-JP" altLang="en-US" sz="1200" b="1" dirty="0">
                  <a:ln w="57150">
                    <a:solidFill>
                      <a:srgbClr val="000099"/>
                    </a:solidFill>
                  </a:ln>
                  <a:solidFill>
                    <a:srgbClr val="000099"/>
                  </a:solidFill>
                  <a:latin typeface="BIZ UDPゴシック" panose="020B0400000000000000" pitchFamily="50" charset="-128"/>
                  <a:ea typeface="BIZ UDPゴシック" panose="020B0400000000000000" pitchFamily="50" charset="-128"/>
                </a:rPr>
                <a:t>ホールでイングス</a:t>
              </a:r>
              <a:r>
                <a:rPr kumimoji="1" lang="en-US" altLang="ja-JP" sz="1200" b="1" dirty="0">
                  <a:ln w="57150">
                    <a:solidFill>
                      <a:srgbClr val="000099"/>
                    </a:solidFill>
                  </a:ln>
                  <a:solidFill>
                    <a:srgbClr val="000099"/>
                  </a:solidFill>
                  <a:latin typeface="BIZ UDPゴシック" panose="020B0400000000000000" pitchFamily="50" charset="-128"/>
                  <a:ea typeface="BIZ UDPゴシック" panose="020B0400000000000000" pitchFamily="50" charset="-128"/>
                </a:rPr>
                <a:t>Joby Aviation</a:t>
              </a:r>
            </a:p>
          </p:txBody>
        </p:sp>
        <p:sp>
          <p:nvSpPr>
            <p:cNvPr id="66" name="テキスト ボックス 65">
              <a:extLst>
                <a:ext uri="{FF2B5EF4-FFF2-40B4-BE49-F238E27FC236}">
                  <a16:creationId xmlns:a16="http://schemas.microsoft.com/office/drawing/2014/main" id="{64D83116-C096-40BF-8A0A-D173B21578CA}"/>
                </a:ext>
              </a:extLst>
            </p:cNvPr>
            <p:cNvSpPr txBox="1"/>
            <p:nvPr/>
          </p:nvSpPr>
          <p:spPr>
            <a:xfrm>
              <a:off x="15953845" y="4384062"/>
              <a:ext cx="3603311" cy="765086"/>
            </a:xfrm>
            <a:prstGeom prst="rect">
              <a:avLst/>
            </a:prstGeom>
            <a:noFill/>
          </p:spPr>
          <p:txBody>
            <a:bodyPr wrap="square" rtlCol="0">
              <a:spAutoFit/>
            </a:bodyPr>
            <a:lstStyle/>
            <a:p>
              <a:pPr algn="ctr"/>
              <a:r>
                <a:rPr kumimoji="1" lang="en-US" altLang="ja-JP" sz="1200" b="1" dirty="0">
                  <a:solidFill>
                    <a:schemeClr val="bg1"/>
                  </a:solidFill>
                  <a:latin typeface="BIZ UDPゴシック" panose="020B0400000000000000" pitchFamily="50" charset="-128"/>
                  <a:ea typeface="BIZ UDPゴシック" panose="020B0400000000000000" pitchFamily="50" charset="-128"/>
                </a:rPr>
                <a:t>ANA</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ホールディングス</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chemeClr val="bg1"/>
                  </a:solidFill>
                  <a:latin typeface="BIZ UDPゴシック" panose="020B0400000000000000" pitchFamily="50" charset="-128"/>
                  <a:ea typeface="BIZ UDPゴシック" panose="020B0400000000000000" pitchFamily="50" charset="-128"/>
                </a:rPr>
                <a:t>Joby Aviation</a:t>
              </a:r>
            </a:p>
          </p:txBody>
        </p:sp>
      </p:grpSp>
      <p:grpSp>
        <p:nvGrpSpPr>
          <p:cNvPr id="67" name="グループ化 66">
            <a:extLst>
              <a:ext uri="{FF2B5EF4-FFF2-40B4-BE49-F238E27FC236}">
                <a16:creationId xmlns:a16="http://schemas.microsoft.com/office/drawing/2014/main" id="{B5AA482D-5B5A-4C33-ACC5-A63E624A2626}"/>
              </a:ext>
            </a:extLst>
          </p:cNvPr>
          <p:cNvGrpSpPr>
            <a:grpSpLocks noChangeAspect="1"/>
          </p:cNvGrpSpPr>
          <p:nvPr/>
        </p:nvGrpSpPr>
        <p:grpSpPr>
          <a:xfrm>
            <a:off x="11942470" y="1769697"/>
            <a:ext cx="855961" cy="286727"/>
            <a:chOff x="11296528" y="-687254"/>
            <a:chExt cx="1650495" cy="527971"/>
          </a:xfrm>
        </p:grpSpPr>
        <p:sp>
          <p:nvSpPr>
            <p:cNvPr id="68" name="テキスト ボックス 67">
              <a:extLst>
                <a:ext uri="{FF2B5EF4-FFF2-40B4-BE49-F238E27FC236}">
                  <a16:creationId xmlns:a16="http://schemas.microsoft.com/office/drawing/2014/main" id="{32A36D95-8804-4007-9073-E7128C800223}"/>
                </a:ext>
              </a:extLst>
            </p:cNvPr>
            <p:cNvSpPr txBox="1"/>
            <p:nvPr/>
          </p:nvSpPr>
          <p:spPr>
            <a:xfrm>
              <a:off x="11296528" y="-669340"/>
              <a:ext cx="1650207" cy="510057"/>
            </a:xfrm>
            <a:prstGeom prst="rect">
              <a:avLst/>
            </a:prstGeom>
            <a:noFill/>
          </p:spPr>
          <p:txBody>
            <a:bodyPr wrap="none" rtlCol="0">
              <a:spAutoFit/>
            </a:bodyPr>
            <a:lstStyle/>
            <a:p>
              <a:pPr algn="ctr"/>
              <a:r>
                <a:rPr lang="en-US" altLang="ja-JP" sz="1400" b="1" dirty="0" err="1">
                  <a:ln w="57150">
                    <a:solidFill>
                      <a:srgbClr val="000099"/>
                    </a:solidFill>
                  </a:ln>
                  <a:solidFill>
                    <a:srgbClr val="000099"/>
                  </a:solidFill>
                  <a:latin typeface="BIZ UDPゴシック" panose="020B0400000000000000" pitchFamily="50" charset="-128"/>
                  <a:ea typeface="BIZ UDPゴシック" panose="020B0400000000000000" pitchFamily="50" charset="-128"/>
                </a:rPr>
                <a:t>Soracle</a:t>
              </a:r>
              <a:endParaRPr lang="en-US" altLang="ja-JP" sz="1400" b="1" dirty="0">
                <a:ln w="57150">
                  <a:solidFill>
                    <a:srgbClr val="000099"/>
                  </a:solidFill>
                </a:ln>
                <a:solidFill>
                  <a:srgbClr val="000099"/>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10014734-1EDF-4111-A580-E6B271499520}"/>
                </a:ext>
              </a:extLst>
            </p:cNvPr>
            <p:cNvSpPr txBox="1"/>
            <p:nvPr/>
          </p:nvSpPr>
          <p:spPr>
            <a:xfrm>
              <a:off x="11296816" y="-687254"/>
              <a:ext cx="1650207" cy="510056"/>
            </a:xfrm>
            <a:prstGeom prst="rect">
              <a:avLst/>
            </a:prstGeom>
            <a:noFill/>
          </p:spPr>
          <p:txBody>
            <a:bodyPr wrap="none" rtlCol="0">
              <a:spAutoFit/>
            </a:bodyPr>
            <a:lstStyle/>
            <a:p>
              <a:pPr algn="ctr"/>
              <a:r>
                <a:rPr lang="en-US" altLang="ja-JP" sz="1400" b="1" dirty="0" err="1">
                  <a:solidFill>
                    <a:schemeClr val="bg1"/>
                  </a:solidFill>
                  <a:latin typeface="BIZ UDPゴシック" panose="020B0400000000000000" pitchFamily="50" charset="-128"/>
                  <a:ea typeface="BIZ UDPゴシック" panose="020B0400000000000000" pitchFamily="50" charset="-128"/>
                </a:rPr>
                <a:t>Soracle</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grpSp>
      <p:sp>
        <p:nvSpPr>
          <p:cNvPr id="70" name="六角形 69">
            <a:extLst>
              <a:ext uri="{FF2B5EF4-FFF2-40B4-BE49-F238E27FC236}">
                <a16:creationId xmlns:a16="http://schemas.microsoft.com/office/drawing/2014/main" id="{013170E0-0135-4045-9108-F76F793C888F}"/>
              </a:ext>
            </a:extLst>
          </p:cNvPr>
          <p:cNvSpPr>
            <a:spLocks noChangeAspect="1"/>
          </p:cNvSpPr>
          <p:nvPr/>
        </p:nvSpPr>
        <p:spPr>
          <a:xfrm>
            <a:off x="10162489" y="2992269"/>
            <a:ext cx="1461369" cy="807252"/>
          </a:xfrm>
          <a:prstGeom prst="hexagon">
            <a:avLst>
              <a:gd name="adj" fmla="val 0"/>
              <a:gd name="vf" fmla="val 115470"/>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86CC5163-67EE-4CE0-9FF2-BD938F63066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16128" y="2935300"/>
            <a:ext cx="1461369" cy="813862"/>
          </a:xfrm>
          <a:prstGeom prst="rect">
            <a:avLst/>
          </a:prstGeom>
        </p:spPr>
      </p:pic>
      <p:sp>
        <p:nvSpPr>
          <p:cNvPr id="72" name="テキスト ボックス 71">
            <a:extLst>
              <a:ext uri="{FF2B5EF4-FFF2-40B4-BE49-F238E27FC236}">
                <a16:creationId xmlns:a16="http://schemas.microsoft.com/office/drawing/2014/main" id="{F9B9625B-BCD2-4899-B27B-C118BA5A8171}"/>
              </a:ext>
            </a:extLst>
          </p:cNvPr>
          <p:cNvSpPr txBox="1">
            <a:spLocks noChangeAspect="1"/>
          </p:cNvSpPr>
          <p:nvPr/>
        </p:nvSpPr>
        <p:spPr>
          <a:xfrm>
            <a:off x="10372952" y="3564944"/>
            <a:ext cx="1415542" cy="200055"/>
          </a:xfrm>
          <a:prstGeom prst="rect">
            <a:avLst/>
          </a:prstGeom>
          <a:noFill/>
        </p:spPr>
        <p:txBody>
          <a:bodyPr wrap="square" rtlCol="0">
            <a:spAutoFit/>
          </a:bodyPr>
          <a:lstStyle/>
          <a:p>
            <a:pPr marL="335756" indent="-335756"/>
            <a:r>
              <a:rPr lang="en-US" altLang="ja-JP" sz="700" b="1" dirty="0">
                <a:solidFill>
                  <a:schemeClr val="bg1"/>
                </a:solidFill>
                <a:latin typeface="BIZ UDPゴシック" panose="020B0400000000000000" pitchFamily="50" charset="-128"/>
                <a:ea typeface="BIZ UDPゴシック" panose="020B0400000000000000" pitchFamily="50" charset="-128"/>
              </a:rPr>
              <a:t>©Vertical Aerospace</a:t>
            </a:r>
            <a:endParaRPr lang="ja-JP" altLang="en-US" sz="600" b="1" dirty="0">
              <a:solidFill>
                <a:schemeClr val="bg1"/>
              </a:solidFill>
              <a:latin typeface="BIZ UDPゴシック" panose="020B0400000000000000" pitchFamily="50" charset="-128"/>
              <a:ea typeface="BIZ UDPゴシック" panose="020B0400000000000000" pitchFamily="50" charset="-128"/>
            </a:endParaRPr>
          </a:p>
        </p:txBody>
      </p:sp>
      <p:grpSp>
        <p:nvGrpSpPr>
          <p:cNvPr id="79" name="グループ化 78">
            <a:extLst>
              <a:ext uri="{FF2B5EF4-FFF2-40B4-BE49-F238E27FC236}">
                <a16:creationId xmlns:a16="http://schemas.microsoft.com/office/drawing/2014/main" id="{CC6164BB-CD9F-4DA0-A5CC-743C83731080}"/>
              </a:ext>
            </a:extLst>
          </p:cNvPr>
          <p:cNvGrpSpPr>
            <a:grpSpLocks noChangeAspect="1"/>
          </p:cNvGrpSpPr>
          <p:nvPr/>
        </p:nvGrpSpPr>
        <p:grpSpPr>
          <a:xfrm>
            <a:off x="10637521" y="2800226"/>
            <a:ext cx="443202" cy="253502"/>
            <a:chOff x="14588797" y="-1052612"/>
            <a:chExt cx="854597" cy="466794"/>
          </a:xfrm>
        </p:grpSpPr>
        <p:sp>
          <p:nvSpPr>
            <p:cNvPr id="80" name="テキスト ボックス 79">
              <a:extLst>
                <a:ext uri="{FF2B5EF4-FFF2-40B4-BE49-F238E27FC236}">
                  <a16:creationId xmlns:a16="http://schemas.microsoft.com/office/drawing/2014/main" id="{25269155-8AF2-47AA-958E-BC8F99BCB02E}"/>
                </a:ext>
              </a:extLst>
            </p:cNvPr>
            <p:cNvSpPr txBox="1"/>
            <p:nvPr/>
          </p:nvSpPr>
          <p:spPr>
            <a:xfrm>
              <a:off x="14588797" y="-1052612"/>
              <a:ext cx="854594" cy="459050"/>
            </a:xfrm>
            <a:prstGeom prst="rect">
              <a:avLst/>
            </a:prstGeom>
            <a:noFill/>
          </p:spPr>
          <p:txBody>
            <a:bodyPr wrap="none" rtlCol="0">
              <a:spAutoFit/>
            </a:bodyPr>
            <a:lstStyle/>
            <a:p>
              <a:pPr algn="ctr"/>
              <a:r>
                <a:rPr kumimoji="1" lang="ja-JP" altLang="en-US" sz="1200" b="1" dirty="0">
                  <a:ln w="57150">
                    <a:solidFill>
                      <a:srgbClr val="000099"/>
                    </a:solidFill>
                  </a:ln>
                  <a:solidFill>
                    <a:srgbClr val="000099"/>
                  </a:solidFill>
                  <a:latin typeface="BIZ UDPゴシック" panose="020B0400000000000000" pitchFamily="50" charset="-128"/>
                  <a:ea typeface="BIZ UDPゴシック" panose="020B0400000000000000" pitchFamily="50" charset="-128"/>
                </a:rPr>
                <a:t>丸紅</a:t>
              </a:r>
              <a:endParaRPr kumimoji="1" lang="en-US" altLang="ja-JP" sz="1200" b="1" dirty="0">
                <a:ln w="57150">
                  <a:solidFill>
                    <a:srgbClr val="000099"/>
                  </a:solidFill>
                </a:ln>
                <a:solidFill>
                  <a:srgbClr val="000099"/>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43F2AAF9-ABE8-43CC-BFB6-9A346704A712}"/>
                </a:ext>
              </a:extLst>
            </p:cNvPr>
            <p:cNvSpPr txBox="1"/>
            <p:nvPr/>
          </p:nvSpPr>
          <p:spPr>
            <a:xfrm>
              <a:off x="14588800" y="-1044868"/>
              <a:ext cx="854594" cy="459050"/>
            </a:xfrm>
            <a:prstGeom prst="rect">
              <a:avLst/>
            </a:prstGeom>
            <a:noFill/>
          </p:spPr>
          <p:txBody>
            <a:bodyPr wrap="none" rtlCol="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丸紅</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82" name="六角形 81">
            <a:extLst>
              <a:ext uri="{FF2B5EF4-FFF2-40B4-BE49-F238E27FC236}">
                <a16:creationId xmlns:a16="http://schemas.microsoft.com/office/drawing/2014/main" id="{E45E51E4-C1F8-43B9-AE4C-5AF9B0120414}"/>
              </a:ext>
            </a:extLst>
          </p:cNvPr>
          <p:cNvSpPr>
            <a:spLocks noChangeAspect="1"/>
          </p:cNvSpPr>
          <p:nvPr/>
        </p:nvSpPr>
        <p:spPr>
          <a:xfrm>
            <a:off x="11750564" y="3012599"/>
            <a:ext cx="1446996" cy="801760"/>
          </a:xfrm>
          <a:prstGeom prst="hexagon">
            <a:avLst>
              <a:gd name="adj" fmla="val 0"/>
              <a:gd name="vf" fmla="val 115470"/>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図 82">
            <a:extLst>
              <a:ext uri="{FF2B5EF4-FFF2-40B4-BE49-F238E27FC236}">
                <a16:creationId xmlns:a16="http://schemas.microsoft.com/office/drawing/2014/main" id="{490C1A9B-1C03-4F68-8852-8E7C60AB399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704203" y="2944554"/>
            <a:ext cx="1447377" cy="833589"/>
          </a:xfrm>
          <a:prstGeom prst="rect">
            <a:avLst/>
          </a:prstGeom>
        </p:spPr>
      </p:pic>
      <p:sp>
        <p:nvSpPr>
          <p:cNvPr id="84" name="テキスト ボックス 83">
            <a:extLst>
              <a:ext uri="{FF2B5EF4-FFF2-40B4-BE49-F238E27FC236}">
                <a16:creationId xmlns:a16="http://schemas.microsoft.com/office/drawing/2014/main" id="{995F75AB-5389-4C0B-A367-09220A12051F}"/>
              </a:ext>
            </a:extLst>
          </p:cNvPr>
          <p:cNvSpPr txBox="1">
            <a:spLocks noChangeAspect="1"/>
          </p:cNvSpPr>
          <p:nvPr/>
        </p:nvSpPr>
        <p:spPr>
          <a:xfrm>
            <a:off x="12383157" y="3586371"/>
            <a:ext cx="742686" cy="199883"/>
          </a:xfrm>
          <a:prstGeom prst="rect">
            <a:avLst/>
          </a:prstGeom>
          <a:noFill/>
        </p:spPr>
        <p:txBody>
          <a:bodyPr wrap="square" rtlCol="0">
            <a:spAutoFit/>
          </a:bodyPr>
          <a:lstStyle/>
          <a:p>
            <a:pPr marL="335756" indent="-335756"/>
            <a:r>
              <a:rPr lang="en-US" altLang="ja-JP" sz="700" b="1" dirty="0">
                <a:latin typeface="BIZ UDPゴシック" panose="020B0400000000000000" pitchFamily="50" charset="-128"/>
                <a:ea typeface="BIZ UDPゴシック" panose="020B0400000000000000" pitchFamily="50" charset="-128"/>
              </a:rPr>
              <a:t>©SkyDrive</a:t>
            </a:r>
            <a:endParaRPr lang="ja-JP" altLang="en-US" sz="600" b="1" dirty="0">
              <a:latin typeface="BIZ UDPゴシック" panose="020B0400000000000000" pitchFamily="50" charset="-128"/>
              <a:ea typeface="BIZ UDPゴシック" panose="020B0400000000000000" pitchFamily="50" charset="-128"/>
            </a:endParaRPr>
          </a:p>
        </p:txBody>
      </p:sp>
      <p:grpSp>
        <p:nvGrpSpPr>
          <p:cNvPr id="85" name="グループ化 84">
            <a:extLst>
              <a:ext uri="{FF2B5EF4-FFF2-40B4-BE49-F238E27FC236}">
                <a16:creationId xmlns:a16="http://schemas.microsoft.com/office/drawing/2014/main" id="{993BE1F5-A34F-4754-83EB-B1FF4818D3A4}"/>
              </a:ext>
            </a:extLst>
          </p:cNvPr>
          <p:cNvGrpSpPr>
            <a:grpSpLocks noChangeAspect="1"/>
          </p:cNvGrpSpPr>
          <p:nvPr/>
        </p:nvGrpSpPr>
        <p:grpSpPr>
          <a:xfrm>
            <a:off x="12193199" y="2782671"/>
            <a:ext cx="559653" cy="167148"/>
            <a:chOff x="14826140" y="-1254892"/>
            <a:chExt cx="1079142" cy="307777"/>
          </a:xfrm>
        </p:grpSpPr>
        <p:sp>
          <p:nvSpPr>
            <p:cNvPr id="86" name="テキスト ボックス 85">
              <a:extLst>
                <a:ext uri="{FF2B5EF4-FFF2-40B4-BE49-F238E27FC236}">
                  <a16:creationId xmlns:a16="http://schemas.microsoft.com/office/drawing/2014/main" id="{171E12F3-6CF7-42FC-A890-264A5316AC0B}"/>
                </a:ext>
              </a:extLst>
            </p:cNvPr>
            <p:cNvSpPr txBox="1"/>
            <p:nvPr/>
          </p:nvSpPr>
          <p:spPr>
            <a:xfrm>
              <a:off x="14826140" y="-1254892"/>
              <a:ext cx="1079142" cy="307777"/>
            </a:xfrm>
            <a:prstGeom prst="rect">
              <a:avLst/>
            </a:prstGeom>
            <a:noFill/>
          </p:spPr>
          <p:txBody>
            <a:bodyPr wrap="none" rtlCol="0">
              <a:spAutoFit/>
            </a:bodyPr>
            <a:lstStyle/>
            <a:p>
              <a:pPr algn="ctr"/>
              <a:r>
                <a:rPr kumimoji="1" lang="en-US" altLang="ja-JP" sz="1400" b="1" dirty="0">
                  <a:ln w="57150">
                    <a:solidFill>
                      <a:srgbClr val="000099"/>
                    </a:solidFill>
                  </a:ln>
                  <a:solidFill>
                    <a:srgbClr val="000099"/>
                  </a:solidFill>
                  <a:latin typeface="BIZ UDPゴシック" panose="020B0400000000000000" pitchFamily="50" charset="-128"/>
                  <a:ea typeface="BIZ UDPゴシック" panose="020B0400000000000000" pitchFamily="50" charset="-128"/>
                </a:rPr>
                <a:t>SkyDrive</a:t>
              </a:r>
              <a:endParaRPr kumimoji="1" lang="ja-JP" altLang="en-US" sz="1400" b="1" dirty="0">
                <a:ln w="57150">
                  <a:solidFill>
                    <a:srgbClr val="000099"/>
                  </a:solidFill>
                </a:ln>
                <a:solidFill>
                  <a:srgbClr val="000099"/>
                </a:solidFill>
                <a:latin typeface="BIZ UDPゴシック" panose="020B0400000000000000" pitchFamily="50" charset="-128"/>
                <a:ea typeface="BIZ UDPゴシック" panose="020B0400000000000000" pitchFamily="50" charset="-128"/>
              </a:endParaRPr>
            </a:p>
          </p:txBody>
        </p:sp>
        <p:sp>
          <p:nvSpPr>
            <p:cNvPr id="87" name="テキスト ボックス 86">
              <a:extLst>
                <a:ext uri="{FF2B5EF4-FFF2-40B4-BE49-F238E27FC236}">
                  <a16:creationId xmlns:a16="http://schemas.microsoft.com/office/drawing/2014/main" id="{FCD60561-4330-40DD-9319-9017CB48AD5A}"/>
                </a:ext>
              </a:extLst>
            </p:cNvPr>
            <p:cNvSpPr txBox="1"/>
            <p:nvPr/>
          </p:nvSpPr>
          <p:spPr>
            <a:xfrm>
              <a:off x="14826140" y="-1254892"/>
              <a:ext cx="1079142" cy="307777"/>
            </a:xfrm>
            <a:prstGeom prst="rect">
              <a:avLst/>
            </a:prstGeom>
            <a:noFill/>
          </p:spPr>
          <p:txBody>
            <a:bodyPr wrap="none" rtlCol="0">
              <a:spAutoFit/>
            </a:bodyPr>
            <a:lstStyle/>
            <a:p>
              <a:pPr algn="ctr"/>
              <a:r>
                <a:rPr kumimoji="1" lang="en-US" altLang="ja-JP" sz="1400" b="1" dirty="0">
                  <a:solidFill>
                    <a:schemeClr val="bg1"/>
                  </a:solidFill>
                  <a:latin typeface="BIZ UDPゴシック" panose="020B0400000000000000" pitchFamily="50" charset="-128"/>
                  <a:ea typeface="BIZ UDPゴシック" panose="020B0400000000000000" pitchFamily="50" charset="-128"/>
                </a:rPr>
                <a:t>SkyDrive</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grpSp>
      <p:sp>
        <p:nvSpPr>
          <p:cNvPr id="88" name="テキスト ボックス 87">
            <a:extLst>
              <a:ext uri="{FF2B5EF4-FFF2-40B4-BE49-F238E27FC236}">
                <a16:creationId xmlns:a16="http://schemas.microsoft.com/office/drawing/2014/main" id="{448AE552-8368-46E1-BF10-3E420D998074}"/>
              </a:ext>
            </a:extLst>
          </p:cNvPr>
          <p:cNvSpPr txBox="1">
            <a:spLocks noChangeAspect="1"/>
          </p:cNvSpPr>
          <p:nvPr/>
        </p:nvSpPr>
        <p:spPr>
          <a:xfrm>
            <a:off x="12100398" y="2595955"/>
            <a:ext cx="1150958" cy="200055"/>
          </a:xfrm>
          <a:prstGeom prst="rect">
            <a:avLst/>
          </a:prstGeom>
          <a:noFill/>
        </p:spPr>
        <p:txBody>
          <a:bodyPr wrap="square" rtlCol="0">
            <a:spAutoFit/>
          </a:bodyPr>
          <a:lstStyle/>
          <a:p>
            <a:pPr marL="335756" indent="-335756"/>
            <a:r>
              <a:rPr lang="en-US" altLang="ja-JP" sz="700" b="1" dirty="0">
                <a:solidFill>
                  <a:schemeClr val="bg1"/>
                </a:solidFill>
                <a:latin typeface="BIZ UDPゴシック" panose="020B0400000000000000" pitchFamily="50" charset="-128"/>
                <a:ea typeface="BIZ UDPゴシック" panose="020B0400000000000000" pitchFamily="50" charset="-128"/>
              </a:rPr>
              <a:t>©Archer Aviation</a:t>
            </a:r>
            <a:endParaRPr lang="ja-JP" altLang="en-US" sz="600" b="1" dirty="0">
              <a:solidFill>
                <a:schemeClr val="bg1"/>
              </a:solidFill>
              <a:latin typeface="BIZ UDPゴシック" panose="020B0400000000000000" pitchFamily="50" charset="-128"/>
              <a:ea typeface="BIZ UDPゴシック" panose="020B0400000000000000" pitchFamily="50" charset="-128"/>
            </a:endParaRPr>
          </a:p>
        </p:txBody>
      </p:sp>
      <p:sp>
        <p:nvSpPr>
          <p:cNvPr id="92" name="四角形: 角を丸くする 91">
            <a:extLst>
              <a:ext uri="{FF2B5EF4-FFF2-40B4-BE49-F238E27FC236}">
                <a16:creationId xmlns:a16="http://schemas.microsoft.com/office/drawing/2014/main" id="{EE6DAD19-FE2D-4C15-B6B3-B0BCA13CDE53}"/>
              </a:ext>
            </a:extLst>
          </p:cNvPr>
          <p:cNvSpPr/>
          <p:nvPr/>
        </p:nvSpPr>
        <p:spPr>
          <a:xfrm>
            <a:off x="12731750" y="4800196"/>
            <a:ext cx="445598" cy="45719"/>
          </a:xfrm>
          <a:prstGeom prst="roundRect">
            <a:avLst>
              <a:gd name="adj" fmla="val 50000"/>
            </a:avLst>
          </a:prstGeom>
          <a:solidFill>
            <a:srgbClr val="7F8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992B9169-D19B-4FB4-8F58-A7657107BAB9}"/>
              </a:ext>
            </a:extLst>
          </p:cNvPr>
          <p:cNvSpPr txBox="1">
            <a:spLocks noChangeAspect="1"/>
          </p:cNvSpPr>
          <p:nvPr/>
        </p:nvSpPr>
        <p:spPr>
          <a:xfrm>
            <a:off x="12616480" y="4699479"/>
            <a:ext cx="1415542" cy="200055"/>
          </a:xfrm>
          <a:prstGeom prst="rect">
            <a:avLst/>
          </a:prstGeom>
          <a:noFill/>
        </p:spPr>
        <p:txBody>
          <a:bodyPr wrap="square" rtlCol="0">
            <a:spAutoFit/>
          </a:bodyPr>
          <a:lstStyle/>
          <a:p>
            <a:pPr marL="335756" indent="-335756"/>
            <a:r>
              <a:rPr lang="en-US" altLang="ja-JP" sz="700" b="1" dirty="0">
                <a:solidFill>
                  <a:schemeClr val="bg1"/>
                </a:solidFill>
                <a:latin typeface="BIZ UDPゴシック" panose="020B0400000000000000" pitchFamily="50" charset="-128"/>
                <a:ea typeface="BIZ UDPゴシック" panose="020B0400000000000000" pitchFamily="50" charset="-128"/>
              </a:rPr>
              <a:t>©</a:t>
            </a:r>
            <a:r>
              <a:rPr lang="ja-JP" altLang="en-US" sz="700" b="1" dirty="0">
                <a:solidFill>
                  <a:schemeClr val="bg1"/>
                </a:solidFill>
                <a:latin typeface="BIZ UDPゴシック" panose="020B0400000000000000" pitchFamily="50" charset="-128"/>
                <a:ea typeface="BIZ UDPゴシック" panose="020B0400000000000000" pitchFamily="50" charset="-128"/>
              </a:rPr>
              <a:t>オリックス株式会社</a:t>
            </a:r>
            <a:endParaRPr lang="ja-JP" altLang="en-US" sz="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934553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4B99F9B1-71B1-467D-8548-CB351730E927}"/>
              </a:ext>
            </a:extLst>
          </p:cNvPr>
          <p:cNvSpPr/>
          <p:nvPr/>
        </p:nvSpPr>
        <p:spPr>
          <a:xfrm>
            <a:off x="467520" y="631069"/>
            <a:ext cx="14150735" cy="5966034"/>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6" name="表 12">
            <a:extLst>
              <a:ext uri="{FF2B5EF4-FFF2-40B4-BE49-F238E27FC236}">
                <a16:creationId xmlns:a16="http://schemas.microsoft.com/office/drawing/2014/main" id="{F797EC84-7803-4388-BB47-C2D1C7D2B075}"/>
              </a:ext>
            </a:extLst>
          </p:cNvPr>
          <p:cNvGraphicFramePr>
            <a:graphicFrameLocks noGrp="1"/>
          </p:cNvGraphicFramePr>
          <p:nvPr>
            <p:extLst>
              <p:ext uri="{D42A27DB-BD31-4B8C-83A1-F6EECF244321}">
                <p14:modId xmlns:p14="http://schemas.microsoft.com/office/powerpoint/2010/main" val="4103000702"/>
              </p:ext>
            </p:extLst>
          </p:nvPr>
        </p:nvGraphicFramePr>
        <p:xfrm>
          <a:off x="455375" y="622726"/>
          <a:ext cx="3118909" cy="519049"/>
        </p:xfrm>
        <a:graphic>
          <a:graphicData uri="http://schemas.openxmlformats.org/drawingml/2006/table">
            <a:tbl>
              <a:tblPr firstRow="1" bandRow="1">
                <a:tableStyleId>{5C22544A-7EE6-4342-B048-85BDC9FD1C3A}</a:tableStyleId>
              </a:tblPr>
              <a:tblGrid>
                <a:gridCol w="3118909">
                  <a:extLst>
                    <a:ext uri="{9D8B030D-6E8A-4147-A177-3AD203B41FA5}">
                      <a16:colId xmlns:a16="http://schemas.microsoft.com/office/drawing/2014/main" val="754763856"/>
                    </a:ext>
                  </a:extLst>
                </a:gridCol>
              </a:tblGrid>
              <a:tr h="370840">
                <a:tc>
                  <a:txBody>
                    <a:bodyPr/>
                    <a:lstStyle/>
                    <a:p>
                      <a:pPr algn="ctr"/>
                      <a:r>
                        <a:rPr kumimoji="1" lang="ja-JP" altLang="en-US" dirty="0">
                          <a:latin typeface="BIZ UDPゴシック" panose="020B0400000000000000" pitchFamily="50" charset="-128"/>
                          <a:ea typeface="BIZ UDPゴシック" panose="020B0400000000000000" pitchFamily="50" charset="-128"/>
                        </a:rPr>
                        <a:t>環境</a:t>
                      </a:r>
                    </a:p>
                  </a:txBody>
                  <a:tcPr anchor="ctr"/>
                </a:tc>
                <a:extLst>
                  <a:ext uri="{0D108BD9-81ED-4DB2-BD59-A6C34878D82A}">
                    <a16:rowId xmlns:a16="http://schemas.microsoft.com/office/drawing/2014/main" val="467128479"/>
                  </a:ext>
                </a:extLst>
              </a:tr>
            </a:tbl>
          </a:graphicData>
        </a:graphic>
      </p:graphicFrame>
      <p:sp>
        <p:nvSpPr>
          <p:cNvPr id="4" name="テキスト ボックス 3">
            <a:extLst>
              <a:ext uri="{FF2B5EF4-FFF2-40B4-BE49-F238E27FC236}">
                <a16:creationId xmlns:a16="http://schemas.microsoft.com/office/drawing/2014/main" id="{BCD33000-DC8E-47E7-8417-4ED2C245EB5E}"/>
              </a:ext>
            </a:extLst>
          </p:cNvPr>
          <p:cNvSpPr txBox="1"/>
          <p:nvPr/>
        </p:nvSpPr>
        <p:spPr>
          <a:xfrm>
            <a:off x="511257" y="1152532"/>
            <a:ext cx="3646168" cy="537391"/>
          </a:xfrm>
          <a:prstGeom prst="rect">
            <a:avLst/>
          </a:prstGeom>
          <a:noFill/>
        </p:spPr>
        <p:txBody>
          <a:bodyPr wrap="square" rtlCol="0">
            <a:spAutoFit/>
          </a:bodyPr>
          <a:lstStyle/>
          <a:p>
            <a:pPr marL="285750" indent="-285750">
              <a:lnSpc>
                <a:spcPts val="1700"/>
              </a:lnSpc>
              <a:buFont typeface="Wingdings" panose="05000000000000000000" pitchFamily="2" charset="2"/>
              <a:buChar char="u"/>
            </a:pPr>
            <a:r>
              <a:rPr kumimoji="1" lang="ja-JP" altLang="en-US" b="1" spc="-160" dirty="0"/>
              <a:t>カーボンニュートラル</a:t>
            </a:r>
            <a:br>
              <a:rPr kumimoji="1" lang="en-US" altLang="ja-JP" b="1" spc="-160" dirty="0"/>
            </a:br>
            <a:r>
              <a:rPr kumimoji="1" lang="ja-JP" altLang="en-US" b="1" spc="-160" dirty="0"/>
              <a:t>（最先端技術の開発・実用化）</a:t>
            </a:r>
          </a:p>
        </p:txBody>
      </p:sp>
      <p:pic>
        <p:nvPicPr>
          <p:cNvPr id="69" name="図 68">
            <a:extLst>
              <a:ext uri="{FF2B5EF4-FFF2-40B4-BE49-F238E27FC236}">
                <a16:creationId xmlns:a16="http://schemas.microsoft.com/office/drawing/2014/main" id="{2B2C5246-5FD7-42AC-9C21-CD182022D1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2428" y="977973"/>
            <a:ext cx="3881013" cy="1290561"/>
          </a:xfrm>
          <a:prstGeom prst="rect">
            <a:avLst/>
          </a:prstGeom>
        </p:spPr>
      </p:pic>
      <p:sp>
        <p:nvSpPr>
          <p:cNvPr id="70" name="テキスト ボックス 69">
            <a:extLst>
              <a:ext uri="{FF2B5EF4-FFF2-40B4-BE49-F238E27FC236}">
                <a16:creationId xmlns:a16="http://schemas.microsoft.com/office/drawing/2014/main" id="{ED41A1A6-40C9-44BF-9AA0-6C38A243125E}"/>
              </a:ext>
            </a:extLst>
          </p:cNvPr>
          <p:cNvSpPr txBox="1"/>
          <p:nvPr/>
        </p:nvSpPr>
        <p:spPr>
          <a:xfrm>
            <a:off x="5112880" y="2347607"/>
            <a:ext cx="2897754" cy="200055"/>
          </a:xfrm>
          <a:prstGeom prst="rect">
            <a:avLst/>
          </a:prstGeom>
          <a:noFill/>
        </p:spPr>
        <p:txBody>
          <a:bodyPr wrap="square" rtlCol="0">
            <a:spAutoFit/>
          </a:bodyPr>
          <a:lstStyle/>
          <a:p>
            <a:r>
              <a:rPr kumimoji="1" lang="ja-JP" altLang="en-US" sz="700" b="1" dirty="0">
                <a:latin typeface="BIZ UDPゴシック" panose="020B0400000000000000" pitchFamily="50" charset="-128"/>
                <a:ea typeface="BIZ UDPゴシック" panose="020B0400000000000000" pitchFamily="50" charset="-128"/>
              </a:rPr>
              <a:t>＜</a:t>
            </a:r>
            <a:r>
              <a:rPr lang="ja-JP" altLang="en-US" sz="700" b="1" i="0" dirty="0">
                <a:latin typeface="Meiryo" panose="020B0604030504040204" pitchFamily="50" charset="-128"/>
                <a:ea typeface="Meiryo" panose="020B0604030504040204" pitchFamily="50" charset="-128"/>
              </a:rPr>
              <a:t>舞洲工場＞</a:t>
            </a:r>
            <a:r>
              <a:rPr lang="ja-JP" altLang="en-US" sz="700" b="1" dirty="0">
                <a:latin typeface="BIZ UDPゴシック" panose="020B0400000000000000" pitchFamily="50" charset="-128"/>
                <a:ea typeface="BIZ UDPゴシック" panose="020B0400000000000000" pitchFamily="50" charset="-128"/>
              </a:rPr>
              <a:t>メタネーション実証設備の外観</a:t>
            </a:r>
            <a:endParaRPr kumimoji="1" lang="ja-JP" altLang="en-US" sz="700" b="1"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17D739D7-50A3-424B-B5D9-F9B3BE6B92E0}"/>
              </a:ext>
            </a:extLst>
          </p:cNvPr>
          <p:cNvGrpSpPr/>
          <p:nvPr/>
        </p:nvGrpSpPr>
        <p:grpSpPr>
          <a:xfrm>
            <a:off x="5074813" y="2559026"/>
            <a:ext cx="1843437" cy="890095"/>
            <a:chOff x="8078561" y="1454896"/>
            <a:chExt cx="2090987" cy="1166840"/>
          </a:xfrm>
        </p:grpSpPr>
        <p:grpSp>
          <p:nvGrpSpPr>
            <p:cNvPr id="66" name="グループ化 65">
              <a:extLst>
                <a:ext uri="{FF2B5EF4-FFF2-40B4-BE49-F238E27FC236}">
                  <a16:creationId xmlns:a16="http://schemas.microsoft.com/office/drawing/2014/main" id="{FF2472A0-E430-44F7-B275-56CFDC80912F}"/>
                </a:ext>
              </a:extLst>
            </p:cNvPr>
            <p:cNvGrpSpPr/>
            <p:nvPr/>
          </p:nvGrpSpPr>
          <p:grpSpPr>
            <a:xfrm>
              <a:off x="8078561" y="1525242"/>
              <a:ext cx="1827863" cy="1096494"/>
              <a:chOff x="645852" y="5897466"/>
              <a:chExt cx="2481372" cy="1404039"/>
            </a:xfrm>
          </p:grpSpPr>
          <p:pic>
            <p:nvPicPr>
              <p:cNvPr id="67" name="図 66">
                <a:extLst>
                  <a:ext uri="{FF2B5EF4-FFF2-40B4-BE49-F238E27FC236}">
                    <a16:creationId xmlns:a16="http://schemas.microsoft.com/office/drawing/2014/main" id="{2B9A1ECE-8992-40C0-80C4-E7F729FBE58B}"/>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715255" y="5897466"/>
                <a:ext cx="2411969" cy="1384967"/>
              </a:xfrm>
              <a:prstGeom prst="rect">
                <a:avLst/>
              </a:prstGeom>
            </p:spPr>
          </p:pic>
          <p:sp>
            <p:nvSpPr>
              <p:cNvPr id="68" name="テキスト ボックス 67">
                <a:extLst>
                  <a:ext uri="{FF2B5EF4-FFF2-40B4-BE49-F238E27FC236}">
                    <a16:creationId xmlns:a16="http://schemas.microsoft.com/office/drawing/2014/main" id="{78A0B528-B877-4F73-B9AD-1574BA25D0E6}"/>
                  </a:ext>
                </a:extLst>
              </p:cNvPr>
              <p:cNvSpPr txBox="1"/>
              <p:nvPr/>
            </p:nvSpPr>
            <p:spPr>
              <a:xfrm>
                <a:off x="645852" y="6953382"/>
                <a:ext cx="1645179" cy="348123"/>
              </a:xfrm>
              <a:prstGeom prst="rect">
                <a:avLst/>
              </a:prstGeom>
              <a:noFill/>
            </p:spPr>
            <p:txBody>
              <a:bodyPr wrap="square">
                <a:spAutoFit/>
              </a:bodyPr>
              <a:lstStyle/>
              <a:p>
                <a:pPr>
                  <a:spcBef>
                    <a:spcPts val="100"/>
                  </a:spcBef>
                  <a:spcAft>
                    <a:spcPts val="100"/>
                  </a:spcAft>
                </a:pPr>
                <a:r>
                  <a:rPr lang="ja-JP" altLang="en-US" sz="500" b="1" dirty="0">
                    <a:latin typeface="BIZ UDPゴシック" panose="020B0400000000000000" pitchFamily="50" charset="-128"/>
                    <a:ea typeface="BIZ UDPゴシック" panose="020B0400000000000000" pitchFamily="50" charset="-128"/>
                  </a:rPr>
                  <a:t>画像提供：</a:t>
                </a:r>
                <a:endParaRPr lang="en-US" altLang="ja-JP" sz="500" b="1" dirty="0">
                  <a:latin typeface="BIZ UDPゴシック" panose="020B0400000000000000" pitchFamily="50" charset="-128"/>
                  <a:ea typeface="BIZ UDPゴシック" panose="020B0400000000000000" pitchFamily="50" charset="-128"/>
                </a:endParaRPr>
              </a:p>
              <a:p>
                <a:pPr>
                  <a:spcBef>
                    <a:spcPts val="100"/>
                  </a:spcBef>
                  <a:spcAft>
                    <a:spcPts val="100"/>
                  </a:spcAft>
                </a:pPr>
                <a:r>
                  <a:rPr lang="ja-JP" altLang="en-US" sz="500" b="1" dirty="0">
                    <a:latin typeface="BIZ UDPゴシック" panose="020B0400000000000000" pitchFamily="50" charset="-128"/>
                    <a:ea typeface="BIZ UDPゴシック" panose="020B0400000000000000" pitchFamily="50" charset="-128"/>
                  </a:rPr>
                  <a:t>　積水化学工業株式会社</a:t>
                </a:r>
                <a:endParaRPr lang="en-US" altLang="ja-JP" sz="500" b="1" dirty="0">
                  <a:latin typeface="BIZ UDPゴシック" panose="020B0400000000000000" pitchFamily="50" charset="-128"/>
                  <a:ea typeface="BIZ UDPゴシック" panose="020B0400000000000000" pitchFamily="50" charset="-128"/>
                </a:endParaRPr>
              </a:p>
            </p:txBody>
          </p:sp>
        </p:grpSp>
        <p:sp>
          <p:nvSpPr>
            <p:cNvPr id="83" name="テキスト ボックス 82">
              <a:extLst>
                <a:ext uri="{FF2B5EF4-FFF2-40B4-BE49-F238E27FC236}">
                  <a16:creationId xmlns:a16="http://schemas.microsoft.com/office/drawing/2014/main" id="{54432D47-C55E-40E8-A7AA-20E6C11B7455}"/>
                </a:ext>
              </a:extLst>
            </p:cNvPr>
            <p:cNvSpPr txBox="1"/>
            <p:nvPr/>
          </p:nvSpPr>
          <p:spPr>
            <a:xfrm>
              <a:off x="8772881" y="1454896"/>
              <a:ext cx="1396667" cy="262255"/>
            </a:xfrm>
            <a:prstGeom prst="rect">
              <a:avLst/>
            </a:prstGeom>
            <a:noFill/>
          </p:spPr>
          <p:txBody>
            <a:bodyPr wrap="square">
              <a:spAutoFit/>
            </a:bodyPr>
            <a:lstStyle/>
            <a:p>
              <a:r>
                <a:rPr kumimoji="0" lang="ja-JP" altLang="en-US" sz="7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ペロブスカイト太陽電池</a:t>
              </a:r>
              <a:endParaRPr lang="ja-JP" altLang="en-US" sz="700" b="1" dirty="0">
                <a:latin typeface="BIZ UDPゴシック" panose="020B0400000000000000" pitchFamily="50" charset="-128"/>
                <a:ea typeface="BIZ UDPゴシック" panose="020B0400000000000000" pitchFamily="50" charset="-128"/>
              </a:endParaRPr>
            </a:p>
          </p:txBody>
        </p:sp>
      </p:grpSp>
      <p:sp>
        <p:nvSpPr>
          <p:cNvPr id="89" name="テキスト ボックス 88">
            <a:extLst>
              <a:ext uri="{FF2B5EF4-FFF2-40B4-BE49-F238E27FC236}">
                <a16:creationId xmlns:a16="http://schemas.microsoft.com/office/drawing/2014/main" id="{61339EC2-8C18-4DE9-8972-7445099E310A}"/>
              </a:ext>
            </a:extLst>
          </p:cNvPr>
          <p:cNvSpPr txBox="1"/>
          <p:nvPr/>
        </p:nvSpPr>
        <p:spPr>
          <a:xfrm>
            <a:off x="553852" y="1674351"/>
            <a:ext cx="4520961" cy="3177793"/>
          </a:xfrm>
          <a:prstGeom prst="rect">
            <a:avLst/>
          </a:prstGeom>
          <a:noFill/>
        </p:spPr>
        <p:txBody>
          <a:bodyPr wrap="square" rtlCol="0">
            <a:spAutoFit/>
          </a:bodyPr>
          <a:lstStyle/>
          <a:p>
            <a:pPr marL="182563" marR="0" lvl="0" indent="-182563" algn="ctr" defTabSz="457200" rtl="0" eaLnBrk="1" fontAlgn="auto" latinLnBrk="0" hangingPunct="1">
              <a:lnSpc>
                <a:spcPct val="100000"/>
              </a:lnSpc>
              <a:spcBef>
                <a:spcPts val="0"/>
              </a:spcBef>
              <a:spcAft>
                <a:spcPts val="120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イノベーションの創出が不可欠な</a:t>
            </a:r>
            <a:br>
              <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カーボンニュートラル（</a:t>
            </a:r>
            <a:r>
              <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CN</a:t>
            </a: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）の最先端技術を実証、</a:t>
            </a:r>
            <a:br>
              <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大阪湾の</a:t>
            </a:r>
            <a:r>
              <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MOBA(</a:t>
            </a: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藻場）で</a:t>
            </a:r>
            <a:r>
              <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1400" b="1" i="0" u="none" strike="noStrike" kern="1200" cap="none" spc="0" normalizeH="0" baseline="-2500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を削減！</a:t>
            </a:r>
            <a:endPar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182563" marR="0" lvl="0" indent="-182563"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万博会場内の生ごみ等を用いたメタネーション</a:t>
            </a:r>
            <a:endParaRPr kumimoji="1" lang="en-US" altLang="ja-JP"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17780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生ごみを発酵させた際の二酸化炭素と再生可能エネルギー由来の水素に</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より都市ガス（天然ガス）の主成分のメタンを製造する施設が、会場内に登場</a:t>
            </a:r>
            <a:endParaRPr kumimoji="1" lang="en-US" altLang="ja-JP" sz="11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82563" marR="0" lvl="0" indent="-182563"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フィルム型ペロブスカイト太陽電池等の</a:t>
            </a:r>
            <a:r>
              <a:rPr kumimoji="1" lang="en-US" altLang="ja-JP"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CN</a:t>
            </a:r>
            <a:r>
              <a:rPr kumimoji="1" lang="ja-JP" altLang="en-US"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最先端技術の実証・実装</a:t>
            </a:r>
            <a:endParaRPr kumimoji="1" lang="en-US" altLang="ja-JP"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17780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大阪ヘルスケアパビリオンをはじめ、会場内や府内各地で最先端のカーボンニュートラル技術・製品が実証・実装される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大阪湾</a:t>
            </a:r>
            <a:r>
              <a:rPr kumimoji="1" lang="en-US" altLang="ja-JP"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MOBA</a:t>
            </a:r>
            <a:r>
              <a:rPr kumimoji="1" lang="ja-JP" altLang="en-US"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リンク構想の推進</a:t>
            </a:r>
            <a:endParaRPr kumimoji="1" lang="en-US" altLang="ja-JP"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17780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海草（アマモ等）や海藻（ワカメ等）等の「藻場」で大阪湾沿岸を藻場</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などで取り囲む。</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a:t>
            </a:r>
            <a:r>
              <a:rPr kumimoji="1" lang="en-US" altLang="ja-JP" sz="1100" b="0" i="0" u="none" strike="noStrike" kern="12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の吸収・貯留量増加、水質改善、魚類等の産卵と</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生育の場の創出による生物多様性の向上等の効果を生み出す</a:t>
            </a:r>
          </a:p>
        </p:txBody>
      </p:sp>
      <p:cxnSp>
        <p:nvCxnSpPr>
          <p:cNvPr id="97" name="直線コネクタ 96">
            <a:extLst>
              <a:ext uri="{FF2B5EF4-FFF2-40B4-BE49-F238E27FC236}">
                <a16:creationId xmlns:a16="http://schemas.microsoft.com/office/drawing/2014/main" id="{C3816573-720C-42DC-822A-DDB35782A1B6}"/>
              </a:ext>
            </a:extLst>
          </p:cNvPr>
          <p:cNvCxnSpPr>
            <a:cxnSpLocks/>
          </p:cNvCxnSpPr>
          <p:nvPr/>
        </p:nvCxnSpPr>
        <p:spPr>
          <a:xfrm>
            <a:off x="9227596" y="889652"/>
            <a:ext cx="0" cy="3824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DFA54DA2-7709-4738-9534-8254CBE5FC5E}"/>
              </a:ext>
            </a:extLst>
          </p:cNvPr>
          <p:cNvCxnSpPr>
            <a:cxnSpLocks/>
          </p:cNvCxnSpPr>
          <p:nvPr/>
        </p:nvCxnSpPr>
        <p:spPr>
          <a:xfrm flipH="1">
            <a:off x="614011" y="4911063"/>
            <a:ext cx="13726829"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41" name="図 140">
            <a:extLst>
              <a:ext uri="{FF2B5EF4-FFF2-40B4-BE49-F238E27FC236}">
                <a16:creationId xmlns:a16="http://schemas.microsoft.com/office/drawing/2014/main" id="{F0301465-A031-424E-9F81-4EE407A0D1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8534" y="3549400"/>
            <a:ext cx="1517725" cy="1271998"/>
          </a:xfrm>
          <a:prstGeom prst="rect">
            <a:avLst/>
          </a:prstGeom>
        </p:spPr>
      </p:pic>
      <p:sp>
        <p:nvSpPr>
          <p:cNvPr id="146" name="テキスト ボックス 145">
            <a:extLst>
              <a:ext uri="{FF2B5EF4-FFF2-40B4-BE49-F238E27FC236}">
                <a16:creationId xmlns:a16="http://schemas.microsoft.com/office/drawing/2014/main" id="{B01672EE-7325-46A9-B115-34C1ACD54AA4}"/>
              </a:ext>
            </a:extLst>
          </p:cNvPr>
          <p:cNvSpPr txBox="1"/>
          <p:nvPr/>
        </p:nvSpPr>
        <p:spPr>
          <a:xfrm>
            <a:off x="9399526" y="952682"/>
            <a:ext cx="5481383" cy="319383"/>
          </a:xfrm>
          <a:prstGeom prst="rect">
            <a:avLst/>
          </a:prstGeom>
          <a:noFill/>
        </p:spPr>
        <p:txBody>
          <a:bodyPr wrap="square" rtlCol="0">
            <a:spAutoFit/>
          </a:bodyPr>
          <a:lstStyle/>
          <a:p>
            <a:pPr marL="285750" indent="-285750">
              <a:lnSpc>
                <a:spcPts val="1700"/>
              </a:lnSpc>
              <a:buFont typeface="Wingdings" panose="05000000000000000000" pitchFamily="2" charset="2"/>
              <a:buChar char="u"/>
            </a:pPr>
            <a:r>
              <a:rPr kumimoji="1" lang="ja-JP" altLang="en-US" b="1" spc="-160" dirty="0"/>
              <a:t>カーボンニュートラル（事業者・府民の行動変容）</a:t>
            </a:r>
          </a:p>
        </p:txBody>
      </p:sp>
      <p:sp>
        <p:nvSpPr>
          <p:cNvPr id="148" name="テキスト ボックス 147">
            <a:extLst>
              <a:ext uri="{FF2B5EF4-FFF2-40B4-BE49-F238E27FC236}">
                <a16:creationId xmlns:a16="http://schemas.microsoft.com/office/drawing/2014/main" id="{2944CB2B-F937-44D9-B1F0-CCDD99650E35}"/>
              </a:ext>
            </a:extLst>
          </p:cNvPr>
          <p:cNvSpPr txBox="1"/>
          <p:nvPr/>
        </p:nvSpPr>
        <p:spPr>
          <a:xfrm>
            <a:off x="9402665" y="1313065"/>
            <a:ext cx="5142809" cy="2092881"/>
          </a:xfrm>
          <a:prstGeom prst="rect">
            <a:avLst/>
          </a:prstGeom>
          <a:noFill/>
        </p:spPr>
        <p:txBody>
          <a:bodyPr wrap="square" rtlCol="0">
            <a:spAutoFit/>
          </a:bodyPr>
          <a:lstStyle/>
          <a:p>
            <a:pPr marL="182563" marR="0" lvl="0" indent="-182563" algn="ctr" defTabSz="457200" rtl="0" eaLnBrk="1" fontAlgn="auto" latinLnBrk="0" hangingPunct="1">
              <a:lnSpc>
                <a:spcPct val="100000"/>
              </a:lnSpc>
              <a:spcBef>
                <a:spcPts val="0"/>
              </a:spcBef>
              <a:spcAft>
                <a:spcPts val="120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1400" b="1" i="0" u="none" strike="noStrike" kern="1200" cap="none" spc="0" normalizeH="0" baseline="-2500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排出量を見える化して、</a:t>
            </a:r>
            <a:br>
              <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脱炭素行動を促進！</a:t>
            </a:r>
          </a:p>
          <a:p>
            <a:pPr marL="182563" marR="0" lvl="0" indent="-182563"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脱炭素行動変容アプリ</a:t>
            </a:r>
            <a:endParaRPr kumimoji="1" lang="en-US" altLang="ja-JP"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17780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EXPO</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グリーンチャレンジアプリ」や「</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SPOBY</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（脱炭素エキデン</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など、</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自分の行動の</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a:t>
            </a:r>
            <a:r>
              <a:rPr kumimoji="1" lang="en-US" altLang="ja-JP" sz="1100" b="0" i="0" u="none" strike="noStrike" kern="12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排出量を見える化して、排出量を減らす行動をすると、</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特典が当たるキャンペーンを実施中</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4572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おおさかカーボンフットプリントプロジェクト</a:t>
            </a:r>
            <a:endParaRPr kumimoji="1" lang="en-US" altLang="ja-JP" sz="1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17780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お買い物で誰でも手軽に脱炭素に貢献できるよう、商品・サービスの温室効果ガス</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排出量を見える化したカーボンフットプリント表示の場を拡大中</a:t>
            </a:r>
          </a:p>
        </p:txBody>
      </p:sp>
      <p:pic>
        <p:nvPicPr>
          <p:cNvPr id="149" name="図 148">
            <a:extLst>
              <a:ext uri="{FF2B5EF4-FFF2-40B4-BE49-F238E27FC236}">
                <a16:creationId xmlns:a16="http://schemas.microsoft.com/office/drawing/2014/main" id="{D4CCF3E3-15DD-4F67-A416-B3E4DB203F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85275" y="3461291"/>
            <a:ext cx="2347150" cy="1173576"/>
          </a:xfrm>
          <a:prstGeom prst="rect">
            <a:avLst/>
          </a:prstGeom>
        </p:spPr>
      </p:pic>
      <p:pic>
        <p:nvPicPr>
          <p:cNvPr id="150" name="図 149">
            <a:extLst>
              <a:ext uri="{FF2B5EF4-FFF2-40B4-BE49-F238E27FC236}">
                <a16:creationId xmlns:a16="http://schemas.microsoft.com/office/drawing/2014/main" id="{21AB59F2-318B-4AA0-8DAA-F4D84B8906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1543" y="3397932"/>
            <a:ext cx="1926458" cy="1399563"/>
          </a:xfrm>
          <a:prstGeom prst="rect">
            <a:avLst/>
          </a:prstGeom>
        </p:spPr>
      </p:pic>
      <p:sp>
        <p:nvSpPr>
          <p:cNvPr id="151" name="テキスト ボックス 150">
            <a:extLst>
              <a:ext uri="{FF2B5EF4-FFF2-40B4-BE49-F238E27FC236}">
                <a16:creationId xmlns:a16="http://schemas.microsoft.com/office/drawing/2014/main" id="{5FA211CB-4775-43F3-B517-73F59AF3A800}"/>
              </a:ext>
            </a:extLst>
          </p:cNvPr>
          <p:cNvSpPr txBox="1"/>
          <p:nvPr/>
        </p:nvSpPr>
        <p:spPr>
          <a:xfrm>
            <a:off x="559907" y="5096653"/>
            <a:ext cx="4676048" cy="319383"/>
          </a:xfrm>
          <a:prstGeom prst="rect">
            <a:avLst/>
          </a:prstGeom>
          <a:noFill/>
        </p:spPr>
        <p:txBody>
          <a:bodyPr wrap="square" rtlCol="0">
            <a:spAutoFit/>
          </a:bodyPr>
          <a:lstStyle/>
          <a:p>
            <a:pPr marL="285750" indent="-285750">
              <a:lnSpc>
                <a:spcPts val="1700"/>
              </a:lnSpc>
              <a:buFont typeface="Wingdings" panose="05000000000000000000" pitchFamily="2" charset="2"/>
              <a:buChar char="l"/>
            </a:pPr>
            <a:r>
              <a:rPr kumimoji="1" lang="ja-JP" altLang="en-US" b="1" spc="-160" dirty="0"/>
              <a:t>大阪ブルー・オーシャン・ビジョン</a:t>
            </a:r>
          </a:p>
        </p:txBody>
      </p:sp>
      <p:sp>
        <p:nvSpPr>
          <p:cNvPr id="158" name="テキスト ボックス 157">
            <a:extLst>
              <a:ext uri="{FF2B5EF4-FFF2-40B4-BE49-F238E27FC236}">
                <a16:creationId xmlns:a16="http://schemas.microsoft.com/office/drawing/2014/main" id="{C7FA11DA-9381-4AF6-B44D-C20F5ACB7A33}"/>
              </a:ext>
            </a:extLst>
          </p:cNvPr>
          <p:cNvSpPr txBox="1"/>
          <p:nvPr/>
        </p:nvSpPr>
        <p:spPr>
          <a:xfrm>
            <a:off x="614011" y="5415734"/>
            <a:ext cx="3994784" cy="992579"/>
          </a:xfrm>
          <a:prstGeom prst="rect">
            <a:avLst/>
          </a:prstGeom>
          <a:noFill/>
        </p:spPr>
        <p:txBody>
          <a:bodyPr wrap="square" rtlCol="0">
            <a:spAutoFit/>
          </a:bodyPr>
          <a:lstStyle/>
          <a:p>
            <a:pPr marL="182563" indent="-182563" algn="ctr">
              <a:spcAft>
                <a:spcPts val="300"/>
              </a:spcAft>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en-US" altLang="ja-JP" sz="1400" b="1" dirty="0">
                <a:solidFill>
                  <a:srgbClr val="0070C0"/>
                </a:solidFill>
                <a:latin typeface="BIZ UDPゴシック" panose="020B0400000000000000" pitchFamily="50" charset="-128"/>
                <a:ea typeface="BIZ UDPゴシック" panose="020B0400000000000000" pitchFamily="50" charset="-128"/>
              </a:rPr>
              <a:t>2050</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年までに海洋プラスチックごみによる</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追加的な汚染をゼロにする」</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pPr marL="182563" indent="-182563" algn="ctr">
              <a:spcAft>
                <a:spcPts val="300"/>
              </a:spcAft>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マイボトル利用、プラスチックごみ削減で</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街・川・海にごみのないきれいな大阪に</a:t>
            </a:r>
            <a:endParaRPr kumimoji="1" lang="ja-JP" altLang="en-US" sz="1200" dirty="0">
              <a:latin typeface="Meiryo UI" panose="020B0604030504040204" pitchFamily="50" charset="-128"/>
              <a:ea typeface="Meiryo UI" panose="020B0604030504040204" pitchFamily="50" charset="-128"/>
            </a:endParaRPr>
          </a:p>
        </p:txBody>
      </p:sp>
      <p:pic>
        <p:nvPicPr>
          <p:cNvPr id="154" name="Picture 2">
            <a:extLst>
              <a:ext uri="{FF2B5EF4-FFF2-40B4-BE49-F238E27FC236}">
                <a16:creationId xmlns:a16="http://schemas.microsoft.com/office/drawing/2014/main" id="{F148E796-8A8A-4F5A-B1E7-7AECD86DA8F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681297" y="5225994"/>
            <a:ext cx="1499326" cy="843371"/>
          </a:xfrm>
          <a:prstGeom prst="rect">
            <a:avLst/>
          </a:prstGeom>
          <a:noFill/>
          <a:extLst>
            <a:ext uri="{909E8E84-426E-40DD-AFC4-6F175D3DCCD1}">
              <a14:hiddenFill xmlns:a14="http://schemas.microsoft.com/office/drawing/2010/main">
                <a:solidFill>
                  <a:srgbClr val="FFFFFF"/>
                </a:solidFill>
              </a14:hiddenFill>
            </a:ext>
          </a:extLst>
        </p:spPr>
      </p:pic>
      <p:pic>
        <p:nvPicPr>
          <p:cNvPr id="155" name="図 154">
            <a:extLst>
              <a:ext uri="{FF2B5EF4-FFF2-40B4-BE49-F238E27FC236}">
                <a16:creationId xmlns:a16="http://schemas.microsoft.com/office/drawing/2014/main" id="{8F187059-02F1-4156-98A9-FF74F9B3487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323022" y="5176416"/>
            <a:ext cx="1043102" cy="1112514"/>
          </a:xfrm>
          <a:prstGeom prst="rect">
            <a:avLst/>
          </a:prstGeom>
        </p:spPr>
      </p:pic>
      <p:sp>
        <p:nvSpPr>
          <p:cNvPr id="159" name="テキスト ボックス 158">
            <a:extLst>
              <a:ext uri="{FF2B5EF4-FFF2-40B4-BE49-F238E27FC236}">
                <a16:creationId xmlns:a16="http://schemas.microsoft.com/office/drawing/2014/main" id="{7E0588A8-3D3D-4E45-BBE3-AB09C7D9CF3C}"/>
              </a:ext>
            </a:extLst>
          </p:cNvPr>
          <p:cNvSpPr txBox="1"/>
          <p:nvPr/>
        </p:nvSpPr>
        <p:spPr>
          <a:xfrm>
            <a:off x="4802696" y="5015564"/>
            <a:ext cx="4422641" cy="1431161"/>
          </a:xfrm>
          <a:prstGeom prst="rect">
            <a:avLst/>
          </a:prstGeom>
          <a:noFill/>
        </p:spPr>
        <p:txBody>
          <a:bodyPr wrap="square" rtlCol="0">
            <a:spAutoFit/>
          </a:bodyPr>
          <a:lstStyle/>
          <a:p>
            <a:pPr marL="182563" indent="-182563">
              <a:spcAft>
                <a:spcPts val="300"/>
              </a:spcAft>
              <a:buFont typeface="Wingdings" panose="05000000000000000000" pitchFamily="2" charset="2"/>
              <a:buChar char="l"/>
            </a:pPr>
            <a:r>
              <a:rPr kumimoji="1" lang="en-US" altLang="ja-JP" sz="1200" b="1" dirty="0">
                <a:solidFill>
                  <a:srgbClr val="0070C0"/>
                </a:solidFill>
                <a:latin typeface="BIZ UDPゴシック" panose="020B0400000000000000" pitchFamily="50" charset="-128"/>
                <a:ea typeface="BIZ UDPゴシック" panose="020B0400000000000000" pitchFamily="50" charset="-128"/>
              </a:rPr>
              <a:t>OSAKA</a:t>
            </a:r>
            <a:r>
              <a:rPr kumimoji="1" lang="ja-JP" altLang="en-US" sz="1200" b="1" dirty="0">
                <a:solidFill>
                  <a:srgbClr val="0070C0"/>
                </a:solidFill>
                <a:latin typeface="BIZ UDPゴシック" panose="020B0400000000000000" pitchFamily="50" charset="-128"/>
                <a:ea typeface="BIZ UDPゴシック" panose="020B0400000000000000" pitchFamily="50" charset="-128"/>
              </a:rPr>
              <a:t>ごみゼロプロジェクト</a:t>
            </a:r>
            <a:endParaRPr kumimoji="1" lang="en-US" altLang="ja-JP" sz="1200" b="1" dirty="0">
              <a:solidFill>
                <a:srgbClr val="0070C0"/>
              </a:solidFill>
              <a:latin typeface="BIZ UDPゴシック" panose="020B0400000000000000" pitchFamily="50" charset="-128"/>
              <a:ea typeface="BIZ UDPゴシック" panose="020B0400000000000000" pitchFamily="50" charset="-128"/>
            </a:endParaRPr>
          </a:p>
          <a:p>
            <a:pPr marL="177800">
              <a:spcAft>
                <a:spcPts val="1200"/>
              </a:spcAft>
            </a:pPr>
            <a:r>
              <a:rPr kumimoji="1" lang="ja-JP" altLang="en-US" sz="1200" dirty="0">
                <a:latin typeface="Meiryo UI" panose="020B0604030504040204" pitchFamily="50" charset="-128"/>
                <a:ea typeface="Meiryo UI" panose="020B0604030504040204" pitchFamily="50" charset="-128"/>
              </a:rPr>
              <a:t>大阪ブルー・オーシャン・ビジョンの目標にむけ、マイボトルを使ったり、清掃イベントに参加いただける方が増加</a:t>
            </a:r>
            <a:endParaRPr kumimoji="1" lang="en-US" altLang="ja-JP" sz="1200" dirty="0">
              <a:latin typeface="Meiryo UI" panose="020B0604030504040204" pitchFamily="50" charset="-128"/>
              <a:ea typeface="Meiryo UI" panose="020B0604030504040204" pitchFamily="50" charset="-128"/>
            </a:endParaRPr>
          </a:p>
          <a:p>
            <a:pPr marL="182563" indent="-182563">
              <a:spcAft>
                <a:spcPts val="300"/>
              </a:spcAft>
              <a:buFont typeface="Wingdings" panose="05000000000000000000" pitchFamily="2" charset="2"/>
              <a:buChar char="l"/>
            </a:pPr>
            <a:r>
              <a:rPr kumimoji="1" lang="ja-JP" altLang="en-US" sz="1200" b="1" dirty="0">
                <a:solidFill>
                  <a:srgbClr val="0070C0"/>
                </a:solidFill>
                <a:latin typeface="BIZ UDPゴシック" panose="020B0400000000000000" pitchFamily="50" charset="-128"/>
                <a:ea typeface="BIZ UDPゴシック" panose="020B0400000000000000" pitchFamily="50" charset="-128"/>
              </a:rPr>
              <a:t>バイオプラスチック製品の可能性を紹介</a:t>
            </a:r>
            <a:endParaRPr kumimoji="1" lang="en-US" altLang="ja-JP" sz="1200" b="1" dirty="0">
              <a:solidFill>
                <a:srgbClr val="0070C0"/>
              </a:solidFill>
              <a:latin typeface="BIZ UDPゴシック" panose="020B0400000000000000" pitchFamily="50" charset="-128"/>
              <a:ea typeface="BIZ UDPゴシック" panose="020B0400000000000000" pitchFamily="50" charset="-128"/>
            </a:endParaRPr>
          </a:p>
          <a:p>
            <a:pPr marL="177800">
              <a:spcAft>
                <a:spcPts val="1200"/>
              </a:spcAft>
            </a:pPr>
            <a:r>
              <a:rPr kumimoji="1" lang="ja-JP" altLang="en-US" sz="1200" dirty="0">
                <a:latin typeface="Meiryo UI" panose="020B0604030504040204" pitchFamily="50" charset="-128"/>
                <a:ea typeface="Meiryo UI" panose="020B0604030504040204" pitchFamily="50" charset="-128"/>
              </a:rPr>
              <a:t>多様な用途で活用が期待されるバイオプラスチック製品を大阪ヘルスケアパビリオン等で実際に使用・展示</a:t>
            </a:r>
          </a:p>
        </p:txBody>
      </p:sp>
      <p:sp>
        <p:nvSpPr>
          <p:cNvPr id="160" name="正方形/長方形 159">
            <a:extLst>
              <a:ext uri="{FF2B5EF4-FFF2-40B4-BE49-F238E27FC236}">
                <a16:creationId xmlns:a16="http://schemas.microsoft.com/office/drawing/2014/main" id="{B05BD2AD-D3D5-4847-AA23-B417E9B5DB60}"/>
              </a:ext>
            </a:extLst>
          </p:cNvPr>
          <p:cNvSpPr/>
          <p:nvPr/>
        </p:nvSpPr>
        <p:spPr>
          <a:xfrm>
            <a:off x="429250" y="6697383"/>
            <a:ext cx="4493269" cy="3204000"/>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40" name="表 12">
            <a:extLst>
              <a:ext uri="{FF2B5EF4-FFF2-40B4-BE49-F238E27FC236}">
                <a16:creationId xmlns:a16="http://schemas.microsoft.com/office/drawing/2014/main" id="{82FB2671-3D5E-4341-A46E-9836E3CC4AA9}"/>
              </a:ext>
            </a:extLst>
          </p:cNvPr>
          <p:cNvGraphicFramePr>
            <a:graphicFrameLocks noGrp="1"/>
          </p:cNvGraphicFramePr>
          <p:nvPr>
            <p:extLst>
              <p:ext uri="{D42A27DB-BD31-4B8C-83A1-F6EECF244321}">
                <p14:modId xmlns:p14="http://schemas.microsoft.com/office/powerpoint/2010/main" val="3831393801"/>
              </p:ext>
            </p:extLst>
          </p:nvPr>
        </p:nvGraphicFramePr>
        <p:xfrm>
          <a:off x="429249" y="6689213"/>
          <a:ext cx="3118909" cy="519049"/>
        </p:xfrm>
        <a:graphic>
          <a:graphicData uri="http://schemas.openxmlformats.org/drawingml/2006/table">
            <a:tbl>
              <a:tblPr firstRow="1" bandRow="1">
                <a:tableStyleId>{5C22544A-7EE6-4342-B048-85BDC9FD1C3A}</a:tableStyleId>
              </a:tblPr>
              <a:tblGrid>
                <a:gridCol w="3118909">
                  <a:extLst>
                    <a:ext uri="{9D8B030D-6E8A-4147-A177-3AD203B41FA5}">
                      <a16:colId xmlns:a16="http://schemas.microsoft.com/office/drawing/2014/main" val="754763856"/>
                    </a:ext>
                  </a:extLst>
                </a:gridCol>
              </a:tblGrid>
              <a:tr h="370840">
                <a:tc>
                  <a:txBody>
                    <a:bodyPr/>
                    <a:lstStyle/>
                    <a:p>
                      <a:pPr algn="ctr"/>
                      <a:r>
                        <a:rPr kumimoji="1" lang="ja-JP" altLang="en-US" dirty="0">
                          <a:latin typeface="BIZ UDPゴシック" panose="020B0400000000000000" pitchFamily="50" charset="-128"/>
                          <a:ea typeface="BIZ UDPゴシック" panose="020B0400000000000000" pitchFamily="50" charset="-128"/>
                        </a:rPr>
                        <a:t>スタートアップ</a:t>
                      </a:r>
                    </a:p>
                  </a:txBody>
                  <a:tcPr anchor="ctr"/>
                </a:tc>
                <a:extLst>
                  <a:ext uri="{0D108BD9-81ED-4DB2-BD59-A6C34878D82A}">
                    <a16:rowId xmlns:a16="http://schemas.microsoft.com/office/drawing/2014/main" val="467128479"/>
                  </a:ext>
                </a:extLst>
              </a:tr>
            </a:tbl>
          </a:graphicData>
        </a:graphic>
      </p:graphicFrame>
      <p:sp>
        <p:nvSpPr>
          <p:cNvPr id="71" name="テキスト ボックス 70">
            <a:extLst>
              <a:ext uri="{FF2B5EF4-FFF2-40B4-BE49-F238E27FC236}">
                <a16:creationId xmlns:a16="http://schemas.microsoft.com/office/drawing/2014/main" id="{2E4416E7-3DC8-45A0-ABAA-F1964071F07C}"/>
              </a:ext>
            </a:extLst>
          </p:cNvPr>
          <p:cNvSpPr txBox="1"/>
          <p:nvPr/>
        </p:nvSpPr>
        <p:spPr>
          <a:xfrm>
            <a:off x="527589" y="7863100"/>
            <a:ext cx="4282375" cy="1546577"/>
          </a:xfrm>
          <a:prstGeom prst="rect">
            <a:avLst/>
          </a:prstGeom>
          <a:noFill/>
        </p:spPr>
        <p:txBody>
          <a:bodyPr wrap="square" rtlCol="0">
            <a:spAutoFit/>
          </a:bodyPr>
          <a:lstStyle/>
          <a:p>
            <a:pPr marL="182563" indent="-182563">
              <a:spcAft>
                <a:spcPts val="600"/>
              </a:spcAft>
              <a:buFont typeface="Wingdings" panose="05000000000000000000" pitchFamily="2" charset="2"/>
              <a:buChar char="l"/>
            </a:pPr>
            <a:r>
              <a:rPr kumimoji="1" lang="ja-JP" altLang="en-US" sz="1100" b="1" dirty="0">
                <a:solidFill>
                  <a:srgbClr val="0070C0"/>
                </a:solidFill>
                <a:latin typeface="BIZ UDPゴシック" panose="020B0400000000000000" pitchFamily="50" charset="-128"/>
                <a:ea typeface="BIZ UDPゴシック" panose="020B0400000000000000" pitchFamily="50" charset="-128"/>
              </a:rPr>
              <a:t>「</a:t>
            </a:r>
            <a:r>
              <a:rPr kumimoji="1" lang="en-US" altLang="ja-JP" sz="1100" b="1" dirty="0">
                <a:solidFill>
                  <a:srgbClr val="0070C0"/>
                </a:solidFill>
                <a:latin typeface="BIZ UDPゴシック" panose="020B0400000000000000" pitchFamily="50" charset="-128"/>
                <a:ea typeface="BIZ UDPゴシック" panose="020B0400000000000000" pitchFamily="50" charset="-128"/>
              </a:rPr>
              <a:t>Global Startup Expo 2025</a:t>
            </a:r>
            <a:r>
              <a:rPr kumimoji="1" lang="ja-JP" altLang="en-US" sz="1100" b="1" dirty="0">
                <a:solidFill>
                  <a:srgbClr val="0070C0"/>
                </a:solidFill>
                <a:latin typeface="BIZ UDPゴシック" panose="020B0400000000000000" pitchFamily="50" charset="-128"/>
                <a:ea typeface="BIZ UDPゴシック" panose="020B0400000000000000" pitchFamily="50" charset="-128"/>
              </a:rPr>
              <a:t>」（</a:t>
            </a:r>
            <a:r>
              <a:rPr kumimoji="1" lang="en-US" altLang="ja-JP" sz="1100" b="1" dirty="0">
                <a:solidFill>
                  <a:srgbClr val="0070C0"/>
                </a:solidFill>
                <a:latin typeface="BIZ UDPゴシック" panose="020B0400000000000000" pitchFamily="50" charset="-128"/>
                <a:ea typeface="BIZ UDPゴシック" panose="020B0400000000000000" pitchFamily="50" charset="-128"/>
              </a:rPr>
              <a:t>GSE</a:t>
            </a:r>
            <a:r>
              <a:rPr kumimoji="1" lang="ja-JP" altLang="en-US" sz="1100" b="1" dirty="0">
                <a:solidFill>
                  <a:srgbClr val="0070C0"/>
                </a:solidFill>
                <a:latin typeface="BIZ UDPゴシック" panose="020B0400000000000000" pitchFamily="50" charset="-128"/>
                <a:ea typeface="BIZ UDPゴシック" panose="020B0400000000000000" pitchFamily="50" charset="-128"/>
              </a:rPr>
              <a:t>）</a:t>
            </a:r>
            <a:endParaRPr kumimoji="1" lang="en-US" altLang="ja-JP" sz="1100" b="1" dirty="0">
              <a:solidFill>
                <a:srgbClr val="0070C0"/>
              </a:solidFill>
              <a:latin typeface="BIZ UDPゴシック" panose="020B0400000000000000" pitchFamily="50" charset="-128"/>
              <a:ea typeface="BIZ UDPゴシック" panose="020B0400000000000000" pitchFamily="50" charset="-128"/>
            </a:endParaRPr>
          </a:p>
          <a:p>
            <a:pPr marL="177800">
              <a:spcAft>
                <a:spcPts val="1200"/>
              </a:spcAft>
            </a:pPr>
            <a:r>
              <a:rPr kumimoji="1" lang="ja-JP" altLang="en-US" sz="1100" dirty="0">
                <a:latin typeface="Meiryo UI" panose="020B0604030504040204" pitchFamily="50" charset="-128"/>
                <a:ea typeface="Meiryo UI" panose="020B0604030504040204" pitchFamily="50" charset="-128"/>
              </a:rPr>
              <a:t>地球規模の課題解決にスタートアップが果たす役割が期待されている中、世界中からスタートアップ関係者が参加し、課題解決に向けた交流等の対話を通じて解決策を模索する国際的カンファレンスイベントを開催</a:t>
            </a:r>
            <a:endParaRPr kumimoji="1" lang="en-US" altLang="ja-JP" sz="1100" dirty="0">
              <a:latin typeface="Meiryo UI" panose="020B0604030504040204" pitchFamily="50" charset="-128"/>
              <a:ea typeface="Meiryo UI" panose="020B0604030504040204" pitchFamily="50" charset="-128"/>
            </a:endParaRPr>
          </a:p>
          <a:p>
            <a:pPr marL="182563" indent="-182563">
              <a:spcAft>
                <a:spcPts val="300"/>
              </a:spcAft>
              <a:buFont typeface="Wingdings" panose="05000000000000000000" pitchFamily="2" charset="2"/>
              <a:buChar char="l"/>
            </a:pPr>
            <a:r>
              <a:rPr kumimoji="1" lang="ja-JP" altLang="en-US" sz="1100" b="1" dirty="0">
                <a:solidFill>
                  <a:srgbClr val="0070C0"/>
                </a:solidFill>
                <a:latin typeface="BIZ UDPゴシック" panose="020B0400000000000000" pitchFamily="50" charset="-128"/>
                <a:ea typeface="BIZ UDPゴシック" panose="020B0400000000000000" pitchFamily="50" charset="-128"/>
              </a:rPr>
              <a:t>会場内外での様々なスタートアップイベント</a:t>
            </a:r>
            <a:endParaRPr kumimoji="1" lang="en-US" altLang="ja-JP" sz="1100" b="1" dirty="0">
              <a:solidFill>
                <a:srgbClr val="0070C0"/>
              </a:solidFill>
              <a:latin typeface="BIZ UDPゴシック" panose="020B0400000000000000" pitchFamily="50" charset="-128"/>
              <a:ea typeface="BIZ UDPゴシック" panose="020B0400000000000000" pitchFamily="50" charset="-128"/>
            </a:endParaRPr>
          </a:p>
          <a:p>
            <a:pPr marL="177800">
              <a:spcAft>
                <a:spcPts val="1200"/>
              </a:spcAft>
            </a:pPr>
            <a:r>
              <a:rPr kumimoji="1" lang="ja-JP" altLang="en-US" sz="1100" dirty="0">
                <a:latin typeface="Meiryo UI" panose="020B0604030504040204" pitchFamily="50" charset="-128"/>
                <a:ea typeface="Meiryo UI" panose="020B0604030504040204" pitchFamily="50" charset="-128"/>
              </a:rPr>
              <a:t>会場内外においても、世界で活躍するスタートアップを交えた、セッション、</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ピッチイベント、企画展示等様々なイベントを開催予定</a:t>
            </a:r>
          </a:p>
        </p:txBody>
      </p:sp>
      <p:sp>
        <p:nvSpPr>
          <p:cNvPr id="161" name="正方形/長方形 160">
            <a:extLst>
              <a:ext uri="{FF2B5EF4-FFF2-40B4-BE49-F238E27FC236}">
                <a16:creationId xmlns:a16="http://schemas.microsoft.com/office/drawing/2014/main" id="{7D39EB2E-7638-4315-A328-811855BC8839}"/>
              </a:ext>
            </a:extLst>
          </p:cNvPr>
          <p:cNvSpPr/>
          <p:nvPr/>
        </p:nvSpPr>
        <p:spPr>
          <a:xfrm>
            <a:off x="5067810" y="6697383"/>
            <a:ext cx="9538300" cy="3204000"/>
          </a:xfrm>
          <a:prstGeom prst="rect">
            <a:avLst/>
          </a:prstGeom>
          <a:solidFill>
            <a:schemeClr val="bg1">
              <a:alpha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62" name="表 12">
            <a:extLst>
              <a:ext uri="{FF2B5EF4-FFF2-40B4-BE49-F238E27FC236}">
                <a16:creationId xmlns:a16="http://schemas.microsoft.com/office/drawing/2014/main" id="{8178ADDF-F633-4730-A2C5-72D2735FDD39}"/>
              </a:ext>
            </a:extLst>
          </p:cNvPr>
          <p:cNvGraphicFramePr>
            <a:graphicFrameLocks noGrp="1"/>
          </p:cNvGraphicFramePr>
          <p:nvPr>
            <p:extLst>
              <p:ext uri="{D42A27DB-BD31-4B8C-83A1-F6EECF244321}">
                <p14:modId xmlns:p14="http://schemas.microsoft.com/office/powerpoint/2010/main" val="2681921304"/>
              </p:ext>
            </p:extLst>
          </p:nvPr>
        </p:nvGraphicFramePr>
        <p:xfrm>
          <a:off x="5055109" y="6689213"/>
          <a:ext cx="4291716" cy="519049"/>
        </p:xfrm>
        <a:graphic>
          <a:graphicData uri="http://schemas.openxmlformats.org/drawingml/2006/table">
            <a:tbl>
              <a:tblPr firstRow="1" bandRow="1">
                <a:tableStyleId>{5C22544A-7EE6-4342-B048-85BDC9FD1C3A}</a:tableStyleId>
              </a:tblPr>
              <a:tblGrid>
                <a:gridCol w="4291716">
                  <a:extLst>
                    <a:ext uri="{9D8B030D-6E8A-4147-A177-3AD203B41FA5}">
                      <a16:colId xmlns:a16="http://schemas.microsoft.com/office/drawing/2014/main" val="754763856"/>
                    </a:ext>
                  </a:extLst>
                </a:gridCol>
              </a:tblGrid>
              <a:tr h="370840">
                <a:tc>
                  <a:txBody>
                    <a:bodyPr/>
                    <a:lstStyle/>
                    <a:p>
                      <a:pPr algn="ctr"/>
                      <a:r>
                        <a:rPr kumimoji="1" lang="ja-JP" altLang="en-US" dirty="0">
                          <a:latin typeface="BIZ UDPゴシック" panose="020B0400000000000000" pitchFamily="50" charset="-128"/>
                          <a:ea typeface="BIZ UDPゴシック" panose="020B0400000000000000" pitchFamily="50" charset="-128"/>
                        </a:rPr>
                        <a:t>観光・文化、おもてなし</a:t>
                      </a:r>
                    </a:p>
                  </a:txBody>
                  <a:tcPr anchor="ctr"/>
                </a:tc>
                <a:extLst>
                  <a:ext uri="{0D108BD9-81ED-4DB2-BD59-A6C34878D82A}">
                    <a16:rowId xmlns:a16="http://schemas.microsoft.com/office/drawing/2014/main" val="467128479"/>
                  </a:ext>
                </a:extLst>
              </a:tr>
            </a:tbl>
          </a:graphicData>
        </a:graphic>
      </p:graphicFrame>
      <p:sp>
        <p:nvSpPr>
          <p:cNvPr id="168" name="テキスト ボックス 167">
            <a:extLst>
              <a:ext uri="{FF2B5EF4-FFF2-40B4-BE49-F238E27FC236}">
                <a16:creationId xmlns:a16="http://schemas.microsoft.com/office/drawing/2014/main" id="{4DF30942-1260-457F-8CE1-C4135C53D449}"/>
              </a:ext>
            </a:extLst>
          </p:cNvPr>
          <p:cNvSpPr txBox="1"/>
          <p:nvPr/>
        </p:nvSpPr>
        <p:spPr>
          <a:xfrm>
            <a:off x="5022595" y="7746937"/>
            <a:ext cx="3532678" cy="738664"/>
          </a:xfrm>
          <a:prstGeom prst="rect">
            <a:avLst/>
          </a:prstGeom>
          <a:noFill/>
        </p:spPr>
        <p:txBody>
          <a:bodyPr wrap="square" rtlCol="0">
            <a:spAutoFit/>
          </a:bodyPr>
          <a:lstStyle/>
          <a:p>
            <a:pPr marL="177800" algn="ctr">
              <a:spcAft>
                <a:spcPts val="1200"/>
              </a:spcAft>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万博をきっかけに大阪へ来られる方々に</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大阪の魅力を発信する様々なイベントや、</a:t>
            </a:r>
            <a:br>
              <a:rPr kumimoji="1" lang="en-US" altLang="ja-JP"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府内周遊を促すキャンペーンを続々実施</a:t>
            </a:r>
            <a:endParaRPr kumimoji="1" lang="ja-JP" altLang="en-US" sz="14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 name="テキスト ボックス 168">
            <a:extLst>
              <a:ext uri="{FF2B5EF4-FFF2-40B4-BE49-F238E27FC236}">
                <a16:creationId xmlns:a16="http://schemas.microsoft.com/office/drawing/2014/main" id="{D189F899-AA0B-4594-94C6-279AE91ADDD9}"/>
              </a:ext>
            </a:extLst>
          </p:cNvPr>
          <p:cNvSpPr txBox="1"/>
          <p:nvPr/>
        </p:nvSpPr>
        <p:spPr>
          <a:xfrm>
            <a:off x="5160912" y="7303961"/>
            <a:ext cx="4676048" cy="319383"/>
          </a:xfrm>
          <a:prstGeom prst="rect">
            <a:avLst/>
          </a:prstGeom>
          <a:noFill/>
        </p:spPr>
        <p:txBody>
          <a:bodyPr wrap="square" rtlCol="0">
            <a:spAutoFit/>
          </a:bodyPr>
          <a:lstStyle/>
          <a:p>
            <a:pPr marL="285750" indent="-285750">
              <a:lnSpc>
                <a:spcPts val="1700"/>
              </a:lnSpc>
              <a:buFont typeface="Wingdings" panose="05000000000000000000" pitchFamily="2" charset="2"/>
              <a:buChar char="u"/>
            </a:pPr>
            <a:r>
              <a:rPr kumimoji="1" lang="ja-JP" altLang="en-US" b="1" spc="-160" dirty="0"/>
              <a:t>多様な都市魅力の創出・発信</a:t>
            </a:r>
          </a:p>
        </p:txBody>
      </p:sp>
      <p:sp>
        <p:nvSpPr>
          <p:cNvPr id="170" name="テキスト ボックス 169">
            <a:extLst>
              <a:ext uri="{FF2B5EF4-FFF2-40B4-BE49-F238E27FC236}">
                <a16:creationId xmlns:a16="http://schemas.microsoft.com/office/drawing/2014/main" id="{D86E90A3-88EF-4D40-9543-46B3A047BE44}"/>
              </a:ext>
            </a:extLst>
          </p:cNvPr>
          <p:cNvSpPr txBox="1"/>
          <p:nvPr/>
        </p:nvSpPr>
        <p:spPr>
          <a:xfrm>
            <a:off x="5190883" y="8733416"/>
            <a:ext cx="4676048" cy="319383"/>
          </a:xfrm>
          <a:prstGeom prst="rect">
            <a:avLst/>
          </a:prstGeom>
          <a:noFill/>
        </p:spPr>
        <p:txBody>
          <a:bodyPr wrap="square" rtlCol="0">
            <a:spAutoFit/>
          </a:bodyPr>
          <a:lstStyle/>
          <a:p>
            <a:pPr marL="285750" indent="-285750">
              <a:lnSpc>
                <a:spcPts val="1700"/>
              </a:lnSpc>
              <a:buFont typeface="Wingdings" panose="05000000000000000000" pitchFamily="2" charset="2"/>
              <a:buChar char="u"/>
            </a:pPr>
            <a:r>
              <a:rPr kumimoji="1" lang="ja-JP" altLang="en-US" b="1" spc="-160" dirty="0"/>
              <a:t>移動の利便性</a:t>
            </a:r>
          </a:p>
        </p:txBody>
      </p:sp>
      <p:sp>
        <p:nvSpPr>
          <p:cNvPr id="171" name="テキスト ボックス 170">
            <a:extLst>
              <a:ext uri="{FF2B5EF4-FFF2-40B4-BE49-F238E27FC236}">
                <a16:creationId xmlns:a16="http://schemas.microsoft.com/office/drawing/2014/main" id="{7950C91D-6AD2-4E93-9128-91CB89F992A4}"/>
              </a:ext>
            </a:extLst>
          </p:cNvPr>
          <p:cNvSpPr txBox="1"/>
          <p:nvPr/>
        </p:nvSpPr>
        <p:spPr>
          <a:xfrm>
            <a:off x="5075118" y="9145462"/>
            <a:ext cx="3427633" cy="523220"/>
          </a:xfrm>
          <a:prstGeom prst="rect">
            <a:avLst/>
          </a:prstGeom>
          <a:noFill/>
        </p:spPr>
        <p:txBody>
          <a:bodyPr wrap="square" rtlCol="0">
            <a:spAutoFit/>
          </a:bodyPr>
          <a:lstStyle/>
          <a:p>
            <a:pPr marL="177800" algn="ctr">
              <a:spcAft>
                <a:spcPts val="1200"/>
              </a:spcAft>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ユニバーサルデザインタクシーなど</a:t>
            </a:r>
            <a:br>
              <a:rPr kumimoji="1" lang="ja-JP" altLang="en-US" sz="1400" b="1" dirty="0">
                <a:solidFill>
                  <a:srgbClr val="0070C0"/>
                </a:solidFill>
                <a:latin typeface="BIZ UDPゴシック" panose="020B0400000000000000" pitchFamily="50" charset="-128"/>
                <a:ea typeface="BIZ UDPゴシック" panose="020B0400000000000000" pitchFamily="50" charset="-128"/>
              </a:rPr>
            </a:br>
            <a:r>
              <a:rPr kumimoji="1" lang="ja-JP" altLang="en-US" sz="1400" b="1" dirty="0">
                <a:solidFill>
                  <a:srgbClr val="0070C0"/>
                </a:solidFill>
                <a:latin typeface="BIZ UDPゴシック" panose="020B0400000000000000" pitchFamily="50" charset="-128"/>
                <a:ea typeface="BIZ UDPゴシック" panose="020B0400000000000000" pitchFamily="50" charset="-128"/>
              </a:rPr>
              <a:t>多様な移動手段が実装</a:t>
            </a:r>
            <a:endParaRPr kumimoji="1" lang="en-US" altLang="ja-JP" sz="1200" dirty="0">
              <a:latin typeface="Meiryo UI" panose="020B0604030504040204" pitchFamily="50" charset="-128"/>
              <a:ea typeface="Meiryo UI" panose="020B0604030504040204" pitchFamily="50" charset="-128"/>
            </a:endParaRPr>
          </a:p>
        </p:txBody>
      </p:sp>
      <p:sp>
        <p:nvSpPr>
          <p:cNvPr id="173" name="テキスト ボックス 172">
            <a:extLst>
              <a:ext uri="{FF2B5EF4-FFF2-40B4-BE49-F238E27FC236}">
                <a16:creationId xmlns:a16="http://schemas.microsoft.com/office/drawing/2014/main" id="{79989961-2681-48FC-804A-3E5B36D3E59B}"/>
              </a:ext>
            </a:extLst>
          </p:cNvPr>
          <p:cNvSpPr txBox="1"/>
          <p:nvPr/>
        </p:nvSpPr>
        <p:spPr>
          <a:xfrm>
            <a:off x="8300428" y="7703591"/>
            <a:ext cx="3557509" cy="830997"/>
          </a:xfrm>
          <a:prstGeom prst="rect">
            <a:avLst/>
          </a:prstGeom>
          <a:noFill/>
        </p:spPr>
        <p:txBody>
          <a:bodyPr wrap="square" rtlCol="0">
            <a:spAutoFit/>
          </a:bodyPr>
          <a:lstStyle/>
          <a:p>
            <a:pPr marL="27146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✦大阪国際文化芸術プロジェクト</a:t>
            </a:r>
            <a:br>
              <a:rPr kumimoji="1" lang="en-US" altLang="ja-JP"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✦御堂筋ランウェイ、大阪・光の饗宴</a:t>
            </a:r>
            <a:br>
              <a:rPr kumimoji="1" lang="en-US" altLang="ja-JP"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✦大阪デスティネーションキャンペーン</a:t>
            </a:r>
            <a:br>
              <a:rPr kumimoji="1" lang="en-US" altLang="ja-JP" sz="1200" b="0" i="0" u="none" strike="sng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✦大阪来てな！キャンペーン　　</a:t>
            </a:r>
            <a:r>
              <a:rPr kumimoji="1" lang="en-US" altLang="ja-JP"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etc...</a:t>
            </a:r>
            <a:endParaRPr kumimoji="1" lang="ja-JP" altLang="en-US"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74" name="図 173">
            <a:extLst>
              <a:ext uri="{FF2B5EF4-FFF2-40B4-BE49-F238E27FC236}">
                <a16:creationId xmlns:a16="http://schemas.microsoft.com/office/drawing/2014/main" id="{800060A2-01CC-4B03-B80D-CC58C4AE973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819364" y="7804805"/>
            <a:ext cx="1726112" cy="1360401"/>
          </a:xfrm>
          <a:prstGeom prst="rect">
            <a:avLst/>
          </a:prstGeom>
        </p:spPr>
      </p:pic>
      <p:pic>
        <p:nvPicPr>
          <p:cNvPr id="167" name="図 166">
            <a:extLst>
              <a:ext uri="{FF2B5EF4-FFF2-40B4-BE49-F238E27FC236}">
                <a16:creationId xmlns:a16="http://schemas.microsoft.com/office/drawing/2014/main" id="{7570A0DF-318B-49CC-B569-6076EDFBFD8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608887" y="6820241"/>
            <a:ext cx="1918125" cy="1360401"/>
          </a:xfrm>
          <a:prstGeom prst="rect">
            <a:avLst/>
          </a:prstGeom>
        </p:spPr>
      </p:pic>
      <p:sp>
        <p:nvSpPr>
          <p:cNvPr id="175" name="テキスト ボックス 174">
            <a:extLst>
              <a:ext uri="{FF2B5EF4-FFF2-40B4-BE49-F238E27FC236}">
                <a16:creationId xmlns:a16="http://schemas.microsoft.com/office/drawing/2014/main" id="{0B25CCD1-91E4-49E7-B14F-BE068BE0F01C}"/>
              </a:ext>
            </a:extLst>
          </p:cNvPr>
          <p:cNvSpPr txBox="1"/>
          <p:nvPr/>
        </p:nvSpPr>
        <p:spPr>
          <a:xfrm>
            <a:off x="8300428" y="9208875"/>
            <a:ext cx="2870492" cy="461665"/>
          </a:xfrm>
          <a:prstGeom prst="rect">
            <a:avLst/>
          </a:prstGeom>
          <a:noFill/>
        </p:spPr>
        <p:txBody>
          <a:bodyPr wrap="square" rtlCol="0">
            <a:spAutoFit/>
          </a:bodyPr>
          <a:lstStyle/>
          <a:p>
            <a:pPr marL="27146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誰もが安全・安心で快適に移動できる</a:t>
            </a:r>
            <a:r>
              <a:rPr kumimoji="1" lang="en-US" altLang="ja-JP"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UD</a:t>
            </a:r>
            <a:r>
              <a:rPr kumimoji="1" lang="ja-JP" altLang="en-US" sz="1200" b="0" i="0" u="none" strike="noStrike" kern="1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タクシーが万博を機に府内で増加</a:t>
            </a:r>
          </a:p>
        </p:txBody>
      </p:sp>
      <p:pic>
        <p:nvPicPr>
          <p:cNvPr id="189" name="図 188">
            <a:extLst>
              <a:ext uri="{FF2B5EF4-FFF2-40B4-BE49-F238E27FC236}">
                <a16:creationId xmlns:a16="http://schemas.microsoft.com/office/drawing/2014/main" id="{3B2FD9ED-046E-4F65-82E7-803CA3AD5FF2}"/>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1733249" y="9052799"/>
            <a:ext cx="1346780" cy="725844"/>
          </a:xfrm>
          <a:custGeom>
            <a:avLst/>
            <a:gdLst>
              <a:gd name="connsiteX0" fmla="*/ 1193596 w 2895851"/>
              <a:gd name="connsiteY0" fmla="*/ 0 h 1560711"/>
              <a:gd name="connsiteX1" fmla="*/ 2589730 w 2895851"/>
              <a:gd name="connsiteY1" fmla="*/ 0 h 1560711"/>
              <a:gd name="connsiteX2" fmla="*/ 2601028 w 2895851"/>
              <a:gd name="connsiteY2" fmla="*/ 1871 h 1560711"/>
              <a:gd name="connsiteX3" fmla="*/ 2632778 w 2895851"/>
              <a:gd name="connsiteY3" fmla="*/ 46321 h 1560711"/>
              <a:gd name="connsiteX4" fmla="*/ 2645478 w 2895851"/>
              <a:gd name="connsiteY4" fmla="*/ 65371 h 1560711"/>
              <a:gd name="connsiteX5" fmla="*/ 2664528 w 2895851"/>
              <a:gd name="connsiteY5" fmla="*/ 84421 h 1560711"/>
              <a:gd name="connsiteX6" fmla="*/ 2696278 w 2895851"/>
              <a:gd name="connsiteY6" fmla="*/ 116171 h 1560711"/>
              <a:gd name="connsiteX7" fmla="*/ 2702628 w 2895851"/>
              <a:gd name="connsiteY7" fmla="*/ 135221 h 1560711"/>
              <a:gd name="connsiteX8" fmla="*/ 2740728 w 2895851"/>
              <a:gd name="connsiteY8" fmla="*/ 179671 h 1560711"/>
              <a:gd name="connsiteX9" fmla="*/ 2753428 w 2895851"/>
              <a:gd name="connsiteY9" fmla="*/ 198721 h 1560711"/>
              <a:gd name="connsiteX10" fmla="*/ 2778828 w 2895851"/>
              <a:gd name="connsiteY10" fmla="*/ 224121 h 1560711"/>
              <a:gd name="connsiteX11" fmla="*/ 2823278 w 2895851"/>
              <a:gd name="connsiteY11" fmla="*/ 274921 h 1560711"/>
              <a:gd name="connsiteX12" fmla="*/ 2855028 w 2895851"/>
              <a:gd name="connsiteY12" fmla="*/ 325721 h 1560711"/>
              <a:gd name="connsiteX13" fmla="*/ 2867728 w 2895851"/>
              <a:gd name="connsiteY13" fmla="*/ 351121 h 1560711"/>
              <a:gd name="connsiteX14" fmla="*/ 2880428 w 2895851"/>
              <a:gd name="connsiteY14" fmla="*/ 389221 h 1560711"/>
              <a:gd name="connsiteX15" fmla="*/ 2893128 w 2895851"/>
              <a:gd name="connsiteY15" fmla="*/ 408271 h 1560711"/>
              <a:gd name="connsiteX16" fmla="*/ 2895851 w 2895851"/>
              <a:gd name="connsiteY16" fmla="*/ 427719 h 1560711"/>
              <a:gd name="connsiteX17" fmla="*/ 2895851 w 2895851"/>
              <a:gd name="connsiteY17" fmla="*/ 1247378 h 1560711"/>
              <a:gd name="connsiteX18" fmla="*/ 2848678 w 2895851"/>
              <a:gd name="connsiteY18" fmla="*/ 1259171 h 1560711"/>
              <a:gd name="connsiteX19" fmla="*/ 2823278 w 2895851"/>
              <a:gd name="connsiteY19" fmla="*/ 1265521 h 1560711"/>
              <a:gd name="connsiteX20" fmla="*/ 2804228 w 2895851"/>
              <a:gd name="connsiteY20" fmla="*/ 1271871 h 1560711"/>
              <a:gd name="connsiteX21" fmla="*/ 2785178 w 2895851"/>
              <a:gd name="connsiteY21" fmla="*/ 1360771 h 1560711"/>
              <a:gd name="connsiteX22" fmla="*/ 2766128 w 2895851"/>
              <a:gd name="connsiteY22" fmla="*/ 1367121 h 1560711"/>
              <a:gd name="connsiteX23" fmla="*/ 2689928 w 2895851"/>
              <a:gd name="connsiteY23" fmla="*/ 1379821 h 1560711"/>
              <a:gd name="connsiteX24" fmla="*/ 2645478 w 2895851"/>
              <a:gd name="connsiteY24" fmla="*/ 1392521 h 1560711"/>
              <a:gd name="connsiteX25" fmla="*/ 2543878 w 2895851"/>
              <a:gd name="connsiteY25" fmla="*/ 1411571 h 1560711"/>
              <a:gd name="connsiteX26" fmla="*/ 2499428 w 2895851"/>
              <a:gd name="connsiteY26" fmla="*/ 1417921 h 1560711"/>
              <a:gd name="connsiteX27" fmla="*/ 2467678 w 2895851"/>
              <a:gd name="connsiteY27" fmla="*/ 1424271 h 1560711"/>
              <a:gd name="connsiteX28" fmla="*/ 2442278 w 2895851"/>
              <a:gd name="connsiteY28" fmla="*/ 1436971 h 1560711"/>
              <a:gd name="connsiteX29" fmla="*/ 2423228 w 2895851"/>
              <a:gd name="connsiteY29" fmla="*/ 1443321 h 1560711"/>
              <a:gd name="connsiteX30" fmla="*/ 2378778 w 2895851"/>
              <a:gd name="connsiteY30" fmla="*/ 1456021 h 1560711"/>
              <a:gd name="connsiteX31" fmla="*/ 2353378 w 2895851"/>
              <a:gd name="connsiteY31" fmla="*/ 1462371 h 1560711"/>
              <a:gd name="connsiteX32" fmla="*/ 2277178 w 2895851"/>
              <a:gd name="connsiteY32" fmla="*/ 1475071 h 1560711"/>
              <a:gd name="connsiteX33" fmla="*/ 2258128 w 2895851"/>
              <a:gd name="connsiteY33" fmla="*/ 1481421 h 1560711"/>
              <a:gd name="connsiteX34" fmla="*/ 1966028 w 2895851"/>
              <a:gd name="connsiteY34" fmla="*/ 1494121 h 1560711"/>
              <a:gd name="connsiteX35" fmla="*/ 1936678 w 2895851"/>
              <a:gd name="connsiteY35" fmla="*/ 1499837 h 1560711"/>
              <a:gd name="connsiteX36" fmla="*/ 1929797 w 2895851"/>
              <a:gd name="connsiteY36" fmla="*/ 1501050 h 1560711"/>
              <a:gd name="connsiteX37" fmla="*/ 1929170 w 2895851"/>
              <a:gd name="connsiteY37" fmla="*/ 1501032 h 1560711"/>
              <a:gd name="connsiteX38" fmla="*/ 1924178 w 2895851"/>
              <a:gd name="connsiteY38" fmla="*/ 1502041 h 1560711"/>
              <a:gd name="connsiteX39" fmla="*/ 1929797 w 2895851"/>
              <a:gd name="connsiteY39" fmla="*/ 1501050 h 1560711"/>
              <a:gd name="connsiteX40" fmla="*/ 1939891 w 2895851"/>
              <a:gd name="connsiteY40" fmla="*/ 1501331 h 1560711"/>
              <a:gd name="connsiteX41" fmla="*/ 1915228 w 2895851"/>
              <a:gd name="connsiteY41" fmla="*/ 1513171 h 1560711"/>
              <a:gd name="connsiteX42" fmla="*/ 1858078 w 2895851"/>
              <a:gd name="connsiteY42" fmla="*/ 1525871 h 1560711"/>
              <a:gd name="connsiteX43" fmla="*/ 1788228 w 2895851"/>
              <a:gd name="connsiteY43" fmla="*/ 1557621 h 1560711"/>
              <a:gd name="connsiteX44" fmla="*/ 1767628 w 2895851"/>
              <a:gd name="connsiteY44" fmla="*/ 1560711 h 1560711"/>
              <a:gd name="connsiteX45" fmla="*/ 87625 w 2895851"/>
              <a:gd name="connsiteY45" fmla="*/ 1560711 h 1560711"/>
              <a:gd name="connsiteX46" fmla="*/ 76990 w 2895851"/>
              <a:gd name="connsiteY46" fmla="*/ 1553983 h 1560711"/>
              <a:gd name="connsiteX47" fmla="*/ 67378 w 2895851"/>
              <a:gd name="connsiteY47" fmla="*/ 1525871 h 1560711"/>
              <a:gd name="connsiteX48" fmla="*/ 54678 w 2895851"/>
              <a:gd name="connsiteY48" fmla="*/ 1506821 h 1560711"/>
              <a:gd name="connsiteX49" fmla="*/ 41978 w 2895851"/>
              <a:gd name="connsiteY49" fmla="*/ 1462371 h 1560711"/>
              <a:gd name="connsiteX50" fmla="*/ 48328 w 2895851"/>
              <a:gd name="connsiteY50" fmla="*/ 1398871 h 1560711"/>
              <a:gd name="connsiteX51" fmla="*/ 61028 w 2895851"/>
              <a:gd name="connsiteY51" fmla="*/ 1379821 h 1560711"/>
              <a:gd name="connsiteX52" fmla="*/ 22928 w 2895851"/>
              <a:gd name="connsiteY52" fmla="*/ 1348071 h 1560711"/>
              <a:gd name="connsiteX53" fmla="*/ 1198 w 2895851"/>
              <a:gd name="connsiteY53" fmla="*/ 1320682 h 1560711"/>
              <a:gd name="connsiteX54" fmla="*/ 0 w 2895851"/>
              <a:gd name="connsiteY54" fmla="*/ 1318504 h 1560711"/>
              <a:gd name="connsiteX55" fmla="*/ 0 w 2895851"/>
              <a:gd name="connsiteY55" fmla="*/ 863531 h 1560711"/>
              <a:gd name="connsiteX56" fmla="*/ 906 w 2895851"/>
              <a:gd name="connsiteY56" fmla="*/ 855801 h 1560711"/>
              <a:gd name="connsiteX57" fmla="*/ 3878 w 2895851"/>
              <a:gd name="connsiteY57" fmla="*/ 833721 h 1560711"/>
              <a:gd name="connsiteX58" fmla="*/ 10228 w 2895851"/>
              <a:gd name="connsiteY58" fmla="*/ 808321 h 1560711"/>
              <a:gd name="connsiteX59" fmla="*/ 16578 w 2895851"/>
              <a:gd name="connsiteY59" fmla="*/ 763871 h 1560711"/>
              <a:gd name="connsiteX60" fmla="*/ 29278 w 2895851"/>
              <a:gd name="connsiteY60" fmla="*/ 738471 h 1560711"/>
              <a:gd name="connsiteX61" fmla="*/ 41978 w 2895851"/>
              <a:gd name="connsiteY61" fmla="*/ 706721 h 1560711"/>
              <a:gd name="connsiteX62" fmla="*/ 48328 w 2895851"/>
              <a:gd name="connsiteY62" fmla="*/ 655921 h 1560711"/>
              <a:gd name="connsiteX63" fmla="*/ 61028 w 2895851"/>
              <a:gd name="connsiteY63" fmla="*/ 636871 h 1560711"/>
              <a:gd name="connsiteX64" fmla="*/ 99128 w 2895851"/>
              <a:gd name="connsiteY64" fmla="*/ 586071 h 1560711"/>
              <a:gd name="connsiteX65" fmla="*/ 105478 w 2895851"/>
              <a:gd name="connsiteY65" fmla="*/ 567021 h 1560711"/>
              <a:gd name="connsiteX66" fmla="*/ 73728 w 2895851"/>
              <a:gd name="connsiteY66" fmla="*/ 535271 h 1560711"/>
              <a:gd name="connsiteX67" fmla="*/ 73728 w 2895851"/>
              <a:gd name="connsiteY67" fmla="*/ 440021 h 1560711"/>
              <a:gd name="connsiteX68" fmla="*/ 92778 w 2895851"/>
              <a:gd name="connsiteY68" fmla="*/ 433671 h 1560711"/>
              <a:gd name="connsiteX69" fmla="*/ 99128 w 2895851"/>
              <a:gd name="connsiteY69" fmla="*/ 427321 h 1560711"/>
              <a:gd name="connsiteX70" fmla="*/ 130878 w 2895851"/>
              <a:gd name="connsiteY70" fmla="*/ 408271 h 1560711"/>
              <a:gd name="connsiteX71" fmla="*/ 149928 w 2895851"/>
              <a:gd name="connsiteY71" fmla="*/ 401921 h 1560711"/>
              <a:gd name="connsiteX72" fmla="*/ 194378 w 2895851"/>
              <a:gd name="connsiteY72" fmla="*/ 382871 h 1560711"/>
              <a:gd name="connsiteX73" fmla="*/ 270578 w 2895851"/>
              <a:gd name="connsiteY73" fmla="*/ 389221 h 1560711"/>
              <a:gd name="connsiteX74" fmla="*/ 289628 w 2895851"/>
              <a:gd name="connsiteY74" fmla="*/ 408271 h 1560711"/>
              <a:gd name="connsiteX75" fmla="*/ 295978 w 2895851"/>
              <a:gd name="connsiteY75" fmla="*/ 522571 h 1560711"/>
              <a:gd name="connsiteX76" fmla="*/ 359478 w 2895851"/>
              <a:gd name="connsiteY76" fmla="*/ 509871 h 1560711"/>
              <a:gd name="connsiteX77" fmla="*/ 403928 w 2895851"/>
              <a:gd name="connsiteY77" fmla="*/ 490821 h 1560711"/>
              <a:gd name="connsiteX78" fmla="*/ 524578 w 2895851"/>
              <a:gd name="connsiteY78" fmla="*/ 484471 h 1560711"/>
              <a:gd name="connsiteX79" fmla="*/ 543628 w 2895851"/>
              <a:gd name="connsiteY79" fmla="*/ 478121 h 1560711"/>
              <a:gd name="connsiteX80" fmla="*/ 569028 w 2895851"/>
              <a:gd name="connsiteY80" fmla="*/ 471771 h 1560711"/>
              <a:gd name="connsiteX81" fmla="*/ 588078 w 2895851"/>
              <a:gd name="connsiteY81" fmla="*/ 446371 h 1560711"/>
              <a:gd name="connsiteX82" fmla="*/ 616029 w 2895851"/>
              <a:gd name="connsiteY82" fmla="*/ 415651 h 1560711"/>
              <a:gd name="connsiteX83" fmla="*/ 616681 w 2895851"/>
              <a:gd name="connsiteY83" fmla="*/ 415229 h 1560711"/>
              <a:gd name="connsiteX84" fmla="*/ 615240 w 2895851"/>
              <a:gd name="connsiteY84" fmla="*/ 417249 h 1560711"/>
              <a:gd name="connsiteX85" fmla="*/ 618145 w 2895851"/>
              <a:gd name="connsiteY85" fmla="*/ 414283 h 1560711"/>
              <a:gd name="connsiteX86" fmla="*/ 616681 w 2895851"/>
              <a:gd name="connsiteY86" fmla="*/ 415229 h 1560711"/>
              <a:gd name="connsiteX87" fmla="*/ 626178 w 2895851"/>
              <a:gd name="connsiteY87" fmla="*/ 401921 h 1560711"/>
              <a:gd name="connsiteX88" fmla="*/ 664278 w 2895851"/>
              <a:gd name="connsiteY88" fmla="*/ 351121 h 1560711"/>
              <a:gd name="connsiteX89" fmla="*/ 696028 w 2895851"/>
              <a:gd name="connsiteY89" fmla="*/ 306671 h 1560711"/>
              <a:gd name="connsiteX90" fmla="*/ 708728 w 2895851"/>
              <a:gd name="connsiteY90" fmla="*/ 287621 h 1560711"/>
              <a:gd name="connsiteX91" fmla="*/ 727778 w 2895851"/>
              <a:gd name="connsiteY91" fmla="*/ 274921 h 1560711"/>
              <a:gd name="connsiteX92" fmla="*/ 753178 w 2895851"/>
              <a:gd name="connsiteY92" fmla="*/ 243171 h 1560711"/>
              <a:gd name="connsiteX93" fmla="*/ 772228 w 2895851"/>
              <a:gd name="connsiteY93" fmla="*/ 230471 h 1560711"/>
              <a:gd name="connsiteX94" fmla="*/ 810328 w 2895851"/>
              <a:gd name="connsiteY94" fmla="*/ 186021 h 1560711"/>
              <a:gd name="connsiteX95" fmla="*/ 816678 w 2895851"/>
              <a:gd name="connsiteY95" fmla="*/ 154271 h 1560711"/>
              <a:gd name="connsiteX96" fmla="*/ 842078 w 2895851"/>
              <a:gd name="connsiteY96" fmla="*/ 135221 h 1560711"/>
              <a:gd name="connsiteX97" fmla="*/ 861128 w 2895851"/>
              <a:gd name="connsiteY97" fmla="*/ 109821 h 1560711"/>
              <a:gd name="connsiteX98" fmla="*/ 880178 w 2895851"/>
              <a:gd name="connsiteY98" fmla="*/ 97121 h 1560711"/>
              <a:gd name="connsiteX99" fmla="*/ 930978 w 2895851"/>
              <a:gd name="connsiteY99" fmla="*/ 59021 h 1560711"/>
              <a:gd name="connsiteX100" fmla="*/ 1032578 w 2895851"/>
              <a:gd name="connsiteY100" fmla="*/ 33621 h 1560711"/>
              <a:gd name="connsiteX101" fmla="*/ 1102428 w 2895851"/>
              <a:gd name="connsiteY101" fmla="*/ 20921 h 1560711"/>
              <a:gd name="connsiteX102" fmla="*/ 1178628 w 2895851"/>
              <a:gd name="connsiteY102" fmla="*/ 1871 h 156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95851" h="1560711">
                <a:moveTo>
                  <a:pt x="1193596" y="0"/>
                </a:moveTo>
                <a:lnTo>
                  <a:pt x="2589730" y="0"/>
                </a:lnTo>
                <a:lnTo>
                  <a:pt x="2601028" y="1871"/>
                </a:lnTo>
                <a:cubicBezTo>
                  <a:pt x="2630958" y="46766"/>
                  <a:pt x="2593396" y="-8813"/>
                  <a:pt x="2632778" y="46321"/>
                </a:cubicBezTo>
                <a:cubicBezTo>
                  <a:pt x="2637214" y="52531"/>
                  <a:pt x="2640592" y="59508"/>
                  <a:pt x="2645478" y="65371"/>
                </a:cubicBezTo>
                <a:cubicBezTo>
                  <a:pt x="2651227" y="72270"/>
                  <a:pt x="2658779" y="77522"/>
                  <a:pt x="2664528" y="84421"/>
                </a:cubicBezTo>
                <a:cubicBezTo>
                  <a:pt x="2690986" y="116171"/>
                  <a:pt x="2661353" y="92888"/>
                  <a:pt x="2696278" y="116171"/>
                </a:cubicBezTo>
                <a:cubicBezTo>
                  <a:pt x="2698395" y="122521"/>
                  <a:pt x="2699307" y="129409"/>
                  <a:pt x="2702628" y="135221"/>
                </a:cubicBezTo>
                <a:cubicBezTo>
                  <a:pt x="2719923" y="165488"/>
                  <a:pt x="2720255" y="155104"/>
                  <a:pt x="2740728" y="179671"/>
                </a:cubicBezTo>
                <a:cubicBezTo>
                  <a:pt x="2745614" y="185534"/>
                  <a:pt x="2748461" y="192927"/>
                  <a:pt x="2753428" y="198721"/>
                </a:cubicBezTo>
                <a:cubicBezTo>
                  <a:pt x="2761220" y="207812"/>
                  <a:pt x="2771477" y="214670"/>
                  <a:pt x="2778828" y="224121"/>
                </a:cubicBezTo>
                <a:cubicBezTo>
                  <a:pt x="2820742" y="278010"/>
                  <a:pt x="2773068" y="237263"/>
                  <a:pt x="2823278" y="274921"/>
                </a:cubicBezTo>
                <a:cubicBezTo>
                  <a:pt x="2836349" y="314133"/>
                  <a:pt x="2820516" y="273954"/>
                  <a:pt x="2855028" y="325721"/>
                </a:cubicBezTo>
                <a:cubicBezTo>
                  <a:pt x="2860279" y="333597"/>
                  <a:pt x="2864212" y="342332"/>
                  <a:pt x="2867728" y="351121"/>
                </a:cubicBezTo>
                <a:cubicBezTo>
                  <a:pt x="2872700" y="363550"/>
                  <a:pt x="2873002" y="378082"/>
                  <a:pt x="2880428" y="389221"/>
                </a:cubicBezTo>
                <a:lnTo>
                  <a:pt x="2893128" y="408271"/>
                </a:lnTo>
                <a:lnTo>
                  <a:pt x="2895851" y="427719"/>
                </a:lnTo>
                <a:lnTo>
                  <a:pt x="2895851" y="1247378"/>
                </a:lnTo>
                <a:lnTo>
                  <a:pt x="2848678" y="1259171"/>
                </a:lnTo>
                <a:cubicBezTo>
                  <a:pt x="2840211" y="1261288"/>
                  <a:pt x="2831557" y="1262761"/>
                  <a:pt x="2823278" y="1265521"/>
                </a:cubicBezTo>
                <a:lnTo>
                  <a:pt x="2804228" y="1271871"/>
                </a:lnTo>
                <a:cubicBezTo>
                  <a:pt x="2802583" y="1289961"/>
                  <a:pt x="2809085" y="1341645"/>
                  <a:pt x="2785178" y="1360771"/>
                </a:cubicBezTo>
                <a:cubicBezTo>
                  <a:pt x="2779951" y="1364952"/>
                  <a:pt x="2772692" y="1365808"/>
                  <a:pt x="2766128" y="1367121"/>
                </a:cubicBezTo>
                <a:cubicBezTo>
                  <a:pt x="2712365" y="1377874"/>
                  <a:pt x="2735366" y="1368462"/>
                  <a:pt x="2689928" y="1379821"/>
                </a:cubicBezTo>
                <a:cubicBezTo>
                  <a:pt x="2674979" y="1383558"/>
                  <a:pt x="2660478" y="1388992"/>
                  <a:pt x="2645478" y="1392521"/>
                </a:cubicBezTo>
                <a:cubicBezTo>
                  <a:pt x="2618014" y="1398983"/>
                  <a:pt x="2574245" y="1406899"/>
                  <a:pt x="2543878" y="1411571"/>
                </a:cubicBezTo>
                <a:cubicBezTo>
                  <a:pt x="2529085" y="1413847"/>
                  <a:pt x="2514191" y="1415460"/>
                  <a:pt x="2499428" y="1417921"/>
                </a:cubicBezTo>
                <a:cubicBezTo>
                  <a:pt x="2488782" y="1419695"/>
                  <a:pt x="2478261" y="1422154"/>
                  <a:pt x="2467678" y="1424271"/>
                </a:cubicBezTo>
                <a:cubicBezTo>
                  <a:pt x="2459211" y="1428504"/>
                  <a:pt x="2450979" y="1433242"/>
                  <a:pt x="2442278" y="1436971"/>
                </a:cubicBezTo>
                <a:cubicBezTo>
                  <a:pt x="2436126" y="1439608"/>
                  <a:pt x="2429639" y="1441398"/>
                  <a:pt x="2423228" y="1443321"/>
                </a:cubicBezTo>
                <a:cubicBezTo>
                  <a:pt x="2408468" y="1447749"/>
                  <a:pt x="2393645" y="1451966"/>
                  <a:pt x="2378778" y="1456021"/>
                </a:cubicBezTo>
                <a:cubicBezTo>
                  <a:pt x="2370358" y="1458317"/>
                  <a:pt x="2361956" y="1460763"/>
                  <a:pt x="2353378" y="1462371"/>
                </a:cubicBezTo>
                <a:cubicBezTo>
                  <a:pt x="2328069" y="1467116"/>
                  <a:pt x="2301607" y="1466928"/>
                  <a:pt x="2277178" y="1475071"/>
                </a:cubicBezTo>
                <a:cubicBezTo>
                  <a:pt x="2270828" y="1477188"/>
                  <a:pt x="2264622" y="1479798"/>
                  <a:pt x="2258128" y="1481421"/>
                </a:cubicBezTo>
                <a:cubicBezTo>
                  <a:pt x="2167156" y="1504164"/>
                  <a:pt x="2028837" y="1492589"/>
                  <a:pt x="1966028" y="1494121"/>
                </a:cubicBezTo>
                <a:cubicBezTo>
                  <a:pt x="1952865" y="1496754"/>
                  <a:pt x="1943368" y="1498588"/>
                  <a:pt x="1936678" y="1499837"/>
                </a:cubicBezTo>
                <a:lnTo>
                  <a:pt x="1929797" y="1501050"/>
                </a:lnTo>
                <a:lnTo>
                  <a:pt x="1929170" y="1501032"/>
                </a:lnTo>
                <a:cubicBezTo>
                  <a:pt x="1924267" y="1501719"/>
                  <a:pt x="1920319" y="1502624"/>
                  <a:pt x="1924178" y="1502041"/>
                </a:cubicBezTo>
                <a:lnTo>
                  <a:pt x="1929797" y="1501050"/>
                </a:lnTo>
                <a:lnTo>
                  <a:pt x="1939891" y="1501331"/>
                </a:lnTo>
                <a:cubicBezTo>
                  <a:pt x="1939852" y="1502786"/>
                  <a:pt x="1933915" y="1506164"/>
                  <a:pt x="1915228" y="1513171"/>
                </a:cubicBezTo>
                <a:cubicBezTo>
                  <a:pt x="1883072" y="1525230"/>
                  <a:pt x="1887357" y="1513671"/>
                  <a:pt x="1858078" y="1525871"/>
                </a:cubicBezTo>
                <a:cubicBezTo>
                  <a:pt x="1836772" y="1534749"/>
                  <a:pt x="1812694" y="1552184"/>
                  <a:pt x="1788228" y="1557621"/>
                </a:cubicBezTo>
                <a:lnTo>
                  <a:pt x="1767628" y="1560711"/>
                </a:lnTo>
                <a:lnTo>
                  <a:pt x="87625" y="1560711"/>
                </a:lnTo>
                <a:lnTo>
                  <a:pt x="76990" y="1553983"/>
                </a:lnTo>
                <a:cubicBezTo>
                  <a:pt x="68982" y="1549098"/>
                  <a:pt x="79680" y="1554574"/>
                  <a:pt x="67378" y="1525871"/>
                </a:cubicBezTo>
                <a:cubicBezTo>
                  <a:pt x="64372" y="1518856"/>
                  <a:pt x="58091" y="1513647"/>
                  <a:pt x="54678" y="1506821"/>
                </a:cubicBezTo>
                <a:cubicBezTo>
                  <a:pt x="50123" y="1497711"/>
                  <a:pt x="44013" y="1470509"/>
                  <a:pt x="41978" y="1462371"/>
                </a:cubicBezTo>
                <a:cubicBezTo>
                  <a:pt x="44095" y="1441204"/>
                  <a:pt x="43545" y="1419598"/>
                  <a:pt x="48328" y="1398871"/>
                </a:cubicBezTo>
                <a:cubicBezTo>
                  <a:pt x="50044" y="1391435"/>
                  <a:pt x="62107" y="1387376"/>
                  <a:pt x="61028" y="1379821"/>
                </a:cubicBezTo>
                <a:cubicBezTo>
                  <a:pt x="57568" y="1355602"/>
                  <a:pt x="39618" y="1353634"/>
                  <a:pt x="22928" y="1348071"/>
                </a:cubicBezTo>
                <a:cubicBezTo>
                  <a:pt x="16578" y="1338546"/>
                  <a:pt x="8441" y="1329812"/>
                  <a:pt x="1198" y="1320682"/>
                </a:cubicBezTo>
                <a:lnTo>
                  <a:pt x="0" y="1318504"/>
                </a:lnTo>
                <a:lnTo>
                  <a:pt x="0" y="863531"/>
                </a:lnTo>
                <a:lnTo>
                  <a:pt x="906" y="855801"/>
                </a:lnTo>
                <a:cubicBezTo>
                  <a:pt x="2100" y="846058"/>
                  <a:pt x="3151" y="838085"/>
                  <a:pt x="3878" y="833721"/>
                </a:cubicBezTo>
                <a:cubicBezTo>
                  <a:pt x="5313" y="825113"/>
                  <a:pt x="8667" y="816907"/>
                  <a:pt x="10228" y="808321"/>
                </a:cubicBezTo>
                <a:cubicBezTo>
                  <a:pt x="12905" y="793595"/>
                  <a:pt x="12640" y="778311"/>
                  <a:pt x="16578" y="763871"/>
                </a:cubicBezTo>
                <a:cubicBezTo>
                  <a:pt x="19069" y="754739"/>
                  <a:pt x="25433" y="747121"/>
                  <a:pt x="29278" y="738471"/>
                </a:cubicBezTo>
                <a:cubicBezTo>
                  <a:pt x="33907" y="728055"/>
                  <a:pt x="37745" y="717304"/>
                  <a:pt x="41978" y="706721"/>
                </a:cubicBezTo>
                <a:cubicBezTo>
                  <a:pt x="44095" y="689788"/>
                  <a:pt x="43838" y="672385"/>
                  <a:pt x="48328" y="655921"/>
                </a:cubicBezTo>
                <a:cubicBezTo>
                  <a:pt x="50336" y="648558"/>
                  <a:pt x="57242" y="643497"/>
                  <a:pt x="61028" y="636871"/>
                </a:cubicBezTo>
                <a:cubicBezTo>
                  <a:pt x="85101" y="594743"/>
                  <a:pt x="59422" y="625777"/>
                  <a:pt x="99128" y="586071"/>
                </a:cubicBezTo>
                <a:cubicBezTo>
                  <a:pt x="101245" y="579721"/>
                  <a:pt x="106578" y="573623"/>
                  <a:pt x="105478" y="567021"/>
                </a:cubicBezTo>
                <a:cubicBezTo>
                  <a:pt x="102832" y="551146"/>
                  <a:pt x="84840" y="542679"/>
                  <a:pt x="73728" y="535271"/>
                </a:cubicBezTo>
                <a:cubicBezTo>
                  <a:pt x="61857" y="499658"/>
                  <a:pt x="57154" y="493887"/>
                  <a:pt x="73728" y="440021"/>
                </a:cubicBezTo>
                <a:cubicBezTo>
                  <a:pt x="75696" y="433624"/>
                  <a:pt x="86428" y="435788"/>
                  <a:pt x="92778" y="433671"/>
                </a:cubicBezTo>
                <a:cubicBezTo>
                  <a:pt x="115844" y="441360"/>
                  <a:pt x="92778" y="431554"/>
                  <a:pt x="99128" y="427321"/>
                </a:cubicBezTo>
                <a:cubicBezTo>
                  <a:pt x="105478" y="423088"/>
                  <a:pt x="119839" y="413791"/>
                  <a:pt x="130878" y="408271"/>
                </a:cubicBezTo>
                <a:cubicBezTo>
                  <a:pt x="136865" y="405278"/>
                  <a:pt x="143941" y="404914"/>
                  <a:pt x="149928" y="401921"/>
                </a:cubicBezTo>
                <a:cubicBezTo>
                  <a:pt x="193781" y="379995"/>
                  <a:pt x="141515" y="396087"/>
                  <a:pt x="194378" y="382871"/>
                </a:cubicBezTo>
                <a:cubicBezTo>
                  <a:pt x="219778" y="384988"/>
                  <a:pt x="245951" y="382654"/>
                  <a:pt x="270578" y="389221"/>
                </a:cubicBezTo>
                <a:cubicBezTo>
                  <a:pt x="279255" y="391535"/>
                  <a:pt x="287948" y="399449"/>
                  <a:pt x="289628" y="408271"/>
                </a:cubicBezTo>
                <a:cubicBezTo>
                  <a:pt x="296768" y="445756"/>
                  <a:pt x="293861" y="484471"/>
                  <a:pt x="295978" y="522571"/>
                </a:cubicBezTo>
                <a:cubicBezTo>
                  <a:pt x="327779" y="518028"/>
                  <a:pt x="334849" y="519723"/>
                  <a:pt x="359478" y="509871"/>
                </a:cubicBezTo>
                <a:cubicBezTo>
                  <a:pt x="374445" y="503884"/>
                  <a:pt x="387995" y="493272"/>
                  <a:pt x="403928" y="490821"/>
                </a:cubicBezTo>
                <a:cubicBezTo>
                  <a:pt x="443732" y="484697"/>
                  <a:pt x="484361" y="486588"/>
                  <a:pt x="524578" y="484471"/>
                </a:cubicBezTo>
                <a:cubicBezTo>
                  <a:pt x="530928" y="482354"/>
                  <a:pt x="537192" y="479960"/>
                  <a:pt x="543628" y="478121"/>
                </a:cubicBezTo>
                <a:cubicBezTo>
                  <a:pt x="552019" y="475723"/>
                  <a:pt x="561926" y="476844"/>
                  <a:pt x="569028" y="471771"/>
                </a:cubicBezTo>
                <a:cubicBezTo>
                  <a:pt x="577640" y="465620"/>
                  <a:pt x="581109" y="454336"/>
                  <a:pt x="588078" y="446371"/>
                </a:cubicBezTo>
                <a:cubicBezTo>
                  <a:pt x="604600" y="427489"/>
                  <a:pt x="612628" y="418865"/>
                  <a:pt x="616029" y="415651"/>
                </a:cubicBezTo>
                <a:lnTo>
                  <a:pt x="616681" y="415229"/>
                </a:lnTo>
                <a:lnTo>
                  <a:pt x="615240" y="417249"/>
                </a:lnTo>
                <a:cubicBezTo>
                  <a:pt x="606346" y="430169"/>
                  <a:pt x="617629" y="416253"/>
                  <a:pt x="618145" y="414283"/>
                </a:cubicBezTo>
                <a:lnTo>
                  <a:pt x="616681" y="415229"/>
                </a:lnTo>
                <a:lnTo>
                  <a:pt x="626178" y="401921"/>
                </a:lnTo>
                <a:cubicBezTo>
                  <a:pt x="638628" y="384803"/>
                  <a:pt x="664278" y="351121"/>
                  <a:pt x="664278" y="351121"/>
                </a:cubicBezTo>
                <a:cubicBezTo>
                  <a:pt x="675946" y="316118"/>
                  <a:pt x="663156" y="345022"/>
                  <a:pt x="696028" y="306671"/>
                </a:cubicBezTo>
                <a:cubicBezTo>
                  <a:pt x="700995" y="300877"/>
                  <a:pt x="703332" y="293017"/>
                  <a:pt x="708728" y="287621"/>
                </a:cubicBezTo>
                <a:cubicBezTo>
                  <a:pt x="714124" y="282225"/>
                  <a:pt x="722382" y="280317"/>
                  <a:pt x="727778" y="274921"/>
                </a:cubicBezTo>
                <a:cubicBezTo>
                  <a:pt x="737362" y="265337"/>
                  <a:pt x="743594" y="252755"/>
                  <a:pt x="753178" y="243171"/>
                </a:cubicBezTo>
                <a:cubicBezTo>
                  <a:pt x="758574" y="237775"/>
                  <a:pt x="766434" y="235438"/>
                  <a:pt x="772228" y="230471"/>
                </a:cubicBezTo>
                <a:cubicBezTo>
                  <a:pt x="796181" y="209940"/>
                  <a:pt x="795348" y="208491"/>
                  <a:pt x="810328" y="186021"/>
                </a:cubicBezTo>
                <a:cubicBezTo>
                  <a:pt x="812445" y="175438"/>
                  <a:pt x="810958" y="163423"/>
                  <a:pt x="816678" y="154271"/>
                </a:cubicBezTo>
                <a:cubicBezTo>
                  <a:pt x="822287" y="145296"/>
                  <a:pt x="834594" y="142705"/>
                  <a:pt x="842078" y="135221"/>
                </a:cubicBezTo>
                <a:cubicBezTo>
                  <a:pt x="849562" y="127737"/>
                  <a:pt x="853644" y="117305"/>
                  <a:pt x="861128" y="109821"/>
                </a:cubicBezTo>
                <a:cubicBezTo>
                  <a:pt x="866524" y="104425"/>
                  <a:pt x="874315" y="102007"/>
                  <a:pt x="880178" y="97121"/>
                </a:cubicBezTo>
                <a:cubicBezTo>
                  <a:pt x="903965" y="77299"/>
                  <a:pt x="897012" y="71758"/>
                  <a:pt x="930978" y="59021"/>
                </a:cubicBezTo>
                <a:cubicBezTo>
                  <a:pt x="957086" y="49230"/>
                  <a:pt x="1001381" y="39293"/>
                  <a:pt x="1032578" y="33621"/>
                </a:cubicBezTo>
                <a:cubicBezTo>
                  <a:pt x="1053337" y="29847"/>
                  <a:pt x="1081514" y="26149"/>
                  <a:pt x="1102428" y="20921"/>
                </a:cubicBezTo>
                <a:cubicBezTo>
                  <a:pt x="1168971" y="4285"/>
                  <a:pt x="1030453" y="28020"/>
                  <a:pt x="1178628" y="1871"/>
                </a:cubicBezTo>
                <a:close/>
              </a:path>
            </a:pathLst>
          </a:custGeom>
          <a:effectLst/>
        </p:spPr>
      </p:pic>
      <p:sp>
        <p:nvSpPr>
          <p:cNvPr id="191" name="正方形/長方形 190">
            <a:extLst>
              <a:ext uri="{FF2B5EF4-FFF2-40B4-BE49-F238E27FC236}">
                <a16:creationId xmlns:a16="http://schemas.microsoft.com/office/drawing/2014/main" id="{34AF8347-11A0-4A8A-8594-C96B61B44E8A}"/>
              </a:ext>
            </a:extLst>
          </p:cNvPr>
          <p:cNvSpPr/>
          <p:nvPr/>
        </p:nvSpPr>
        <p:spPr>
          <a:xfrm>
            <a:off x="12728898" y="9599493"/>
            <a:ext cx="1594744" cy="329229"/>
          </a:xfrm>
          <a:prstGeom prst="rect">
            <a:avLst/>
          </a:prstGeom>
        </p:spPr>
        <p:txBody>
          <a:bodyPr wrap="square">
            <a:noAutofit/>
          </a:bodyPr>
          <a:lstStyle/>
          <a:p>
            <a:pPr algn="ctr"/>
            <a:r>
              <a:rPr lang="ja-JP" altLang="en-US" sz="500" dirty="0">
                <a:latin typeface="Meiryo UI" panose="020B0604030504040204" pitchFamily="50" charset="-128"/>
                <a:ea typeface="Meiryo UI" panose="020B0604030504040204" pitchFamily="50" charset="-128"/>
              </a:rPr>
              <a:t>ユニバーサルデザインタクシー</a:t>
            </a:r>
            <a:endParaRPr lang="en-US" altLang="ja-JP" sz="500" dirty="0">
              <a:latin typeface="Meiryo UI" panose="020B0604030504040204" pitchFamily="50" charset="-128"/>
              <a:ea typeface="Meiryo UI" panose="020B0604030504040204" pitchFamily="50" charset="-128"/>
            </a:endParaRPr>
          </a:p>
          <a:p>
            <a:pPr algn="ctr"/>
            <a:r>
              <a:rPr lang="ja-JP" altLang="en-US" sz="500" dirty="0">
                <a:latin typeface="Meiryo UI" panose="020B0604030504040204" pitchFamily="50" charset="-128"/>
                <a:ea typeface="Meiryo UI" panose="020B0604030504040204" pitchFamily="50" charset="-128"/>
              </a:rPr>
              <a:t>（出典：国土交通省ホームページ）</a:t>
            </a:r>
          </a:p>
        </p:txBody>
      </p:sp>
      <p:sp>
        <p:nvSpPr>
          <p:cNvPr id="192" name="テキスト ボックス 191">
            <a:extLst>
              <a:ext uri="{FF2B5EF4-FFF2-40B4-BE49-F238E27FC236}">
                <a16:creationId xmlns:a16="http://schemas.microsoft.com/office/drawing/2014/main" id="{21811D43-2CEC-4A7E-A684-D1FFA302CA99}"/>
              </a:ext>
            </a:extLst>
          </p:cNvPr>
          <p:cNvSpPr txBox="1"/>
          <p:nvPr/>
        </p:nvSpPr>
        <p:spPr>
          <a:xfrm>
            <a:off x="283959" y="7371103"/>
            <a:ext cx="4612747" cy="307777"/>
          </a:xfrm>
          <a:prstGeom prst="rect">
            <a:avLst/>
          </a:prstGeom>
          <a:noFill/>
        </p:spPr>
        <p:txBody>
          <a:bodyPr wrap="square" rtlCol="0">
            <a:spAutoFit/>
          </a:bodyPr>
          <a:lstStyle/>
          <a:p>
            <a:pPr marL="182563" indent="-182563" algn="ctr">
              <a:spcAft>
                <a:spcPts val="1200"/>
              </a:spcAft>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世界中のスタートアップ関係者が万博に集結</a:t>
            </a:r>
            <a:endParaRPr kumimoji="1" lang="ja-JP" altLang="en-US" sz="1200" dirty="0">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BADBCE85-0526-4C03-AB32-70E29D064408}"/>
              </a:ext>
            </a:extLst>
          </p:cNvPr>
          <p:cNvSpPr/>
          <p:nvPr/>
        </p:nvSpPr>
        <p:spPr>
          <a:xfrm>
            <a:off x="6154615" y="10386646"/>
            <a:ext cx="2778370" cy="222739"/>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pSp>
        <p:nvGrpSpPr>
          <p:cNvPr id="51" name="グループ化 50">
            <a:extLst>
              <a:ext uri="{FF2B5EF4-FFF2-40B4-BE49-F238E27FC236}">
                <a16:creationId xmlns:a16="http://schemas.microsoft.com/office/drawing/2014/main" id="{522E10D0-51A9-4C36-BDFA-F3C142E899A3}"/>
              </a:ext>
            </a:extLst>
          </p:cNvPr>
          <p:cNvGrpSpPr/>
          <p:nvPr/>
        </p:nvGrpSpPr>
        <p:grpSpPr>
          <a:xfrm>
            <a:off x="12495796" y="5123681"/>
            <a:ext cx="1564995" cy="1314135"/>
            <a:chOff x="14202560" y="5105749"/>
            <a:chExt cx="1564995" cy="1314135"/>
          </a:xfrm>
        </p:grpSpPr>
        <p:pic>
          <p:nvPicPr>
            <p:cNvPr id="52" name="図 51">
              <a:extLst>
                <a:ext uri="{FF2B5EF4-FFF2-40B4-BE49-F238E27FC236}">
                  <a16:creationId xmlns:a16="http://schemas.microsoft.com/office/drawing/2014/main" id="{BE1B5FB6-C7E7-4510-BBB2-35ECD63E857C}"/>
                </a:ext>
              </a:extLst>
            </p:cNvPr>
            <p:cNvPicPr/>
            <p:nvPr/>
          </p:nvPicPr>
          <p:blipFill rotWithShape="1">
            <a:blip r:embed="rId12" cstate="screen">
              <a:extLst>
                <a:ext uri="{28A0092B-C50C-407E-A947-70E740481C1C}">
                  <a14:useLocalDpi xmlns:a14="http://schemas.microsoft.com/office/drawing/2010/main"/>
                </a:ext>
              </a:extLst>
            </a:blip>
            <a:srcRect/>
            <a:stretch/>
          </p:blipFill>
          <p:spPr bwMode="auto">
            <a:xfrm>
              <a:off x="14202560" y="5105749"/>
              <a:ext cx="1564995" cy="1123792"/>
            </a:xfrm>
            <a:prstGeom prst="rect">
              <a:avLst/>
            </a:prstGeom>
            <a:noFill/>
            <a:ln>
              <a:noFill/>
            </a:ln>
            <a:extLst>
              <a:ext uri="{53640926-AAD7-44D8-BBD7-CCE9431645EC}">
                <a14:shadowObscured xmlns:a14="http://schemas.microsoft.com/office/drawing/2010/main"/>
              </a:ext>
            </a:extLst>
          </p:spPr>
        </p:pic>
        <p:sp>
          <p:nvSpPr>
            <p:cNvPr id="53" name="テキスト ボックス 52">
              <a:extLst>
                <a:ext uri="{FF2B5EF4-FFF2-40B4-BE49-F238E27FC236}">
                  <a16:creationId xmlns:a16="http://schemas.microsoft.com/office/drawing/2014/main" id="{04651A50-7FEB-4C8A-97DE-77004DE03A0A}"/>
                </a:ext>
              </a:extLst>
            </p:cNvPr>
            <p:cNvSpPr txBox="1"/>
            <p:nvPr/>
          </p:nvSpPr>
          <p:spPr>
            <a:xfrm>
              <a:off x="14304732" y="6219829"/>
              <a:ext cx="1384056" cy="200055"/>
            </a:xfrm>
            <a:prstGeom prst="rect">
              <a:avLst/>
            </a:prstGeom>
            <a:noFill/>
          </p:spPr>
          <p:txBody>
            <a:bodyPr wrap="square">
              <a:spAutoFit/>
            </a:bodyPr>
            <a:lstStyle/>
            <a:p>
              <a:r>
                <a:rPr kumimoji="0" lang="ja-JP" altLang="en-US" sz="7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バイオプラスチック製知育玩具</a:t>
              </a:r>
            </a:p>
          </p:txBody>
        </p:sp>
      </p:grpSp>
      <p:sp>
        <p:nvSpPr>
          <p:cNvPr id="46" name="テキスト ボックス 45">
            <a:extLst>
              <a:ext uri="{FF2B5EF4-FFF2-40B4-BE49-F238E27FC236}">
                <a16:creationId xmlns:a16="http://schemas.microsoft.com/office/drawing/2014/main" id="{375D6A21-3E59-4EDF-A069-3300BD84BF35}"/>
              </a:ext>
            </a:extLst>
          </p:cNvPr>
          <p:cNvSpPr txBox="1"/>
          <p:nvPr/>
        </p:nvSpPr>
        <p:spPr>
          <a:xfrm>
            <a:off x="7033387" y="2563056"/>
            <a:ext cx="1875431" cy="200055"/>
          </a:xfrm>
          <a:prstGeom prst="rect">
            <a:avLst/>
          </a:prstGeom>
          <a:noFill/>
        </p:spPr>
        <p:txBody>
          <a:bodyPr wrap="square">
            <a:sp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ステンレス密封長寿命不燃真空断熱パネル</a:t>
            </a:r>
            <a:endParaRPr lang="ja-JP" altLang="en-US" sz="700" b="1" dirty="0">
              <a:latin typeface="BIZ UDPゴシック" panose="020B0400000000000000" pitchFamily="50" charset="-128"/>
              <a:ea typeface="BIZ UDPゴシック" panose="020B0400000000000000" pitchFamily="50" charset="-128"/>
            </a:endParaRPr>
          </a:p>
        </p:txBody>
      </p:sp>
      <p:pic>
        <p:nvPicPr>
          <p:cNvPr id="47" name="図 46">
            <a:extLst>
              <a:ext uri="{FF2B5EF4-FFF2-40B4-BE49-F238E27FC236}">
                <a16:creationId xmlns:a16="http://schemas.microsoft.com/office/drawing/2014/main" id="{39309FC5-9051-49AA-88AD-5D0D38874C2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44821" y="2815864"/>
            <a:ext cx="2385589" cy="711863"/>
          </a:xfrm>
          <a:prstGeom prst="rect">
            <a:avLst/>
          </a:prstGeom>
        </p:spPr>
      </p:pic>
    </p:spTree>
    <p:extLst>
      <p:ext uri="{BB962C8B-B14F-4D97-AF65-F5344CB8AC3E}">
        <p14:creationId xmlns:p14="http://schemas.microsoft.com/office/powerpoint/2010/main" val="42928058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319776-FA72-4135-A18A-D82F6002D791}"/>
              </a:ext>
            </a:extLst>
          </p:cNvPr>
          <p:cNvSpPr/>
          <p:nvPr/>
        </p:nvSpPr>
        <p:spPr>
          <a:xfrm>
            <a:off x="6154615" y="10386646"/>
            <a:ext cx="2778370" cy="222739"/>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 name="テキスト ボックス 2">
            <a:extLst>
              <a:ext uri="{FF2B5EF4-FFF2-40B4-BE49-F238E27FC236}">
                <a16:creationId xmlns:a16="http://schemas.microsoft.com/office/drawing/2014/main" id="{0C65382B-8008-4F7F-9631-305E123EBB0B}"/>
              </a:ext>
            </a:extLst>
          </p:cNvPr>
          <p:cNvSpPr txBox="1"/>
          <p:nvPr/>
        </p:nvSpPr>
        <p:spPr>
          <a:xfrm>
            <a:off x="123572" y="534345"/>
            <a:ext cx="13927608" cy="549381"/>
          </a:xfrm>
          <a:prstGeom prst="rect">
            <a:avLst/>
          </a:prstGeom>
          <a:noFill/>
        </p:spPr>
        <p:txBody>
          <a:bodyPr wrap="square" rtlCol="0">
            <a:spAutoFit/>
          </a:bodyPr>
          <a:lstStyle/>
          <a:p>
            <a:pPr>
              <a:lnSpc>
                <a:spcPct val="105000"/>
              </a:lnSpc>
            </a:pPr>
            <a:r>
              <a:rPr kumimoji="1" lang="ja-JP" altLang="en-US" sz="3200" dirty="0">
                <a:solidFill>
                  <a:srgbClr val="002060"/>
                </a:solidFill>
                <a:latin typeface="HG創英角ｺﾞｼｯｸUB" panose="020B0909000000000000" pitchFamily="49" charset="-128"/>
                <a:ea typeface="HG創英角ｺﾞｼｯｸUB" panose="020B0909000000000000" pitchFamily="49" charset="-128"/>
              </a:rPr>
              <a:t>（参考②）大阪版万博アクションプランから「</a:t>
            </a:r>
            <a:r>
              <a:rPr kumimoji="1" lang="en-US" altLang="ja-JP" sz="3200" dirty="0">
                <a:solidFill>
                  <a:srgbClr val="002060"/>
                </a:solidFill>
                <a:latin typeface="HG創英角ｺﾞｼｯｸUB" panose="020B0909000000000000" pitchFamily="49" charset="-128"/>
                <a:ea typeface="HG創英角ｺﾞｼｯｸUB" panose="020B0909000000000000" pitchFamily="49" charset="-128"/>
              </a:rPr>
              <a:t>Beyond EXPO 2025</a:t>
            </a:r>
            <a:r>
              <a:rPr kumimoji="1" lang="ja-JP" altLang="en-US" sz="3200" dirty="0">
                <a:solidFill>
                  <a:srgbClr val="002060"/>
                </a:solidFill>
                <a:latin typeface="HG創英角ｺﾞｼｯｸUB" panose="020B0909000000000000" pitchFamily="49" charset="-128"/>
                <a:ea typeface="HG創英角ｺﾞｼｯｸUB" panose="020B0909000000000000" pitchFamily="49" charset="-128"/>
              </a:rPr>
              <a:t>」へ</a:t>
            </a:r>
            <a:endParaRPr kumimoji="1" lang="en-US" altLang="ja-JP" sz="3200" dirty="0">
              <a:solidFill>
                <a:srgbClr val="002060"/>
              </a:solidFill>
              <a:latin typeface="HG創英角ｺﾞｼｯｸUB" panose="020B0909000000000000" pitchFamily="49" charset="-128"/>
              <a:ea typeface="HG創英角ｺﾞｼｯｸUB" panose="020B0909000000000000" pitchFamily="49" charset="-128"/>
            </a:endParaRPr>
          </a:p>
        </p:txBody>
      </p:sp>
      <p:sp>
        <p:nvSpPr>
          <p:cNvPr id="73" name="テキスト ボックス 72">
            <a:extLst>
              <a:ext uri="{FF2B5EF4-FFF2-40B4-BE49-F238E27FC236}">
                <a16:creationId xmlns:a16="http://schemas.microsoft.com/office/drawing/2014/main" id="{545B5206-0BEF-4398-B19F-816CE6233B13}"/>
              </a:ext>
            </a:extLst>
          </p:cNvPr>
          <p:cNvSpPr txBox="1"/>
          <p:nvPr/>
        </p:nvSpPr>
        <p:spPr>
          <a:xfrm>
            <a:off x="600749" y="1288672"/>
            <a:ext cx="13953451" cy="195299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285750" lvl="0" indent="-285750">
              <a:spcAft>
                <a:spcPts val="1200"/>
              </a:spcAft>
              <a:buFont typeface="Wingdings" panose="05000000000000000000" pitchFamily="2" charset="2"/>
              <a:buChar char="Ø"/>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版万博アクションプランに基づいて進めてきた取組の成果を活かし、万博後の更なる成長・発展に向けて、具体的道筋を明らかにするとともに、府民・市民の方々にも、万博後の大阪のまちや暮らしが、どのように変わっていくのかを示す府市一体の新たな成長戦略「</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Beyond EXPO 2025</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」の検討を開始。</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lvl="0" indent="-285750">
              <a:spcAft>
                <a:spcPts val="1200"/>
              </a:spcAft>
              <a:buFont typeface="Wingdings" panose="05000000000000000000" pitchFamily="2" charset="2"/>
              <a:buChar char="Ø"/>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現在、万博後の大阪の成長に向けて、強力に進めるべき分野について、「府市合同タスクフォース」を設置し、民間等において取り組むべきものも含め、具体的施策を検討中（</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2025</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年２月に中間報告予定）。</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フリーフォーム: 図形 38">
            <a:extLst>
              <a:ext uri="{FF2B5EF4-FFF2-40B4-BE49-F238E27FC236}">
                <a16:creationId xmlns:a16="http://schemas.microsoft.com/office/drawing/2014/main" id="{D1729BD5-D121-46D7-B13C-22B5A3348C63}"/>
              </a:ext>
            </a:extLst>
          </p:cNvPr>
          <p:cNvSpPr/>
          <p:nvPr/>
        </p:nvSpPr>
        <p:spPr>
          <a:xfrm rot="302501">
            <a:off x="3508664" y="3339085"/>
            <a:ext cx="8174820" cy="6533961"/>
          </a:xfrm>
          <a:custGeom>
            <a:avLst/>
            <a:gdLst>
              <a:gd name="connsiteX0" fmla="*/ 3382047 w 3772590"/>
              <a:gd name="connsiteY0" fmla="*/ 0 h 3441443"/>
              <a:gd name="connsiteX1" fmla="*/ 3772590 w 3772590"/>
              <a:gd name="connsiteY1" fmla="*/ 1528706 h 3441443"/>
              <a:gd name="connsiteX2" fmla="*/ 3352942 w 3772590"/>
              <a:gd name="connsiteY2" fmla="*/ 1352140 h 3441443"/>
              <a:gd name="connsiteX3" fmla="*/ 3269087 w 3772590"/>
              <a:gd name="connsiteY3" fmla="*/ 1433850 h 3441443"/>
              <a:gd name="connsiteX4" fmla="*/ 0 w 3772590"/>
              <a:gd name="connsiteY4" fmla="*/ 3441443 h 3441443"/>
              <a:gd name="connsiteX5" fmla="*/ 2425937 w 3772590"/>
              <a:gd name="connsiteY5" fmla="*/ 1049403 h 3441443"/>
              <a:gd name="connsiteX6" fmla="*/ 2457401 w 3772590"/>
              <a:gd name="connsiteY6" fmla="*/ 975342 h 3441443"/>
              <a:gd name="connsiteX7" fmla="*/ 2016060 w 3772590"/>
              <a:gd name="connsiteY7" fmla="*/ 789648 h 344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2590" h="3441443">
                <a:moveTo>
                  <a:pt x="3382047" y="0"/>
                </a:moveTo>
                <a:lnTo>
                  <a:pt x="3772590" y="1528706"/>
                </a:lnTo>
                <a:lnTo>
                  <a:pt x="3352942" y="1352140"/>
                </a:lnTo>
                <a:lnTo>
                  <a:pt x="3269087" y="1433850"/>
                </a:lnTo>
                <a:cubicBezTo>
                  <a:pt x="2126519" y="2513696"/>
                  <a:pt x="957513" y="3125614"/>
                  <a:pt x="0" y="3441443"/>
                </a:cubicBezTo>
                <a:cubicBezTo>
                  <a:pt x="972552" y="2729575"/>
                  <a:pt x="2072000" y="1778015"/>
                  <a:pt x="2425937" y="1049403"/>
                </a:cubicBezTo>
                <a:lnTo>
                  <a:pt x="2457401" y="975342"/>
                </a:lnTo>
                <a:lnTo>
                  <a:pt x="2016060" y="789648"/>
                </a:lnTo>
                <a:close/>
              </a:path>
            </a:pathLst>
          </a:custGeom>
          <a:gradFill flip="none" rotWithShape="1">
            <a:gsLst>
              <a:gs pos="0">
                <a:srgbClr val="FFC000"/>
              </a:gs>
              <a:gs pos="50000">
                <a:srgbClr val="FFFF99"/>
              </a:gs>
              <a:gs pos="100000">
                <a:srgbClr val="FFFF9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pic>
        <p:nvPicPr>
          <p:cNvPr id="47" name="図 46">
            <a:extLst>
              <a:ext uri="{FF2B5EF4-FFF2-40B4-BE49-F238E27FC236}">
                <a16:creationId xmlns:a16="http://schemas.microsoft.com/office/drawing/2014/main" id="{6D1104A1-8908-4FFB-B4D5-FFB53D28B0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17152" y="5818722"/>
            <a:ext cx="2030609" cy="3262858"/>
          </a:xfrm>
          <a:prstGeom prst="rect">
            <a:avLst/>
          </a:prstGeom>
        </p:spPr>
      </p:pic>
      <p:sp>
        <p:nvSpPr>
          <p:cNvPr id="100" name="四角形: 角を丸くする 99">
            <a:extLst>
              <a:ext uri="{FF2B5EF4-FFF2-40B4-BE49-F238E27FC236}">
                <a16:creationId xmlns:a16="http://schemas.microsoft.com/office/drawing/2014/main" id="{81C883FF-7CC4-41C6-A848-36807C576686}"/>
              </a:ext>
            </a:extLst>
          </p:cNvPr>
          <p:cNvSpPr/>
          <p:nvPr/>
        </p:nvSpPr>
        <p:spPr>
          <a:xfrm>
            <a:off x="600749" y="4328160"/>
            <a:ext cx="5373441" cy="5485759"/>
          </a:xfrm>
          <a:prstGeom prst="round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四角形: 角を丸くする 155">
            <a:extLst>
              <a:ext uri="{FF2B5EF4-FFF2-40B4-BE49-F238E27FC236}">
                <a16:creationId xmlns:a16="http://schemas.microsoft.com/office/drawing/2014/main" id="{D186013E-E990-4E9A-9209-A92CD816B7E3}"/>
              </a:ext>
            </a:extLst>
          </p:cNvPr>
          <p:cNvSpPr/>
          <p:nvPr/>
        </p:nvSpPr>
        <p:spPr>
          <a:xfrm>
            <a:off x="8625840" y="4328160"/>
            <a:ext cx="5647545" cy="5485759"/>
          </a:xfrm>
          <a:prstGeom prst="roundRect">
            <a:avLst/>
          </a:prstGeom>
          <a:noFill/>
          <a:ln w="38100">
            <a:solidFill>
              <a:srgbClr val="FF99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AEBB99CF-0720-4797-A3D7-94D1DA18D508}"/>
              </a:ext>
            </a:extLst>
          </p:cNvPr>
          <p:cNvPicPr>
            <a:picLocks noChangeAspect="1"/>
          </p:cNvPicPr>
          <p:nvPr/>
        </p:nvPicPr>
        <p:blipFill>
          <a:blip r:embed="rId3"/>
          <a:stretch>
            <a:fillRect/>
          </a:stretch>
        </p:blipFill>
        <p:spPr>
          <a:xfrm>
            <a:off x="823337" y="5393381"/>
            <a:ext cx="4974767" cy="4237087"/>
          </a:xfrm>
          <a:prstGeom prst="rect">
            <a:avLst/>
          </a:prstGeom>
        </p:spPr>
      </p:pic>
      <p:pic>
        <p:nvPicPr>
          <p:cNvPr id="5" name="図 4">
            <a:extLst>
              <a:ext uri="{FF2B5EF4-FFF2-40B4-BE49-F238E27FC236}">
                <a16:creationId xmlns:a16="http://schemas.microsoft.com/office/drawing/2014/main" id="{64D464F9-F3B5-4D0F-8859-8AF640E54864}"/>
              </a:ext>
            </a:extLst>
          </p:cNvPr>
          <p:cNvPicPr>
            <a:picLocks noChangeAspect="1"/>
          </p:cNvPicPr>
          <p:nvPr/>
        </p:nvPicPr>
        <p:blipFill>
          <a:blip r:embed="rId4"/>
          <a:stretch>
            <a:fillRect/>
          </a:stretch>
        </p:blipFill>
        <p:spPr>
          <a:xfrm>
            <a:off x="9078062" y="5380681"/>
            <a:ext cx="4743099" cy="4151736"/>
          </a:xfrm>
          <a:prstGeom prst="rect">
            <a:avLst/>
          </a:prstGeom>
        </p:spPr>
      </p:pic>
      <p:pic>
        <p:nvPicPr>
          <p:cNvPr id="6" name="図 5">
            <a:extLst>
              <a:ext uri="{FF2B5EF4-FFF2-40B4-BE49-F238E27FC236}">
                <a16:creationId xmlns:a16="http://schemas.microsoft.com/office/drawing/2014/main" id="{C7C4E66F-5AFC-4008-925E-BD6CF77B2FFA}"/>
              </a:ext>
            </a:extLst>
          </p:cNvPr>
          <p:cNvPicPr>
            <a:picLocks noChangeAspect="1"/>
          </p:cNvPicPr>
          <p:nvPr/>
        </p:nvPicPr>
        <p:blipFill>
          <a:blip r:embed="rId5"/>
          <a:stretch>
            <a:fillRect/>
          </a:stretch>
        </p:blipFill>
        <p:spPr>
          <a:xfrm>
            <a:off x="8230273" y="3360129"/>
            <a:ext cx="6889077" cy="713294"/>
          </a:xfrm>
          <a:prstGeom prst="rect">
            <a:avLst/>
          </a:prstGeom>
        </p:spPr>
      </p:pic>
      <p:pic>
        <p:nvPicPr>
          <p:cNvPr id="7" name="図 6">
            <a:extLst>
              <a:ext uri="{FF2B5EF4-FFF2-40B4-BE49-F238E27FC236}">
                <a16:creationId xmlns:a16="http://schemas.microsoft.com/office/drawing/2014/main" id="{3A6F635C-F535-429C-AC6E-65250BCDC61F}"/>
              </a:ext>
            </a:extLst>
          </p:cNvPr>
          <p:cNvPicPr>
            <a:picLocks noChangeAspect="1"/>
          </p:cNvPicPr>
          <p:nvPr/>
        </p:nvPicPr>
        <p:blipFill>
          <a:blip r:embed="rId6"/>
          <a:stretch>
            <a:fillRect/>
          </a:stretch>
        </p:blipFill>
        <p:spPr>
          <a:xfrm>
            <a:off x="8864683" y="4332805"/>
            <a:ext cx="5169856" cy="1085182"/>
          </a:xfrm>
          <a:prstGeom prst="rect">
            <a:avLst/>
          </a:prstGeom>
        </p:spPr>
      </p:pic>
      <p:pic>
        <p:nvPicPr>
          <p:cNvPr id="12" name="図 11">
            <a:extLst>
              <a:ext uri="{FF2B5EF4-FFF2-40B4-BE49-F238E27FC236}">
                <a16:creationId xmlns:a16="http://schemas.microsoft.com/office/drawing/2014/main" id="{D7396C48-2490-41BD-B9FF-F6F5E7DFAE7F}"/>
              </a:ext>
            </a:extLst>
          </p:cNvPr>
          <p:cNvPicPr>
            <a:picLocks noChangeAspect="1"/>
          </p:cNvPicPr>
          <p:nvPr/>
        </p:nvPicPr>
        <p:blipFill>
          <a:blip r:embed="rId7"/>
          <a:stretch>
            <a:fillRect/>
          </a:stretch>
        </p:blipFill>
        <p:spPr>
          <a:xfrm>
            <a:off x="946402" y="4344983"/>
            <a:ext cx="4682134" cy="981541"/>
          </a:xfrm>
          <a:prstGeom prst="rect">
            <a:avLst/>
          </a:prstGeom>
        </p:spPr>
      </p:pic>
    </p:spTree>
    <p:extLst>
      <p:ext uri="{BB962C8B-B14F-4D97-AF65-F5344CB8AC3E}">
        <p14:creationId xmlns:p14="http://schemas.microsoft.com/office/powerpoint/2010/main" val="3623940563"/>
      </p:ext>
    </p:extLst>
  </p:cSld>
  <p:clrMapOvr>
    <a:masterClrMapping/>
  </p:clrMapOvr>
  <p:transition spd="med"/>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3419</Words>
  <PresentationFormat>ユーザー設定</PresentationFormat>
  <Paragraphs>367</Paragraphs>
  <Slides>8</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BIZ UDPゴシック</vt:lpstr>
      <vt:lpstr>HG創英角ｺﾞｼｯｸUB</vt:lpstr>
      <vt:lpstr>Meiryo UI</vt:lpstr>
      <vt:lpstr>新細明體</vt:lpstr>
      <vt:lpstr>Meiryo</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2024-11-29T13:49:46Z</dcterms:modified>
</cp:coreProperties>
</file>