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3684" r:id="rId1"/>
  </p:sldMasterIdLst>
  <p:notesMasterIdLst>
    <p:notesMasterId r:id="rId32"/>
  </p:notesMasterIdLst>
  <p:handoutMasterIdLst>
    <p:handoutMasterId r:id="rId33"/>
  </p:handoutMasterIdLst>
  <p:sldIdLst>
    <p:sldId id="272" r:id="rId2"/>
    <p:sldId id="431" r:id="rId3"/>
    <p:sldId id="432" r:id="rId4"/>
    <p:sldId id="429" r:id="rId5"/>
    <p:sldId id="408" r:id="rId6"/>
    <p:sldId id="410" r:id="rId7"/>
    <p:sldId id="428" r:id="rId8"/>
    <p:sldId id="437" r:id="rId9"/>
    <p:sldId id="456" r:id="rId10"/>
    <p:sldId id="459" r:id="rId11"/>
    <p:sldId id="444" r:id="rId12"/>
    <p:sldId id="462" r:id="rId13"/>
    <p:sldId id="439" r:id="rId14"/>
    <p:sldId id="413" r:id="rId15"/>
    <p:sldId id="440" r:id="rId16"/>
    <p:sldId id="411" r:id="rId17"/>
    <p:sldId id="412" r:id="rId18"/>
    <p:sldId id="463" r:id="rId19"/>
    <p:sldId id="448" r:id="rId20"/>
    <p:sldId id="451" r:id="rId21"/>
    <p:sldId id="449" r:id="rId22"/>
    <p:sldId id="450" r:id="rId23"/>
    <p:sldId id="452" r:id="rId24"/>
    <p:sldId id="436" r:id="rId25"/>
    <p:sldId id="460" r:id="rId26"/>
    <p:sldId id="461" r:id="rId27"/>
    <p:sldId id="442" r:id="rId28"/>
    <p:sldId id="447" r:id="rId29"/>
    <p:sldId id="454" r:id="rId30"/>
    <p:sldId id="458" r:id="rId31"/>
  </p:sldIdLst>
  <p:sldSz cx="9144000" cy="6858000" type="screen4x3"/>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472C4"/>
    <a:srgbClr val="CCFFFF"/>
    <a:srgbClr val="E9F0E8"/>
    <a:srgbClr val="FFFF99"/>
    <a:srgbClr val="FFFF66"/>
    <a:srgbClr val="FF99FF"/>
    <a:srgbClr val="FFCCCC"/>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3" autoAdjust="0"/>
    <p:restoredTop sz="94414" autoAdjust="0"/>
  </p:normalViewPr>
  <p:slideViewPr>
    <p:cSldViewPr snapToGrid="0">
      <p:cViewPr varScale="1">
        <p:scale>
          <a:sx n="68" d="100"/>
          <a:sy n="68" d="100"/>
        </p:scale>
        <p:origin x="1480" y="52"/>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8"/>
            <a:ext cx="2949787" cy="498693"/>
          </a:xfrm>
          <a:prstGeom prst="rect">
            <a:avLst/>
          </a:prstGeom>
        </p:spPr>
        <p:txBody>
          <a:bodyPr vert="horz" lIns="91377" tIns="45690" rIns="91377" bIns="45690" rtlCol="0"/>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45" y="8"/>
            <a:ext cx="2949787" cy="498693"/>
          </a:xfrm>
          <a:prstGeom prst="rect">
            <a:avLst/>
          </a:prstGeom>
        </p:spPr>
        <p:txBody>
          <a:bodyPr vert="horz" lIns="91377" tIns="45690" rIns="91377" bIns="45690" rtlCol="0"/>
          <a:lstStyle>
            <a:lvl1pPr algn="r">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1" y="9440647"/>
            <a:ext cx="2949787" cy="498692"/>
          </a:xfrm>
          <a:prstGeom prst="rect">
            <a:avLst/>
          </a:prstGeom>
        </p:spPr>
        <p:txBody>
          <a:bodyPr vert="horz" lIns="91377" tIns="45690" rIns="91377" bIns="45690" rtlCol="0" anchor="b"/>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45" y="9440647"/>
            <a:ext cx="2949787" cy="498692"/>
          </a:xfrm>
          <a:prstGeom prst="rect">
            <a:avLst/>
          </a:prstGeom>
        </p:spPr>
        <p:txBody>
          <a:bodyPr vert="horz" lIns="91377" tIns="45690" rIns="91377" bIns="45690" rtlCol="0" anchor="b"/>
          <a:lstStyle>
            <a:lvl1pPr algn="r">
              <a:defRPr sz="1200"/>
            </a:lvl1pPr>
          </a:lstStyle>
          <a:p>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481090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8"/>
            <a:ext cx="2949787" cy="498693"/>
          </a:xfrm>
          <a:prstGeom prst="rect">
            <a:avLst/>
          </a:prstGeom>
        </p:spPr>
        <p:txBody>
          <a:bodyPr vert="horz" lIns="91377" tIns="45690" rIns="91377" bIns="45690"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45" y="8"/>
            <a:ext cx="2949787" cy="498693"/>
          </a:xfrm>
          <a:prstGeom prst="rect">
            <a:avLst/>
          </a:prstGeom>
        </p:spPr>
        <p:txBody>
          <a:bodyPr vert="horz" lIns="91377" tIns="45690" rIns="91377" bIns="45690" rtlCol="0"/>
          <a:lstStyle>
            <a:lvl1pPr algn="r">
              <a:defRPr sz="1200">
                <a:latin typeface="Meiryo UI" panose="020B0604030504040204" pitchFamily="50" charset="-128"/>
                <a:ea typeface="Meiryo UI" panose="020B0604030504040204" pitchFamily="50" charset="-128"/>
              </a:defRPr>
            </a:lvl1pPr>
          </a:lstStyle>
          <a:p>
            <a:fld id="{EECA54F6-A409-4052-BA8C-D33E3AF8AD29}" type="datetime4">
              <a:rPr lang="ja-JP" altLang="en-US" smtClean="0"/>
              <a:pPr/>
              <a:t>2024年8月19日</a:t>
            </a:fld>
            <a:endParaRPr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377" tIns="45690" rIns="91377" bIns="45690" rtlCol="0" anchor="ctr"/>
          <a:lstStyle/>
          <a:p>
            <a:pPr rtl="0"/>
            <a:endParaRPr lang="ja-JP" altLang="en-US" noProof="0" dirty="0"/>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377" tIns="45690" rIns="91377" bIns="45690"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377" tIns="45690" rIns="91377" bIns="45690"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45" y="9440647"/>
            <a:ext cx="2949787" cy="498692"/>
          </a:xfrm>
          <a:prstGeom prst="rect">
            <a:avLst/>
          </a:prstGeom>
        </p:spPr>
        <p:txBody>
          <a:bodyPr vert="horz" lIns="91377" tIns="45690" rIns="91377" bIns="45690" rtlCol="0" anchor="b"/>
          <a:lstStyle>
            <a:lvl1pPr algn="r">
              <a:defRPr sz="1200">
                <a:latin typeface="Meiryo UI" panose="020B0604030504040204" pitchFamily="50" charset="-128"/>
                <a:ea typeface="Meiryo UI" panose="020B0604030504040204" pitchFamily="50" charset="-128"/>
              </a:defRPr>
            </a:lvl1pPr>
          </a:lstStyle>
          <a:p>
            <a:fld id="{893B0CF2-7F87-4E02-A248-870047730F99}" type="slidenum">
              <a:rPr lang="en-US" altLang="ja-JP" smtClean="0"/>
              <a:pPr/>
              <a:t>‹#›</a:t>
            </a:fld>
            <a:endParaRPr lang="ja-JP" alt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7678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5684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1635313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5257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78461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580565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425854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05054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32939032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23242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885486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21401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14588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0200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781104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87735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25364821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16444227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768375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061214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917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10026589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9592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2743286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750997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4195098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1552771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9693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999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1">
        <a:schemeClr val="bg1"/>
      </p:bgRef>
    </p:bg>
    <p:spTree>
      <p:nvGrpSpPr>
        <p:cNvPr id="1" name=""/>
        <p:cNvGrpSpPr/>
        <p:nvPr/>
      </p:nvGrpSpPr>
      <p:grpSpPr>
        <a:xfrm>
          <a:off x="0" y="0"/>
          <a:ext cx="0" cy="0"/>
          <a:chOff x="0" y="0"/>
          <a:chExt cx="0" cy="0"/>
        </a:xfrm>
      </p:grpSpPr>
      <p:grpSp>
        <p:nvGrpSpPr>
          <p:cNvPr id="10" name="グループ 9"/>
          <p:cNvGrpSpPr/>
          <p:nvPr userDrawn="1"/>
        </p:nvGrpSpPr>
        <p:grpSpPr>
          <a:xfrm>
            <a:off x="0" y="6208894"/>
            <a:ext cx="9144000" cy="649106"/>
            <a:chOff x="0" y="6208894"/>
            <a:chExt cx="12192000" cy="649106"/>
          </a:xfrm>
        </p:grpSpPr>
        <p:sp>
          <p:nvSpPr>
            <p:cNvPr id="2" name="長方形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ja-JP" altLang="en-US" sz="1350" noProof="0" dirty="0"/>
            </a:p>
          </p:txBody>
        </p:sp>
        <p:cxnSp>
          <p:nvCxnSpPr>
            <p:cNvPr id="7" name="直線​​コネクタ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直線​​コネクタ 4"/>
          <p:cNvCxnSpPr/>
          <p:nvPr userDrawn="1"/>
        </p:nvCxnSpPr>
        <p:spPr>
          <a:xfrm flipV="1">
            <a:off x="2286" y="5937956"/>
            <a:ext cx="618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userDrawn="1"/>
        </p:nvCxnSpPr>
        <p:spPr>
          <a:xfrm flipV="1">
            <a:off x="2286" y="5937956"/>
            <a:ext cx="618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タイトル 8"/>
          <p:cNvSpPr>
            <a:spLocks noGrp="1"/>
          </p:cNvSpPr>
          <p:nvPr>
            <p:ph type="ctrTitle"/>
          </p:nvPr>
        </p:nvSpPr>
        <p:spPr>
          <a:xfrm>
            <a:off x="533400" y="1371600"/>
            <a:ext cx="7851648"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tx1"/>
                </a:solidFill>
                <a:effectLst/>
                <a:latin typeface="HG創英角ｺﾞｼｯｸUB" panose="020B0909000000000000" pitchFamily="49" charset="-128"/>
                <a:ea typeface="HG創英角ｺﾞｼｯｸUB" panose="020B0909000000000000" pitchFamily="49" charset="-128"/>
                <a:cs typeface="+mj-cs"/>
              </a:defRPr>
            </a:lvl1pPr>
          </a:lstStyle>
          <a:p>
            <a:pPr rtl="0"/>
            <a:r>
              <a:rPr lang="ja-JP" altLang="en-US" noProof="0" dirty="0"/>
              <a:t>マスター タイトルの書式設定</a:t>
            </a:r>
            <a:endParaRPr kumimoji="0" lang="ja-JP" altLang="en-US" noProof="0" dirty="0"/>
          </a:p>
        </p:txBody>
      </p:sp>
      <p:sp>
        <p:nvSpPr>
          <p:cNvPr id="17" name="サブタイトル 16"/>
          <p:cNvSpPr>
            <a:spLocks noGrp="1"/>
          </p:cNvSpPr>
          <p:nvPr>
            <p:ph type="subTitle" idx="1"/>
          </p:nvPr>
        </p:nvSpPr>
        <p:spPr>
          <a:xfrm>
            <a:off x="533400" y="3228536"/>
            <a:ext cx="7854696" cy="1752600"/>
          </a:xfrm>
        </p:spPr>
        <p:txBody>
          <a:bodyPr lIns="0" rIns="18288" rtlCol="0"/>
          <a:lstStyle>
            <a:lvl1pPr marL="0" marR="34290" indent="0" algn="r">
              <a:buNone/>
              <a:defRPr>
                <a:solidFill>
                  <a:schemeClr val="tx1"/>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pPr rtl="0"/>
            <a:r>
              <a:rPr lang="ja-JP" altLang="en-US" noProof="0"/>
              <a:t>マスター サブタイトルの書式設定</a:t>
            </a:r>
            <a:endParaRPr kumimoji="0" lang="ja-JP" altLang="en-US" noProof="0" dirty="0"/>
          </a:p>
        </p:txBody>
      </p:sp>
      <p:sp>
        <p:nvSpPr>
          <p:cNvPr id="30" name="日付プレースホルダー 29"/>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19" name="フッター プレースホルダー 18"/>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
        <p:nvSpPr>
          <p:cNvPr id="27" name="スライド番号プレースホルダー 26"/>
          <p:cNvSpPr>
            <a:spLocks noGrp="1"/>
          </p:cNvSpPr>
          <p:nvPr>
            <p:ph type="sldNum" sz="quarter" idx="12"/>
          </p:nvPr>
        </p:nvSpPr>
        <p:spPr>
          <a:xfrm>
            <a:off x="8166100" y="6356351"/>
            <a:ext cx="762000" cy="365125"/>
          </a:xfrm>
        </p:spPr>
        <p:txBody>
          <a:bodyPr rtlCol="0"/>
          <a:lstStyle>
            <a:lvl1pPr>
              <a:defRPr sz="1400" baseline="0">
                <a:ea typeface="HGｺﾞｼｯｸE" panose="020B0909000000000000" pitchFamily="49" charset="-128"/>
              </a:defRPr>
            </a:lvl1pPr>
          </a:lstStyle>
          <a:p>
            <a:fld id="{401CF334-2D5C-4859-84A6-CA7E6E43FAEB}" type="slidenum">
              <a:rPr lang="en-US" altLang="ja-JP" smtClean="0"/>
              <a:pPr/>
              <a:t>‹#›</a:t>
            </a:fld>
            <a:endParaRPr lang="ja-JP" altLang="en-US"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5" name="フッター プレースホルダー 4"/>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87777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a:xfrm>
            <a:off x="457200" y="914402"/>
            <a:ext cx="6019800" cy="5211763"/>
          </a:xfrm>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5" name="フッター プレースホルダー 4"/>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369754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678940"/>
          </a:xfrm>
          <a:noFill/>
        </p:spPr>
        <p:txBody>
          <a:bodyPr rtlCol="0"/>
          <a:lstStyle>
            <a:lvl1pPr>
              <a:defRPr baseline="0">
                <a:solidFill>
                  <a:schemeClr val="tx1"/>
                </a:solidFill>
                <a:ea typeface="HG創英角ｺﾞｼｯｸUB" panose="020B0909000000000000" pitchFamily="49" charset="-128"/>
              </a:defRPr>
            </a:lvl1pPr>
          </a:lstStyle>
          <a:p>
            <a:pPr rtl="0"/>
            <a:r>
              <a:rPr lang="ja-JP" altLang="en-US" noProof="0" dirty="0"/>
              <a:t>マスター タイトルの書式設定</a:t>
            </a:r>
            <a:endParaRPr kumimoji="0" lang="ja-JP" altLang="en-US" noProof="0" dirty="0"/>
          </a:p>
        </p:txBody>
      </p:sp>
      <p:sp>
        <p:nvSpPr>
          <p:cNvPr id="3" name="コンテンツ プレースホルダー 2"/>
          <p:cNvSpPr>
            <a:spLocks noGrp="1"/>
          </p:cNvSpPr>
          <p:nvPr>
            <p:ph idx="1"/>
          </p:nvPr>
        </p:nvSpPr>
        <p:spPr>
          <a:xfrm>
            <a:off x="457200" y="1460500"/>
            <a:ext cx="8229600" cy="4818380"/>
          </a:xfrm>
        </p:spPr>
        <p:txBody>
          <a:bodyPr rtlCol="0"/>
          <a:lstStyle>
            <a:lvl1pPr>
              <a:defRPr baseline="0">
                <a:solidFill>
                  <a:schemeClr val="tx1"/>
                </a:solidFill>
                <a:ea typeface="HG創英角ｺﾞｼｯｸUB" panose="020B0909000000000000" pitchFamily="49" charset="-128"/>
              </a:defRPr>
            </a:lvl1pPr>
            <a:lvl2pPr>
              <a:defRPr baseline="0">
                <a:solidFill>
                  <a:schemeClr val="tx1"/>
                </a:solidFill>
                <a:ea typeface="HG創英角ｺﾞｼｯｸUB" panose="020B0909000000000000" pitchFamily="49" charset="-128"/>
              </a:defRPr>
            </a:lvl2pPr>
            <a:lvl3pPr>
              <a:defRPr baseline="0">
                <a:solidFill>
                  <a:schemeClr val="tx1"/>
                </a:solidFill>
                <a:ea typeface="HG創英角ｺﾞｼｯｸUB" panose="020B0909000000000000" pitchFamily="49" charset="-128"/>
              </a:defRPr>
            </a:lvl3pPr>
            <a:lvl4pPr>
              <a:defRPr baseline="0">
                <a:solidFill>
                  <a:schemeClr val="tx1"/>
                </a:solidFill>
                <a:ea typeface="HG創英角ｺﾞｼｯｸUB" panose="020B0909000000000000" pitchFamily="49" charset="-128"/>
              </a:defRPr>
            </a:lvl4pPr>
            <a:lvl5pPr>
              <a:defRPr baseline="0">
                <a:solidFill>
                  <a:schemeClr val="tx1"/>
                </a:solidFill>
                <a:ea typeface="HG創英角ｺﾞｼｯｸUB" panose="020B0909000000000000" pitchFamily="49" charset="-128"/>
              </a:defRPr>
            </a:lvl5pPr>
          </a:lstStyle>
          <a:p>
            <a:pPr lvl="0" rtl="0" eaLnBrk="1" latinLnBrk="0" hangingPunct="1"/>
            <a:r>
              <a:rPr lang="ja-JP" altLang="en-US" noProof="0" dirty="0"/>
              <a:t>マスター テキストの書式設定</a:t>
            </a:r>
          </a:p>
          <a:p>
            <a:pPr lvl="1" rtl="0" eaLnBrk="1" latinLnBrk="0" hangingPunct="1"/>
            <a:r>
              <a:rPr lang="ja-JP" altLang="en-US" noProof="0" dirty="0"/>
              <a:t>第 </a:t>
            </a:r>
            <a:r>
              <a:rPr lang="en-US" altLang="ja-JP" noProof="0" dirty="0"/>
              <a:t>2 </a:t>
            </a:r>
            <a:r>
              <a:rPr lang="ja-JP" altLang="en-US" noProof="0" dirty="0"/>
              <a:t>レベル</a:t>
            </a:r>
          </a:p>
          <a:p>
            <a:pPr lvl="2" rtl="0" eaLnBrk="1" latinLnBrk="0" hangingPunct="1"/>
            <a:r>
              <a:rPr lang="ja-JP" altLang="en-US" noProof="0" dirty="0"/>
              <a:t>第 </a:t>
            </a:r>
            <a:r>
              <a:rPr lang="en-US" altLang="ja-JP" noProof="0" dirty="0"/>
              <a:t>3 </a:t>
            </a:r>
            <a:r>
              <a:rPr lang="ja-JP" altLang="en-US" noProof="0" dirty="0"/>
              <a:t>レベル</a:t>
            </a:r>
          </a:p>
          <a:p>
            <a:pPr lvl="3" rtl="0" eaLnBrk="1" latinLnBrk="0" hangingPunct="1"/>
            <a:r>
              <a:rPr lang="ja-JP" altLang="en-US" noProof="0" dirty="0"/>
              <a:t>第 </a:t>
            </a:r>
            <a:r>
              <a:rPr lang="en-US" altLang="ja-JP" noProof="0" dirty="0"/>
              <a:t>4 </a:t>
            </a:r>
            <a:r>
              <a:rPr lang="ja-JP" altLang="en-US" noProof="0" dirty="0"/>
              <a:t>レベル</a:t>
            </a:r>
          </a:p>
          <a:p>
            <a:pPr lvl="4" rtl="0" eaLnBrk="1" latinLnBrk="0" hangingPunct="1"/>
            <a:r>
              <a:rPr lang="ja-JP" altLang="en-US" noProof="0" dirty="0"/>
              <a:t>第 </a:t>
            </a:r>
            <a:r>
              <a:rPr lang="en-US" altLang="ja-JP" noProof="0" dirty="0"/>
              <a:t>5 </a:t>
            </a:r>
            <a:r>
              <a:rPr lang="ja-JP" altLang="en-US" noProof="0" dirty="0"/>
              <a:t>レベル</a:t>
            </a:r>
            <a:endParaRPr kumimoji="0" lang="ja-JP" altLang="en-US" noProof="0" dirty="0"/>
          </a:p>
        </p:txBody>
      </p:sp>
      <p:sp>
        <p:nvSpPr>
          <p:cNvPr id="4" name="日付プレースホルダー 3"/>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5" name="フッター プレースホルダー 4"/>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
        <p:nvSpPr>
          <p:cNvPr id="6" name="スライド番号プレースホルダー 8"/>
          <p:cNvSpPr>
            <a:spLocks noGrp="1"/>
          </p:cNvSpPr>
          <p:nvPr>
            <p:ph type="sldNum" sz="quarter" idx="12"/>
          </p:nvPr>
        </p:nvSpPr>
        <p:spPr>
          <a:xfrm>
            <a:off x="7924800" y="6356352"/>
            <a:ext cx="762000" cy="365125"/>
          </a:xfrm>
        </p:spPr>
        <p:txBody>
          <a:bodyPr rtlCol="0"/>
          <a:lstStyle>
            <a:lvl1pPr>
              <a:defRPr sz="1800" baseline="0">
                <a:latin typeface="BIZ UDゴシック" panose="020B0400000000000000" pitchFamily="49" charset="-128"/>
                <a:ea typeface="BIZ UDPゴシック" panose="020B0400000000000000" pitchFamily="50" charset="-128"/>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48168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tx1"/>
                </a:solidFill>
                <a:effectLst>
                  <a:outerShdw blurRad="38100" dist="38100" dir="2700000" algn="tl">
                    <a:srgbClr val="000000">
                      <a:alpha val="43137"/>
                    </a:srgbClr>
                  </a:outerShdw>
                </a:effectLst>
                <a:latin typeface="Meiryo UI" panose="020B0604030504040204" pitchFamily="50" charset="-128"/>
                <a:ea typeface="HG創英角ｺﾞｼｯｸUB" panose="020B0909000000000000" pitchFamily="49" charset="-128"/>
                <a:cs typeface="+mj-cs"/>
              </a:defRPr>
            </a:lvl1pPr>
          </a:lstStyle>
          <a:p>
            <a:pPr rtl="0"/>
            <a:r>
              <a:rPr lang="ja-JP" altLang="en-US" noProof="0" dirty="0"/>
              <a:t>マスター タイトルの書式設定</a:t>
            </a:r>
            <a:endParaRPr kumimoji="0" lang="ja-JP" altLang="en-US" noProof="0" dirty="0"/>
          </a:p>
        </p:txBody>
      </p:sp>
      <p:sp>
        <p:nvSpPr>
          <p:cNvPr id="3" name="テキスト プレースホルダー 2"/>
          <p:cNvSpPr>
            <a:spLocks noGrp="1"/>
          </p:cNvSpPr>
          <p:nvPr>
            <p:ph type="body" idx="1"/>
          </p:nvPr>
        </p:nvSpPr>
        <p:spPr>
          <a:xfrm>
            <a:off x="530352" y="2704664"/>
            <a:ext cx="7772400" cy="1509712"/>
          </a:xfrm>
        </p:spPr>
        <p:txBody>
          <a:bodyPr lIns="45720" rIns="45720" rtlCol="0" anchor="t"/>
          <a:lstStyle>
            <a:lvl1pPr marL="0" indent="0">
              <a:buNone/>
              <a:defRPr sz="165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rtl="0" eaLnBrk="1" latinLnBrk="0" hangingPunct="1"/>
            <a:r>
              <a:rPr lang="ja-JP" altLang="en-US" noProof="0"/>
              <a:t>マスター テキストの書式設定</a:t>
            </a:r>
          </a:p>
        </p:txBody>
      </p:sp>
      <p:sp>
        <p:nvSpPr>
          <p:cNvPr id="4" name="日付プレースホルダー 3"/>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5" name="フッター プレースホルダー 4"/>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Tree>
    <p:extLst>
      <p:ext uri="{BB962C8B-B14F-4D97-AF65-F5344CB8AC3E}">
        <p14:creationId xmlns:p14="http://schemas.microsoft.com/office/powerpoint/2010/main" val="35319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sz="half" idx="1"/>
          </p:nvPr>
        </p:nvSpPr>
        <p:spPr>
          <a:xfrm>
            <a:off x="457200" y="1920085"/>
            <a:ext cx="4038600" cy="4434840"/>
          </a:xfrm>
        </p:spPr>
        <p:txBody>
          <a:bodyPr rtlCol="0"/>
          <a:lstStyle>
            <a:lvl1pPr>
              <a:defRPr sz="1950"/>
            </a:lvl1pPr>
            <a:lvl2pPr>
              <a:defRPr sz="1800"/>
            </a:lvl2pPr>
            <a:lvl3pPr>
              <a:defRPr sz="1500"/>
            </a:lvl3pPr>
            <a:lvl4pPr>
              <a:defRPr sz="1350"/>
            </a:lvl4pPr>
            <a:lvl5pPr>
              <a:defRPr sz="135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コンテンツ プレースホルダー 3"/>
          <p:cNvSpPr>
            <a:spLocks noGrp="1"/>
          </p:cNvSpPr>
          <p:nvPr>
            <p:ph sz="half" idx="2"/>
          </p:nvPr>
        </p:nvSpPr>
        <p:spPr>
          <a:xfrm>
            <a:off x="4648200" y="1920085"/>
            <a:ext cx="4038600" cy="4434840"/>
          </a:xfrm>
        </p:spPr>
        <p:txBody>
          <a:bodyPr rtlCol="0"/>
          <a:lstStyle>
            <a:lvl1pPr>
              <a:defRPr sz="1950"/>
            </a:lvl1pPr>
            <a:lvl2pPr>
              <a:defRPr sz="1800"/>
            </a:lvl2pPr>
            <a:lvl3pPr>
              <a:defRPr sz="1500"/>
            </a:lvl3pPr>
            <a:lvl4pPr>
              <a:defRPr sz="1350"/>
            </a:lvl4pPr>
            <a:lvl5pPr>
              <a:defRPr sz="135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5" name="日付プレースホルダー 4"/>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6" name="フッター プレースホルダー 5"/>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09018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rtlCol="0" anchor="b"/>
          <a:lstStyle>
            <a:lvl1pPr>
              <a:defRPr/>
            </a:lvl1pPr>
          </a:lstStyle>
          <a:p>
            <a:pPr rtl="0"/>
            <a:r>
              <a:rPr lang="ja-JP" altLang="en-US"/>
              <a:t>マスター タイトルの書式設定</a:t>
            </a:r>
            <a:endParaRPr kumimoji="0" lang="en-US" dirty="0"/>
          </a:p>
        </p:txBody>
      </p:sp>
      <p:sp>
        <p:nvSpPr>
          <p:cNvPr id="3" name="テキスト プレースホルダー 2"/>
          <p:cNvSpPr>
            <a:spLocks noGrp="1"/>
          </p:cNvSpPr>
          <p:nvPr>
            <p:ph type="body" idx="1"/>
          </p:nvPr>
        </p:nvSpPr>
        <p:spPr>
          <a:xfrm>
            <a:off x="457200" y="1855248"/>
            <a:ext cx="4040188" cy="659352"/>
          </a:xfrm>
        </p:spPr>
        <p:txBody>
          <a:bodyPr lIns="45720" tIns="0" rIns="45720" bIns="0" rtlCol="0" anchor="ctr">
            <a:noAutofit/>
          </a:bodyPr>
          <a:lstStyle>
            <a:lvl1pPr marL="0" indent="0">
              <a:buNone/>
              <a:defRPr sz="1800" b="1" cap="none" baseline="0">
                <a:solidFill>
                  <a:schemeClr val="tx1"/>
                </a:solidFill>
                <a:effectLst/>
              </a:defRPr>
            </a:lvl1pPr>
            <a:lvl2pPr>
              <a:buNone/>
              <a:defRPr sz="1500" b="1"/>
            </a:lvl2pPr>
            <a:lvl3pPr>
              <a:buNone/>
              <a:defRPr sz="1350" b="1"/>
            </a:lvl3pPr>
            <a:lvl4pPr>
              <a:buNone/>
              <a:defRPr sz="1200" b="1"/>
            </a:lvl4pPr>
            <a:lvl5pPr>
              <a:buNone/>
              <a:defRPr sz="1200" b="1"/>
            </a:lvl5pPr>
          </a:lstStyle>
          <a:p>
            <a:pPr lvl="0" rtl="0" eaLnBrk="1" latinLnBrk="0" hangingPunct="1"/>
            <a:r>
              <a:rPr lang="ja-JP" altLang="en-US"/>
              <a:t>マスター テキストの書式設定</a:t>
            </a:r>
          </a:p>
        </p:txBody>
      </p:sp>
      <p:sp>
        <p:nvSpPr>
          <p:cNvPr id="5" name="コンテンツ プレースホルダー 4"/>
          <p:cNvSpPr>
            <a:spLocks noGrp="1"/>
          </p:cNvSpPr>
          <p:nvPr>
            <p:ph sz="quarter" idx="2"/>
          </p:nvPr>
        </p:nvSpPr>
        <p:spPr>
          <a:xfrm>
            <a:off x="457200" y="2514600"/>
            <a:ext cx="4040188" cy="3845720"/>
          </a:xfrm>
        </p:spPr>
        <p:txBody>
          <a:bodyPr tIns="0" rtlCol="0"/>
          <a:lstStyle>
            <a:lvl1pPr>
              <a:defRPr sz="1650"/>
            </a:lvl1pPr>
            <a:lvl2pPr>
              <a:defRPr sz="1500"/>
            </a:lvl2pPr>
            <a:lvl3pPr>
              <a:defRPr sz="1350"/>
            </a:lvl3pPr>
            <a:lvl4pPr>
              <a:defRPr sz="1200"/>
            </a:lvl4pPr>
            <a:lvl5pPr>
              <a:defRPr sz="12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4" name="テキスト プレースホルダー 3"/>
          <p:cNvSpPr>
            <a:spLocks noGrp="1"/>
          </p:cNvSpPr>
          <p:nvPr>
            <p:ph type="body" sz="half" idx="3"/>
          </p:nvPr>
        </p:nvSpPr>
        <p:spPr>
          <a:xfrm>
            <a:off x="4645026" y="1859759"/>
            <a:ext cx="4041775" cy="654843"/>
          </a:xfrm>
        </p:spPr>
        <p:txBody>
          <a:bodyPr lIns="45720" tIns="0" rIns="45720" bIns="0" rtlCol="0" anchor="ctr"/>
          <a:lstStyle>
            <a:lvl1pPr marL="0" indent="0">
              <a:buNone/>
              <a:defRPr sz="1800" b="1" cap="none" baseline="0">
                <a:solidFill>
                  <a:schemeClr val="tx1"/>
                </a:solidFill>
                <a:effectLst/>
              </a:defRPr>
            </a:lvl1pPr>
            <a:lvl2pPr>
              <a:buNone/>
              <a:defRPr sz="1500" b="1"/>
            </a:lvl2pPr>
            <a:lvl3pPr>
              <a:buNone/>
              <a:defRPr sz="1350" b="1"/>
            </a:lvl3pPr>
            <a:lvl4pPr>
              <a:buNone/>
              <a:defRPr sz="1200" b="1"/>
            </a:lvl4pPr>
            <a:lvl5pPr>
              <a:buNone/>
              <a:defRPr sz="1200" b="1"/>
            </a:lvl5pPr>
          </a:lstStyle>
          <a:p>
            <a:pPr lvl="0" rtl="0" eaLnBrk="1" latinLnBrk="0" hangingPunct="1"/>
            <a:r>
              <a:rPr lang="ja-JP" altLang="en-US"/>
              <a:t>マスター テキストの書式設定</a:t>
            </a:r>
          </a:p>
        </p:txBody>
      </p:sp>
      <p:sp>
        <p:nvSpPr>
          <p:cNvPr id="6" name="コンテンツ プレースホルダー 5"/>
          <p:cNvSpPr>
            <a:spLocks noGrp="1"/>
          </p:cNvSpPr>
          <p:nvPr>
            <p:ph sz="quarter" idx="4"/>
          </p:nvPr>
        </p:nvSpPr>
        <p:spPr>
          <a:xfrm>
            <a:off x="4645026" y="2514600"/>
            <a:ext cx="4041775" cy="3845720"/>
          </a:xfrm>
        </p:spPr>
        <p:txBody>
          <a:bodyPr tIns="0" rtlCol="0"/>
          <a:lstStyle>
            <a:lvl1pPr>
              <a:defRPr sz="1650"/>
            </a:lvl1pPr>
            <a:lvl2pPr>
              <a:defRPr sz="1500"/>
            </a:lvl2pPr>
            <a:lvl3pPr>
              <a:defRPr sz="1350"/>
            </a:lvl3pPr>
            <a:lvl4pPr>
              <a:defRPr sz="1200"/>
            </a:lvl4pPr>
            <a:lvl5pPr>
              <a:defRPr sz="12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7" name="日付プレースホルダー 6"/>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8" name="フッター プレースホルダー 7"/>
          <p:cNvSpPr>
            <a:spLocks noGrp="1"/>
          </p:cNvSpPr>
          <p:nvPr>
            <p:ph type="ftr" sz="quarter" idx="11"/>
          </p:nvPr>
        </p:nvSpPr>
        <p:spPr>
          <a:xfrm>
            <a:off x="2667000" y="6356352"/>
            <a:ext cx="3352800" cy="365125"/>
          </a:xfrm>
          <a:prstGeom prst="rect">
            <a:avLst/>
          </a:prstGeom>
        </p:spPr>
        <p:txBody>
          <a:bodyPr rtlCol="0"/>
          <a:lstStyle/>
          <a:p>
            <a:pPr rtl="0"/>
            <a:r>
              <a:rPr lang="ja" dirty="0"/>
              <a:t>フッターを追加</a:t>
            </a:r>
            <a:endParaRPr lang="en-US" dirty="0"/>
          </a:p>
        </p:txBody>
      </p:sp>
      <p:sp>
        <p:nvSpPr>
          <p:cNvPr id="9" name="スライド番号プレースホルダー 8"/>
          <p:cNvSpPr>
            <a:spLocks noGrp="1"/>
          </p:cNvSpPr>
          <p:nvPr>
            <p:ph type="sldNum" sz="quarter" idx="12"/>
          </p:nvPr>
        </p:nvSpPr>
        <p:spPr/>
        <p:txBody>
          <a:bodyPr rtlCol="0"/>
          <a:lstStyle/>
          <a:p>
            <a:pPr rtl="0"/>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a:noFill/>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750" b="0" baseline="0">
                <a:ln>
                  <a:noFill/>
                </a:ln>
                <a:solidFill>
                  <a:schemeClr val="tx1"/>
                </a:solidFill>
                <a:effectLst>
                  <a:outerShdw blurRad="38100" dist="38100" dir="2700000" algn="tl">
                    <a:srgbClr val="000000">
                      <a:alpha val="43137"/>
                    </a:srgbClr>
                  </a:outerShdw>
                </a:effectLst>
                <a:latin typeface="Meiryo UI" panose="020B0604030504040204" pitchFamily="50" charset="-128"/>
                <a:ea typeface="HG創英角ｺﾞｼｯｸUB" panose="020B0909000000000000" pitchFamily="49" charset="-128"/>
                <a:cs typeface="+mj-cs"/>
              </a:defRPr>
            </a:lvl1pPr>
          </a:lstStyle>
          <a:p>
            <a:pPr rtl="0"/>
            <a:r>
              <a:rPr lang="ja-JP" altLang="en-US" noProof="0" dirty="0"/>
              <a:t>マスター タイトルの書式設定</a:t>
            </a:r>
            <a:endParaRPr kumimoji="0" lang="ja-JP" altLang="en-US" noProof="0" dirty="0"/>
          </a:p>
        </p:txBody>
      </p:sp>
      <p:sp>
        <p:nvSpPr>
          <p:cNvPr id="3" name="日付プレースホルダー 2"/>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4" name="フッター プレースホルダー 3"/>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
        <p:nvSpPr>
          <p:cNvPr id="5" name="スライド番号プレースホルダー 8"/>
          <p:cNvSpPr>
            <a:spLocks noGrp="1"/>
          </p:cNvSpPr>
          <p:nvPr>
            <p:ph type="sldNum" sz="quarter" idx="12"/>
          </p:nvPr>
        </p:nvSpPr>
        <p:spPr>
          <a:xfrm>
            <a:off x="7924800" y="6356352"/>
            <a:ext cx="762000" cy="365125"/>
          </a:xfrm>
        </p:spPr>
        <p:txBody>
          <a:bodyPr rtlCol="0"/>
          <a:lstStyle>
            <a:lvl1pPr>
              <a:defRPr sz="1800" baseline="0">
                <a:latin typeface="BIZ UDゴシック" panose="020B0400000000000000" pitchFamily="49" charset="-128"/>
                <a:ea typeface="BIZ UDPゴシック" panose="020B0400000000000000" pitchFamily="50" charset="-128"/>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3071814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3" name="フッター プレースホルダー 2"/>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Tree>
    <p:extLst>
      <p:ext uri="{BB962C8B-B14F-4D97-AF65-F5344CB8AC3E}">
        <p14:creationId xmlns:p14="http://schemas.microsoft.com/office/powerpoint/2010/main" val="25288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rtlCol="0" anchor="b">
            <a:noAutofit/>
          </a:bodyPr>
          <a:lstStyle>
            <a:lvl1pPr algn="l" rtl="0">
              <a:spcBef>
                <a:spcPct val="0"/>
              </a:spcBef>
              <a:buNone/>
              <a:defRPr sz="195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4" name="コンテンツ プレースホルダー 3"/>
          <p:cNvSpPr>
            <a:spLocks noGrp="1"/>
          </p:cNvSpPr>
          <p:nvPr>
            <p:ph sz="half" idx="1"/>
          </p:nvPr>
        </p:nvSpPr>
        <p:spPr>
          <a:xfrm>
            <a:off x="3575050" y="1676400"/>
            <a:ext cx="5111750" cy="4572000"/>
          </a:xfrm>
        </p:spPr>
        <p:txBody>
          <a:bodyPr tIns="0" rtlCol="0"/>
          <a:lstStyle>
            <a:lvl1pPr>
              <a:defRPr sz="2100"/>
            </a:lvl1pPr>
            <a:lvl2pPr>
              <a:defRPr sz="1950"/>
            </a:lvl2pPr>
            <a:lvl3pPr>
              <a:defRPr sz="1800"/>
            </a:lvl3pPr>
            <a:lvl4pPr>
              <a:defRPr sz="1500"/>
            </a:lvl4pPr>
            <a:lvl5pPr>
              <a:defRPr sz="135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3" name="テキスト プレースホルダー 2"/>
          <p:cNvSpPr>
            <a:spLocks noGrp="1"/>
          </p:cNvSpPr>
          <p:nvPr>
            <p:ph type="body" idx="2"/>
          </p:nvPr>
        </p:nvSpPr>
        <p:spPr>
          <a:xfrm>
            <a:off x="685800" y="1676400"/>
            <a:ext cx="2743200" cy="4572000"/>
          </a:xfrm>
        </p:spPr>
        <p:txBody>
          <a:bodyPr lIns="18288" rIns="18288" rtlCol="0"/>
          <a:lstStyle>
            <a:lvl1pPr marL="0" indent="0" algn="l">
              <a:buNone/>
              <a:defRPr sz="1050"/>
            </a:lvl1pPr>
            <a:lvl2pPr indent="0" algn="l">
              <a:buNone/>
              <a:defRPr sz="900"/>
            </a:lvl2pPr>
            <a:lvl3pPr indent="0" algn="l">
              <a:buNone/>
              <a:defRPr sz="750"/>
            </a:lvl3pPr>
            <a:lvl4pPr indent="0" algn="l">
              <a:buNone/>
              <a:defRPr sz="675"/>
            </a:lvl4pPr>
            <a:lvl5pPr indent="0" algn="l">
              <a:buNone/>
              <a:defRPr sz="675"/>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6" name="フッター プレースホルダー 5"/>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991926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画像">
    <p:spTree>
      <p:nvGrpSpPr>
        <p:cNvPr id="1" name=""/>
        <p:cNvGrpSpPr/>
        <p:nvPr/>
      </p:nvGrpSpPr>
      <p:grpSpPr>
        <a:xfrm>
          <a:off x="0" y="0"/>
          <a:ext cx="0" cy="0"/>
          <a:chOff x="0" y="0"/>
          <a:chExt cx="0" cy="0"/>
        </a:xfrm>
      </p:grpSpPr>
      <p:sp>
        <p:nvSpPr>
          <p:cNvPr id="9" name="1 つの角を切り取って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350" noProof="0" dirty="0"/>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350" noProof="0" dirty="0"/>
          </a:p>
        </p:txBody>
      </p:sp>
      <p:sp>
        <p:nvSpPr>
          <p:cNvPr id="2" name="タイトル 1"/>
          <p:cNvSpPr>
            <a:spLocks noGrp="1"/>
          </p:cNvSpPr>
          <p:nvPr>
            <p:ph type="title"/>
          </p:nvPr>
        </p:nvSpPr>
        <p:spPr>
          <a:xfrm>
            <a:off x="609600" y="1176998"/>
            <a:ext cx="2212848" cy="1582621"/>
          </a:xfrm>
        </p:spPr>
        <p:txBody>
          <a:bodyPr vert="horz" lIns="45720" tIns="45720" rIns="45720" bIns="45720" rtlCol="0" anchor="b"/>
          <a:lstStyle>
            <a:lvl1pPr algn="l">
              <a:buNone/>
              <a:defRPr sz="1500" b="1">
                <a:solidFill>
                  <a:schemeClr val="tx2"/>
                </a:solidFill>
              </a:defRPr>
            </a:lvl1pPr>
          </a:lstStyle>
          <a:p>
            <a:pPr rtl="0"/>
            <a:r>
              <a:rPr lang="ja-JP" altLang="en-US" noProof="0"/>
              <a:t>マスター タイトルの書式設定</a:t>
            </a:r>
            <a:endParaRPr kumimoji="0"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rtlCol="0"/>
          <a:lstStyle>
            <a:lvl1pPr marL="0" indent="0">
              <a:buNone/>
              <a:defRPr sz="2400"/>
            </a:lvl1pPr>
          </a:lstStyle>
          <a:p>
            <a:pPr rtl="0"/>
            <a:r>
              <a:rPr lang="ja-JP" altLang="en-US" noProof="0" dirty="0"/>
              <a:t>図を追加</a:t>
            </a:r>
            <a:endParaRPr kumimoji="0" lang="ja-JP" altLang="en-US" noProof="0" dirty="0"/>
          </a:p>
        </p:txBody>
      </p:sp>
      <p:sp>
        <p:nvSpPr>
          <p:cNvPr id="4" name="テキスト プレースホルダー 3"/>
          <p:cNvSpPr>
            <a:spLocks noGrp="1"/>
          </p:cNvSpPr>
          <p:nvPr>
            <p:ph type="body" sz="half" idx="2"/>
          </p:nvPr>
        </p:nvSpPr>
        <p:spPr>
          <a:xfrm>
            <a:off x="609600" y="2828785"/>
            <a:ext cx="2209800" cy="2179320"/>
          </a:xfrm>
        </p:spPr>
        <p:txBody>
          <a:bodyPr lIns="64008" rIns="45720" bIns="45720" rtlCol="0" anchor="t"/>
          <a:lstStyle>
            <a:lvl1pPr marL="0" indent="0" algn="l">
              <a:spcBef>
                <a:spcPts val="188"/>
              </a:spcBef>
              <a:buFontTx/>
              <a:buNone/>
              <a:defRPr sz="975"/>
            </a:lvl1pPr>
            <a:lvl2pPr>
              <a:defRPr sz="900"/>
            </a:lvl2pPr>
            <a:lvl3pPr>
              <a:defRPr sz="750"/>
            </a:lvl3pPr>
            <a:lvl4pPr>
              <a:defRPr sz="675"/>
            </a:lvl4pPr>
            <a:lvl5pPr>
              <a:defRPr sz="675"/>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a:xfrm>
            <a:off x="457200" y="6356352"/>
            <a:ext cx="2133600" cy="365125"/>
          </a:xfrm>
          <a:prstGeom prst="rect">
            <a:avLst/>
          </a:prstGeom>
        </p:spPr>
        <p:txBody>
          <a:bodyPr rtlCol="0"/>
          <a:lstStyle/>
          <a:p>
            <a:pPr rtl="0"/>
            <a:endParaRPr lang="en-US" dirty="0"/>
          </a:p>
        </p:txBody>
      </p:sp>
      <p:sp>
        <p:nvSpPr>
          <p:cNvPr id="6" name="フッター プレースホルダー 5"/>
          <p:cNvSpPr>
            <a:spLocks noGrp="1"/>
          </p:cNvSpPr>
          <p:nvPr>
            <p:ph type="ftr" sz="quarter" idx="11"/>
          </p:nvPr>
        </p:nvSpPr>
        <p:spPr>
          <a:xfrm>
            <a:off x="2667000" y="6356352"/>
            <a:ext cx="3352800" cy="365125"/>
          </a:xfrm>
          <a:prstGeom prst="rect">
            <a:avLst/>
          </a:prstGeom>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a:xfrm>
            <a:off x="8077200" y="6356352"/>
            <a:ext cx="609600" cy="365125"/>
          </a:xfrm>
        </p:spPr>
        <p:txBody>
          <a:bodyPr rtlCol="0"/>
          <a:lstStyle/>
          <a:p>
            <a:pPr rtl="0"/>
            <a:fld id="{401CF334-2D5C-4859-84A6-CA7E6E43FAEB}" type="slidenum">
              <a:rPr lang="en-US" altLang="ja-JP" noProof="0" smtClean="0"/>
              <a:t>‹#›</a:t>
            </a:fld>
            <a:endParaRPr lang="ja-JP" altLang="en-US" noProof="0"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rtlCol="0" anchor="t" compatLnSpc="1"/>
          <a:lstStyle/>
          <a:p>
            <a:pPr marL="0" algn="l" rtl="0" eaLnBrk="1" latinLnBrk="0" hangingPunct="1"/>
            <a:endParaRPr kumimoji="0" lang="ja-JP" altLang="en-US" sz="1350" noProof="0" dirty="0">
              <a:solidFill>
                <a:schemeClr val="tx1"/>
              </a:solidFill>
              <a:latin typeface="+mn-lt"/>
              <a:ea typeface="+mn-ea"/>
              <a:cs typeface="+mn-cs"/>
            </a:endParaRPr>
          </a:p>
        </p:txBody>
      </p:sp>
      <p:sp>
        <p:nvSpPr>
          <p:cNvPr id="11" name="フリーフォーム 10"/>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rtlCol="0" anchor="t" compatLnSpc="1"/>
          <a:lstStyle/>
          <a:p>
            <a:pPr marL="0" algn="l" rtl="0" eaLnBrk="1" latinLnBrk="0" hangingPunct="1"/>
            <a:endParaRPr kumimoji="0" lang="ja-JP" altLang="en-US" sz="135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グループ 24"/>
          <p:cNvGrpSpPr/>
          <p:nvPr/>
        </p:nvGrpSpPr>
        <p:grpSpPr>
          <a:xfrm>
            <a:off x="-21771" y="-7144"/>
            <a:ext cx="9180548" cy="6879658"/>
            <a:chOff x="0" y="-21658"/>
            <a:chExt cx="12240731" cy="6879658"/>
          </a:xfrm>
        </p:grpSpPr>
        <p:sp>
          <p:nvSpPr>
            <p:cNvPr id="26" name="長方形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350" noProof="0" dirty="0"/>
            </a:p>
          </p:txBody>
        </p:sp>
        <p:grpSp>
          <p:nvGrpSpPr>
            <p:cNvPr id="27" name="グループ 26"/>
            <p:cNvGrpSpPr/>
            <p:nvPr/>
          </p:nvGrpSpPr>
          <p:grpSpPr>
            <a:xfrm>
              <a:off x="0" y="-21658"/>
              <a:ext cx="12240731" cy="1041400"/>
              <a:chOff x="-25356" y="-7144"/>
              <a:chExt cx="12240731" cy="1041400"/>
            </a:xfrm>
          </p:grpSpPr>
          <p:sp>
            <p:nvSpPr>
              <p:cNvPr id="28" name="フリーフォーム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350" noProof="0" dirty="0">
                  <a:solidFill>
                    <a:schemeClr val="tx1"/>
                  </a:solidFill>
                  <a:latin typeface="+mn-lt"/>
                  <a:ea typeface="+mn-ea"/>
                  <a:cs typeface="+mn-cs"/>
                </a:endParaRPr>
              </a:p>
            </p:txBody>
          </p:sp>
          <p:sp>
            <p:nvSpPr>
              <p:cNvPr id="29" name="フリーフォーム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350" noProof="0" dirty="0">
                  <a:solidFill>
                    <a:schemeClr val="tx1"/>
                  </a:solidFill>
                  <a:latin typeface="+mn-lt"/>
                  <a:ea typeface="+mn-ea"/>
                  <a:cs typeface="+mn-cs"/>
                </a:endParaRPr>
              </a:p>
            </p:txBody>
          </p:sp>
          <p:grpSp>
            <p:nvGrpSpPr>
              <p:cNvPr id="31" name="グループ 30"/>
              <p:cNvGrpSpPr/>
              <p:nvPr/>
            </p:nvGrpSpPr>
            <p:grpSpPr>
              <a:xfrm>
                <a:off x="-25356" y="202408"/>
                <a:ext cx="12240731" cy="649224"/>
                <a:chOff x="-19045" y="216550"/>
                <a:chExt cx="9180548" cy="649224"/>
              </a:xfrm>
            </p:grpSpPr>
            <p:sp>
              <p:nvSpPr>
                <p:cNvPr id="32" name="フリーフォーム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350" noProof="0" dirty="0"/>
                </a:p>
              </p:txBody>
            </p:sp>
            <p:sp>
              <p:nvSpPr>
                <p:cNvPr id="33" name="フリーフォーム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350" noProof="0" dirty="0"/>
                </a:p>
              </p:txBody>
            </p:sp>
          </p:grpSp>
        </p:grpSp>
      </p:grpSp>
      <p:sp>
        <p:nvSpPr>
          <p:cNvPr id="9" name="タイトル プレースホルダー 8"/>
          <p:cNvSpPr>
            <a:spLocks noGrp="1"/>
          </p:cNvSpPr>
          <p:nvPr>
            <p:ph type="title"/>
          </p:nvPr>
        </p:nvSpPr>
        <p:spPr>
          <a:xfrm>
            <a:off x="457200" y="704088"/>
            <a:ext cx="8229600" cy="692912"/>
          </a:xfrm>
          <a:prstGeom prst="rect">
            <a:avLst/>
          </a:prstGeom>
        </p:spPr>
        <p:txBody>
          <a:bodyPr vert="horz" lIns="0" rIns="0" bIns="0" rtlCol="0" anchor="b">
            <a:normAutofit/>
          </a:bodyPr>
          <a:lstStyle/>
          <a:p>
            <a:pPr rtl="0"/>
            <a:r>
              <a:rPr lang="ja-JP" altLang="en-US" noProof="0" dirty="0"/>
              <a:t>クリックしてマスター タイトルのスタイルを編集</a:t>
            </a:r>
            <a:endParaRPr kumimoji="0" lang="ja-JP" altLang="en-US" noProof="0" dirty="0"/>
          </a:p>
        </p:txBody>
      </p:sp>
      <p:sp>
        <p:nvSpPr>
          <p:cNvPr id="30" name="テキスト プレースホルダー 29"/>
          <p:cNvSpPr>
            <a:spLocks noGrp="1"/>
          </p:cNvSpPr>
          <p:nvPr>
            <p:ph type="body" idx="1"/>
          </p:nvPr>
        </p:nvSpPr>
        <p:spPr>
          <a:xfrm>
            <a:off x="457200" y="1470057"/>
            <a:ext cx="8229600" cy="5251419"/>
          </a:xfrm>
          <a:prstGeom prst="rect">
            <a:avLst/>
          </a:prstGeom>
        </p:spPr>
        <p:txBody>
          <a:bodyPr vert="horz" rtlCol="0">
            <a:normAutofit/>
          </a:bodyPr>
          <a:lstStyle/>
          <a:p>
            <a:pPr lvl="0" rtl="0" eaLnBrk="1" latinLnBrk="0" hangingPunct="1"/>
            <a:r>
              <a:rPr lang="ja-JP" altLang="en-US" noProof="0" dirty="0"/>
              <a:t>クリックしてマスター テキストのスタイルを編集</a:t>
            </a:r>
          </a:p>
          <a:p>
            <a:pPr lvl="1" rtl="0" eaLnBrk="1" latinLnBrk="0" hangingPunct="1"/>
            <a:r>
              <a:rPr lang="ja-JP" altLang="en-US" noProof="0" dirty="0"/>
              <a:t>第 </a:t>
            </a:r>
            <a:r>
              <a:rPr lang="en-US" altLang="ja-JP" noProof="0" dirty="0"/>
              <a:t>2 </a:t>
            </a:r>
            <a:r>
              <a:rPr lang="ja-JP" altLang="en-US" noProof="0" dirty="0"/>
              <a:t>レベル</a:t>
            </a:r>
          </a:p>
          <a:p>
            <a:pPr lvl="2" rtl="0" eaLnBrk="1" latinLnBrk="0" hangingPunct="1"/>
            <a:r>
              <a:rPr lang="ja-JP" altLang="en-US" noProof="0" dirty="0"/>
              <a:t>第 </a:t>
            </a:r>
            <a:r>
              <a:rPr lang="en-US" altLang="ja-JP" noProof="0" dirty="0"/>
              <a:t>3 </a:t>
            </a:r>
            <a:r>
              <a:rPr lang="ja-JP" altLang="en-US" noProof="0" dirty="0"/>
              <a:t>レベル</a:t>
            </a:r>
          </a:p>
          <a:p>
            <a:pPr lvl="3" rtl="0" eaLnBrk="1" latinLnBrk="0" hangingPunct="1"/>
            <a:r>
              <a:rPr lang="ja-JP" altLang="en-US" noProof="0" dirty="0"/>
              <a:t>第 </a:t>
            </a:r>
            <a:r>
              <a:rPr lang="en-US" altLang="ja-JP" noProof="0" dirty="0"/>
              <a:t>4 </a:t>
            </a:r>
            <a:r>
              <a:rPr lang="ja-JP" altLang="en-US" noProof="0" dirty="0"/>
              <a:t>レベル</a:t>
            </a:r>
          </a:p>
          <a:p>
            <a:pPr lvl="4" rtl="0" eaLnBrk="1" latinLnBrk="0" hangingPunct="1"/>
            <a:r>
              <a:rPr lang="ja-JP" altLang="en-US" noProof="0" dirty="0"/>
              <a:t>第 </a:t>
            </a:r>
            <a:r>
              <a:rPr lang="en-US" altLang="ja-JP" noProof="0" dirty="0"/>
              <a:t>5 </a:t>
            </a:r>
            <a:r>
              <a:rPr lang="ja-JP" altLang="en-US" noProof="0" dirty="0"/>
              <a:t>レベル</a:t>
            </a:r>
          </a:p>
        </p:txBody>
      </p:sp>
      <p:sp>
        <p:nvSpPr>
          <p:cNvPr id="18" name="スライド番号プレースホルダー 17"/>
          <p:cNvSpPr>
            <a:spLocks noGrp="1"/>
          </p:cNvSpPr>
          <p:nvPr>
            <p:ph type="sldNum" sz="quarter" idx="4"/>
          </p:nvPr>
        </p:nvSpPr>
        <p:spPr>
          <a:xfrm>
            <a:off x="7924800" y="6356352"/>
            <a:ext cx="762000" cy="365125"/>
          </a:xfrm>
          <a:prstGeom prst="rect">
            <a:avLst/>
          </a:prstGeom>
        </p:spPr>
        <p:txBody>
          <a:bodyPr vert="horz" lIns="0" tIns="0" rIns="0" bIns="0" rtlCol="0" anchor="b"/>
          <a:lstStyle>
            <a:lvl1pPr algn="r" eaLnBrk="1" latinLnBrk="0" hangingPunct="1">
              <a:defRPr kumimoji="0" sz="825">
                <a:solidFill>
                  <a:schemeClr val="tx1"/>
                </a:solidFill>
                <a:latin typeface="ＭＳ 明朝" panose="02020609040205080304" pitchFamily="17" charset="-128"/>
                <a:ea typeface="ＭＳ 明朝" panose="02020609040205080304" pitchFamily="17" charset="-128"/>
              </a:defRPr>
            </a:lvl1pPr>
          </a:lstStyle>
          <a:p>
            <a:fld id="{401CF334-2D5C-4859-84A6-CA7E6E43FAEB}" type="slidenum">
              <a:rPr lang="en-US" altLang="ja-JP" noProof="0" smtClean="0"/>
              <a:pPr/>
              <a:t>‹#›</a:t>
            </a:fld>
            <a:endParaRPr lang="ja-JP" altLang="en-US"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lnSpc>
          <a:spcPct val="80000"/>
        </a:lnSpc>
        <a:spcBef>
          <a:spcPct val="0"/>
        </a:spcBef>
        <a:buNone/>
        <a:defRPr kumimoji="1" sz="3600" b="0" kern="1200">
          <a:ln>
            <a:noFill/>
          </a:ln>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j-cs"/>
        </a:defRPr>
      </a:lvl1pPr>
    </p:titleStyle>
    <p:body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342900" algn="l" rtl="0" eaLnBrk="1" latinLnBrk="0" hangingPunct="1">
        <a:defRPr kumimoji="1" kern="1200">
          <a:solidFill>
            <a:schemeClr val="tx1"/>
          </a:solidFill>
          <a:latin typeface="+mn-lt"/>
          <a:ea typeface="+mn-ea"/>
          <a:cs typeface="+mn-cs"/>
        </a:defRPr>
      </a:lvl2pPr>
      <a:lvl3pPr marL="685800" algn="l" rtl="0" eaLnBrk="1" latinLnBrk="0" hangingPunct="1">
        <a:defRPr kumimoji="1" kern="1200">
          <a:solidFill>
            <a:schemeClr val="tx1"/>
          </a:solidFill>
          <a:latin typeface="+mn-lt"/>
          <a:ea typeface="+mn-ea"/>
          <a:cs typeface="+mn-cs"/>
        </a:defRPr>
      </a:lvl3pPr>
      <a:lvl4pPr marL="1028700" algn="l" rtl="0" eaLnBrk="1" latinLnBrk="0" hangingPunct="1">
        <a:defRPr kumimoji="1" kern="1200">
          <a:solidFill>
            <a:schemeClr val="tx1"/>
          </a:solidFill>
          <a:latin typeface="+mn-lt"/>
          <a:ea typeface="+mn-ea"/>
          <a:cs typeface="+mn-cs"/>
        </a:defRPr>
      </a:lvl4pPr>
      <a:lvl5pPr marL="1371600" algn="l" rtl="0" eaLnBrk="1" latinLnBrk="0" hangingPunct="1">
        <a:defRPr kumimoji="1" kern="1200">
          <a:solidFill>
            <a:schemeClr val="tx1"/>
          </a:solidFill>
          <a:latin typeface="+mn-lt"/>
          <a:ea typeface="+mn-ea"/>
          <a:cs typeface="+mn-cs"/>
        </a:defRPr>
      </a:lvl5pPr>
      <a:lvl6pPr marL="1714500" algn="l" rtl="0" eaLnBrk="1" latinLnBrk="0" hangingPunct="1">
        <a:defRPr kumimoji="1" kern="1200">
          <a:solidFill>
            <a:schemeClr val="tx1"/>
          </a:solidFill>
          <a:latin typeface="+mn-lt"/>
          <a:ea typeface="+mn-ea"/>
          <a:cs typeface="+mn-cs"/>
        </a:defRPr>
      </a:lvl6pPr>
      <a:lvl7pPr marL="2057400" algn="l" rtl="0" eaLnBrk="1" latinLnBrk="0" hangingPunct="1">
        <a:defRPr kumimoji="1" kern="1200">
          <a:solidFill>
            <a:schemeClr val="tx1"/>
          </a:solidFill>
          <a:latin typeface="+mn-lt"/>
          <a:ea typeface="+mn-ea"/>
          <a:cs typeface="+mn-cs"/>
        </a:defRPr>
      </a:lvl7pPr>
      <a:lvl8pPr marL="2400300" algn="l" rtl="0" eaLnBrk="1" latinLnBrk="0" hangingPunct="1">
        <a:defRPr kumimoji="1" kern="1200">
          <a:solidFill>
            <a:schemeClr val="tx1"/>
          </a:solidFill>
          <a:latin typeface="+mn-lt"/>
          <a:ea typeface="+mn-ea"/>
          <a:cs typeface="+mn-cs"/>
        </a:defRPr>
      </a:lvl8pPr>
      <a:lvl9pPr marL="27432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ite.go.jp/chem/prtr/law_index.html"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46176" y="2070168"/>
            <a:ext cx="8093378" cy="1570807"/>
          </a:xfrm>
        </p:spPr>
        <p:txBody>
          <a:bodyPr rtlCol="0" anchor="ctr">
            <a:noAutofit/>
          </a:bodyPr>
          <a:lstStyle/>
          <a:p>
            <a:pPr algn="ctr">
              <a:lnSpc>
                <a:spcPct val="100000"/>
              </a:lnSpc>
            </a:pPr>
            <a:r>
              <a:rPr lang="ja-JP" altLang="en-US" dirty="0">
                <a:latin typeface="BIZ UDPゴシック" panose="020B0400000000000000" pitchFamily="50" charset="-128"/>
                <a:ea typeface="BIZ UDPゴシック" panose="020B0400000000000000" pitchFamily="50" charset="-128"/>
              </a:rPr>
              <a:t>化学物質管理制度対象物質の</a:t>
            </a:r>
            <a:br>
              <a:rPr lang="en-US" altLang="ja-JP"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見直し内容について</a:t>
            </a:r>
            <a:endParaRPr lang="ja-JP" altLang="en-US" sz="3200" dirty="0">
              <a:latin typeface="BIZ UDPゴシック" panose="020B0400000000000000" pitchFamily="50" charset="-128"/>
              <a:ea typeface="BIZ UDPゴシック" panose="020B0400000000000000" pitchFamily="50" charset="-128"/>
            </a:endParaRPr>
          </a:p>
        </p:txBody>
      </p:sp>
      <p:sp>
        <p:nvSpPr>
          <p:cNvPr id="5" name="サブタイトル 4"/>
          <p:cNvSpPr>
            <a:spLocks noGrp="1"/>
          </p:cNvSpPr>
          <p:nvPr>
            <p:ph type="subTitle" idx="1"/>
          </p:nvPr>
        </p:nvSpPr>
        <p:spPr>
          <a:xfrm>
            <a:off x="2730904" y="4505498"/>
            <a:ext cx="6216246" cy="1429230"/>
          </a:xfrm>
        </p:spPr>
        <p:txBody>
          <a:bodyPr rtlCol="0" anchor="b">
            <a:noAutofit/>
          </a:bodyPr>
          <a:lstStyle/>
          <a:p>
            <a:pPr rtl="0"/>
            <a:r>
              <a:rPr lang="ja-JP" altLang="en-US" sz="2000" b="1" dirty="0">
                <a:latin typeface="BIZ UDPゴシック" panose="020B0400000000000000" pitchFamily="50" charset="-128"/>
                <a:ea typeface="BIZ UDPゴシック" panose="020B0400000000000000" pitchFamily="50" charset="-128"/>
              </a:rPr>
              <a:t>大阪府　環境農林水産部　環境管理室</a:t>
            </a:r>
            <a:endParaRPr lang="en-US" altLang="ja-JP" sz="2000" b="1" dirty="0">
              <a:latin typeface="BIZ UDPゴシック" panose="020B0400000000000000" pitchFamily="50" charset="-128"/>
              <a:ea typeface="BIZ UDPゴシック" panose="020B0400000000000000" pitchFamily="50" charset="-128"/>
            </a:endParaRPr>
          </a:p>
          <a:p>
            <a:pPr rtl="0"/>
            <a:r>
              <a:rPr lang="ja-JP" altLang="en-US" sz="2000" b="1" dirty="0">
                <a:latin typeface="BIZ UDPゴシック" panose="020B0400000000000000" pitchFamily="50" charset="-128"/>
                <a:ea typeface="BIZ UDPゴシック" panose="020B0400000000000000" pitchFamily="50" charset="-128"/>
              </a:rPr>
              <a:t>事業所指導課　化学物質対策グループ</a:t>
            </a:r>
          </a:p>
        </p:txBody>
      </p:sp>
      <p:sp>
        <p:nvSpPr>
          <p:cNvPr id="6" name="サブタイトル 4"/>
          <p:cNvSpPr txBox="1">
            <a:spLocks/>
          </p:cNvSpPr>
          <p:nvPr/>
        </p:nvSpPr>
        <p:spPr>
          <a:xfrm>
            <a:off x="2608729" y="777948"/>
            <a:ext cx="6338421" cy="427697"/>
          </a:xfrm>
          <a:prstGeom prst="rect">
            <a:avLst/>
          </a:prstGeom>
        </p:spPr>
        <p:txBody>
          <a:bodyPr vert="horz" lIns="0" rIns="18288" rtlCol="0" anchor="b">
            <a:noAutofit/>
          </a:bodyPr>
          <a:lstStyle>
            <a:lvl1pPr marL="0" marR="34290" indent="0" algn="r" rtl="0" eaLnBrk="1" latinLnBrk="0" hangingPunct="1">
              <a:spcBef>
                <a:spcPct val="20000"/>
              </a:spcBef>
              <a:buClr>
                <a:schemeClr val="accent3">
                  <a:lumMod val="50000"/>
                </a:schemeClr>
              </a:buClr>
              <a:buSzPct val="95000"/>
              <a:buFont typeface="Wingdings 2"/>
              <a:buNone/>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342900" indent="0" algn="ctr" rtl="0" eaLnBrk="1" latinLnBrk="0" hangingPunct="1">
              <a:spcBef>
                <a:spcPct val="20000"/>
              </a:spcBef>
              <a:buClr>
                <a:schemeClr val="accent1">
                  <a:lumMod val="50000"/>
                </a:schemeClr>
              </a:buClr>
              <a:buSzPct val="85000"/>
              <a:buFont typeface="Wingdings 2"/>
              <a:buNone/>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0" algn="ctr" rtl="0" eaLnBrk="1" latinLnBrk="0" hangingPunct="1">
              <a:spcBef>
                <a:spcPct val="20000"/>
              </a:spcBef>
              <a:buClr>
                <a:schemeClr val="accent2">
                  <a:lumMod val="50000"/>
                </a:schemeClr>
              </a:buClr>
              <a:buSzPct val="70000"/>
              <a:buFont typeface="Wingdings 2"/>
              <a:buNone/>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1028700" indent="0" algn="ctr" rtl="0" eaLnBrk="1" latinLnBrk="0" hangingPunct="1">
              <a:spcBef>
                <a:spcPct val="20000"/>
              </a:spcBef>
              <a:buClr>
                <a:schemeClr val="accent3">
                  <a:lumMod val="50000"/>
                </a:schemeClr>
              </a:buClr>
              <a:buSzPct val="65000"/>
              <a:buFont typeface="Wingdings 2"/>
              <a:buNone/>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371600" indent="0" algn="ctr" rtl="0" eaLnBrk="1" latinLnBrk="0" hangingPunct="1">
              <a:spcBef>
                <a:spcPct val="20000"/>
              </a:spcBef>
              <a:buClr>
                <a:schemeClr val="accent4">
                  <a:lumMod val="75000"/>
                </a:schemeClr>
              </a:buClr>
              <a:buSzPct val="65000"/>
              <a:buFont typeface="Wingdings 2"/>
              <a:buNone/>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714500" indent="0" algn="ctr" rtl="0" eaLnBrk="1" latinLnBrk="0" hangingPunct="1">
              <a:spcBef>
                <a:spcPct val="20000"/>
              </a:spcBef>
              <a:buClr>
                <a:schemeClr val="accent5">
                  <a:lumMod val="50000"/>
                </a:schemeClr>
              </a:buClr>
              <a:buSzPct val="80000"/>
              <a:buFont typeface="Wingdings 2"/>
              <a:buNone/>
              <a:defRPr kumimoji="1" sz="1350" kern="1200">
                <a:solidFill>
                  <a:schemeClr val="tx1"/>
                </a:solidFill>
                <a:latin typeface="+mn-lt"/>
                <a:ea typeface="+mn-ea"/>
                <a:cs typeface="+mn-cs"/>
              </a:defRPr>
            </a:lvl6pPr>
            <a:lvl7pPr marL="2057400" indent="0" algn="ctr" rtl="0" eaLnBrk="1" latinLnBrk="0" hangingPunct="1">
              <a:spcBef>
                <a:spcPct val="20000"/>
              </a:spcBef>
              <a:buClr>
                <a:schemeClr val="accent6">
                  <a:lumMod val="75000"/>
                </a:schemeClr>
              </a:buClr>
              <a:buSzPct val="80000"/>
              <a:buFont typeface="Wingdings 2"/>
              <a:buNone/>
              <a:defRPr kumimoji="1" sz="1200" kern="1200" baseline="0">
                <a:solidFill>
                  <a:schemeClr val="tx1"/>
                </a:solidFill>
                <a:latin typeface="+mn-lt"/>
                <a:ea typeface="+mn-ea"/>
                <a:cs typeface="+mn-cs"/>
              </a:defRPr>
            </a:lvl7pPr>
            <a:lvl8pPr marL="2400300" indent="0" algn="ctr" rtl="0" eaLnBrk="1" latinLnBrk="0" hangingPunct="1">
              <a:spcBef>
                <a:spcPct val="20000"/>
              </a:spcBef>
              <a:buClr>
                <a:schemeClr val="tx2"/>
              </a:buClr>
              <a:buNone/>
              <a:defRPr kumimoji="1" sz="1200" kern="1200">
                <a:solidFill>
                  <a:schemeClr val="tx1"/>
                </a:solidFill>
                <a:latin typeface="+mn-lt"/>
                <a:ea typeface="+mn-ea"/>
                <a:cs typeface="+mn-cs"/>
              </a:defRPr>
            </a:lvl8pPr>
            <a:lvl9pPr marL="2743200" indent="0" algn="ctr"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r>
              <a:rPr lang="ja-JP" altLang="en-US" sz="1800" b="1" dirty="0">
                <a:latin typeface="BIZ UDPゴシック" panose="020B0400000000000000" pitchFamily="50" charset="-128"/>
                <a:ea typeface="BIZ UDPゴシック" panose="020B0400000000000000" pitchFamily="50" charset="-128"/>
              </a:rPr>
              <a:t>大阪府生活環境保全条例等の改正に関する</a:t>
            </a:r>
            <a:endParaRPr lang="en-US" altLang="ja-JP" sz="1800" b="1" dirty="0">
              <a:latin typeface="BIZ UDPゴシック" panose="020B0400000000000000" pitchFamily="50" charset="-128"/>
              <a:ea typeface="BIZ UDPゴシック" panose="020B0400000000000000" pitchFamily="50" charset="-128"/>
            </a:endParaRPr>
          </a:p>
          <a:p>
            <a:r>
              <a:rPr lang="ja-JP" altLang="en-US" sz="1800" b="1" dirty="0">
                <a:latin typeface="BIZ UDPゴシック" panose="020B0400000000000000" pitchFamily="50" charset="-128"/>
                <a:ea typeface="BIZ UDPゴシック" panose="020B0400000000000000" pitchFamily="50" charset="-128"/>
              </a:rPr>
              <a:t>事業者向け説明会</a:t>
            </a:r>
          </a:p>
        </p:txBody>
      </p:sp>
      <p:sp>
        <p:nvSpPr>
          <p:cNvPr id="7" name="テキスト ボックス 6">
            <a:extLst>
              <a:ext uri="{FF2B5EF4-FFF2-40B4-BE49-F238E27FC236}">
                <a16:creationId xmlns:a16="http://schemas.microsoft.com/office/drawing/2014/main" id="{33CA6C14-F67C-4208-A0BB-AC6442536197}"/>
              </a:ext>
            </a:extLst>
          </p:cNvPr>
          <p:cNvSpPr txBox="1"/>
          <p:nvPr/>
        </p:nvSpPr>
        <p:spPr>
          <a:xfrm>
            <a:off x="8143725" y="161021"/>
            <a:ext cx="821059"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資料２</a:t>
            </a:r>
          </a:p>
        </p:txBody>
      </p:sp>
    </p:spTree>
    <p:extLst>
      <p:ext uri="{BB962C8B-B14F-4D97-AF65-F5344CB8AC3E}">
        <p14:creationId xmlns:p14="http://schemas.microsoft.com/office/powerpoint/2010/main" val="3549628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200" b="1" dirty="0">
                <a:latin typeface="BIZ UDPゴシック" panose="020B0400000000000000" pitchFamily="50" charset="-128"/>
                <a:ea typeface="BIZ UDPゴシック" panose="020B0400000000000000" pitchFamily="50" charset="-128"/>
              </a:rPr>
              <a:t>化管法対象物質（指定化学物質）見直しの概要</a:t>
            </a:r>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10</a:t>
            </a:fld>
            <a:endParaRPr lang="en-US" dirty="0"/>
          </a:p>
        </p:txBody>
      </p:sp>
      <p:sp>
        <p:nvSpPr>
          <p:cNvPr id="7" name="正方形/長方形 6"/>
          <p:cNvSpPr/>
          <p:nvPr/>
        </p:nvSpPr>
        <p:spPr>
          <a:xfrm>
            <a:off x="915802" y="1803172"/>
            <a:ext cx="1818258" cy="2119085"/>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sz="1662" dirty="0">
                <a:solidFill>
                  <a:schemeClr val="tx1"/>
                </a:solidFill>
                <a:latin typeface="BIZ UDPゴシック" panose="020B0400000000000000" pitchFamily="50" charset="-128"/>
                <a:ea typeface="BIZ UDPゴシック" panose="020B0400000000000000" pitchFamily="50" charset="-128"/>
              </a:rPr>
              <a:t>第一種指定化学物質（</a:t>
            </a:r>
            <a:r>
              <a:rPr kumimoji="1" lang="en-US" altLang="ja-JP" sz="1662" dirty="0">
                <a:solidFill>
                  <a:schemeClr val="tx1"/>
                </a:solidFill>
                <a:latin typeface="BIZ UDPゴシック" panose="020B0400000000000000" pitchFamily="50" charset="-128"/>
                <a:ea typeface="BIZ UDPゴシック" panose="020B0400000000000000" pitchFamily="50" charset="-128"/>
              </a:rPr>
              <a:t>462</a:t>
            </a:r>
            <a:r>
              <a:rPr kumimoji="1" lang="ja-JP" altLang="en-US" sz="1662" dirty="0">
                <a:solidFill>
                  <a:schemeClr val="tx1"/>
                </a:solidFill>
                <a:latin typeface="BIZ UDPゴシック" panose="020B0400000000000000" pitchFamily="50" charset="-128"/>
                <a:ea typeface="BIZ UDPゴシック" panose="020B0400000000000000" pitchFamily="50" charset="-128"/>
              </a:rPr>
              <a:t>）</a:t>
            </a:r>
          </a:p>
        </p:txBody>
      </p:sp>
      <p:sp>
        <p:nvSpPr>
          <p:cNvPr id="8" name="正方形/長方形 7"/>
          <p:cNvSpPr/>
          <p:nvPr/>
        </p:nvSpPr>
        <p:spPr>
          <a:xfrm>
            <a:off x="1194856" y="2602296"/>
            <a:ext cx="1260148" cy="1098062"/>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62" dirty="0">
                <a:solidFill>
                  <a:schemeClr val="tx1"/>
                </a:solidFill>
                <a:latin typeface="BIZ UDPゴシック" panose="020B0400000000000000" pitchFamily="50" charset="-128"/>
                <a:ea typeface="BIZ UDPゴシック" panose="020B0400000000000000" pitchFamily="50" charset="-128"/>
              </a:rPr>
              <a:t>特定第一種化学物質（</a:t>
            </a:r>
            <a:r>
              <a:rPr kumimoji="1" lang="en-US" altLang="ja-JP" sz="1662" dirty="0">
                <a:solidFill>
                  <a:schemeClr val="tx1"/>
                </a:solidFill>
                <a:latin typeface="BIZ UDPゴシック" panose="020B0400000000000000" pitchFamily="50" charset="-128"/>
                <a:ea typeface="BIZ UDPゴシック" panose="020B0400000000000000" pitchFamily="50" charset="-128"/>
              </a:rPr>
              <a:t>15</a:t>
            </a:r>
            <a:r>
              <a:rPr kumimoji="1" lang="ja-JP" altLang="en-US" sz="1662" dirty="0">
                <a:solidFill>
                  <a:schemeClr val="tx1"/>
                </a:solidFill>
                <a:latin typeface="BIZ UDPゴシック" panose="020B0400000000000000" pitchFamily="50" charset="-128"/>
                <a:ea typeface="BIZ UDPゴシック" panose="020B0400000000000000" pitchFamily="50" charset="-128"/>
              </a:rPr>
              <a:t>）</a:t>
            </a:r>
          </a:p>
        </p:txBody>
      </p:sp>
      <p:sp>
        <p:nvSpPr>
          <p:cNvPr id="9" name="正方形/長方形 8"/>
          <p:cNvSpPr/>
          <p:nvPr/>
        </p:nvSpPr>
        <p:spPr>
          <a:xfrm>
            <a:off x="913463" y="3917887"/>
            <a:ext cx="1818258" cy="876754"/>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62" dirty="0">
                <a:solidFill>
                  <a:schemeClr val="tx1"/>
                </a:solidFill>
                <a:latin typeface="BIZ UDPゴシック" panose="020B0400000000000000" pitchFamily="50" charset="-128"/>
                <a:ea typeface="BIZ UDPゴシック" panose="020B0400000000000000" pitchFamily="50" charset="-128"/>
              </a:rPr>
              <a:t>第二種指定化学物質（</a:t>
            </a:r>
            <a:r>
              <a:rPr kumimoji="1" lang="en-US" altLang="ja-JP" sz="1662" dirty="0">
                <a:solidFill>
                  <a:schemeClr val="tx1"/>
                </a:solidFill>
                <a:latin typeface="BIZ UDPゴシック" panose="020B0400000000000000" pitchFamily="50" charset="-128"/>
                <a:ea typeface="BIZ UDPゴシック" panose="020B0400000000000000" pitchFamily="50" charset="-128"/>
              </a:rPr>
              <a:t>100</a:t>
            </a:r>
            <a:r>
              <a:rPr kumimoji="1" lang="ja-JP" altLang="en-US" sz="1662" dirty="0">
                <a:solidFill>
                  <a:schemeClr val="tx1"/>
                </a:solidFill>
                <a:latin typeface="BIZ UDPゴシック" panose="020B0400000000000000" pitchFamily="50" charset="-128"/>
                <a:ea typeface="BIZ UDPゴシック" panose="020B0400000000000000" pitchFamily="50" charset="-128"/>
              </a:rPr>
              <a:t>）</a:t>
            </a:r>
          </a:p>
        </p:txBody>
      </p:sp>
      <p:sp>
        <p:nvSpPr>
          <p:cNvPr id="13" name="正方形/長方形 12"/>
          <p:cNvSpPr/>
          <p:nvPr/>
        </p:nvSpPr>
        <p:spPr>
          <a:xfrm>
            <a:off x="3677050" y="1803173"/>
            <a:ext cx="1819388" cy="2111010"/>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sz="1662" dirty="0">
                <a:solidFill>
                  <a:schemeClr val="tx1"/>
                </a:solidFill>
                <a:latin typeface="BIZ UDPゴシック" panose="020B0400000000000000" pitchFamily="50" charset="-128"/>
                <a:ea typeface="BIZ UDPゴシック" panose="020B0400000000000000" pitchFamily="50" charset="-128"/>
              </a:rPr>
              <a:t>第一種指定化学物質（</a:t>
            </a:r>
            <a:r>
              <a:rPr kumimoji="1" lang="en-US" altLang="ja-JP" sz="1662" dirty="0">
                <a:solidFill>
                  <a:schemeClr val="tx1"/>
                </a:solidFill>
                <a:latin typeface="BIZ UDPゴシック" panose="020B0400000000000000" pitchFamily="50" charset="-128"/>
                <a:ea typeface="BIZ UDPゴシック" panose="020B0400000000000000" pitchFamily="50" charset="-128"/>
              </a:rPr>
              <a:t>515</a:t>
            </a:r>
            <a:r>
              <a:rPr kumimoji="1" lang="ja-JP" altLang="en-US" sz="1662" baseline="30000" dirty="0">
                <a:solidFill>
                  <a:schemeClr val="tx1"/>
                </a:solidFill>
                <a:latin typeface="BIZ UDPゴシック" panose="020B0400000000000000" pitchFamily="50" charset="-128"/>
                <a:ea typeface="BIZ UDPゴシック" panose="020B0400000000000000" pitchFamily="50" charset="-128"/>
              </a:rPr>
              <a:t>＊</a:t>
            </a:r>
            <a:r>
              <a:rPr kumimoji="1" lang="ja-JP" altLang="en-US" sz="1662" dirty="0">
                <a:solidFill>
                  <a:schemeClr val="tx1"/>
                </a:solidFill>
                <a:latin typeface="BIZ UDPゴシック" panose="020B0400000000000000" pitchFamily="50" charset="-128"/>
                <a:ea typeface="BIZ UDPゴシック" panose="020B0400000000000000" pitchFamily="50" charset="-128"/>
              </a:rPr>
              <a:t>）</a:t>
            </a:r>
          </a:p>
        </p:txBody>
      </p:sp>
      <p:sp>
        <p:nvSpPr>
          <p:cNvPr id="14" name="正方形/長方形 13"/>
          <p:cNvSpPr/>
          <p:nvPr/>
        </p:nvSpPr>
        <p:spPr>
          <a:xfrm>
            <a:off x="3954973" y="2602296"/>
            <a:ext cx="1260148" cy="1098062"/>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62" dirty="0">
                <a:solidFill>
                  <a:schemeClr val="tx1"/>
                </a:solidFill>
                <a:latin typeface="BIZ UDPゴシック" panose="020B0400000000000000" pitchFamily="50" charset="-128"/>
                <a:ea typeface="BIZ UDPゴシック" panose="020B0400000000000000" pitchFamily="50" charset="-128"/>
              </a:rPr>
              <a:t>特定第一種化学物質（</a:t>
            </a:r>
            <a:r>
              <a:rPr kumimoji="1" lang="en-US" altLang="ja-JP" sz="1662" dirty="0">
                <a:solidFill>
                  <a:schemeClr val="tx1"/>
                </a:solidFill>
                <a:latin typeface="BIZ UDPゴシック" panose="020B0400000000000000" pitchFamily="50" charset="-128"/>
                <a:ea typeface="BIZ UDPゴシック" panose="020B0400000000000000" pitchFamily="50" charset="-128"/>
              </a:rPr>
              <a:t>23</a:t>
            </a:r>
            <a:r>
              <a:rPr kumimoji="1" lang="ja-JP" altLang="en-US" sz="1662" dirty="0">
                <a:solidFill>
                  <a:schemeClr val="tx1"/>
                </a:solidFill>
                <a:latin typeface="BIZ UDPゴシック" panose="020B0400000000000000" pitchFamily="50" charset="-128"/>
                <a:ea typeface="BIZ UDPゴシック" panose="020B0400000000000000" pitchFamily="50" charset="-128"/>
              </a:rPr>
              <a:t>）</a:t>
            </a:r>
          </a:p>
        </p:txBody>
      </p:sp>
      <p:sp>
        <p:nvSpPr>
          <p:cNvPr id="15" name="正方形/長方形 14"/>
          <p:cNvSpPr/>
          <p:nvPr/>
        </p:nvSpPr>
        <p:spPr>
          <a:xfrm>
            <a:off x="3677013" y="3919424"/>
            <a:ext cx="1817127" cy="876754"/>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62" dirty="0">
                <a:solidFill>
                  <a:schemeClr val="tx1"/>
                </a:solidFill>
                <a:latin typeface="BIZ UDPゴシック" panose="020B0400000000000000" pitchFamily="50" charset="-128"/>
                <a:ea typeface="BIZ UDPゴシック" panose="020B0400000000000000" pitchFamily="50" charset="-128"/>
              </a:rPr>
              <a:t>第二種指定化学物質（</a:t>
            </a:r>
            <a:r>
              <a:rPr kumimoji="1" lang="en-US" altLang="ja-JP" sz="1662" dirty="0">
                <a:solidFill>
                  <a:schemeClr val="tx1"/>
                </a:solidFill>
                <a:latin typeface="BIZ UDPゴシック" panose="020B0400000000000000" pitchFamily="50" charset="-128"/>
                <a:ea typeface="BIZ UDPゴシック" panose="020B0400000000000000" pitchFamily="50" charset="-128"/>
              </a:rPr>
              <a:t>134</a:t>
            </a:r>
            <a:r>
              <a:rPr kumimoji="1" lang="ja-JP" altLang="en-US" sz="1662" dirty="0">
                <a:solidFill>
                  <a:schemeClr val="tx1"/>
                </a:solidFill>
                <a:latin typeface="BIZ UDPゴシック" panose="020B0400000000000000" pitchFamily="50" charset="-128"/>
                <a:ea typeface="BIZ UDPゴシック" panose="020B0400000000000000" pitchFamily="50" charset="-128"/>
              </a:rPr>
              <a:t>）</a:t>
            </a:r>
          </a:p>
        </p:txBody>
      </p:sp>
      <p:sp>
        <p:nvSpPr>
          <p:cNvPr id="16" name="楕円 15"/>
          <p:cNvSpPr/>
          <p:nvPr/>
        </p:nvSpPr>
        <p:spPr>
          <a:xfrm>
            <a:off x="6271399" y="1975566"/>
            <a:ext cx="2415401" cy="1093714"/>
          </a:xfrm>
          <a:prstGeom prst="ellipse">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62" dirty="0">
                <a:solidFill>
                  <a:schemeClr val="tx1"/>
                </a:solidFill>
                <a:latin typeface="BIZ UDPゴシック" panose="020B0400000000000000" pitchFamily="50" charset="-128"/>
                <a:ea typeface="BIZ UDPゴシック" panose="020B0400000000000000" pitchFamily="50" charset="-128"/>
              </a:rPr>
              <a:t>現行化管法対象物質以外の物質（</a:t>
            </a:r>
            <a:r>
              <a:rPr kumimoji="1" lang="en-US" altLang="ja-JP" sz="1662" dirty="0">
                <a:solidFill>
                  <a:schemeClr val="tx1"/>
                </a:solidFill>
                <a:latin typeface="BIZ UDPゴシック" panose="020B0400000000000000" pitchFamily="50" charset="-128"/>
                <a:ea typeface="BIZ UDPゴシック" panose="020B0400000000000000" pitchFamily="50" charset="-128"/>
              </a:rPr>
              <a:t>256</a:t>
            </a:r>
            <a:r>
              <a:rPr kumimoji="1" lang="ja-JP" altLang="en-US" sz="1662" dirty="0">
                <a:solidFill>
                  <a:schemeClr val="tx1"/>
                </a:solidFill>
                <a:latin typeface="BIZ UDPゴシック" panose="020B0400000000000000" pitchFamily="50" charset="-128"/>
                <a:ea typeface="BIZ UDPゴシック" panose="020B0400000000000000" pitchFamily="50" charset="-128"/>
              </a:rPr>
              <a:t>）</a:t>
            </a:r>
          </a:p>
        </p:txBody>
      </p:sp>
      <p:sp>
        <p:nvSpPr>
          <p:cNvPr id="17" name="楕円 16"/>
          <p:cNvSpPr/>
          <p:nvPr/>
        </p:nvSpPr>
        <p:spPr>
          <a:xfrm>
            <a:off x="3718091" y="5219365"/>
            <a:ext cx="1744451" cy="758036"/>
          </a:xfrm>
          <a:prstGeom prst="ellipse">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62" dirty="0">
                <a:solidFill>
                  <a:schemeClr val="tx1"/>
                </a:solidFill>
                <a:latin typeface="BIZ UDPゴシック" panose="020B0400000000000000" pitchFamily="50" charset="-128"/>
                <a:ea typeface="BIZ UDPゴシック" panose="020B0400000000000000" pitchFamily="50" charset="-128"/>
              </a:rPr>
              <a:t>除外（</a:t>
            </a:r>
            <a:r>
              <a:rPr kumimoji="1" lang="en-US" altLang="ja-JP" sz="1662" dirty="0">
                <a:solidFill>
                  <a:schemeClr val="tx1"/>
                </a:solidFill>
                <a:latin typeface="BIZ UDPゴシック" panose="020B0400000000000000" pitchFamily="50" charset="-128"/>
                <a:ea typeface="BIZ UDPゴシック" panose="020B0400000000000000" pitchFamily="50" charset="-128"/>
              </a:rPr>
              <a:t>164</a:t>
            </a:r>
            <a:r>
              <a:rPr kumimoji="1" lang="ja-JP" altLang="en-US" sz="1662" dirty="0">
                <a:solidFill>
                  <a:schemeClr val="tx1"/>
                </a:solidFill>
                <a:latin typeface="BIZ UDPゴシック" panose="020B0400000000000000" pitchFamily="50" charset="-128"/>
                <a:ea typeface="BIZ UDPゴシック" panose="020B0400000000000000" pitchFamily="50" charset="-128"/>
              </a:rPr>
              <a:t>）</a:t>
            </a:r>
          </a:p>
        </p:txBody>
      </p:sp>
      <p:cxnSp>
        <p:nvCxnSpPr>
          <p:cNvPr id="18" name="直線矢印コネクタ 17"/>
          <p:cNvCxnSpPr/>
          <p:nvPr/>
        </p:nvCxnSpPr>
        <p:spPr>
          <a:xfrm>
            <a:off x="2734060" y="2096876"/>
            <a:ext cx="942990" cy="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a:off x="3010776" y="2109211"/>
            <a:ext cx="944198" cy="818892"/>
          </a:xfrm>
          <a:prstGeom prst="straightConnector1">
            <a:avLst/>
          </a:prstGeom>
          <a:ln w="6350">
            <a:prstDash val="dash"/>
            <a:tailEnd type="triangle"/>
          </a:ln>
        </p:spPr>
        <p:style>
          <a:lnRef idx="1">
            <a:schemeClr val="dk1"/>
          </a:lnRef>
          <a:fillRef idx="0">
            <a:schemeClr val="dk1"/>
          </a:fillRef>
          <a:effectRef idx="0">
            <a:schemeClr val="dk1"/>
          </a:effectRef>
          <a:fontRef idx="minor">
            <a:schemeClr val="tx1"/>
          </a:fontRef>
        </p:style>
      </p:cxnSp>
      <p:cxnSp>
        <p:nvCxnSpPr>
          <p:cNvPr id="20" name="直線矢印コネクタ 19"/>
          <p:cNvCxnSpPr>
            <a:stCxn id="9" idx="3"/>
          </p:cNvCxnSpPr>
          <p:nvPr/>
        </p:nvCxnSpPr>
        <p:spPr>
          <a:xfrm flipV="1">
            <a:off x="2731721" y="2165539"/>
            <a:ext cx="937819" cy="2190726"/>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a:off x="2742757" y="2111905"/>
            <a:ext cx="1052223" cy="3334764"/>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p:cNvCxnSpPr/>
          <p:nvPr/>
        </p:nvCxnSpPr>
        <p:spPr>
          <a:xfrm>
            <a:off x="2455004" y="2976557"/>
            <a:ext cx="1499970" cy="0"/>
          </a:xfrm>
          <a:prstGeom prst="straightConnector1">
            <a:avLst/>
          </a:prstGeom>
          <a:ln w="6350">
            <a:prstDash val="dash"/>
            <a:tailEnd type="triangle"/>
          </a:ln>
        </p:spPr>
        <p:style>
          <a:lnRef idx="1">
            <a:schemeClr val="dk1"/>
          </a:lnRef>
          <a:fillRef idx="0">
            <a:schemeClr val="dk1"/>
          </a:fillRef>
          <a:effectRef idx="0">
            <a:schemeClr val="dk1"/>
          </a:effectRef>
          <a:fontRef idx="minor">
            <a:schemeClr val="tx1"/>
          </a:fontRef>
        </p:style>
      </p:cxnSp>
      <p:cxnSp>
        <p:nvCxnSpPr>
          <p:cNvPr id="23" name="直線矢印コネクタ 22"/>
          <p:cNvCxnSpPr/>
          <p:nvPr/>
        </p:nvCxnSpPr>
        <p:spPr>
          <a:xfrm>
            <a:off x="2726550" y="4356263"/>
            <a:ext cx="942990" cy="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24" name="直線矢印コネクタ 23"/>
          <p:cNvCxnSpPr>
            <a:stCxn id="9" idx="3"/>
          </p:cNvCxnSpPr>
          <p:nvPr/>
        </p:nvCxnSpPr>
        <p:spPr>
          <a:xfrm>
            <a:off x="2731721" y="4356264"/>
            <a:ext cx="1006384" cy="1090405"/>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25" name="直線矢印コネクタ 24"/>
          <p:cNvCxnSpPr>
            <a:stCxn id="16" idx="2"/>
            <a:endCxn id="15" idx="3"/>
          </p:cNvCxnSpPr>
          <p:nvPr/>
        </p:nvCxnSpPr>
        <p:spPr>
          <a:xfrm flipH="1">
            <a:off x="5494140" y="2522423"/>
            <a:ext cx="777259" cy="1835378"/>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26" name="直線矢印コネクタ 25"/>
          <p:cNvCxnSpPr>
            <a:stCxn id="16" idx="2"/>
          </p:cNvCxnSpPr>
          <p:nvPr/>
        </p:nvCxnSpPr>
        <p:spPr>
          <a:xfrm flipH="1" flipV="1">
            <a:off x="5494177" y="2522423"/>
            <a:ext cx="777222" cy="1"/>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27" name="テキスト ボックス 26"/>
          <p:cNvSpPr txBox="1"/>
          <p:nvPr/>
        </p:nvSpPr>
        <p:spPr>
          <a:xfrm>
            <a:off x="2881683" y="1845133"/>
            <a:ext cx="593401"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320</a:t>
            </a:r>
            <a:endParaRPr kumimoji="1" lang="ja-JP" altLang="en-US" sz="1292"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28" name="テキスト ボックス 27"/>
          <p:cNvSpPr txBox="1"/>
          <p:nvPr/>
        </p:nvSpPr>
        <p:spPr>
          <a:xfrm>
            <a:off x="3204989" y="2165539"/>
            <a:ext cx="308490"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9</a:t>
            </a:r>
            <a:endParaRPr kumimoji="1" lang="ja-JP" altLang="en-US" sz="1292"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29" name="テキスト ボックス 28"/>
          <p:cNvSpPr txBox="1"/>
          <p:nvPr/>
        </p:nvSpPr>
        <p:spPr>
          <a:xfrm>
            <a:off x="2942232" y="4113497"/>
            <a:ext cx="464232"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10</a:t>
            </a:r>
            <a:endParaRPr kumimoji="1" lang="ja-JP" altLang="en-US" sz="1292"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0" name="テキスト ボックス 29"/>
          <p:cNvSpPr txBox="1"/>
          <p:nvPr/>
        </p:nvSpPr>
        <p:spPr>
          <a:xfrm>
            <a:off x="3308015" y="2929734"/>
            <a:ext cx="464232"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15</a:t>
            </a:r>
            <a:endParaRPr kumimoji="1" lang="ja-JP" altLang="en-US" sz="1292"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5644061" y="2284567"/>
            <a:ext cx="617700"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188</a:t>
            </a:r>
            <a:endParaRPr kumimoji="1" lang="en-US" altLang="ja-JP" sz="1292" baseline="300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2656970" y="3599594"/>
            <a:ext cx="464232"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12</a:t>
            </a:r>
            <a:endParaRPr kumimoji="1" lang="ja-JP" altLang="en-US" sz="1292"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3" name="テキスト ボックス 32"/>
          <p:cNvSpPr txBox="1"/>
          <p:nvPr/>
        </p:nvSpPr>
        <p:spPr>
          <a:xfrm>
            <a:off x="3069866" y="5035295"/>
            <a:ext cx="464232"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78</a:t>
            </a:r>
            <a:endParaRPr kumimoji="1" lang="ja-JP" altLang="en-US" sz="1292"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4" name="テキスト ボックス 33"/>
          <p:cNvSpPr txBox="1"/>
          <p:nvPr/>
        </p:nvSpPr>
        <p:spPr>
          <a:xfrm>
            <a:off x="3629091" y="4862186"/>
            <a:ext cx="464232"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86</a:t>
            </a:r>
            <a:endParaRPr kumimoji="1" lang="ja-JP" altLang="en-US" sz="1292"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cxnSp>
        <p:nvCxnSpPr>
          <p:cNvPr id="35" name="直線矢印コネクタ 34"/>
          <p:cNvCxnSpPr>
            <a:endCxn id="15" idx="1"/>
          </p:cNvCxnSpPr>
          <p:nvPr/>
        </p:nvCxnSpPr>
        <p:spPr>
          <a:xfrm>
            <a:off x="2749010" y="2109211"/>
            <a:ext cx="928003" cy="224859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36" name="テキスト ボックス 35"/>
          <p:cNvSpPr txBox="1"/>
          <p:nvPr/>
        </p:nvSpPr>
        <p:spPr>
          <a:xfrm>
            <a:off x="3287928" y="3427546"/>
            <a:ext cx="464232"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56</a:t>
            </a:r>
            <a:endParaRPr kumimoji="1" lang="ja-JP" altLang="en-US" sz="1292"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5838552" y="3372319"/>
            <a:ext cx="617700" cy="291170"/>
          </a:xfrm>
          <a:prstGeom prst="rect">
            <a:avLst/>
          </a:prstGeom>
          <a:noFill/>
        </p:spPr>
        <p:txBody>
          <a:bodyPr wrap="square" rtlCol="0">
            <a:spAutoFit/>
          </a:bodyPr>
          <a:lstStyle/>
          <a:p>
            <a:r>
              <a:rPr kumimoji="1" lang="en-US" altLang="ja-JP" sz="1292" dirty="0">
                <a:solidFill>
                  <a:schemeClr val="tx1">
                    <a:lumMod val="75000"/>
                    <a:lumOff val="25000"/>
                  </a:schemeClr>
                </a:solidFill>
                <a:latin typeface="BIZ UDPゴシック" panose="020B0400000000000000" pitchFamily="50" charset="-128"/>
                <a:ea typeface="BIZ UDPゴシック" panose="020B0400000000000000" pitchFamily="50" charset="-128"/>
              </a:rPr>
              <a:t>68</a:t>
            </a:r>
            <a:endParaRPr kumimoji="1" lang="en-US" altLang="ja-JP" sz="1292" baseline="300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1061005" y="1444528"/>
            <a:ext cx="1523174" cy="348109"/>
          </a:xfrm>
          <a:prstGeom prst="rect">
            <a:avLst/>
          </a:prstGeom>
          <a:noFill/>
        </p:spPr>
        <p:txBody>
          <a:bodyPr wrap="none" rtlCol="0">
            <a:spAutoFit/>
          </a:bodyPr>
          <a:lstStyle/>
          <a:p>
            <a:r>
              <a:rPr kumimoji="1" lang="ja-JP" altLang="en-US" sz="1662" dirty="0">
                <a:latin typeface="BIZ UDPゴシック" panose="020B0400000000000000" pitchFamily="50" charset="-128"/>
                <a:ea typeface="BIZ UDPゴシック" panose="020B0400000000000000" pitchFamily="50" charset="-128"/>
              </a:rPr>
              <a:t>現行</a:t>
            </a:r>
            <a:r>
              <a:rPr kumimoji="1" lang="en-US" altLang="ja-JP" sz="1662" dirty="0">
                <a:latin typeface="BIZ UDPゴシック" panose="020B0400000000000000" pitchFamily="50" charset="-128"/>
                <a:ea typeface="BIZ UDPゴシック" panose="020B0400000000000000" pitchFamily="50" charset="-128"/>
              </a:rPr>
              <a:t>562</a:t>
            </a:r>
            <a:r>
              <a:rPr kumimoji="1" lang="ja-JP" altLang="en-US" sz="1662" dirty="0">
                <a:latin typeface="BIZ UDPゴシック" panose="020B0400000000000000" pitchFamily="50" charset="-128"/>
                <a:ea typeface="BIZ UDPゴシック" panose="020B0400000000000000" pitchFamily="50" charset="-128"/>
              </a:rPr>
              <a:t>物質</a:t>
            </a:r>
          </a:p>
        </p:txBody>
      </p:sp>
      <p:sp>
        <p:nvSpPr>
          <p:cNvPr id="39" name="テキスト ボックス 38"/>
          <p:cNvSpPr txBox="1"/>
          <p:nvPr/>
        </p:nvSpPr>
        <p:spPr>
          <a:xfrm>
            <a:off x="3718091" y="1449370"/>
            <a:ext cx="1736373" cy="348109"/>
          </a:xfrm>
          <a:prstGeom prst="rect">
            <a:avLst/>
          </a:prstGeom>
          <a:noFill/>
        </p:spPr>
        <p:txBody>
          <a:bodyPr wrap="none" rtlCol="0">
            <a:spAutoFit/>
          </a:bodyPr>
          <a:lstStyle/>
          <a:p>
            <a:r>
              <a:rPr kumimoji="1" lang="ja-JP" altLang="en-US" sz="1662" dirty="0">
                <a:latin typeface="BIZ UDPゴシック" panose="020B0400000000000000" pitchFamily="50" charset="-128"/>
                <a:ea typeface="BIZ UDPゴシック" panose="020B0400000000000000" pitchFamily="50" charset="-128"/>
              </a:rPr>
              <a:t>改正後</a:t>
            </a:r>
            <a:r>
              <a:rPr kumimoji="1" lang="en-US" altLang="ja-JP" sz="1662" dirty="0">
                <a:latin typeface="BIZ UDPゴシック" panose="020B0400000000000000" pitchFamily="50" charset="-128"/>
                <a:ea typeface="BIZ UDPゴシック" panose="020B0400000000000000" pitchFamily="50" charset="-128"/>
              </a:rPr>
              <a:t>649</a:t>
            </a:r>
            <a:r>
              <a:rPr kumimoji="1" lang="ja-JP" altLang="en-US" sz="1662" dirty="0">
                <a:latin typeface="BIZ UDPゴシック" panose="020B0400000000000000" pitchFamily="50" charset="-128"/>
                <a:ea typeface="BIZ UDPゴシック" panose="020B0400000000000000" pitchFamily="50" charset="-128"/>
              </a:rPr>
              <a:t>物質</a:t>
            </a:r>
          </a:p>
        </p:txBody>
      </p:sp>
      <p:sp>
        <p:nvSpPr>
          <p:cNvPr id="40" name="コンテンツ プレースホルダー 2">
            <a:extLst>
              <a:ext uri="{FF2B5EF4-FFF2-40B4-BE49-F238E27FC236}">
                <a16:creationId xmlns:a16="http://schemas.microsoft.com/office/drawing/2014/main" id="{05ADD1FD-B8E1-4269-9E3E-EE859BB3786D}"/>
              </a:ext>
            </a:extLst>
          </p:cNvPr>
          <p:cNvSpPr txBox="1">
            <a:spLocks/>
          </p:cNvSpPr>
          <p:nvPr/>
        </p:nvSpPr>
        <p:spPr>
          <a:xfrm>
            <a:off x="6261761" y="4142623"/>
            <a:ext cx="2425039" cy="1183842"/>
          </a:xfrm>
          <a:prstGeom prst="rect">
            <a:avLst/>
          </a:prstGeom>
          <a:noFill/>
        </p:spPr>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＊改正政令における物質数</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　（類似物質を物質群として</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　指定する等により、矢印上</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　の物質数の和とは一致しな</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　い。）</a:t>
            </a:r>
          </a:p>
        </p:txBody>
      </p:sp>
      <p:sp>
        <p:nvSpPr>
          <p:cNvPr id="3" name="正方形/長方形 2"/>
          <p:cNvSpPr/>
          <p:nvPr/>
        </p:nvSpPr>
        <p:spPr>
          <a:xfrm>
            <a:off x="716795" y="6136702"/>
            <a:ext cx="6288823" cy="584775"/>
          </a:xfrm>
          <a:prstGeom prst="rect">
            <a:avLst/>
          </a:prstGeom>
        </p:spPr>
        <p:txBody>
          <a:bodyPr wrap="square">
            <a:spAutoFit/>
          </a:bodyPr>
          <a:lstStyle/>
          <a:p>
            <a:pPr marL="0" lvl="1">
              <a:buFont typeface="Wingdings" pitchFamily="2" charset="2"/>
              <a:buNone/>
            </a:pP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物質名等の詳細は</a:t>
            </a:r>
            <a:r>
              <a:rPr lang="en-US" altLang="ja-JP" sz="1600" dirty="0">
                <a:latin typeface="BIZ UDPゴシック" panose="020B0400000000000000" pitchFamily="50" charset="-128"/>
                <a:ea typeface="BIZ UDPゴシック" panose="020B0400000000000000" pitchFamily="50" charset="-128"/>
              </a:rPr>
              <a:t>NITE</a:t>
            </a:r>
            <a:r>
              <a:rPr lang="ja-JP" altLang="en-US" sz="1600" dirty="0">
                <a:latin typeface="BIZ UDPゴシック" panose="020B0400000000000000" pitchFamily="50" charset="-128"/>
                <a:ea typeface="BIZ UDPゴシック" panose="020B0400000000000000" pitchFamily="50" charset="-128"/>
              </a:rPr>
              <a:t>ホームページをご覧ください。</a:t>
            </a:r>
            <a:endParaRPr lang="en-US" altLang="ja-JP" sz="1600" dirty="0">
              <a:latin typeface="BIZ UDPゴシック" panose="020B0400000000000000" pitchFamily="50" charset="-128"/>
              <a:ea typeface="BIZ UDPゴシック" panose="020B0400000000000000" pitchFamily="50" charset="-128"/>
            </a:endParaRPr>
          </a:p>
          <a:p>
            <a:pPr marL="0" lvl="1">
              <a:buFont typeface="Wingdings" pitchFamily="2" charset="2"/>
              <a:buNone/>
            </a:pPr>
            <a:r>
              <a:rPr lang="en-US" altLang="ja-JP" sz="1600" dirty="0">
                <a:latin typeface="BIZ UDPゴシック" panose="020B0400000000000000" pitchFamily="50" charset="-128"/>
                <a:ea typeface="BIZ UDPゴシック" panose="020B0400000000000000" pitchFamily="50" charset="-128"/>
                <a:hlinkClick r:id="rId3"/>
              </a:rPr>
              <a:t>https://www.nite.go.jp/chem/prtr/law_index.html</a:t>
            </a:r>
            <a:endParaRPr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96059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200" b="1" dirty="0">
                <a:latin typeface="BIZ UDPゴシック" panose="020B0400000000000000" pitchFamily="50" charset="-128"/>
                <a:ea typeface="BIZ UDPゴシック" panose="020B0400000000000000" pitchFamily="50" charset="-128"/>
              </a:rPr>
              <a:t>化管法対象物質（指定化学物質）見直しの内容</a:t>
            </a:r>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11</a:t>
            </a:fld>
            <a:endParaRPr lang="en-US" dirty="0"/>
          </a:p>
        </p:txBody>
      </p:sp>
      <p:sp>
        <p:nvSpPr>
          <p:cNvPr id="13" name="コンテンツ プレースホルダー 1"/>
          <p:cNvSpPr txBox="1">
            <a:spLocks/>
          </p:cNvSpPr>
          <p:nvPr/>
        </p:nvSpPr>
        <p:spPr>
          <a:xfrm>
            <a:off x="80962" y="1387362"/>
            <a:ext cx="8605838" cy="423522"/>
          </a:xfrm>
          <a:prstGeom prst="rect">
            <a:avLst/>
          </a:prstGeom>
          <a:noFill/>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lnSpc>
                <a:spcPct val="110000"/>
              </a:lnSpc>
              <a:spcBef>
                <a:spcPts val="1200"/>
              </a:spcBef>
              <a:buClrTx/>
              <a:buNone/>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化管法</a:t>
            </a:r>
            <a:r>
              <a:rPr lang="en-US" altLang="ja-JP" sz="2000" dirty="0">
                <a:latin typeface="BIZ UDPゴシック" panose="020B0400000000000000" pitchFamily="50" charset="-128"/>
                <a:ea typeface="BIZ UDPゴシック" panose="020B0400000000000000" pitchFamily="50" charset="-128"/>
              </a:rPr>
              <a:t>】</a:t>
            </a:r>
            <a:r>
              <a:rPr lang="ja-JP" altLang="en-US" sz="2000" dirty="0">
                <a:solidFill>
                  <a:srgbClr val="FF0000"/>
                </a:solidFill>
                <a:latin typeface="BIZ UDPゴシック" panose="020B0400000000000000" pitchFamily="50" charset="-128"/>
                <a:ea typeface="BIZ UDPゴシック" panose="020B0400000000000000" pitchFamily="50" charset="-128"/>
              </a:rPr>
              <a:t>特定第一種指定化学物質</a:t>
            </a:r>
            <a:r>
              <a:rPr lang="ja-JP" altLang="en-US" sz="2000" dirty="0">
                <a:latin typeface="BIZ UDPゴシック" panose="020B0400000000000000" pitchFamily="50" charset="-128"/>
                <a:ea typeface="BIZ UDPゴシック" panose="020B0400000000000000" pitchFamily="50" charset="-128"/>
              </a:rPr>
              <a:t>の新旧対照表</a:t>
            </a:r>
            <a:endParaRPr lang="en-US" altLang="ja-JP" sz="2000" dirty="0">
              <a:latin typeface="BIZ UDPゴシック" panose="020B0400000000000000" pitchFamily="50" charset="-128"/>
              <a:ea typeface="BIZ UDPゴシック" panose="020B04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848762712"/>
              </p:ext>
            </p:extLst>
          </p:nvPr>
        </p:nvGraphicFramePr>
        <p:xfrm>
          <a:off x="262308" y="3429637"/>
          <a:ext cx="2804413" cy="3291840"/>
        </p:xfrm>
        <a:graphic>
          <a:graphicData uri="http://schemas.openxmlformats.org/drawingml/2006/table">
            <a:tbl>
              <a:tblPr firstRow="1" bandRow="1">
                <a:tableStyleId>{616DA210-FB5B-4158-B5E0-FEB733F419BA}</a:tableStyleId>
              </a:tblPr>
              <a:tblGrid>
                <a:gridCol w="2804413">
                  <a:extLst>
                    <a:ext uri="{9D8B030D-6E8A-4147-A177-3AD203B41FA5}">
                      <a16:colId xmlns:a16="http://schemas.microsoft.com/office/drawing/2014/main" val="2475687846"/>
                    </a:ext>
                  </a:extLst>
                </a:gridCol>
              </a:tblGrid>
              <a:tr h="1403315">
                <a:tc>
                  <a:txBody>
                    <a:bodyPr/>
                    <a:lstStyle/>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33 </a:t>
                      </a:r>
                      <a:r>
                        <a:rPr kumimoji="1" lang="ja-JP" altLang="en-US" sz="1400" b="0" dirty="0">
                          <a:latin typeface="BIZ UDPゴシック" panose="020B0400000000000000" pitchFamily="50" charset="-128"/>
                          <a:ea typeface="BIZ UDPゴシック" panose="020B0400000000000000" pitchFamily="50" charset="-128"/>
                        </a:rPr>
                        <a:t>石綿</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56 </a:t>
                      </a:r>
                      <a:r>
                        <a:rPr kumimoji="1" lang="ja-JP" altLang="en-US" sz="1400" b="0" dirty="0">
                          <a:latin typeface="BIZ UDPゴシック" panose="020B0400000000000000" pitchFamily="50" charset="-128"/>
                          <a:ea typeface="BIZ UDPゴシック" panose="020B0400000000000000" pitchFamily="50" charset="-128"/>
                        </a:rPr>
                        <a:t>エチレンオキシド</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75 </a:t>
                      </a:r>
                      <a:r>
                        <a:rPr kumimoji="1" lang="ja-JP" altLang="en-US" sz="1400" b="0" dirty="0">
                          <a:latin typeface="BIZ UDPゴシック" panose="020B0400000000000000" pitchFamily="50" charset="-128"/>
                          <a:ea typeface="BIZ UDPゴシック" panose="020B0400000000000000" pitchFamily="50" charset="-128"/>
                        </a:rPr>
                        <a:t>カドミウム及びその化合物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88 </a:t>
                      </a:r>
                      <a:r>
                        <a:rPr kumimoji="1" lang="ja-JP" altLang="en-US" sz="1400" b="0" dirty="0">
                          <a:latin typeface="BIZ UDPゴシック" panose="020B0400000000000000" pitchFamily="50" charset="-128"/>
                          <a:ea typeface="BIZ UDPゴシック" panose="020B0400000000000000" pitchFamily="50" charset="-128"/>
                        </a:rPr>
                        <a:t>六価クロム化合物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94 </a:t>
                      </a:r>
                      <a:r>
                        <a:rPr kumimoji="1" lang="ja-JP" altLang="en-US" sz="1400" b="0" dirty="0">
                          <a:latin typeface="BIZ UDPゴシック" panose="020B0400000000000000" pitchFamily="50" charset="-128"/>
                          <a:ea typeface="BIZ UDPゴシック" panose="020B0400000000000000" pitchFamily="50" charset="-128"/>
                        </a:rPr>
                        <a:t>クロロエチレン（塩化ビニル）</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243 </a:t>
                      </a:r>
                      <a:r>
                        <a:rPr kumimoji="1" lang="ja-JP" altLang="en-US" sz="1400" b="0" dirty="0">
                          <a:latin typeface="BIZ UDPゴシック" panose="020B0400000000000000" pitchFamily="50" charset="-128"/>
                          <a:ea typeface="BIZ UDPゴシック" panose="020B0400000000000000" pitchFamily="50" charset="-128"/>
                        </a:rPr>
                        <a:t>ダイオキシン類</a:t>
                      </a:r>
                    </a:p>
                    <a:p>
                      <a:pPr marL="457200" indent="-457200">
                        <a:buFontTx/>
                        <a:buNone/>
                      </a:pPr>
                      <a:r>
                        <a:rPr kumimoji="1" lang="en-US" altLang="ja-JP" sz="1400" b="0" u="sng" dirty="0">
                          <a:latin typeface="BIZ UDPゴシック" panose="020B0400000000000000" pitchFamily="50" charset="-128"/>
                          <a:ea typeface="BIZ UDPゴシック" panose="020B0400000000000000" pitchFamily="50" charset="-128"/>
                        </a:rPr>
                        <a:t>30</a:t>
                      </a:r>
                      <a:r>
                        <a:rPr kumimoji="1" lang="ja-JP" altLang="en-US" sz="1400" b="0" u="sng" dirty="0">
                          <a:latin typeface="BIZ UDPゴシック" panose="020B0400000000000000" pitchFamily="50" charset="-128"/>
                          <a:ea typeface="BIZ UDPゴシック" panose="020B0400000000000000" pitchFamily="50" charset="-128"/>
                        </a:rPr>
                        <a:t>５</a:t>
                      </a:r>
                      <a:r>
                        <a:rPr kumimoji="1" lang="en-US" altLang="ja-JP" sz="1400" b="0" u="sng" dirty="0">
                          <a:latin typeface="BIZ UDPゴシック" panose="020B0400000000000000" pitchFamily="50" charset="-128"/>
                          <a:ea typeface="BIZ UDPゴシック" panose="020B0400000000000000" pitchFamily="50" charset="-128"/>
                        </a:rPr>
                        <a:t> </a:t>
                      </a:r>
                      <a:r>
                        <a:rPr kumimoji="1" lang="ja-JP" altLang="en-US" sz="1400" b="0" u="sng" dirty="0">
                          <a:latin typeface="BIZ UDPゴシック" panose="020B0400000000000000" pitchFamily="50" charset="-128"/>
                          <a:ea typeface="BIZ UDPゴシック" panose="020B0400000000000000" pitchFamily="50" charset="-128"/>
                        </a:rPr>
                        <a:t>鉛化合物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309 </a:t>
                      </a:r>
                      <a:r>
                        <a:rPr kumimoji="1" lang="ja-JP" altLang="en-US" sz="1400" b="0" dirty="0">
                          <a:latin typeface="BIZ UDPゴシック" panose="020B0400000000000000" pitchFamily="50" charset="-128"/>
                          <a:ea typeface="BIZ UDPゴシック" panose="020B0400000000000000" pitchFamily="50" charset="-128"/>
                        </a:rPr>
                        <a:t>ニッケル化合物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332 </a:t>
                      </a:r>
                      <a:r>
                        <a:rPr kumimoji="1" lang="ja-JP" altLang="en-US" sz="1400" b="0" dirty="0">
                          <a:latin typeface="BIZ UDPゴシック" panose="020B0400000000000000" pitchFamily="50" charset="-128"/>
                          <a:ea typeface="BIZ UDPゴシック" panose="020B0400000000000000" pitchFamily="50" charset="-128"/>
                        </a:rPr>
                        <a:t>砒素及びその無機化合物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351 1,3-</a:t>
                      </a:r>
                      <a:r>
                        <a:rPr kumimoji="1" lang="ja-JP" altLang="en-US" sz="1400" b="0" dirty="0">
                          <a:latin typeface="BIZ UDPゴシック" panose="020B0400000000000000" pitchFamily="50" charset="-128"/>
                          <a:ea typeface="BIZ UDPゴシック" panose="020B0400000000000000" pitchFamily="50" charset="-128"/>
                        </a:rPr>
                        <a:t>ブタジエン</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385 2-</a:t>
                      </a:r>
                      <a:r>
                        <a:rPr kumimoji="1" lang="ja-JP" altLang="en-US" sz="1400" b="0" dirty="0">
                          <a:latin typeface="BIZ UDPゴシック" panose="020B0400000000000000" pitchFamily="50" charset="-128"/>
                          <a:ea typeface="BIZ UDPゴシック" panose="020B0400000000000000" pitchFamily="50" charset="-128"/>
                        </a:rPr>
                        <a:t>ブロモプロパン</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394 </a:t>
                      </a:r>
                      <a:r>
                        <a:rPr kumimoji="1" lang="ja-JP" altLang="en-US" sz="1400" b="0" dirty="0">
                          <a:latin typeface="BIZ UDPゴシック" panose="020B0400000000000000" pitchFamily="50" charset="-128"/>
                          <a:ea typeface="BIZ UDPゴシック" panose="020B0400000000000000" pitchFamily="50" charset="-128"/>
                        </a:rPr>
                        <a:t>ベリリウム及びその化合物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397 </a:t>
                      </a:r>
                      <a:r>
                        <a:rPr kumimoji="1" lang="ja-JP" altLang="en-US" sz="1400" b="0" dirty="0">
                          <a:latin typeface="BIZ UDPゴシック" panose="020B0400000000000000" pitchFamily="50" charset="-128"/>
                          <a:ea typeface="BIZ UDPゴシック" panose="020B0400000000000000" pitchFamily="50" charset="-128"/>
                        </a:rPr>
                        <a:t>ベンジリジン</a:t>
                      </a: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トリクロリド</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400 </a:t>
                      </a:r>
                      <a:r>
                        <a:rPr kumimoji="1" lang="ja-JP" altLang="en-US" sz="1400" b="0" dirty="0">
                          <a:latin typeface="BIZ UDPゴシック" panose="020B0400000000000000" pitchFamily="50" charset="-128"/>
                          <a:ea typeface="BIZ UDPゴシック" panose="020B0400000000000000" pitchFamily="50" charset="-128"/>
                        </a:rPr>
                        <a:t>ベンゼン</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411 </a:t>
                      </a:r>
                      <a:r>
                        <a:rPr kumimoji="1" lang="ja-JP" altLang="en-US" sz="1400" b="0" dirty="0">
                          <a:latin typeface="BIZ UDPゴシック" panose="020B0400000000000000" pitchFamily="50" charset="-128"/>
                          <a:ea typeface="BIZ UDPゴシック" panose="020B0400000000000000" pitchFamily="50" charset="-128"/>
                        </a:rPr>
                        <a:t>ホルムアルデヒド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7539036"/>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676746852"/>
              </p:ext>
            </p:extLst>
          </p:nvPr>
        </p:nvGraphicFramePr>
        <p:xfrm>
          <a:off x="3107063" y="3429637"/>
          <a:ext cx="5688105" cy="2865120"/>
        </p:xfrm>
        <a:graphic>
          <a:graphicData uri="http://schemas.openxmlformats.org/drawingml/2006/table">
            <a:tbl>
              <a:tblPr firstRow="1" bandRow="1">
                <a:tableStyleId>{8799B23B-EC83-4686-B30A-512413B5E67A}</a:tableStyleId>
              </a:tblPr>
              <a:tblGrid>
                <a:gridCol w="2810436">
                  <a:extLst>
                    <a:ext uri="{9D8B030D-6E8A-4147-A177-3AD203B41FA5}">
                      <a16:colId xmlns:a16="http://schemas.microsoft.com/office/drawing/2014/main" val="2360978518"/>
                    </a:ext>
                  </a:extLst>
                </a:gridCol>
                <a:gridCol w="2877669">
                  <a:extLst>
                    <a:ext uri="{9D8B030D-6E8A-4147-A177-3AD203B41FA5}">
                      <a16:colId xmlns:a16="http://schemas.microsoft.com/office/drawing/2014/main" val="1006166737"/>
                    </a:ext>
                  </a:extLst>
                </a:gridCol>
              </a:tblGrid>
              <a:tr h="370840">
                <a:tc>
                  <a:txBody>
                    <a:bodyPr/>
                    <a:lstStyle/>
                    <a:p>
                      <a:pPr marL="457200" indent="-457200">
                        <a:buFontTx/>
                        <a:buNone/>
                      </a:pPr>
                      <a:r>
                        <a:rPr kumimoji="1" lang="en-US" altLang="ja-JP" sz="1400" b="0" u="none" dirty="0">
                          <a:latin typeface="BIZ UDPゴシック" panose="020B0400000000000000" pitchFamily="50" charset="-128"/>
                          <a:ea typeface="BIZ UDPゴシック" panose="020B0400000000000000" pitchFamily="50" charset="-128"/>
                        </a:rPr>
                        <a:t>  </a:t>
                      </a:r>
                      <a:r>
                        <a:rPr kumimoji="1" lang="en-US" altLang="ja-JP" sz="1400" b="0" u="sng" dirty="0">
                          <a:latin typeface="BIZ UDPゴシック" panose="020B0400000000000000" pitchFamily="50" charset="-128"/>
                          <a:ea typeface="BIZ UDPゴシック" panose="020B0400000000000000" pitchFamily="50" charset="-128"/>
                        </a:rPr>
                        <a:t>12</a:t>
                      </a:r>
                      <a:r>
                        <a:rPr kumimoji="1" lang="en-US" altLang="ja-JP" sz="1400" b="0" u="sng" baseline="0" dirty="0">
                          <a:latin typeface="BIZ UDPゴシック" panose="020B0400000000000000" pitchFamily="50" charset="-128"/>
                          <a:ea typeface="BIZ UDPゴシック" panose="020B0400000000000000" pitchFamily="50" charset="-128"/>
                        </a:rPr>
                        <a:t> </a:t>
                      </a:r>
                      <a:r>
                        <a:rPr kumimoji="1" lang="ja-JP" altLang="en-US" sz="1400" b="0" u="sng" dirty="0">
                          <a:latin typeface="BIZ UDPゴシック" panose="020B0400000000000000" pitchFamily="50" charset="-128"/>
                          <a:ea typeface="BIZ UDPゴシック" panose="020B0400000000000000" pitchFamily="50" charset="-128"/>
                        </a:rPr>
                        <a:t>アセトアルデヒド</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33</a:t>
                      </a:r>
                      <a:r>
                        <a:rPr kumimoji="1" lang="en-US" altLang="ja-JP" sz="1400" b="0" baseline="0" dirty="0">
                          <a:latin typeface="BIZ UDPゴシック" panose="020B0400000000000000" pitchFamily="50" charset="-128"/>
                          <a:ea typeface="BIZ UDPゴシック" panose="020B0400000000000000" pitchFamily="50" charset="-128"/>
                        </a:rPr>
                        <a:t> </a:t>
                      </a:r>
                      <a:r>
                        <a:rPr kumimoji="1" lang="ja-JP" altLang="en-US" sz="1400" b="0" dirty="0">
                          <a:latin typeface="BIZ UDPゴシック" panose="020B0400000000000000" pitchFamily="50" charset="-128"/>
                          <a:ea typeface="BIZ UDPゴシック" panose="020B0400000000000000" pitchFamily="50" charset="-128"/>
                        </a:rPr>
                        <a:t>石綿</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56 </a:t>
                      </a:r>
                      <a:r>
                        <a:rPr kumimoji="1" lang="ja-JP" altLang="en-US" sz="1400" b="0" dirty="0">
                          <a:latin typeface="BIZ UDPゴシック" panose="020B0400000000000000" pitchFamily="50" charset="-128"/>
                          <a:ea typeface="BIZ UDPゴシック" panose="020B0400000000000000" pitchFamily="50" charset="-128"/>
                        </a:rPr>
                        <a:t>エチレンオキシド</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75 </a:t>
                      </a:r>
                      <a:r>
                        <a:rPr kumimoji="1" lang="ja-JP" altLang="en-US" sz="1400" b="0" dirty="0">
                          <a:latin typeface="BIZ UDPゴシック" panose="020B0400000000000000" pitchFamily="50" charset="-128"/>
                          <a:ea typeface="BIZ UDPゴシック" panose="020B0400000000000000" pitchFamily="50" charset="-128"/>
                        </a:rPr>
                        <a:t>カドミウム及びその化合物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88 </a:t>
                      </a:r>
                      <a:r>
                        <a:rPr kumimoji="1" lang="ja-JP" altLang="en-US" sz="1400" b="0" dirty="0">
                          <a:latin typeface="BIZ UDPゴシック" panose="020B0400000000000000" pitchFamily="50" charset="-128"/>
                          <a:ea typeface="BIZ UDPゴシック" panose="020B0400000000000000" pitchFamily="50" charset="-128"/>
                        </a:rPr>
                        <a:t>六価クロム化合物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  94 </a:t>
                      </a:r>
                      <a:r>
                        <a:rPr kumimoji="1" lang="ja-JP" altLang="en-US" sz="1400" b="0" dirty="0">
                          <a:latin typeface="BIZ UDPゴシック" panose="020B0400000000000000" pitchFamily="50" charset="-128"/>
                          <a:ea typeface="BIZ UDPゴシック" panose="020B0400000000000000" pitchFamily="50" charset="-128"/>
                        </a:rPr>
                        <a:t>クロロエチレン（塩化ビニル）</a:t>
                      </a:r>
                    </a:p>
                    <a:p>
                      <a:pPr marL="457200" indent="-457200">
                        <a:buFontTx/>
                        <a:buNone/>
                      </a:pPr>
                      <a:r>
                        <a:rPr kumimoji="1" lang="en-US" altLang="ja-JP" sz="1400" b="0" u="sng" dirty="0">
                          <a:latin typeface="BIZ UDPゴシック" panose="020B0400000000000000" pitchFamily="50" charset="-128"/>
                          <a:ea typeface="BIZ UDPゴシック" panose="020B0400000000000000" pitchFamily="50" charset="-128"/>
                        </a:rPr>
                        <a:t>160 </a:t>
                      </a:r>
                      <a:r>
                        <a:rPr kumimoji="1" lang="ja-JP" altLang="en-US" sz="1400" b="0" u="sng" dirty="0">
                          <a:latin typeface="BIZ UDPゴシック" panose="020B0400000000000000" pitchFamily="50" charset="-128"/>
                          <a:ea typeface="BIZ UDPゴシック" panose="020B0400000000000000" pitchFamily="50" charset="-128"/>
                        </a:rPr>
                        <a:t>３，３</a:t>
                      </a:r>
                      <a:r>
                        <a:rPr kumimoji="1" lang="en-US" altLang="ja-JP" sz="1400" b="0" u="sng" dirty="0">
                          <a:latin typeface="BIZ UDPゴシック" panose="020B0400000000000000" pitchFamily="50" charset="-128"/>
                          <a:ea typeface="BIZ UDPゴシック" panose="020B0400000000000000" pitchFamily="50" charset="-128"/>
                        </a:rPr>
                        <a:t>’-</a:t>
                      </a:r>
                      <a:r>
                        <a:rPr kumimoji="1" lang="ja-JP" altLang="en-US" sz="1400" b="0" u="sng" dirty="0">
                          <a:latin typeface="BIZ UDPゴシック" panose="020B0400000000000000" pitchFamily="50" charset="-128"/>
                          <a:ea typeface="BIZ UDPゴシック" panose="020B0400000000000000" pitchFamily="50" charset="-128"/>
                        </a:rPr>
                        <a:t>ジクロロ</a:t>
                      </a:r>
                      <a:r>
                        <a:rPr kumimoji="1" lang="en-US" altLang="ja-JP" sz="1400" b="0" u="sng" dirty="0">
                          <a:latin typeface="BIZ UDPゴシック" panose="020B0400000000000000" pitchFamily="50" charset="-128"/>
                          <a:ea typeface="BIZ UDPゴシック" panose="020B0400000000000000" pitchFamily="50" charset="-128"/>
                        </a:rPr>
                        <a:t>-</a:t>
                      </a:r>
                      <a:r>
                        <a:rPr kumimoji="1" lang="ja-JP" altLang="en-US" sz="1400" b="0" u="sng" dirty="0">
                          <a:latin typeface="BIZ UDPゴシック" panose="020B0400000000000000" pitchFamily="50" charset="-128"/>
                          <a:ea typeface="BIZ UDPゴシック" panose="020B0400000000000000" pitchFamily="50" charset="-128"/>
                        </a:rPr>
                        <a:t>４，４</a:t>
                      </a:r>
                      <a:r>
                        <a:rPr kumimoji="1" lang="en-US" altLang="ja-JP" sz="1400" b="0" u="sng" dirty="0">
                          <a:latin typeface="BIZ UDPゴシック" panose="020B0400000000000000" pitchFamily="50" charset="-128"/>
                          <a:ea typeface="BIZ UDPゴシック" panose="020B0400000000000000" pitchFamily="50" charset="-128"/>
                        </a:rPr>
                        <a:t>’-</a:t>
                      </a:r>
                      <a:r>
                        <a:rPr kumimoji="1" lang="ja-JP" altLang="en-US" sz="1400" b="0" u="sng" dirty="0">
                          <a:latin typeface="BIZ UDPゴシック" panose="020B0400000000000000" pitchFamily="50" charset="-128"/>
                          <a:ea typeface="BIZ UDPゴシック" panose="020B0400000000000000" pitchFamily="50" charset="-128"/>
                        </a:rPr>
                        <a:t>ジアミノジフェニルメタン</a:t>
                      </a:r>
                    </a:p>
                    <a:p>
                      <a:pPr marL="457200" indent="-457200">
                        <a:buFontTx/>
                        <a:buNone/>
                      </a:pPr>
                      <a:r>
                        <a:rPr kumimoji="1" lang="en-US" altLang="ja-JP" sz="1400" b="0" u="sng" dirty="0">
                          <a:latin typeface="BIZ UDPゴシック" panose="020B0400000000000000" pitchFamily="50" charset="-128"/>
                          <a:ea typeface="BIZ UDPゴシック" panose="020B0400000000000000" pitchFamily="50" charset="-128"/>
                        </a:rPr>
                        <a:t>178 </a:t>
                      </a:r>
                      <a:r>
                        <a:rPr kumimoji="1" lang="ja-JP" altLang="en-US" sz="1400" b="0" u="sng" dirty="0">
                          <a:latin typeface="BIZ UDPゴシック" panose="020B0400000000000000" pitchFamily="50" charset="-128"/>
                          <a:ea typeface="BIZ UDPゴシック" panose="020B0400000000000000" pitchFamily="50" charset="-128"/>
                        </a:rPr>
                        <a:t>１，２</a:t>
                      </a:r>
                      <a:r>
                        <a:rPr kumimoji="1" lang="en-US" altLang="ja-JP" sz="1400" b="0" u="sng" dirty="0">
                          <a:latin typeface="BIZ UDPゴシック" panose="020B0400000000000000" pitchFamily="50" charset="-128"/>
                          <a:ea typeface="BIZ UDPゴシック" panose="020B0400000000000000" pitchFamily="50" charset="-128"/>
                        </a:rPr>
                        <a:t>-</a:t>
                      </a:r>
                      <a:r>
                        <a:rPr kumimoji="1" lang="ja-JP" altLang="en-US" sz="1400" b="0" u="sng" dirty="0">
                          <a:latin typeface="BIZ UDPゴシック" panose="020B0400000000000000" pitchFamily="50" charset="-128"/>
                          <a:ea typeface="BIZ UDPゴシック" panose="020B0400000000000000" pitchFamily="50" charset="-128"/>
                        </a:rPr>
                        <a:t>ジクロロプロパン</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243 </a:t>
                      </a:r>
                      <a:r>
                        <a:rPr kumimoji="1" lang="ja-JP" altLang="en-US" sz="1400" b="0" dirty="0">
                          <a:latin typeface="BIZ UDPゴシック" panose="020B0400000000000000" pitchFamily="50" charset="-128"/>
                          <a:ea typeface="BIZ UDPゴシック" panose="020B0400000000000000" pitchFamily="50" charset="-128"/>
                        </a:rPr>
                        <a:t>ダイオキシン類</a:t>
                      </a:r>
                    </a:p>
                    <a:p>
                      <a:pPr marL="457200" indent="-457200">
                        <a:buFontTx/>
                        <a:buNone/>
                      </a:pPr>
                      <a:r>
                        <a:rPr kumimoji="1" lang="en-US" altLang="ja-JP" sz="1400" b="0" u="sng" dirty="0">
                          <a:latin typeface="BIZ UDPゴシック" panose="020B0400000000000000" pitchFamily="50" charset="-128"/>
                          <a:ea typeface="BIZ UDPゴシック" panose="020B0400000000000000" pitchFamily="50" charset="-128"/>
                        </a:rPr>
                        <a:t>281 </a:t>
                      </a:r>
                      <a:r>
                        <a:rPr kumimoji="1" lang="ja-JP" altLang="en-US" sz="1400" b="0" u="sng" dirty="0">
                          <a:latin typeface="BIZ UDPゴシック" panose="020B0400000000000000" pitchFamily="50" charset="-128"/>
                          <a:ea typeface="BIZ UDPゴシック" panose="020B0400000000000000" pitchFamily="50" charset="-128"/>
                        </a:rPr>
                        <a:t>トリクロロエチレン</a:t>
                      </a:r>
                    </a:p>
                    <a:p>
                      <a:pPr marL="457200" indent="-457200">
                        <a:buFontTx/>
                        <a:buNone/>
                      </a:pPr>
                      <a:r>
                        <a:rPr kumimoji="1" lang="en-US" altLang="ja-JP" sz="1400" b="0" u="sng" dirty="0">
                          <a:latin typeface="BIZ UDPゴシック" panose="020B0400000000000000" pitchFamily="50" charset="-128"/>
                          <a:ea typeface="BIZ UDPゴシック" panose="020B0400000000000000" pitchFamily="50" charset="-128"/>
                        </a:rPr>
                        <a:t>299 </a:t>
                      </a:r>
                      <a:r>
                        <a:rPr kumimoji="1" lang="ja-JP" altLang="en-US" sz="1400" b="0" u="sng" dirty="0">
                          <a:latin typeface="BIZ UDPゴシック" panose="020B0400000000000000" pitchFamily="50" charset="-128"/>
                          <a:ea typeface="BIZ UDPゴシック" panose="020B0400000000000000" pitchFamily="50" charset="-128"/>
                        </a:rPr>
                        <a:t>トルイジン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309 </a:t>
                      </a:r>
                      <a:r>
                        <a:rPr kumimoji="1" lang="ja-JP" altLang="en-US" sz="1400" b="0" dirty="0">
                          <a:latin typeface="BIZ UDPゴシック" panose="020B0400000000000000" pitchFamily="50" charset="-128"/>
                          <a:ea typeface="BIZ UDPゴシック" panose="020B0400000000000000" pitchFamily="50" charset="-128"/>
                        </a:rPr>
                        <a:t>ニッケル化合物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332 </a:t>
                      </a:r>
                      <a:r>
                        <a:rPr kumimoji="1" lang="ja-JP" altLang="en-US" sz="1400" b="0" dirty="0">
                          <a:latin typeface="BIZ UDPゴシック" panose="020B0400000000000000" pitchFamily="50" charset="-128"/>
                          <a:ea typeface="BIZ UDPゴシック" panose="020B0400000000000000" pitchFamily="50" charset="-128"/>
                        </a:rPr>
                        <a:t>砒素及びその無機化合物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351 1,3-</a:t>
                      </a:r>
                      <a:r>
                        <a:rPr kumimoji="1" lang="ja-JP" altLang="en-US" sz="1400" b="0" dirty="0">
                          <a:latin typeface="BIZ UDPゴシック" panose="020B0400000000000000" pitchFamily="50" charset="-128"/>
                          <a:ea typeface="BIZ UDPゴシック" panose="020B0400000000000000" pitchFamily="50" charset="-128"/>
                        </a:rPr>
                        <a:t>ブタジエン</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385 2-</a:t>
                      </a:r>
                      <a:r>
                        <a:rPr kumimoji="1" lang="ja-JP" altLang="en-US" sz="1400" b="0" dirty="0">
                          <a:latin typeface="BIZ UDPゴシック" panose="020B0400000000000000" pitchFamily="50" charset="-128"/>
                          <a:ea typeface="BIZ UDPゴシック" panose="020B0400000000000000" pitchFamily="50" charset="-128"/>
                        </a:rPr>
                        <a:t>ブロモプロパン</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394 </a:t>
                      </a:r>
                      <a:r>
                        <a:rPr kumimoji="1" lang="ja-JP" altLang="en-US" sz="1400" b="0" dirty="0">
                          <a:latin typeface="BIZ UDPゴシック" panose="020B0400000000000000" pitchFamily="50" charset="-128"/>
                          <a:ea typeface="BIZ UDPゴシック" panose="020B0400000000000000" pitchFamily="50" charset="-128"/>
                        </a:rPr>
                        <a:t>ベリリウム及びその化合物</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397 </a:t>
                      </a:r>
                      <a:r>
                        <a:rPr kumimoji="1" lang="ja-JP" altLang="en-US" sz="1400" b="0" dirty="0">
                          <a:latin typeface="BIZ UDPゴシック" panose="020B0400000000000000" pitchFamily="50" charset="-128"/>
                          <a:ea typeface="BIZ UDPゴシック" panose="020B0400000000000000" pitchFamily="50" charset="-128"/>
                        </a:rPr>
                        <a:t>ベンジリジン</a:t>
                      </a: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トリクロリド</a:t>
                      </a:r>
                    </a:p>
                    <a:p>
                      <a:pPr marL="457200" indent="-457200">
                        <a:buFontTx/>
                        <a:buNone/>
                      </a:pPr>
                      <a:r>
                        <a:rPr kumimoji="1" lang="en-US" altLang="ja-JP" sz="1400" b="0" dirty="0">
                          <a:latin typeface="BIZ UDPゴシック" panose="020B0400000000000000" pitchFamily="50" charset="-128"/>
                          <a:ea typeface="BIZ UDPゴシック" panose="020B0400000000000000" pitchFamily="50" charset="-128"/>
                        </a:rPr>
                        <a:t>400 </a:t>
                      </a:r>
                      <a:r>
                        <a:rPr kumimoji="1" lang="ja-JP" altLang="en-US" sz="1400" b="0" dirty="0">
                          <a:latin typeface="BIZ UDPゴシック" panose="020B0400000000000000" pitchFamily="50" charset="-128"/>
                          <a:ea typeface="BIZ UDPゴシック" panose="020B0400000000000000" pitchFamily="50" charset="-128"/>
                        </a:rPr>
                        <a:t>ベンゼン</a:t>
                      </a:r>
                    </a:p>
                    <a:p>
                      <a:pPr marL="457200" indent="-457200">
                        <a:buFontTx/>
                        <a:buNone/>
                      </a:pPr>
                      <a:r>
                        <a:rPr kumimoji="1" lang="en-US" altLang="ja-JP" sz="1400" b="0" u="sng" dirty="0">
                          <a:latin typeface="BIZ UDPゴシック" panose="020B0400000000000000" pitchFamily="50" charset="-128"/>
                          <a:ea typeface="BIZ UDPゴシック" panose="020B0400000000000000" pitchFamily="50" charset="-128"/>
                        </a:rPr>
                        <a:t>404 </a:t>
                      </a:r>
                      <a:r>
                        <a:rPr kumimoji="1" lang="ja-JP" altLang="en-US" sz="1400" b="0" u="sng" dirty="0">
                          <a:latin typeface="BIZ UDPゴシック" panose="020B0400000000000000" pitchFamily="50" charset="-128"/>
                          <a:ea typeface="BIZ UDPゴシック" panose="020B0400000000000000" pitchFamily="50" charset="-128"/>
                        </a:rPr>
                        <a:t>ペンタクロロフェノール</a:t>
                      </a:r>
                    </a:p>
                    <a:p>
                      <a:pPr marL="457200" indent="-457200">
                        <a:buFontTx/>
                        <a:buNone/>
                      </a:pPr>
                      <a:r>
                        <a:rPr kumimoji="1" lang="en-US" altLang="ja-JP" sz="1400" b="0" u="sng" dirty="0">
                          <a:latin typeface="BIZ UDPゴシック" panose="020B0400000000000000" pitchFamily="50" charset="-128"/>
                          <a:ea typeface="BIZ UDPゴシック" panose="020B0400000000000000" pitchFamily="50" charset="-128"/>
                        </a:rPr>
                        <a:t>406 </a:t>
                      </a:r>
                      <a:r>
                        <a:rPr kumimoji="1" lang="ja-JP" altLang="en-US" sz="1400" b="0" u="sng" dirty="0">
                          <a:latin typeface="BIZ UDPゴシック" panose="020B0400000000000000" pitchFamily="50" charset="-128"/>
                          <a:ea typeface="BIZ UDPゴシック" panose="020B0400000000000000" pitchFamily="50" charset="-128"/>
                        </a:rPr>
                        <a:t>ポリ塩化ビフェニル（ＰＣＢ）</a:t>
                      </a:r>
                    </a:p>
                    <a:p>
                      <a:pPr marL="4572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BIZ UDPゴシック" panose="020B0400000000000000" pitchFamily="50" charset="-128"/>
                          <a:ea typeface="BIZ UDPゴシック" panose="020B0400000000000000" pitchFamily="50" charset="-128"/>
                        </a:rPr>
                        <a:t>411 </a:t>
                      </a:r>
                      <a:r>
                        <a:rPr kumimoji="1" lang="ja-JP" altLang="en-US" sz="1400" b="0" dirty="0">
                          <a:latin typeface="BIZ UDPゴシック" panose="020B0400000000000000" pitchFamily="50" charset="-128"/>
                          <a:ea typeface="BIZ UDPゴシック" panose="020B0400000000000000" pitchFamily="50" charset="-128"/>
                        </a:rPr>
                        <a:t>ホルムアルデヒド</a:t>
                      </a:r>
                      <a:endParaRPr kumimoji="1" lang="en-US" altLang="ja-JP" sz="1400" b="0" dirty="0">
                        <a:latin typeface="BIZ UDPゴシック" panose="020B0400000000000000" pitchFamily="50" charset="-128"/>
                        <a:ea typeface="BIZ UDPゴシック" panose="020B0400000000000000" pitchFamily="50" charset="-128"/>
                      </a:endParaRPr>
                    </a:p>
                    <a:p>
                      <a:pPr marL="4572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1400" b="0" u="sng" dirty="0">
                          <a:latin typeface="BIZ UDPゴシック" panose="020B0400000000000000" pitchFamily="50" charset="-128"/>
                          <a:ea typeface="BIZ UDPゴシック" panose="020B0400000000000000" pitchFamily="50" charset="-128"/>
                        </a:rPr>
                        <a:t>697 </a:t>
                      </a:r>
                      <a:r>
                        <a:rPr kumimoji="1" lang="ja-JP" altLang="en-US" sz="1400" b="0" u="sng" dirty="0">
                          <a:latin typeface="BIZ UDPゴシック" panose="020B0400000000000000" pitchFamily="50" charset="-128"/>
                          <a:ea typeface="BIZ UDPゴシック" panose="020B0400000000000000" pitchFamily="50" charset="-128"/>
                        </a:rPr>
                        <a:t>鉛及びその化合物</a:t>
                      </a:r>
                      <a:endParaRPr kumimoji="1" lang="en-US" altLang="ja-JP" sz="1400" b="0" u="sng" dirty="0">
                        <a:latin typeface="BIZ UDPゴシック" panose="020B0400000000000000" pitchFamily="50" charset="-128"/>
                        <a:ea typeface="BIZ UDPゴシック" panose="020B0400000000000000" pitchFamily="50" charset="-128"/>
                      </a:endParaRPr>
                    </a:p>
                    <a:p>
                      <a:pPr marL="4572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1400" b="0" u="sng" dirty="0">
                          <a:latin typeface="BIZ UDPゴシック" panose="020B0400000000000000" pitchFamily="50" charset="-128"/>
                          <a:ea typeface="BIZ UDPゴシック" panose="020B0400000000000000" pitchFamily="50" charset="-128"/>
                        </a:rPr>
                        <a:t>706 </a:t>
                      </a:r>
                      <a:r>
                        <a:rPr kumimoji="1" lang="ja-JP" altLang="en-US" sz="1400" b="0" u="sng" dirty="0">
                          <a:latin typeface="BIZ UDPゴシック" panose="020B0400000000000000" pitchFamily="50" charset="-128"/>
                          <a:ea typeface="BIZ UDPゴシック" panose="020B0400000000000000" pitchFamily="50" charset="-128"/>
                        </a:rPr>
                        <a:t>ビス（トリブチルスズ）＝オキシド</a:t>
                      </a:r>
                      <a:endParaRPr kumimoji="1" lang="ja-JP" altLang="en-US" sz="1400" b="0"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561708"/>
                  </a:ext>
                </a:extLst>
              </a:tr>
            </a:tbl>
          </a:graphicData>
        </a:graphic>
      </p:graphicFrame>
      <p:sp>
        <p:nvSpPr>
          <p:cNvPr id="14" name="コンテンツ プレースホルダー 1"/>
          <p:cNvSpPr txBox="1">
            <a:spLocks/>
          </p:cNvSpPr>
          <p:nvPr/>
        </p:nvSpPr>
        <p:spPr>
          <a:xfrm>
            <a:off x="3381232" y="6302430"/>
            <a:ext cx="3380441" cy="472969"/>
          </a:xfrm>
          <a:prstGeom prst="rect">
            <a:avLst/>
          </a:prstGeom>
          <a:noFill/>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lnSpc>
                <a:spcPts val="1500"/>
              </a:lnSpc>
              <a:spcBef>
                <a:spcPts val="0"/>
              </a:spcBef>
              <a:buClrTx/>
              <a:buNone/>
            </a:pP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数字は管理番号</a:t>
            </a:r>
            <a:endParaRPr lang="en-US" altLang="ja-JP" sz="1400" dirty="0">
              <a:latin typeface="BIZ UDPゴシック" panose="020B0400000000000000" pitchFamily="50" charset="-128"/>
              <a:ea typeface="BIZ UDPゴシック" panose="020B0400000000000000" pitchFamily="50" charset="-128"/>
            </a:endParaRPr>
          </a:p>
          <a:p>
            <a:pPr marL="0" indent="0">
              <a:lnSpc>
                <a:spcPts val="1500"/>
              </a:lnSpc>
              <a:spcBef>
                <a:spcPts val="0"/>
              </a:spcBef>
              <a:buClrTx/>
              <a:buNone/>
            </a:pPr>
            <a:r>
              <a:rPr lang="ja-JP" altLang="en-US" sz="1400" dirty="0">
                <a:latin typeface="BIZ UDPゴシック" panose="020B0400000000000000" pitchFamily="50" charset="-128"/>
                <a:ea typeface="BIZ UDPゴシック" panose="020B0400000000000000" pitchFamily="50" charset="-128"/>
              </a:rPr>
              <a:t>　 下線は、改正前後で変更があるもの</a:t>
            </a:r>
            <a:endParaRPr lang="en-US" altLang="ja-JP" sz="1400" dirty="0">
              <a:latin typeface="BIZ UDPゴシック" panose="020B0400000000000000" pitchFamily="50" charset="-128"/>
              <a:ea typeface="BIZ UDPゴシック" panose="020B0400000000000000" pitchFamily="50" charset="-128"/>
            </a:endParaRPr>
          </a:p>
        </p:txBody>
      </p:sp>
      <p:sp>
        <p:nvSpPr>
          <p:cNvPr id="15" name="コンテンツ プレースホルダー 1"/>
          <p:cNvSpPr txBox="1">
            <a:spLocks/>
          </p:cNvSpPr>
          <p:nvPr/>
        </p:nvSpPr>
        <p:spPr>
          <a:xfrm>
            <a:off x="262308" y="1889835"/>
            <a:ext cx="8613405" cy="1125501"/>
          </a:xfrm>
          <a:prstGeom prst="rect">
            <a:avLst/>
          </a:prstGeom>
          <a:noFill/>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a:spcBef>
                <a:spcPts val="0"/>
              </a:spcBef>
              <a:buClrTx/>
              <a:buFont typeface="Wingdings" panose="05000000000000000000" pitchFamily="2" charset="2"/>
              <a:buChar char="u"/>
            </a:pPr>
            <a:r>
              <a:rPr lang="ja-JP" altLang="en-US" sz="1600" dirty="0">
                <a:latin typeface="BIZ UDPゴシック" panose="020B0400000000000000" pitchFamily="50" charset="-128"/>
                <a:ea typeface="BIZ UDPゴシック" panose="020B0400000000000000" pitchFamily="50" charset="-128"/>
              </a:rPr>
              <a:t>特定第一種指定化学物質</a:t>
            </a:r>
            <a:endParaRPr lang="en-US" altLang="ja-JP" sz="1600" dirty="0">
              <a:latin typeface="BIZ UDPゴシック" panose="020B0400000000000000" pitchFamily="50" charset="-128"/>
              <a:ea typeface="BIZ UDPゴシック" panose="020B0400000000000000" pitchFamily="50" charset="-128"/>
            </a:endParaRPr>
          </a:p>
          <a:p>
            <a:pPr marL="560070" lvl="1" indent="-285750">
              <a:spcBef>
                <a:spcPts val="0"/>
              </a:spcBef>
              <a:buClrTx/>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発がん性、変異原性または生殖発生毒性を有する物質。今回の改正により、一定以上の生態毒性を有する化学物質のうち、難分解性かつ高蓄積性がある物質が追加。</a:t>
            </a:r>
            <a:endParaRPr lang="en-US" altLang="ja-JP" sz="1600" dirty="0">
              <a:latin typeface="BIZ UDPゴシック" panose="020B0400000000000000" pitchFamily="50" charset="-128"/>
              <a:ea typeface="BIZ UDPゴシック" panose="020B0400000000000000" pitchFamily="50" charset="-128"/>
            </a:endParaRPr>
          </a:p>
          <a:p>
            <a:pPr marL="560070" lvl="1" indent="-285750">
              <a:spcBef>
                <a:spcPts val="0"/>
              </a:spcBef>
              <a:buClrTx/>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排出量等の届出要件は「年間取扱量</a:t>
            </a:r>
            <a:r>
              <a:rPr lang="en-US" altLang="ja-JP" sz="1600" dirty="0">
                <a:latin typeface="BIZ UDPゴシック" panose="020B0400000000000000" pitchFamily="50" charset="-128"/>
                <a:ea typeface="BIZ UDPゴシック" panose="020B0400000000000000" pitchFamily="50" charset="-128"/>
              </a:rPr>
              <a:t>500kg</a:t>
            </a:r>
            <a:r>
              <a:rPr lang="ja-JP" altLang="en-US" sz="1600">
                <a:latin typeface="BIZ UDPゴシック" panose="020B0400000000000000" pitchFamily="50" charset="-128"/>
                <a:ea typeface="BIZ UDPゴシック" panose="020B0400000000000000" pitchFamily="50" charset="-128"/>
              </a:rPr>
              <a:t>以上」</a:t>
            </a:r>
            <a:endParaRPr lang="en-US" altLang="ja-JP" sz="1600" dirty="0">
              <a:latin typeface="BIZ UDPゴシック" panose="020B0400000000000000" pitchFamily="50" charset="-128"/>
              <a:ea typeface="BIZ UDPゴシック" panose="020B0400000000000000" pitchFamily="50" charset="-128"/>
            </a:endParaRPr>
          </a:p>
        </p:txBody>
      </p:sp>
      <p:sp>
        <p:nvSpPr>
          <p:cNvPr id="17" name="コンテンツ プレースホルダー 1"/>
          <p:cNvSpPr txBox="1">
            <a:spLocks/>
          </p:cNvSpPr>
          <p:nvPr/>
        </p:nvSpPr>
        <p:spPr>
          <a:xfrm>
            <a:off x="189330" y="3051767"/>
            <a:ext cx="8605838" cy="305008"/>
          </a:xfrm>
          <a:prstGeom prst="rect">
            <a:avLst/>
          </a:prstGeom>
          <a:noFill/>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lnSpc>
                <a:spcPct val="110000"/>
              </a:lnSpc>
              <a:spcBef>
                <a:spcPts val="1200"/>
              </a:spcBef>
              <a:buClrTx/>
              <a:buNone/>
            </a:pPr>
            <a:r>
              <a:rPr lang="ja-JP" altLang="en-US" sz="1800" dirty="0">
                <a:latin typeface="BIZ UDPゴシック" panose="020B0400000000000000" pitchFamily="50" charset="-128"/>
                <a:ea typeface="BIZ UDPゴシック" panose="020B0400000000000000" pitchFamily="50" charset="-128"/>
              </a:rPr>
              <a:t>（現行）　　　  　　　　　　　　　  （改正後）</a:t>
            </a:r>
            <a:endParaRPr lang="en-US" altLang="ja-JP" sz="1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33851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200" b="1" dirty="0">
                <a:latin typeface="BIZ UDPゴシック" panose="020B0400000000000000" pitchFamily="50" charset="-128"/>
                <a:ea typeface="BIZ UDPゴシック" panose="020B0400000000000000" pitchFamily="50" charset="-128"/>
              </a:rPr>
              <a:t>化管法対象物質（指定化学物質）見直しの内容</a:t>
            </a:r>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12</a:t>
            </a:fld>
            <a:endParaRPr lang="en-US" dirty="0"/>
          </a:p>
        </p:txBody>
      </p:sp>
      <p:sp>
        <p:nvSpPr>
          <p:cNvPr id="7" name="コンテンツ プレースホルダー 1"/>
          <p:cNvSpPr txBox="1">
            <a:spLocks/>
          </p:cNvSpPr>
          <p:nvPr/>
        </p:nvSpPr>
        <p:spPr>
          <a:xfrm>
            <a:off x="90488" y="1557069"/>
            <a:ext cx="8605838" cy="561055"/>
          </a:xfrm>
          <a:prstGeom prst="rect">
            <a:avLst/>
          </a:prstGeom>
          <a:noFill/>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lnSpc>
                <a:spcPct val="110000"/>
              </a:lnSpc>
              <a:spcBef>
                <a:spcPts val="1200"/>
              </a:spcBef>
              <a:buClrTx/>
              <a:buNone/>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化管法</a:t>
            </a: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改正により物質の統合、分離、範囲拡大等がある物質</a:t>
            </a:r>
            <a:endParaRPr lang="en-US" altLang="ja-JP" sz="1800" dirty="0">
              <a:latin typeface="BIZ UDPゴシック" panose="020B0400000000000000" pitchFamily="50" charset="-128"/>
              <a:ea typeface="BIZ UDPゴシック" panose="020B0400000000000000" pitchFamily="50" charset="-128"/>
            </a:endParaRPr>
          </a:p>
        </p:txBody>
      </p:sp>
      <p:pic>
        <p:nvPicPr>
          <p:cNvPr id="8" name="図 7"/>
          <p:cNvPicPr>
            <a:picLocks noChangeAspect="1"/>
          </p:cNvPicPr>
          <p:nvPr/>
        </p:nvPicPr>
        <p:blipFill>
          <a:blip r:embed="rId3"/>
          <a:stretch>
            <a:fillRect/>
          </a:stretch>
        </p:blipFill>
        <p:spPr>
          <a:xfrm>
            <a:off x="406225" y="1998564"/>
            <a:ext cx="8331550" cy="4383188"/>
          </a:xfrm>
          <a:prstGeom prst="rect">
            <a:avLst/>
          </a:prstGeom>
        </p:spPr>
      </p:pic>
    </p:spTree>
    <p:extLst>
      <p:ext uri="{BB962C8B-B14F-4D97-AF65-F5344CB8AC3E}">
        <p14:creationId xmlns:p14="http://schemas.microsoft.com/office/powerpoint/2010/main" val="1912795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4"/>
          <p:cNvSpPr txBox="1">
            <a:spLocks noChangeArrowheads="1"/>
          </p:cNvSpPr>
          <p:nvPr/>
        </p:nvSpPr>
        <p:spPr>
          <a:xfrm>
            <a:off x="614150" y="1719617"/>
            <a:ext cx="7751928" cy="4829101"/>
          </a:xfrm>
          <a:prstGeom prst="rect">
            <a:avLst/>
          </a:prstGeom>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buClrTx/>
              <a:buNone/>
            </a:pPr>
            <a:r>
              <a:rPr lang="ja-JP" altLang="en-US" sz="2000" dirty="0">
                <a:latin typeface="BIZ UDPゴシック" panose="020B0400000000000000" pitchFamily="50" charset="-128"/>
                <a:ea typeface="BIZ UDPゴシック" panose="020B0400000000000000" pitchFamily="50" charset="-128"/>
              </a:rPr>
              <a:t>○</a:t>
            </a:r>
            <a:r>
              <a:rPr lang="zh-TW" altLang="en-US" sz="2000" dirty="0">
                <a:latin typeface="BIZ UDPゴシック" panose="020B0400000000000000" pitchFamily="50" charset="-128"/>
                <a:ea typeface="BIZ UDPゴシック" panose="020B0400000000000000" pitchFamily="50" charset="-128"/>
              </a:rPr>
              <a:t>第一種管理化学物質</a:t>
            </a:r>
          </a:p>
          <a:p>
            <a:pPr lvl="1">
              <a:buClrTx/>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有害性の観点から選定される化学物質については、その選定基準を最新の科学的知見に基づく有害性評価に全面的に改める。</a:t>
            </a:r>
          </a:p>
          <a:p>
            <a:pPr lvl="1">
              <a:buClrTx/>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ＶＯＣについては、効果的・効率的に</a:t>
            </a:r>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排出削減対策を推進していくため、引き続き府独自指定物質に位置づける。</a:t>
            </a:r>
            <a:endParaRPr lang="en-US" altLang="ja-JP" dirty="0">
              <a:latin typeface="BIZ UDPゴシック" panose="020B0400000000000000" pitchFamily="50" charset="-128"/>
              <a:ea typeface="BIZ UDPゴシック" panose="020B0400000000000000" pitchFamily="50" charset="-128"/>
            </a:endParaRPr>
          </a:p>
          <a:p>
            <a:pPr lvl="1">
              <a:buClrTx/>
              <a:buFont typeface="Wingdings" panose="05000000000000000000" pitchFamily="2" charset="2"/>
              <a:buChar char="ü"/>
            </a:pPr>
            <a:endParaRPr lang="ja-JP" altLang="en-US" dirty="0">
              <a:latin typeface="BIZ UDPゴシック" panose="020B0400000000000000" pitchFamily="50" charset="-128"/>
              <a:ea typeface="BIZ UDPゴシック" panose="020B0400000000000000" pitchFamily="50" charset="-128"/>
            </a:endParaRPr>
          </a:p>
          <a:p>
            <a:pPr marL="0" indent="0">
              <a:buClrTx/>
              <a:buNone/>
            </a:pPr>
            <a:r>
              <a:rPr lang="ja-JP" altLang="en-US" sz="2000" dirty="0">
                <a:latin typeface="BIZ UDPゴシック" panose="020B0400000000000000" pitchFamily="50" charset="-128"/>
                <a:ea typeface="BIZ UDPゴシック" panose="020B0400000000000000" pitchFamily="50" charset="-128"/>
              </a:rPr>
              <a:t>○第二種管理化学物質</a:t>
            </a:r>
            <a:endParaRPr lang="en-US" altLang="ja-JP" sz="2000" dirty="0">
              <a:latin typeface="BIZ UDPゴシック" panose="020B0400000000000000" pitchFamily="50" charset="-128"/>
              <a:ea typeface="BIZ UDPゴシック" panose="020B0400000000000000" pitchFamily="50" charset="-128"/>
            </a:endParaRPr>
          </a:p>
          <a:p>
            <a:pPr lvl="1">
              <a:buClrTx/>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生活環境保全の観点からは、大気汚染防止法の事故時の措置に係る規定を補完することとし、同法の有害物質及び特定物質のうち化管法の指定化学物質に該当しない物質を第二種管理化学物質に追加する。</a:t>
            </a:r>
          </a:p>
        </p:txBody>
      </p:sp>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府独自指定物質見直しの考え方</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13</a:t>
            </a:fld>
            <a:endParaRPr lang="en-US" dirty="0"/>
          </a:p>
        </p:txBody>
      </p:sp>
    </p:spTree>
    <p:extLst>
      <p:ext uri="{BB962C8B-B14F-4D97-AF65-F5344CB8AC3E}">
        <p14:creationId xmlns:p14="http://schemas.microsoft.com/office/powerpoint/2010/main" val="2029868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14</a:t>
            </a:fld>
            <a:endParaRPr lang="en-US" dirty="0"/>
          </a:p>
        </p:txBody>
      </p:sp>
      <p:sp>
        <p:nvSpPr>
          <p:cNvPr id="13" name="Rectangle 24"/>
          <p:cNvSpPr txBox="1">
            <a:spLocks noChangeArrowheads="1"/>
          </p:cNvSpPr>
          <p:nvPr/>
        </p:nvSpPr>
        <p:spPr>
          <a:xfrm>
            <a:off x="269875" y="1999828"/>
            <a:ext cx="4167654" cy="4001248"/>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228600" indent="-228600" fontAlgn="ctr">
              <a:buClrTx/>
              <a:buFont typeface="+mj-lt"/>
              <a:buAutoNum type="arabicPeriod"/>
            </a:pPr>
            <a:r>
              <a:rPr lang="ja-JP" altLang="ja-JP" sz="1500" dirty="0">
                <a:solidFill>
                  <a:srgbClr val="FF0000"/>
                </a:solidFill>
                <a:latin typeface="BIZ UDPゴシック" panose="020B0400000000000000" pitchFamily="50" charset="-128"/>
                <a:ea typeface="BIZ UDPゴシック" panose="020B0400000000000000" pitchFamily="50" charset="-128"/>
              </a:rPr>
              <a:t>エチレングリコールモノブチルエーテル</a:t>
            </a:r>
            <a:r>
              <a:rPr lang="en-US" altLang="ja-JP" sz="1500" baseline="30000" dirty="0">
                <a:solidFill>
                  <a:srgbClr val="FF0000"/>
                </a:solidFill>
                <a:latin typeface="BIZ UDPゴシック" panose="020B0400000000000000" pitchFamily="50" charset="-128"/>
                <a:ea typeface="BIZ UDPゴシック" panose="020B0400000000000000" pitchFamily="50" charset="-128"/>
              </a:rPr>
              <a:t>※1</a:t>
            </a:r>
            <a:endParaRPr lang="ja-JP" altLang="ja-JP" sz="1500" baseline="30000" dirty="0">
              <a:solidFill>
                <a:srgbClr val="FF0000"/>
              </a:solidFill>
              <a:latin typeface="BIZ UDPゴシック" panose="020B0400000000000000" pitchFamily="50" charset="-128"/>
              <a:ea typeface="BIZ UDPゴシック" panose="020B0400000000000000" pitchFamily="50" charset="-128"/>
            </a:endParaRPr>
          </a:p>
          <a:p>
            <a:pPr marL="228600" indent="-228600" fontAlgn="ctr">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ギ酸</a:t>
            </a:r>
          </a:p>
          <a:p>
            <a:pPr marL="228600" indent="-228600" fontAlgn="ctr">
              <a:buClrTx/>
              <a:buFont typeface="+mj-lt"/>
              <a:buAutoNum type="arabicPeriod"/>
            </a:pPr>
            <a:r>
              <a:rPr lang="en-US" altLang="ja-JP" sz="1500" dirty="0">
                <a:latin typeface="BIZ UDPゴシック" panose="020B0400000000000000" pitchFamily="50" charset="-128"/>
                <a:ea typeface="BIZ UDPゴシック" panose="020B0400000000000000" pitchFamily="50" charset="-128"/>
              </a:rPr>
              <a:t>2-</a:t>
            </a:r>
            <a:r>
              <a:rPr lang="ja-JP" altLang="ja-JP" sz="1500" dirty="0">
                <a:latin typeface="BIZ UDPゴシック" panose="020B0400000000000000" pitchFamily="50" charset="-128"/>
                <a:ea typeface="BIZ UDPゴシック" panose="020B0400000000000000" pitchFamily="50" charset="-128"/>
              </a:rPr>
              <a:t>クロロ</a:t>
            </a:r>
            <a:r>
              <a:rPr lang="en-US" altLang="ja-JP" sz="1500" dirty="0">
                <a:latin typeface="BIZ UDPゴシック" panose="020B0400000000000000" pitchFamily="50" charset="-128"/>
                <a:ea typeface="BIZ UDPゴシック" panose="020B0400000000000000" pitchFamily="50" charset="-128"/>
              </a:rPr>
              <a:t>-1,3-</a:t>
            </a:r>
            <a:r>
              <a:rPr lang="ja-JP" altLang="ja-JP" sz="1500" dirty="0">
                <a:latin typeface="BIZ UDPゴシック" panose="020B0400000000000000" pitchFamily="50" charset="-128"/>
                <a:ea typeface="BIZ UDPゴシック" panose="020B0400000000000000" pitchFamily="50" charset="-128"/>
              </a:rPr>
              <a:t>ブタジエン（クロロプレン）</a:t>
            </a:r>
          </a:p>
          <a:p>
            <a:pPr marL="228600" indent="-228600" fontAlgn="ctr">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クロロメチルメチルエーテル</a:t>
            </a:r>
          </a:p>
          <a:p>
            <a:pPr marL="228600" indent="-228600" fontAlgn="ctr">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酢酸ブチル</a:t>
            </a:r>
          </a:p>
          <a:p>
            <a:pPr marL="228600" indent="-228600" fontAlgn="ctr">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三塩化リン</a:t>
            </a:r>
          </a:p>
          <a:p>
            <a:pPr marL="228600" indent="-228600" fontAlgn="ctr">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シクロヘキサノン</a:t>
            </a:r>
          </a:p>
          <a:p>
            <a:pPr marL="228600" indent="-228600" fontAlgn="ctr">
              <a:buClrTx/>
              <a:buFont typeface="+mj-lt"/>
              <a:buAutoNum type="arabicPeriod"/>
            </a:pPr>
            <a:r>
              <a:rPr lang="ja-JP" altLang="ja-JP" sz="1500" dirty="0">
                <a:solidFill>
                  <a:srgbClr val="FF0000"/>
                </a:solidFill>
                <a:latin typeface="BIZ UDPゴシック" panose="020B0400000000000000" pitchFamily="50" charset="-128"/>
                <a:ea typeface="BIZ UDPゴシック" panose="020B0400000000000000" pitchFamily="50" charset="-128"/>
              </a:rPr>
              <a:t>シクロへキサン</a:t>
            </a:r>
            <a:r>
              <a:rPr kumimoji="0" lang="en-US" altLang="ja-JP" sz="1500" baseline="30000" dirty="0">
                <a:solidFill>
                  <a:srgbClr val="FF0000"/>
                </a:solidFill>
                <a:latin typeface="BIZ UDPゴシック" panose="020B0400000000000000" pitchFamily="50" charset="-128"/>
                <a:ea typeface="BIZ UDPゴシック" panose="020B0400000000000000" pitchFamily="50" charset="-128"/>
              </a:rPr>
              <a:t>※1</a:t>
            </a:r>
            <a:endParaRPr lang="ja-JP" altLang="ja-JP" sz="1500" dirty="0">
              <a:solidFill>
                <a:srgbClr val="FF0000"/>
              </a:solidFill>
              <a:latin typeface="BIZ UDPゴシック" panose="020B0400000000000000" pitchFamily="50" charset="-128"/>
              <a:ea typeface="BIZ UDPゴシック" panose="020B0400000000000000" pitchFamily="50" charset="-128"/>
            </a:endParaRPr>
          </a:p>
          <a:p>
            <a:pPr marL="228600" indent="-228600" fontAlgn="ctr">
              <a:buClrTx/>
              <a:buFont typeface="+mj-lt"/>
              <a:buAutoNum type="arabicPeriod"/>
            </a:pPr>
            <a:r>
              <a:rPr lang="en-US" altLang="ja-JP" sz="1500" dirty="0">
                <a:latin typeface="BIZ UDPゴシック" panose="020B0400000000000000" pitchFamily="50" charset="-128"/>
                <a:ea typeface="BIZ UDPゴシック" panose="020B0400000000000000" pitchFamily="50" charset="-128"/>
              </a:rPr>
              <a:t>3,3‘-</a:t>
            </a:r>
            <a:r>
              <a:rPr lang="ja-JP" altLang="ja-JP" sz="1500" dirty="0">
                <a:latin typeface="BIZ UDPゴシック" panose="020B0400000000000000" pitchFamily="50" charset="-128"/>
                <a:ea typeface="BIZ UDPゴシック" panose="020B0400000000000000" pitchFamily="50" charset="-128"/>
              </a:rPr>
              <a:t>ジメトキシ</a:t>
            </a:r>
            <a:r>
              <a:rPr lang="en-US" altLang="ja-JP" sz="1500" dirty="0">
                <a:latin typeface="BIZ UDPゴシック" panose="020B0400000000000000" pitchFamily="50" charset="-128"/>
                <a:ea typeface="BIZ UDPゴシック" panose="020B0400000000000000" pitchFamily="50" charset="-128"/>
              </a:rPr>
              <a:t>-4,4’-</a:t>
            </a:r>
            <a:r>
              <a:rPr lang="ja-JP" altLang="ja-JP" sz="1500" dirty="0">
                <a:latin typeface="BIZ UDPゴシック" panose="020B0400000000000000" pitchFamily="50" charset="-128"/>
                <a:ea typeface="BIZ UDPゴシック" panose="020B0400000000000000" pitchFamily="50" charset="-128"/>
              </a:rPr>
              <a:t>ジアミノビフェニル（ジアニシジン）</a:t>
            </a:r>
          </a:p>
          <a:p>
            <a:pPr marL="228600" indent="-228600" fontAlgn="ctr">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チオセミカルバジド</a:t>
            </a:r>
          </a:p>
          <a:p>
            <a:pPr marL="228600" indent="-228600" fontAlgn="ctr">
              <a:buClrTx/>
              <a:buFont typeface="+mj-lt"/>
              <a:buAutoNum type="arabicPeriod"/>
            </a:pPr>
            <a:r>
              <a:rPr lang="en-US" altLang="ja-JP" sz="1500" dirty="0">
                <a:solidFill>
                  <a:srgbClr val="FF0000"/>
                </a:solidFill>
                <a:latin typeface="BIZ UDPゴシック" panose="020B0400000000000000" pitchFamily="50" charset="-128"/>
                <a:ea typeface="BIZ UDPゴシック" panose="020B0400000000000000" pitchFamily="50" charset="-128"/>
              </a:rPr>
              <a:t>2,4,6-</a:t>
            </a:r>
            <a:r>
              <a:rPr lang="ja-JP" altLang="ja-JP" sz="1500" dirty="0">
                <a:solidFill>
                  <a:srgbClr val="FF0000"/>
                </a:solidFill>
                <a:latin typeface="BIZ UDPゴシック" panose="020B0400000000000000" pitchFamily="50" charset="-128"/>
                <a:ea typeface="BIZ UDPゴシック" panose="020B0400000000000000" pitchFamily="50" charset="-128"/>
              </a:rPr>
              <a:t>トリアミノ</a:t>
            </a:r>
            <a:r>
              <a:rPr lang="en-US" altLang="ja-JP" sz="1500" dirty="0">
                <a:solidFill>
                  <a:srgbClr val="FF0000"/>
                </a:solidFill>
                <a:latin typeface="BIZ UDPゴシック" panose="020B0400000000000000" pitchFamily="50" charset="-128"/>
                <a:ea typeface="BIZ UDPゴシック" panose="020B0400000000000000" pitchFamily="50" charset="-128"/>
              </a:rPr>
              <a:t>-1,3,5-</a:t>
            </a:r>
            <a:r>
              <a:rPr lang="ja-JP" altLang="ja-JP" sz="1500" dirty="0">
                <a:solidFill>
                  <a:srgbClr val="FF0000"/>
                </a:solidFill>
                <a:latin typeface="BIZ UDPゴシック" panose="020B0400000000000000" pitchFamily="50" charset="-128"/>
                <a:ea typeface="BIZ UDPゴシック" panose="020B0400000000000000" pitchFamily="50" charset="-128"/>
              </a:rPr>
              <a:t>トリアジン（メラミン）</a:t>
            </a:r>
            <a:r>
              <a:rPr kumimoji="0" lang="en-US" altLang="ja-JP" sz="1500" baseline="30000" dirty="0">
                <a:solidFill>
                  <a:srgbClr val="FF0000"/>
                </a:solidFill>
                <a:latin typeface="BIZ UDPゴシック" panose="020B0400000000000000" pitchFamily="50" charset="-128"/>
                <a:ea typeface="BIZ UDPゴシック" panose="020B0400000000000000" pitchFamily="50" charset="-128"/>
              </a:rPr>
              <a:t> ※1</a:t>
            </a:r>
            <a:endParaRPr lang="ja-JP" altLang="ja-JP" sz="1500" dirty="0">
              <a:solidFill>
                <a:srgbClr val="FF0000"/>
              </a:solidFill>
              <a:latin typeface="BIZ UDPゴシック" panose="020B0400000000000000" pitchFamily="50" charset="-128"/>
              <a:ea typeface="BIZ UDPゴシック" panose="020B0400000000000000" pitchFamily="50" charset="-128"/>
            </a:endParaRPr>
          </a:p>
          <a:p>
            <a:pPr marL="228600" indent="-228600" fontAlgn="ctr">
              <a:buClrTx/>
              <a:buFont typeface="+mj-lt"/>
              <a:buAutoNum type="arabicPeriod"/>
            </a:pPr>
            <a:r>
              <a:rPr lang="en-US" altLang="ja-JP" sz="1500" dirty="0">
                <a:latin typeface="BIZ UDPゴシック" panose="020B0400000000000000" pitchFamily="50" charset="-128"/>
                <a:ea typeface="BIZ UDPゴシック" panose="020B0400000000000000" pitchFamily="50" charset="-128"/>
              </a:rPr>
              <a:t>3,5,5-</a:t>
            </a:r>
            <a:r>
              <a:rPr lang="ja-JP" altLang="ja-JP" sz="1500" dirty="0">
                <a:latin typeface="BIZ UDPゴシック" panose="020B0400000000000000" pitchFamily="50" charset="-128"/>
                <a:ea typeface="BIZ UDPゴシック" panose="020B0400000000000000" pitchFamily="50" charset="-128"/>
              </a:rPr>
              <a:t>トリメチル</a:t>
            </a:r>
            <a:r>
              <a:rPr lang="en-US" altLang="ja-JP" sz="1500" dirty="0">
                <a:latin typeface="BIZ UDPゴシック" panose="020B0400000000000000" pitchFamily="50" charset="-128"/>
                <a:ea typeface="BIZ UDPゴシック" panose="020B0400000000000000" pitchFamily="50" charset="-128"/>
              </a:rPr>
              <a:t>-2-</a:t>
            </a:r>
            <a:r>
              <a:rPr lang="ja-JP" altLang="ja-JP" sz="1500" dirty="0">
                <a:latin typeface="BIZ UDPゴシック" panose="020B0400000000000000" pitchFamily="50" charset="-128"/>
                <a:ea typeface="BIZ UDPゴシック" panose="020B0400000000000000" pitchFamily="50" charset="-128"/>
              </a:rPr>
              <a:t>シクロへキサン</a:t>
            </a:r>
            <a:r>
              <a:rPr lang="en-US" altLang="ja-JP" sz="1500" dirty="0">
                <a:latin typeface="BIZ UDPゴシック" panose="020B0400000000000000" pitchFamily="50" charset="-128"/>
                <a:ea typeface="BIZ UDPゴシック" panose="020B0400000000000000" pitchFamily="50" charset="-128"/>
              </a:rPr>
              <a:t>-1-</a:t>
            </a:r>
            <a:r>
              <a:rPr lang="ja-JP" altLang="ja-JP" sz="1500" dirty="0">
                <a:latin typeface="BIZ UDPゴシック" panose="020B0400000000000000" pitchFamily="50" charset="-128"/>
                <a:ea typeface="BIZ UDPゴシック" panose="020B0400000000000000" pitchFamily="50" charset="-128"/>
              </a:rPr>
              <a:t>オン（イソホロン）</a:t>
            </a:r>
          </a:p>
        </p:txBody>
      </p:sp>
      <p:sp>
        <p:nvSpPr>
          <p:cNvPr id="16" name="Rectangle 24"/>
          <p:cNvSpPr txBox="1">
            <a:spLocks noChangeArrowheads="1"/>
          </p:cNvSpPr>
          <p:nvPr/>
        </p:nvSpPr>
        <p:spPr>
          <a:xfrm>
            <a:off x="269874" y="6399490"/>
            <a:ext cx="4167655" cy="339282"/>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lgn="ctr" fontAlgn="ctr">
              <a:buClrTx/>
              <a:buNone/>
            </a:pPr>
            <a:r>
              <a:rPr lang="en-US" altLang="ja-JP" sz="1500" dirty="0">
                <a:latin typeface="BIZ UDPゴシック" panose="020B0400000000000000" pitchFamily="50" charset="-128"/>
                <a:ea typeface="BIZ UDPゴシック" panose="020B0400000000000000" pitchFamily="50" charset="-128"/>
              </a:rPr>
              <a:t>VOC</a:t>
            </a:r>
            <a:endParaRPr lang="ja-JP" altLang="en-US" sz="1500" dirty="0">
              <a:latin typeface="BIZ UDPゴシック" panose="020B0400000000000000" pitchFamily="50" charset="-128"/>
              <a:ea typeface="BIZ UDPゴシック" panose="020B0400000000000000" pitchFamily="50" charset="-128"/>
            </a:endParaRPr>
          </a:p>
        </p:txBody>
      </p:sp>
      <p:sp>
        <p:nvSpPr>
          <p:cNvPr id="17" name="Rectangle 24"/>
          <p:cNvSpPr txBox="1">
            <a:spLocks noChangeArrowheads="1"/>
          </p:cNvSpPr>
          <p:nvPr/>
        </p:nvSpPr>
        <p:spPr>
          <a:xfrm>
            <a:off x="4437530" y="1999827"/>
            <a:ext cx="4438183" cy="4001249"/>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342900" indent="-342900" fontAlgn="ctr">
              <a:buClrTx/>
              <a:buFont typeface="+mj-lt"/>
              <a:buAutoNum type="arabicPeriod" startAt="13"/>
            </a:pPr>
            <a:r>
              <a:rPr lang="en-US" altLang="ja-JP" sz="1500" dirty="0">
                <a:latin typeface="BIZ UDPゴシック" panose="020B0400000000000000" pitchFamily="50" charset="-128"/>
                <a:ea typeface="BIZ UDPゴシック" panose="020B0400000000000000" pitchFamily="50" charset="-128"/>
              </a:rPr>
              <a:t>1-</a:t>
            </a:r>
            <a:r>
              <a:rPr lang="ja-JP" altLang="ja-JP" sz="1500" dirty="0">
                <a:latin typeface="BIZ UDPゴシック" panose="020B0400000000000000" pitchFamily="50" charset="-128"/>
                <a:ea typeface="BIZ UDPゴシック" panose="020B0400000000000000" pitchFamily="50" charset="-128"/>
              </a:rPr>
              <a:t>ナフチルアミン</a:t>
            </a:r>
          </a:p>
          <a:p>
            <a:pPr marL="342900" indent="-342900" fontAlgn="ctr">
              <a:buClrTx/>
              <a:buFont typeface="+mj-lt"/>
              <a:buAutoNum type="arabicPeriod" startAt="13"/>
            </a:pPr>
            <a:r>
              <a:rPr lang="en-US" altLang="ja-JP" sz="1500" dirty="0">
                <a:latin typeface="BIZ UDPゴシック" panose="020B0400000000000000" pitchFamily="50" charset="-128"/>
                <a:ea typeface="BIZ UDPゴシック" panose="020B0400000000000000" pitchFamily="50" charset="-128"/>
              </a:rPr>
              <a:t>2,2‘,2</a:t>
            </a:r>
            <a:r>
              <a:rPr lang="ja-JP" altLang="ja-JP" sz="1500" dirty="0">
                <a:latin typeface="BIZ UDPゴシック" panose="020B0400000000000000" pitchFamily="50" charset="-128"/>
                <a:ea typeface="BIZ UDPゴシック" panose="020B0400000000000000" pitchFamily="50" charset="-128"/>
              </a:rPr>
              <a:t>”</a:t>
            </a:r>
            <a:r>
              <a:rPr lang="en-US" altLang="ja-JP" sz="1500" dirty="0">
                <a:latin typeface="BIZ UDPゴシック" panose="020B0400000000000000" pitchFamily="50" charset="-128"/>
                <a:ea typeface="BIZ UDPゴシック" panose="020B0400000000000000" pitchFamily="50" charset="-128"/>
              </a:rPr>
              <a:t>-</a:t>
            </a:r>
            <a:r>
              <a:rPr lang="ja-JP" altLang="ja-JP" sz="1500" dirty="0">
                <a:latin typeface="BIZ UDPゴシック" panose="020B0400000000000000" pitchFamily="50" charset="-128"/>
                <a:ea typeface="BIZ UDPゴシック" panose="020B0400000000000000" pitchFamily="50" charset="-128"/>
              </a:rPr>
              <a:t>ニトリロトリエタノール（トリエタノールアミン）</a:t>
            </a:r>
          </a:p>
          <a:p>
            <a:pPr marL="342900" indent="-342900" fontAlgn="ctr">
              <a:buClrTx/>
              <a:buFont typeface="+mj-lt"/>
              <a:buAutoNum type="arabicPeriod" startAt="13"/>
            </a:pPr>
            <a:r>
              <a:rPr lang="en-US" altLang="ja-JP" sz="1500" dirty="0">
                <a:latin typeface="BIZ UDPゴシック" panose="020B0400000000000000" pitchFamily="50" charset="-128"/>
                <a:ea typeface="BIZ UDPゴシック" panose="020B0400000000000000" pitchFamily="50" charset="-128"/>
              </a:rPr>
              <a:t>1-</a:t>
            </a:r>
            <a:r>
              <a:rPr lang="ja-JP" altLang="ja-JP" sz="1500" dirty="0">
                <a:latin typeface="BIZ UDPゴシック" panose="020B0400000000000000" pitchFamily="50" charset="-128"/>
                <a:ea typeface="BIZ UDPゴシック" panose="020B0400000000000000" pitchFamily="50" charset="-128"/>
              </a:rPr>
              <a:t>ブタノール</a:t>
            </a:r>
            <a:endParaRPr lang="ja-JP" altLang="en-US" sz="1500" dirty="0">
              <a:latin typeface="BIZ UDPゴシック" panose="020B0400000000000000" pitchFamily="50" charset="-128"/>
              <a:ea typeface="BIZ UDPゴシック" panose="020B0400000000000000" pitchFamily="50" charset="-128"/>
            </a:endParaRPr>
          </a:p>
          <a:p>
            <a:pPr marL="342900" indent="-342900" fontAlgn="ctr">
              <a:buClrTx/>
              <a:buFont typeface="+mj-lt"/>
              <a:buAutoNum type="arabicPeriod" startAt="13"/>
            </a:pPr>
            <a:r>
              <a:rPr lang="en-US" altLang="ja-JP" sz="1500" dirty="0">
                <a:latin typeface="BIZ UDPゴシック" panose="020B0400000000000000" pitchFamily="50" charset="-128"/>
                <a:ea typeface="BIZ UDPゴシック" panose="020B0400000000000000" pitchFamily="50" charset="-128"/>
              </a:rPr>
              <a:t>2-</a:t>
            </a:r>
            <a:r>
              <a:rPr lang="ja-JP" altLang="ja-JP" sz="1500" dirty="0">
                <a:latin typeface="BIZ UDPゴシック" panose="020B0400000000000000" pitchFamily="50" charset="-128"/>
                <a:ea typeface="BIZ UDPゴシック" panose="020B0400000000000000" pitchFamily="50" charset="-128"/>
              </a:rPr>
              <a:t>ブタノン（メチルエチルケトン）</a:t>
            </a:r>
          </a:p>
          <a:p>
            <a:pPr marL="342900" indent="-342900" fontAlgn="ctr">
              <a:buClrTx/>
              <a:buFont typeface="+mj-lt"/>
              <a:buAutoNum type="arabicPeriod" startAt="13"/>
            </a:pPr>
            <a:r>
              <a:rPr lang="en-US" altLang="ja-JP" sz="1500" dirty="0">
                <a:latin typeface="BIZ UDPゴシック" panose="020B0400000000000000" pitchFamily="50" charset="-128"/>
                <a:ea typeface="BIZ UDPゴシック" panose="020B0400000000000000" pitchFamily="50" charset="-128"/>
              </a:rPr>
              <a:t>2-</a:t>
            </a:r>
            <a:r>
              <a:rPr lang="ja-JP" altLang="ja-JP" sz="1500" dirty="0">
                <a:latin typeface="BIZ UDPゴシック" panose="020B0400000000000000" pitchFamily="50" charset="-128"/>
                <a:ea typeface="BIZ UDPゴシック" panose="020B0400000000000000" pitchFamily="50" charset="-128"/>
              </a:rPr>
              <a:t>フランメタノール（フルフリルアルコール）</a:t>
            </a:r>
          </a:p>
          <a:p>
            <a:pPr marL="342900" indent="-342900" fontAlgn="ctr">
              <a:buClrTx/>
              <a:buFont typeface="+mj-lt"/>
              <a:buAutoNum type="arabicPeriod" startAt="13"/>
            </a:pPr>
            <a:r>
              <a:rPr lang="ja-JP" altLang="ja-JP" sz="1500" dirty="0">
                <a:latin typeface="BIZ UDPゴシック" panose="020B0400000000000000" pitchFamily="50" charset="-128"/>
                <a:ea typeface="BIZ UDPゴシック" panose="020B0400000000000000" pitchFamily="50" charset="-128"/>
              </a:rPr>
              <a:t>メタノール（メチルアルコール）</a:t>
            </a:r>
          </a:p>
          <a:p>
            <a:pPr marL="342900" indent="-342900" fontAlgn="ctr">
              <a:buClrTx/>
              <a:buFont typeface="+mj-lt"/>
              <a:buAutoNum type="arabicPeriod" startAt="13"/>
            </a:pPr>
            <a:r>
              <a:rPr lang="en-US" altLang="ja-JP" sz="1500" dirty="0">
                <a:latin typeface="BIZ UDPゴシック" panose="020B0400000000000000" pitchFamily="50" charset="-128"/>
                <a:ea typeface="BIZ UDPゴシック" panose="020B0400000000000000" pitchFamily="50" charset="-128"/>
              </a:rPr>
              <a:t>1-</a:t>
            </a:r>
            <a:r>
              <a:rPr lang="ja-JP" altLang="ja-JP" sz="1500" dirty="0">
                <a:latin typeface="BIZ UDPゴシック" panose="020B0400000000000000" pitchFamily="50" charset="-128"/>
                <a:ea typeface="BIZ UDPゴシック" panose="020B0400000000000000" pitchFamily="50" charset="-128"/>
              </a:rPr>
              <a:t>メチル</a:t>
            </a:r>
            <a:r>
              <a:rPr lang="en-US" altLang="ja-JP" sz="1500" dirty="0">
                <a:latin typeface="BIZ UDPゴシック" panose="020B0400000000000000" pitchFamily="50" charset="-128"/>
                <a:ea typeface="BIZ UDPゴシック" panose="020B0400000000000000" pitchFamily="50" charset="-128"/>
              </a:rPr>
              <a:t>-4-</a:t>
            </a:r>
            <a:r>
              <a:rPr lang="ja-JP" altLang="ja-JP" sz="1500" dirty="0">
                <a:latin typeface="BIZ UDPゴシック" panose="020B0400000000000000" pitchFamily="50" charset="-128"/>
                <a:ea typeface="BIZ UDPゴシック" panose="020B0400000000000000" pitchFamily="50" charset="-128"/>
              </a:rPr>
              <a:t>ニトロベンゼン（</a:t>
            </a:r>
            <a:r>
              <a:rPr lang="en-US" altLang="ja-JP" sz="1500" dirty="0">
                <a:latin typeface="BIZ UDPゴシック" panose="020B0400000000000000" pitchFamily="50" charset="-128"/>
                <a:ea typeface="BIZ UDPゴシック" panose="020B0400000000000000" pitchFamily="50" charset="-128"/>
              </a:rPr>
              <a:t>p-</a:t>
            </a:r>
            <a:r>
              <a:rPr lang="ja-JP" altLang="ja-JP" sz="1500" dirty="0">
                <a:latin typeface="BIZ UDPゴシック" panose="020B0400000000000000" pitchFamily="50" charset="-128"/>
                <a:ea typeface="BIZ UDPゴシック" panose="020B0400000000000000" pitchFamily="50" charset="-128"/>
              </a:rPr>
              <a:t>ニトロトルエン）</a:t>
            </a:r>
          </a:p>
          <a:p>
            <a:pPr marL="342900" indent="-342900" fontAlgn="ctr">
              <a:buClrTx/>
              <a:buFont typeface="+mj-lt"/>
              <a:buAutoNum type="arabicPeriod" startAt="13"/>
            </a:pPr>
            <a:r>
              <a:rPr lang="en-US" altLang="ja-JP" sz="1500" dirty="0">
                <a:solidFill>
                  <a:srgbClr val="FF0000"/>
                </a:solidFill>
                <a:latin typeface="BIZ UDPゴシック" panose="020B0400000000000000" pitchFamily="50" charset="-128"/>
                <a:ea typeface="BIZ UDPゴシック" panose="020B0400000000000000" pitchFamily="50" charset="-128"/>
              </a:rPr>
              <a:t>4-</a:t>
            </a:r>
            <a:r>
              <a:rPr lang="ja-JP" altLang="ja-JP" sz="1500" dirty="0">
                <a:solidFill>
                  <a:srgbClr val="FF0000"/>
                </a:solidFill>
                <a:latin typeface="BIZ UDPゴシック" panose="020B0400000000000000" pitchFamily="50" charset="-128"/>
                <a:ea typeface="BIZ UDPゴシック" panose="020B0400000000000000" pitchFamily="50" charset="-128"/>
              </a:rPr>
              <a:t>メチル</a:t>
            </a:r>
            <a:r>
              <a:rPr lang="en-US" altLang="ja-JP" sz="1500" dirty="0">
                <a:solidFill>
                  <a:srgbClr val="FF0000"/>
                </a:solidFill>
                <a:latin typeface="BIZ UDPゴシック" panose="020B0400000000000000" pitchFamily="50" charset="-128"/>
                <a:ea typeface="BIZ UDPゴシック" panose="020B0400000000000000" pitchFamily="50" charset="-128"/>
              </a:rPr>
              <a:t>-2-</a:t>
            </a:r>
            <a:r>
              <a:rPr lang="ja-JP" altLang="ja-JP" sz="1500" dirty="0">
                <a:solidFill>
                  <a:srgbClr val="FF0000"/>
                </a:solidFill>
                <a:latin typeface="BIZ UDPゴシック" panose="020B0400000000000000" pitchFamily="50" charset="-128"/>
                <a:ea typeface="BIZ UDPゴシック" panose="020B0400000000000000" pitchFamily="50" charset="-128"/>
              </a:rPr>
              <a:t>ペンタノン（メチルイソブチルケトン）</a:t>
            </a:r>
            <a:r>
              <a:rPr lang="en-US" altLang="ja-JP" sz="1500" baseline="30000" dirty="0">
                <a:solidFill>
                  <a:srgbClr val="FF0000"/>
                </a:solidFill>
                <a:latin typeface="BIZ UDPゴシック" panose="020B0400000000000000" pitchFamily="50" charset="-128"/>
                <a:ea typeface="BIZ UDPゴシック" panose="020B0400000000000000" pitchFamily="50" charset="-128"/>
              </a:rPr>
              <a:t> ※1</a:t>
            </a:r>
            <a:endParaRPr lang="ja-JP" altLang="ja-JP" sz="1500" dirty="0">
              <a:solidFill>
                <a:srgbClr val="FF0000"/>
              </a:solidFill>
              <a:latin typeface="BIZ UDPゴシック" panose="020B0400000000000000" pitchFamily="50" charset="-128"/>
              <a:ea typeface="BIZ UDPゴシック" panose="020B0400000000000000" pitchFamily="50" charset="-128"/>
            </a:endParaRPr>
          </a:p>
          <a:p>
            <a:pPr marL="342900" indent="-342900" fontAlgn="ctr">
              <a:buClrTx/>
              <a:buFont typeface="+mj-lt"/>
              <a:buAutoNum type="arabicPeriod" startAt="13"/>
            </a:pPr>
            <a:r>
              <a:rPr lang="ja-JP" altLang="ja-JP" sz="1500" dirty="0">
                <a:solidFill>
                  <a:srgbClr val="7030A0"/>
                </a:solidFill>
                <a:latin typeface="BIZ UDPゴシック" panose="020B0400000000000000" pitchFamily="50" charset="-128"/>
                <a:ea typeface="BIZ UDPゴシック" panose="020B0400000000000000" pitchFamily="50" charset="-128"/>
              </a:rPr>
              <a:t>硫酸ジエチル</a:t>
            </a:r>
            <a:r>
              <a:rPr lang="en-US" altLang="ja-JP" sz="1500" baseline="30000" dirty="0">
                <a:solidFill>
                  <a:srgbClr val="7030A0"/>
                </a:solidFill>
                <a:latin typeface="BIZ UDPゴシック" panose="020B0400000000000000" pitchFamily="50" charset="-128"/>
                <a:ea typeface="BIZ UDPゴシック" panose="020B0400000000000000" pitchFamily="50" charset="-128"/>
              </a:rPr>
              <a:t>※2</a:t>
            </a:r>
            <a:endParaRPr lang="ja-JP" altLang="ja-JP" sz="1500" dirty="0">
              <a:solidFill>
                <a:srgbClr val="7030A0"/>
              </a:solidFill>
              <a:latin typeface="BIZ UDPゴシック" panose="020B0400000000000000" pitchFamily="50" charset="-128"/>
              <a:ea typeface="BIZ UDPゴシック" panose="020B0400000000000000" pitchFamily="50" charset="-128"/>
            </a:endParaRPr>
          </a:p>
          <a:p>
            <a:pPr marL="342900" indent="-342900" fontAlgn="ctr">
              <a:buClrTx/>
              <a:buFont typeface="+mj-lt"/>
              <a:buAutoNum type="arabicPeriod" startAt="13"/>
            </a:pPr>
            <a:r>
              <a:rPr lang="ja-JP" altLang="ja-JP" sz="1500" dirty="0">
                <a:solidFill>
                  <a:srgbClr val="FF0000"/>
                </a:solidFill>
                <a:latin typeface="BIZ UDPゴシック" panose="020B0400000000000000" pitchFamily="50" charset="-128"/>
                <a:ea typeface="BIZ UDPゴシック" panose="020B0400000000000000" pitchFamily="50" charset="-128"/>
              </a:rPr>
              <a:t>硫酸ジメチル</a:t>
            </a:r>
            <a:r>
              <a:rPr lang="en-US" altLang="ja-JP" sz="1500" baseline="30000" dirty="0">
                <a:solidFill>
                  <a:srgbClr val="FF0000"/>
                </a:solidFill>
                <a:latin typeface="BIZ UDPゴシック" panose="020B0400000000000000" pitchFamily="50" charset="-128"/>
                <a:ea typeface="BIZ UDPゴシック" panose="020B0400000000000000" pitchFamily="50" charset="-128"/>
              </a:rPr>
              <a:t>※1</a:t>
            </a:r>
            <a:endParaRPr lang="ja-JP" altLang="ja-JP" sz="1500" dirty="0">
              <a:solidFill>
                <a:srgbClr val="FF0000"/>
              </a:solidFill>
              <a:latin typeface="BIZ UDPゴシック" panose="020B0400000000000000" pitchFamily="50" charset="-128"/>
              <a:ea typeface="BIZ UDPゴシック" panose="020B0400000000000000" pitchFamily="50" charset="-128"/>
            </a:endParaRPr>
          </a:p>
          <a:p>
            <a:pPr marL="342900" indent="-342900" fontAlgn="ctr">
              <a:buClrTx/>
              <a:buFont typeface="+mj-lt"/>
              <a:buAutoNum type="arabicPeriod" startAt="13"/>
            </a:pPr>
            <a:r>
              <a:rPr lang="ja-JP" altLang="ja-JP" sz="1500" dirty="0">
                <a:latin typeface="BIZ UDPゴシック" panose="020B0400000000000000" pitchFamily="50" charset="-128"/>
                <a:ea typeface="BIZ UDPゴシック" panose="020B0400000000000000" pitchFamily="50" charset="-128"/>
              </a:rPr>
              <a:t>リン酸ジブチル</a:t>
            </a:r>
          </a:p>
          <a:p>
            <a:pPr marL="342900" indent="-342900" fontAlgn="ctr">
              <a:buClrTx/>
              <a:buFont typeface="+mj-lt"/>
              <a:buAutoNum type="arabicPeriod" startAt="13"/>
            </a:pPr>
            <a:r>
              <a:rPr lang="en-US" altLang="ja-JP" sz="1500" dirty="0">
                <a:latin typeface="BIZ UDPゴシック" panose="020B0400000000000000" pitchFamily="50" charset="-128"/>
                <a:ea typeface="BIZ UDPゴシック" panose="020B0400000000000000" pitchFamily="50" charset="-128"/>
              </a:rPr>
              <a:t>VOC</a:t>
            </a:r>
            <a:endParaRPr lang="ja-JP" altLang="en-US" sz="1500" dirty="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269874" y="1725365"/>
            <a:ext cx="914400" cy="322437"/>
          </a:xfrm>
          <a:prstGeom prst="rect">
            <a:avLst/>
          </a:prstGeom>
        </p:spPr>
        <p:txBody>
          <a:bodyPr wrap="none" rtlCol="0">
            <a:normAutofit lnSpcReduction="10000"/>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（現行：</a:t>
            </a:r>
            <a:r>
              <a:rPr kumimoji="1" lang="en-US" altLang="ja-JP" sz="1600" dirty="0">
                <a:latin typeface="BIZ UDPゴシック" panose="020B0400000000000000" pitchFamily="50" charset="-128"/>
                <a:ea typeface="BIZ UDPゴシック" panose="020B0400000000000000" pitchFamily="50" charset="-128"/>
              </a:rPr>
              <a:t>24</a:t>
            </a:r>
            <a:r>
              <a:rPr kumimoji="1" lang="ja-JP" altLang="en-US" sz="1600" dirty="0">
                <a:latin typeface="BIZ UDPゴシック" panose="020B0400000000000000" pitchFamily="50" charset="-128"/>
                <a:ea typeface="BIZ UDPゴシック" panose="020B0400000000000000" pitchFamily="50" charset="-128"/>
              </a:rPr>
              <a:t>物質）</a:t>
            </a:r>
          </a:p>
        </p:txBody>
      </p:sp>
      <p:sp>
        <p:nvSpPr>
          <p:cNvPr id="21" name="テキスト ボックス 20"/>
          <p:cNvSpPr txBox="1"/>
          <p:nvPr/>
        </p:nvSpPr>
        <p:spPr>
          <a:xfrm>
            <a:off x="269874" y="6141872"/>
            <a:ext cx="858663" cy="322437"/>
          </a:xfrm>
          <a:prstGeom prst="rect">
            <a:avLst/>
          </a:prstGeom>
        </p:spPr>
        <p:txBody>
          <a:bodyPr wrap="none" rtlCol="0">
            <a:normAutofit lnSpcReduction="10000"/>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（改正後：１物質）</a:t>
            </a:r>
          </a:p>
        </p:txBody>
      </p:sp>
      <p:sp>
        <p:nvSpPr>
          <p:cNvPr id="9" name="下矢印 8"/>
          <p:cNvSpPr/>
          <p:nvPr/>
        </p:nvSpPr>
        <p:spPr>
          <a:xfrm>
            <a:off x="1976209" y="6097052"/>
            <a:ext cx="806824" cy="206039"/>
          </a:xfrm>
          <a:prstGeom prst="downArrow">
            <a:avLst/>
          </a:prstGeom>
          <a:solidFill>
            <a:schemeClr val="lt1"/>
          </a:solidFill>
          <a:ln w="38100">
            <a:solidFill>
              <a:srgbClr val="002060"/>
            </a:solidFill>
          </a:ln>
        </p:spPr>
        <p:style>
          <a:lnRef idx="2">
            <a:schemeClr val="dk1"/>
          </a:lnRef>
          <a:fillRef idx="1">
            <a:schemeClr val="lt1"/>
          </a:fillRef>
          <a:effectRef idx="0">
            <a:schemeClr val="dk1"/>
          </a:effectRef>
          <a:fontRef idx="minor">
            <a:schemeClr val="dk1"/>
          </a:fontRef>
        </p:style>
        <p:txBody>
          <a:bodyPr vert="eaVert" rtlCol="0" anchor="b"/>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14" name="テキスト ボックス 13"/>
          <p:cNvSpPr txBox="1"/>
          <p:nvPr/>
        </p:nvSpPr>
        <p:spPr>
          <a:xfrm>
            <a:off x="6354498" y="5108832"/>
            <a:ext cx="2521215" cy="577867"/>
          </a:xfrm>
          <a:prstGeom prst="rect">
            <a:avLst/>
          </a:prstGeom>
        </p:spPr>
        <p:txBody>
          <a:bodyPr wrap="square" rtlCol="0">
            <a:noAutofit/>
          </a:bodyPr>
          <a:lstStyle/>
          <a:p>
            <a:pPr>
              <a:buFont typeface="Wingdings" pitchFamily="2" charset="2"/>
              <a:buNone/>
            </a:pPr>
            <a:r>
              <a:rPr kumimoji="1" lang="en-US" altLang="ja-JP" sz="1200" dirty="0">
                <a:solidFill>
                  <a:srgbClr val="FF0000"/>
                </a:solidFill>
                <a:latin typeface="BIZ UDPゴシック" panose="020B0400000000000000" pitchFamily="50" charset="-128"/>
                <a:ea typeface="BIZ UDPゴシック" panose="020B0400000000000000" pitchFamily="50" charset="-128"/>
              </a:rPr>
              <a:t>※1</a:t>
            </a:r>
            <a:r>
              <a:rPr kumimoji="1" lang="ja-JP" altLang="en-US" sz="1200" dirty="0">
                <a:solidFill>
                  <a:srgbClr val="FF0000"/>
                </a:solidFill>
                <a:latin typeface="BIZ UDPゴシック" panose="020B0400000000000000" pitchFamily="50" charset="-128"/>
                <a:ea typeface="BIZ UDPゴシック" panose="020B0400000000000000" pitchFamily="50" charset="-128"/>
              </a:rPr>
              <a:t>　改正後、第一種指定化学物質</a:t>
            </a:r>
            <a:endParaRPr kumimoji="1" lang="en-US" altLang="ja-JP" sz="1200" dirty="0">
              <a:solidFill>
                <a:srgbClr val="FF0000"/>
              </a:solidFill>
              <a:latin typeface="BIZ UDPゴシック" panose="020B0400000000000000" pitchFamily="50" charset="-128"/>
              <a:ea typeface="BIZ UDPゴシック" panose="020B0400000000000000" pitchFamily="50" charset="-128"/>
            </a:endParaRPr>
          </a:p>
          <a:p>
            <a:pPr>
              <a:buFont typeface="Wingdings" pitchFamily="2" charset="2"/>
              <a:buNone/>
            </a:pPr>
            <a:r>
              <a:rPr kumimoji="1" lang="ja-JP" altLang="en-US" sz="1200" dirty="0">
                <a:solidFill>
                  <a:srgbClr val="FF0000"/>
                </a:solidFill>
                <a:latin typeface="BIZ UDPゴシック" panose="020B0400000000000000" pitchFamily="50" charset="-128"/>
                <a:ea typeface="BIZ UDPゴシック" panose="020B0400000000000000" pitchFamily="50" charset="-128"/>
              </a:rPr>
              <a:t>　　　 となるもの</a:t>
            </a:r>
            <a:endParaRPr kumimoji="1" lang="en-US" altLang="ja-JP" sz="1200" dirty="0">
              <a:solidFill>
                <a:srgbClr val="FF0000"/>
              </a:solidFill>
              <a:latin typeface="BIZ UDPゴシック" panose="020B0400000000000000" pitchFamily="50" charset="-128"/>
              <a:ea typeface="BIZ UDPゴシック" panose="020B0400000000000000" pitchFamily="50" charset="-128"/>
            </a:endParaRPr>
          </a:p>
          <a:p>
            <a:pPr>
              <a:buFont typeface="Wingdings" pitchFamily="2" charset="2"/>
              <a:buNone/>
            </a:pPr>
            <a:r>
              <a:rPr kumimoji="1" lang="en-US" altLang="ja-JP" sz="1200" dirty="0">
                <a:solidFill>
                  <a:srgbClr val="7030A0"/>
                </a:solidFill>
                <a:latin typeface="BIZ UDPゴシック" panose="020B0400000000000000" pitchFamily="50" charset="-128"/>
                <a:ea typeface="BIZ UDPゴシック" panose="020B0400000000000000" pitchFamily="50" charset="-128"/>
              </a:rPr>
              <a:t>※2</a:t>
            </a:r>
            <a:r>
              <a:rPr kumimoji="1" lang="ja-JP" altLang="en-US" sz="1200" dirty="0">
                <a:solidFill>
                  <a:srgbClr val="7030A0"/>
                </a:solidFill>
                <a:latin typeface="BIZ UDPゴシック" panose="020B0400000000000000" pitchFamily="50" charset="-128"/>
                <a:ea typeface="BIZ UDPゴシック" panose="020B0400000000000000" pitchFamily="50" charset="-128"/>
              </a:rPr>
              <a:t>　改正後、第二種指定化学物質</a:t>
            </a:r>
            <a:endParaRPr kumimoji="1" lang="en-US" altLang="ja-JP" sz="1200" dirty="0">
              <a:solidFill>
                <a:srgbClr val="7030A0"/>
              </a:solidFill>
              <a:latin typeface="BIZ UDPゴシック" panose="020B0400000000000000" pitchFamily="50" charset="-128"/>
              <a:ea typeface="BIZ UDPゴシック" panose="020B0400000000000000" pitchFamily="50" charset="-128"/>
            </a:endParaRPr>
          </a:p>
          <a:p>
            <a:pPr>
              <a:buFont typeface="Wingdings" pitchFamily="2" charset="2"/>
              <a:buNone/>
            </a:pPr>
            <a:r>
              <a:rPr kumimoji="1" lang="ja-JP" altLang="en-US" sz="1200" dirty="0">
                <a:solidFill>
                  <a:srgbClr val="7030A0"/>
                </a:solidFill>
                <a:latin typeface="BIZ UDPゴシック" panose="020B0400000000000000" pitchFamily="50" charset="-128"/>
                <a:ea typeface="BIZ UDPゴシック" panose="020B0400000000000000" pitchFamily="50" charset="-128"/>
              </a:rPr>
              <a:t>　　　 となるもの</a:t>
            </a:r>
          </a:p>
        </p:txBody>
      </p:sp>
      <p:sp>
        <p:nvSpPr>
          <p:cNvPr id="3" name="大かっこ 2"/>
          <p:cNvSpPr/>
          <p:nvPr/>
        </p:nvSpPr>
        <p:spPr>
          <a:xfrm>
            <a:off x="6390080" y="5117241"/>
            <a:ext cx="2395940" cy="793971"/>
          </a:xfrm>
          <a:prstGeom prst="bracketPair">
            <a:avLst>
              <a:gd name="adj" fmla="val 7407"/>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5" name="テキスト ボックス 14"/>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府独自指定物質見直しの内容</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18" name="コンテンツ プレースホルダー 1"/>
          <p:cNvSpPr txBox="1">
            <a:spLocks/>
          </p:cNvSpPr>
          <p:nvPr/>
        </p:nvSpPr>
        <p:spPr>
          <a:xfrm>
            <a:off x="180181" y="1331097"/>
            <a:ext cx="8605838" cy="380522"/>
          </a:xfrm>
          <a:prstGeom prst="rect">
            <a:avLst/>
          </a:prstGeom>
          <a:noFill/>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lnSpc>
                <a:spcPct val="110000"/>
              </a:lnSpc>
              <a:spcBef>
                <a:spcPts val="1200"/>
              </a:spcBef>
              <a:buClrTx/>
              <a:buNone/>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条例</a:t>
            </a: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府独自指定物質（第一種管理化学物質）</a:t>
            </a:r>
            <a:endParaRPr lang="en-US" altLang="ja-JP" sz="2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24875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15</a:t>
            </a:fld>
            <a:endParaRPr lang="en-US" dirty="0"/>
          </a:p>
        </p:txBody>
      </p:sp>
      <p:sp>
        <p:nvSpPr>
          <p:cNvPr id="14" name="Rectangle 24"/>
          <p:cNvSpPr txBox="1">
            <a:spLocks noChangeArrowheads="1"/>
          </p:cNvSpPr>
          <p:nvPr/>
        </p:nvSpPr>
        <p:spPr>
          <a:xfrm>
            <a:off x="1054024" y="2042499"/>
            <a:ext cx="2334633" cy="1666892"/>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228600" indent="-228600" fontAlgn="t">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アンモニア</a:t>
            </a:r>
          </a:p>
          <a:p>
            <a:pPr marL="228600" indent="-228600" fontAlgn="t">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一酸化窒素 </a:t>
            </a:r>
          </a:p>
          <a:p>
            <a:pPr marL="228600" indent="-228600" fontAlgn="t">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一酸化二窒素 </a:t>
            </a:r>
          </a:p>
          <a:p>
            <a:pPr marL="228600" indent="-228600" fontAlgn="t">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塩化アンモニウム</a:t>
            </a:r>
          </a:p>
          <a:p>
            <a:pPr marL="228600" indent="-228600" fontAlgn="t">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塩化水素</a:t>
            </a:r>
          </a:p>
          <a:p>
            <a:pPr marL="228600" indent="-228600" fontAlgn="t">
              <a:buClrTx/>
              <a:buFont typeface="+mj-lt"/>
              <a:buAutoNum type="arabicPeriod"/>
            </a:pPr>
            <a:r>
              <a:rPr lang="ja-JP" altLang="ja-JP" sz="1500" dirty="0">
                <a:latin typeface="BIZ UDPゴシック" panose="020B0400000000000000" pitchFamily="50" charset="-128"/>
                <a:ea typeface="BIZ UDPゴシック" panose="020B0400000000000000" pitchFamily="50" charset="-128"/>
              </a:rPr>
              <a:t>塩素</a:t>
            </a:r>
          </a:p>
        </p:txBody>
      </p:sp>
      <p:sp>
        <p:nvSpPr>
          <p:cNvPr id="15" name="Rectangle 24"/>
          <p:cNvSpPr txBox="1">
            <a:spLocks noChangeArrowheads="1"/>
          </p:cNvSpPr>
          <p:nvPr/>
        </p:nvSpPr>
        <p:spPr>
          <a:xfrm>
            <a:off x="1054025" y="4158962"/>
            <a:ext cx="2334633" cy="2536748"/>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228600" indent="-228600" fontAlgn="t">
              <a:buClrTx/>
              <a:buFont typeface="+mj-lt"/>
              <a:buAutoNum type="arabicPeriod"/>
            </a:pPr>
            <a:r>
              <a:rPr lang="ja-JP" altLang="en-US" sz="1500" dirty="0">
                <a:latin typeface="BIZ UDPゴシック" panose="020B0400000000000000" pitchFamily="50" charset="-128"/>
                <a:ea typeface="BIZ UDPゴシック" panose="020B0400000000000000" pitchFamily="50" charset="-128"/>
              </a:rPr>
              <a:t>アンモニア</a:t>
            </a:r>
          </a:p>
          <a:p>
            <a:pPr marL="228600" indent="-228600" fontAlgn="t">
              <a:buClrTx/>
              <a:buFont typeface="+mj-lt"/>
              <a:buAutoNum type="arabicPeriod"/>
            </a:pPr>
            <a:r>
              <a:rPr lang="ja-JP" altLang="en-US" sz="1500" u="sng" dirty="0">
                <a:latin typeface="BIZ UDPゴシック" panose="020B0400000000000000" pitchFamily="50" charset="-128"/>
                <a:ea typeface="BIZ UDPゴシック" panose="020B0400000000000000" pitchFamily="50" charset="-128"/>
              </a:rPr>
              <a:t>一酸化炭素</a:t>
            </a:r>
          </a:p>
          <a:p>
            <a:pPr marL="228600" indent="-228600" fontAlgn="t">
              <a:buClrTx/>
              <a:buFont typeface="+mj-lt"/>
              <a:buAutoNum type="arabicPeriod"/>
            </a:pPr>
            <a:r>
              <a:rPr lang="ja-JP" altLang="en-US" sz="1500" dirty="0">
                <a:latin typeface="BIZ UDPゴシック" panose="020B0400000000000000" pitchFamily="50" charset="-128"/>
                <a:ea typeface="BIZ UDPゴシック" panose="020B0400000000000000" pitchFamily="50" charset="-128"/>
              </a:rPr>
              <a:t>一酸化窒素 </a:t>
            </a:r>
          </a:p>
          <a:p>
            <a:pPr marL="228600" indent="-228600" fontAlgn="t">
              <a:buClrTx/>
              <a:buFont typeface="+mj-lt"/>
              <a:buAutoNum type="arabicPeriod"/>
            </a:pPr>
            <a:r>
              <a:rPr lang="ja-JP" altLang="en-US" sz="1500" dirty="0">
                <a:latin typeface="BIZ UDPゴシック" panose="020B0400000000000000" pitchFamily="50" charset="-128"/>
                <a:ea typeface="BIZ UDPゴシック" panose="020B0400000000000000" pitchFamily="50" charset="-128"/>
              </a:rPr>
              <a:t>一酸化二窒素 </a:t>
            </a:r>
          </a:p>
          <a:p>
            <a:pPr marL="228600" indent="-228600" fontAlgn="t">
              <a:buClrTx/>
              <a:buFont typeface="+mj-lt"/>
              <a:buAutoNum type="arabicPeriod"/>
            </a:pPr>
            <a:r>
              <a:rPr lang="ja-JP" altLang="en-US" sz="1500" dirty="0">
                <a:latin typeface="BIZ UDPゴシック" panose="020B0400000000000000" pitchFamily="50" charset="-128"/>
                <a:ea typeface="BIZ UDPゴシック" panose="020B0400000000000000" pitchFamily="50" charset="-128"/>
              </a:rPr>
              <a:t>塩化アンモニウム</a:t>
            </a:r>
          </a:p>
          <a:p>
            <a:pPr marL="228600" indent="-228600" fontAlgn="t">
              <a:buClrTx/>
              <a:buFont typeface="+mj-lt"/>
              <a:buAutoNum type="arabicPeriod"/>
            </a:pPr>
            <a:r>
              <a:rPr lang="ja-JP" altLang="en-US" sz="1500" dirty="0">
                <a:latin typeface="BIZ UDPゴシック" panose="020B0400000000000000" pitchFamily="50" charset="-128"/>
                <a:ea typeface="BIZ UDPゴシック" panose="020B0400000000000000" pitchFamily="50" charset="-128"/>
              </a:rPr>
              <a:t>塩化水素</a:t>
            </a:r>
          </a:p>
          <a:p>
            <a:pPr marL="228600" indent="-228600" fontAlgn="t">
              <a:buClrTx/>
              <a:buFont typeface="+mj-lt"/>
              <a:buAutoNum type="arabicPeriod"/>
            </a:pPr>
            <a:r>
              <a:rPr lang="ja-JP" altLang="en-US" sz="1500" dirty="0">
                <a:latin typeface="BIZ UDPゴシック" panose="020B0400000000000000" pitchFamily="50" charset="-128"/>
                <a:ea typeface="BIZ UDPゴシック" panose="020B0400000000000000" pitchFamily="50" charset="-128"/>
              </a:rPr>
              <a:t>塩素</a:t>
            </a:r>
          </a:p>
          <a:p>
            <a:pPr marL="228600" indent="-228600" fontAlgn="t">
              <a:buClrTx/>
              <a:buFont typeface="+mj-lt"/>
              <a:buAutoNum type="arabicPeriod"/>
            </a:pPr>
            <a:r>
              <a:rPr lang="ja-JP" altLang="en-US" sz="1500" u="sng" dirty="0">
                <a:latin typeface="BIZ UDPゴシック" panose="020B0400000000000000" pitchFamily="50" charset="-128"/>
                <a:ea typeface="BIZ UDPゴシック" panose="020B0400000000000000" pitchFamily="50" charset="-128"/>
              </a:rPr>
              <a:t>黄リン</a:t>
            </a:r>
          </a:p>
          <a:p>
            <a:pPr marL="228600" indent="-228600" fontAlgn="t">
              <a:buClrTx/>
              <a:buFont typeface="+mj-lt"/>
              <a:buAutoNum type="arabicPeriod"/>
            </a:pPr>
            <a:r>
              <a:rPr lang="ja-JP" altLang="en-US" sz="1500" dirty="0">
                <a:latin typeface="BIZ UDPゴシック" panose="020B0400000000000000" pitchFamily="50" charset="-128"/>
                <a:ea typeface="BIZ UDPゴシック" panose="020B0400000000000000" pitchFamily="50" charset="-128"/>
              </a:rPr>
              <a:t>五塩化リン</a:t>
            </a:r>
          </a:p>
        </p:txBody>
      </p:sp>
      <p:sp>
        <p:nvSpPr>
          <p:cNvPr id="9" name="Rectangle 24"/>
          <p:cNvSpPr txBox="1">
            <a:spLocks noChangeArrowheads="1"/>
          </p:cNvSpPr>
          <p:nvPr/>
        </p:nvSpPr>
        <p:spPr>
          <a:xfrm>
            <a:off x="3388655" y="2046761"/>
            <a:ext cx="2334633" cy="1662628"/>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342900" indent="-342900" fontAlgn="t">
              <a:buClrTx/>
              <a:buFont typeface="+mj-lt"/>
              <a:buAutoNum type="arabicPeriod" startAt="7"/>
            </a:pPr>
            <a:r>
              <a:rPr lang="ja-JP" altLang="ja-JP" sz="1500" dirty="0">
                <a:latin typeface="BIZ UDPゴシック" panose="020B0400000000000000" pitchFamily="50" charset="-128"/>
                <a:ea typeface="BIZ UDPゴシック" panose="020B0400000000000000" pitchFamily="50" charset="-128"/>
              </a:rPr>
              <a:t>五塩化リン</a:t>
            </a:r>
          </a:p>
          <a:p>
            <a:pPr marL="342900" indent="-342900" fontAlgn="t">
              <a:buClrTx/>
              <a:buFont typeface="+mj-lt"/>
              <a:buAutoNum type="arabicPeriod" startAt="7"/>
            </a:pPr>
            <a:r>
              <a:rPr lang="ja-JP" altLang="ja-JP" sz="1500" dirty="0">
                <a:latin typeface="BIZ UDPゴシック" panose="020B0400000000000000" pitchFamily="50" charset="-128"/>
                <a:ea typeface="BIZ UDPゴシック" panose="020B0400000000000000" pitchFamily="50" charset="-128"/>
              </a:rPr>
              <a:t>五酸化二窒素</a:t>
            </a:r>
          </a:p>
          <a:p>
            <a:pPr marL="342900" indent="-342900" fontAlgn="t">
              <a:buClrTx/>
              <a:buFont typeface="+mj-lt"/>
              <a:buAutoNum type="arabicPeriod" startAt="7"/>
            </a:pPr>
            <a:r>
              <a:rPr lang="ja-JP" altLang="ja-JP" sz="1500" dirty="0">
                <a:latin typeface="BIZ UDPゴシック" panose="020B0400000000000000" pitchFamily="50" charset="-128"/>
                <a:ea typeface="BIZ UDPゴシック" panose="020B0400000000000000" pitchFamily="50" charset="-128"/>
              </a:rPr>
              <a:t>三酸化二窒素 </a:t>
            </a:r>
          </a:p>
          <a:p>
            <a:pPr marL="342900" indent="-342900" fontAlgn="t">
              <a:buClrTx/>
              <a:buFont typeface="+mj-lt"/>
              <a:buAutoNum type="arabicPeriod" startAt="7"/>
            </a:pPr>
            <a:r>
              <a:rPr lang="ja-JP" altLang="ja-JP" sz="1500" dirty="0">
                <a:latin typeface="BIZ UDPゴシック" panose="020B0400000000000000" pitchFamily="50" charset="-128"/>
                <a:ea typeface="BIZ UDPゴシック" panose="020B0400000000000000" pitchFamily="50" charset="-128"/>
              </a:rPr>
              <a:t>四酸化二窒素 </a:t>
            </a:r>
          </a:p>
          <a:p>
            <a:pPr marL="342900" indent="-342900" fontAlgn="t">
              <a:buClrTx/>
              <a:buFont typeface="+mj-lt"/>
              <a:buAutoNum type="arabicPeriod" startAt="7"/>
            </a:pPr>
            <a:r>
              <a:rPr lang="ja-JP" altLang="ja-JP" sz="1500" dirty="0">
                <a:latin typeface="BIZ UDPゴシック" panose="020B0400000000000000" pitchFamily="50" charset="-128"/>
                <a:ea typeface="BIZ UDPゴシック" panose="020B0400000000000000" pitchFamily="50" charset="-128"/>
              </a:rPr>
              <a:t>硝酸 </a:t>
            </a:r>
          </a:p>
          <a:p>
            <a:pPr marL="342900" indent="-342900" fontAlgn="t">
              <a:buClrTx/>
              <a:buFont typeface="+mj-lt"/>
              <a:buAutoNum type="arabicPeriod" startAt="7"/>
            </a:pPr>
            <a:r>
              <a:rPr lang="ja-JP" altLang="ja-JP" sz="1500" dirty="0">
                <a:latin typeface="BIZ UDPゴシック" panose="020B0400000000000000" pitchFamily="50" charset="-128"/>
                <a:ea typeface="BIZ UDPゴシック" panose="020B0400000000000000" pitchFamily="50" charset="-128"/>
              </a:rPr>
              <a:t>二酸化窒素 </a:t>
            </a:r>
          </a:p>
        </p:txBody>
      </p:sp>
      <p:sp>
        <p:nvSpPr>
          <p:cNvPr id="16" name="Rectangle 24"/>
          <p:cNvSpPr txBox="1">
            <a:spLocks noChangeArrowheads="1"/>
          </p:cNvSpPr>
          <p:nvPr/>
        </p:nvSpPr>
        <p:spPr>
          <a:xfrm>
            <a:off x="3388655" y="4158962"/>
            <a:ext cx="2334634" cy="2536748"/>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228600" indent="-228600" fontAlgn="t">
              <a:buClrTx/>
              <a:buFont typeface="+mj-lt"/>
              <a:buAutoNum type="arabicPeriod" startAt="10"/>
            </a:pPr>
            <a:r>
              <a:rPr lang="ja-JP" altLang="en-US" sz="1500" dirty="0">
                <a:latin typeface="BIZ UDPゴシック" panose="020B0400000000000000" pitchFamily="50" charset="-128"/>
                <a:ea typeface="BIZ UDPゴシック" panose="020B0400000000000000" pitchFamily="50" charset="-128"/>
              </a:rPr>
              <a:t>五酸化二窒素</a:t>
            </a:r>
          </a:p>
          <a:p>
            <a:pPr marL="228600" indent="-228600" fontAlgn="t">
              <a:buClrTx/>
              <a:buFont typeface="+mj-lt"/>
              <a:buAutoNum type="arabicPeriod" startAt="10"/>
            </a:pPr>
            <a:r>
              <a:rPr lang="ja-JP" altLang="en-US" sz="1500" u="sng" dirty="0">
                <a:latin typeface="BIZ UDPゴシック" panose="020B0400000000000000" pitchFamily="50" charset="-128"/>
                <a:ea typeface="BIZ UDPゴシック" panose="020B0400000000000000" pitchFamily="50" charset="-128"/>
              </a:rPr>
              <a:t>三塩化リン</a:t>
            </a:r>
          </a:p>
          <a:p>
            <a:pPr marL="228600" indent="-228600" fontAlgn="t">
              <a:buClrTx/>
              <a:buFont typeface="+mj-lt"/>
              <a:buAutoNum type="arabicPeriod" startAt="10"/>
            </a:pPr>
            <a:r>
              <a:rPr lang="ja-JP" altLang="en-US" sz="1500" u="sng" dirty="0">
                <a:latin typeface="BIZ UDPゴシック" panose="020B0400000000000000" pitchFamily="50" charset="-128"/>
                <a:ea typeface="BIZ UDPゴシック" panose="020B0400000000000000" pitchFamily="50" charset="-128"/>
              </a:rPr>
              <a:t>三酸化硫黄</a:t>
            </a:r>
          </a:p>
          <a:p>
            <a:pPr marL="228600" indent="-228600" fontAlgn="t">
              <a:buClrTx/>
              <a:buFont typeface="+mj-lt"/>
              <a:buAutoNum type="arabicPeriod" startAt="10"/>
            </a:pPr>
            <a:r>
              <a:rPr lang="ja-JP" altLang="en-US" sz="1500" dirty="0">
                <a:latin typeface="BIZ UDPゴシック" panose="020B0400000000000000" pitchFamily="50" charset="-128"/>
                <a:ea typeface="BIZ UDPゴシック" panose="020B0400000000000000" pitchFamily="50" charset="-128"/>
              </a:rPr>
              <a:t>三酸化二窒素</a:t>
            </a:r>
            <a:r>
              <a:rPr lang="ja-JP" altLang="ja-JP" sz="1500" dirty="0">
                <a:latin typeface="BIZ UDPゴシック" panose="020B0400000000000000" pitchFamily="50" charset="-128"/>
                <a:ea typeface="BIZ UDPゴシック" panose="020B0400000000000000" pitchFamily="50" charset="-128"/>
              </a:rPr>
              <a:t> </a:t>
            </a:r>
          </a:p>
          <a:p>
            <a:pPr marL="228600" indent="-228600" fontAlgn="ctr">
              <a:buClrTx/>
              <a:buFont typeface="+mj-lt"/>
              <a:buAutoNum type="arabicPeriod" startAt="10"/>
            </a:pPr>
            <a:r>
              <a:rPr lang="ja-JP" altLang="en-US" sz="1500" dirty="0">
                <a:latin typeface="BIZ UDPゴシック" panose="020B0400000000000000" pitchFamily="50" charset="-128"/>
                <a:ea typeface="BIZ UDPゴシック" panose="020B0400000000000000" pitchFamily="50" charset="-128"/>
              </a:rPr>
              <a:t>四酸化二窒素 </a:t>
            </a:r>
          </a:p>
          <a:p>
            <a:pPr marL="228600" indent="-228600" fontAlgn="ctr">
              <a:buClrTx/>
              <a:buFont typeface="+mj-lt"/>
              <a:buAutoNum type="arabicPeriod" startAt="10"/>
            </a:pPr>
            <a:r>
              <a:rPr lang="ja-JP" altLang="en-US" sz="1500" dirty="0">
                <a:latin typeface="BIZ UDPゴシック" panose="020B0400000000000000" pitchFamily="50" charset="-128"/>
                <a:ea typeface="BIZ UDPゴシック" panose="020B0400000000000000" pitchFamily="50" charset="-128"/>
              </a:rPr>
              <a:t>硝酸 </a:t>
            </a:r>
          </a:p>
          <a:p>
            <a:pPr marL="228600" indent="-228600" fontAlgn="ctr">
              <a:buClrTx/>
              <a:buFont typeface="+mj-lt"/>
              <a:buAutoNum type="arabicPeriod" startAt="10"/>
            </a:pPr>
            <a:r>
              <a:rPr lang="ja-JP" altLang="en-US" sz="1500" u="sng" dirty="0">
                <a:latin typeface="BIZ UDPゴシック" panose="020B0400000000000000" pitchFamily="50" charset="-128"/>
                <a:ea typeface="BIZ UDPゴシック" panose="020B0400000000000000" pitchFamily="50" charset="-128"/>
              </a:rPr>
              <a:t>二酸化硫黄</a:t>
            </a:r>
          </a:p>
          <a:p>
            <a:pPr marL="228600" indent="-228600" fontAlgn="ctr">
              <a:buClrTx/>
              <a:buFont typeface="+mj-lt"/>
              <a:buAutoNum type="arabicPeriod" startAt="10"/>
            </a:pPr>
            <a:r>
              <a:rPr lang="ja-JP" altLang="en-US" sz="1500" dirty="0">
                <a:latin typeface="BIZ UDPゴシック" panose="020B0400000000000000" pitchFamily="50" charset="-128"/>
                <a:ea typeface="BIZ UDPゴシック" panose="020B0400000000000000" pitchFamily="50" charset="-128"/>
              </a:rPr>
              <a:t>二酸化窒素 </a:t>
            </a:r>
          </a:p>
          <a:p>
            <a:pPr marL="228600" indent="-228600" fontAlgn="ctr">
              <a:buClrTx/>
              <a:buFont typeface="+mj-lt"/>
              <a:buAutoNum type="arabicPeriod" startAt="10"/>
            </a:pPr>
            <a:r>
              <a:rPr lang="ja-JP" altLang="en-US" sz="1500" u="sng" dirty="0">
                <a:latin typeface="BIZ UDPゴシック" panose="020B0400000000000000" pitchFamily="50" charset="-128"/>
                <a:ea typeface="BIZ UDPゴシック" panose="020B0400000000000000" pitchFamily="50" charset="-128"/>
              </a:rPr>
              <a:t>フッ化珪素</a:t>
            </a:r>
          </a:p>
        </p:txBody>
      </p:sp>
      <p:sp>
        <p:nvSpPr>
          <p:cNvPr id="17" name="Rectangle 24"/>
          <p:cNvSpPr txBox="1">
            <a:spLocks noChangeArrowheads="1"/>
          </p:cNvSpPr>
          <p:nvPr/>
        </p:nvSpPr>
        <p:spPr>
          <a:xfrm>
            <a:off x="5723288" y="2046759"/>
            <a:ext cx="2334634" cy="1662629"/>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342900" indent="-342900" fontAlgn="t">
              <a:buClrTx/>
              <a:buFont typeface="+mj-lt"/>
              <a:buAutoNum type="arabicPeriod" startAt="13"/>
            </a:pPr>
            <a:r>
              <a:rPr lang="ja-JP" altLang="ja-JP" sz="1500" dirty="0">
                <a:latin typeface="BIZ UDPゴシック" panose="020B0400000000000000" pitchFamily="50" charset="-128"/>
                <a:ea typeface="BIZ UDPゴシック" panose="020B0400000000000000" pitchFamily="50" charset="-128"/>
              </a:rPr>
              <a:t>フッ素</a:t>
            </a:r>
          </a:p>
          <a:p>
            <a:pPr marL="342900" indent="-342900" fontAlgn="t">
              <a:buClrTx/>
              <a:buFont typeface="+mj-lt"/>
              <a:buAutoNum type="arabicPeriod" startAt="13"/>
            </a:pPr>
            <a:r>
              <a:rPr lang="ja-JP" altLang="ja-JP" sz="1500" dirty="0">
                <a:latin typeface="BIZ UDPゴシック" panose="020B0400000000000000" pitchFamily="50" charset="-128"/>
                <a:ea typeface="BIZ UDPゴシック" panose="020B0400000000000000" pitchFamily="50" charset="-128"/>
              </a:rPr>
              <a:t>硫化水素</a:t>
            </a:r>
          </a:p>
          <a:p>
            <a:pPr marL="342900" indent="-342900" fontAlgn="t">
              <a:buClrTx/>
              <a:buFont typeface="+mj-lt"/>
              <a:buAutoNum type="arabicPeriod" startAt="13"/>
            </a:pPr>
            <a:r>
              <a:rPr lang="ja-JP" altLang="ja-JP" sz="1500" dirty="0">
                <a:latin typeface="BIZ UDPゴシック" panose="020B0400000000000000" pitchFamily="50" charset="-128"/>
                <a:ea typeface="BIZ UDPゴシック" panose="020B0400000000000000" pitchFamily="50" charset="-128"/>
              </a:rPr>
              <a:t>硫酸</a:t>
            </a:r>
          </a:p>
          <a:p>
            <a:pPr marL="342900" indent="-342900" fontAlgn="t">
              <a:buClrTx/>
              <a:buFont typeface="+mj-lt"/>
              <a:buAutoNum type="arabicPeriod" startAt="13"/>
            </a:pPr>
            <a:r>
              <a:rPr lang="ja-JP" altLang="ja-JP" sz="1500" dirty="0">
                <a:latin typeface="BIZ UDPゴシック" panose="020B0400000000000000" pitchFamily="50" charset="-128"/>
                <a:ea typeface="BIZ UDPゴシック" panose="020B0400000000000000" pitchFamily="50" charset="-128"/>
              </a:rPr>
              <a:t>リン酸 </a:t>
            </a:r>
          </a:p>
        </p:txBody>
      </p:sp>
      <p:sp>
        <p:nvSpPr>
          <p:cNvPr id="18" name="Rectangle 24"/>
          <p:cNvSpPr txBox="1">
            <a:spLocks noChangeArrowheads="1"/>
          </p:cNvSpPr>
          <p:nvPr/>
        </p:nvSpPr>
        <p:spPr>
          <a:xfrm>
            <a:off x="5723289" y="4158960"/>
            <a:ext cx="2452523" cy="2536749"/>
          </a:xfrm>
          <a:prstGeom prst="rect">
            <a:avLst/>
          </a:prstGeom>
          <a:ln>
            <a:solidFill>
              <a:srgbClr val="000000"/>
            </a:solidFill>
          </a:ln>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228600" indent="-228600" fontAlgn="ctr">
              <a:buClrTx/>
              <a:buFont typeface="+mj-lt"/>
              <a:buAutoNum type="arabicPeriod" startAt="19"/>
            </a:pPr>
            <a:r>
              <a:rPr lang="ja-JP" altLang="en-US" sz="1500" dirty="0">
                <a:latin typeface="BIZ UDPゴシック" panose="020B0400000000000000" pitchFamily="50" charset="-128"/>
                <a:ea typeface="BIZ UDPゴシック" panose="020B0400000000000000" pitchFamily="50" charset="-128"/>
              </a:rPr>
              <a:t>フッ素</a:t>
            </a:r>
          </a:p>
          <a:p>
            <a:pPr marL="228600" indent="-228600" fontAlgn="ctr">
              <a:buClrTx/>
              <a:buFont typeface="+mj-lt"/>
              <a:buAutoNum type="arabicPeriod" startAt="19"/>
            </a:pPr>
            <a:r>
              <a:rPr lang="ja-JP" altLang="en-US" sz="1500" u="sng" dirty="0">
                <a:latin typeface="BIZ UDPゴシック" panose="020B0400000000000000" pitchFamily="50" charset="-128"/>
                <a:ea typeface="BIZ UDPゴシック" panose="020B0400000000000000" pitchFamily="50" charset="-128"/>
              </a:rPr>
              <a:t>ホスゲン</a:t>
            </a:r>
          </a:p>
          <a:p>
            <a:pPr marL="228600" indent="-228600" fontAlgn="ctr">
              <a:buClrTx/>
              <a:buFont typeface="+mj-lt"/>
              <a:buAutoNum type="arabicPeriod" startAt="19"/>
            </a:pPr>
            <a:r>
              <a:rPr lang="ja-JP" altLang="en-US" sz="1500" u="sng" dirty="0">
                <a:latin typeface="BIZ UDPゴシック" panose="020B0400000000000000" pitchFamily="50" charset="-128"/>
                <a:ea typeface="BIZ UDPゴシック" panose="020B0400000000000000" pitchFamily="50" charset="-128"/>
              </a:rPr>
              <a:t>メルカプタン類</a:t>
            </a:r>
            <a:endParaRPr lang="en-US" altLang="ja-JP" sz="1500" u="sng" dirty="0">
              <a:latin typeface="BIZ UDPゴシック" panose="020B0400000000000000" pitchFamily="50" charset="-128"/>
              <a:ea typeface="BIZ UDPゴシック" panose="020B0400000000000000" pitchFamily="50" charset="-128"/>
            </a:endParaRPr>
          </a:p>
          <a:p>
            <a:pPr marL="0" indent="0" fontAlgn="ctr">
              <a:buClrTx/>
              <a:buNone/>
            </a:pPr>
            <a:r>
              <a:rPr lang="ja-JP" altLang="en-US" sz="1500" dirty="0">
                <a:latin typeface="BIZ UDPゴシック" panose="020B0400000000000000" pitchFamily="50" charset="-128"/>
                <a:ea typeface="BIZ UDPゴシック" panose="020B0400000000000000" pitchFamily="50" charset="-128"/>
              </a:rPr>
              <a:t>　　</a:t>
            </a:r>
            <a:r>
              <a:rPr lang="ja-JP" altLang="en-US" sz="1500" u="sng" dirty="0">
                <a:latin typeface="BIZ UDPゴシック" panose="020B0400000000000000" pitchFamily="50" charset="-128"/>
                <a:ea typeface="BIZ UDPゴシック" panose="020B0400000000000000" pitchFamily="50" charset="-128"/>
              </a:rPr>
              <a:t>（指定化学物質を除く）</a:t>
            </a:r>
          </a:p>
          <a:p>
            <a:pPr marL="342900" indent="-342900" fontAlgn="ctr">
              <a:buClrTx/>
              <a:buFont typeface="+mj-lt"/>
              <a:buAutoNum type="arabicPeriod" startAt="22"/>
            </a:pPr>
            <a:r>
              <a:rPr lang="ja-JP" altLang="en-US" sz="1500" dirty="0">
                <a:latin typeface="BIZ UDPゴシック" panose="020B0400000000000000" pitchFamily="50" charset="-128"/>
                <a:ea typeface="BIZ UDPゴシック" panose="020B0400000000000000" pitchFamily="50" charset="-128"/>
              </a:rPr>
              <a:t>硫化水素</a:t>
            </a:r>
          </a:p>
          <a:p>
            <a:pPr marL="342900" indent="-342900" fontAlgn="ctr">
              <a:buClrTx/>
              <a:buFont typeface="+mj-lt"/>
              <a:buAutoNum type="arabicPeriod" startAt="22"/>
            </a:pPr>
            <a:r>
              <a:rPr lang="ja-JP" altLang="en-US" sz="1500" dirty="0">
                <a:latin typeface="BIZ UDPゴシック" panose="020B0400000000000000" pitchFamily="50" charset="-128"/>
                <a:ea typeface="BIZ UDPゴシック" panose="020B0400000000000000" pitchFamily="50" charset="-128"/>
              </a:rPr>
              <a:t>硫酸</a:t>
            </a:r>
          </a:p>
          <a:p>
            <a:pPr marL="342900" indent="-342900" fontAlgn="ctr">
              <a:buClrTx/>
              <a:buFont typeface="+mj-lt"/>
              <a:buAutoNum type="arabicPeriod" startAt="22"/>
            </a:pPr>
            <a:r>
              <a:rPr lang="ja-JP" altLang="en-US" sz="1500" u="sng" dirty="0">
                <a:latin typeface="BIZ UDPゴシック" panose="020B0400000000000000" pitchFamily="50" charset="-128"/>
                <a:ea typeface="BIZ UDPゴシック" panose="020B0400000000000000" pitchFamily="50" charset="-128"/>
              </a:rPr>
              <a:t>リン化水素</a:t>
            </a:r>
          </a:p>
          <a:p>
            <a:pPr marL="342900" indent="-342900" fontAlgn="ctr">
              <a:buClrTx/>
              <a:buFont typeface="+mj-lt"/>
              <a:buAutoNum type="arabicPeriod" startAt="22"/>
            </a:pPr>
            <a:r>
              <a:rPr lang="ja-JP" altLang="en-US" sz="1500" dirty="0">
                <a:latin typeface="BIZ UDPゴシック" panose="020B0400000000000000" pitchFamily="50" charset="-128"/>
                <a:ea typeface="BIZ UDPゴシック" panose="020B0400000000000000" pitchFamily="50" charset="-128"/>
              </a:rPr>
              <a:t>リン酸 </a:t>
            </a:r>
          </a:p>
        </p:txBody>
      </p:sp>
      <p:sp>
        <p:nvSpPr>
          <p:cNvPr id="19" name="テキスト ボックス 18"/>
          <p:cNvSpPr txBox="1"/>
          <p:nvPr/>
        </p:nvSpPr>
        <p:spPr>
          <a:xfrm>
            <a:off x="1054021" y="1728083"/>
            <a:ext cx="914400" cy="322437"/>
          </a:xfrm>
          <a:prstGeom prst="rect">
            <a:avLst/>
          </a:prstGeom>
        </p:spPr>
        <p:txBody>
          <a:bodyPr wrap="none" rtlCol="0">
            <a:normAutofit lnSpcReduction="10000"/>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（現行：</a:t>
            </a:r>
            <a:r>
              <a:rPr kumimoji="1" lang="en-US" altLang="ja-JP" sz="1600" dirty="0">
                <a:latin typeface="BIZ UDPゴシック" panose="020B0400000000000000" pitchFamily="50" charset="-128"/>
                <a:ea typeface="BIZ UDPゴシック" panose="020B0400000000000000" pitchFamily="50" charset="-128"/>
              </a:rPr>
              <a:t>16</a:t>
            </a:r>
            <a:r>
              <a:rPr kumimoji="1" lang="ja-JP" altLang="en-US" sz="1600" dirty="0">
                <a:latin typeface="BIZ UDPゴシック" panose="020B0400000000000000" pitchFamily="50" charset="-128"/>
                <a:ea typeface="BIZ UDPゴシック" panose="020B0400000000000000" pitchFamily="50" charset="-128"/>
              </a:rPr>
              <a:t>物質）</a:t>
            </a:r>
          </a:p>
        </p:txBody>
      </p:sp>
      <p:sp>
        <p:nvSpPr>
          <p:cNvPr id="20" name="テキスト ボックス 19"/>
          <p:cNvSpPr txBox="1"/>
          <p:nvPr/>
        </p:nvSpPr>
        <p:spPr>
          <a:xfrm>
            <a:off x="1054021" y="3844567"/>
            <a:ext cx="914400" cy="322437"/>
          </a:xfrm>
          <a:prstGeom prst="rect">
            <a:avLst/>
          </a:prstGeom>
        </p:spPr>
        <p:txBody>
          <a:bodyPr wrap="none" rtlCol="0">
            <a:normAutofit lnSpcReduction="10000"/>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（改正後：</a:t>
            </a:r>
            <a:r>
              <a:rPr kumimoji="1" lang="en-US" altLang="ja-JP" sz="1600" dirty="0">
                <a:latin typeface="BIZ UDPゴシック" panose="020B0400000000000000" pitchFamily="50" charset="-128"/>
                <a:ea typeface="BIZ UDPゴシック" panose="020B0400000000000000" pitchFamily="50" charset="-128"/>
              </a:rPr>
              <a:t>25</a:t>
            </a:r>
            <a:r>
              <a:rPr kumimoji="1" lang="ja-JP" altLang="en-US" sz="1600" dirty="0">
                <a:latin typeface="BIZ UDPゴシック" panose="020B0400000000000000" pitchFamily="50" charset="-128"/>
                <a:ea typeface="BIZ UDPゴシック" panose="020B0400000000000000" pitchFamily="50" charset="-128"/>
              </a:rPr>
              <a:t>物質）</a:t>
            </a:r>
          </a:p>
        </p:txBody>
      </p:sp>
      <p:sp>
        <p:nvSpPr>
          <p:cNvPr id="21" name="下矢印 20"/>
          <p:cNvSpPr/>
          <p:nvPr/>
        </p:nvSpPr>
        <p:spPr>
          <a:xfrm>
            <a:off x="4014938" y="3831155"/>
            <a:ext cx="806824" cy="206039"/>
          </a:xfrm>
          <a:prstGeom prst="downArrow">
            <a:avLst/>
          </a:prstGeom>
          <a:solidFill>
            <a:schemeClr val="lt1"/>
          </a:solidFill>
          <a:ln w="38100">
            <a:solidFill>
              <a:srgbClr val="002060"/>
            </a:solidFill>
          </a:ln>
        </p:spPr>
        <p:style>
          <a:lnRef idx="2">
            <a:schemeClr val="dk1"/>
          </a:lnRef>
          <a:fillRef idx="1">
            <a:schemeClr val="lt1"/>
          </a:fillRef>
          <a:effectRef idx="0">
            <a:schemeClr val="dk1"/>
          </a:effectRef>
          <a:fontRef idx="minor">
            <a:schemeClr val="dk1"/>
          </a:fontRef>
        </p:style>
        <p:txBody>
          <a:bodyPr vert="eaVert" rtlCol="0" anchor="b"/>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府独自指定物質見直しの内容</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3" name="コンテンツ プレースホルダー 1"/>
          <p:cNvSpPr txBox="1">
            <a:spLocks/>
          </p:cNvSpPr>
          <p:nvPr/>
        </p:nvSpPr>
        <p:spPr>
          <a:xfrm>
            <a:off x="180181" y="1331015"/>
            <a:ext cx="8605838" cy="380522"/>
          </a:xfrm>
          <a:prstGeom prst="rect">
            <a:avLst/>
          </a:prstGeom>
          <a:noFill/>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lnSpc>
                <a:spcPct val="110000"/>
              </a:lnSpc>
              <a:spcBef>
                <a:spcPts val="1200"/>
              </a:spcBef>
              <a:buClrTx/>
              <a:buNone/>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条例</a:t>
            </a: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府独自指定物質（第二種管理化学物質）</a:t>
            </a:r>
            <a:endParaRPr lang="en-US" altLang="ja-JP" sz="2000"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16211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グループ化 25"/>
          <p:cNvGrpSpPr/>
          <p:nvPr/>
        </p:nvGrpSpPr>
        <p:grpSpPr>
          <a:xfrm>
            <a:off x="119703" y="1338496"/>
            <a:ext cx="8929134" cy="5466830"/>
            <a:chOff x="129677" y="868085"/>
            <a:chExt cx="9673229" cy="5922401"/>
          </a:xfrm>
        </p:grpSpPr>
        <p:sp>
          <p:nvSpPr>
            <p:cNvPr id="27" name="正方形/長方形 26"/>
            <p:cNvSpPr/>
            <p:nvPr/>
          </p:nvSpPr>
          <p:spPr>
            <a:xfrm>
              <a:off x="1966581" y="1468063"/>
              <a:ext cx="2328784" cy="2192029"/>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defTabSz="422041" fontAlgn="auto">
                <a:spcBef>
                  <a:spcPts val="0"/>
                </a:spcBef>
                <a:spcAft>
                  <a:spcPts val="0"/>
                </a:spcAft>
                <a:defRPr/>
              </a:pPr>
              <a:r>
                <a:rPr lang="ja-JP" altLang="en-US" sz="1600" dirty="0">
                  <a:solidFill>
                    <a:schemeClr val="tx1"/>
                  </a:solidFill>
                  <a:latin typeface="BIZ UDPゴシック" panose="020B0400000000000000" pitchFamily="50" charset="-128"/>
                  <a:ea typeface="BIZ UDPゴシック" panose="020B0400000000000000" pitchFamily="50" charset="-128"/>
                </a:rPr>
                <a:t>第一種管理化学物質（</a:t>
              </a:r>
              <a:r>
                <a:rPr lang="en-US" altLang="ja-JP" sz="1600" dirty="0">
                  <a:solidFill>
                    <a:schemeClr val="tx1"/>
                  </a:solidFill>
                  <a:latin typeface="BIZ UDPゴシック" panose="020B0400000000000000" pitchFamily="50" charset="-128"/>
                  <a:ea typeface="BIZ UDPゴシック" panose="020B0400000000000000" pitchFamily="50" charset="-128"/>
                </a:rPr>
                <a:t>486</a:t>
              </a:r>
              <a:r>
                <a:rPr lang="ja-JP" altLang="en-US" sz="1600" dirty="0">
                  <a:solidFill>
                    <a:schemeClr val="tx1"/>
                  </a:solidFill>
                  <a:latin typeface="BIZ UDPゴシック" panose="020B0400000000000000" pitchFamily="50" charset="-128"/>
                  <a:ea typeface="BIZ UDPゴシック" panose="020B0400000000000000" pitchFamily="50" charset="-128"/>
                </a:rPr>
                <a:t>物質）</a:t>
              </a:r>
            </a:p>
          </p:txBody>
        </p:sp>
        <p:sp>
          <p:nvSpPr>
            <p:cNvPr id="28" name="正方形/長方形 27"/>
            <p:cNvSpPr/>
            <p:nvPr/>
          </p:nvSpPr>
          <p:spPr>
            <a:xfrm>
              <a:off x="2092205" y="2137023"/>
              <a:ext cx="2117556" cy="606049"/>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第一種指定化学物質（</a:t>
              </a:r>
              <a:r>
                <a:rPr lang="en-US" altLang="ja-JP" sz="1400" dirty="0">
                  <a:solidFill>
                    <a:schemeClr val="tx1"/>
                  </a:solidFill>
                  <a:latin typeface="BIZ UDPゴシック" panose="020B0400000000000000" pitchFamily="50" charset="-128"/>
                  <a:ea typeface="BIZ UDPゴシック" panose="020B0400000000000000" pitchFamily="50" charset="-128"/>
                </a:rPr>
                <a:t>462</a:t>
              </a:r>
              <a:r>
                <a:rPr lang="ja-JP" altLang="en-US" sz="1400" dirty="0">
                  <a:solidFill>
                    <a:schemeClr val="tx1"/>
                  </a:solidFill>
                  <a:latin typeface="BIZ UDPゴシック" panose="020B0400000000000000" pitchFamily="50" charset="-128"/>
                  <a:ea typeface="BIZ UDPゴシック" panose="020B0400000000000000" pitchFamily="50" charset="-128"/>
                </a:rPr>
                <a:t>物質）</a:t>
              </a:r>
            </a:p>
          </p:txBody>
        </p:sp>
        <p:sp>
          <p:nvSpPr>
            <p:cNvPr id="29" name="テキスト ボックス 28"/>
            <p:cNvSpPr txBox="1"/>
            <p:nvPr/>
          </p:nvSpPr>
          <p:spPr>
            <a:xfrm>
              <a:off x="4629052" y="2130885"/>
              <a:ext cx="661857"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320</a:t>
              </a:r>
              <a:endParaRPr lang="ja-JP" altLang="en-US" sz="1400" dirty="0">
                <a:latin typeface="BIZ UDPゴシック" panose="020B0400000000000000" pitchFamily="50" charset="-128"/>
                <a:ea typeface="BIZ UDPゴシック" panose="020B0400000000000000" pitchFamily="50" charset="-128"/>
              </a:endParaRPr>
            </a:p>
          </p:txBody>
        </p:sp>
        <p:sp>
          <p:nvSpPr>
            <p:cNvPr id="30" name="テキスト ボックス 29"/>
            <p:cNvSpPr txBox="1"/>
            <p:nvPr/>
          </p:nvSpPr>
          <p:spPr>
            <a:xfrm>
              <a:off x="1345574" y="2632262"/>
              <a:ext cx="543452"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86</a:t>
              </a:r>
              <a:endParaRPr lang="ja-JP" altLang="en-US" sz="1400" dirty="0">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2246877" y="868085"/>
              <a:ext cx="1768193" cy="400110"/>
            </a:xfrm>
            <a:prstGeom prst="rect">
              <a:avLst/>
            </a:prstGeom>
            <a:noFill/>
          </p:spPr>
          <p:txBody>
            <a:bodyPr wrap="none" rtlCol="0">
              <a:spAutoFit/>
            </a:bodyPr>
            <a:lstStyle/>
            <a:p>
              <a:pPr defTabSz="422041" fontAlgn="auto">
                <a:spcBef>
                  <a:spcPts val="0"/>
                </a:spcBef>
                <a:spcAft>
                  <a:spcPts val="0"/>
                </a:spcAft>
                <a:defRPr/>
              </a:pPr>
              <a:r>
                <a:rPr lang="ja-JP" altLang="en-US" dirty="0">
                  <a:latin typeface="BIZ UDPゴシック" panose="020B0400000000000000" pitchFamily="50" charset="-128"/>
                  <a:ea typeface="BIZ UDPゴシック" panose="020B0400000000000000" pitchFamily="50" charset="-128"/>
                </a:rPr>
                <a:t>現行</a:t>
              </a:r>
              <a:r>
                <a:rPr lang="en-US" altLang="ja-JP" dirty="0">
                  <a:latin typeface="BIZ UDPゴシック" panose="020B0400000000000000" pitchFamily="50" charset="-128"/>
                  <a:ea typeface="BIZ UDPゴシック" panose="020B0400000000000000" pitchFamily="50" charset="-128"/>
                </a:rPr>
                <a:t>602</a:t>
              </a:r>
              <a:r>
                <a:rPr lang="ja-JP" altLang="en-US" dirty="0">
                  <a:latin typeface="BIZ UDPゴシック" panose="020B0400000000000000" pitchFamily="50" charset="-128"/>
                  <a:ea typeface="BIZ UDPゴシック" panose="020B0400000000000000" pitchFamily="50" charset="-128"/>
                </a:rPr>
                <a:t>物質</a:t>
              </a:r>
            </a:p>
          </p:txBody>
        </p:sp>
        <p:sp>
          <p:nvSpPr>
            <p:cNvPr id="32" name="正方形/長方形 31"/>
            <p:cNvSpPr/>
            <p:nvPr/>
          </p:nvSpPr>
          <p:spPr>
            <a:xfrm>
              <a:off x="2092205" y="2939771"/>
              <a:ext cx="2117556" cy="606123"/>
            </a:xfrm>
            <a:prstGeom prst="rect">
              <a:avLst/>
            </a:prstGeom>
            <a:noFill/>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府独自指定物質</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24</a:t>
              </a:r>
              <a:r>
                <a:rPr lang="ja-JP" altLang="en-US" sz="1400" dirty="0">
                  <a:solidFill>
                    <a:schemeClr val="tx1"/>
                  </a:solidFill>
                  <a:latin typeface="BIZ UDPゴシック" panose="020B0400000000000000" pitchFamily="50" charset="-128"/>
                  <a:ea typeface="BIZ UDPゴシック" panose="020B0400000000000000" pitchFamily="50" charset="-128"/>
                </a:rPr>
                <a:t>物質）</a:t>
              </a:r>
            </a:p>
          </p:txBody>
        </p:sp>
        <p:sp>
          <p:nvSpPr>
            <p:cNvPr id="33" name="正方形/長方形 32"/>
            <p:cNvSpPr/>
            <p:nvPr/>
          </p:nvSpPr>
          <p:spPr>
            <a:xfrm>
              <a:off x="1966581" y="3790371"/>
              <a:ext cx="2328784" cy="2310595"/>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defTabSz="422041" fontAlgn="auto">
                <a:spcBef>
                  <a:spcPts val="0"/>
                </a:spcBef>
                <a:spcAft>
                  <a:spcPts val="0"/>
                </a:spcAft>
                <a:defRPr/>
              </a:pPr>
              <a:r>
                <a:rPr lang="ja-JP" altLang="en-US" sz="1600" dirty="0">
                  <a:solidFill>
                    <a:schemeClr val="tx1"/>
                  </a:solidFill>
                  <a:latin typeface="BIZ UDPゴシック" panose="020B0400000000000000" pitchFamily="50" charset="-128"/>
                  <a:ea typeface="BIZ UDPゴシック" panose="020B0400000000000000" pitchFamily="50" charset="-128"/>
                </a:rPr>
                <a:t>第二種管理化学物質（</a:t>
              </a:r>
              <a:r>
                <a:rPr lang="en-US" altLang="ja-JP" sz="1600" dirty="0">
                  <a:solidFill>
                    <a:schemeClr val="tx1"/>
                  </a:solidFill>
                  <a:latin typeface="BIZ UDPゴシック" panose="020B0400000000000000" pitchFamily="50" charset="-128"/>
                  <a:ea typeface="BIZ UDPゴシック" panose="020B0400000000000000" pitchFamily="50" charset="-128"/>
                </a:rPr>
                <a:t>116</a:t>
              </a:r>
              <a:r>
                <a:rPr lang="ja-JP" altLang="en-US" sz="1600" dirty="0">
                  <a:solidFill>
                    <a:schemeClr val="tx1"/>
                  </a:solidFill>
                  <a:latin typeface="BIZ UDPゴシック" panose="020B0400000000000000" pitchFamily="50" charset="-128"/>
                  <a:ea typeface="BIZ UDPゴシック" panose="020B0400000000000000" pitchFamily="50" charset="-128"/>
                </a:rPr>
                <a:t>物質）</a:t>
              </a:r>
            </a:p>
          </p:txBody>
        </p:sp>
        <p:sp>
          <p:nvSpPr>
            <p:cNvPr id="34" name="正方形/長方形 33"/>
            <p:cNvSpPr/>
            <p:nvPr/>
          </p:nvSpPr>
          <p:spPr>
            <a:xfrm>
              <a:off x="2092205" y="4459331"/>
              <a:ext cx="2117555" cy="659093"/>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第二種指定化学物質（</a:t>
              </a:r>
              <a:r>
                <a:rPr lang="en-US" altLang="ja-JP" sz="1400" dirty="0">
                  <a:solidFill>
                    <a:schemeClr val="tx1"/>
                  </a:solidFill>
                  <a:latin typeface="BIZ UDPゴシック" panose="020B0400000000000000" pitchFamily="50" charset="-128"/>
                  <a:ea typeface="BIZ UDPゴシック" panose="020B0400000000000000" pitchFamily="50" charset="-128"/>
                </a:rPr>
                <a:t>100</a:t>
              </a:r>
              <a:r>
                <a:rPr lang="ja-JP" altLang="en-US" sz="1400" dirty="0">
                  <a:solidFill>
                    <a:schemeClr val="tx1"/>
                  </a:solidFill>
                  <a:latin typeface="BIZ UDPゴシック" panose="020B0400000000000000" pitchFamily="50" charset="-128"/>
                  <a:ea typeface="BIZ UDPゴシック" panose="020B0400000000000000" pitchFamily="50" charset="-128"/>
                </a:rPr>
                <a:t>物質）</a:t>
              </a:r>
            </a:p>
          </p:txBody>
        </p:sp>
        <p:sp>
          <p:nvSpPr>
            <p:cNvPr id="35" name="正方形/長方形 34"/>
            <p:cNvSpPr/>
            <p:nvPr/>
          </p:nvSpPr>
          <p:spPr>
            <a:xfrm>
              <a:off x="2092205" y="5277614"/>
              <a:ext cx="2117555" cy="664754"/>
            </a:xfrm>
            <a:prstGeom prst="rect">
              <a:avLst/>
            </a:prstGeom>
            <a:noFill/>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府独自指定物質</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16</a:t>
              </a:r>
              <a:r>
                <a:rPr lang="ja-JP" altLang="en-US" sz="1400" dirty="0">
                  <a:solidFill>
                    <a:schemeClr val="tx1"/>
                  </a:solidFill>
                  <a:latin typeface="BIZ UDPゴシック" panose="020B0400000000000000" pitchFamily="50" charset="-128"/>
                  <a:ea typeface="BIZ UDPゴシック" panose="020B0400000000000000" pitchFamily="50" charset="-128"/>
                </a:rPr>
                <a:t>物質）</a:t>
              </a:r>
            </a:p>
          </p:txBody>
        </p:sp>
        <p:sp>
          <p:nvSpPr>
            <p:cNvPr id="36" name="正方形/長方形 35"/>
            <p:cNvSpPr/>
            <p:nvPr/>
          </p:nvSpPr>
          <p:spPr>
            <a:xfrm>
              <a:off x="1849104" y="1285343"/>
              <a:ext cx="2570580" cy="4945902"/>
            </a:xfrm>
            <a:prstGeom prst="rect">
              <a:avLst/>
            </a:prstGeom>
            <a:noFill/>
            <a:ln/>
          </p:spPr>
          <p:style>
            <a:lnRef idx="2">
              <a:schemeClr val="dk1"/>
            </a:lnRef>
            <a:fillRef idx="1">
              <a:schemeClr val="lt1"/>
            </a:fillRef>
            <a:effectRef idx="0">
              <a:schemeClr val="dk1"/>
            </a:effectRef>
            <a:fontRef idx="minor">
              <a:schemeClr val="dk1"/>
            </a:fontRef>
          </p:style>
          <p:txBody>
            <a:bodyPr rtlCol="0" anchor="t" anchorCtr="0"/>
            <a:lstStyle/>
            <a:p>
              <a:pPr algn="ctr" defTabSz="422041" fontAlgn="auto">
                <a:spcBef>
                  <a:spcPts val="0"/>
                </a:spcBef>
                <a:spcAft>
                  <a:spcPts val="0"/>
                </a:spcAft>
                <a:defRPr/>
              </a:pPr>
              <a:endParaRPr lang="ja-JP" altLang="en-US" sz="1477" dirty="0">
                <a:solidFill>
                  <a:prstClr val="black">
                    <a:lumMod val="75000"/>
                    <a:lumOff val="25000"/>
                  </a:prstClr>
                </a:solidFill>
                <a:latin typeface="BIZ UDPゴシック" panose="020B0400000000000000" pitchFamily="50" charset="-128"/>
                <a:ea typeface="BIZ UDPゴシック" panose="020B0400000000000000" pitchFamily="50" charset="-128"/>
              </a:endParaRPr>
            </a:p>
          </p:txBody>
        </p:sp>
        <p:sp>
          <p:nvSpPr>
            <p:cNvPr id="37" name="正方形/長方形 36"/>
            <p:cNvSpPr/>
            <p:nvPr/>
          </p:nvSpPr>
          <p:spPr>
            <a:xfrm>
              <a:off x="5553313" y="1468063"/>
              <a:ext cx="2328784" cy="2192029"/>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t" anchorCtr="0"/>
            <a:lstStyle/>
            <a:p>
              <a:pPr lvl="0" algn="ctr">
                <a:defRPr/>
              </a:pPr>
              <a:r>
                <a:rPr lang="ja-JP" altLang="en-US" sz="1600" dirty="0">
                  <a:solidFill>
                    <a:schemeClr val="tx1"/>
                  </a:solidFill>
                  <a:latin typeface="BIZ UDPゴシック" panose="020B0400000000000000" pitchFamily="50" charset="-128"/>
                  <a:ea typeface="BIZ UDPゴシック" panose="020B0400000000000000" pitchFamily="50" charset="-128"/>
                </a:rPr>
                <a:t>第一種管理化学物質（</a:t>
              </a:r>
              <a:r>
                <a:rPr lang="en-US" altLang="ja-JP" sz="1600" dirty="0">
                  <a:solidFill>
                    <a:schemeClr val="tx1"/>
                  </a:solidFill>
                  <a:latin typeface="BIZ UDPゴシック" panose="020B0400000000000000" pitchFamily="50" charset="-128"/>
                  <a:ea typeface="BIZ UDPゴシック" panose="020B0400000000000000" pitchFamily="50" charset="-128"/>
                </a:rPr>
                <a:t>516</a:t>
              </a:r>
              <a:r>
                <a:rPr lang="ja-JP" altLang="en-US" sz="1600" dirty="0">
                  <a:solidFill>
                    <a:schemeClr val="tx1"/>
                  </a:solidFill>
                  <a:latin typeface="BIZ UDPゴシック" panose="020B0400000000000000" pitchFamily="50" charset="-128"/>
                  <a:ea typeface="BIZ UDPゴシック" panose="020B0400000000000000" pitchFamily="50" charset="-128"/>
                </a:rPr>
                <a:t>物質）</a:t>
              </a:r>
            </a:p>
          </p:txBody>
        </p:sp>
        <p:sp>
          <p:nvSpPr>
            <p:cNvPr id="38" name="正方形/長方形 37"/>
            <p:cNvSpPr/>
            <p:nvPr/>
          </p:nvSpPr>
          <p:spPr>
            <a:xfrm>
              <a:off x="5678937" y="2137023"/>
              <a:ext cx="2117556" cy="606049"/>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lvl="0" algn="ctr">
                <a:defRPr/>
              </a:pPr>
              <a:r>
                <a:rPr lang="ja-JP" altLang="en-US" sz="1400" dirty="0">
                  <a:solidFill>
                    <a:schemeClr val="tx1"/>
                  </a:solidFill>
                  <a:latin typeface="BIZ UDPゴシック" panose="020B0400000000000000" pitchFamily="50" charset="-128"/>
                  <a:ea typeface="BIZ UDPゴシック" panose="020B0400000000000000" pitchFamily="50" charset="-128"/>
                </a:rPr>
                <a:t>第一種指定化学物質（</a:t>
              </a:r>
              <a:r>
                <a:rPr lang="en-US" altLang="ja-JP" sz="1400" dirty="0">
                  <a:solidFill>
                    <a:schemeClr val="tx1"/>
                  </a:solidFill>
                  <a:latin typeface="BIZ UDPゴシック" panose="020B0400000000000000" pitchFamily="50" charset="-128"/>
                  <a:ea typeface="BIZ UDPゴシック" panose="020B0400000000000000" pitchFamily="50" charset="-128"/>
                </a:rPr>
                <a:t>515</a:t>
              </a:r>
              <a:r>
                <a:rPr lang="ja-JP" altLang="en-US" sz="1400" baseline="300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物質）</a:t>
              </a:r>
            </a:p>
          </p:txBody>
        </p:sp>
        <p:sp>
          <p:nvSpPr>
            <p:cNvPr id="39" name="テキスト ボックス 38"/>
            <p:cNvSpPr txBox="1"/>
            <p:nvPr/>
          </p:nvSpPr>
          <p:spPr>
            <a:xfrm>
              <a:off x="5622652" y="868085"/>
              <a:ext cx="2230125" cy="400110"/>
            </a:xfrm>
            <a:prstGeom prst="rect">
              <a:avLst/>
            </a:prstGeom>
            <a:noFill/>
          </p:spPr>
          <p:txBody>
            <a:bodyPr wrap="none" rtlCol="0">
              <a:spAutoFit/>
            </a:bodyPr>
            <a:lstStyle/>
            <a:p>
              <a:pPr lvl="0">
                <a:defRPr/>
              </a:pPr>
              <a:r>
                <a:rPr lang="ja-JP" altLang="en-US" dirty="0">
                  <a:latin typeface="BIZ UDPゴシック" panose="020B0400000000000000" pitchFamily="50" charset="-128"/>
                  <a:ea typeface="BIZ UDPゴシック" panose="020B0400000000000000" pitchFamily="50" charset="-128"/>
                </a:rPr>
                <a:t>見直し後</a:t>
              </a:r>
              <a:r>
                <a:rPr lang="en-US" altLang="ja-JP" dirty="0">
                  <a:latin typeface="BIZ UDPゴシック" panose="020B0400000000000000" pitchFamily="50" charset="-128"/>
                  <a:ea typeface="BIZ UDPゴシック" panose="020B0400000000000000" pitchFamily="50" charset="-128"/>
                </a:rPr>
                <a:t>675</a:t>
              </a:r>
              <a:r>
                <a:rPr lang="ja-JP" altLang="en-US" dirty="0">
                  <a:latin typeface="BIZ UDPゴシック" panose="020B0400000000000000" pitchFamily="50" charset="-128"/>
                  <a:ea typeface="BIZ UDPゴシック" panose="020B0400000000000000" pitchFamily="50" charset="-128"/>
                </a:rPr>
                <a:t>物質</a:t>
              </a:r>
            </a:p>
          </p:txBody>
        </p:sp>
        <p:sp>
          <p:nvSpPr>
            <p:cNvPr id="40" name="正方形/長方形 39"/>
            <p:cNvSpPr/>
            <p:nvPr/>
          </p:nvSpPr>
          <p:spPr>
            <a:xfrm>
              <a:off x="5678937" y="2939771"/>
              <a:ext cx="2117556" cy="606123"/>
            </a:xfrm>
            <a:prstGeom prst="rect">
              <a:avLst/>
            </a:prstGeom>
            <a:noFill/>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府独自指定物質</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（１物質）</a:t>
              </a:r>
            </a:p>
          </p:txBody>
        </p:sp>
        <p:sp>
          <p:nvSpPr>
            <p:cNvPr id="41" name="正方形/長方形 40"/>
            <p:cNvSpPr/>
            <p:nvPr/>
          </p:nvSpPr>
          <p:spPr>
            <a:xfrm>
              <a:off x="5553313" y="3790371"/>
              <a:ext cx="2328784" cy="2310595"/>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defTabSz="422041" fontAlgn="auto">
                <a:spcBef>
                  <a:spcPts val="0"/>
                </a:spcBef>
                <a:spcAft>
                  <a:spcPts val="0"/>
                </a:spcAft>
                <a:defRPr/>
              </a:pPr>
              <a:r>
                <a:rPr lang="ja-JP" altLang="en-US" sz="1600" dirty="0">
                  <a:solidFill>
                    <a:schemeClr val="tx1"/>
                  </a:solidFill>
                  <a:latin typeface="BIZ UDPゴシック" panose="020B0400000000000000" pitchFamily="50" charset="-128"/>
                  <a:ea typeface="BIZ UDPゴシック" panose="020B0400000000000000" pitchFamily="50" charset="-128"/>
                </a:rPr>
                <a:t>第二種管理化学物質（</a:t>
              </a:r>
              <a:r>
                <a:rPr lang="en-US" altLang="ja-JP" sz="1600" dirty="0">
                  <a:solidFill>
                    <a:schemeClr val="tx1"/>
                  </a:solidFill>
                  <a:latin typeface="BIZ UDPゴシック" panose="020B0400000000000000" pitchFamily="50" charset="-128"/>
                  <a:ea typeface="BIZ UDPゴシック" panose="020B0400000000000000" pitchFamily="50" charset="-128"/>
                </a:rPr>
                <a:t>159</a:t>
              </a:r>
              <a:r>
                <a:rPr lang="ja-JP" altLang="en-US" sz="1600" dirty="0">
                  <a:solidFill>
                    <a:schemeClr val="tx1"/>
                  </a:solidFill>
                  <a:latin typeface="BIZ UDPゴシック" panose="020B0400000000000000" pitchFamily="50" charset="-128"/>
                  <a:ea typeface="BIZ UDPゴシック" panose="020B0400000000000000" pitchFamily="50" charset="-128"/>
                </a:rPr>
                <a:t>物質）</a:t>
              </a:r>
            </a:p>
          </p:txBody>
        </p:sp>
        <p:sp>
          <p:nvSpPr>
            <p:cNvPr id="42" name="正方形/長方形 41"/>
            <p:cNvSpPr/>
            <p:nvPr/>
          </p:nvSpPr>
          <p:spPr>
            <a:xfrm>
              <a:off x="5678937" y="4459331"/>
              <a:ext cx="2117555" cy="659093"/>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第二種指定化学物質（</a:t>
              </a:r>
              <a:r>
                <a:rPr lang="en-US" altLang="ja-JP" sz="1400" dirty="0">
                  <a:solidFill>
                    <a:schemeClr val="tx1"/>
                  </a:solidFill>
                  <a:latin typeface="BIZ UDPゴシック" panose="020B0400000000000000" pitchFamily="50" charset="-128"/>
                  <a:ea typeface="BIZ UDPゴシック" panose="020B0400000000000000" pitchFamily="50" charset="-128"/>
                </a:rPr>
                <a:t>134</a:t>
              </a:r>
              <a:r>
                <a:rPr lang="ja-JP" altLang="en-US" sz="1400" dirty="0">
                  <a:solidFill>
                    <a:schemeClr val="tx1"/>
                  </a:solidFill>
                  <a:latin typeface="BIZ UDPゴシック" panose="020B0400000000000000" pitchFamily="50" charset="-128"/>
                  <a:ea typeface="BIZ UDPゴシック" panose="020B0400000000000000" pitchFamily="50" charset="-128"/>
                </a:rPr>
                <a:t>物質）</a:t>
              </a:r>
            </a:p>
          </p:txBody>
        </p:sp>
        <p:sp>
          <p:nvSpPr>
            <p:cNvPr id="43" name="正方形/長方形 42"/>
            <p:cNvSpPr/>
            <p:nvPr/>
          </p:nvSpPr>
          <p:spPr>
            <a:xfrm>
              <a:off x="5678937" y="5277614"/>
              <a:ext cx="2117555" cy="664754"/>
            </a:xfrm>
            <a:prstGeom prst="rect">
              <a:avLst/>
            </a:prstGeom>
            <a:noFill/>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府独自指定物質</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25</a:t>
              </a:r>
              <a:r>
                <a:rPr lang="ja-JP" altLang="en-US" sz="1400" dirty="0">
                  <a:solidFill>
                    <a:schemeClr val="tx1"/>
                  </a:solidFill>
                  <a:latin typeface="BIZ UDPゴシック" panose="020B0400000000000000" pitchFamily="50" charset="-128"/>
                  <a:ea typeface="BIZ UDPゴシック" panose="020B0400000000000000" pitchFamily="50" charset="-128"/>
                </a:rPr>
                <a:t>物質）</a:t>
              </a:r>
            </a:p>
          </p:txBody>
        </p:sp>
        <p:sp>
          <p:nvSpPr>
            <p:cNvPr id="44" name="正方形/長方形 43"/>
            <p:cNvSpPr/>
            <p:nvPr/>
          </p:nvSpPr>
          <p:spPr>
            <a:xfrm>
              <a:off x="5435836" y="1285343"/>
              <a:ext cx="2570580" cy="4945902"/>
            </a:xfrm>
            <a:prstGeom prst="rect">
              <a:avLst/>
            </a:prstGeom>
            <a:noFill/>
            <a:ln w="25400">
              <a:solidFill>
                <a:srgbClr val="FF0000"/>
              </a:solidFill>
            </a:ln>
          </p:spPr>
          <p:style>
            <a:lnRef idx="2">
              <a:schemeClr val="dk1"/>
            </a:lnRef>
            <a:fillRef idx="1">
              <a:schemeClr val="lt1"/>
            </a:fillRef>
            <a:effectRef idx="0">
              <a:schemeClr val="dk1"/>
            </a:effectRef>
            <a:fontRef idx="minor">
              <a:schemeClr val="dk1"/>
            </a:fontRef>
          </p:style>
          <p:txBody>
            <a:bodyPr rtlCol="0" anchor="t" anchorCtr="0"/>
            <a:lstStyle/>
            <a:p>
              <a:pPr algn="ctr" defTabSz="422041" fontAlgn="auto">
                <a:spcBef>
                  <a:spcPts val="0"/>
                </a:spcBef>
                <a:spcAft>
                  <a:spcPts val="0"/>
                </a:spcAft>
                <a:defRPr/>
              </a:pPr>
              <a:endParaRPr lang="ja-JP" altLang="en-US" sz="1477" dirty="0">
                <a:solidFill>
                  <a:prstClr val="black">
                    <a:lumMod val="75000"/>
                    <a:lumOff val="25000"/>
                  </a:prstClr>
                </a:solidFill>
                <a:latin typeface="BIZ UDPゴシック" panose="020B0400000000000000" pitchFamily="50" charset="-128"/>
                <a:ea typeface="BIZ UDPゴシック" panose="020B0400000000000000" pitchFamily="50" charset="-128"/>
              </a:endParaRPr>
            </a:p>
          </p:txBody>
        </p:sp>
        <p:cxnSp>
          <p:nvCxnSpPr>
            <p:cNvPr id="45" name="直線矢印コネクタ 44"/>
            <p:cNvCxnSpPr>
              <a:stCxn id="49" idx="1"/>
              <a:endCxn id="38" idx="3"/>
            </p:cNvCxnSpPr>
            <p:nvPr/>
          </p:nvCxnSpPr>
          <p:spPr>
            <a:xfrm flipH="1" flipV="1">
              <a:off x="7796493" y="2440048"/>
              <a:ext cx="678325" cy="1072056"/>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46" name="直線矢印コネクタ 45"/>
            <p:cNvCxnSpPr>
              <a:stCxn id="28" idx="1"/>
            </p:cNvCxnSpPr>
            <p:nvPr/>
          </p:nvCxnSpPr>
          <p:spPr>
            <a:xfrm flipH="1">
              <a:off x="1365764" y="2440048"/>
              <a:ext cx="726441" cy="873203"/>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stCxn id="32" idx="3"/>
              <a:endCxn id="38" idx="1"/>
            </p:cNvCxnSpPr>
            <p:nvPr/>
          </p:nvCxnSpPr>
          <p:spPr>
            <a:xfrm flipV="1">
              <a:off x="4209761" y="2440048"/>
              <a:ext cx="1469176" cy="802785"/>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48" name="正方形/長方形 47"/>
            <p:cNvSpPr/>
            <p:nvPr/>
          </p:nvSpPr>
          <p:spPr>
            <a:xfrm>
              <a:off x="129677" y="2970583"/>
              <a:ext cx="1236087" cy="1050645"/>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77" dirty="0">
                  <a:solidFill>
                    <a:schemeClr val="tx1"/>
                  </a:solidFill>
                  <a:latin typeface="BIZ UDPゴシック" panose="020B0400000000000000" pitchFamily="50" charset="-128"/>
                  <a:ea typeface="BIZ UDPゴシック" panose="020B0400000000000000" pitchFamily="50" charset="-128"/>
                </a:rPr>
                <a:t>除外対象</a:t>
              </a:r>
              <a:endParaRPr lang="en-US" altLang="ja-JP" sz="1477"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ja-JP" altLang="en-US" sz="1477" dirty="0">
                  <a:solidFill>
                    <a:schemeClr val="tx1"/>
                  </a:solidFill>
                  <a:latin typeface="BIZ UDPゴシック" panose="020B0400000000000000" pitchFamily="50" charset="-128"/>
                  <a:ea typeface="BIZ UDPゴシック" panose="020B0400000000000000" pitchFamily="50" charset="-128"/>
                </a:rPr>
                <a:t>物質</a:t>
              </a:r>
              <a:endParaRPr lang="en-US" altLang="ja-JP" sz="1477"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en-US" altLang="ja-JP" sz="1477" spc="-50" dirty="0">
                  <a:solidFill>
                    <a:schemeClr val="tx1"/>
                  </a:solidFill>
                  <a:latin typeface="BIZ UDPゴシック" panose="020B0400000000000000" pitchFamily="50" charset="-128"/>
                  <a:ea typeface="BIZ UDPゴシック" panose="020B0400000000000000" pitchFamily="50" charset="-128"/>
                </a:rPr>
                <a:t>(</a:t>
              </a:r>
              <a:r>
                <a:rPr lang="ja-JP" altLang="en-US" sz="1477" spc="-50" dirty="0">
                  <a:solidFill>
                    <a:schemeClr val="tx1"/>
                  </a:solidFill>
                  <a:latin typeface="BIZ UDPゴシック" panose="020B0400000000000000" pitchFamily="50" charset="-128"/>
                  <a:ea typeface="BIZ UDPゴシック" panose="020B0400000000000000" pitchFamily="50" charset="-128"/>
                </a:rPr>
                <a:t>１８０物質</a:t>
              </a:r>
              <a:r>
                <a:rPr lang="en-US" altLang="ja-JP" sz="1477" spc="-50" dirty="0">
                  <a:solidFill>
                    <a:schemeClr val="tx1"/>
                  </a:solidFill>
                  <a:latin typeface="BIZ UDPゴシック" panose="020B0400000000000000" pitchFamily="50" charset="-128"/>
                  <a:ea typeface="BIZ UDPゴシック" panose="020B0400000000000000" pitchFamily="50" charset="-128"/>
                </a:rPr>
                <a:t>)</a:t>
              </a:r>
              <a:endParaRPr lang="ja-JP" altLang="en-US" sz="1477" spc="-50" dirty="0">
                <a:solidFill>
                  <a:schemeClr val="tx1"/>
                </a:solidFill>
                <a:latin typeface="BIZ UDPゴシック" panose="020B0400000000000000" pitchFamily="50" charset="-128"/>
                <a:ea typeface="BIZ UDPゴシック" panose="020B0400000000000000" pitchFamily="50" charset="-128"/>
              </a:endParaRPr>
            </a:p>
          </p:txBody>
        </p:sp>
        <p:sp>
          <p:nvSpPr>
            <p:cNvPr id="49" name="正方形/長方形 48"/>
            <p:cNvSpPr/>
            <p:nvPr/>
          </p:nvSpPr>
          <p:spPr>
            <a:xfrm>
              <a:off x="8474818" y="2986781"/>
              <a:ext cx="1328088" cy="1050645"/>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22041" fontAlgn="auto">
                <a:spcBef>
                  <a:spcPts val="0"/>
                </a:spcBef>
                <a:spcAft>
                  <a:spcPts val="0"/>
                </a:spcAft>
                <a:defRPr/>
              </a:pPr>
              <a:r>
                <a:rPr lang="ja-JP" altLang="en-US" sz="1477" dirty="0">
                  <a:solidFill>
                    <a:schemeClr val="tx1"/>
                  </a:solidFill>
                  <a:latin typeface="BIZ UDPゴシック" panose="020B0400000000000000" pitchFamily="50" charset="-128"/>
                  <a:ea typeface="BIZ UDPゴシック" panose="020B0400000000000000" pitchFamily="50" charset="-128"/>
                </a:rPr>
                <a:t>管理化学</a:t>
              </a:r>
              <a:endParaRPr lang="en-US" altLang="ja-JP" sz="1477"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ja-JP" altLang="en-US" sz="1477" dirty="0">
                  <a:solidFill>
                    <a:schemeClr val="tx1"/>
                  </a:solidFill>
                  <a:latin typeface="BIZ UDPゴシック" panose="020B0400000000000000" pitchFamily="50" charset="-128"/>
                  <a:ea typeface="BIZ UDPゴシック" panose="020B0400000000000000" pitchFamily="50" charset="-128"/>
                </a:rPr>
                <a:t>物質以外</a:t>
              </a:r>
              <a:endParaRPr lang="en-US" altLang="ja-JP" sz="1477"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ja-JP" altLang="en-US" sz="1477" dirty="0">
                  <a:solidFill>
                    <a:schemeClr val="tx1"/>
                  </a:solidFill>
                  <a:latin typeface="BIZ UDPゴシック" panose="020B0400000000000000" pitchFamily="50" charset="-128"/>
                  <a:ea typeface="BIZ UDPゴシック" panose="020B0400000000000000" pitchFamily="50" charset="-128"/>
                </a:rPr>
                <a:t>の物質</a:t>
              </a:r>
              <a:endParaRPr lang="en-US" altLang="ja-JP" sz="1477" dirty="0">
                <a:solidFill>
                  <a:schemeClr val="tx1"/>
                </a:solidFill>
                <a:latin typeface="BIZ UDPゴシック" panose="020B0400000000000000" pitchFamily="50" charset="-128"/>
                <a:ea typeface="BIZ UDPゴシック" panose="020B0400000000000000" pitchFamily="50" charset="-128"/>
              </a:endParaRPr>
            </a:p>
            <a:p>
              <a:pPr algn="ctr" defTabSz="422041" fontAlgn="auto">
                <a:spcBef>
                  <a:spcPts val="0"/>
                </a:spcBef>
                <a:spcAft>
                  <a:spcPts val="0"/>
                </a:spcAft>
                <a:defRPr/>
              </a:pPr>
              <a:r>
                <a:rPr lang="en-US" altLang="ja-JP" sz="1477" dirty="0">
                  <a:solidFill>
                    <a:schemeClr val="tx1"/>
                  </a:solidFill>
                  <a:latin typeface="BIZ UDPゴシック" panose="020B0400000000000000" pitchFamily="50" charset="-128"/>
                  <a:ea typeface="BIZ UDPゴシック" panose="020B0400000000000000" pitchFamily="50" charset="-128"/>
                </a:rPr>
                <a:t>(258</a:t>
              </a:r>
              <a:r>
                <a:rPr lang="ja-JP" altLang="en-US" sz="1477" dirty="0">
                  <a:solidFill>
                    <a:schemeClr val="tx1"/>
                  </a:solidFill>
                  <a:latin typeface="BIZ UDPゴシック" panose="020B0400000000000000" pitchFamily="50" charset="-128"/>
                  <a:ea typeface="BIZ UDPゴシック" panose="020B0400000000000000" pitchFamily="50" charset="-128"/>
                </a:rPr>
                <a:t>物質</a:t>
              </a:r>
              <a:r>
                <a:rPr lang="en-US" altLang="ja-JP" sz="1477" dirty="0">
                  <a:solidFill>
                    <a:schemeClr val="tx1"/>
                  </a:solidFill>
                  <a:latin typeface="BIZ UDPゴシック" panose="020B0400000000000000" pitchFamily="50" charset="-128"/>
                  <a:ea typeface="BIZ UDPゴシック" panose="020B0400000000000000" pitchFamily="50" charset="-128"/>
                </a:rPr>
                <a:t>)</a:t>
              </a:r>
              <a:endParaRPr lang="ja-JP" altLang="en-US" sz="1477" dirty="0">
                <a:solidFill>
                  <a:schemeClr val="tx1"/>
                </a:solidFill>
                <a:latin typeface="BIZ UDPゴシック" panose="020B0400000000000000" pitchFamily="50" charset="-128"/>
                <a:ea typeface="BIZ UDPゴシック" panose="020B0400000000000000" pitchFamily="50" charset="-128"/>
              </a:endParaRPr>
            </a:p>
          </p:txBody>
        </p:sp>
        <p:cxnSp>
          <p:nvCxnSpPr>
            <p:cNvPr id="50" name="直線矢印コネクタ 49"/>
            <p:cNvCxnSpPr>
              <a:stCxn id="28" idx="3"/>
            </p:cNvCxnSpPr>
            <p:nvPr/>
          </p:nvCxnSpPr>
          <p:spPr>
            <a:xfrm flipV="1">
              <a:off x="4209761" y="2387661"/>
              <a:ext cx="1469176" cy="52387"/>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51" name="直線矢印コネクタ 50"/>
            <p:cNvCxnSpPr>
              <a:stCxn id="49" idx="1"/>
              <a:endCxn id="42" idx="3"/>
            </p:cNvCxnSpPr>
            <p:nvPr/>
          </p:nvCxnSpPr>
          <p:spPr>
            <a:xfrm flipH="1">
              <a:off x="7796492" y="3512104"/>
              <a:ext cx="678326" cy="1276774"/>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52" name="直線矢印コネクタ 51"/>
            <p:cNvCxnSpPr>
              <a:stCxn id="49" idx="1"/>
            </p:cNvCxnSpPr>
            <p:nvPr/>
          </p:nvCxnSpPr>
          <p:spPr>
            <a:xfrm flipH="1">
              <a:off x="7821894" y="3512104"/>
              <a:ext cx="652924" cy="215405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4839920" y="2476402"/>
              <a:ext cx="274643"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5</a:t>
              </a:r>
              <a:endParaRPr lang="ja-JP" altLang="en-US" sz="1400" dirty="0">
                <a:latin typeface="BIZ UDPゴシック" panose="020B0400000000000000" pitchFamily="50" charset="-128"/>
                <a:ea typeface="BIZ UDPゴシック" panose="020B0400000000000000" pitchFamily="50" charset="-128"/>
              </a:endParaRPr>
            </a:p>
          </p:txBody>
        </p:sp>
        <p:cxnSp>
          <p:nvCxnSpPr>
            <p:cNvPr id="54" name="直線矢印コネクタ 53"/>
            <p:cNvCxnSpPr>
              <a:stCxn id="34" idx="3"/>
            </p:cNvCxnSpPr>
            <p:nvPr/>
          </p:nvCxnSpPr>
          <p:spPr>
            <a:xfrm flipV="1">
              <a:off x="4209760" y="2501963"/>
              <a:ext cx="1469177" cy="2286915"/>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55" name="テキスト ボックス 54"/>
            <p:cNvSpPr txBox="1"/>
            <p:nvPr/>
          </p:nvSpPr>
          <p:spPr>
            <a:xfrm>
              <a:off x="4410023" y="4217949"/>
              <a:ext cx="503984"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12</a:t>
              </a:r>
              <a:endParaRPr lang="ja-JP" altLang="en-US" sz="1400" dirty="0">
                <a:latin typeface="BIZ UDPゴシック" panose="020B0400000000000000" pitchFamily="50" charset="-128"/>
                <a:ea typeface="BIZ UDPゴシック" panose="020B0400000000000000" pitchFamily="50" charset="-128"/>
              </a:endParaRPr>
            </a:p>
          </p:txBody>
        </p:sp>
        <p:cxnSp>
          <p:nvCxnSpPr>
            <p:cNvPr id="56" name="直線矢印コネクタ 55"/>
            <p:cNvCxnSpPr>
              <a:stCxn id="32" idx="1"/>
              <a:endCxn id="48" idx="3"/>
            </p:cNvCxnSpPr>
            <p:nvPr/>
          </p:nvCxnSpPr>
          <p:spPr>
            <a:xfrm flipH="1">
              <a:off x="1365764" y="3242833"/>
              <a:ext cx="726441" cy="253072"/>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57" name="テキスト ボックス 56"/>
            <p:cNvSpPr txBox="1"/>
            <p:nvPr/>
          </p:nvSpPr>
          <p:spPr>
            <a:xfrm>
              <a:off x="1428168" y="3368857"/>
              <a:ext cx="731614"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16</a:t>
              </a:r>
              <a:endParaRPr lang="ja-JP" altLang="en-US" sz="1400" dirty="0">
                <a:latin typeface="BIZ UDPゴシック" panose="020B0400000000000000" pitchFamily="50" charset="-128"/>
                <a:ea typeface="BIZ UDPゴシック" panose="020B0400000000000000" pitchFamily="50" charset="-128"/>
              </a:endParaRPr>
            </a:p>
          </p:txBody>
        </p:sp>
        <p:cxnSp>
          <p:nvCxnSpPr>
            <p:cNvPr id="58" name="直線矢印コネクタ 57"/>
            <p:cNvCxnSpPr>
              <a:stCxn id="34" idx="1"/>
            </p:cNvCxnSpPr>
            <p:nvPr/>
          </p:nvCxnSpPr>
          <p:spPr>
            <a:xfrm flipH="1" flipV="1">
              <a:off x="1365764" y="3676173"/>
              <a:ext cx="726441" cy="1112705"/>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59" name="テキスト ボックス 58"/>
            <p:cNvSpPr txBox="1"/>
            <p:nvPr/>
          </p:nvSpPr>
          <p:spPr>
            <a:xfrm>
              <a:off x="1344452" y="4143270"/>
              <a:ext cx="539393"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78</a:t>
              </a:r>
            </a:p>
          </p:txBody>
        </p:sp>
        <p:sp>
          <p:nvSpPr>
            <p:cNvPr id="60" name="テキスト ボックス 59"/>
            <p:cNvSpPr txBox="1"/>
            <p:nvPr/>
          </p:nvSpPr>
          <p:spPr>
            <a:xfrm>
              <a:off x="7987721" y="2687551"/>
              <a:ext cx="617554"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183</a:t>
              </a:r>
              <a:endParaRPr lang="ja-JP" altLang="en-US" sz="1400" baseline="30000" dirty="0">
                <a:latin typeface="BIZ UDPゴシック" panose="020B0400000000000000" pitchFamily="50" charset="-128"/>
                <a:ea typeface="BIZ UDPゴシック" panose="020B0400000000000000" pitchFamily="50" charset="-128"/>
              </a:endParaRPr>
            </a:p>
          </p:txBody>
        </p:sp>
        <p:cxnSp>
          <p:nvCxnSpPr>
            <p:cNvPr id="61" name="直線矢印コネクタ 60"/>
            <p:cNvCxnSpPr>
              <a:stCxn id="32" idx="3"/>
              <a:endCxn id="40" idx="1"/>
            </p:cNvCxnSpPr>
            <p:nvPr/>
          </p:nvCxnSpPr>
          <p:spPr>
            <a:xfrm>
              <a:off x="4209761" y="3242833"/>
              <a:ext cx="1469176" cy="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62" name="テキスト ボックス 61"/>
            <p:cNvSpPr txBox="1"/>
            <p:nvPr/>
          </p:nvSpPr>
          <p:spPr>
            <a:xfrm>
              <a:off x="4807025" y="2948867"/>
              <a:ext cx="274643"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1</a:t>
              </a:r>
              <a:endParaRPr lang="ja-JP" altLang="en-US" sz="1400" dirty="0">
                <a:latin typeface="BIZ UDPゴシック" panose="020B0400000000000000" pitchFamily="50" charset="-128"/>
                <a:ea typeface="BIZ UDPゴシック" panose="020B0400000000000000" pitchFamily="50" charset="-128"/>
              </a:endParaRPr>
            </a:p>
          </p:txBody>
        </p:sp>
        <p:cxnSp>
          <p:nvCxnSpPr>
            <p:cNvPr id="63" name="直線矢印コネクタ 62"/>
            <p:cNvCxnSpPr/>
            <p:nvPr/>
          </p:nvCxnSpPr>
          <p:spPr>
            <a:xfrm>
              <a:off x="4232963" y="3235197"/>
              <a:ext cx="1445974" cy="1506056"/>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64" name="直線矢印コネクタ 63"/>
            <p:cNvCxnSpPr>
              <a:stCxn id="32" idx="3"/>
            </p:cNvCxnSpPr>
            <p:nvPr/>
          </p:nvCxnSpPr>
          <p:spPr>
            <a:xfrm>
              <a:off x="4209761" y="3242833"/>
              <a:ext cx="1443776" cy="2316358"/>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65" name="テキスト ボックス 64"/>
            <p:cNvSpPr txBox="1"/>
            <p:nvPr/>
          </p:nvSpPr>
          <p:spPr>
            <a:xfrm>
              <a:off x="4577335" y="3438198"/>
              <a:ext cx="274643"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1</a:t>
              </a:r>
              <a:endParaRPr lang="ja-JP" altLang="en-US" sz="1400" dirty="0">
                <a:latin typeface="BIZ UDPゴシック" panose="020B0400000000000000" pitchFamily="50" charset="-128"/>
                <a:ea typeface="BIZ UDPゴシック" panose="020B0400000000000000" pitchFamily="50" charset="-128"/>
              </a:endParaRPr>
            </a:p>
          </p:txBody>
        </p:sp>
        <p:sp>
          <p:nvSpPr>
            <p:cNvPr id="66" name="テキスト ボックス 65"/>
            <p:cNvSpPr txBox="1"/>
            <p:nvPr/>
          </p:nvSpPr>
          <p:spPr>
            <a:xfrm>
              <a:off x="4914008" y="4287870"/>
              <a:ext cx="274643"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1</a:t>
              </a:r>
              <a:endParaRPr lang="ja-JP" altLang="en-US" sz="1400" dirty="0">
                <a:latin typeface="BIZ UDPゴシック" panose="020B0400000000000000" pitchFamily="50" charset="-128"/>
                <a:ea typeface="BIZ UDPゴシック" panose="020B0400000000000000" pitchFamily="50" charset="-128"/>
              </a:endParaRPr>
            </a:p>
          </p:txBody>
        </p:sp>
        <p:cxnSp>
          <p:nvCxnSpPr>
            <p:cNvPr id="67" name="直線矢印コネクタ 66"/>
            <p:cNvCxnSpPr>
              <a:stCxn id="34" idx="3"/>
              <a:endCxn id="42" idx="1"/>
            </p:cNvCxnSpPr>
            <p:nvPr/>
          </p:nvCxnSpPr>
          <p:spPr>
            <a:xfrm>
              <a:off x="4209760" y="4788878"/>
              <a:ext cx="1469177" cy="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68" name="テキスト ボックス 67"/>
            <p:cNvSpPr txBox="1"/>
            <p:nvPr/>
          </p:nvSpPr>
          <p:spPr>
            <a:xfrm>
              <a:off x="4559252" y="4752528"/>
              <a:ext cx="502918"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10</a:t>
              </a:r>
              <a:endParaRPr lang="ja-JP" altLang="en-US" sz="1400" dirty="0">
                <a:latin typeface="BIZ UDPゴシック" panose="020B0400000000000000" pitchFamily="50" charset="-128"/>
                <a:ea typeface="BIZ UDPゴシック" panose="020B0400000000000000" pitchFamily="50" charset="-128"/>
              </a:endParaRPr>
            </a:p>
          </p:txBody>
        </p:sp>
        <p:cxnSp>
          <p:nvCxnSpPr>
            <p:cNvPr id="69" name="直線矢印コネクタ 68"/>
            <p:cNvCxnSpPr>
              <a:stCxn id="28" idx="3"/>
            </p:cNvCxnSpPr>
            <p:nvPr/>
          </p:nvCxnSpPr>
          <p:spPr>
            <a:xfrm>
              <a:off x="4209761" y="2440048"/>
              <a:ext cx="1469176" cy="219643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70" name="テキスト ボックス 69"/>
            <p:cNvSpPr txBox="1"/>
            <p:nvPr/>
          </p:nvSpPr>
          <p:spPr>
            <a:xfrm>
              <a:off x="4368700" y="2587835"/>
              <a:ext cx="502918"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56</a:t>
              </a:r>
              <a:endParaRPr lang="ja-JP" altLang="en-US" sz="1400" dirty="0">
                <a:latin typeface="BIZ UDPゴシック" panose="020B0400000000000000" pitchFamily="50" charset="-128"/>
                <a:ea typeface="BIZ UDPゴシック" panose="020B0400000000000000" pitchFamily="50" charset="-128"/>
              </a:endParaRPr>
            </a:p>
          </p:txBody>
        </p:sp>
        <p:sp>
          <p:nvSpPr>
            <p:cNvPr id="71" name="テキスト ボックス 70"/>
            <p:cNvSpPr txBox="1"/>
            <p:nvPr/>
          </p:nvSpPr>
          <p:spPr>
            <a:xfrm>
              <a:off x="7922116" y="3634827"/>
              <a:ext cx="502918"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67</a:t>
              </a:r>
              <a:endParaRPr lang="ja-JP" altLang="en-US" sz="1400" dirty="0">
                <a:latin typeface="BIZ UDPゴシック" panose="020B0400000000000000" pitchFamily="50" charset="-128"/>
                <a:ea typeface="BIZ UDPゴシック" panose="020B0400000000000000" pitchFamily="50" charset="-128"/>
              </a:endParaRPr>
            </a:p>
          </p:txBody>
        </p:sp>
        <p:cxnSp>
          <p:nvCxnSpPr>
            <p:cNvPr id="72" name="直線矢印コネクタ 71"/>
            <p:cNvCxnSpPr>
              <a:endCxn id="43" idx="1"/>
            </p:cNvCxnSpPr>
            <p:nvPr/>
          </p:nvCxnSpPr>
          <p:spPr>
            <a:xfrm flipV="1">
              <a:off x="4232963" y="5609991"/>
              <a:ext cx="1445974" cy="1"/>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73" name="テキスト ボックス 72"/>
            <p:cNvSpPr txBox="1"/>
            <p:nvPr/>
          </p:nvSpPr>
          <p:spPr>
            <a:xfrm>
              <a:off x="4539027" y="5319708"/>
              <a:ext cx="686885"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16</a:t>
              </a:r>
              <a:endParaRPr lang="ja-JP" altLang="en-US" sz="1400" dirty="0">
                <a:latin typeface="BIZ UDPゴシック" panose="020B0400000000000000" pitchFamily="50" charset="-128"/>
                <a:ea typeface="BIZ UDPゴシック" panose="020B0400000000000000" pitchFamily="50" charset="-128"/>
              </a:endParaRPr>
            </a:p>
          </p:txBody>
        </p:sp>
        <p:sp>
          <p:nvSpPr>
            <p:cNvPr id="74" name="テキスト ボックス 73"/>
            <p:cNvSpPr txBox="1"/>
            <p:nvPr/>
          </p:nvSpPr>
          <p:spPr>
            <a:xfrm>
              <a:off x="8068869" y="4544619"/>
              <a:ext cx="290943" cy="333425"/>
            </a:xfrm>
            <a:prstGeom prst="rect">
              <a:avLst/>
            </a:prstGeom>
            <a:noFill/>
          </p:spPr>
          <p:txBody>
            <a:bodyPr wrap="square" rtlCol="0">
              <a:spAutoFit/>
            </a:bodyPr>
            <a:lstStyle/>
            <a:p>
              <a:pPr defTabSz="422041" fontAlgn="auto">
                <a:spcBef>
                  <a:spcPts val="0"/>
                </a:spcBef>
                <a:spcAft>
                  <a:spcPts val="0"/>
                </a:spcAft>
                <a:defRPr/>
              </a:pPr>
              <a:r>
                <a:rPr lang="en-US" altLang="ja-JP" sz="1400" dirty="0">
                  <a:latin typeface="BIZ UDPゴシック" panose="020B0400000000000000" pitchFamily="50" charset="-128"/>
                  <a:ea typeface="BIZ UDPゴシック" panose="020B0400000000000000" pitchFamily="50" charset="-128"/>
                </a:rPr>
                <a:t>8</a:t>
              </a:r>
              <a:endParaRPr lang="ja-JP" altLang="en-US" sz="1400" dirty="0">
                <a:latin typeface="BIZ UDPゴシック" panose="020B0400000000000000" pitchFamily="50" charset="-128"/>
                <a:ea typeface="BIZ UDPゴシック" panose="020B0400000000000000" pitchFamily="50" charset="-128"/>
              </a:endParaRPr>
            </a:p>
          </p:txBody>
        </p:sp>
        <p:sp>
          <p:nvSpPr>
            <p:cNvPr id="75" name="コンテンツ プレースホルダー 2">
              <a:extLst>
                <a:ext uri="{FF2B5EF4-FFF2-40B4-BE49-F238E27FC236}">
                  <a16:creationId xmlns:a16="http://schemas.microsoft.com/office/drawing/2014/main" id="{05ADD1FD-B8E1-4269-9E3E-EE859BB3786D}"/>
                </a:ext>
              </a:extLst>
            </p:cNvPr>
            <p:cNvSpPr txBox="1">
              <a:spLocks/>
            </p:cNvSpPr>
            <p:nvPr/>
          </p:nvSpPr>
          <p:spPr>
            <a:xfrm>
              <a:off x="1431181" y="6251903"/>
              <a:ext cx="7349748" cy="538583"/>
            </a:xfrm>
            <a:prstGeom prst="rect">
              <a:avLst/>
            </a:prstGeom>
            <a:noFill/>
          </p:spPr>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1292" dirty="0">
                  <a:solidFill>
                    <a:schemeClr val="tx1"/>
                  </a:solidFill>
                  <a:latin typeface="BIZ UDPゴシック" panose="020B0400000000000000" pitchFamily="50" charset="-128"/>
                  <a:ea typeface="BIZ UDPゴシック" panose="020B0400000000000000" pitchFamily="50" charset="-128"/>
                </a:rPr>
                <a:t>＊改正政令における物質数（類似物質を物質群として指定する等により、矢印上の物質数の</a:t>
              </a:r>
              <a:endParaRPr lang="en-US" altLang="ja-JP" sz="1292" dirty="0">
                <a:solidFill>
                  <a:schemeClr val="tx1"/>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292" dirty="0">
                  <a:solidFill>
                    <a:schemeClr val="tx1"/>
                  </a:solidFill>
                  <a:latin typeface="BIZ UDPゴシック" panose="020B0400000000000000" pitchFamily="50" charset="-128"/>
                  <a:ea typeface="BIZ UDPゴシック" panose="020B0400000000000000" pitchFamily="50" charset="-128"/>
                </a:rPr>
                <a:t>　和とは一致しない。）</a:t>
              </a:r>
            </a:p>
          </p:txBody>
        </p:sp>
      </p:grpSp>
      <p:sp>
        <p:nvSpPr>
          <p:cNvPr id="76" name="正方形/長方形 75"/>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7" name="正方形/長方形 76"/>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8" name="テキスト ボックス 77"/>
          <p:cNvSpPr txBox="1"/>
          <p:nvPr/>
        </p:nvSpPr>
        <p:spPr>
          <a:xfrm>
            <a:off x="269875" y="506096"/>
            <a:ext cx="8661645"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化学物質管理制度対象物質見直しの概要</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16</a:t>
            </a:fld>
            <a:endParaRPr lang="en-US" dirty="0"/>
          </a:p>
        </p:txBody>
      </p:sp>
    </p:spTree>
    <p:extLst>
      <p:ext uri="{BB962C8B-B14F-4D97-AF65-F5344CB8AC3E}">
        <p14:creationId xmlns:p14="http://schemas.microsoft.com/office/powerpoint/2010/main" val="2159508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p:cNvSpPr/>
          <p:nvPr/>
        </p:nvSpPr>
        <p:spPr>
          <a:xfrm>
            <a:off x="1839164" y="2785387"/>
            <a:ext cx="5461195" cy="2215662"/>
          </a:xfrm>
          <a:prstGeom prst="rect">
            <a:avLst/>
          </a:prstGeom>
        </p:spPr>
      </p:sp>
      <p:sp>
        <p:nvSpPr>
          <p:cNvPr id="77" name="角丸四角形 76"/>
          <p:cNvSpPr/>
          <p:nvPr/>
        </p:nvSpPr>
        <p:spPr>
          <a:xfrm>
            <a:off x="5784694" y="2258884"/>
            <a:ext cx="3045461" cy="3783094"/>
          </a:xfrm>
          <a:prstGeom prst="roundRect">
            <a:avLst>
              <a:gd name="adj" fmla="val 6450"/>
            </a:avLst>
          </a:prstGeom>
          <a:solidFill>
            <a:sysClr val="window" lastClr="FFFFFF"/>
          </a:solidFill>
          <a:ln w="25400" cap="flat" cmpd="sng" algn="ctr">
            <a:solidFill>
              <a:sysClr val="windowText" lastClr="000000"/>
            </a:solidFill>
            <a:prstDash val="solid"/>
          </a:ln>
          <a:effectLst/>
        </p:spPr>
        <p:txBody>
          <a:bodyPr/>
          <a:lstStyle/>
          <a:p>
            <a:pPr algn="ct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府独自指定物質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8" name="角丸四角形 77"/>
          <p:cNvSpPr/>
          <p:nvPr/>
        </p:nvSpPr>
        <p:spPr>
          <a:xfrm>
            <a:off x="1886109" y="2258884"/>
            <a:ext cx="3881751" cy="3771487"/>
          </a:xfrm>
          <a:prstGeom prst="roundRect">
            <a:avLst>
              <a:gd name="adj" fmla="val 5131"/>
            </a:avLst>
          </a:prstGeom>
          <a:solidFill>
            <a:sysClr val="window" lastClr="FFFFFF"/>
          </a:solidFill>
          <a:ln w="25400" cap="flat" cmpd="sng" algn="ctr">
            <a:solidFill>
              <a:sysClr val="windowText" lastClr="000000"/>
            </a:solidFill>
            <a:prstDash val="solid"/>
          </a:ln>
          <a:effectLst/>
        </p:spPr>
        <p:txBody>
          <a:bodyPr/>
          <a:lstStyle/>
          <a:p>
            <a:pPr algn="ct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化管法対象物質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9" name="角丸四角形 78"/>
          <p:cNvSpPr/>
          <p:nvPr/>
        </p:nvSpPr>
        <p:spPr>
          <a:xfrm>
            <a:off x="447509" y="4661321"/>
            <a:ext cx="8360315" cy="1391881"/>
          </a:xfrm>
          <a:prstGeom prst="roundRect">
            <a:avLst>
              <a:gd name="adj" fmla="val 15319"/>
            </a:avLst>
          </a:prstGeom>
          <a:noFill/>
          <a:ln w="38100" cap="flat" cmpd="sng" algn="ctr">
            <a:solidFill>
              <a:srgbClr val="FF0000"/>
            </a:solidFill>
            <a:prstDash val="solid"/>
          </a:ln>
          <a:effectLst/>
        </p:spPr>
        <p:txBody>
          <a:bodyPr wrap="square" anchor="ctr" anchorCtr="0">
            <a:noAutofit/>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第二種管理</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0" name="角丸四角形 79"/>
          <p:cNvSpPr/>
          <p:nvPr/>
        </p:nvSpPr>
        <p:spPr>
          <a:xfrm>
            <a:off x="2058461" y="2909269"/>
            <a:ext cx="3585692" cy="1601274"/>
          </a:xfrm>
          <a:prstGeom prst="roundRect">
            <a:avLst>
              <a:gd name="adj" fmla="val 3100"/>
            </a:avLst>
          </a:prstGeom>
          <a:noFill/>
          <a:ln w="25400" cap="flat" cmpd="sng" algn="ctr">
            <a:noFill/>
            <a:prstDash val="solid"/>
          </a:ln>
          <a:effectLst/>
        </p:spPr>
        <p:txBody>
          <a:bodyPr/>
          <a:lstStyle/>
          <a:p>
            <a:pPr>
              <a:spcAft>
                <a:spcPts val="0"/>
              </a:spcAft>
            </a:pPr>
            <a:r>
              <a:rPr lang="ja-JP"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第一種指定化学物質</a:t>
            </a:r>
            <a:endParaRPr lang="en-US" altLang="ja-JP"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en-US" altLang="ja-JP"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トルエン、キシレン等</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515</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sz="1700"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2" name="角丸四角形 81"/>
          <p:cNvSpPr/>
          <p:nvPr/>
        </p:nvSpPr>
        <p:spPr>
          <a:xfrm>
            <a:off x="2094393" y="4988423"/>
            <a:ext cx="3500135" cy="725050"/>
          </a:xfrm>
          <a:prstGeom prst="roundRect">
            <a:avLst>
              <a:gd name="adj" fmla="val 5271"/>
            </a:avLst>
          </a:prstGeom>
          <a:noFill/>
          <a:ln w="25400" cap="flat" cmpd="sng" algn="ctr">
            <a:noFill/>
            <a:prstDash val="solid"/>
          </a:ln>
          <a:effectLst/>
        </p:spPr>
        <p:txBody>
          <a:bodyPr/>
          <a:lstStyle/>
          <a:p>
            <a:pPr>
              <a:spcAft>
                <a:spcPts val="0"/>
              </a:spcAft>
            </a:pPr>
            <a:r>
              <a:rPr lang="ja-JP"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第二種指定化学物質</a:t>
            </a:r>
            <a:endParaRPr lang="en-US" altLang="ja-JP"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en-US" altLang="ja-JP"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臭素、オクタン</a:t>
            </a:r>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等</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134</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p>
          <a:p>
            <a:pPr>
              <a:spcAft>
                <a:spcPts val="0"/>
              </a:spcAft>
            </a:pPr>
            <a:endParaRPr 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3" name="角丸四角形 82"/>
          <p:cNvSpPr/>
          <p:nvPr/>
        </p:nvSpPr>
        <p:spPr>
          <a:xfrm>
            <a:off x="6795061" y="3457730"/>
            <a:ext cx="792832" cy="466235"/>
          </a:xfrm>
          <a:prstGeom prst="roundRect">
            <a:avLst>
              <a:gd name="adj" fmla="val 3100"/>
            </a:avLst>
          </a:prstGeom>
          <a:noFill/>
          <a:ln w="25400" cap="flat" cmpd="sng" algn="ctr">
            <a:noFill/>
            <a:prstDash val="solid"/>
          </a:ln>
          <a:effectLst/>
        </p:spPr>
        <p:txBody>
          <a:bodyPr/>
          <a:lstStyle/>
          <a:p>
            <a:pPr>
              <a:spcAft>
                <a:spcPts val="0"/>
              </a:spcAft>
            </a:pPr>
            <a:r>
              <a:rPr 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VOC</a:t>
            </a:r>
            <a:endParaRPr lang="ja-JP" sz="1700"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4" name="角丸四角形 83"/>
          <p:cNvSpPr/>
          <p:nvPr/>
        </p:nvSpPr>
        <p:spPr>
          <a:xfrm>
            <a:off x="5876144" y="4988424"/>
            <a:ext cx="2662334" cy="725050"/>
          </a:xfrm>
          <a:prstGeom prst="roundRect">
            <a:avLst>
              <a:gd name="adj" fmla="val 3100"/>
            </a:avLst>
          </a:prstGeom>
          <a:noFill/>
          <a:ln w="25400" cap="flat" cmpd="sng" algn="ctr">
            <a:noFill/>
            <a:prstDash val="solid"/>
          </a:ln>
          <a:effectLst/>
        </p:spPr>
        <p:txBody>
          <a:bodyPr/>
          <a:lstStyle/>
          <a:p>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アンモニア、塩化水素、</a:t>
            </a:r>
            <a:endPar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硫酸等</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25</a:t>
            </a:r>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endParaRPr lang="ja-JP" sz="1700"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5" name="角丸四角形 84"/>
          <p:cNvSpPr/>
          <p:nvPr/>
        </p:nvSpPr>
        <p:spPr>
          <a:xfrm>
            <a:off x="447509" y="2743205"/>
            <a:ext cx="8373762" cy="1895285"/>
          </a:xfrm>
          <a:prstGeom prst="roundRect">
            <a:avLst>
              <a:gd name="adj" fmla="val 11535"/>
            </a:avLst>
          </a:prstGeom>
          <a:noFill/>
          <a:ln w="38100" cap="flat" cmpd="sng" algn="ctr">
            <a:solidFill>
              <a:srgbClr val="FF0000"/>
            </a:solidFill>
            <a:prstDash val="solid"/>
          </a:ln>
          <a:effectLst/>
        </p:spPr>
        <p:txBody>
          <a:bodyPr wrap="square" anchor="ctr" anchorCtr="0">
            <a:noAutofit/>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第一種管理</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6" name="角丸四角形 85"/>
          <p:cNvSpPr/>
          <p:nvPr/>
        </p:nvSpPr>
        <p:spPr>
          <a:xfrm>
            <a:off x="336425" y="1719739"/>
            <a:ext cx="8605838" cy="4554029"/>
          </a:xfrm>
          <a:prstGeom prst="roundRect">
            <a:avLst>
              <a:gd name="adj" fmla="val 4026"/>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BIZ UDPゴシック" panose="020B0400000000000000" pitchFamily="50" charset="-128"/>
              <a:ea typeface="BIZ UDPゴシック" panose="020B0400000000000000" pitchFamily="50" charset="-128"/>
            </a:endParaRPr>
          </a:p>
        </p:txBody>
      </p:sp>
      <p:sp>
        <p:nvSpPr>
          <p:cNvPr id="87" name="角丸四角形 86"/>
          <p:cNvSpPr/>
          <p:nvPr/>
        </p:nvSpPr>
        <p:spPr>
          <a:xfrm>
            <a:off x="2163337" y="1516359"/>
            <a:ext cx="4943799" cy="527538"/>
          </a:xfrm>
          <a:prstGeom prst="roundRect">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15" dirty="0">
                <a:solidFill>
                  <a:srgbClr val="00B050"/>
                </a:solidFill>
                <a:latin typeface="BIZ UDPゴシック" panose="020B0400000000000000" pitchFamily="50" charset="-128"/>
                <a:ea typeface="BIZ UDPゴシック" panose="020B0400000000000000" pitchFamily="50" charset="-128"/>
              </a:rPr>
              <a:t>管理化学物質（</a:t>
            </a:r>
            <a:r>
              <a:rPr lang="en-US" altLang="ja-JP" sz="2215" dirty="0">
                <a:solidFill>
                  <a:srgbClr val="00B050"/>
                </a:solidFill>
                <a:latin typeface="BIZ UDPゴシック" panose="020B0400000000000000" pitchFamily="50" charset="-128"/>
                <a:ea typeface="BIZ UDPゴシック" panose="020B0400000000000000" pitchFamily="50" charset="-128"/>
              </a:rPr>
              <a:t>675</a:t>
            </a:r>
            <a:r>
              <a:rPr lang="ja-JP" altLang="en-US" sz="2215" dirty="0">
                <a:solidFill>
                  <a:srgbClr val="00B050"/>
                </a:solidFill>
                <a:latin typeface="BIZ UDPゴシック" panose="020B0400000000000000" pitchFamily="50" charset="-128"/>
                <a:ea typeface="BIZ UDPゴシック" panose="020B0400000000000000" pitchFamily="50" charset="-128"/>
              </a:rPr>
              <a:t>物質）</a:t>
            </a:r>
          </a:p>
        </p:txBody>
      </p:sp>
      <p:sp>
        <p:nvSpPr>
          <p:cNvPr id="18" name="正方形/長方形 17"/>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b="1" dirty="0">
              <a:latin typeface="BIZ UDPゴシック" panose="020B0400000000000000" pitchFamily="50" charset="-128"/>
              <a:ea typeface="BIZ UDPゴシック" panose="020B0400000000000000" pitchFamily="50" charset="-128"/>
            </a:endParaRPr>
          </a:p>
        </p:txBody>
      </p:sp>
      <p:sp>
        <p:nvSpPr>
          <p:cNvPr id="19" name="正方形/長方形 18"/>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b="1" dirty="0">
              <a:latin typeface="BIZ UDPゴシック" panose="020B0400000000000000" pitchFamily="50" charset="-128"/>
              <a:ea typeface="BIZ UDPゴシック" panose="020B0400000000000000" pitchFamily="50" charset="-128"/>
            </a:endParaRPr>
          </a:p>
        </p:txBody>
      </p:sp>
      <p:sp>
        <p:nvSpPr>
          <p:cNvPr id="21" name="テキスト ボックス 20"/>
          <p:cNvSpPr txBox="1"/>
          <p:nvPr/>
        </p:nvSpPr>
        <p:spPr>
          <a:xfrm>
            <a:off x="239144" y="300746"/>
            <a:ext cx="8636569" cy="914404"/>
          </a:xfrm>
          <a:prstGeom prst="rect">
            <a:avLst/>
          </a:prstGeom>
          <a:noFill/>
          <a:ln>
            <a:noFill/>
          </a:ln>
        </p:spPr>
        <p:txBody>
          <a:bodyPr wrap="none" rtlCol="0">
            <a:noAutofit/>
          </a:bodyPr>
          <a:lstStyle/>
          <a:p>
            <a:r>
              <a:rPr kumimoji="1" lang="ja-JP" altLang="en-US" sz="2800" b="1" dirty="0">
                <a:latin typeface="BIZ UDPゴシック" panose="020B0400000000000000" pitchFamily="50" charset="-128"/>
                <a:ea typeface="BIZ UDPゴシック" panose="020B0400000000000000" pitchFamily="50" charset="-128"/>
              </a:rPr>
              <a:t>大阪府化学物質管理制度の対象物質（管理化学物質）</a:t>
            </a:r>
            <a:endParaRPr kumimoji="1" lang="en-US" altLang="ja-JP" sz="2800" b="1" dirty="0">
              <a:latin typeface="BIZ UDPゴシック" panose="020B0400000000000000" pitchFamily="50" charset="-128"/>
              <a:ea typeface="BIZ UDPゴシック" panose="020B0400000000000000" pitchFamily="50" charset="-128"/>
            </a:endParaRPr>
          </a:p>
          <a:p>
            <a:pPr algn="r"/>
            <a:r>
              <a:rPr kumimoji="1" lang="ja-JP" altLang="en-US" sz="2400" b="1" dirty="0">
                <a:latin typeface="BIZ UDPゴシック" panose="020B0400000000000000" pitchFamily="50" charset="-128"/>
                <a:ea typeface="BIZ UDPゴシック" panose="020B0400000000000000" pitchFamily="50" charset="-128"/>
              </a:rPr>
              <a:t>（</a:t>
            </a:r>
            <a:r>
              <a:rPr kumimoji="1" lang="en-US" altLang="ja-JP" sz="2400" b="1" dirty="0">
                <a:latin typeface="BIZ UDPゴシック" panose="020B0400000000000000" pitchFamily="50" charset="-128"/>
                <a:ea typeface="BIZ UDPゴシック" panose="020B0400000000000000" pitchFamily="50" charset="-128"/>
              </a:rPr>
              <a:t>2023</a:t>
            </a:r>
            <a:r>
              <a:rPr kumimoji="1" lang="ja-JP" altLang="en-US" sz="2400" b="1" dirty="0">
                <a:latin typeface="BIZ UDPゴシック" panose="020B0400000000000000" pitchFamily="50" charset="-128"/>
                <a:ea typeface="BIZ UDPゴシック" panose="020B0400000000000000" pitchFamily="50" charset="-128"/>
              </a:rPr>
              <a:t>（令和５）年４月</a:t>
            </a:r>
            <a:r>
              <a:rPr kumimoji="1" lang="en-US" altLang="ja-JP" sz="2400" b="1" dirty="0">
                <a:latin typeface="BIZ UDPゴシック" panose="020B0400000000000000" pitchFamily="50" charset="-128"/>
                <a:ea typeface="BIZ UDPゴシック" panose="020B0400000000000000" pitchFamily="50" charset="-128"/>
              </a:rPr>
              <a:t>1</a:t>
            </a:r>
            <a:r>
              <a:rPr kumimoji="1" lang="ja-JP" altLang="en-US" sz="2400" b="1" dirty="0">
                <a:latin typeface="BIZ UDPゴシック" panose="020B0400000000000000" pitchFamily="50" charset="-128"/>
                <a:ea typeface="BIZ UDPゴシック" panose="020B0400000000000000" pitchFamily="50" charset="-128"/>
              </a:rPr>
              <a:t>日から）</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17</a:t>
            </a:fld>
            <a:endParaRPr lang="en-US" dirty="0"/>
          </a:p>
        </p:txBody>
      </p:sp>
      <p:sp>
        <p:nvSpPr>
          <p:cNvPr id="3" name="大かっこ 2"/>
          <p:cNvSpPr/>
          <p:nvPr/>
        </p:nvSpPr>
        <p:spPr>
          <a:xfrm>
            <a:off x="2094393" y="3636523"/>
            <a:ext cx="3402767" cy="758569"/>
          </a:xfrm>
          <a:prstGeom prst="bracketPair">
            <a:avLst/>
          </a:prstGeom>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i="1" dirty="0">
                <a:latin typeface="BIZ UDPゴシック" panose="020B0400000000000000" pitchFamily="50" charset="-128"/>
                <a:ea typeface="BIZ UDPゴシック" panose="020B0400000000000000" pitchFamily="50" charset="-128"/>
              </a:rPr>
              <a:t>うち特定第一種指定化学物質</a:t>
            </a:r>
          </a:p>
          <a:p>
            <a:pPr algn="ctr"/>
            <a:r>
              <a:rPr kumimoji="1" lang="en-US" altLang="ja-JP" i="1" dirty="0">
                <a:latin typeface="BIZ UDPゴシック" panose="020B0400000000000000" pitchFamily="50" charset="-128"/>
                <a:ea typeface="BIZ UDPゴシック" panose="020B0400000000000000" pitchFamily="50" charset="-128"/>
              </a:rPr>
              <a:t>(</a:t>
            </a:r>
            <a:r>
              <a:rPr kumimoji="1" lang="ja-JP" altLang="en-US" i="1" dirty="0">
                <a:latin typeface="BIZ UDPゴシック" panose="020B0400000000000000" pitchFamily="50" charset="-128"/>
                <a:ea typeface="BIZ UDPゴシック" panose="020B0400000000000000" pitchFamily="50" charset="-128"/>
              </a:rPr>
              <a:t>鉛及びその化合物、</a:t>
            </a:r>
            <a:endParaRPr kumimoji="1" lang="en-US" altLang="ja-JP" i="1" dirty="0">
              <a:latin typeface="BIZ UDPゴシック" panose="020B0400000000000000" pitchFamily="50" charset="-128"/>
              <a:ea typeface="BIZ UDPゴシック" panose="020B0400000000000000" pitchFamily="50" charset="-128"/>
            </a:endParaRPr>
          </a:p>
          <a:p>
            <a:pPr algn="ctr"/>
            <a:r>
              <a:rPr kumimoji="1" lang="ja-JP" altLang="en-US" i="1" dirty="0">
                <a:latin typeface="BIZ UDPゴシック" panose="020B0400000000000000" pitchFamily="50" charset="-128"/>
                <a:ea typeface="BIZ UDPゴシック" panose="020B0400000000000000" pitchFamily="50" charset="-128"/>
              </a:rPr>
              <a:t>ベンゼン等　</a:t>
            </a:r>
            <a:r>
              <a:rPr kumimoji="1" lang="en-US" altLang="ja-JP" i="1" dirty="0">
                <a:latin typeface="BIZ UDPゴシック" panose="020B0400000000000000" pitchFamily="50" charset="-128"/>
                <a:ea typeface="BIZ UDPゴシック" panose="020B0400000000000000" pitchFamily="50" charset="-128"/>
              </a:rPr>
              <a:t>23</a:t>
            </a:r>
            <a:r>
              <a:rPr kumimoji="1" lang="ja-JP" altLang="en-US" i="1" dirty="0">
                <a:latin typeface="BIZ UDPゴシック" panose="020B0400000000000000" pitchFamily="50" charset="-128"/>
                <a:ea typeface="BIZ UDPゴシック" panose="020B0400000000000000" pitchFamily="50" charset="-128"/>
              </a:rPr>
              <a:t>物質</a:t>
            </a:r>
            <a:r>
              <a:rPr kumimoji="1" lang="en-US" altLang="ja-JP" i="1" dirty="0">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1372491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368052" y="2877093"/>
            <a:ext cx="8471607" cy="3060902"/>
          </a:xfrm>
          <a:prstGeom prst="rect">
            <a:avLst/>
          </a:prstGeom>
        </p:spPr>
      </p:pic>
      <p:sp>
        <p:nvSpPr>
          <p:cNvPr id="8" name="正方形/長方形 7"/>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0" name="正方形/長方形 9"/>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テキスト ボックス 10"/>
          <p:cNvSpPr txBox="1"/>
          <p:nvPr/>
        </p:nvSpPr>
        <p:spPr>
          <a:xfrm>
            <a:off x="269875" y="506096"/>
            <a:ext cx="8174878"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物質改正に係る各種規定の適用時期</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pPr rtl="0"/>
            <a:fld id="{401CF334-2D5C-4859-84A6-CA7E6E43FAEB}" type="slidenum">
              <a:rPr lang="en-US" smtClean="0"/>
              <a:t>18</a:t>
            </a:fld>
            <a:endParaRPr lang="en-US" dirty="0"/>
          </a:p>
        </p:txBody>
      </p:sp>
      <p:sp>
        <p:nvSpPr>
          <p:cNvPr id="13" name="正方形/長方形 12"/>
          <p:cNvSpPr/>
          <p:nvPr/>
        </p:nvSpPr>
        <p:spPr>
          <a:xfrm>
            <a:off x="368053" y="1535406"/>
            <a:ext cx="8318747" cy="923330"/>
          </a:xfrm>
          <a:prstGeom prst="rect">
            <a:avLst/>
          </a:prstGeom>
        </p:spPr>
        <p:txBody>
          <a:bodyPr wrap="square">
            <a:spAutoFit/>
          </a:bodyPr>
          <a:lstStyle/>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適正管理の実施、排出量等の把握、</a:t>
            </a:r>
            <a:r>
              <a:rPr lang="en-US" altLang="ja-JP" dirty="0">
                <a:latin typeface="BIZ UDPゴシック" panose="020B0400000000000000" pitchFamily="50" charset="-128"/>
                <a:ea typeface="BIZ UDPゴシック" panose="020B0400000000000000" pitchFamily="50" charset="-128"/>
              </a:rPr>
              <a:t>SDS</a:t>
            </a:r>
            <a:r>
              <a:rPr lang="ja-JP" altLang="en-US" dirty="0">
                <a:latin typeface="BIZ UDPゴシック" panose="020B0400000000000000" pitchFamily="50" charset="-128"/>
                <a:ea typeface="BIZ UDPゴシック" panose="020B0400000000000000" pitchFamily="50" charset="-128"/>
              </a:rPr>
              <a:t>の交付、緊急事態発生時の措置等は、</a:t>
            </a:r>
            <a:r>
              <a:rPr lang="en-US" altLang="ja-JP" dirty="0">
                <a:latin typeface="BIZ UDPゴシック" panose="020B0400000000000000" pitchFamily="50" charset="-128"/>
                <a:ea typeface="BIZ UDPゴシック" panose="020B0400000000000000" pitchFamily="50" charset="-128"/>
              </a:rPr>
              <a:t>2023</a:t>
            </a:r>
            <a:r>
              <a:rPr lang="ja-JP" altLang="en-US" dirty="0">
                <a:latin typeface="BIZ UDPゴシック" panose="020B0400000000000000" pitchFamily="50" charset="-128"/>
                <a:ea typeface="BIZ UDPゴシック" panose="020B0400000000000000" pitchFamily="50" charset="-128"/>
              </a:rPr>
              <a:t>（令和５）年度から適用されます。</a:t>
            </a:r>
          </a:p>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排出量等の届出は、</a:t>
            </a:r>
            <a:r>
              <a:rPr lang="en-US" altLang="ja-JP" dirty="0">
                <a:latin typeface="BIZ UDPゴシック" panose="020B0400000000000000" pitchFamily="50" charset="-128"/>
                <a:ea typeface="BIZ UDPゴシック" panose="020B0400000000000000" pitchFamily="50" charset="-128"/>
              </a:rPr>
              <a:t>2024</a:t>
            </a:r>
            <a:r>
              <a:rPr lang="ja-JP" altLang="en-US" dirty="0">
                <a:latin typeface="BIZ UDPゴシック" panose="020B0400000000000000" pitchFamily="50" charset="-128"/>
                <a:ea typeface="BIZ UDPゴシック" panose="020B0400000000000000" pitchFamily="50" charset="-128"/>
              </a:rPr>
              <a:t>（令和６）年度から適用されます。</a:t>
            </a:r>
          </a:p>
        </p:txBody>
      </p:sp>
      <p:grpSp>
        <p:nvGrpSpPr>
          <p:cNvPr id="2" name="グループ化 1"/>
          <p:cNvGrpSpPr/>
          <p:nvPr/>
        </p:nvGrpSpPr>
        <p:grpSpPr>
          <a:xfrm>
            <a:off x="3425785" y="3202424"/>
            <a:ext cx="592775" cy="434606"/>
            <a:chOff x="3452679" y="2496691"/>
            <a:chExt cx="592775" cy="434606"/>
          </a:xfrm>
        </p:grpSpPr>
        <p:sp>
          <p:nvSpPr>
            <p:cNvPr id="4" name="下矢印 3"/>
            <p:cNvSpPr/>
            <p:nvPr/>
          </p:nvSpPr>
          <p:spPr>
            <a:xfrm>
              <a:off x="3679169" y="2774905"/>
              <a:ext cx="69897" cy="156392"/>
            </a:xfrm>
            <a:prstGeom prst="downArrow">
              <a:avLst>
                <a:gd name="adj1" fmla="val 23928"/>
                <a:gd name="adj2" fmla="val 50000"/>
              </a:avLst>
            </a:prstGeom>
            <a:solidFill>
              <a:schemeClr val="lt1"/>
            </a:solidFill>
            <a:ln w="38100">
              <a:solidFill>
                <a:srgbClr val="002060"/>
              </a:solidFill>
            </a:ln>
          </p:spPr>
          <p:style>
            <a:lnRef idx="2">
              <a:schemeClr val="dk1"/>
            </a:lnRef>
            <a:fillRef idx="1">
              <a:schemeClr val="lt1"/>
            </a:fillRef>
            <a:effectRef idx="0">
              <a:schemeClr val="dk1"/>
            </a:effectRef>
            <a:fontRef idx="minor">
              <a:schemeClr val="dk1"/>
            </a:fontRef>
          </p:style>
          <p:txBody>
            <a:bodyPr vert="eaVert" rtlCol="0" anchor="b"/>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12" name="コンテンツ プレースホルダー 1"/>
            <p:cNvSpPr txBox="1">
              <a:spLocks/>
            </p:cNvSpPr>
            <p:nvPr/>
          </p:nvSpPr>
          <p:spPr>
            <a:xfrm>
              <a:off x="3452679" y="2496691"/>
              <a:ext cx="592775" cy="243411"/>
            </a:xfrm>
            <a:prstGeom prst="rect">
              <a:avLst/>
            </a:prstGeom>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a:buFont typeface="Wingdings" pitchFamily="2" charset="2"/>
                <a:buNone/>
              </a:pPr>
              <a:r>
                <a:rPr lang="ja-JP" altLang="en-US" sz="1400" b="1" dirty="0">
                  <a:solidFill>
                    <a:srgbClr val="FF0000"/>
                  </a:solidFill>
                  <a:latin typeface="BIZ UDPゴシック" panose="020B0400000000000000" pitchFamily="50" charset="-128"/>
                  <a:ea typeface="BIZ UDPゴシック" panose="020B0400000000000000" pitchFamily="50" charset="-128"/>
                </a:rPr>
                <a:t>現在</a:t>
              </a:r>
              <a:endParaRPr lang="en-US" altLang="ja-JP" sz="1400" b="1" dirty="0">
                <a:solidFill>
                  <a:srgbClr val="FF0000"/>
                </a:solidFill>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3322669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参考</a:t>
            </a:r>
            <a:r>
              <a:rPr kumimoji="1" lang="en-US" altLang="ja-JP" sz="3600" b="1" dirty="0">
                <a:latin typeface="BIZ UDPゴシック" panose="020B0400000000000000" pitchFamily="50" charset="-128"/>
                <a:ea typeface="BIZ UDPゴシック" panose="020B0400000000000000" pitchFamily="50" charset="-128"/>
              </a:rPr>
              <a:t>Q&amp;A</a:t>
            </a:r>
            <a:r>
              <a:rPr kumimoji="1" lang="ja-JP" altLang="en-US" sz="3200" b="1" dirty="0">
                <a:latin typeface="BIZ UDPゴシック" panose="020B0400000000000000" pitchFamily="50" charset="-128"/>
                <a:ea typeface="BIZ UDPゴシック" panose="020B0400000000000000" pitchFamily="50" charset="-128"/>
              </a:rPr>
              <a:t>（対象物質見直しについて）</a:t>
            </a:r>
          </a:p>
          <a:p>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19</a:t>
            </a:fld>
            <a:endParaRPr lang="en-US" dirty="0"/>
          </a:p>
        </p:txBody>
      </p:sp>
      <p:sp>
        <p:nvSpPr>
          <p:cNvPr id="3" name="正方形/長方形 2"/>
          <p:cNvSpPr/>
          <p:nvPr/>
        </p:nvSpPr>
        <p:spPr>
          <a:xfrm>
            <a:off x="269875" y="1371503"/>
            <a:ext cx="8605838" cy="4770537"/>
          </a:xfrm>
          <a:prstGeom prst="rect">
            <a:avLst/>
          </a:prstGeom>
        </p:spPr>
        <p:txBody>
          <a:bodyPr wrap="square">
            <a:spAutoFit/>
          </a:bodyPr>
          <a:lstStyle/>
          <a:p>
            <a:r>
              <a:rPr lang="en-US" altLang="ja-JP" sz="1600" dirty="0">
                <a:latin typeface="BIZ UDPゴシック" panose="020B0400000000000000" pitchFamily="50" charset="-128"/>
                <a:ea typeface="BIZ UDPゴシック" panose="020B0400000000000000" pitchFamily="50" charset="-128"/>
              </a:rPr>
              <a:t>Q</a:t>
            </a:r>
            <a:r>
              <a:rPr lang="ja-JP" altLang="en-US" sz="1600" dirty="0">
                <a:latin typeface="BIZ UDPゴシック" panose="020B0400000000000000" pitchFamily="50" charset="-128"/>
                <a:ea typeface="BIZ UDPゴシック" panose="020B0400000000000000" pitchFamily="50" charset="-128"/>
              </a:rPr>
              <a:t>１　</a:t>
            </a:r>
          </a:p>
          <a:p>
            <a:r>
              <a:rPr lang="ja-JP" altLang="en-US" sz="1600" dirty="0">
                <a:latin typeface="BIZ UDPゴシック" panose="020B0400000000000000" pitchFamily="50" charset="-128"/>
                <a:ea typeface="BIZ UDPゴシック" panose="020B0400000000000000" pitchFamily="50" charset="-128"/>
              </a:rPr>
              <a:t>アクリル酸重合物</a:t>
            </a:r>
            <a:r>
              <a:rPr lang="zh-CN" altLang="en-US" sz="1600" dirty="0">
                <a:latin typeface="BIZ UDPゴシック" panose="020B0400000000000000" pitchFamily="50" charset="-128"/>
                <a:ea typeface="BIZ UDPゴシック" panose="020B0400000000000000" pitchFamily="50" charset="-128"/>
              </a:rPr>
              <a:t>（管理番号</a:t>
            </a:r>
            <a:r>
              <a:rPr lang="ja-JP" altLang="en-US" sz="1600" dirty="0">
                <a:latin typeface="BIZ UDPゴシック" panose="020B0400000000000000" pitchFamily="50" charset="-128"/>
                <a:ea typeface="BIZ UDPゴシック" panose="020B0400000000000000" pitchFamily="50" charset="-128"/>
              </a:rPr>
              <a:t>５６５</a:t>
            </a:r>
            <a:r>
              <a:rPr lang="zh-CN" altLang="en-US"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には、アクリル酸重合物の塩やアクリル酸誘導体の重合物が含まれるのでしょうか。</a:t>
            </a:r>
          </a:p>
          <a:p>
            <a:r>
              <a:rPr lang="en-US" altLang="ja-JP" sz="1600" dirty="0">
                <a:latin typeface="BIZ UDPゴシック" panose="020B0400000000000000" pitchFamily="50" charset="-128"/>
                <a:ea typeface="BIZ UDPゴシック" panose="020B0400000000000000" pitchFamily="50" charset="-128"/>
              </a:rPr>
              <a:t>A</a:t>
            </a:r>
            <a:r>
              <a:rPr lang="ja-JP" altLang="en-US" sz="1600" dirty="0">
                <a:latin typeface="BIZ UDPゴシック" panose="020B0400000000000000" pitchFamily="50" charset="-128"/>
                <a:ea typeface="BIZ UDPゴシック" panose="020B0400000000000000" pitchFamily="50" charset="-128"/>
              </a:rPr>
              <a:t>１　</a:t>
            </a:r>
          </a:p>
          <a:p>
            <a:r>
              <a:rPr lang="ja-JP" altLang="en-US" sz="1600" dirty="0">
                <a:latin typeface="BIZ UDPゴシック" panose="020B0400000000000000" pitchFamily="50" charset="-128"/>
                <a:ea typeface="BIZ UDPゴシック" panose="020B0400000000000000" pitchFamily="50" charset="-128"/>
              </a:rPr>
              <a:t>アクリル酸重合物はアクリル酸のみで構成される重合物を指しています。従って、アクリル酸重合物の塩やアクリル酸誘導体の重合物は含まれません。</a:t>
            </a:r>
          </a:p>
          <a:p>
            <a:r>
              <a:rPr lang="ja-JP" altLang="en-US" sz="1600" dirty="0">
                <a:latin typeface="BIZ UDPゴシック" panose="020B0400000000000000" pitchFamily="50" charset="-128"/>
                <a:ea typeface="BIZ UDPゴシック" panose="020B0400000000000000" pitchFamily="50" charset="-128"/>
              </a:rPr>
              <a:t>ただし、アクリル酸重合物の塩の製品としての</a:t>
            </a:r>
            <a:r>
              <a:rPr lang="en-US" altLang="ja-JP" sz="1600" dirty="0">
                <a:latin typeface="BIZ UDPゴシック" panose="020B0400000000000000" pitchFamily="50" charset="-128"/>
                <a:ea typeface="BIZ UDPゴシック" panose="020B0400000000000000" pitchFamily="50" charset="-128"/>
              </a:rPr>
              <a:t>SDS</a:t>
            </a:r>
            <a:r>
              <a:rPr lang="ja-JP" altLang="en-US" sz="1600" dirty="0">
                <a:latin typeface="BIZ UDPゴシック" panose="020B0400000000000000" pitchFamily="50" charset="-128"/>
                <a:ea typeface="BIZ UDPゴシック" panose="020B0400000000000000" pitchFamily="50" charset="-128"/>
              </a:rPr>
              <a:t>は対象外ですが、</a:t>
            </a:r>
            <a:r>
              <a:rPr lang="en-US" altLang="ja-JP" sz="1600" dirty="0">
                <a:latin typeface="BIZ UDPゴシック" panose="020B0400000000000000" pitchFamily="50" charset="-128"/>
                <a:ea typeface="BIZ UDPゴシック" panose="020B0400000000000000" pitchFamily="50" charset="-128"/>
              </a:rPr>
              <a:t>PRTR</a:t>
            </a:r>
            <a:r>
              <a:rPr lang="ja-JP" altLang="en-US" sz="1600" dirty="0">
                <a:latin typeface="BIZ UDPゴシック" panose="020B0400000000000000" pitchFamily="50" charset="-128"/>
                <a:ea typeface="BIZ UDPゴシック" panose="020B0400000000000000" pitchFamily="50" charset="-128"/>
              </a:rPr>
              <a:t>の届出において、使用の過程でアクリル酸重合物（</a:t>
            </a:r>
            <a:r>
              <a:rPr lang="en-US" altLang="ja-JP" sz="1600" dirty="0">
                <a:latin typeface="BIZ UDPゴシック" panose="020B0400000000000000" pitchFamily="50" charset="-128"/>
                <a:ea typeface="BIZ UDPゴシック" panose="020B0400000000000000" pitchFamily="50" charset="-128"/>
              </a:rPr>
              <a:t>H</a:t>
            </a:r>
            <a:r>
              <a:rPr lang="ja-JP" altLang="en-US" sz="1600" dirty="0">
                <a:latin typeface="BIZ UDPゴシック" panose="020B0400000000000000" pitchFamily="50" charset="-128"/>
                <a:ea typeface="BIZ UDPゴシック" panose="020B0400000000000000" pitchFamily="50" charset="-128"/>
              </a:rPr>
              <a:t>形）に解離するのであれば、アクリル酸重合物（</a:t>
            </a:r>
            <a:r>
              <a:rPr lang="en-US" altLang="ja-JP" sz="1600" dirty="0">
                <a:latin typeface="BIZ UDPゴシック" panose="020B0400000000000000" pitchFamily="50" charset="-128"/>
                <a:ea typeface="BIZ UDPゴシック" panose="020B0400000000000000" pitchFamily="50" charset="-128"/>
              </a:rPr>
              <a:t>H</a:t>
            </a:r>
            <a:r>
              <a:rPr lang="ja-JP" altLang="en-US" sz="1600" dirty="0">
                <a:latin typeface="BIZ UDPゴシック" panose="020B0400000000000000" pitchFamily="50" charset="-128"/>
                <a:ea typeface="BIZ UDPゴシック" panose="020B0400000000000000" pitchFamily="50" charset="-128"/>
              </a:rPr>
              <a:t>形）の年間生成量を年間取扱量として届出の必要性を判断してください。</a:t>
            </a:r>
          </a:p>
          <a:p>
            <a:endParaRPr lang="ja-JP" altLang="en-US" sz="1600" dirty="0">
              <a:latin typeface="BIZ UDPゴシック" panose="020B0400000000000000" pitchFamily="50" charset="-128"/>
              <a:ea typeface="BIZ UDPゴシック" panose="020B0400000000000000" pitchFamily="50" charset="-128"/>
            </a:endParaRPr>
          </a:p>
          <a:p>
            <a:r>
              <a:rPr lang="en-US" altLang="ja-JP" sz="1600" dirty="0">
                <a:latin typeface="BIZ UDPゴシック" panose="020B0400000000000000" pitchFamily="50" charset="-128"/>
                <a:ea typeface="BIZ UDPゴシック" panose="020B0400000000000000" pitchFamily="50" charset="-128"/>
              </a:rPr>
              <a:t>Q2</a:t>
            </a:r>
            <a:endParaRPr lang="ja-JP" altLang="en-US"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ヘプタン（管理番号</a:t>
            </a:r>
            <a:r>
              <a:rPr lang="en-US" altLang="ja-JP" sz="1600" dirty="0">
                <a:latin typeface="BIZ UDPゴシック" panose="020B0400000000000000" pitchFamily="50" charset="-128"/>
                <a:ea typeface="BIZ UDPゴシック" panose="020B0400000000000000" pitchFamily="50" charset="-128"/>
              </a:rPr>
              <a:t>731</a:t>
            </a:r>
            <a:r>
              <a:rPr lang="ja-JP" altLang="en-US" sz="1600" dirty="0">
                <a:latin typeface="BIZ UDPゴシック" panose="020B0400000000000000" pitchFamily="50" charset="-128"/>
                <a:ea typeface="BIZ UDPゴシック" panose="020B0400000000000000" pitchFamily="50" charset="-128"/>
              </a:rPr>
              <a:t>）は直鎖構造だけでなく分枝構造も含むのでしょうか。</a:t>
            </a:r>
          </a:p>
          <a:p>
            <a:r>
              <a:rPr lang="en-US" altLang="ja-JP" sz="1600" dirty="0">
                <a:latin typeface="BIZ UDPゴシック" panose="020B0400000000000000" pitchFamily="50" charset="-128"/>
                <a:ea typeface="BIZ UDPゴシック" panose="020B0400000000000000" pitchFamily="50" charset="-128"/>
              </a:rPr>
              <a:t>A2</a:t>
            </a:r>
            <a:endParaRPr lang="ja-JP" altLang="en-US"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炭化水素鎖の炭素数が指定されており（「プロピル」「ブチル」「ペンチル」「ヘキシル」「ヘプチル」「オクチル」「ノニル」「デシル」等）、構造を示す接頭語（「イソ」「セカンダリ」「ターシャリ」等）が無い場合は、直鎖構造のみを指します。</a:t>
            </a:r>
          </a:p>
          <a:p>
            <a:r>
              <a:rPr lang="ja-JP" altLang="en-US" sz="1600" dirty="0">
                <a:latin typeface="BIZ UDPゴシック" panose="020B0400000000000000" pitchFamily="50" charset="-128"/>
                <a:ea typeface="BIZ UDPゴシック" panose="020B0400000000000000" pitchFamily="50" charset="-128"/>
              </a:rPr>
              <a:t>一方、炭化水素鎖が「アルカン」「アルケン」「アルキル」「アルケニル」「アルカノイル」と表記されており、構造が限定されていない場合は、直鎖構造も分枝構造も含みます。</a:t>
            </a:r>
          </a:p>
          <a:p>
            <a:r>
              <a:rPr lang="ja-JP" altLang="en-US" sz="1600" dirty="0">
                <a:latin typeface="BIZ UDPゴシック" panose="020B0400000000000000" pitchFamily="50" charset="-128"/>
                <a:ea typeface="BIZ UDPゴシック" panose="020B0400000000000000" pitchFamily="50" charset="-128"/>
              </a:rPr>
              <a:t>以上のことから、ヘプタン（管理番号</a:t>
            </a:r>
            <a:r>
              <a:rPr lang="en-US" altLang="ja-JP" sz="1600" dirty="0">
                <a:latin typeface="BIZ UDPゴシック" panose="020B0400000000000000" pitchFamily="50" charset="-128"/>
                <a:ea typeface="BIZ UDPゴシック" panose="020B0400000000000000" pitchFamily="50" charset="-128"/>
              </a:rPr>
              <a:t>731</a:t>
            </a:r>
            <a:r>
              <a:rPr lang="ja-JP" altLang="en-US" sz="1600" dirty="0">
                <a:latin typeface="BIZ UDPゴシック" panose="020B0400000000000000" pitchFamily="50" charset="-128"/>
                <a:ea typeface="BIZ UDPゴシック" panose="020B0400000000000000" pitchFamily="50" charset="-128"/>
              </a:rPr>
              <a:t>）は直鎖構造のみが対象となります。</a:t>
            </a:r>
          </a:p>
        </p:txBody>
      </p:sp>
      <p:sp>
        <p:nvSpPr>
          <p:cNvPr id="5" name="テキスト ボックス 4"/>
          <p:cNvSpPr txBox="1"/>
          <p:nvPr/>
        </p:nvSpPr>
        <p:spPr>
          <a:xfrm>
            <a:off x="5580529" y="6359995"/>
            <a:ext cx="2864224" cy="430306"/>
          </a:xfrm>
          <a:prstGeom prst="rect">
            <a:avLst/>
          </a:prstGeom>
        </p:spPr>
        <p:txBody>
          <a:bodyPr wrap="none" rtlCol="0">
            <a:normAutofit/>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出典）経済産業省ホームページ</a:t>
            </a:r>
          </a:p>
        </p:txBody>
      </p:sp>
    </p:spTree>
    <p:extLst>
      <p:ext uri="{BB962C8B-B14F-4D97-AF65-F5344CB8AC3E}">
        <p14:creationId xmlns:p14="http://schemas.microsoft.com/office/powerpoint/2010/main" val="155169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96033" y="1593514"/>
            <a:ext cx="7428767" cy="5176054"/>
          </a:xfrm>
        </p:spPr>
        <p:txBody>
          <a:bodyPr rtlCol="0">
            <a:normAutofit/>
          </a:bodyPr>
          <a:lstStyle/>
          <a:p>
            <a:pPr marL="742950" indent="-742950">
              <a:buClr>
                <a:srgbClr val="000000"/>
              </a:buClr>
              <a:buFont typeface="+mj-lt"/>
              <a:buAutoNum type="arabicPeriod"/>
            </a:pPr>
            <a:r>
              <a:rPr lang="ja-JP" altLang="en-US" sz="4000" b="1" dirty="0">
                <a:latin typeface="BIZ UDPゴシック" panose="020B0400000000000000" pitchFamily="50" charset="-128"/>
                <a:ea typeface="BIZ UDPゴシック" panose="020B0400000000000000" pitchFamily="50" charset="-128"/>
              </a:rPr>
              <a:t>化管法及び条例の概要</a:t>
            </a:r>
            <a:endParaRPr lang="en-US" altLang="ja-JP" sz="4000" b="1" dirty="0">
              <a:latin typeface="BIZ UDPゴシック" panose="020B0400000000000000" pitchFamily="50" charset="-128"/>
              <a:ea typeface="BIZ UDPゴシック" panose="020B0400000000000000" pitchFamily="50" charset="-128"/>
            </a:endParaRPr>
          </a:p>
          <a:p>
            <a:pPr marL="742950" indent="-742950">
              <a:buClr>
                <a:srgbClr val="000000"/>
              </a:buClr>
              <a:buFont typeface="+mj-lt"/>
              <a:buAutoNum type="arabicPeriod"/>
            </a:pPr>
            <a:r>
              <a:rPr lang="ja-JP" altLang="en-US" sz="4000" b="1" dirty="0">
                <a:latin typeface="BIZ UDPゴシック" panose="020B0400000000000000" pitchFamily="50" charset="-128"/>
                <a:ea typeface="BIZ UDPゴシック" panose="020B0400000000000000" pitchFamily="50" charset="-128"/>
              </a:rPr>
              <a:t>化学物質管理制度対象物質見直しの内容</a:t>
            </a:r>
            <a:endParaRPr lang="en-US" altLang="ja-JP" sz="4000" b="1" dirty="0">
              <a:latin typeface="BIZ UDPゴシック" panose="020B0400000000000000" pitchFamily="50" charset="-128"/>
              <a:ea typeface="BIZ UDPゴシック" panose="020B0400000000000000" pitchFamily="50" charset="-128"/>
            </a:endParaRPr>
          </a:p>
          <a:p>
            <a:pPr marL="742950" indent="-742950">
              <a:buClr>
                <a:srgbClr val="000000"/>
              </a:buClr>
              <a:buFont typeface="+mj-lt"/>
              <a:buAutoNum type="arabicPeriod"/>
            </a:pPr>
            <a:r>
              <a:rPr lang="ja-JP" altLang="en-US" sz="4000" b="1" dirty="0">
                <a:latin typeface="BIZ UDPゴシック" panose="020B0400000000000000" pitchFamily="50" charset="-128"/>
                <a:ea typeface="BIZ UDPゴシック" panose="020B0400000000000000" pitchFamily="50" charset="-128"/>
              </a:rPr>
              <a:t>その他</a:t>
            </a:r>
            <a:endParaRPr lang="en-US" altLang="ja-JP" sz="4000" b="1"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Palatino Linotype" panose="02040502050505030304"/>
              <a:ea typeface="ＭＳ ゴシック" panose="020B0609070205080204" pitchFamily="49" charset="-128"/>
              <a:cs typeface="+mn-cs"/>
            </a:endParaRPr>
          </a:p>
        </p:txBody>
      </p:sp>
      <p:sp>
        <p:nvSpPr>
          <p:cNvPr id="9" name="正方形/長方形 8"/>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Palatino Linotype" panose="02040502050505030304"/>
              <a:ea typeface="ＭＳ ゴシック" panose="020B0609070205080204" pitchFamily="49" charset="-128"/>
              <a:cs typeface="+mn-cs"/>
            </a:endParaRPr>
          </a:p>
        </p:txBody>
      </p:sp>
      <p:sp>
        <p:nvSpPr>
          <p:cNvPr id="4" name="テキスト ボックス 3"/>
          <p:cNvSpPr txBox="1"/>
          <p:nvPr/>
        </p:nvSpPr>
        <p:spPr>
          <a:xfrm>
            <a:off x="269875" y="506096"/>
            <a:ext cx="1415772" cy="646331"/>
          </a:xfrm>
          <a:prstGeom prst="rect">
            <a:avLst/>
          </a:prstGeom>
          <a:noFill/>
          <a:ln>
            <a:noFill/>
          </a:ln>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目　次</a:t>
            </a:r>
          </a:p>
        </p:txBody>
      </p:sp>
      <p:sp>
        <p:nvSpPr>
          <p:cNvPr id="3" name="スライド番号プレースホルダー 2"/>
          <p:cNvSpPr>
            <a:spLocks noGrp="1"/>
          </p:cNvSpPr>
          <p:nvPr>
            <p:ph type="sldNum" sz="quarter" idx="12"/>
          </p:nvPr>
        </p:nvSpPr>
        <p:spPr/>
        <p:txBody>
          <a:bodyPr/>
          <a:lstStyle/>
          <a:p>
            <a:fld id="{401CF334-2D5C-4859-84A6-CA7E6E43FAEB}" type="slidenum">
              <a:rPr lang="en-US" smtClean="0"/>
              <a:pPr/>
              <a:t>2</a:t>
            </a:fld>
            <a:endParaRPr lang="en-US" dirty="0"/>
          </a:p>
        </p:txBody>
      </p:sp>
    </p:spTree>
    <p:extLst>
      <p:ext uri="{BB962C8B-B14F-4D97-AF65-F5344CB8AC3E}">
        <p14:creationId xmlns:p14="http://schemas.microsoft.com/office/powerpoint/2010/main" val="3685382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参考</a:t>
            </a:r>
            <a:r>
              <a:rPr kumimoji="1" lang="en-US" altLang="ja-JP" sz="3600" b="1" dirty="0">
                <a:latin typeface="BIZ UDPゴシック" panose="020B0400000000000000" pitchFamily="50" charset="-128"/>
                <a:ea typeface="BIZ UDPゴシック" panose="020B0400000000000000" pitchFamily="50" charset="-128"/>
              </a:rPr>
              <a:t>Q&amp;A</a:t>
            </a:r>
            <a:r>
              <a:rPr kumimoji="1" lang="ja-JP" altLang="en-US" sz="3200" b="1" dirty="0">
                <a:latin typeface="BIZ UDPゴシック" panose="020B0400000000000000" pitchFamily="50" charset="-128"/>
                <a:ea typeface="BIZ UDPゴシック" panose="020B0400000000000000" pitchFamily="50" charset="-128"/>
              </a:rPr>
              <a:t>（対象物質見直しについて）</a:t>
            </a:r>
          </a:p>
          <a:p>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20</a:t>
            </a:fld>
            <a:endParaRPr lang="en-US" dirty="0"/>
          </a:p>
        </p:txBody>
      </p:sp>
      <p:sp>
        <p:nvSpPr>
          <p:cNvPr id="3" name="正方形/長方形 2"/>
          <p:cNvSpPr/>
          <p:nvPr/>
        </p:nvSpPr>
        <p:spPr>
          <a:xfrm>
            <a:off x="269875" y="1371503"/>
            <a:ext cx="8605838" cy="5016758"/>
          </a:xfrm>
          <a:prstGeom prst="rect">
            <a:avLst/>
          </a:prstGeom>
        </p:spPr>
        <p:txBody>
          <a:bodyPr wrap="square">
            <a:spAutoFit/>
          </a:bodyPr>
          <a:lstStyle/>
          <a:p>
            <a:r>
              <a:rPr lang="en-US" altLang="ja-JP" sz="1600" dirty="0">
                <a:latin typeface="BIZ UDPゴシック" panose="020B0400000000000000" pitchFamily="50" charset="-128"/>
                <a:ea typeface="BIZ UDPゴシック" panose="020B0400000000000000" pitchFamily="50" charset="-128"/>
              </a:rPr>
              <a:t>Q</a:t>
            </a:r>
            <a:r>
              <a:rPr lang="ja-JP" altLang="en-US" sz="1600" dirty="0">
                <a:latin typeface="BIZ UDPゴシック" panose="020B0400000000000000" pitchFamily="50" charset="-128"/>
                <a:ea typeface="BIZ UDPゴシック" panose="020B0400000000000000" pitchFamily="50" charset="-128"/>
              </a:rPr>
              <a:t>３</a:t>
            </a:r>
          </a:p>
          <a:p>
            <a:r>
              <a:rPr lang="ja-JP" altLang="en-US" sz="1600" dirty="0">
                <a:latin typeface="BIZ UDPゴシック" panose="020B0400000000000000" pitchFamily="50" charset="-128"/>
                <a:ea typeface="BIZ UDPゴシック" panose="020B0400000000000000" pitchFamily="50" charset="-128"/>
              </a:rPr>
              <a:t>現行対象物質「アクリル酸ノルマル－ブチル」が改正により「アクリル酸ブチル」（管理番号７）に名称が変更されておりますが、ノルマルが削除されたことによって分枝型の物質も含むことになるのでしょうか。</a:t>
            </a:r>
          </a:p>
          <a:p>
            <a:r>
              <a:rPr lang="en-US" altLang="ja-JP" sz="1600" dirty="0">
                <a:latin typeface="BIZ UDPゴシック" panose="020B0400000000000000" pitchFamily="50" charset="-128"/>
                <a:ea typeface="BIZ UDPゴシック" panose="020B0400000000000000" pitchFamily="50" charset="-128"/>
              </a:rPr>
              <a:t>A3</a:t>
            </a:r>
            <a:endParaRPr lang="ja-JP" altLang="en-US" sz="1600" dirty="0">
              <a:latin typeface="BIZ UDPゴシック" panose="020B0400000000000000" pitchFamily="50" charset="-128"/>
              <a:ea typeface="BIZ UDPゴシック" panose="020B0400000000000000" pitchFamily="50" charset="-128"/>
            </a:endParaRPr>
          </a:p>
          <a:p>
            <a:r>
              <a:rPr lang="en-US" altLang="ja-JP" sz="1600" dirty="0">
                <a:latin typeface="BIZ UDPゴシック" panose="020B0400000000000000" pitchFamily="50" charset="-128"/>
                <a:ea typeface="BIZ UDPゴシック" panose="020B0400000000000000" pitchFamily="50" charset="-128"/>
              </a:rPr>
              <a:t>IUPAC</a:t>
            </a:r>
            <a:r>
              <a:rPr lang="ja-JP" altLang="en-US" sz="1600" dirty="0">
                <a:latin typeface="BIZ UDPゴシック" panose="020B0400000000000000" pitchFamily="50" charset="-128"/>
                <a:ea typeface="BIZ UDPゴシック" panose="020B0400000000000000" pitchFamily="50" charset="-128"/>
              </a:rPr>
              <a:t>命名法では、現行化管法施行令（政令）の物質名称に付与されている「－ノルマル－」を原則として使用しないと規定していますので、今般の改正政令で物質名称に「－ノルマル－」を付さないことにしました。</a:t>
            </a:r>
          </a:p>
          <a:p>
            <a:r>
              <a:rPr lang="ja-JP" altLang="en-US" sz="1600" dirty="0">
                <a:latin typeface="BIZ UDPゴシック" panose="020B0400000000000000" pitchFamily="50" charset="-128"/>
                <a:ea typeface="BIZ UDPゴシック" panose="020B0400000000000000" pitchFamily="50" charset="-128"/>
              </a:rPr>
              <a:t>今般の化管法政令改正で物質名称から「ノルマル」が削除されたのは、管理番号</a:t>
            </a:r>
            <a:r>
              <a:rPr lang="en-US" altLang="ja-JP" sz="1600" dirty="0">
                <a:latin typeface="BIZ UDPゴシック" panose="020B0400000000000000" pitchFamily="50" charset="-128"/>
                <a:ea typeface="BIZ UDPゴシック" panose="020B0400000000000000" pitchFamily="50" charset="-128"/>
              </a:rPr>
              <a:t>7</a:t>
            </a:r>
            <a:r>
              <a:rPr lang="ja-JP" altLang="en-US" sz="1600" dirty="0" err="1">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354</a:t>
            </a:r>
            <a:r>
              <a:rPr lang="ja-JP" altLang="en-US" sz="1600" dirty="0" err="1">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356</a:t>
            </a:r>
            <a:r>
              <a:rPr lang="ja-JP" altLang="en-US" sz="1600" dirty="0" err="1">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359</a:t>
            </a:r>
            <a:r>
              <a:rPr lang="ja-JP" altLang="en-US" sz="1600" dirty="0" err="1">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360</a:t>
            </a:r>
            <a:r>
              <a:rPr lang="ja-JP" altLang="en-US" sz="1600" dirty="0" err="1">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392</a:t>
            </a:r>
            <a:r>
              <a:rPr lang="ja-JP" altLang="en-US" sz="1600" dirty="0" err="1">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419</a:t>
            </a:r>
            <a:r>
              <a:rPr lang="ja-JP" altLang="en-US" sz="1600" dirty="0" err="1">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462</a:t>
            </a:r>
            <a:r>
              <a:rPr lang="ja-JP" altLang="en-US" sz="1600" dirty="0" err="1">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562</a:t>
            </a:r>
            <a:r>
              <a:rPr lang="ja-JP" altLang="en-US" sz="1600" dirty="0">
                <a:latin typeface="BIZ UDPゴシック" panose="020B0400000000000000" pitchFamily="50" charset="-128"/>
                <a:ea typeface="BIZ UDPゴシック" panose="020B0400000000000000" pitchFamily="50" charset="-128"/>
              </a:rPr>
              <a:t>の物質が該当しますが、いずれもこれまでと同一の物質です。</a:t>
            </a:r>
          </a:p>
          <a:p>
            <a:r>
              <a:rPr lang="ja-JP" altLang="en-US" sz="1600" dirty="0">
                <a:latin typeface="BIZ UDPゴシック" panose="020B0400000000000000" pitchFamily="50" charset="-128"/>
                <a:ea typeface="BIZ UDPゴシック" panose="020B0400000000000000" pitchFamily="50" charset="-128"/>
              </a:rPr>
              <a:t>　　</a:t>
            </a:r>
            <a:r>
              <a:rPr lang="en-US" altLang="ja-JP" sz="1600" dirty="0">
                <a:latin typeface="BIZ UDPゴシック" panose="020B0400000000000000" pitchFamily="50" charset="-128"/>
                <a:ea typeface="BIZ UDPゴシック" panose="020B0400000000000000" pitchFamily="50" charset="-128"/>
              </a:rPr>
              <a:t>7   </a:t>
            </a:r>
            <a:r>
              <a:rPr lang="ja-JP" altLang="en-US" sz="1600" dirty="0">
                <a:latin typeface="BIZ UDPゴシック" panose="020B0400000000000000" pitchFamily="50" charset="-128"/>
                <a:ea typeface="BIZ UDPゴシック" panose="020B0400000000000000" pitchFamily="50" charset="-128"/>
              </a:rPr>
              <a:t>　アクリル酸ブチル</a:t>
            </a:r>
          </a:p>
          <a:p>
            <a:r>
              <a:rPr lang="en-US" altLang="ja-JP" sz="1600" dirty="0">
                <a:latin typeface="BIZ UDPゴシック" panose="020B0400000000000000" pitchFamily="50" charset="-128"/>
                <a:ea typeface="BIZ UDPゴシック" panose="020B0400000000000000" pitchFamily="50" charset="-128"/>
              </a:rPr>
              <a:t>354    </a:t>
            </a:r>
            <a:r>
              <a:rPr lang="ja-JP" altLang="en-US" sz="1600" dirty="0">
                <a:latin typeface="BIZ UDPゴシック" panose="020B0400000000000000" pitchFamily="50" charset="-128"/>
                <a:ea typeface="BIZ UDPゴシック" panose="020B0400000000000000" pitchFamily="50" charset="-128"/>
              </a:rPr>
              <a:t>フタル酸ジブチル</a:t>
            </a:r>
          </a:p>
          <a:p>
            <a:r>
              <a:rPr lang="en-US" altLang="ja-JP" sz="1600" dirty="0">
                <a:latin typeface="BIZ UDPゴシック" panose="020B0400000000000000" pitchFamily="50" charset="-128"/>
                <a:ea typeface="BIZ UDPゴシック" panose="020B0400000000000000" pitchFamily="50" charset="-128"/>
              </a:rPr>
              <a:t>356    </a:t>
            </a:r>
            <a:r>
              <a:rPr lang="ja-JP" altLang="en-US" sz="1600" dirty="0">
                <a:latin typeface="BIZ UDPゴシック" panose="020B0400000000000000" pitchFamily="50" charset="-128"/>
                <a:ea typeface="BIZ UDPゴシック" panose="020B0400000000000000" pitchFamily="50" charset="-128"/>
              </a:rPr>
              <a:t>フタル酸ブチル＝ベンジル</a:t>
            </a:r>
          </a:p>
          <a:p>
            <a:r>
              <a:rPr lang="en-US" altLang="ja-JP" sz="1600" dirty="0">
                <a:latin typeface="BIZ UDPゴシック" panose="020B0400000000000000" pitchFamily="50" charset="-128"/>
                <a:ea typeface="BIZ UDPゴシック" panose="020B0400000000000000" pitchFamily="50" charset="-128"/>
              </a:rPr>
              <a:t>359    </a:t>
            </a:r>
            <a:r>
              <a:rPr lang="ja-JP" altLang="en-US" sz="1600" dirty="0">
                <a:latin typeface="BIZ UDPゴシック" panose="020B0400000000000000" pitchFamily="50" charset="-128"/>
                <a:ea typeface="BIZ UDPゴシック" panose="020B0400000000000000" pitchFamily="50" charset="-128"/>
              </a:rPr>
              <a:t>ブチル－２，３－エポキシプロピルエーテル</a:t>
            </a:r>
          </a:p>
          <a:p>
            <a:r>
              <a:rPr lang="en-US" altLang="ja-JP" sz="1600" dirty="0">
                <a:latin typeface="BIZ UDPゴシック" panose="020B0400000000000000" pitchFamily="50" charset="-128"/>
                <a:ea typeface="BIZ UDPゴシック" panose="020B0400000000000000" pitchFamily="50" charset="-128"/>
              </a:rPr>
              <a:t>360    </a:t>
            </a:r>
            <a:r>
              <a:rPr lang="ja-JP" altLang="en-US" sz="1600" dirty="0">
                <a:latin typeface="BIZ UDPゴシック" panose="020B0400000000000000" pitchFamily="50" charset="-128"/>
                <a:ea typeface="BIZ UDPゴシック" panose="020B0400000000000000" pitchFamily="50" charset="-128"/>
              </a:rPr>
              <a:t>Ｎ－［１－（Ｎ－ブチルカルバモイル）－１Ｈ－２－ベンゾイミダゾリル］カルバミン酸メチル</a:t>
            </a:r>
          </a:p>
          <a:p>
            <a:r>
              <a:rPr lang="en-US" altLang="ja-JP" sz="1600" dirty="0">
                <a:latin typeface="BIZ UDPゴシック" panose="020B0400000000000000" pitchFamily="50" charset="-128"/>
                <a:ea typeface="BIZ UDPゴシック" panose="020B0400000000000000" pitchFamily="50" charset="-128"/>
              </a:rPr>
              <a:t>392    </a:t>
            </a:r>
            <a:r>
              <a:rPr lang="ja-JP" altLang="en-US" sz="1600" dirty="0">
                <a:latin typeface="BIZ UDPゴシック" panose="020B0400000000000000" pitchFamily="50" charset="-128"/>
                <a:ea typeface="BIZ UDPゴシック" panose="020B0400000000000000" pitchFamily="50" charset="-128"/>
              </a:rPr>
              <a:t>ヘキサン</a:t>
            </a:r>
          </a:p>
          <a:p>
            <a:r>
              <a:rPr lang="en-US" altLang="ja-JP" sz="1600" dirty="0">
                <a:latin typeface="BIZ UDPゴシック" panose="020B0400000000000000" pitchFamily="50" charset="-128"/>
                <a:ea typeface="BIZ UDPゴシック" panose="020B0400000000000000" pitchFamily="50" charset="-128"/>
              </a:rPr>
              <a:t>419    </a:t>
            </a:r>
            <a:r>
              <a:rPr lang="ja-JP" altLang="en-US" sz="1600" dirty="0">
                <a:latin typeface="BIZ UDPゴシック" panose="020B0400000000000000" pitchFamily="50" charset="-128"/>
                <a:ea typeface="BIZ UDPゴシック" panose="020B0400000000000000" pitchFamily="50" charset="-128"/>
              </a:rPr>
              <a:t>メタクリル酸ブチル</a:t>
            </a:r>
          </a:p>
          <a:p>
            <a:r>
              <a:rPr lang="en-US" altLang="ja-JP" sz="1600" dirty="0">
                <a:latin typeface="BIZ UDPゴシック" panose="020B0400000000000000" pitchFamily="50" charset="-128"/>
                <a:ea typeface="BIZ UDPゴシック" panose="020B0400000000000000" pitchFamily="50" charset="-128"/>
              </a:rPr>
              <a:t>462    </a:t>
            </a:r>
            <a:r>
              <a:rPr lang="ja-JP" altLang="en-US" sz="1600" dirty="0" err="1">
                <a:latin typeface="BIZ UDPゴシック" panose="020B0400000000000000" pitchFamily="50" charset="-128"/>
                <a:ea typeface="BIZ UDPゴシック" panose="020B0400000000000000" pitchFamily="50" charset="-128"/>
              </a:rPr>
              <a:t>りん</a:t>
            </a:r>
            <a:r>
              <a:rPr lang="ja-JP" altLang="en-US" sz="1600" dirty="0">
                <a:latin typeface="BIZ UDPゴシック" panose="020B0400000000000000" pitchFamily="50" charset="-128"/>
                <a:ea typeface="BIZ UDPゴシック" panose="020B0400000000000000" pitchFamily="50" charset="-128"/>
              </a:rPr>
              <a:t>酸トリブチル</a:t>
            </a:r>
          </a:p>
          <a:p>
            <a:r>
              <a:rPr lang="en-US" altLang="ja-JP" sz="1600" dirty="0">
                <a:latin typeface="BIZ UDPゴシック" panose="020B0400000000000000" pitchFamily="50" charset="-128"/>
                <a:ea typeface="BIZ UDPゴシック" panose="020B0400000000000000" pitchFamily="50" charset="-128"/>
              </a:rPr>
              <a:t>562    </a:t>
            </a:r>
            <a:r>
              <a:rPr lang="ja-JP" altLang="en-US" sz="1600" dirty="0" err="1">
                <a:latin typeface="BIZ UDPゴシック" panose="020B0400000000000000" pitchFamily="50" charset="-128"/>
                <a:ea typeface="BIZ UDPゴシック" panose="020B0400000000000000" pitchFamily="50" charset="-128"/>
              </a:rPr>
              <a:t>りん</a:t>
            </a:r>
            <a:r>
              <a:rPr lang="ja-JP" altLang="en-US" sz="1600" dirty="0">
                <a:latin typeface="BIZ UDPゴシック" panose="020B0400000000000000" pitchFamily="50" charset="-128"/>
                <a:ea typeface="BIZ UDPゴシック" panose="020B0400000000000000" pitchFamily="50" charset="-128"/>
              </a:rPr>
              <a:t>酸ジブチル＝フェニル</a:t>
            </a:r>
          </a:p>
        </p:txBody>
      </p:sp>
      <p:sp>
        <p:nvSpPr>
          <p:cNvPr id="5" name="テキスト ボックス 4"/>
          <p:cNvSpPr txBox="1"/>
          <p:nvPr/>
        </p:nvSpPr>
        <p:spPr>
          <a:xfrm>
            <a:off x="5580529" y="6359995"/>
            <a:ext cx="2864224" cy="430306"/>
          </a:xfrm>
          <a:prstGeom prst="rect">
            <a:avLst/>
          </a:prstGeom>
        </p:spPr>
        <p:txBody>
          <a:bodyPr wrap="none" rtlCol="0">
            <a:normAutofit/>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出典）経済産業省ホームページ</a:t>
            </a:r>
          </a:p>
        </p:txBody>
      </p:sp>
    </p:spTree>
    <p:extLst>
      <p:ext uri="{BB962C8B-B14F-4D97-AF65-F5344CB8AC3E}">
        <p14:creationId xmlns:p14="http://schemas.microsoft.com/office/powerpoint/2010/main" val="4022343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参考</a:t>
            </a:r>
            <a:r>
              <a:rPr kumimoji="1" lang="en-US" altLang="ja-JP" sz="3600" b="1" dirty="0">
                <a:latin typeface="BIZ UDPゴシック" panose="020B0400000000000000" pitchFamily="50" charset="-128"/>
                <a:ea typeface="BIZ UDPゴシック" panose="020B0400000000000000" pitchFamily="50" charset="-128"/>
              </a:rPr>
              <a:t>Q&amp;A</a:t>
            </a:r>
            <a:r>
              <a:rPr kumimoji="1" lang="ja-JP" altLang="en-US" sz="3200" b="1" dirty="0">
                <a:latin typeface="BIZ UDPゴシック" panose="020B0400000000000000" pitchFamily="50" charset="-128"/>
                <a:ea typeface="BIZ UDPゴシック" panose="020B0400000000000000" pitchFamily="50" charset="-128"/>
              </a:rPr>
              <a:t>（対象物質見直しについて）</a:t>
            </a:r>
          </a:p>
          <a:p>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21</a:t>
            </a:fld>
            <a:endParaRPr lang="en-US" dirty="0"/>
          </a:p>
        </p:txBody>
      </p:sp>
      <p:sp>
        <p:nvSpPr>
          <p:cNvPr id="3" name="正方形/長方形 2"/>
          <p:cNvSpPr/>
          <p:nvPr/>
        </p:nvSpPr>
        <p:spPr>
          <a:xfrm>
            <a:off x="269875" y="1371503"/>
            <a:ext cx="8605838" cy="3754874"/>
          </a:xfrm>
          <a:prstGeom prst="rect">
            <a:avLst/>
          </a:prstGeom>
        </p:spPr>
        <p:txBody>
          <a:bodyPr wrap="square">
            <a:spAutoFit/>
          </a:bodyPr>
          <a:lstStyle/>
          <a:p>
            <a:r>
              <a:rPr lang="en-US" altLang="ja-JP" sz="1700" dirty="0">
                <a:latin typeface="BIZ UDPゴシック" panose="020B0400000000000000" pitchFamily="50" charset="-128"/>
                <a:ea typeface="BIZ UDPゴシック" panose="020B0400000000000000" pitchFamily="50" charset="-128"/>
              </a:rPr>
              <a:t>Q4</a:t>
            </a:r>
            <a:endParaRPr lang="ja-JP" altLang="en-US" sz="1700" dirty="0">
              <a:latin typeface="BIZ UDPゴシック" panose="020B0400000000000000" pitchFamily="50" charset="-128"/>
              <a:ea typeface="BIZ UDPゴシック" panose="020B0400000000000000" pitchFamily="50" charset="-128"/>
            </a:endParaRPr>
          </a:p>
          <a:p>
            <a:r>
              <a:rPr lang="ja-JP" altLang="en-US" sz="1700" dirty="0">
                <a:latin typeface="BIZ UDPゴシック" panose="020B0400000000000000" pitchFamily="50" charset="-128"/>
                <a:ea typeface="BIZ UDPゴシック" panose="020B0400000000000000" pitchFamily="50" charset="-128"/>
              </a:rPr>
              <a:t>ノナン（管理番号</a:t>
            </a:r>
            <a:r>
              <a:rPr lang="en-US" altLang="ja-JP" sz="1700" dirty="0">
                <a:latin typeface="BIZ UDPゴシック" panose="020B0400000000000000" pitchFamily="50" charset="-128"/>
                <a:ea typeface="BIZ UDPゴシック" panose="020B0400000000000000" pitchFamily="50" charset="-128"/>
              </a:rPr>
              <a:t>791</a:t>
            </a:r>
            <a:r>
              <a:rPr lang="ja-JP" altLang="en-US" sz="1700" dirty="0">
                <a:latin typeface="BIZ UDPゴシック" panose="020B0400000000000000" pitchFamily="50" charset="-128"/>
                <a:ea typeface="BIZ UDPゴシック" panose="020B0400000000000000" pitchFamily="50" charset="-128"/>
              </a:rPr>
              <a:t>）は、直鎖構造のもののみが対象になるのでしょうか。</a:t>
            </a:r>
          </a:p>
          <a:p>
            <a:r>
              <a:rPr lang="en-US" altLang="ja-JP" sz="1700" dirty="0">
                <a:latin typeface="BIZ UDPゴシック" panose="020B0400000000000000" pitchFamily="50" charset="-128"/>
                <a:ea typeface="BIZ UDPゴシック" panose="020B0400000000000000" pitchFamily="50" charset="-128"/>
              </a:rPr>
              <a:t>A4</a:t>
            </a:r>
            <a:endParaRPr lang="ja-JP" altLang="en-US" sz="1700" dirty="0">
              <a:latin typeface="BIZ UDPゴシック" panose="020B0400000000000000" pitchFamily="50" charset="-128"/>
              <a:ea typeface="BIZ UDPゴシック" panose="020B0400000000000000" pitchFamily="50" charset="-128"/>
            </a:endParaRPr>
          </a:p>
          <a:p>
            <a:r>
              <a:rPr lang="ja-JP" altLang="en-US" sz="1700" dirty="0">
                <a:latin typeface="BIZ UDPゴシック" panose="020B0400000000000000" pitchFamily="50" charset="-128"/>
                <a:ea typeface="BIZ UDPゴシック" panose="020B0400000000000000" pitchFamily="50" charset="-128"/>
              </a:rPr>
              <a:t>炭化水素の炭素数が指定されており（ノニル）、構造を示す接頭語が無いことから、ノナンについても直鎖構造のもののみが対象となります。</a:t>
            </a:r>
          </a:p>
          <a:p>
            <a:r>
              <a:rPr lang="ja-JP" altLang="en-US" sz="1700" dirty="0">
                <a:latin typeface="BIZ UDPゴシック" panose="020B0400000000000000" pitchFamily="50" charset="-128"/>
                <a:ea typeface="BIZ UDPゴシック" panose="020B0400000000000000" pitchFamily="50" charset="-128"/>
              </a:rPr>
              <a:t> </a:t>
            </a:r>
          </a:p>
          <a:p>
            <a:r>
              <a:rPr lang="en-US" altLang="ja-JP" sz="1700" dirty="0">
                <a:latin typeface="BIZ UDPゴシック" panose="020B0400000000000000" pitchFamily="50" charset="-128"/>
                <a:ea typeface="BIZ UDPゴシック" panose="020B0400000000000000" pitchFamily="50" charset="-128"/>
              </a:rPr>
              <a:t>Q5</a:t>
            </a:r>
            <a:endParaRPr lang="ja-JP" altLang="en-US" sz="1700" dirty="0">
              <a:latin typeface="BIZ UDPゴシック" panose="020B0400000000000000" pitchFamily="50" charset="-128"/>
              <a:ea typeface="BIZ UDPゴシック" panose="020B0400000000000000" pitchFamily="50" charset="-128"/>
            </a:endParaRPr>
          </a:p>
          <a:p>
            <a:r>
              <a:rPr lang="ja-JP" altLang="en-US" sz="1700" dirty="0">
                <a:latin typeface="BIZ UDPゴシック" panose="020B0400000000000000" pitchFamily="50" charset="-128"/>
                <a:ea typeface="BIZ UDPゴシック" panose="020B0400000000000000" pitchFamily="50" charset="-128"/>
              </a:rPr>
              <a:t>エチレンジアミン四酢酸並びにそのカリウム塩及びナトリウム塩（管理番号</a:t>
            </a:r>
            <a:r>
              <a:rPr lang="en-US" altLang="ja-JP" sz="1700" dirty="0">
                <a:latin typeface="BIZ UDPゴシック" panose="020B0400000000000000" pitchFamily="50" charset="-128"/>
                <a:ea typeface="BIZ UDPゴシック" panose="020B0400000000000000" pitchFamily="50" charset="-128"/>
              </a:rPr>
              <a:t>595</a:t>
            </a:r>
            <a:r>
              <a:rPr lang="ja-JP" altLang="en-US" sz="1700" dirty="0">
                <a:latin typeface="BIZ UDPゴシック" panose="020B0400000000000000" pitchFamily="50" charset="-128"/>
                <a:ea typeface="BIZ UDPゴシック" panose="020B0400000000000000" pitchFamily="50" charset="-128"/>
              </a:rPr>
              <a:t>）は、エチレンジアミン四酢酸ナトリウムカルシウム塩やエチレンジアミン四酢酸ナトリウム鉄塩等は含まれるでしょうか。</a:t>
            </a:r>
          </a:p>
          <a:p>
            <a:r>
              <a:rPr lang="en-US" altLang="ja-JP" sz="1700" dirty="0">
                <a:latin typeface="BIZ UDPゴシック" panose="020B0400000000000000" pitchFamily="50" charset="-128"/>
                <a:ea typeface="BIZ UDPゴシック" panose="020B0400000000000000" pitchFamily="50" charset="-128"/>
              </a:rPr>
              <a:t>A5</a:t>
            </a:r>
            <a:endParaRPr lang="ja-JP" altLang="en-US" sz="1700" dirty="0">
              <a:latin typeface="BIZ UDPゴシック" panose="020B0400000000000000" pitchFamily="50" charset="-128"/>
              <a:ea typeface="BIZ UDPゴシック" panose="020B0400000000000000" pitchFamily="50" charset="-128"/>
            </a:endParaRPr>
          </a:p>
          <a:p>
            <a:r>
              <a:rPr lang="ja-JP" altLang="en-US" sz="1700" dirty="0">
                <a:latin typeface="BIZ UDPゴシック" panose="020B0400000000000000" pitchFamily="50" charset="-128"/>
                <a:ea typeface="BIZ UDPゴシック" panose="020B0400000000000000" pitchFamily="50" charset="-128"/>
              </a:rPr>
              <a:t>エチレンジアミン四酢酸、エチレンジアミン四酢酸のカリウム塩、エチレンジアミン四酢酸のナトリウム塩のみが対象で、カリウムとナトリウムを同時に含む塩や、カリウム、ナトリウム以外の元素を含む塩は対象外です。</a:t>
            </a:r>
          </a:p>
        </p:txBody>
      </p:sp>
      <p:sp>
        <p:nvSpPr>
          <p:cNvPr id="5" name="テキスト ボックス 4"/>
          <p:cNvSpPr txBox="1"/>
          <p:nvPr/>
        </p:nvSpPr>
        <p:spPr>
          <a:xfrm>
            <a:off x="5580529" y="6359995"/>
            <a:ext cx="2864224" cy="430306"/>
          </a:xfrm>
          <a:prstGeom prst="rect">
            <a:avLst/>
          </a:prstGeom>
        </p:spPr>
        <p:txBody>
          <a:bodyPr wrap="none" rtlCol="0">
            <a:normAutofit/>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出典）経済産業省ホームページ</a:t>
            </a:r>
          </a:p>
        </p:txBody>
      </p:sp>
    </p:spTree>
    <p:extLst>
      <p:ext uri="{BB962C8B-B14F-4D97-AF65-F5344CB8AC3E}">
        <p14:creationId xmlns:p14="http://schemas.microsoft.com/office/powerpoint/2010/main" val="1178333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参考</a:t>
            </a:r>
            <a:r>
              <a:rPr kumimoji="1" lang="en-US" altLang="ja-JP" sz="3600" b="1" dirty="0">
                <a:latin typeface="BIZ UDPゴシック" panose="020B0400000000000000" pitchFamily="50" charset="-128"/>
                <a:ea typeface="BIZ UDPゴシック" panose="020B0400000000000000" pitchFamily="50" charset="-128"/>
              </a:rPr>
              <a:t>Q&amp;A</a:t>
            </a:r>
            <a:r>
              <a:rPr kumimoji="1" lang="ja-JP" altLang="en-US" sz="3200" b="1" dirty="0">
                <a:latin typeface="BIZ UDPゴシック" panose="020B0400000000000000" pitchFamily="50" charset="-128"/>
                <a:ea typeface="BIZ UDPゴシック" panose="020B0400000000000000" pitchFamily="50" charset="-128"/>
              </a:rPr>
              <a:t>（対象物質見直しについて）</a:t>
            </a:r>
          </a:p>
          <a:p>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22</a:t>
            </a:fld>
            <a:endParaRPr lang="en-US" dirty="0"/>
          </a:p>
        </p:txBody>
      </p:sp>
      <p:sp>
        <p:nvSpPr>
          <p:cNvPr id="3" name="正方形/長方形 2"/>
          <p:cNvSpPr/>
          <p:nvPr/>
        </p:nvSpPr>
        <p:spPr>
          <a:xfrm>
            <a:off x="269875" y="1371503"/>
            <a:ext cx="8605838" cy="5016758"/>
          </a:xfrm>
          <a:prstGeom prst="rect">
            <a:avLst/>
          </a:prstGeom>
        </p:spPr>
        <p:txBody>
          <a:bodyPr wrap="square">
            <a:spAutoFit/>
          </a:bodyPr>
          <a:lstStyle/>
          <a:p>
            <a:r>
              <a:rPr lang="en-US" altLang="ja-JP" sz="1600" dirty="0">
                <a:latin typeface="BIZ UDPゴシック" panose="020B0400000000000000" pitchFamily="50" charset="-128"/>
                <a:ea typeface="BIZ UDPゴシック" panose="020B0400000000000000" pitchFamily="50" charset="-128"/>
              </a:rPr>
              <a:t>Q6</a:t>
            </a:r>
            <a:endParaRPr lang="ja-JP" altLang="en-US" sz="1600" dirty="0">
              <a:latin typeface="BIZ UDPゴシック" panose="020B0400000000000000" pitchFamily="50" charset="-128"/>
              <a:ea typeface="BIZ UDPゴシック" panose="020B0400000000000000" pitchFamily="50" charset="-128"/>
            </a:endParaRPr>
          </a:p>
          <a:p>
            <a:r>
              <a:rPr lang="ja-JP" altLang="en-US" sz="1600" dirty="0" err="1">
                <a:latin typeface="BIZ UDPゴシック" panose="020B0400000000000000" pitchFamily="50" charset="-128"/>
                <a:ea typeface="BIZ UDPゴシック" panose="020B0400000000000000" pitchFamily="50" charset="-128"/>
              </a:rPr>
              <a:t>アルファ－アルキル－オメガ</a:t>
            </a:r>
            <a:r>
              <a:rPr lang="ja-JP" altLang="en-US" sz="1600" dirty="0">
                <a:latin typeface="BIZ UDPゴシック" panose="020B0400000000000000" pitchFamily="50" charset="-128"/>
                <a:ea typeface="BIZ UDPゴシック" panose="020B0400000000000000" pitchFamily="50" charset="-128"/>
              </a:rPr>
              <a:t>－ヒドロキシポリ［オキシエタン</a:t>
            </a:r>
            <a:r>
              <a:rPr lang="en-US" altLang="ja-JP" sz="1600" dirty="0">
                <a:latin typeface="BIZ UDPゴシック" panose="020B0400000000000000" pitchFamily="50" charset="-128"/>
                <a:ea typeface="BIZ UDPゴシック" panose="020B0400000000000000" pitchFamily="50" charset="-128"/>
              </a:rPr>
              <a:t>-1,2-</a:t>
            </a:r>
            <a:r>
              <a:rPr lang="ja-JP" altLang="en-US" sz="1600" dirty="0">
                <a:latin typeface="BIZ UDPゴシック" panose="020B0400000000000000" pitchFamily="50" charset="-128"/>
                <a:ea typeface="BIZ UDPゴシック" panose="020B0400000000000000" pitchFamily="50" charset="-128"/>
              </a:rPr>
              <a:t>ジイル／オキシ（メチルエタン</a:t>
            </a:r>
            <a:r>
              <a:rPr lang="en-US" altLang="ja-JP" sz="1600" dirty="0">
                <a:latin typeface="BIZ UDPゴシック" panose="020B0400000000000000" pitchFamily="50" charset="-128"/>
                <a:ea typeface="BIZ UDPゴシック" panose="020B0400000000000000" pitchFamily="50" charset="-128"/>
              </a:rPr>
              <a:t>-1,2-</a:t>
            </a:r>
            <a:r>
              <a:rPr lang="ja-JP" altLang="en-US" sz="1600" dirty="0">
                <a:latin typeface="BIZ UDPゴシック" panose="020B0400000000000000" pitchFamily="50" charset="-128"/>
                <a:ea typeface="BIZ UDPゴシック" panose="020B0400000000000000" pitchFamily="50" charset="-128"/>
              </a:rPr>
              <a:t>ジイル）］（アルキル基の構造が分枝であり、かつ、当該アルキル基の炭素数が</a:t>
            </a:r>
            <a:r>
              <a:rPr lang="en-US" altLang="ja-JP" sz="1600" dirty="0">
                <a:latin typeface="BIZ UDPゴシック" panose="020B0400000000000000" pitchFamily="50" charset="-128"/>
                <a:ea typeface="BIZ UDPゴシック" panose="020B0400000000000000" pitchFamily="50" charset="-128"/>
              </a:rPr>
              <a:t>9</a:t>
            </a:r>
            <a:r>
              <a:rPr lang="ja-JP" altLang="en-US" sz="1600" dirty="0">
                <a:latin typeface="BIZ UDPゴシック" panose="020B0400000000000000" pitchFamily="50" charset="-128"/>
                <a:ea typeface="BIZ UDPゴシック" panose="020B0400000000000000" pitchFamily="50" charset="-128"/>
              </a:rPr>
              <a:t>から</a:t>
            </a:r>
            <a:r>
              <a:rPr lang="en-US" altLang="ja-JP" sz="1600" dirty="0">
                <a:latin typeface="BIZ UDPゴシック" panose="020B0400000000000000" pitchFamily="50" charset="-128"/>
                <a:ea typeface="BIZ UDPゴシック" panose="020B0400000000000000" pitchFamily="50" charset="-128"/>
              </a:rPr>
              <a:t>11</a:t>
            </a:r>
            <a:r>
              <a:rPr lang="ja-JP" altLang="en-US" sz="1600" dirty="0" err="1">
                <a:latin typeface="BIZ UDPゴシック" panose="020B0400000000000000" pitchFamily="50" charset="-128"/>
                <a:ea typeface="BIZ UDPゴシック" panose="020B0400000000000000" pitchFamily="50" charset="-128"/>
              </a:rPr>
              <a:t>までの</a:t>
            </a:r>
            <a:r>
              <a:rPr lang="ja-JP" altLang="en-US" sz="1600" dirty="0">
                <a:latin typeface="BIZ UDPゴシック" panose="020B0400000000000000" pitchFamily="50" charset="-128"/>
                <a:ea typeface="BIZ UDPゴシック" panose="020B0400000000000000" pitchFamily="50" charset="-128"/>
              </a:rPr>
              <a:t>ものの混合物（当該アルキル基の炭素数が</a:t>
            </a:r>
            <a:r>
              <a:rPr lang="en-US" altLang="ja-JP" sz="1600" dirty="0">
                <a:latin typeface="BIZ UDPゴシック" panose="020B0400000000000000" pitchFamily="50" charset="-128"/>
                <a:ea typeface="BIZ UDPゴシック" panose="020B0400000000000000" pitchFamily="50" charset="-128"/>
              </a:rPr>
              <a:t>10</a:t>
            </a:r>
            <a:r>
              <a:rPr lang="ja-JP" altLang="en-US" sz="1600" dirty="0">
                <a:latin typeface="BIZ UDPゴシック" panose="020B0400000000000000" pitchFamily="50" charset="-128"/>
                <a:ea typeface="BIZ UDPゴシック" panose="020B0400000000000000" pitchFamily="50" charset="-128"/>
              </a:rPr>
              <a:t>のものを主成分とするものに限る。）に限る。）（管理番号</a:t>
            </a:r>
            <a:r>
              <a:rPr lang="en-US" altLang="ja-JP" sz="1600" dirty="0">
                <a:latin typeface="BIZ UDPゴシック" panose="020B0400000000000000" pitchFamily="50" charset="-128"/>
                <a:ea typeface="BIZ UDPゴシック" panose="020B0400000000000000" pitchFamily="50" charset="-128"/>
              </a:rPr>
              <a:t>579</a:t>
            </a:r>
            <a:r>
              <a:rPr lang="ja-JP" altLang="en-US" sz="1600" dirty="0">
                <a:latin typeface="BIZ UDPゴシック" panose="020B0400000000000000" pitchFamily="50" charset="-128"/>
                <a:ea typeface="BIZ UDPゴシック" panose="020B0400000000000000" pitchFamily="50" charset="-128"/>
              </a:rPr>
              <a:t>）の名称中「ジイル／オキシ」の「／」は何を意味しているのでしょうか。</a:t>
            </a:r>
          </a:p>
          <a:p>
            <a:r>
              <a:rPr lang="en-US" altLang="ja-JP" sz="1600" dirty="0">
                <a:latin typeface="BIZ UDPゴシック" panose="020B0400000000000000" pitchFamily="50" charset="-128"/>
                <a:ea typeface="BIZ UDPゴシック" panose="020B0400000000000000" pitchFamily="50" charset="-128"/>
              </a:rPr>
              <a:t>A6</a:t>
            </a:r>
            <a:endParaRPr lang="ja-JP" altLang="en-US"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は「及び」を意味しています。</a:t>
            </a:r>
          </a:p>
          <a:p>
            <a:r>
              <a:rPr lang="ja-JP" altLang="en-US" sz="1600" dirty="0">
                <a:latin typeface="BIZ UDPゴシック" panose="020B0400000000000000" pitchFamily="50" charset="-128"/>
                <a:ea typeface="BIZ UDPゴシック" panose="020B0400000000000000" pitchFamily="50" charset="-128"/>
              </a:rPr>
              <a:t>この形式の名称の場合、当該高分子には、「ポリ」に続く括弧の中の、「／」で区切られた各パーツが示す構造が必ず含まれることを示しています。</a:t>
            </a:r>
          </a:p>
          <a:p>
            <a:endParaRPr lang="ja-JP" altLang="en-US" sz="1600" dirty="0">
              <a:latin typeface="BIZ UDPゴシック" panose="020B0400000000000000" pitchFamily="50" charset="-128"/>
              <a:ea typeface="BIZ UDPゴシック" panose="020B0400000000000000" pitchFamily="50" charset="-128"/>
            </a:endParaRPr>
          </a:p>
          <a:p>
            <a:r>
              <a:rPr lang="en-US" altLang="ja-JP" sz="1600" dirty="0">
                <a:latin typeface="BIZ UDPゴシック" panose="020B0400000000000000" pitchFamily="50" charset="-128"/>
                <a:ea typeface="BIZ UDPゴシック" panose="020B0400000000000000" pitchFamily="50" charset="-128"/>
              </a:rPr>
              <a:t>Q7</a:t>
            </a:r>
            <a:endParaRPr lang="ja-JP" altLang="en-US" sz="1600" dirty="0">
              <a:latin typeface="BIZ UDPゴシック" panose="020B0400000000000000" pitchFamily="50" charset="-128"/>
              <a:ea typeface="BIZ UDPゴシック" panose="020B0400000000000000" pitchFamily="50" charset="-128"/>
            </a:endParaRPr>
          </a:p>
          <a:p>
            <a:r>
              <a:rPr lang="ja-JP" altLang="en-US" sz="1600" dirty="0" err="1">
                <a:latin typeface="BIZ UDPゴシック" panose="020B0400000000000000" pitchFamily="50" charset="-128"/>
                <a:ea typeface="BIZ UDPゴシック" panose="020B0400000000000000" pitchFamily="50" charset="-128"/>
              </a:rPr>
              <a:t>アルファ－アルキル－オメガ</a:t>
            </a:r>
            <a:r>
              <a:rPr lang="ja-JP" altLang="en-US" sz="1600" dirty="0">
                <a:latin typeface="BIZ UDPゴシック" panose="020B0400000000000000" pitchFamily="50" charset="-128"/>
                <a:ea typeface="BIZ UDPゴシック" panose="020B0400000000000000" pitchFamily="50" charset="-128"/>
              </a:rPr>
              <a:t>－ヒドロキシポリ（オキシエチレン）（アルキル基の炭素数が</a:t>
            </a:r>
            <a:r>
              <a:rPr lang="en-US" altLang="ja-JP" sz="1600" dirty="0">
                <a:latin typeface="BIZ UDPゴシック" panose="020B0400000000000000" pitchFamily="50" charset="-128"/>
                <a:ea typeface="BIZ UDPゴシック" panose="020B0400000000000000" pitchFamily="50" charset="-128"/>
              </a:rPr>
              <a:t>9</a:t>
            </a:r>
            <a:r>
              <a:rPr lang="ja-JP" altLang="en-US" sz="1600" dirty="0">
                <a:latin typeface="BIZ UDPゴシック" panose="020B0400000000000000" pitchFamily="50" charset="-128"/>
                <a:ea typeface="BIZ UDPゴシック" panose="020B0400000000000000" pitchFamily="50" charset="-128"/>
              </a:rPr>
              <a:t>から</a:t>
            </a:r>
            <a:r>
              <a:rPr lang="en-US" altLang="ja-JP" sz="1600" dirty="0">
                <a:latin typeface="BIZ UDPゴシック" panose="020B0400000000000000" pitchFamily="50" charset="-128"/>
                <a:ea typeface="BIZ UDPゴシック" panose="020B0400000000000000" pitchFamily="50" charset="-128"/>
              </a:rPr>
              <a:t>11</a:t>
            </a:r>
            <a:r>
              <a:rPr lang="ja-JP" altLang="en-US" sz="1600" dirty="0" err="1">
                <a:latin typeface="BIZ UDPゴシック" panose="020B0400000000000000" pitchFamily="50" charset="-128"/>
                <a:ea typeface="BIZ UDPゴシック" panose="020B0400000000000000" pitchFamily="50" charset="-128"/>
              </a:rPr>
              <a:t>までの</a:t>
            </a:r>
            <a:r>
              <a:rPr lang="ja-JP" altLang="en-US" sz="1600" dirty="0">
                <a:latin typeface="BIZ UDPゴシック" panose="020B0400000000000000" pitchFamily="50" charset="-128"/>
                <a:ea typeface="BIZ UDPゴシック" panose="020B0400000000000000" pitchFamily="50" charset="-128"/>
              </a:rPr>
              <a:t>もの及びその混合物であって、数平均分子量が</a:t>
            </a:r>
            <a:r>
              <a:rPr lang="en-US" altLang="ja-JP" sz="1600" dirty="0">
                <a:latin typeface="BIZ UDPゴシック" panose="020B0400000000000000" pitchFamily="50" charset="-128"/>
                <a:ea typeface="BIZ UDPゴシック" panose="020B0400000000000000" pitchFamily="50" charset="-128"/>
              </a:rPr>
              <a:t>1,000</a:t>
            </a:r>
            <a:r>
              <a:rPr lang="ja-JP" altLang="en-US" sz="1600" dirty="0">
                <a:latin typeface="BIZ UDPゴシック" panose="020B0400000000000000" pitchFamily="50" charset="-128"/>
                <a:ea typeface="BIZ UDPゴシック" panose="020B0400000000000000" pitchFamily="50" charset="-128"/>
              </a:rPr>
              <a:t>未満のものに限る。）（管理番号</a:t>
            </a:r>
            <a:r>
              <a:rPr lang="en-US" altLang="ja-JP" sz="1600" dirty="0">
                <a:latin typeface="BIZ UDPゴシック" panose="020B0400000000000000" pitchFamily="50" charset="-128"/>
                <a:ea typeface="BIZ UDPゴシック" panose="020B0400000000000000" pitchFamily="50" charset="-128"/>
              </a:rPr>
              <a:t>580</a:t>
            </a:r>
            <a:r>
              <a:rPr lang="ja-JP" altLang="en-US" sz="1600" dirty="0">
                <a:latin typeface="BIZ UDPゴシック" panose="020B0400000000000000" pitchFamily="50" charset="-128"/>
                <a:ea typeface="BIZ UDPゴシック" panose="020B0400000000000000" pitchFamily="50" charset="-128"/>
              </a:rPr>
              <a:t>）は、指定対象となる数平均分子量の範囲が指定されていますが、数平均分子量の測定方法は指定されているのでしょうか。</a:t>
            </a:r>
          </a:p>
          <a:p>
            <a:r>
              <a:rPr lang="en-US" altLang="ja-JP" sz="1600" dirty="0">
                <a:latin typeface="BIZ UDPゴシック" panose="020B0400000000000000" pitchFamily="50" charset="-128"/>
                <a:ea typeface="BIZ UDPゴシック" panose="020B0400000000000000" pitchFamily="50" charset="-128"/>
              </a:rPr>
              <a:t>A7</a:t>
            </a:r>
            <a:endParaRPr lang="ja-JP" altLang="en-US"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数平均分子量の測定方法について指定はありません。</a:t>
            </a:r>
          </a:p>
          <a:p>
            <a:r>
              <a:rPr lang="ja-JP" altLang="en-US" sz="1600" dirty="0">
                <a:latin typeface="BIZ UDPゴシック" panose="020B0400000000000000" pitchFamily="50" charset="-128"/>
                <a:ea typeface="BIZ UDPゴシック" panose="020B0400000000000000" pitchFamily="50" charset="-128"/>
              </a:rPr>
              <a:t>なお、数平均分子量については改正施行令別表第一の備考に以下のように定義されています。</a:t>
            </a:r>
          </a:p>
          <a:p>
            <a:r>
              <a:rPr lang="ja-JP" altLang="en-US" sz="1600" dirty="0">
                <a:latin typeface="BIZ UDPゴシック" panose="020B0400000000000000" pitchFamily="50" charset="-128"/>
                <a:ea typeface="BIZ UDPゴシック" panose="020B0400000000000000" pitchFamily="50" charset="-128"/>
              </a:rPr>
              <a:t>「一　この表において「数平均分子量」とは、日本産業規格</a:t>
            </a:r>
            <a:r>
              <a:rPr lang="en-US" altLang="ja-JP" sz="1600" dirty="0">
                <a:latin typeface="BIZ UDPゴシック" panose="020B0400000000000000" pitchFamily="50" charset="-128"/>
                <a:ea typeface="BIZ UDPゴシック" panose="020B0400000000000000" pitchFamily="50" charset="-128"/>
              </a:rPr>
              <a:t>K7252-1</a:t>
            </a:r>
            <a:r>
              <a:rPr lang="ja-JP" altLang="en-US" sz="1600" dirty="0">
                <a:latin typeface="BIZ UDPゴシック" panose="020B0400000000000000" pitchFamily="50" charset="-128"/>
                <a:ea typeface="BIZ UDPゴシック" panose="020B0400000000000000" pitchFamily="50" charset="-128"/>
              </a:rPr>
              <a:t>に定める数平均分子量をいう。」</a:t>
            </a:r>
          </a:p>
        </p:txBody>
      </p:sp>
      <p:sp>
        <p:nvSpPr>
          <p:cNvPr id="5" name="テキスト ボックス 4"/>
          <p:cNvSpPr txBox="1"/>
          <p:nvPr/>
        </p:nvSpPr>
        <p:spPr>
          <a:xfrm>
            <a:off x="5580529" y="6359995"/>
            <a:ext cx="2864224" cy="430306"/>
          </a:xfrm>
          <a:prstGeom prst="rect">
            <a:avLst/>
          </a:prstGeom>
        </p:spPr>
        <p:txBody>
          <a:bodyPr wrap="none" rtlCol="0">
            <a:normAutofit/>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出典）経済産業省ホームページ</a:t>
            </a:r>
          </a:p>
        </p:txBody>
      </p:sp>
    </p:spTree>
    <p:extLst>
      <p:ext uri="{BB962C8B-B14F-4D97-AF65-F5344CB8AC3E}">
        <p14:creationId xmlns:p14="http://schemas.microsoft.com/office/powerpoint/2010/main" val="4024145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参考</a:t>
            </a:r>
            <a:r>
              <a:rPr kumimoji="1" lang="en-US" altLang="ja-JP" sz="3600" b="1" dirty="0">
                <a:latin typeface="BIZ UDPゴシック" panose="020B0400000000000000" pitchFamily="50" charset="-128"/>
                <a:ea typeface="BIZ UDPゴシック" panose="020B0400000000000000" pitchFamily="50" charset="-128"/>
              </a:rPr>
              <a:t>Q&amp;A</a:t>
            </a:r>
            <a:r>
              <a:rPr kumimoji="1" lang="ja-JP" altLang="en-US" sz="3200" b="1" dirty="0">
                <a:latin typeface="BIZ UDPゴシック" panose="020B0400000000000000" pitchFamily="50" charset="-128"/>
                <a:ea typeface="BIZ UDPゴシック" panose="020B0400000000000000" pitchFamily="50" charset="-128"/>
              </a:rPr>
              <a:t>（対象物質見直しについて）</a:t>
            </a:r>
          </a:p>
          <a:p>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23</a:t>
            </a:fld>
            <a:endParaRPr lang="en-US" dirty="0"/>
          </a:p>
        </p:txBody>
      </p:sp>
      <p:sp>
        <p:nvSpPr>
          <p:cNvPr id="3" name="正方形/長方形 2"/>
          <p:cNvSpPr/>
          <p:nvPr/>
        </p:nvSpPr>
        <p:spPr>
          <a:xfrm>
            <a:off x="269875" y="1371503"/>
            <a:ext cx="8605838" cy="2970044"/>
          </a:xfrm>
          <a:prstGeom prst="rect">
            <a:avLst/>
          </a:prstGeom>
        </p:spPr>
        <p:txBody>
          <a:bodyPr wrap="square">
            <a:spAutoFit/>
          </a:bodyPr>
          <a:lstStyle/>
          <a:p>
            <a:r>
              <a:rPr lang="en-US" altLang="ja-JP" sz="1700" dirty="0">
                <a:latin typeface="BIZ UDPゴシック" panose="020B0400000000000000" pitchFamily="50" charset="-128"/>
                <a:ea typeface="BIZ UDPゴシック" panose="020B0400000000000000" pitchFamily="50" charset="-128"/>
              </a:rPr>
              <a:t>Q8</a:t>
            </a:r>
            <a:endParaRPr lang="ja-JP" altLang="en-US" sz="1700" dirty="0">
              <a:latin typeface="BIZ UDPゴシック" panose="020B0400000000000000" pitchFamily="50" charset="-128"/>
              <a:ea typeface="BIZ UDPゴシック" panose="020B0400000000000000" pitchFamily="50" charset="-128"/>
            </a:endParaRPr>
          </a:p>
          <a:p>
            <a:r>
              <a:rPr lang="ja-JP" altLang="en-US" sz="1700" dirty="0">
                <a:latin typeface="BIZ UDPゴシック" panose="020B0400000000000000" pitchFamily="50" charset="-128"/>
                <a:ea typeface="BIZ UDPゴシック" panose="020B0400000000000000" pitchFamily="50" charset="-128"/>
              </a:rPr>
              <a:t>新たにトリメチルベンゼン（管理番号</a:t>
            </a:r>
            <a:r>
              <a:rPr lang="en-US" altLang="ja-JP" sz="1700" dirty="0">
                <a:latin typeface="BIZ UDPゴシック" panose="020B0400000000000000" pitchFamily="50" charset="-128"/>
                <a:ea typeface="BIZ UDPゴシック" panose="020B0400000000000000" pitchFamily="50" charset="-128"/>
              </a:rPr>
              <a:t>691</a:t>
            </a:r>
            <a:r>
              <a:rPr lang="ja-JP" altLang="en-US" sz="1700" dirty="0">
                <a:latin typeface="BIZ UDPゴシック" panose="020B0400000000000000" pitchFamily="50" charset="-128"/>
                <a:ea typeface="BIZ UDPゴシック" panose="020B0400000000000000" pitchFamily="50" charset="-128"/>
              </a:rPr>
              <a:t>）が指定対象物質になりました。従来の規制対象物質である</a:t>
            </a:r>
            <a:r>
              <a:rPr lang="en-US" altLang="ja-JP" sz="1700" dirty="0">
                <a:latin typeface="BIZ UDPゴシック" panose="020B0400000000000000" pitchFamily="50" charset="-128"/>
                <a:ea typeface="BIZ UDPゴシック" panose="020B0400000000000000" pitchFamily="50" charset="-128"/>
              </a:rPr>
              <a:t>1,2,4-</a:t>
            </a:r>
            <a:r>
              <a:rPr lang="ja-JP" altLang="en-US" sz="1700" dirty="0">
                <a:latin typeface="BIZ UDPゴシック" panose="020B0400000000000000" pitchFamily="50" charset="-128"/>
                <a:ea typeface="BIZ UDPゴシック" panose="020B0400000000000000" pitchFamily="50" charset="-128"/>
              </a:rPr>
              <a:t>トリメチルベンゼンと</a:t>
            </a:r>
            <a:r>
              <a:rPr lang="en-US" altLang="ja-JP" sz="1700" dirty="0">
                <a:latin typeface="BIZ UDPゴシック" panose="020B0400000000000000" pitchFamily="50" charset="-128"/>
                <a:ea typeface="BIZ UDPゴシック" panose="020B0400000000000000" pitchFamily="50" charset="-128"/>
              </a:rPr>
              <a:t>1,3,5-</a:t>
            </a:r>
            <a:r>
              <a:rPr lang="ja-JP" altLang="en-US" sz="1700" dirty="0">
                <a:latin typeface="BIZ UDPゴシック" panose="020B0400000000000000" pitchFamily="50" charset="-128"/>
                <a:ea typeface="BIZ UDPゴシック" panose="020B0400000000000000" pitchFamily="50" charset="-128"/>
              </a:rPr>
              <a:t>トリメチルベンゼンを指しているのでしょうか。また、この</a:t>
            </a:r>
            <a:r>
              <a:rPr lang="en-US" altLang="ja-JP" sz="1700" dirty="0">
                <a:latin typeface="BIZ UDPゴシック" panose="020B0400000000000000" pitchFamily="50" charset="-128"/>
                <a:ea typeface="BIZ UDPゴシック" panose="020B0400000000000000" pitchFamily="50" charset="-128"/>
              </a:rPr>
              <a:t>2</a:t>
            </a:r>
            <a:r>
              <a:rPr lang="ja-JP" altLang="en-US" sz="1700" dirty="0">
                <a:latin typeface="BIZ UDPゴシック" panose="020B0400000000000000" pitchFamily="50" charset="-128"/>
                <a:ea typeface="BIZ UDPゴシック" panose="020B0400000000000000" pitchFamily="50" charset="-128"/>
              </a:rPr>
              <a:t>物質を取り扱っている場合、今後はこの</a:t>
            </a:r>
            <a:r>
              <a:rPr lang="en-US" altLang="ja-JP" sz="1700" dirty="0">
                <a:latin typeface="BIZ UDPゴシック" panose="020B0400000000000000" pitchFamily="50" charset="-128"/>
                <a:ea typeface="BIZ UDPゴシック" panose="020B0400000000000000" pitchFamily="50" charset="-128"/>
              </a:rPr>
              <a:t>2</a:t>
            </a:r>
            <a:r>
              <a:rPr lang="ja-JP" altLang="en-US" sz="1700" dirty="0">
                <a:latin typeface="BIZ UDPゴシック" panose="020B0400000000000000" pitchFamily="50" charset="-128"/>
                <a:ea typeface="BIZ UDPゴシック" panose="020B0400000000000000" pitchFamily="50" charset="-128"/>
              </a:rPr>
              <a:t>物質の取扱量の合計値をトリメチルベンゼンの取扱量とするのでしょうか。</a:t>
            </a:r>
          </a:p>
          <a:p>
            <a:r>
              <a:rPr lang="en-US" altLang="ja-JP" sz="1700" dirty="0">
                <a:latin typeface="BIZ UDPゴシック" panose="020B0400000000000000" pitchFamily="50" charset="-128"/>
                <a:ea typeface="BIZ UDPゴシック" panose="020B0400000000000000" pitchFamily="50" charset="-128"/>
              </a:rPr>
              <a:t>A8</a:t>
            </a:r>
            <a:endParaRPr lang="ja-JP" altLang="en-US" sz="1700" dirty="0">
              <a:latin typeface="BIZ UDPゴシック" panose="020B0400000000000000" pitchFamily="50" charset="-128"/>
              <a:ea typeface="BIZ UDPゴシック" panose="020B0400000000000000" pitchFamily="50" charset="-128"/>
            </a:endParaRPr>
          </a:p>
          <a:p>
            <a:r>
              <a:rPr lang="ja-JP" altLang="en-US" sz="1700" dirty="0">
                <a:latin typeface="BIZ UDPゴシック" panose="020B0400000000000000" pitchFamily="50" charset="-128"/>
                <a:ea typeface="BIZ UDPゴシック" panose="020B0400000000000000" pitchFamily="50" charset="-128"/>
              </a:rPr>
              <a:t>トリメチルベンゼンは、この異性体である</a:t>
            </a:r>
            <a:r>
              <a:rPr lang="en-US" altLang="ja-JP" sz="1700" dirty="0">
                <a:latin typeface="BIZ UDPゴシック" panose="020B0400000000000000" pitchFamily="50" charset="-128"/>
                <a:ea typeface="BIZ UDPゴシック" panose="020B0400000000000000" pitchFamily="50" charset="-128"/>
              </a:rPr>
              <a:t>1,2,4-</a:t>
            </a:r>
            <a:r>
              <a:rPr lang="ja-JP" altLang="en-US" sz="1700" dirty="0">
                <a:latin typeface="BIZ UDPゴシック" panose="020B0400000000000000" pitchFamily="50" charset="-128"/>
                <a:ea typeface="BIZ UDPゴシック" panose="020B0400000000000000" pitchFamily="50" charset="-128"/>
              </a:rPr>
              <a:t>トリメチルベンゼン、</a:t>
            </a:r>
            <a:r>
              <a:rPr lang="en-US" altLang="ja-JP" sz="1700" dirty="0">
                <a:latin typeface="BIZ UDPゴシック" panose="020B0400000000000000" pitchFamily="50" charset="-128"/>
                <a:ea typeface="BIZ UDPゴシック" panose="020B0400000000000000" pitchFamily="50" charset="-128"/>
              </a:rPr>
              <a:t>1,3,5-</a:t>
            </a:r>
            <a:r>
              <a:rPr lang="ja-JP" altLang="en-US" sz="1700" dirty="0">
                <a:latin typeface="BIZ UDPゴシック" panose="020B0400000000000000" pitchFamily="50" charset="-128"/>
                <a:ea typeface="BIZ UDPゴシック" panose="020B0400000000000000" pitchFamily="50" charset="-128"/>
              </a:rPr>
              <a:t>トリメチルベンゼン、</a:t>
            </a:r>
            <a:r>
              <a:rPr lang="en-US" altLang="ja-JP" sz="1700" dirty="0">
                <a:latin typeface="BIZ UDPゴシック" panose="020B0400000000000000" pitchFamily="50" charset="-128"/>
                <a:ea typeface="BIZ UDPゴシック" panose="020B0400000000000000" pitchFamily="50" charset="-128"/>
              </a:rPr>
              <a:t>1,2,3-</a:t>
            </a:r>
            <a:r>
              <a:rPr lang="ja-JP" altLang="en-US" sz="1700" dirty="0">
                <a:latin typeface="BIZ UDPゴシック" panose="020B0400000000000000" pitchFamily="50" charset="-128"/>
                <a:ea typeface="BIZ UDPゴシック" panose="020B0400000000000000" pitchFamily="50" charset="-128"/>
              </a:rPr>
              <a:t>トリメチルベンゼンの全てを対象としています。</a:t>
            </a:r>
            <a:r>
              <a:rPr lang="en-US" altLang="ja-JP" sz="1700" dirty="0">
                <a:latin typeface="BIZ UDPゴシック" panose="020B0400000000000000" pitchFamily="50" charset="-128"/>
                <a:ea typeface="BIZ UDPゴシック" panose="020B0400000000000000" pitchFamily="50" charset="-128"/>
              </a:rPr>
              <a:t>1,2,4-</a:t>
            </a:r>
            <a:r>
              <a:rPr lang="ja-JP" altLang="en-US" sz="1700" dirty="0">
                <a:latin typeface="BIZ UDPゴシック" panose="020B0400000000000000" pitchFamily="50" charset="-128"/>
                <a:ea typeface="BIZ UDPゴシック" panose="020B0400000000000000" pitchFamily="50" charset="-128"/>
              </a:rPr>
              <a:t>トリメチルベンゼン、</a:t>
            </a:r>
            <a:r>
              <a:rPr lang="en-US" altLang="ja-JP" sz="1700" dirty="0">
                <a:latin typeface="BIZ UDPゴシック" panose="020B0400000000000000" pitchFamily="50" charset="-128"/>
                <a:ea typeface="BIZ UDPゴシック" panose="020B0400000000000000" pitchFamily="50" charset="-128"/>
              </a:rPr>
              <a:t>1,3,5-</a:t>
            </a:r>
            <a:r>
              <a:rPr lang="ja-JP" altLang="en-US" sz="1700" dirty="0">
                <a:latin typeface="BIZ UDPゴシック" panose="020B0400000000000000" pitchFamily="50" charset="-128"/>
                <a:ea typeface="BIZ UDPゴシック" panose="020B0400000000000000" pitchFamily="50" charset="-128"/>
              </a:rPr>
              <a:t>トリメチルベンゼン、</a:t>
            </a:r>
            <a:r>
              <a:rPr lang="en-US" altLang="ja-JP" sz="1700" dirty="0">
                <a:latin typeface="BIZ UDPゴシック" panose="020B0400000000000000" pitchFamily="50" charset="-128"/>
                <a:ea typeface="BIZ UDPゴシック" panose="020B0400000000000000" pitchFamily="50" charset="-128"/>
              </a:rPr>
              <a:t>1,2,3-</a:t>
            </a:r>
            <a:r>
              <a:rPr lang="ja-JP" altLang="en-US" sz="1700" dirty="0">
                <a:latin typeface="BIZ UDPゴシック" panose="020B0400000000000000" pitchFamily="50" charset="-128"/>
                <a:ea typeface="BIZ UDPゴシック" panose="020B0400000000000000" pitchFamily="50" charset="-128"/>
              </a:rPr>
              <a:t>トリメチルベンゼンのいずれか又はその全てを取り扱っている場合は、これらの物質の取扱量の合計値がトリメチルベンゼンの取扱量となります。</a:t>
            </a:r>
          </a:p>
        </p:txBody>
      </p:sp>
      <p:sp>
        <p:nvSpPr>
          <p:cNvPr id="5" name="テキスト ボックス 4"/>
          <p:cNvSpPr txBox="1"/>
          <p:nvPr/>
        </p:nvSpPr>
        <p:spPr>
          <a:xfrm>
            <a:off x="5580529" y="6359995"/>
            <a:ext cx="2864224" cy="430306"/>
          </a:xfrm>
          <a:prstGeom prst="rect">
            <a:avLst/>
          </a:prstGeom>
        </p:spPr>
        <p:txBody>
          <a:bodyPr wrap="none" rtlCol="0">
            <a:normAutofit/>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出典）経済産業省ホームページ</a:t>
            </a:r>
          </a:p>
        </p:txBody>
      </p:sp>
    </p:spTree>
    <p:extLst>
      <p:ext uri="{BB962C8B-B14F-4D97-AF65-F5344CB8AC3E}">
        <p14:creationId xmlns:p14="http://schemas.microsoft.com/office/powerpoint/2010/main" val="3032752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96033" y="1593514"/>
            <a:ext cx="8379680" cy="5176054"/>
          </a:xfrm>
        </p:spPr>
        <p:txBody>
          <a:bodyPr rtlCol="0" anchor="ctr">
            <a:normAutofit/>
          </a:bodyPr>
          <a:lstStyle/>
          <a:p>
            <a:pPr marL="742950" indent="-742950" algn="ctr">
              <a:buClrTx/>
              <a:buFont typeface="+mj-lt"/>
              <a:buAutoNum type="arabicPeriod" startAt="3"/>
            </a:pPr>
            <a:r>
              <a:rPr lang="ja-JP" altLang="en-US" sz="4000" b="1" dirty="0">
                <a:latin typeface="BIZ UDPゴシック" panose="020B0400000000000000" pitchFamily="50" charset="-128"/>
                <a:ea typeface="BIZ UDPゴシック" panose="020B0400000000000000" pitchFamily="50" charset="-128"/>
              </a:rPr>
              <a:t>その他</a:t>
            </a:r>
            <a:endParaRPr lang="en-US" altLang="ja-JP" sz="4000" b="1" dirty="0">
              <a:latin typeface="BIZ UDPゴシック" panose="020B0400000000000000" pitchFamily="50" charset="-128"/>
              <a:ea typeface="BIZ UDPゴシック" panose="020B0400000000000000" pitchFamily="50" charset="-128"/>
            </a:endParaRPr>
          </a:p>
          <a:p>
            <a:pPr marL="0" indent="0">
              <a:buClrTx/>
              <a:buNone/>
            </a:pPr>
            <a:endParaRPr lang="en-US" altLang="ja-JP" sz="3600" b="1" dirty="0">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01CF334-2D5C-4859-84A6-CA7E6E43FAEB}" type="slidenum">
              <a:rPr lang="en-US" smtClean="0"/>
              <a:pPr/>
              <a:t>24</a:t>
            </a:fld>
            <a:endParaRPr lang="en-US" dirty="0"/>
          </a:p>
        </p:txBody>
      </p:sp>
    </p:spTree>
    <p:extLst>
      <p:ext uri="{BB962C8B-B14F-4D97-AF65-F5344CB8AC3E}">
        <p14:creationId xmlns:p14="http://schemas.microsoft.com/office/powerpoint/2010/main" val="1989927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正方形/長方形 9"/>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テキスト ボックス 10"/>
          <p:cNvSpPr txBox="1"/>
          <p:nvPr/>
        </p:nvSpPr>
        <p:spPr>
          <a:xfrm>
            <a:off x="269875" y="506096"/>
            <a:ext cx="8174878"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管理計画書及び管理目標の届出の取扱い</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pPr rtl="0"/>
            <a:fld id="{401CF334-2D5C-4859-84A6-CA7E6E43FAEB}" type="slidenum">
              <a:rPr lang="en-US" smtClean="0"/>
              <a:t>25</a:t>
            </a:fld>
            <a:endParaRPr lang="en-US" dirty="0"/>
          </a:p>
        </p:txBody>
      </p:sp>
      <p:sp>
        <p:nvSpPr>
          <p:cNvPr id="13" name="正方形/長方形 12"/>
          <p:cNvSpPr/>
          <p:nvPr/>
        </p:nvSpPr>
        <p:spPr>
          <a:xfrm>
            <a:off x="368053" y="1535406"/>
            <a:ext cx="8318747" cy="4801314"/>
          </a:xfrm>
          <a:prstGeom prst="rect">
            <a:avLst/>
          </a:prstGeom>
        </p:spPr>
        <p:txBody>
          <a:bodyPr wrap="square">
            <a:spAutoFit/>
          </a:bodyPr>
          <a:lstStyle/>
          <a:p>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条例</a:t>
            </a:r>
            <a:r>
              <a:rPr lang="en-US" altLang="ja-JP" sz="2000" dirty="0">
                <a:latin typeface="BIZ UDPゴシック" panose="020B0400000000000000" pitchFamily="50" charset="-128"/>
                <a:ea typeface="BIZ UDPゴシック" panose="020B0400000000000000" pitchFamily="50" charset="-128"/>
              </a:rPr>
              <a:t>】</a:t>
            </a:r>
          </a:p>
          <a:p>
            <a:pPr marL="342900" indent="-342900">
              <a:buFont typeface="Wingdings" panose="05000000000000000000" pitchFamily="2" charset="2"/>
              <a:buChar char="u"/>
            </a:pPr>
            <a:r>
              <a:rPr lang="ja-JP" altLang="en-US" sz="2400" dirty="0">
                <a:latin typeface="BIZ UDPゴシック" panose="020B0400000000000000" pitchFamily="50" charset="-128"/>
                <a:ea typeface="BIZ UDPゴシック" panose="020B0400000000000000" pitchFamily="50" charset="-128"/>
              </a:rPr>
              <a:t>化学物質管理計画書</a:t>
            </a:r>
          </a:p>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今回の改正により、届出対象物質の変更（追加、削減等）があり、管理計画書の内容の変更が必要な場合、変更届の提出が必要</a:t>
            </a:r>
          </a:p>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提出期限：管理計画書を変更した日から三月以内</a:t>
            </a:r>
          </a:p>
          <a:p>
            <a:pPr marL="285750" indent="-285750">
              <a:buFont typeface="Wingdings" panose="05000000000000000000" pitchFamily="2" charset="2"/>
              <a:buChar char="ü"/>
            </a:pPr>
            <a:endParaRPr lang="en-US" altLang="ja-JP"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ü"/>
            </a:pPr>
            <a:endParaRPr lang="en-US" altLang="ja-JP" dirty="0">
              <a:latin typeface="BIZ UDPゴシック" panose="020B0400000000000000" pitchFamily="50" charset="-128"/>
              <a:ea typeface="BIZ UDPゴシック" panose="020B0400000000000000" pitchFamily="50" charset="-128"/>
            </a:endParaRPr>
          </a:p>
          <a:p>
            <a:pPr marL="342900" indent="-342900">
              <a:buFont typeface="Wingdings" panose="05000000000000000000" pitchFamily="2" charset="2"/>
              <a:buChar char="u"/>
            </a:pPr>
            <a:r>
              <a:rPr lang="ja-JP" altLang="en-US" sz="2400" dirty="0">
                <a:latin typeface="BIZ UDPゴシック" panose="020B0400000000000000" pitchFamily="50" charset="-128"/>
                <a:ea typeface="BIZ UDPゴシック" panose="020B0400000000000000" pitchFamily="50" charset="-128"/>
              </a:rPr>
              <a:t>化学物質管理目標決定及び達成状況</a:t>
            </a:r>
          </a:p>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今回の改正により、目標設定の対象とした物質の変更が必要な場合（例えば、現在「塩化第二鉄の取扱量の削減」を目標に設定している場合など）、</a:t>
            </a:r>
            <a:r>
              <a:rPr lang="en-US" altLang="ja-JP" dirty="0">
                <a:latin typeface="BIZ UDPゴシック" panose="020B0400000000000000" pitchFamily="50" charset="-128"/>
                <a:ea typeface="BIZ UDPゴシック" panose="020B0400000000000000" pitchFamily="50" charset="-128"/>
              </a:rPr>
              <a:t>2023</a:t>
            </a:r>
            <a:r>
              <a:rPr lang="ja-JP" altLang="en-US" dirty="0">
                <a:latin typeface="BIZ UDPゴシック" panose="020B0400000000000000" pitchFamily="50" charset="-128"/>
                <a:ea typeface="BIZ UDPゴシック" panose="020B0400000000000000" pitchFamily="50" charset="-128"/>
              </a:rPr>
              <a:t>年度の管理目標に係る届出は、以下のとおり</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種類の届出が必要</a:t>
            </a:r>
            <a:endParaRPr lang="en-US" altLang="ja-JP" dirty="0">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lang="en-US" altLang="ja-JP" dirty="0">
                <a:latin typeface="BIZ UDPゴシック" panose="020B0400000000000000" pitchFamily="50" charset="-128"/>
                <a:ea typeface="BIZ UDPゴシック" panose="020B0400000000000000" pitchFamily="50" charset="-128"/>
              </a:rPr>
              <a:t>2022</a:t>
            </a:r>
            <a:r>
              <a:rPr lang="ja-JP" altLang="en-US" dirty="0">
                <a:latin typeface="BIZ UDPゴシック" panose="020B0400000000000000" pitchFamily="50" charset="-128"/>
                <a:ea typeface="BIZ UDPゴシック" panose="020B0400000000000000" pitchFamily="50" charset="-128"/>
              </a:rPr>
              <a:t>年度の目標達成状況の届出（塩化第二鉄）</a:t>
            </a:r>
            <a:endParaRPr lang="en-US" altLang="ja-JP" dirty="0">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lang="en-US" altLang="ja-JP" dirty="0">
                <a:latin typeface="BIZ UDPゴシック" panose="020B0400000000000000" pitchFamily="50" charset="-128"/>
                <a:ea typeface="BIZ UDPゴシック" panose="020B0400000000000000" pitchFamily="50" charset="-128"/>
              </a:rPr>
              <a:t>2023</a:t>
            </a:r>
            <a:r>
              <a:rPr lang="ja-JP" altLang="en-US" dirty="0">
                <a:latin typeface="BIZ UDPゴシック" panose="020B0400000000000000" pitchFamily="50" charset="-128"/>
                <a:ea typeface="BIZ UDPゴシック" panose="020B0400000000000000" pitchFamily="50" charset="-128"/>
              </a:rPr>
              <a:t>年度を計画初年度とする管理目標決定の届出（新規目標設定物質）</a:t>
            </a:r>
            <a:endParaRPr lang="en-US" altLang="ja-JP"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提出期限：</a:t>
            </a:r>
            <a:r>
              <a:rPr lang="en-US" altLang="ja-JP" dirty="0">
                <a:latin typeface="BIZ UDPゴシック" panose="020B0400000000000000" pitchFamily="50" charset="-128"/>
                <a:ea typeface="BIZ UDPゴシック" panose="020B0400000000000000" pitchFamily="50" charset="-128"/>
              </a:rPr>
              <a:t>2023</a:t>
            </a:r>
            <a:r>
              <a:rPr lang="ja-JP" altLang="en-US" dirty="0">
                <a:latin typeface="BIZ UDPゴシック" panose="020B0400000000000000" pitchFamily="50" charset="-128"/>
                <a:ea typeface="BIZ UDPゴシック" panose="020B0400000000000000" pitchFamily="50" charset="-128"/>
              </a:rPr>
              <a:t>年９月</a:t>
            </a:r>
            <a:r>
              <a:rPr lang="en-US" altLang="ja-JP" dirty="0">
                <a:latin typeface="BIZ UDPゴシック" panose="020B0400000000000000" pitchFamily="50" charset="-128"/>
                <a:ea typeface="BIZ UDPゴシック" panose="020B0400000000000000" pitchFamily="50" charset="-128"/>
              </a:rPr>
              <a:t>30</a:t>
            </a:r>
            <a:r>
              <a:rPr lang="ja-JP" altLang="en-US" dirty="0">
                <a:latin typeface="BIZ UDPゴシック" panose="020B0400000000000000" pitchFamily="50" charset="-128"/>
                <a:ea typeface="BIZ UDPゴシック" panose="020B0400000000000000" pitchFamily="50" charset="-128"/>
              </a:rPr>
              <a:t>日</a:t>
            </a:r>
            <a:endParaRPr lang="en-US" altLang="ja-JP" dirty="0">
              <a:latin typeface="BIZ UDPゴシック" panose="020B0400000000000000" pitchFamily="50" charset="-128"/>
              <a:ea typeface="BIZ UDPゴシック" panose="020B0400000000000000" pitchFamily="50" charset="-128"/>
            </a:endParaRPr>
          </a:p>
          <a:p>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化学物質管理目標決定及び達成状況には、変更届出の規定はありません。</a:t>
            </a:r>
          </a:p>
        </p:txBody>
      </p:sp>
    </p:spTree>
    <p:extLst>
      <p:ext uri="{BB962C8B-B14F-4D97-AF65-F5344CB8AC3E}">
        <p14:creationId xmlns:p14="http://schemas.microsoft.com/office/powerpoint/2010/main" val="1585012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4"/>
          <p:cNvSpPr txBox="1">
            <a:spLocks noChangeArrowheads="1"/>
          </p:cNvSpPr>
          <p:nvPr/>
        </p:nvSpPr>
        <p:spPr>
          <a:xfrm>
            <a:off x="452784" y="1709814"/>
            <a:ext cx="8234015" cy="2673928"/>
          </a:xfrm>
          <a:prstGeom prst="rect">
            <a:avLst/>
          </a:prstGeom>
        </p:spPr>
        <p:txBody>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buClrTx/>
              <a:buNone/>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化管法</a:t>
            </a:r>
            <a:r>
              <a:rPr lang="en-US" altLang="ja-JP" sz="2000" dirty="0">
                <a:latin typeface="BIZ UDPゴシック" panose="020B0400000000000000" pitchFamily="50" charset="-128"/>
                <a:ea typeface="BIZ UDPゴシック" panose="020B0400000000000000" pitchFamily="50" charset="-128"/>
              </a:rPr>
              <a:t>】</a:t>
            </a:r>
          </a:p>
          <a:p>
            <a:pPr lvl="1">
              <a:buClrTx/>
              <a:buFont typeface="Wingdings" panose="05000000000000000000" pitchFamily="2" charset="2"/>
              <a:buChar char="ü"/>
            </a:pPr>
            <a:r>
              <a:rPr lang="ja-JP" altLang="en-US" sz="1850" dirty="0">
                <a:latin typeface="BIZ UDPゴシック" panose="020B0400000000000000" pitchFamily="50" charset="-128"/>
                <a:ea typeface="BIZ UDPゴシック" panose="020B0400000000000000" pitchFamily="50" charset="-128"/>
              </a:rPr>
              <a:t>排出量等の届出にあたって、</a:t>
            </a:r>
            <a:r>
              <a:rPr lang="zh-TW" altLang="en-US" sz="1850" dirty="0">
                <a:latin typeface="BIZ UDPゴシック" panose="020B0400000000000000" pitchFamily="50" charset="-128"/>
                <a:ea typeface="BIZ UDPゴシック" panose="020B0400000000000000" pitchFamily="50" charset="-128"/>
              </a:rPr>
              <a:t>物質</a:t>
            </a:r>
            <a:r>
              <a:rPr lang="ja-JP" altLang="en-US" sz="1850" dirty="0">
                <a:latin typeface="BIZ UDPゴシック" panose="020B0400000000000000" pitchFamily="50" charset="-128"/>
                <a:ea typeface="BIZ UDPゴシック" panose="020B0400000000000000" pitchFamily="50" charset="-128"/>
              </a:rPr>
              <a:t>毎に付与される管理番号を使用</a:t>
            </a:r>
            <a:endParaRPr lang="en-US" altLang="ja-JP" sz="1850" dirty="0">
              <a:latin typeface="BIZ UDPゴシック" panose="020B0400000000000000" pitchFamily="50" charset="-128"/>
              <a:ea typeface="BIZ UDPゴシック" panose="020B0400000000000000" pitchFamily="50" charset="-128"/>
            </a:endParaRPr>
          </a:p>
          <a:p>
            <a:pPr lvl="2">
              <a:buClrTx/>
              <a:buFont typeface="BIZ UDPゴシック" panose="020B0400000000000000" pitchFamily="50" charset="-128"/>
              <a:buChar char="→"/>
            </a:pPr>
            <a:r>
              <a:rPr lang="ja-JP" altLang="en-US" sz="1800" dirty="0">
                <a:latin typeface="BIZ UDPゴシック" panose="020B0400000000000000" pitchFamily="50" charset="-128"/>
                <a:ea typeface="BIZ UDPゴシック" panose="020B0400000000000000" pitchFamily="50" charset="-128"/>
              </a:rPr>
              <a:t>条例に基づく取扱量の届出においても管理番号を使用するよう、様式を改正する予定</a:t>
            </a:r>
            <a:endParaRPr lang="en-US" altLang="zh-TW" sz="1800" dirty="0">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管理番号の導入</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26</a:t>
            </a:fld>
            <a:endParaRPr lang="en-US" dirty="0"/>
          </a:p>
        </p:txBody>
      </p:sp>
    </p:spTree>
    <p:extLst>
      <p:ext uri="{BB962C8B-B14F-4D97-AF65-F5344CB8AC3E}">
        <p14:creationId xmlns:p14="http://schemas.microsoft.com/office/powerpoint/2010/main" val="373587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特別要件施設における届出事項の追加</a:t>
            </a:r>
          </a:p>
          <a:p>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27</a:t>
            </a:fld>
            <a:endParaRPr lang="en-US" dirty="0"/>
          </a:p>
        </p:txBody>
      </p:sp>
      <p:sp>
        <p:nvSpPr>
          <p:cNvPr id="3" name="正方形/長方形 2"/>
          <p:cNvSpPr/>
          <p:nvPr/>
        </p:nvSpPr>
        <p:spPr>
          <a:xfrm>
            <a:off x="269875" y="1413634"/>
            <a:ext cx="8605838" cy="1200329"/>
          </a:xfrm>
          <a:prstGeom prst="rect">
            <a:avLst/>
          </a:prstGeom>
        </p:spPr>
        <p:txBody>
          <a:bodyPr wrap="square">
            <a:spAutoFit/>
          </a:bodyPr>
          <a:lstStyle/>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化管法の特別要件施設である「下水道終末処理施設」、「一般廃棄物処理施設」及び「産業廃棄物処理施設」のうち、大気汚染防止法に基づく水銀及びその化合物の測定義務を有する施設（廃棄物焼却炉、水銀含有汚泥等の焼却炉等）については、「水銀及びその化合物」の大気への排出量が把握・届出の対象となりました。</a:t>
            </a:r>
          </a:p>
        </p:txBody>
      </p:sp>
      <p:pic>
        <p:nvPicPr>
          <p:cNvPr id="8" name="図 7"/>
          <p:cNvPicPr>
            <a:picLocks noChangeAspect="1"/>
          </p:cNvPicPr>
          <p:nvPr/>
        </p:nvPicPr>
        <p:blipFill>
          <a:blip r:embed="rId3"/>
          <a:stretch>
            <a:fillRect/>
          </a:stretch>
        </p:blipFill>
        <p:spPr>
          <a:xfrm>
            <a:off x="1290250" y="5298738"/>
            <a:ext cx="6139016" cy="1425925"/>
          </a:xfrm>
          <a:prstGeom prst="rect">
            <a:avLst/>
          </a:prstGeom>
        </p:spPr>
      </p:pic>
      <p:sp>
        <p:nvSpPr>
          <p:cNvPr id="9" name="正方形/長方形 8"/>
          <p:cNvSpPr/>
          <p:nvPr/>
        </p:nvSpPr>
        <p:spPr>
          <a:xfrm>
            <a:off x="525370" y="3056336"/>
            <a:ext cx="5075813" cy="1354217"/>
          </a:xfrm>
          <a:prstGeom prst="rect">
            <a:avLst/>
          </a:prstGeom>
        </p:spPr>
        <p:txBody>
          <a:bodyPr wrap="square">
            <a:spAutoFit/>
          </a:bodyPr>
          <a:lstStyle/>
          <a:p>
            <a:r>
              <a:rPr lang="ja-JP" altLang="en-US" dirty="0">
                <a:latin typeface="BIZ UDPゴシック" panose="020B0400000000000000" pitchFamily="50" charset="-128"/>
                <a:ea typeface="BIZ UDPゴシック" panose="020B0400000000000000" pitchFamily="50" charset="-128"/>
              </a:rPr>
              <a:t>化管法の特別要件施設</a:t>
            </a:r>
            <a:endParaRPr lang="en-US" altLang="ja-JP"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鉱山保安法上の関連施設</a:t>
            </a:r>
          </a:p>
          <a:p>
            <a:pPr marL="285750" indent="-285750">
              <a:buFont typeface="Arial" panose="020B0604020202020204" pitchFamily="34" charset="0"/>
              <a:buChar char="•"/>
            </a:pPr>
            <a:r>
              <a:rPr lang="zh-TW" altLang="en-US" sz="1600" dirty="0">
                <a:latin typeface="BIZ UDPゴシック" panose="020B0400000000000000" pitchFamily="50" charset="-128"/>
                <a:ea typeface="BIZ UDPゴシック" panose="020B0400000000000000" pitchFamily="50" charset="-128"/>
              </a:rPr>
              <a:t>下⽔道終末処理施設</a:t>
            </a:r>
          </a:p>
          <a:p>
            <a:pPr marL="285750" indent="-285750">
              <a:buFont typeface="Arial" panose="020B0604020202020204" pitchFamily="34" charset="0"/>
              <a:buChar char="•"/>
            </a:pPr>
            <a:r>
              <a:rPr lang="en-US" altLang="zh-TW" sz="1600" dirty="0">
                <a:latin typeface="BIZ UDPゴシック" panose="020B0400000000000000" pitchFamily="50" charset="-128"/>
                <a:ea typeface="BIZ UDPゴシック" panose="020B0400000000000000" pitchFamily="50" charset="-128"/>
              </a:rPr>
              <a:t>⼀</a:t>
            </a:r>
            <a:r>
              <a:rPr lang="zh-TW" altLang="en-US" sz="1600" dirty="0">
                <a:latin typeface="BIZ UDPゴシック" panose="020B0400000000000000" pitchFamily="50" charset="-128"/>
                <a:ea typeface="BIZ UDPゴシック" panose="020B0400000000000000" pitchFamily="50" charset="-128"/>
              </a:rPr>
              <a:t>般廃棄物処理施設／産業廃棄物処理施設</a:t>
            </a:r>
          </a:p>
          <a:p>
            <a:pPr marL="285750" indent="-285750">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rPr>
              <a:t>ダイオキシン類対策特別措置法上の特定施設</a:t>
            </a:r>
          </a:p>
        </p:txBody>
      </p:sp>
      <p:sp>
        <p:nvSpPr>
          <p:cNvPr id="13" name="正方形/長方形 12"/>
          <p:cNvSpPr/>
          <p:nvPr/>
        </p:nvSpPr>
        <p:spPr>
          <a:xfrm>
            <a:off x="5172141" y="3375134"/>
            <a:ext cx="3321918" cy="954107"/>
          </a:xfrm>
          <a:prstGeom prst="rect">
            <a:avLst/>
          </a:prstGeom>
          <a:ln>
            <a:solidFill>
              <a:schemeClr val="tx1"/>
            </a:solidFill>
            <a:prstDash val="sysDash"/>
          </a:ln>
        </p:spPr>
        <p:txBody>
          <a:bodyPr wrap="square">
            <a:spAutoFit/>
          </a:bodyPr>
          <a:lstStyle/>
          <a:p>
            <a:r>
              <a:rPr lang="ja-JP" altLang="en-US" sz="1400" dirty="0">
                <a:latin typeface="BIZ UDPゴシック" panose="020B0400000000000000" pitchFamily="50" charset="-128"/>
                <a:ea typeface="BIZ UDPゴシック" panose="020B0400000000000000" pitchFamily="50" charset="-128"/>
              </a:rPr>
              <a:t>取扱量の把握が困難である等の特殊性のため、他法令により測定が義務づけられている化学物質のみについて届出義務を課される。</a:t>
            </a:r>
          </a:p>
        </p:txBody>
      </p:sp>
      <p:sp>
        <p:nvSpPr>
          <p:cNvPr id="15" name="正方形/長方形 14"/>
          <p:cNvSpPr/>
          <p:nvPr/>
        </p:nvSpPr>
        <p:spPr>
          <a:xfrm>
            <a:off x="269875" y="4652407"/>
            <a:ext cx="8605838" cy="646331"/>
          </a:xfrm>
          <a:prstGeom prst="rect">
            <a:avLst/>
          </a:prstGeom>
        </p:spPr>
        <p:txBody>
          <a:bodyPr wrap="square">
            <a:spAutoFit/>
          </a:bodyPr>
          <a:lstStyle/>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排出量の把握は</a:t>
            </a:r>
            <a:r>
              <a:rPr lang="en-US" altLang="ja-JP" dirty="0">
                <a:latin typeface="BIZ UDPゴシック" panose="020B0400000000000000" pitchFamily="50" charset="-128"/>
                <a:ea typeface="BIZ UDPゴシック" panose="020B0400000000000000" pitchFamily="50" charset="-128"/>
              </a:rPr>
              <a:t>2022</a:t>
            </a:r>
            <a:r>
              <a:rPr lang="ja-JP" altLang="en-US" dirty="0">
                <a:latin typeface="BIZ UDPゴシック" panose="020B0400000000000000" pitchFamily="50" charset="-128"/>
                <a:ea typeface="BIZ UDPゴシック" panose="020B0400000000000000" pitchFamily="50" charset="-128"/>
              </a:rPr>
              <a:t>（令和４）年度から、届出は</a:t>
            </a:r>
            <a:r>
              <a:rPr lang="en-US" altLang="ja-JP" dirty="0">
                <a:latin typeface="BIZ UDPゴシック" panose="020B0400000000000000" pitchFamily="50" charset="-128"/>
                <a:ea typeface="BIZ UDPゴシック" panose="020B0400000000000000" pitchFamily="50" charset="-128"/>
              </a:rPr>
              <a:t>2023</a:t>
            </a:r>
            <a:r>
              <a:rPr lang="ja-JP" altLang="en-US" dirty="0">
                <a:latin typeface="BIZ UDPゴシック" panose="020B0400000000000000" pitchFamily="50" charset="-128"/>
                <a:ea typeface="BIZ UDPゴシック" panose="020B0400000000000000" pitchFamily="50" charset="-128"/>
              </a:rPr>
              <a:t>（令和５）年度から適用されます。</a:t>
            </a:r>
          </a:p>
        </p:txBody>
      </p:sp>
      <p:sp>
        <p:nvSpPr>
          <p:cNvPr id="4" name="大かっこ 3"/>
          <p:cNvSpPr/>
          <p:nvPr/>
        </p:nvSpPr>
        <p:spPr>
          <a:xfrm>
            <a:off x="416859" y="3023410"/>
            <a:ext cx="8364070" cy="1427566"/>
          </a:xfrm>
          <a:prstGeom prst="bracketPair">
            <a:avLst>
              <a:gd name="adj" fmla="val 536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556658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テキスト ボックス 11"/>
          <p:cNvSpPr txBox="1"/>
          <p:nvPr/>
        </p:nvSpPr>
        <p:spPr>
          <a:xfrm>
            <a:off x="110600" y="522045"/>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参考</a:t>
            </a:r>
            <a:r>
              <a:rPr kumimoji="1" lang="en-US" altLang="ja-JP" sz="3600" b="1" dirty="0">
                <a:latin typeface="BIZ UDPゴシック" panose="020B0400000000000000" pitchFamily="50" charset="-128"/>
                <a:ea typeface="BIZ UDPゴシック" panose="020B0400000000000000" pitchFamily="50" charset="-128"/>
              </a:rPr>
              <a:t>Q&amp;A</a:t>
            </a:r>
            <a:r>
              <a:rPr kumimoji="1" lang="ja-JP" altLang="en-US" sz="2800" b="1" dirty="0">
                <a:latin typeface="BIZ UDPゴシック" panose="020B0400000000000000" pitchFamily="50" charset="-128"/>
                <a:ea typeface="BIZ UDPゴシック" panose="020B0400000000000000" pitchFamily="50" charset="-128"/>
              </a:rPr>
              <a:t>（特別要件施設における届出事項について）</a:t>
            </a:r>
          </a:p>
          <a:p>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28</a:t>
            </a:fld>
            <a:endParaRPr lang="en-US" dirty="0"/>
          </a:p>
        </p:txBody>
      </p:sp>
      <p:sp>
        <p:nvSpPr>
          <p:cNvPr id="3" name="正方形/長方形 2"/>
          <p:cNvSpPr/>
          <p:nvPr/>
        </p:nvSpPr>
        <p:spPr>
          <a:xfrm>
            <a:off x="269875" y="1371503"/>
            <a:ext cx="8605838" cy="5062924"/>
          </a:xfrm>
          <a:prstGeom prst="rect">
            <a:avLst/>
          </a:prstGeom>
        </p:spPr>
        <p:txBody>
          <a:bodyPr wrap="square">
            <a:spAutoFit/>
          </a:bodyPr>
          <a:lstStyle/>
          <a:p>
            <a:r>
              <a:rPr lang="en-US" altLang="ja-JP" sz="1700" dirty="0">
                <a:latin typeface="BIZ UDPゴシック" panose="020B0400000000000000" pitchFamily="50" charset="-128"/>
                <a:ea typeface="BIZ UDPゴシック" panose="020B0400000000000000" pitchFamily="50" charset="-128"/>
              </a:rPr>
              <a:t>Q1</a:t>
            </a:r>
          </a:p>
          <a:p>
            <a:r>
              <a:rPr lang="ja-JP" altLang="en-US" sz="1700" dirty="0">
                <a:latin typeface="BIZ UDPゴシック" panose="020B0400000000000000" pitchFamily="50" charset="-128"/>
                <a:ea typeface="BIZ UDPゴシック" panose="020B0400000000000000" pitchFamily="50" charset="-128"/>
              </a:rPr>
              <a:t>化学工業を主業種とする事業所ですが、廃棄物焼却処理施設を有しています。この焼却処理施設からの水銀及びその化合物の大気排出量の届出は必要でしょうか。なお水銀及びその化合物の取扱量は年間１トン未満です。</a:t>
            </a:r>
          </a:p>
          <a:p>
            <a:r>
              <a:rPr lang="en-US" altLang="ja-JP" sz="1700" dirty="0">
                <a:latin typeface="BIZ UDPゴシック" panose="020B0400000000000000" pitchFamily="50" charset="-128"/>
                <a:ea typeface="BIZ UDPゴシック" panose="020B0400000000000000" pitchFamily="50" charset="-128"/>
              </a:rPr>
              <a:t>A1</a:t>
            </a:r>
          </a:p>
          <a:p>
            <a:r>
              <a:rPr lang="ja-JP" altLang="en-US" sz="1700" dirty="0">
                <a:latin typeface="BIZ UDPゴシック" panose="020B0400000000000000" pitchFamily="50" charset="-128"/>
                <a:ea typeface="BIZ UDPゴシック" panose="020B0400000000000000" pitchFamily="50" charset="-128"/>
              </a:rPr>
              <a:t>産業廃棄物処分業を従業種とし、かつ大気汚染防止法で水銀及びその化合物が測定対象である焼却施設を有していれば、届出が必要です。また、事業者</a:t>
            </a:r>
            <a:r>
              <a:rPr lang="en-US" altLang="ja-JP" sz="1700" dirty="0">
                <a:latin typeface="BIZ UDPゴシック" panose="020B0400000000000000" pitchFamily="50" charset="-128"/>
                <a:ea typeface="BIZ UDPゴシック" panose="020B0400000000000000" pitchFamily="50" charset="-128"/>
              </a:rPr>
              <a:t>A</a:t>
            </a:r>
            <a:r>
              <a:rPr lang="ja-JP" altLang="en-US" sz="1700" dirty="0">
                <a:latin typeface="BIZ UDPゴシック" panose="020B0400000000000000" pitchFamily="50" charset="-128"/>
                <a:ea typeface="BIZ UDPゴシック" panose="020B0400000000000000" pitchFamily="50" charset="-128"/>
              </a:rPr>
              <a:t>が、製造工程をもつ事業所</a:t>
            </a:r>
            <a:r>
              <a:rPr lang="en-US" altLang="ja-JP" sz="1700" dirty="0">
                <a:latin typeface="BIZ UDPゴシック" panose="020B0400000000000000" pitchFamily="50" charset="-128"/>
                <a:ea typeface="BIZ UDPゴシック" panose="020B0400000000000000" pitchFamily="50" charset="-128"/>
              </a:rPr>
              <a:t>b</a:t>
            </a:r>
            <a:r>
              <a:rPr lang="ja-JP" altLang="en-US" sz="1700" dirty="0">
                <a:latin typeface="BIZ UDPゴシック" panose="020B0400000000000000" pitchFamily="50" charset="-128"/>
                <a:ea typeface="BIZ UDPゴシック" panose="020B0400000000000000" pitchFamily="50" charset="-128"/>
              </a:rPr>
              <a:t>と離れた場所に、事業所</a:t>
            </a:r>
            <a:r>
              <a:rPr lang="en-US" altLang="ja-JP" sz="1700" dirty="0">
                <a:latin typeface="BIZ UDPゴシック" panose="020B0400000000000000" pitchFamily="50" charset="-128"/>
                <a:ea typeface="BIZ UDPゴシック" panose="020B0400000000000000" pitchFamily="50" charset="-128"/>
              </a:rPr>
              <a:t>b</a:t>
            </a:r>
            <a:r>
              <a:rPr lang="ja-JP" altLang="en-US" sz="1700" dirty="0">
                <a:latin typeface="BIZ UDPゴシック" panose="020B0400000000000000" pitchFamily="50" charset="-128"/>
                <a:ea typeface="BIZ UDPゴシック" panose="020B0400000000000000" pitchFamily="50" charset="-128"/>
              </a:rPr>
              <a:t>の廃棄物を処理する焼却施設を有する事業所</a:t>
            </a:r>
            <a:r>
              <a:rPr lang="en-US" altLang="ja-JP" sz="1700" dirty="0">
                <a:latin typeface="BIZ UDPゴシック" panose="020B0400000000000000" pitchFamily="50" charset="-128"/>
                <a:ea typeface="BIZ UDPゴシック" panose="020B0400000000000000" pitchFamily="50" charset="-128"/>
              </a:rPr>
              <a:t>c</a:t>
            </a:r>
            <a:r>
              <a:rPr lang="ja-JP" altLang="en-US" sz="1700" dirty="0">
                <a:latin typeface="BIZ UDPゴシック" panose="020B0400000000000000" pitchFamily="50" charset="-128"/>
                <a:ea typeface="BIZ UDPゴシック" panose="020B0400000000000000" pitchFamily="50" charset="-128"/>
              </a:rPr>
              <a:t>を所有し、事業所</a:t>
            </a:r>
            <a:r>
              <a:rPr lang="en-US" altLang="ja-JP" sz="1700" dirty="0">
                <a:latin typeface="BIZ UDPゴシック" panose="020B0400000000000000" pitchFamily="50" charset="-128"/>
                <a:ea typeface="BIZ UDPゴシック" panose="020B0400000000000000" pitchFamily="50" charset="-128"/>
              </a:rPr>
              <a:t>c</a:t>
            </a:r>
            <a:r>
              <a:rPr lang="ja-JP" altLang="en-US" sz="1700" dirty="0">
                <a:latin typeface="BIZ UDPゴシック" panose="020B0400000000000000" pitchFamily="50" charset="-128"/>
                <a:ea typeface="BIZ UDPゴシック" panose="020B0400000000000000" pitchFamily="50" charset="-128"/>
              </a:rPr>
              <a:t>の焼却施設が大気汚染防止法の測定対象施設であれば、事業者</a:t>
            </a:r>
            <a:r>
              <a:rPr lang="en-US" altLang="ja-JP" sz="1700" dirty="0">
                <a:latin typeface="BIZ UDPゴシック" panose="020B0400000000000000" pitchFamily="50" charset="-128"/>
                <a:ea typeface="BIZ UDPゴシック" panose="020B0400000000000000" pitchFamily="50" charset="-128"/>
              </a:rPr>
              <a:t>A</a:t>
            </a:r>
            <a:r>
              <a:rPr lang="ja-JP" altLang="en-US" sz="1700" dirty="0">
                <a:latin typeface="BIZ UDPゴシック" panose="020B0400000000000000" pitchFamily="50" charset="-128"/>
                <a:ea typeface="BIZ UDPゴシック" panose="020B0400000000000000" pitchFamily="50" charset="-128"/>
              </a:rPr>
              <a:t>は、事業所</a:t>
            </a:r>
            <a:r>
              <a:rPr lang="en-US" altLang="ja-JP" sz="1700" dirty="0">
                <a:latin typeface="BIZ UDPゴシック" panose="020B0400000000000000" pitchFamily="50" charset="-128"/>
                <a:ea typeface="BIZ UDPゴシック" panose="020B0400000000000000" pitchFamily="50" charset="-128"/>
              </a:rPr>
              <a:t>c</a:t>
            </a:r>
            <a:r>
              <a:rPr lang="ja-JP" altLang="en-US" sz="1700" dirty="0">
                <a:latin typeface="BIZ UDPゴシック" panose="020B0400000000000000" pitchFamily="50" charset="-128"/>
                <a:ea typeface="BIZ UDPゴシック" panose="020B0400000000000000" pitchFamily="50" charset="-128"/>
              </a:rPr>
              <a:t>における水銀及びその化合物の取扱量が１トン未満でも大気排出量の届出が必要です。</a:t>
            </a:r>
          </a:p>
          <a:p>
            <a:endParaRPr lang="en-US" altLang="ja-JP" sz="1700" dirty="0">
              <a:latin typeface="BIZ UDPゴシック" panose="020B0400000000000000" pitchFamily="50" charset="-128"/>
              <a:ea typeface="BIZ UDPゴシック" panose="020B0400000000000000" pitchFamily="50" charset="-128"/>
            </a:endParaRPr>
          </a:p>
          <a:p>
            <a:r>
              <a:rPr lang="en-US" altLang="ja-JP" sz="1700" dirty="0">
                <a:latin typeface="BIZ UDPゴシック" panose="020B0400000000000000" pitchFamily="50" charset="-128"/>
                <a:ea typeface="BIZ UDPゴシック" panose="020B0400000000000000" pitchFamily="50" charset="-128"/>
              </a:rPr>
              <a:t>Q2</a:t>
            </a:r>
          </a:p>
          <a:p>
            <a:r>
              <a:rPr lang="ja-JP" altLang="en-US" sz="1700" dirty="0">
                <a:latin typeface="BIZ UDPゴシック" panose="020B0400000000000000" pitchFamily="50" charset="-128"/>
                <a:ea typeface="BIZ UDPゴシック" panose="020B0400000000000000" pitchFamily="50" charset="-128"/>
              </a:rPr>
              <a:t>非鉄金属製造業を主業種、産業廃棄物処分業を従業種とする事業所です。設置されている金属溶解炉が大気汚染防止法の対象施設になっています。廃棄物焼却処理施設の他、金属溶解炉からの水銀及びその化合物の大気排出量の届出も必要でしょうか。なお水銀及びその化合物の取扱量は年間１トン未満です。</a:t>
            </a:r>
          </a:p>
          <a:p>
            <a:r>
              <a:rPr lang="en-US" altLang="ja-JP" sz="1700" dirty="0">
                <a:latin typeface="BIZ UDPゴシック" panose="020B0400000000000000" pitchFamily="50" charset="-128"/>
                <a:ea typeface="BIZ UDPゴシック" panose="020B0400000000000000" pitchFamily="50" charset="-128"/>
              </a:rPr>
              <a:t>A2</a:t>
            </a:r>
          </a:p>
          <a:p>
            <a:r>
              <a:rPr lang="ja-JP" altLang="en-US" sz="1700" dirty="0">
                <a:latin typeface="BIZ UDPゴシック" panose="020B0400000000000000" pitchFamily="50" charset="-128"/>
                <a:ea typeface="BIZ UDPゴシック" panose="020B0400000000000000" pitchFamily="50" charset="-128"/>
              </a:rPr>
              <a:t>化管法では、廃棄物の焼却施設以外からの水銀及びその化合物の大気排出量の届出は、取扱量が１トン未満の場合は必要 ありません。</a:t>
            </a:r>
          </a:p>
        </p:txBody>
      </p:sp>
      <p:sp>
        <p:nvSpPr>
          <p:cNvPr id="5" name="テキスト ボックス 4"/>
          <p:cNvSpPr txBox="1"/>
          <p:nvPr/>
        </p:nvSpPr>
        <p:spPr>
          <a:xfrm>
            <a:off x="5580529" y="6359995"/>
            <a:ext cx="2864224" cy="430306"/>
          </a:xfrm>
          <a:prstGeom prst="rect">
            <a:avLst/>
          </a:prstGeom>
        </p:spPr>
        <p:txBody>
          <a:bodyPr wrap="none" rtlCol="0">
            <a:normAutofit/>
          </a:bodyPr>
          <a:lstStyle/>
          <a:p>
            <a:pPr>
              <a:buFont typeface="Wingdings" pitchFamily="2" charset="2"/>
              <a:buNone/>
            </a:pPr>
            <a:r>
              <a:rPr kumimoji="1" lang="ja-JP" altLang="en-US" sz="1600" dirty="0">
                <a:latin typeface="BIZ UDPゴシック" panose="020B0400000000000000" pitchFamily="50" charset="-128"/>
                <a:ea typeface="BIZ UDPゴシック" panose="020B0400000000000000" pitchFamily="50" charset="-128"/>
              </a:rPr>
              <a:t>出典）</a:t>
            </a:r>
            <a:r>
              <a:rPr kumimoji="1" lang="en-US" altLang="ja-JP" sz="1600" dirty="0">
                <a:latin typeface="BIZ UDPゴシック" panose="020B0400000000000000" pitchFamily="50" charset="-128"/>
                <a:ea typeface="BIZ UDPゴシック" panose="020B0400000000000000" pitchFamily="50" charset="-128"/>
              </a:rPr>
              <a:t>NITE</a:t>
            </a:r>
            <a:r>
              <a:rPr kumimoji="1" lang="ja-JP" altLang="en-US" sz="1600" dirty="0">
                <a:latin typeface="BIZ UDPゴシック" panose="020B0400000000000000" pitchFamily="50" charset="-128"/>
                <a:ea typeface="BIZ UDPゴシック" panose="020B0400000000000000" pitchFamily="50" charset="-128"/>
              </a:rPr>
              <a:t>ホームページ</a:t>
            </a:r>
          </a:p>
        </p:txBody>
      </p:sp>
    </p:spTree>
    <p:extLst>
      <p:ext uri="{BB962C8B-B14F-4D97-AF65-F5344CB8AC3E}">
        <p14:creationId xmlns:p14="http://schemas.microsoft.com/office/powerpoint/2010/main" val="596264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各種届出の提出先</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29</a:t>
            </a:fld>
            <a:endParaRPr lang="en-US" dirty="0"/>
          </a:p>
        </p:txBody>
      </p:sp>
      <p:graphicFrame>
        <p:nvGraphicFramePr>
          <p:cNvPr id="5" name="表 4"/>
          <p:cNvGraphicFramePr>
            <a:graphicFrameLocks noGrp="1"/>
          </p:cNvGraphicFramePr>
          <p:nvPr>
            <p:extLst>
              <p:ext uri="{D42A27DB-BD31-4B8C-83A1-F6EECF244321}">
                <p14:modId xmlns:p14="http://schemas.microsoft.com/office/powerpoint/2010/main" val="3595682258"/>
              </p:ext>
            </p:extLst>
          </p:nvPr>
        </p:nvGraphicFramePr>
        <p:xfrm>
          <a:off x="366092" y="1770490"/>
          <a:ext cx="8320708" cy="3571240"/>
        </p:xfrm>
        <a:graphic>
          <a:graphicData uri="http://schemas.openxmlformats.org/drawingml/2006/table">
            <a:tbl>
              <a:tblPr firstRow="1" bandRow="1">
                <a:tableStyleId>{8799B23B-EC83-4686-B30A-512413B5E67A}</a:tableStyleId>
              </a:tblPr>
              <a:tblGrid>
                <a:gridCol w="4301442">
                  <a:extLst>
                    <a:ext uri="{9D8B030D-6E8A-4147-A177-3AD203B41FA5}">
                      <a16:colId xmlns:a16="http://schemas.microsoft.com/office/drawing/2014/main" val="2533797073"/>
                    </a:ext>
                  </a:extLst>
                </a:gridCol>
                <a:gridCol w="4019266">
                  <a:extLst>
                    <a:ext uri="{9D8B030D-6E8A-4147-A177-3AD203B41FA5}">
                      <a16:colId xmlns:a16="http://schemas.microsoft.com/office/drawing/2014/main" val="1579049156"/>
                    </a:ext>
                  </a:extLst>
                </a:gridCol>
              </a:tblGrid>
              <a:tr h="370840">
                <a:tc>
                  <a:txBody>
                    <a:bodyPr/>
                    <a:lstStyle/>
                    <a:p>
                      <a:pPr algn="ctr"/>
                      <a:r>
                        <a:rPr kumimoji="1" lang="ja-JP" altLang="en-US" b="0" dirty="0"/>
                        <a:t>事業所の所在地</a:t>
                      </a:r>
                    </a:p>
                  </a:txBody>
                  <a:tcPr/>
                </a:tc>
                <a:tc>
                  <a:txBody>
                    <a:bodyPr/>
                    <a:lstStyle/>
                    <a:p>
                      <a:pPr algn="ctr"/>
                      <a:r>
                        <a:rPr kumimoji="1" lang="ja-JP" altLang="en-US" b="0" dirty="0"/>
                        <a:t>届出の提出先</a:t>
                      </a:r>
                    </a:p>
                  </a:txBody>
                  <a:tcPr/>
                </a:tc>
                <a:extLst>
                  <a:ext uri="{0D108BD9-81ED-4DB2-BD59-A6C34878D82A}">
                    <a16:rowId xmlns:a16="http://schemas.microsoft.com/office/drawing/2014/main" val="15146694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latin typeface="BIZ UDPゴシック" panose="020B0400000000000000" pitchFamily="50" charset="-128"/>
                          <a:ea typeface="BIZ UDPゴシック" panose="020B0400000000000000" pitchFamily="50" charset="-128"/>
                        </a:rPr>
                        <a:t>大阪市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堺市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岸和田市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豊中市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池田市</a:t>
                      </a:r>
                      <a:r>
                        <a:rPr lang="ja-JP" altLang="en-US" sz="1800" dirty="0" err="1">
                          <a:latin typeface="BIZ UDPゴシック" panose="020B0400000000000000" pitchFamily="50" charset="-128"/>
                          <a:ea typeface="BIZ UDPゴシック" panose="020B0400000000000000" pitchFamily="50" charset="-128"/>
                        </a:rPr>
                        <a:t>、</a:t>
                      </a:r>
                      <a:endParaRPr lang="en-US" altLang="ja-JP" sz="18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latin typeface="BIZ UDPゴシック" panose="020B0400000000000000" pitchFamily="50" charset="-128"/>
                          <a:ea typeface="BIZ UDPゴシック" panose="020B0400000000000000" pitchFamily="50" charset="-128"/>
                        </a:rPr>
                        <a:t>箕面市</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１</a:t>
                      </a:r>
                      <a:r>
                        <a:rPr lang="ja-JP" altLang="en-US" sz="1800" dirty="0">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豊能町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１</a:t>
                      </a:r>
                      <a:r>
                        <a:rPr lang="ja-JP" altLang="en-US" sz="1800" dirty="0">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能勢町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１</a:t>
                      </a:r>
                      <a:r>
                        <a:rPr lang="ja-JP" altLang="en-US" sz="1800" dirty="0">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吹田市</a:t>
                      </a:r>
                      <a:r>
                        <a:rPr lang="ja-JP" altLang="en-US" sz="1800" dirty="0" err="1">
                          <a:latin typeface="BIZ UDPゴシック" panose="020B0400000000000000" pitchFamily="50" charset="-128"/>
                          <a:ea typeface="BIZ UDPゴシック" panose="020B0400000000000000" pitchFamily="50" charset="-128"/>
                        </a:rPr>
                        <a:t>、</a:t>
                      </a:r>
                      <a:endParaRPr lang="en-US" altLang="ja-JP" sz="18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latin typeface="BIZ UDPゴシック" panose="020B0400000000000000" pitchFamily="50" charset="-128"/>
                          <a:ea typeface="BIZ UDPゴシック" panose="020B0400000000000000" pitchFamily="50" charset="-128"/>
                        </a:rPr>
                        <a:t>泉大津市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忠岡町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２</a:t>
                      </a:r>
                      <a:r>
                        <a:rPr lang="ja-JP" altLang="en-US" sz="1800" dirty="0">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高槻市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貝塚市</a:t>
                      </a:r>
                      <a:r>
                        <a:rPr lang="ja-JP" altLang="en-US" sz="1800" dirty="0" err="1">
                          <a:latin typeface="BIZ UDPゴシック" panose="020B0400000000000000" pitchFamily="50" charset="-128"/>
                          <a:ea typeface="BIZ UDPゴシック" panose="020B0400000000000000" pitchFamily="50" charset="-128"/>
                        </a:rPr>
                        <a:t>、</a:t>
                      </a:r>
                      <a:endParaRPr lang="en-US" altLang="ja-JP" sz="18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latin typeface="BIZ UDPゴシック" panose="020B0400000000000000" pitchFamily="50" charset="-128"/>
                          <a:ea typeface="BIZ UDPゴシック" panose="020B0400000000000000" pitchFamily="50" charset="-128"/>
                        </a:rPr>
                        <a:t>枚方市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茨木市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八尾市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泉佐野市</a:t>
                      </a:r>
                      <a:r>
                        <a:rPr lang="ja-JP" altLang="en-US" sz="1800" dirty="0" err="1">
                          <a:latin typeface="BIZ UDPゴシック" panose="020B0400000000000000" pitchFamily="50" charset="-128"/>
                          <a:ea typeface="BIZ UDPゴシック" panose="020B0400000000000000" pitchFamily="50" charset="-128"/>
                        </a:rPr>
                        <a:t>、</a:t>
                      </a:r>
                      <a:endParaRPr lang="en-US" altLang="ja-JP" sz="18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latin typeface="BIZ UDPゴシック" panose="020B0400000000000000" pitchFamily="50" charset="-128"/>
                          <a:ea typeface="BIZ UDPゴシック" panose="020B0400000000000000" pitchFamily="50" charset="-128"/>
                        </a:rPr>
                        <a:t>河内長野市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富田林市</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３</a:t>
                      </a:r>
                      <a:r>
                        <a:rPr lang="ja-JP" altLang="en-US" sz="1800" dirty="0">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大阪狭山市</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３</a:t>
                      </a:r>
                      <a:r>
                        <a:rPr lang="ja-JP" altLang="en-US" sz="1800" dirty="0">
                          <a:latin typeface="BIZ UDPゴシック" panose="020B0400000000000000" pitchFamily="50" charset="-128"/>
                          <a:ea typeface="BIZ UDPゴシック" panose="020B0400000000000000" pitchFamily="50" charset="-128"/>
                        </a:rPr>
                        <a:t>、</a:t>
                      </a:r>
                      <a:endParaRPr lang="en-US" altLang="ja-JP" sz="18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latin typeface="BIZ UDPゴシック" panose="020B0400000000000000" pitchFamily="50" charset="-128"/>
                          <a:ea typeface="BIZ UDPゴシック" panose="020B0400000000000000" pitchFamily="50" charset="-128"/>
                        </a:rPr>
                        <a:t>太子町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３</a:t>
                      </a:r>
                      <a:r>
                        <a:rPr lang="ja-JP" altLang="en-US" sz="1800" dirty="0">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河南町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３</a:t>
                      </a:r>
                      <a:r>
                        <a:rPr lang="ja-JP" altLang="en-US" sz="1800" dirty="0">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千早赤阪村</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３</a:t>
                      </a:r>
                      <a:r>
                        <a:rPr lang="ja-JP" altLang="en-US" sz="1800" dirty="0">
                          <a:latin typeface="BIZ UDPゴシック" panose="020B0400000000000000" pitchFamily="50" charset="-128"/>
                          <a:ea typeface="BIZ UDPゴシック" panose="020B0400000000000000" pitchFamily="50" charset="-128"/>
                        </a:rPr>
                        <a:t>、</a:t>
                      </a:r>
                      <a:endParaRPr lang="en-US" altLang="ja-JP" sz="18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latin typeface="BIZ UDPゴシック" panose="020B0400000000000000" pitchFamily="50" charset="-128"/>
                          <a:ea typeface="BIZ UDPゴシック" panose="020B0400000000000000" pitchFamily="50" charset="-128"/>
                        </a:rPr>
                        <a:t>松原市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東大阪市</a:t>
                      </a:r>
                      <a:r>
                        <a:rPr lang="ja-JP" altLang="en-US" sz="1800" dirty="0" err="1">
                          <a:latin typeface="BIZ UDPゴシック" panose="020B0400000000000000" pitchFamily="50" charset="-128"/>
                          <a:ea typeface="BIZ UDPゴシック" panose="020B0400000000000000" pitchFamily="50" charset="-128"/>
                        </a:rPr>
                        <a:t>、</a:t>
                      </a:r>
                      <a:r>
                        <a:rPr lang="zh-TW" altLang="en-US" sz="1800" dirty="0">
                          <a:latin typeface="BIZ UDPゴシック" panose="020B0400000000000000" pitchFamily="50" charset="-128"/>
                          <a:ea typeface="BIZ UDPゴシック" panose="020B0400000000000000" pitchFamily="50" charset="-128"/>
                        </a:rPr>
                        <a:t>阪南市</a:t>
                      </a:r>
                      <a:endParaRPr kumimoji="1" lang="ja-JP" altLang="en-US" dirty="0"/>
                    </a:p>
                  </a:txBody>
                  <a:tcPr anchor="ctr"/>
                </a:tc>
                <a:tc>
                  <a:txBody>
                    <a:bodyPr/>
                    <a:lstStyle/>
                    <a:p>
                      <a:r>
                        <a:rPr kumimoji="1" lang="ja-JP" altLang="en-US" dirty="0"/>
                        <a:t>左記の各市町村の担当窓口</a:t>
                      </a:r>
                      <a:endParaRPr kumimoji="1" lang="en-US" altLang="ja-JP" dirty="0"/>
                    </a:p>
                    <a:p>
                      <a:r>
                        <a:rPr kumimoji="1" lang="ja-JP" altLang="en-US" sz="1600" dirty="0"/>
                        <a:t>ただし、</a:t>
                      </a:r>
                      <a:r>
                        <a:rPr kumimoji="1" lang="en-US" altLang="ja-JP" sz="1600" dirty="0"/>
                        <a:t>※</a:t>
                      </a:r>
                      <a:r>
                        <a:rPr kumimoji="1" lang="ja-JP" altLang="en-US" sz="1600" dirty="0"/>
                        <a:t>１の市町は池田市が、</a:t>
                      </a:r>
                      <a:r>
                        <a:rPr kumimoji="1" lang="en-US" altLang="ja-JP" sz="1600" dirty="0"/>
                        <a:t>※</a:t>
                      </a:r>
                      <a:r>
                        <a:rPr kumimoji="1" lang="ja-JP" altLang="en-US" sz="1600" dirty="0"/>
                        <a:t>２の町は泉大津市が、</a:t>
                      </a:r>
                      <a:r>
                        <a:rPr kumimoji="1" lang="en-US" altLang="ja-JP" sz="1600" dirty="0"/>
                        <a:t>※</a:t>
                      </a:r>
                      <a:r>
                        <a:rPr kumimoji="1" lang="ja-JP" altLang="en-US" sz="1600" dirty="0"/>
                        <a:t>３の市町村は河内長野市が、それぞれ提出先となります。</a:t>
                      </a:r>
                    </a:p>
                  </a:txBody>
                  <a:tcPr anchor="ctr"/>
                </a:tc>
                <a:extLst>
                  <a:ext uri="{0D108BD9-81ED-4DB2-BD59-A6C34878D82A}">
                    <a16:rowId xmlns:a16="http://schemas.microsoft.com/office/drawing/2014/main" val="3405658450"/>
                  </a:ext>
                </a:extLst>
              </a:tr>
              <a:tr h="370840">
                <a:tc>
                  <a:txBody>
                    <a:bodyPr/>
                    <a:lstStyle/>
                    <a:p>
                      <a:r>
                        <a:rPr kumimoji="1" lang="ja-JP" altLang="en-US" dirty="0"/>
                        <a:t>守口市、寝屋川市、大東市、和泉市、</a:t>
                      </a:r>
                      <a:endParaRPr kumimoji="1" lang="en-US" altLang="ja-JP" dirty="0"/>
                    </a:p>
                    <a:p>
                      <a:r>
                        <a:rPr kumimoji="1" lang="ja-JP" altLang="en-US" dirty="0"/>
                        <a:t>柏原市、羽曳野市、門真市、摂津市、</a:t>
                      </a:r>
                      <a:endParaRPr kumimoji="1" lang="en-US" altLang="ja-JP" dirty="0"/>
                    </a:p>
                    <a:p>
                      <a:r>
                        <a:rPr kumimoji="1" lang="ja-JP" altLang="en-US" dirty="0"/>
                        <a:t>高石市、藤井寺市、泉南市、四條畷市、</a:t>
                      </a:r>
                      <a:endParaRPr kumimoji="1" lang="en-US" altLang="ja-JP" dirty="0"/>
                    </a:p>
                    <a:p>
                      <a:r>
                        <a:rPr kumimoji="1" lang="ja-JP" altLang="en-US" dirty="0"/>
                        <a:t>交野市、島本町、熊取町、田尻町、岬町</a:t>
                      </a:r>
                      <a:endParaRPr kumimoji="1" lang="en-US" altLang="ja-JP" dirty="0"/>
                    </a:p>
                  </a:txBody>
                  <a:tcPr anchor="ctr"/>
                </a:tc>
                <a:tc>
                  <a:txBody>
                    <a:bodyPr/>
                    <a:lstStyle/>
                    <a:p>
                      <a:r>
                        <a:rPr kumimoji="1" lang="ja-JP" altLang="en-US" dirty="0"/>
                        <a:t>大阪府 環境農林水産部 環境管理室</a:t>
                      </a:r>
                      <a:endParaRPr kumimoji="1" lang="en-US" altLang="ja-JP" dirty="0"/>
                    </a:p>
                    <a:p>
                      <a:r>
                        <a:rPr kumimoji="1" lang="ja-JP" altLang="en-US" dirty="0"/>
                        <a:t>事業所指導課 化学物質対策グループ</a:t>
                      </a:r>
                    </a:p>
                  </a:txBody>
                  <a:tcPr anchor="ctr"/>
                </a:tc>
                <a:extLst>
                  <a:ext uri="{0D108BD9-81ED-4DB2-BD59-A6C34878D82A}">
                    <a16:rowId xmlns:a16="http://schemas.microsoft.com/office/drawing/2014/main" val="1408159422"/>
                  </a:ext>
                </a:extLst>
              </a:tr>
            </a:tbl>
          </a:graphicData>
        </a:graphic>
      </p:graphicFrame>
    </p:spTree>
    <p:extLst>
      <p:ext uri="{BB962C8B-B14F-4D97-AF65-F5344CB8AC3E}">
        <p14:creationId xmlns:p14="http://schemas.microsoft.com/office/powerpoint/2010/main" val="2131314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96033" y="1593514"/>
            <a:ext cx="8379680" cy="5176054"/>
          </a:xfrm>
        </p:spPr>
        <p:txBody>
          <a:bodyPr rtlCol="0" anchor="ctr">
            <a:normAutofit/>
          </a:bodyPr>
          <a:lstStyle/>
          <a:p>
            <a:pPr marL="742950" indent="-742950" algn="ctr">
              <a:buClr>
                <a:srgbClr val="000000"/>
              </a:buClr>
              <a:buFont typeface="+mj-lt"/>
              <a:buAutoNum type="arabicPeriod"/>
            </a:pPr>
            <a:r>
              <a:rPr lang="ja-JP" altLang="en-US" sz="4000" b="1" dirty="0">
                <a:latin typeface="BIZ UDPゴシック" panose="020B0400000000000000" pitchFamily="50" charset="-128"/>
                <a:ea typeface="BIZ UDPゴシック" panose="020B0400000000000000" pitchFamily="50" charset="-128"/>
              </a:rPr>
              <a:t>化管法及び条例の概要</a:t>
            </a:r>
            <a:endParaRPr lang="en-US" altLang="ja-JP" sz="4000" b="1" dirty="0">
              <a:latin typeface="BIZ UDPゴシック" panose="020B0400000000000000" pitchFamily="50" charset="-128"/>
              <a:ea typeface="BIZ UDPゴシック" panose="020B0400000000000000" pitchFamily="50" charset="-128"/>
            </a:endParaRPr>
          </a:p>
          <a:p>
            <a:pPr marL="0" indent="0" algn="ctr">
              <a:buClr>
                <a:srgbClr val="000000"/>
              </a:buClr>
              <a:buNone/>
            </a:pPr>
            <a:endParaRPr lang="en-US" altLang="ja-JP" sz="3600" b="1" dirty="0">
              <a:solidFill>
                <a:schemeClr val="bg1">
                  <a:lumMod val="85000"/>
                </a:schemeClr>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01CF334-2D5C-4859-84A6-CA7E6E43FAEB}" type="slidenum">
              <a:rPr lang="en-US" smtClean="0"/>
              <a:pPr/>
              <a:t>3</a:t>
            </a:fld>
            <a:endParaRPr lang="en-US" dirty="0"/>
          </a:p>
        </p:txBody>
      </p:sp>
    </p:spTree>
    <p:extLst>
      <p:ext uri="{BB962C8B-B14F-4D97-AF65-F5344CB8AC3E}">
        <p14:creationId xmlns:p14="http://schemas.microsoft.com/office/powerpoint/2010/main" val="3671713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条例改正に係るお問い合せ先</a:t>
            </a:r>
            <a:endParaRPr kumimoji="1"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30</a:t>
            </a:fld>
            <a:endParaRPr lang="en-US" dirty="0"/>
          </a:p>
        </p:txBody>
      </p:sp>
      <p:sp>
        <p:nvSpPr>
          <p:cNvPr id="7" name="正方形/長方形 6"/>
          <p:cNvSpPr/>
          <p:nvPr/>
        </p:nvSpPr>
        <p:spPr>
          <a:xfrm>
            <a:off x="269876" y="4831728"/>
            <a:ext cx="8605838" cy="1137556"/>
          </a:xfrm>
          <a:prstGeom prst="rect">
            <a:avLst/>
          </a:prstGeom>
        </p:spPr>
        <p:txBody>
          <a:bodyPr wrap="square">
            <a:spAutoFit/>
          </a:bodyPr>
          <a:lstStyle/>
          <a:p>
            <a:pPr>
              <a:lnSpc>
                <a:spcPct val="150000"/>
              </a:lnSpc>
            </a:pP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関連ホームページ</a:t>
            </a:r>
            <a:r>
              <a:rPr lang="en-US" altLang="ja-JP" sz="1600" dirty="0">
                <a:latin typeface="BIZ UDPゴシック" panose="020B0400000000000000" pitchFamily="50" charset="-128"/>
                <a:ea typeface="BIZ UDPゴシック" panose="020B0400000000000000" pitchFamily="50" charset="-128"/>
              </a:rPr>
              <a:t>】</a:t>
            </a:r>
          </a:p>
          <a:p>
            <a:pPr marL="180000" lvl="1">
              <a:lnSpc>
                <a:spcPct val="150000"/>
              </a:lnSpc>
            </a:pPr>
            <a:r>
              <a:rPr lang="ja-JP" altLang="en-US" sz="1600" dirty="0">
                <a:latin typeface="BIZ UDPゴシック" panose="020B0400000000000000" pitchFamily="50" charset="-128"/>
                <a:ea typeface="BIZ UDPゴシック" panose="020B0400000000000000" pitchFamily="50" charset="-128"/>
              </a:rPr>
              <a:t>大阪府／化管法（</a:t>
            </a:r>
            <a:r>
              <a:rPr lang="en-US" altLang="ja-JP" sz="1600" dirty="0">
                <a:latin typeface="BIZ UDPゴシック" panose="020B0400000000000000" pitchFamily="50" charset="-128"/>
                <a:ea typeface="BIZ UDPゴシック" panose="020B0400000000000000" pitchFamily="50" charset="-128"/>
              </a:rPr>
              <a:t>PRTR</a:t>
            </a:r>
            <a:r>
              <a:rPr lang="ja-JP" altLang="en-US" sz="1600" dirty="0">
                <a:latin typeface="BIZ UDPゴシック" panose="020B0400000000000000" pitchFamily="50" charset="-128"/>
                <a:ea typeface="BIZ UDPゴシック" panose="020B0400000000000000" pitchFamily="50" charset="-128"/>
              </a:rPr>
              <a:t>法）・条例に基づく適正管理の対象となる化学物質等の改正について</a:t>
            </a:r>
            <a:endParaRPr lang="en-US" altLang="ja-JP" sz="1600" dirty="0">
              <a:latin typeface="BIZ UDPゴシック" panose="020B0400000000000000" pitchFamily="50" charset="-128"/>
              <a:ea typeface="BIZ UDPゴシック" panose="020B0400000000000000" pitchFamily="50" charset="-128"/>
            </a:endParaRPr>
          </a:p>
          <a:p>
            <a:pPr marL="180000" lvl="1">
              <a:lnSpc>
                <a:spcPct val="150000"/>
              </a:lnSpc>
            </a:pPr>
            <a:r>
              <a:rPr lang="en-US" altLang="ja-JP" sz="1600" dirty="0">
                <a:latin typeface="BIZ UDPゴシック" panose="020B0400000000000000" pitchFamily="50" charset="-128"/>
                <a:ea typeface="BIZ UDPゴシック" panose="020B0400000000000000" pitchFamily="50" charset="-128"/>
              </a:rPr>
              <a:t>https://www.pref.osaka.lg.jp/kankyohozen/shidou/kagaku_kaisei.html</a:t>
            </a:r>
          </a:p>
        </p:txBody>
      </p:sp>
      <p:sp>
        <p:nvSpPr>
          <p:cNvPr id="3" name="正方形/長方形 2"/>
          <p:cNvSpPr/>
          <p:nvPr/>
        </p:nvSpPr>
        <p:spPr>
          <a:xfrm>
            <a:off x="655122" y="2800406"/>
            <a:ext cx="7646429" cy="1268168"/>
          </a:xfrm>
          <a:prstGeom prst="rect">
            <a:avLst/>
          </a:prstGeom>
          <a:ln>
            <a:solidFill>
              <a:schemeClr val="accent1"/>
            </a:solid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大阪府 環境農林水産部 環境管理室 事業所指導課 化学物質対策グループ</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電話（直通）：</a:t>
            </a:r>
            <a:r>
              <a:rPr lang="en-US" altLang="ja-JP" dirty="0">
                <a:latin typeface="BIZ UDPゴシック" panose="020B0400000000000000" pitchFamily="50" charset="-128"/>
                <a:ea typeface="BIZ UDPゴシック" panose="020B0400000000000000" pitchFamily="50" charset="-128"/>
              </a:rPr>
              <a:t>06-6210-9578</a:t>
            </a:r>
          </a:p>
          <a:p>
            <a:pPr>
              <a:lnSpc>
                <a:spcPct val="150000"/>
              </a:lnSpc>
            </a:pPr>
            <a:r>
              <a:rPr lang="ja-JP" altLang="en-US" dirty="0">
                <a:latin typeface="BIZ UDPゴシック" panose="020B0400000000000000" pitchFamily="50" charset="-128"/>
                <a:ea typeface="BIZ UDPゴシック" panose="020B0400000000000000" pitchFamily="50" charset="-128"/>
              </a:rPr>
              <a:t>メールアドレス：</a:t>
            </a:r>
            <a:r>
              <a:rPr lang="en-US" altLang="ja-JP" dirty="0">
                <a:latin typeface="BIZ UDPゴシック" panose="020B0400000000000000" pitchFamily="50" charset="-128"/>
                <a:ea typeface="BIZ UDPゴシック" panose="020B0400000000000000" pitchFamily="50" charset="-128"/>
              </a:rPr>
              <a:t>kankyokanri-g09@sbox.pref.osaka.lg.jp</a:t>
            </a:r>
          </a:p>
        </p:txBody>
      </p:sp>
      <p:sp>
        <p:nvSpPr>
          <p:cNvPr id="4" name="正方形/長方形 3"/>
          <p:cNvSpPr/>
          <p:nvPr/>
        </p:nvSpPr>
        <p:spPr>
          <a:xfrm>
            <a:off x="269875" y="1767007"/>
            <a:ext cx="8416925" cy="646331"/>
          </a:xfrm>
          <a:prstGeom prst="rect">
            <a:avLst/>
          </a:prstGeom>
        </p:spPr>
        <p:txBody>
          <a:bodyPr wrap="square">
            <a:spAutoFit/>
          </a:bodyPr>
          <a:lstStyle/>
          <a:p>
            <a:pPr marL="285750" indent="-285750">
              <a:buFont typeface="Wingdings" panose="05000000000000000000" pitchFamily="2" charset="2"/>
              <a:buChar char="ü"/>
            </a:pPr>
            <a:r>
              <a:rPr lang="ja-JP" altLang="en-US" dirty="0">
                <a:latin typeface="BIZ UDPゴシック" panose="020B0400000000000000" pitchFamily="50" charset="-128"/>
                <a:ea typeface="BIZ UDPゴシック" panose="020B0400000000000000" pitchFamily="50" charset="-128"/>
              </a:rPr>
              <a:t>条例改正の内容につきまして、ご質問等ありましたら以下の連絡先までお願いします。</a:t>
            </a:r>
          </a:p>
        </p:txBody>
      </p:sp>
    </p:spTree>
    <p:extLst>
      <p:ext uri="{BB962C8B-B14F-4D97-AF65-F5344CB8AC3E}">
        <p14:creationId xmlns:p14="http://schemas.microsoft.com/office/powerpoint/2010/main" val="265483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1"/>
          <p:cNvSpPr txBox="1">
            <a:spLocks/>
          </p:cNvSpPr>
          <p:nvPr/>
        </p:nvSpPr>
        <p:spPr>
          <a:xfrm>
            <a:off x="269875" y="1427873"/>
            <a:ext cx="8785224" cy="5293603"/>
          </a:xfrm>
          <a:prstGeom prst="rect">
            <a:avLst/>
          </a:prstGeom>
          <a:noFill/>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a:lnSpc>
                <a:spcPct val="110000"/>
              </a:lnSpc>
              <a:spcBef>
                <a:spcPts val="1200"/>
              </a:spcBef>
              <a:buClrTx/>
              <a:buFont typeface="Wingdings" panose="05000000000000000000" pitchFamily="2" charset="2"/>
              <a:buChar char="ü"/>
            </a:pPr>
            <a:r>
              <a:rPr lang="ja-JP" altLang="en-US" sz="2000" dirty="0">
                <a:latin typeface="BIZ UDPゴシック" panose="020B0400000000000000" pitchFamily="50" charset="-128"/>
                <a:ea typeface="BIZ UDPゴシック" panose="020B0400000000000000" pitchFamily="50" charset="-128"/>
              </a:rPr>
              <a:t>事業者による化学物質の⾃主的な管理の改善を促進し、環境の保全上の支障を未然に防止することを目的</a:t>
            </a:r>
            <a:endParaRPr lang="en-US" altLang="ja-JP" sz="2000" dirty="0">
              <a:latin typeface="BIZ UDPゴシック" panose="020B0400000000000000" pitchFamily="50" charset="-128"/>
              <a:ea typeface="BIZ UDPゴシック" panose="020B0400000000000000" pitchFamily="50" charset="-128"/>
            </a:endParaRPr>
          </a:p>
          <a:p>
            <a:pPr>
              <a:lnSpc>
                <a:spcPct val="110000"/>
              </a:lnSpc>
              <a:spcBef>
                <a:spcPts val="1200"/>
              </a:spcBef>
              <a:buClrTx/>
              <a:buFont typeface="Wingdings" panose="05000000000000000000" pitchFamily="2" charset="2"/>
              <a:buChar char="ü"/>
            </a:pPr>
            <a:r>
              <a:rPr lang="en-US" altLang="ja-JP" sz="2000" dirty="0">
                <a:latin typeface="BIZ UDPゴシック" panose="020B0400000000000000" pitchFamily="50" charset="-128"/>
                <a:ea typeface="BIZ UDPゴシック" panose="020B0400000000000000" pitchFamily="50" charset="-128"/>
              </a:rPr>
              <a:t>PRTR</a:t>
            </a:r>
            <a:r>
              <a:rPr lang="ja-JP" altLang="en-US" sz="2000" dirty="0">
                <a:latin typeface="BIZ UDPゴシック" panose="020B0400000000000000" pitchFamily="50" charset="-128"/>
                <a:ea typeface="BIZ UDPゴシック" panose="020B0400000000000000" pitchFamily="50" charset="-128"/>
              </a:rPr>
              <a:t>制度と</a:t>
            </a:r>
            <a:r>
              <a:rPr lang="en-US" altLang="ja-JP" sz="2000" dirty="0">
                <a:latin typeface="BIZ UDPゴシック" panose="020B0400000000000000" pitchFamily="50" charset="-128"/>
                <a:ea typeface="BIZ UDPゴシック" panose="020B0400000000000000" pitchFamily="50" charset="-128"/>
              </a:rPr>
              <a:t>SDS</a:t>
            </a:r>
            <a:r>
              <a:rPr lang="ja-JP" altLang="en-US" sz="2000" dirty="0">
                <a:latin typeface="BIZ UDPゴシック" panose="020B0400000000000000" pitchFamily="50" charset="-128"/>
                <a:ea typeface="BIZ UDPゴシック" panose="020B0400000000000000" pitchFamily="50" charset="-128"/>
              </a:rPr>
              <a:t>制度を規定</a:t>
            </a:r>
            <a:endParaRPr lang="en-US" altLang="ja-JP" sz="2000" dirty="0">
              <a:latin typeface="BIZ UDPゴシック" panose="020B0400000000000000" pitchFamily="50" charset="-128"/>
              <a:ea typeface="BIZ UDPゴシック" panose="020B0400000000000000" pitchFamily="50" charset="-128"/>
            </a:endParaRPr>
          </a:p>
          <a:p>
            <a:pPr>
              <a:lnSpc>
                <a:spcPct val="110000"/>
              </a:lnSpc>
              <a:spcBef>
                <a:spcPts val="1200"/>
              </a:spcBef>
              <a:buClrTx/>
              <a:buFont typeface="Wingdings" panose="05000000000000000000" pitchFamily="2" charset="2"/>
              <a:buChar char="ü"/>
            </a:pPr>
            <a:endParaRPr lang="en-US" altLang="ja-JP" sz="2000" dirty="0">
              <a:latin typeface="BIZ UDPゴシック" panose="020B0400000000000000" pitchFamily="50" charset="-128"/>
              <a:ea typeface="BIZ UDPゴシック" panose="020B0400000000000000" pitchFamily="50" charset="-128"/>
            </a:endParaRPr>
          </a:p>
          <a:p>
            <a:pPr>
              <a:lnSpc>
                <a:spcPct val="110000"/>
              </a:lnSpc>
              <a:spcBef>
                <a:spcPts val="1200"/>
              </a:spcBef>
              <a:buClrTx/>
              <a:buFont typeface="Wingdings" panose="05000000000000000000" pitchFamily="2" charset="2"/>
              <a:buChar char="ü"/>
            </a:pPr>
            <a:endParaRPr lang="en-US" altLang="ja-JP" sz="2000" dirty="0">
              <a:latin typeface="BIZ UDPゴシック" panose="020B0400000000000000" pitchFamily="50" charset="-128"/>
              <a:ea typeface="BIZ UDPゴシック" panose="020B0400000000000000" pitchFamily="50" charset="-128"/>
            </a:endParaRPr>
          </a:p>
          <a:p>
            <a:pPr>
              <a:lnSpc>
                <a:spcPct val="110000"/>
              </a:lnSpc>
              <a:spcBef>
                <a:spcPts val="1200"/>
              </a:spcBef>
              <a:buClrTx/>
              <a:buFont typeface="Wingdings" panose="05000000000000000000" pitchFamily="2" charset="2"/>
              <a:buChar char="ü"/>
            </a:pPr>
            <a:endParaRPr lang="en-US" altLang="ja-JP" sz="2000" dirty="0">
              <a:latin typeface="BIZ UDPゴシック" panose="020B0400000000000000" pitchFamily="50" charset="-128"/>
              <a:ea typeface="BIZ UDPゴシック" panose="020B0400000000000000" pitchFamily="50" charset="-128"/>
            </a:endParaRPr>
          </a:p>
          <a:p>
            <a:pPr>
              <a:lnSpc>
                <a:spcPct val="110000"/>
              </a:lnSpc>
              <a:spcBef>
                <a:spcPts val="1200"/>
              </a:spcBef>
              <a:buClrTx/>
              <a:buFont typeface="Wingdings" panose="05000000000000000000" pitchFamily="2" charset="2"/>
              <a:buChar char="ü"/>
            </a:pPr>
            <a:endParaRPr lang="en-US" altLang="ja-JP" sz="2000" dirty="0">
              <a:latin typeface="BIZ UDPゴシック" panose="020B0400000000000000" pitchFamily="50" charset="-128"/>
              <a:ea typeface="BIZ UDPゴシック" panose="020B0400000000000000" pitchFamily="50" charset="-128"/>
            </a:endParaRPr>
          </a:p>
          <a:p>
            <a:pPr>
              <a:lnSpc>
                <a:spcPct val="110000"/>
              </a:lnSpc>
              <a:spcBef>
                <a:spcPts val="1200"/>
              </a:spcBef>
              <a:buClrTx/>
              <a:buFont typeface="Wingdings" panose="05000000000000000000" pitchFamily="2" charset="2"/>
              <a:buChar char="ü"/>
            </a:pPr>
            <a:endParaRPr lang="en-US" altLang="ja-JP" sz="2000" dirty="0">
              <a:latin typeface="BIZ UDPゴシック" panose="020B0400000000000000" pitchFamily="50" charset="-128"/>
              <a:ea typeface="BIZ UDPゴシック" panose="020B0400000000000000" pitchFamily="50" charset="-128"/>
            </a:endParaRPr>
          </a:p>
          <a:p>
            <a:pPr>
              <a:lnSpc>
                <a:spcPct val="110000"/>
              </a:lnSpc>
              <a:spcBef>
                <a:spcPts val="1200"/>
              </a:spcBef>
              <a:buClrTx/>
              <a:buFont typeface="Wingdings" panose="05000000000000000000" pitchFamily="2" charset="2"/>
              <a:buChar char="ü"/>
            </a:pPr>
            <a:endParaRPr lang="en-US" altLang="ja-JP" sz="2000" dirty="0">
              <a:latin typeface="BIZ UDPゴシック" panose="020B0400000000000000" pitchFamily="50" charset="-128"/>
              <a:ea typeface="BIZ UDPゴシック" panose="020B0400000000000000" pitchFamily="50" charset="-128"/>
            </a:endParaRPr>
          </a:p>
          <a:p>
            <a:pPr>
              <a:lnSpc>
                <a:spcPct val="110000"/>
              </a:lnSpc>
              <a:spcBef>
                <a:spcPts val="1200"/>
              </a:spcBef>
              <a:buClrTx/>
              <a:buFont typeface="Wingdings" panose="05000000000000000000" pitchFamily="2" charset="2"/>
              <a:buChar char="ü"/>
            </a:pPr>
            <a:r>
              <a:rPr lang="ja-JP" altLang="en-US" sz="2000" dirty="0">
                <a:solidFill>
                  <a:srgbClr val="FF0000"/>
                </a:solidFill>
                <a:latin typeface="BIZ UDPゴシック" panose="020B0400000000000000" pitchFamily="50" charset="-128"/>
                <a:ea typeface="BIZ UDPゴシック" panose="020B0400000000000000" pitchFamily="50" charset="-128"/>
              </a:rPr>
              <a:t>上記制度の対象となる化学物質を指定</a:t>
            </a:r>
            <a:endParaRPr lang="en-US" altLang="ja-JP" sz="2000" dirty="0">
              <a:solidFill>
                <a:srgbClr val="FF0000"/>
              </a:solidFill>
              <a:latin typeface="BIZ UDPゴシック" panose="020B0400000000000000" pitchFamily="50" charset="-128"/>
              <a:ea typeface="BIZ UDPゴシック" panose="020B0400000000000000" pitchFamily="50" charset="-128"/>
            </a:endParaRPr>
          </a:p>
          <a:p>
            <a:pPr lvl="1">
              <a:spcBef>
                <a:spcPts val="0"/>
              </a:spcBef>
              <a:buClrTx/>
              <a:buFont typeface="Arial" panose="020B0604020202020204" pitchFamily="34" charset="0"/>
              <a:buChar char="•"/>
            </a:pPr>
            <a:r>
              <a:rPr lang="ja-JP" altLang="en-US" sz="1850" dirty="0">
                <a:solidFill>
                  <a:srgbClr val="FF0000"/>
                </a:solidFill>
                <a:latin typeface="BIZ UDPゴシック" panose="020B0400000000000000" pitchFamily="50" charset="-128"/>
                <a:ea typeface="BIZ UDPゴシック" panose="020B0400000000000000" pitchFamily="50" charset="-128"/>
              </a:rPr>
              <a:t>第一種指定化学物質：</a:t>
            </a:r>
            <a:r>
              <a:rPr lang="en-US" altLang="ja-JP" sz="1850" dirty="0">
                <a:solidFill>
                  <a:srgbClr val="FF0000"/>
                </a:solidFill>
                <a:latin typeface="BIZ UDPゴシック" panose="020B0400000000000000" pitchFamily="50" charset="-128"/>
                <a:ea typeface="BIZ UDPゴシック" panose="020B0400000000000000" pitchFamily="50" charset="-128"/>
              </a:rPr>
              <a:t>PRTR</a:t>
            </a:r>
            <a:r>
              <a:rPr lang="ja-JP" altLang="en-US" sz="1850" dirty="0">
                <a:solidFill>
                  <a:srgbClr val="FF0000"/>
                </a:solidFill>
                <a:latin typeface="BIZ UDPゴシック" panose="020B0400000000000000" pitchFamily="50" charset="-128"/>
                <a:ea typeface="BIZ UDPゴシック" panose="020B0400000000000000" pitchFamily="50" charset="-128"/>
              </a:rPr>
              <a:t>制度及び</a:t>
            </a:r>
            <a:r>
              <a:rPr lang="en-US" altLang="ja-JP" sz="1850" dirty="0">
                <a:solidFill>
                  <a:srgbClr val="FF0000"/>
                </a:solidFill>
                <a:latin typeface="BIZ UDPゴシック" panose="020B0400000000000000" pitchFamily="50" charset="-128"/>
                <a:ea typeface="BIZ UDPゴシック" panose="020B0400000000000000" pitchFamily="50" charset="-128"/>
              </a:rPr>
              <a:t>SDS</a:t>
            </a:r>
            <a:r>
              <a:rPr lang="ja-JP" altLang="en-US" sz="1850" dirty="0">
                <a:solidFill>
                  <a:srgbClr val="FF0000"/>
                </a:solidFill>
                <a:latin typeface="BIZ UDPゴシック" panose="020B0400000000000000" pitchFamily="50" charset="-128"/>
                <a:ea typeface="BIZ UDPゴシック" panose="020B0400000000000000" pitchFamily="50" charset="-128"/>
              </a:rPr>
              <a:t>制度の対象（現行</a:t>
            </a:r>
            <a:r>
              <a:rPr lang="en-US" altLang="ja-JP" sz="1850" dirty="0">
                <a:solidFill>
                  <a:srgbClr val="FF0000"/>
                </a:solidFill>
                <a:latin typeface="BIZ UDPゴシック" panose="020B0400000000000000" pitchFamily="50" charset="-128"/>
                <a:ea typeface="BIZ UDPゴシック" panose="020B0400000000000000" pitchFamily="50" charset="-128"/>
              </a:rPr>
              <a:t>462</a:t>
            </a:r>
            <a:r>
              <a:rPr lang="ja-JP" altLang="en-US" sz="1850" dirty="0">
                <a:solidFill>
                  <a:srgbClr val="FF0000"/>
                </a:solidFill>
                <a:latin typeface="BIZ UDPゴシック" panose="020B0400000000000000" pitchFamily="50" charset="-128"/>
                <a:ea typeface="BIZ UDPゴシック" panose="020B0400000000000000" pitchFamily="50" charset="-128"/>
              </a:rPr>
              <a:t>物質）</a:t>
            </a:r>
            <a:endParaRPr lang="en-US" altLang="ja-JP" sz="1850" dirty="0">
              <a:solidFill>
                <a:srgbClr val="FF0000"/>
              </a:solidFill>
              <a:latin typeface="BIZ UDPゴシック" panose="020B0400000000000000" pitchFamily="50" charset="-128"/>
              <a:ea typeface="BIZ UDPゴシック" panose="020B0400000000000000" pitchFamily="50" charset="-128"/>
            </a:endParaRPr>
          </a:p>
          <a:p>
            <a:pPr lvl="1">
              <a:spcBef>
                <a:spcPts val="0"/>
              </a:spcBef>
              <a:buClrTx/>
              <a:buFont typeface="Arial" panose="020B0604020202020204" pitchFamily="34" charset="0"/>
              <a:buChar char="•"/>
            </a:pPr>
            <a:r>
              <a:rPr lang="ja-JP" altLang="en-US" sz="1850" dirty="0">
                <a:solidFill>
                  <a:srgbClr val="FF0000"/>
                </a:solidFill>
                <a:latin typeface="BIZ UDPゴシック" panose="020B0400000000000000" pitchFamily="50" charset="-128"/>
                <a:ea typeface="BIZ UDPゴシック" panose="020B0400000000000000" pitchFamily="50" charset="-128"/>
              </a:rPr>
              <a:t>第二種指定化学物質：</a:t>
            </a:r>
            <a:r>
              <a:rPr lang="en-US" altLang="ja-JP" sz="1850" dirty="0">
                <a:solidFill>
                  <a:srgbClr val="FF0000"/>
                </a:solidFill>
                <a:latin typeface="BIZ UDPゴシック" panose="020B0400000000000000" pitchFamily="50" charset="-128"/>
                <a:ea typeface="BIZ UDPゴシック" panose="020B0400000000000000" pitchFamily="50" charset="-128"/>
              </a:rPr>
              <a:t>SDS</a:t>
            </a:r>
            <a:r>
              <a:rPr lang="ja-JP" altLang="en-US" sz="1850" dirty="0">
                <a:solidFill>
                  <a:srgbClr val="FF0000"/>
                </a:solidFill>
                <a:latin typeface="BIZ UDPゴシック" panose="020B0400000000000000" pitchFamily="50" charset="-128"/>
                <a:ea typeface="BIZ UDPゴシック" panose="020B0400000000000000" pitchFamily="50" charset="-128"/>
              </a:rPr>
              <a:t>制度の対象（現行</a:t>
            </a:r>
            <a:r>
              <a:rPr lang="en-US" altLang="ja-JP" sz="1850" dirty="0">
                <a:solidFill>
                  <a:srgbClr val="FF0000"/>
                </a:solidFill>
                <a:latin typeface="BIZ UDPゴシック" panose="020B0400000000000000" pitchFamily="50" charset="-128"/>
                <a:ea typeface="BIZ UDPゴシック" panose="020B0400000000000000" pitchFamily="50" charset="-128"/>
              </a:rPr>
              <a:t>100</a:t>
            </a:r>
            <a:r>
              <a:rPr lang="ja-JP" altLang="en-US" sz="1850" dirty="0">
                <a:solidFill>
                  <a:srgbClr val="FF0000"/>
                </a:solidFill>
                <a:latin typeface="BIZ UDPゴシック" panose="020B0400000000000000" pitchFamily="50" charset="-128"/>
                <a:ea typeface="BIZ UDPゴシック" panose="020B0400000000000000" pitchFamily="50" charset="-128"/>
              </a:rPr>
              <a:t>物質）</a:t>
            </a:r>
            <a:endParaRPr lang="en-US" altLang="ja-JP" sz="1850" dirty="0">
              <a:solidFill>
                <a:srgbClr val="FF0000"/>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4" name="正方形/長方形 13"/>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5" name="テキスト ボックス 14"/>
          <p:cNvSpPr txBox="1"/>
          <p:nvPr/>
        </p:nvSpPr>
        <p:spPr>
          <a:xfrm>
            <a:off x="269875" y="506096"/>
            <a:ext cx="5262979"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化学物質排出把握管理促進法（化管法）</a:t>
            </a:r>
          </a:p>
        </p:txBody>
      </p:sp>
      <p:sp>
        <p:nvSpPr>
          <p:cNvPr id="10" name="コンテンツ プレースホルダー 1"/>
          <p:cNvSpPr txBox="1">
            <a:spLocks/>
          </p:cNvSpPr>
          <p:nvPr/>
        </p:nvSpPr>
        <p:spPr>
          <a:xfrm>
            <a:off x="534240" y="2663718"/>
            <a:ext cx="8256494" cy="2889918"/>
          </a:xfrm>
          <a:prstGeom prst="rect">
            <a:avLst/>
          </a:prstGeom>
          <a:noFill/>
          <a:ln>
            <a:solidFill>
              <a:schemeClr val="accent1"/>
            </a:solidFill>
          </a:ln>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fontAlgn="auto">
              <a:lnSpc>
                <a:spcPct val="110000"/>
              </a:lnSpc>
              <a:spcBef>
                <a:spcPts val="1200"/>
              </a:spcBef>
              <a:buFont typeface="Wingdings" pitchFamily="2" charset="2"/>
              <a:buNone/>
            </a:pPr>
            <a:r>
              <a:rPr lang="ja-JP" altLang="en-US" sz="2400" dirty="0">
                <a:latin typeface="BIZ UDPゴシック" panose="020B0400000000000000" pitchFamily="50" charset="-128"/>
                <a:ea typeface="BIZ UDPゴシック" panose="020B0400000000000000" pitchFamily="50" charset="-128"/>
              </a:rPr>
              <a:t>ＰＲＴＲ制度</a:t>
            </a:r>
            <a:r>
              <a:rPr lang="ja-JP" altLang="en-US" sz="1800" dirty="0">
                <a:latin typeface="BIZ UDPゴシック" panose="020B0400000000000000" pitchFamily="50" charset="-128"/>
                <a:ea typeface="BIZ UDPゴシック" panose="020B0400000000000000" pitchFamily="50" charset="-128"/>
              </a:rPr>
              <a:t>（</a:t>
            </a:r>
            <a:r>
              <a:rPr lang="en-US" altLang="ja-JP" sz="1800" dirty="0">
                <a:latin typeface="BIZ UDPゴシック" panose="020B0400000000000000" pitchFamily="50" charset="-128"/>
                <a:ea typeface="BIZ UDPゴシック" panose="020B0400000000000000" pitchFamily="50" charset="-128"/>
              </a:rPr>
              <a:t>Pollutant Release and Transfer Register)</a:t>
            </a:r>
            <a:endParaRPr lang="en-US" altLang="ja-JP" sz="2000" dirty="0">
              <a:latin typeface="BIZ UDPゴシック" panose="020B0400000000000000" pitchFamily="50" charset="-128"/>
              <a:ea typeface="BIZ UDPゴシック" panose="020B0400000000000000" pitchFamily="50" charset="-128"/>
            </a:endParaRPr>
          </a:p>
          <a:p>
            <a:pPr marL="205740" lvl="2" indent="0">
              <a:spcBef>
                <a:spcPts val="600"/>
              </a:spcBef>
              <a:buFont typeface="Wingdings" pitchFamily="2" charset="2"/>
              <a:buNone/>
            </a:pPr>
            <a:r>
              <a:rPr lang="ja-JP" altLang="en-US" sz="1800" dirty="0">
                <a:latin typeface="BIZ UDPゴシック" panose="020B0400000000000000" pitchFamily="50" charset="-128"/>
                <a:ea typeface="BIZ UDPゴシック" panose="020B0400000000000000" pitchFamily="50" charset="-128"/>
              </a:rPr>
              <a:t>対象事業者が、事業活動に伴う環境中への化学物質の排出量等を年度ごとに把握、都道府県知事を経由して国へ届出、国は届け出されたデータを集計して公表する制度</a:t>
            </a:r>
            <a:endParaRPr lang="en-US" altLang="ja-JP" sz="1600" dirty="0">
              <a:latin typeface="BIZ UDPゴシック" panose="020B0400000000000000" pitchFamily="50" charset="-128"/>
              <a:ea typeface="BIZ UDPゴシック" panose="020B0400000000000000" pitchFamily="50" charset="-128"/>
            </a:endParaRPr>
          </a:p>
          <a:p>
            <a:pPr marL="0" indent="0">
              <a:spcBef>
                <a:spcPts val="1200"/>
              </a:spcBef>
              <a:buNone/>
            </a:pPr>
            <a:r>
              <a:rPr lang="ja-JP" altLang="en-US" sz="2400" dirty="0">
                <a:latin typeface="BIZ UDPゴシック" panose="020B0400000000000000" pitchFamily="50" charset="-128"/>
                <a:ea typeface="BIZ UDPゴシック" panose="020B0400000000000000" pitchFamily="50" charset="-128"/>
              </a:rPr>
              <a:t>ＳＤＳ制度</a:t>
            </a:r>
            <a:r>
              <a:rPr lang="ja-JP" altLang="en-US" sz="1800" dirty="0">
                <a:latin typeface="BIZ UDPゴシック" panose="020B0400000000000000" pitchFamily="50" charset="-128"/>
                <a:ea typeface="BIZ UDPゴシック" panose="020B0400000000000000" pitchFamily="50" charset="-128"/>
              </a:rPr>
              <a:t>（</a:t>
            </a:r>
            <a:r>
              <a:rPr lang="en-US" altLang="ja-JP" sz="1800" dirty="0">
                <a:latin typeface="BIZ UDPゴシック" panose="020B0400000000000000" pitchFamily="50" charset="-128"/>
                <a:ea typeface="BIZ UDPゴシック" panose="020B0400000000000000" pitchFamily="50" charset="-128"/>
              </a:rPr>
              <a:t>Safety Data Sheet</a:t>
            </a:r>
            <a:r>
              <a:rPr lang="ja-JP" altLang="en-US" sz="1800" dirty="0">
                <a:latin typeface="BIZ UDPゴシック" panose="020B0400000000000000" pitchFamily="50" charset="-128"/>
                <a:ea typeface="BIZ UDPゴシック" panose="020B0400000000000000" pitchFamily="50" charset="-128"/>
              </a:rPr>
              <a:t>（安全データシート））</a:t>
            </a:r>
          </a:p>
          <a:p>
            <a:pPr marL="205740" lvl="2" indent="0">
              <a:spcBef>
                <a:spcPts val="600"/>
              </a:spcBef>
              <a:buNone/>
            </a:pPr>
            <a:r>
              <a:rPr lang="ja-JP" altLang="en-US" sz="1800" dirty="0">
                <a:latin typeface="BIZ UDPゴシック" panose="020B0400000000000000" pitchFamily="50" charset="-128"/>
                <a:ea typeface="BIZ UDPゴシック" panose="020B0400000000000000" pitchFamily="50" charset="-128"/>
              </a:rPr>
              <a:t>有害性のおそれのある指定化学物質及びそれを規定含有率以上含有する製品を他の事業者に譲渡、提供する際に、指定化学物質等の性状及び取扱いに関する情報の提供を義務づける制度</a:t>
            </a:r>
            <a:endParaRPr lang="en-US" altLang="ja-JP" sz="18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4</a:t>
            </a:fld>
            <a:endParaRPr lang="en-US" dirty="0"/>
          </a:p>
        </p:txBody>
      </p:sp>
    </p:spTree>
    <p:extLst>
      <p:ext uri="{BB962C8B-B14F-4D97-AF65-F5344CB8AC3E}">
        <p14:creationId xmlns:p14="http://schemas.microsoft.com/office/powerpoint/2010/main" val="10081471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1"/>
          <p:cNvSpPr txBox="1">
            <a:spLocks/>
          </p:cNvSpPr>
          <p:nvPr/>
        </p:nvSpPr>
        <p:spPr>
          <a:xfrm>
            <a:off x="269876" y="1361885"/>
            <a:ext cx="8605838" cy="4810315"/>
          </a:xfrm>
          <a:prstGeom prst="rect">
            <a:avLst/>
          </a:prstGeom>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a:spcBef>
                <a:spcPts val="0"/>
              </a:spcBef>
              <a:buFont typeface="Wingdings" pitchFamily="2" charset="2"/>
              <a:buNone/>
            </a:pPr>
            <a:r>
              <a:rPr lang="ja-JP" altLang="en-US" sz="2000" dirty="0">
                <a:latin typeface="BIZ UDPゴシック" panose="020B0400000000000000" pitchFamily="50" charset="-128"/>
                <a:ea typeface="BIZ UDPゴシック" panose="020B0400000000000000" pitchFamily="50" charset="-128"/>
              </a:rPr>
              <a:t>根拠：大阪府生活環境の保全等に関する条例</a:t>
            </a:r>
          </a:p>
          <a:p>
            <a:pPr>
              <a:spcBef>
                <a:spcPts val="0"/>
              </a:spcBef>
              <a:buFont typeface="Wingdings" pitchFamily="2" charset="2"/>
              <a:buNone/>
            </a:pPr>
            <a:endParaRPr lang="en-US" altLang="ja-JP" sz="2000" dirty="0">
              <a:latin typeface="BIZ UDPゴシック" panose="020B0400000000000000" pitchFamily="50" charset="-128"/>
              <a:ea typeface="BIZ UDPゴシック" panose="020B0400000000000000" pitchFamily="50" charset="-128"/>
            </a:endParaRPr>
          </a:p>
          <a:p>
            <a:pPr>
              <a:spcBef>
                <a:spcPts val="0"/>
              </a:spcBef>
              <a:buFont typeface="Wingdings" pitchFamily="2" charset="2"/>
              <a:buNone/>
            </a:pPr>
            <a:r>
              <a:rPr lang="ja-JP" altLang="en-US" sz="2000" dirty="0">
                <a:solidFill>
                  <a:srgbClr val="FF0000"/>
                </a:solidFill>
                <a:latin typeface="BIZ UDPゴシック" panose="020B0400000000000000" pitchFamily="50" charset="-128"/>
                <a:ea typeface="BIZ UDPゴシック" panose="020B0400000000000000" pitchFamily="50" charset="-128"/>
              </a:rPr>
              <a:t>○府独自指定物質</a:t>
            </a:r>
            <a:endParaRPr lang="en-US" altLang="ja-JP" sz="2000" dirty="0">
              <a:solidFill>
                <a:srgbClr val="FF0000"/>
              </a:solidFill>
              <a:latin typeface="BIZ UDPゴシック" panose="020B0400000000000000" pitchFamily="50" charset="-128"/>
              <a:ea typeface="BIZ UDPゴシック" panose="020B0400000000000000" pitchFamily="50" charset="-128"/>
            </a:endParaRPr>
          </a:p>
          <a:p>
            <a:pPr>
              <a:spcBef>
                <a:spcPts val="0"/>
              </a:spcBef>
              <a:buClrTx/>
              <a:buFont typeface="Wingdings" panose="05000000000000000000" pitchFamily="2" charset="2"/>
              <a:buChar char="ü"/>
            </a:pPr>
            <a:r>
              <a:rPr lang="ja-JP" altLang="en-US" sz="2000" dirty="0">
                <a:solidFill>
                  <a:srgbClr val="FF0000"/>
                </a:solidFill>
                <a:latin typeface="BIZ UDPゴシック" panose="020B0400000000000000" pitchFamily="50" charset="-128"/>
                <a:ea typeface="BIZ UDPゴシック" panose="020B0400000000000000" pitchFamily="50" charset="-128"/>
              </a:rPr>
              <a:t>適正管理の対象となる化学物質を独自に選定</a:t>
            </a:r>
            <a:endParaRPr lang="en-US" altLang="ja-JP" sz="2000" dirty="0">
              <a:solidFill>
                <a:srgbClr val="FF0000"/>
              </a:solidFill>
              <a:latin typeface="BIZ UDPゴシック" panose="020B0400000000000000" pitchFamily="50" charset="-128"/>
              <a:ea typeface="BIZ UDPゴシック" panose="020B0400000000000000" pitchFamily="50" charset="-128"/>
            </a:endParaRPr>
          </a:p>
          <a:p>
            <a:pPr>
              <a:spcBef>
                <a:spcPts val="0"/>
              </a:spcBef>
              <a:buFont typeface="Wingdings" pitchFamily="2" charset="2"/>
              <a:buNone/>
            </a:pPr>
            <a:r>
              <a:rPr lang="ja-JP" altLang="en-US" sz="2000" dirty="0">
                <a:solidFill>
                  <a:srgbClr val="FF0000"/>
                </a:solidFill>
                <a:latin typeface="BIZ UDPゴシック" panose="020B0400000000000000" pitchFamily="50" charset="-128"/>
                <a:ea typeface="BIZ UDPゴシック" panose="020B0400000000000000" pitchFamily="50" charset="-128"/>
              </a:rPr>
              <a:t>　</a:t>
            </a:r>
            <a:r>
              <a:rPr lang="ja-JP" altLang="en-US" sz="1800" dirty="0">
                <a:solidFill>
                  <a:srgbClr val="FF0000"/>
                </a:solidFill>
                <a:latin typeface="BIZ UDPゴシック" panose="020B0400000000000000" pitchFamily="50" charset="-128"/>
                <a:ea typeface="BIZ UDPゴシック" panose="020B0400000000000000" pitchFamily="50" charset="-128"/>
              </a:rPr>
              <a:t>・有害性の観点から選定</a:t>
            </a:r>
            <a:endParaRPr lang="en-US" altLang="ja-JP" sz="1800" dirty="0">
              <a:solidFill>
                <a:srgbClr val="FF0000"/>
              </a:solidFill>
              <a:latin typeface="BIZ UDPゴシック" panose="020B0400000000000000" pitchFamily="50" charset="-128"/>
              <a:ea typeface="BIZ UDPゴシック" panose="020B0400000000000000" pitchFamily="50" charset="-128"/>
            </a:endParaRPr>
          </a:p>
          <a:p>
            <a:pPr>
              <a:spcBef>
                <a:spcPts val="0"/>
              </a:spcBef>
              <a:buFont typeface="Wingdings" pitchFamily="2" charset="2"/>
              <a:buNone/>
            </a:pPr>
            <a:r>
              <a:rPr lang="ja-JP" altLang="en-US" sz="1800" dirty="0">
                <a:solidFill>
                  <a:srgbClr val="FF0000"/>
                </a:solidFill>
                <a:latin typeface="BIZ UDPゴシック" panose="020B0400000000000000" pitchFamily="50" charset="-128"/>
                <a:ea typeface="BIZ UDPゴシック" panose="020B0400000000000000" pitchFamily="50" charset="-128"/>
              </a:rPr>
              <a:t>　・光化学ｵｷｼﾀﾞﾝﾄ、粒子状物質生成の観点</a:t>
            </a:r>
            <a:endParaRPr lang="en-US" altLang="ja-JP" sz="1800" dirty="0">
              <a:solidFill>
                <a:srgbClr val="FF0000"/>
              </a:solidFill>
              <a:latin typeface="BIZ UDPゴシック" panose="020B0400000000000000" pitchFamily="50" charset="-128"/>
              <a:ea typeface="BIZ UDPゴシック" panose="020B0400000000000000" pitchFamily="50" charset="-128"/>
            </a:endParaRPr>
          </a:p>
          <a:p>
            <a:pPr>
              <a:spcBef>
                <a:spcPts val="0"/>
              </a:spcBef>
              <a:buFont typeface="Wingdings" pitchFamily="2" charset="2"/>
              <a:buNone/>
            </a:pPr>
            <a:r>
              <a:rPr lang="ja-JP" altLang="en-US" sz="1800" dirty="0">
                <a:solidFill>
                  <a:srgbClr val="FF0000"/>
                </a:solidFill>
                <a:latin typeface="BIZ UDPゴシック" panose="020B0400000000000000" pitchFamily="50" charset="-128"/>
                <a:ea typeface="BIZ UDPゴシック" panose="020B0400000000000000" pitchFamily="50" charset="-128"/>
              </a:rPr>
              <a:t>　・生活環境保全の観点から選定　　　　　　</a:t>
            </a:r>
            <a:endParaRPr lang="en-US" altLang="ja-JP" sz="1800" dirty="0">
              <a:solidFill>
                <a:srgbClr val="FF0000"/>
              </a:solidFill>
              <a:latin typeface="BIZ UDPゴシック" panose="020B0400000000000000" pitchFamily="50" charset="-128"/>
              <a:ea typeface="BIZ UDPゴシック" panose="020B0400000000000000" pitchFamily="50" charset="-128"/>
            </a:endParaRPr>
          </a:p>
          <a:p>
            <a:pPr fontAlgn="auto">
              <a:spcBef>
                <a:spcPts val="0"/>
              </a:spcBef>
              <a:buFont typeface="Wingdings" pitchFamily="2" charset="2"/>
              <a:buNone/>
            </a:pP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Font typeface="Wingdings" pitchFamily="2" charset="2"/>
              <a:buNone/>
            </a:pP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Font typeface="Wingdings" pitchFamily="2" charset="2"/>
              <a:buNone/>
            </a:pPr>
            <a:r>
              <a:rPr lang="ja-JP" altLang="en-US" sz="2000" dirty="0">
                <a:latin typeface="BIZ UDPゴシック" panose="020B0400000000000000" pitchFamily="50" charset="-128"/>
                <a:ea typeface="BIZ UDPゴシック" panose="020B0400000000000000" pitchFamily="50" charset="-128"/>
              </a:rPr>
              <a:t>○事業者の義務規定</a:t>
            </a: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ClrTx/>
              <a:buFont typeface="Wingdings" panose="05000000000000000000" pitchFamily="2" charset="2"/>
              <a:buChar char="ü"/>
            </a:pPr>
            <a:r>
              <a:rPr lang="ja-JP" altLang="en-US" sz="2000" dirty="0">
                <a:latin typeface="BIZ UDPゴシック" panose="020B0400000000000000" pitchFamily="50" charset="-128"/>
                <a:ea typeface="BIZ UDPゴシック" panose="020B0400000000000000" pitchFamily="50" charset="-128"/>
              </a:rPr>
              <a:t>届出</a:t>
            </a:r>
            <a:endParaRPr lang="en-US" altLang="ja-JP" sz="2000" dirty="0">
              <a:latin typeface="BIZ UDPゴシック" panose="020B0400000000000000" pitchFamily="50" charset="-128"/>
              <a:ea typeface="BIZ UDPゴシック" panose="020B0400000000000000" pitchFamily="50" charset="-128"/>
            </a:endParaRPr>
          </a:p>
          <a:p>
            <a:pPr marL="205200" fontAlgn="auto">
              <a:spcBef>
                <a:spcPts val="0"/>
              </a:spcBef>
              <a:buFont typeface="Wingdings" pitchFamily="2" charset="2"/>
              <a:buNone/>
            </a:pPr>
            <a:r>
              <a:rPr lang="ja-JP" altLang="en-US" sz="2000" dirty="0">
                <a:latin typeface="BIZ UDPゴシック" panose="020B0400000000000000" pitchFamily="50" charset="-128"/>
                <a:ea typeface="BIZ UDPゴシック" panose="020B0400000000000000" pitchFamily="50" charset="-128"/>
              </a:rPr>
              <a:t>　・排出量等の届出</a:t>
            </a: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Font typeface="Wingdings" pitchFamily="2" charset="2"/>
              <a:buNone/>
            </a:pPr>
            <a:r>
              <a:rPr lang="ja-JP" altLang="en-US" sz="2000" dirty="0">
                <a:latin typeface="BIZ UDPゴシック" panose="020B0400000000000000" pitchFamily="50" charset="-128"/>
                <a:ea typeface="BIZ UDPゴシック" panose="020B0400000000000000" pitchFamily="50" charset="-128"/>
              </a:rPr>
              <a:t>　・化学物質管理計画書の届出</a:t>
            </a: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Font typeface="Wingdings" pitchFamily="2" charset="2"/>
              <a:buNone/>
            </a:pPr>
            <a:r>
              <a:rPr lang="ja-JP" altLang="en-US" sz="2000" dirty="0">
                <a:latin typeface="BIZ UDPゴシック" panose="020B0400000000000000" pitchFamily="50" charset="-128"/>
                <a:ea typeface="BIZ UDPゴシック" panose="020B0400000000000000" pitchFamily="50" charset="-128"/>
              </a:rPr>
              <a:t>　・化学物質管理目標の届出</a:t>
            </a: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ClrTx/>
              <a:buFont typeface="Wingdings" panose="05000000000000000000" pitchFamily="2" charset="2"/>
              <a:buChar char="ü"/>
            </a:pPr>
            <a:r>
              <a:rPr lang="ja-JP" altLang="en-US" sz="2000" dirty="0">
                <a:latin typeface="BIZ UDPゴシック" panose="020B0400000000000000" pitchFamily="50" charset="-128"/>
                <a:ea typeface="BIZ UDPゴシック" panose="020B0400000000000000" pitchFamily="50" charset="-128"/>
              </a:rPr>
              <a:t>緊急事態発生時の応急措置、通報、報告</a:t>
            </a:r>
            <a:endParaRPr lang="en-US" altLang="ja-JP" sz="2000" dirty="0">
              <a:latin typeface="BIZ UDPゴシック" panose="020B0400000000000000" pitchFamily="50" charset="-128"/>
              <a:ea typeface="BIZ UDPゴシック" panose="020B0400000000000000" pitchFamily="50" charset="-128"/>
            </a:endParaRPr>
          </a:p>
          <a:p>
            <a:pPr marL="0" indent="0">
              <a:buFont typeface="Wingdings 2"/>
              <a:buNone/>
            </a:pPr>
            <a:endParaRPr lang="en-US" altLang="ja-JP" sz="2000" dirty="0">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4" name="正方形/長方形 13"/>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5" name="テキスト ボックス 14"/>
          <p:cNvSpPr txBox="1"/>
          <p:nvPr/>
        </p:nvSpPr>
        <p:spPr>
          <a:xfrm>
            <a:off x="269875" y="506096"/>
            <a:ext cx="5262979"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大阪府化学物質管理制度</a:t>
            </a:r>
          </a:p>
        </p:txBody>
      </p:sp>
      <p:sp>
        <p:nvSpPr>
          <p:cNvPr id="3" name="スライド番号プレースホルダー 2"/>
          <p:cNvSpPr>
            <a:spLocks noGrp="1"/>
          </p:cNvSpPr>
          <p:nvPr>
            <p:ph type="sldNum" sz="quarter" idx="12"/>
          </p:nvPr>
        </p:nvSpPr>
        <p:spPr/>
        <p:txBody>
          <a:bodyPr/>
          <a:lstStyle/>
          <a:p>
            <a:pPr rtl="0"/>
            <a:fld id="{401CF334-2D5C-4859-84A6-CA7E6E43FAEB}" type="slidenum">
              <a:rPr lang="en-US" smtClean="0"/>
              <a:t>5</a:t>
            </a:fld>
            <a:endParaRPr lang="en-US" dirty="0"/>
          </a:p>
        </p:txBody>
      </p:sp>
      <p:sp>
        <p:nvSpPr>
          <p:cNvPr id="12" name="コンテンツ プレースホルダー 1"/>
          <p:cNvSpPr txBox="1">
            <a:spLocks/>
          </p:cNvSpPr>
          <p:nvPr/>
        </p:nvSpPr>
        <p:spPr>
          <a:xfrm>
            <a:off x="5013136" y="4061806"/>
            <a:ext cx="3862577" cy="1258239"/>
          </a:xfrm>
          <a:prstGeom prst="rect">
            <a:avLst/>
          </a:prstGeom>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fontAlgn="auto">
              <a:spcBef>
                <a:spcPts val="0"/>
              </a:spcBef>
              <a:buNone/>
            </a:pPr>
            <a:r>
              <a:rPr lang="ja-JP" altLang="en-US" sz="2000" dirty="0">
                <a:latin typeface="BIZ UDPゴシック" panose="020B0400000000000000" pitchFamily="50" charset="-128"/>
                <a:ea typeface="BIZ UDPゴシック" panose="020B0400000000000000" pitchFamily="50" charset="-128"/>
              </a:rPr>
              <a:t>○その他の規定</a:t>
            </a: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ClrTx/>
              <a:buFont typeface="Wingdings" panose="05000000000000000000" pitchFamily="2" charset="2"/>
              <a:buChar char="ü"/>
            </a:pPr>
            <a:r>
              <a:rPr lang="ja-JP" altLang="en-US" sz="2000" dirty="0">
                <a:latin typeface="BIZ UDPゴシック" panose="020B0400000000000000" pitchFamily="50" charset="-128"/>
                <a:ea typeface="BIZ UDPゴシック" panose="020B0400000000000000" pitchFamily="50" charset="-128"/>
              </a:rPr>
              <a:t>化学物質適正管理指針の策定</a:t>
            </a: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ClrTx/>
              <a:buFont typeface="Wingdings" panose="05000000000000000000" pitchFamily="2" charset="2"/>
              <a:buChar char="ü"/>
            </a:pPr>
            <a:r>
              <a:rPr lang="ja-JP" altLang="en-US" sz="2000" dirty="0">
                <a:latin typeface="BIZ UDPゴシック" panose="020B0400000000000000" pitchFamily="50" charset="-128"/>
                <a:ea typeface="BIZ UDPゴシック" panose="020B0400000000000000" pitchFamily="50" charset="-128"/>
              </a:rPr>
              <a:t>届出事項の集計・公表</a:t>
            </a:r>
            <a:endParaRPr lang="en-US" altLang="ja-JP" sz="2000" dirty="0">
              <a:latin typeface="BIZ UDPゴシック" panose="020B0400000000000000" pitchFamily="50" charset="-128"/>
              <a:ea typeface="BIZ UDPゴシック" panose="020B0400000000000000" pitchFamily="50" charset="-128"/>
            </a:endParaRPr>
          </a:p>
          <a:p>
            <a:pPr fontAlgn="auto">
              <a:spcBef>
                <a:spcPts val="0"/>
              </a:spcBef>
              <a:buClrTx/>
              <a:buFont typeface="Wingdings" panose="05000000000000000000" pitchFamily="2" charset="2"/>
              <a:buChar char="ü"/>
            </a:pPr>
            <a:r>
              <a:rPr lang="ja-JP" altLang="en-US" sz="2000" dirty="0">
                <a:latin typeface="BIZ UDPゴシック" panose="020B0400000000000000" pitchFamily="50" charset="-128"/>
                <a:ea typeface="BIZ UDPゴシック" panose="020B0400000000000000" pitchFamily="50" charset="-128"/>
              </a:rPr>
              <a:t>立入検査、報告聴取　等</a:t>
            </a:r>
            <a:endParaRPr lang="en-US" altLang="ja-JP" sz="2000" dirty="0">
              <a:latin typeface="BIZ UDPゴシック" panose="020B0400000000000000" pitchFamily="50" charset="-128"/>
              <a:ea typeface="BIZ UDPゴシック" panose="020B0400000000000000" pitchFamily="50" charset="-128"/>
            </a:endParaRPr>
          </a:p>
          <a:p>
            <a:pPr marL="0" indent="0">
              <a:buFont typeface="Wingdings 2"/>
              <a:buNone/>
            </a:pPr>
            <a:endParaRPr lang="en-US" altLang="ja-JP" sz="2000" dirty="0">
              <a:latin typeface="BIZ UDPゴシック" panose="020B0400000000000000" pitchFamily="50" charset="-128"/>
              <a:ea typeface="BIZ UDPゴシック" panose="020B0400000000000000" pitchFamily="50" charset="-128"/>
            </a:endParaRPr>
          </a:p>
        </p:txBody>
      </p:sp>
      <p:sp>
        <p:nvSpPr>
          <p:cNvPr id="17" name="コンテンツ プレースホルダー 1"/>
          <p:cNvSpPr txBox="1">
            <a:spLocks/>
          </p:cNvSpPr>
          <p:nvPr/>
        </p:nvSpPr>
        <p:spPr>
          <a:xfrm>
            <a:off x="4596937" y="2619416"/>
            <a:ext cx="3861263" cy="997844"/>
          </a:xfrm>
          <a:prstGeom prst="rect">
            <a:avLst/>
          </a:prstGeom>
        </p:spPr>
        <p:txBody>
          <a:bodyPr rtlCol="0">
            <a:noAutofit/>
          </a:bodyPr>
          <a:lstStyle>
            <a:lvl1pPr marL="205740" indent="-205740" algn="l" rtl="0" eaLnBrk="1" latinLnBrk="0" hangingPunct="1">
              <a:spcBef>
                <a:spcPct val="20000"/>
              </a:spcBef>
              <a:buClr>
                <a:schemeClr val="accent3">
                  <a:lumMod val="50000"/>
                </a:schemeClr>
              </a:buClr>
              <a:buSzPct val="95000"/>
              <a:buFont typeface="Wingdings 2"/>
              <a:buChar char=""/>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1"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1"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1"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pPr marL="0" indent="0">
              <a:spcBef>
                <a:spcPts val="0"/>
              </a:spcBef>
              <a:buNone/>
            </a:pPr>
            <a:r>
              <a:rPr lang="ja-JP" altLang="en-US" sz="1800" dirty="0">
                <a:solidFill>
                  <a:srgbClr val="FF0000"/>
                </a:solidFill>
                <a:latin typeface="BIZ UDPゴシック" panose="020B0400000000000000" pitchFamily="50" charset="-128"/>
                <a:ea typeface="BIZ UDPゴシック" panose="020B0400000000000000" pitchFamily="50" charset="-128"/>
              </a:rPr>
              <a:t>→第一種管理化学物質</a:t>
            </a:r>
            <a:endParaRPr lang="en-US" altLang="ja-JP" sz="1800" dirty="0">
              <a:solidFill>
                <a:srgbClr val="FF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800" dirty="0">
                <a:solidFill>
                  <a:srgbClr val="FF0000"/>
                </a:solidFill>
                <a:latin typeface="BIZ UDPゴシック" panose="020B0400000000000000" pitchFamily="50" charset="-128"/>
                <a:ea typeface="BIZ UDPゴシック" panose="020B0400000000000000" pitchFamily="50" charset="-128"/>
              </a:rPr>
              <a:t>→第一種管理化学物質（</a:t>
            </a:r>
            <a:r>
              <a:rPr lang="en-US" altLang="ja-JP" sz="1800" dirty="0">
                <a:solidFill>
                  <a:srgbClr val="FF0000"/>
                </a:solidFill>
                <a:latin typeface="BIZ UDPゴシック" panose="020B0400000000000000" pitchFamily="50" charset="-128"/>
                <a:ea typeface="BIZ UDPゴシック" panose="020B0400000000000000" pitchFamily="50" charset="-128"/>
              </a:rPr>
              <a:t>VOC</a:t>
            </a:r>
            <a:r>
              <a:rPr lang="ja-JP" altLang="en-US" sz="1800" dirty="0">
                <a:solidFill>
                  <a:srgbClr val="FF0000"/>
                </a:solidFill>
                <a:latin typeface="BIZ UDPゴシック" panose="020B0400000000000000" pitchFamily="50" charset="-128"/>
                <a:ea typeface="BIZ UDPゴシック" panose="020B0400000000000000" pitchFamily="50" charset="-128"/>
              </a:rPr>
              <a:t>）</a:t>
            </a:r>
            <a:endParaRPr lang="en-US" altLang="ja-JP" sz="1800" dirty="0">
              <a:solidFill>
                <a:srgbClr val="FF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800" dirty="0">
                <a:solidFill>
                  <a:srgbClr val="FF0000"/>
                </a:solidFill>
                <a:latin typeface="BIZ UDPゴシック" panose="020B0400000000000000" pitchFamily="50" charset="-128"/>
                <a:ea typeface="BIZ UDPゴシック" panose="020B0400000000000000" pitchFamily="50" charset="-128"/>
              </a:rPr>
              <a:t>→第二種管理化学物質</a:t>
            </a:r>
            <a:endParaRPr lang="en-US" altLang="ja-JP" sz="1800"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16271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839164" y="2662053"/>
            <a:ext cx="5461195" cy="2215662"/>
          </a:xfrm>
          <a:prstGeom prst="rect">
            <a:avLst/>
          </a:prstGeom>
        </p:spPr>
      </p:sp>
      <p:sp>
        <p:nvSpPr>
          <p:cNvPr id="14" name="角丸四角形 13"/>
          <p:cNvSpPr/>
          <p:nvPr/>
        </p:nvSpPr>
        <p:spPr>
          <a:xfrm>
            <a:off x="5745665" y="2123943"/>
            <a:ext cx="2906983" cy="3222247"/>
          </a:xfrm>
          <a:prstGeom prst="roundRect">
            <a:avLst>
              <a:gd name="adj" fmla="val 6450"/>
            </a:avLst>
          </a:prstGeom>
          <a:solidFill>
            <a:sysClr val="window" lastClr="FFFFFF"/>
          </a:solidFill>
          <a:ln w="25400" cap="flat" cmpd="sng" algn="ctr">
            <a:solidFill>
              <a:sysClr val="windowText" lastClr="000000"/>
            </a:solidFill>
            <a:prstDash val="solid"/>
          </a:ln>
          <a:effectLst/>
        </p:spPr>
        <p:txBody>
          <a:bodyPr/>
          <a:lstStyle/>
          <a:p>
            <a:pPr algn="ct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府独自指定物質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5" name="角丸四角形 14"/>
          <p:cNvSpPr/>
          <p:nvPr/>
        </p:nvSpPr>
        <p:spPr>
          <a:xfrm>
            <a:off x="1907704" y="2123943"/>
            <a:ext cx="3837961" cy="3222247"/>
          </a:xfrm>
          <a:prstGeom prst="roundRect">
            <a:avLst>
              <a:gd name="adj" fmla="val 5131"/>
            </a:avLst>
          </a:prstGeom>
          <a:solidFill>
            <a:sysClr val="window" lastClr="FFFFFF"/>
          </a:solidFill>
          <a:ln w="25400" cap="flat" cmpd="sng" algn="ctr">
            <a:solidFill>
              <a:sysClr val="windowText" lastClr="000000"/>
            </a:solidFill>
            <a:prstDash val="solid"/>
          </a:ln>
          <a:effectLst/>
        </p:spPr>
        <p:txBody>
          <a:bodyPr/>
          <a:lstStyle/>
          <a:p>
            <a:pPr algn="ct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化管法対象物質</a:t>
            </a:r>
            <a:r>
              <a:rPr lang="ja-JP" altLang="en-US"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（指定化学物質）</a:t>
            </a:r>
            <a:endPar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6" name="角丸四角形 15"/>
          <p:cNvSpPr/>
          <p:nvPr/>
        </p:nvSpPr>
        <p:spPr>
          <a:xfrm>
            <a:off x="434851" y="4251640"/>
            <a:ext cx="8217829" cy="1094550"/>
          </a:xfrm>
          <a:prstGeom prst="roundRect">
            <a:avLst>
              <a:gd name="adj" fmla="val 15319"/>
            </a:avLst>
          </a:prstGeom>
          <a:noFill/>
          <a:ln w="38100" cap="flat" cmpd="sng" algn="ctr">
            <a:solidFill>
              <a:srgbClr val="FF0000"/>
            </a:solidFill>
            <a:prstDash val="solid"/>
          </a:ln>
          <a:effectLst/>
        </p:spPr>
        <p:txBody>
          <a:bodyPr wrap="square" anchor="ctr" anchorCtr="0">
            <a:noAutofit/>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第二種管理</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7" name="角丸四角形 16"/>
          <p:cNvSpPr/>
          <p:nvPr/>
        </p:nvSpPr>
        <p:spPr>
          <a:xfrm>
            <a:off x="2058461" y="2785935"/>
            <a:ext cx="3585692" cy="1601274"/>
          </a:xfrm>
          <a:prstGeom prst="roundRect">
            <a:avLst>
              <a:gd name="adj" fmla="val 3100"/>
            </a:avLst>
          </a:prstGeom>
          <a:noFill/>
          <a:ln w="25400" cap="flat" cmpd="sng" algn="ctr">
            <a:noFill/>
            <a:prstDash val="solid"/>
          </a:ln>
          <a:effectLst/>
        </p:spPr>
        <p:txBody>
          <a:bodyPr/>
          <a:lstStyle/>
          <a:p>
            <a:pPr>
              <a:spcAft>
                <a:spcPts val="0"/>
              </a:spcAft>
            </a:pPr>
            <a:r>
              <a:rPr lang="ja-JP"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第一種指定化学物質</a:t>
            </a:r>
            <a:endParaRPr lang="en-US" altLang="ja-JP"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en-US" altLang="ja-JP"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トルエン、キシレン等</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462</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sz="1700"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9" name="角丸四角形 18"/>
          <p:cNvSpPr/>
          <p:nvPr/>
        </p:nvSpPr>
        <p:spPr>
          <a:xfrm>
            <a:off x="1972256" y="4490809"/>
            <a:ext cx="3789718" cy="889029"/>
          </a:xfrm>
          <a:prstGeom prst="roundRect">
            <a:avLst>
              <a:gd name="adj" fmla="val 5271"/>
            </a:avLst>
          </a:prstGeom>
          <a:noFill/>
          <a:ln w="25400" cap="flat" cmpd="sng" algn="ctr">
            <a:noFill/>
            <a:prstDash val="solid"/>
          </a:ln>
          <a:effectLst/>
        </p:spPr>
        <p:txBody>
          <a:bodyPr/>
          <a:lstStyle/>
          <a:p>
            <a:pPr>
              <a:spcAft>
                <a:spcPts val="0"/>
              </a:spcAft>
            </a:pPr>
            <a:r>
              <a:rPr lang="ja-JP"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第二種指定化学物質</a:t>
            </a:r>
            <a:endParaRPr lang="en-US" altLang="ja-JP"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en-US" altLang="ja-JP"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アセトアミド、ウレタン</a:t>
            </a:r>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等</a:t>
            </a:r>
            <a:r>
              <a:rPr lang="ja-JP" altLang="en-US"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r>
              <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p>
          <a:p>
            <a:pPr>
              <a:spcAft>
                <a:spcPts val="0"/>
              </a:spcAft>
            </a:pPr>
            <a:endParaRPr 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0" name="角丸四角形 19"/>
          <p:cNvSpPr/>
          <p:nvPr/>
        </p:nvSpPr>
        <p:spPr>
          <a:xfrm>
            <a:off x="5867400" y="3183796"/>
            <a:ext cx="2671078" cy="689623"/>
          </a:xfrm>
          <a:prstGeom prst="roundRect">
            <a:avLst>
              <a:gd name="adj" fmla="val 3100"/>
            </a:avLst>
          </a:prstGeom>
          <a:noFill/>
          <a:ln w="25400" cap="flat" cmpd="sng" algn="ctr">
            <a:noFill/>
            <a:prstDash val="solid"/>
          </a:ln>
          <a:effectLst/>
        </p:spPr>
        <p:txBody>
          <a:bodyPr/>
          <a:lstStyle/>
          <a:p>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酢酸ブチル、メタノール</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en-US" altLang="ja-JP"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VOC</a:t>
            </a:r>
            <a:r>
              <a:rPr lang="en-US" altLang="ja-JP" sz="1700" i="1" baseline="30000"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等　</a:t>
            </a:r>
            <a:r>
              <a:rPr lang="en-US" altLang="ja-JP"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altLang="en-US" sz="1700"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４物質</a:t>
            </a:r>
            <a:endParaRPr lang="ja-JP" sz="1700"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1" name="角丸四角形 20"/>
          <p:cNvSpPr/>
          <p:nvPr/>
        </p:nvSpPr>
        <p:spPr>
          <a:xfrm>
            <a:off x="5844091" y="4491820"/>
            <a:ext cx="2662334" cy="807425"/>
          </a:xfrm>
          <a:prstGeom prst="roundRect">
            <a:avLst>
              <a:gd name="adj" fmla="val 3100"/>
            </a:avLst>
          </a:prstGeom>
          <a:noFill/>
          <a:ln w="25400" cap="flat" cmpd="sng" algn="ctr">
            <a:noFill/>
            <a:prstDash val="solid"/>
          </a:ln>
          <a:effectLst/>
        </p:spPr>
        <p:txBody>
          <a:bodyPr/>
          <a:lstStyle/>
          <a:p>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アンモニア、塩化水素、</a:t>
            </a:r>
            <a:endParaRPr lang="en-US" alt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硫酸等</a:t>
            </a:r>
            <a:r>
              <a:rPr lang="ja-JP" alt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en-US"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16</a:t>
            </a:r>
            <a:r>
              <a:rPr lang="ja-JP" sz="1700" i="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endParaRPr lang="ja-JP" sz="1700"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2" name="角丸四角形 21"/>
          <p:cNvSpPr/>
          <p:nvPr/>
        </p:nvSpPr>
        <p:spPr>
          <a:xfrm>
            <a:off x="447509" y="2591975"/>
            <a:ext cx="8205139" cy="1633870"/>
          </a:xfrm>
          <a:prstGeom prst="roundRect">
            <a:avLst>
              <a:gd name="adj" fmla="val 11535"/>
            </a:avLst>
          </a:prstGeom>
          <a:noFill/>
          <a:ln w="38100" cap="flat" cmpd="sng" algn="ctr">
            <a:solidFill>
              <a:srgbClr val="FF0000"/>
            </a:solidFill>
            <a:prstDash val="solid"/>
          </a:ln>
          <a:effectLst/>
        </p:spPr>
        <p:txBody>
          <a:bodyPr wrap="square" anchor="ctr" anchorCtr="0">
            <a:noAutofit/>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第一種管理</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3" name="角丸四角形 22"/>
          <p:cNvSpPr/>
          <p:nvPr/>
        </p:nvSpPr>
        <p:spPr>
          <a:xfrm>
            <a:off x="336425" y="1504904"/>
            <a:ext cx="8605838" cy="4048731"/>
          </a:xfrm>
          <a:prstGeom prst="roundRect">
            <a:avLst>
              <a:gd name="adj" fmla="val 4026"/>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BIZ UDPゴシック" panose="020B0400000000000000" pitchFamily="50" charset="-128"/>
              <a:ea typeface="BIZ UDPゴシック" panose="020B0400000000000000" pitchFamily="50" charset="-128"/>
            </a:endParaRPr>
          </a:p>
        </p:txBody>
      </p:sp>
      <p:sp>
        <p:nvSpPr>
          <p:cNvPr id="24" name="角丸四角形 23"/>
          <p:cNvSpPr/>
          <p:nvPr/>
        </p:nvSpPr>
        <p:spPr>
          <a:xfrm>
            <a:off x="2163337" y="1393025"/>
            <a:ext cx="4943799" cy="527538"/>
          </a:xfrm>
          <a:prstGeom prst="roundRect">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15" dirty="0">
                <a:solidFill>
                  <a:srgbClr val="00B050"/>
                </a:solidFill>
                <a:latin typeface="BIZ UDPゴシック" panose="020B0400000000000000" pitchFamily="50" charset="-128"/>
                <a:ea typeface="BIZ UDPゴシック" panose="020B0400000000000000" pitchFamily="50" charset="-128"/>
              </a:rPr>
              <a:t>管理化学物質（</a:t>
            </a:r>
            <a:r>
              <a:rPr lang="en-US" altLang="ja-JP" sz="2215" dirty="0">
                <a:solidFill>
                  <a:srgbClr val="00B050"/>
                </a:solidFill>
                <a:latin typeface="BIZ UDPゴシック" panose="020B0400000000000000" pitchFamily="50" charset="-128"/>
                <a:ea typeface="BIZ UDPゴシック" panose="020B0400000000000000" pitchFamily="50" charset="-128"/>
              </a:rPr>
              <a:t>602</a:t>
            </a:r>
            <a:r>
              <a:rPr lang="ja-JP" altLang="en-US" sz="2215" dirty="0">
                <a:solidFill>
                  <a:srgbClr val="00B050"/>
                </a:solidFill>
                <a:latin typeface="BIZ UDPゴシック" panose="020B0400000000000000" pitchFamily="50" charset="-128"/>
                <a:ea typeface="BIZ UDPゴシック" panose="020B0400000000000000" pitchFamily="50" charset="-128"/>
              </a:rPr>
              <a:t>物質）</a:t>
            </a:r>
          </a:p>
        </p:txBody>
      </p:sp>
      <p:sp>
        <p:nvSpPr>
          <p:cNvPr id="25" name="テキスト ボックス 24"/>
          <p:cNvSpPr txBox="1"/>
          <p:nvPr/>
        </p:nvSpPr>
        <p:spPr>
          <a:xfrm>
            <a:off x="538655" y="5717849"/>
            <a:ext cx="8148145" cy="738664"/>
          </a:xfrm>
          <a:prstGeom prst="rect">
            <a:avLst/>
          </a:prstGeom>
          <a:solidFill>
            <a:schemeClr val="bg1"/>
          </a:solidFill>
          <a:ln>
            <a:noFill/>
          </a:ln>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※VOC</a:t>
            </a:r>
            <a:r>
              <a:rPr kumimoji="1" lang="ja-JP" altLang="en-US" sz="1400" dirty="0">
                <a:latin typeface="BIZ UDPゴシック" panose="020B0400000000000000" pitchFamily="50" charset="-128"/>
                <a:ea typeface="BIZ UDPゴシック" panose="020B0400000000000000" pitchFamily="50" charset="-128"/>
              </a:rPr>
              <a:t>（揮発性有機化合物）：</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事業活動を伴い使用される燃料に含まれるものを除き、塗装、印刷又は接着以外の過程で使用されるものにあっては沸点１５０℃以下のものに限る。</a:t>
            </a:r>
          </a:p>
        </p:txBody>
      </p:sp>
      <p:sp>
        <p:nvSpPr>
          <p:cNvPr id="26" name="正方形/長方形 25"/>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7" name="正方形/長方形 26"/>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8" name="テキスト ボックス 27"/>
          <p:cNvSpPr txBox="1"/>
          <p:nvPr/>
        </p:nvSpPr>
        <p:spPr>
          <a:xfrm>
            <a:off x="239144" y="300746"/>
            <a:ext cx="8636569" cy="914404"/>
          </a:xfrm>
          <a:prstGeom prst="rect">
            <a:avLst/>
          </a:prstGeom>
          <a:noFill/>
          <a:ln>
            <a:noFill/>
          </a:ln>
        </p:spPr>
        <p:txBody>
          <a:bodyPr wrap="none" rtlCol="0">
            <a:noAutofit/>
          </a:bodyPr>
          <a:lstStyle/>
          <a:p>
            <a:r>
              <a:rPr kumimoji="1" lang="ja-JP" altLang="en-US" sz="2800" b="1" dirty="0">
                <a:latin typeface="BIZ UDPゴシック" panose="020B0400000000000000" pitchFamily="50" charset="-128"/>
                <a:ea typeface="BIZ UDPゴシック" panose="020B0400000000000000" pitchFamily="50" charset="-128"/>
              </a:rPr>
              <a:t>大阪府化学物質管理制度の対象物質（管理化学物質）</a:t>
            </a:r>
            <a:endParaRPr kumimoji="1" lang="en-US" altLang="ja-JP" sz="2800" b="1" dirty="0">
              <a:latin typeface="BIZ UDPゴシック" panose="020B0400000000000000" pitchFamily="50" charset="-128"/>
              <a:ea typeface="BIZ UDPゴシック" panose="020B0400000000000000" pitchFamily="50" charset="-128"/>
            </a:endParaRPr>
          </a:p>
          <a:p>
            <a:pPr algn="r"/>
            <a:r>
              <a:rPr kumimoji="1" lang="ja-JP" altLang="en-US" sz="2400" b="1" dirty="0">
                <a:latin typeface="BIZ UDPゴシック" panose="020B0400000000000000" pitchFamily="50" charset="-128"/>
                <a:ea typeface="BIZ UDPゴシック" panose="020B0400000000000000" pitchFamily="50" charset="-128"/>
              </a:rPr>
              <a:t>（現行：</a:t>
            </a:r>
            <a:r>
              <a:rPr kumimoji="1" lang="en-US" altLang="ja-JP" sz="2400" b="1" dirty="0">
                <a:latin typeface="BIZ UDPゴシック" panose="020B0400000000000000" pitchFamily="50" charset="-128"/>
                <a:ea typeface="BIZ UDPゴシック" panose="020B0400000000000000" pitchFamily="50" charset="-128"/>
              </a:rPr>
              <a:t>2023</a:t>
            </a:r>
            <a:r>
              <a:rPr kumimoji="1" lang="ja-JP" altLang="en-US" sz="2400" b="1" dirty="0">
                <a:latin typeface="BIZ UDPゴシック" panose="020B0400000000000000" pitchFamily="50" charset="-128"/>
                <a:ea typeface="BIZ UDPゴシック" panose="020B0400000000000000" pitchFamily="50" charset="-128"/>
              </a:rPr>
              <a:t>（令和５）年</a:t>
            </a:r>
            <a:r>
              <a:rPr kumimoji="1" lang="en-US" altLang="ja-JP" sz="2400" b="1" dirty="0">
                <a:latin typeface="BIZ UDPゴシック" panose="020B0400000000000000" pitchFamily="50" charset="-128"/>
                <a:ea typeface="BIZ UDPゴシック" panose="020B0400000000000000" pitchFamily="50" charset="-128"/>
              </a:rPr>
              <a:t>3</a:t>
            </a:r>
            <a:r>
              <a:rPr kumimoji="1" lang="ja-JP" altLang="en-US" sz="2400" b="1" dirty="0">
                <a:latin typeface="BIZ UDPゴシック" panose="020B0400000000000000" pitchFamily="50" charset="-128"/>
                <a:ea typeface="BIZ UDPゴシック" panose="020B0400000000000000" pitchFamily="50" charset="-128"/>
              </a:rPr>
              <a:t>月</a:t>
            </a:r>
            <a:r>
              <a:rPr kumimoji="1" lang="en-US" altLang="ja-JP" sz="2400" b="1" dirty="0">
                <a:latin typeface="BIZ UDPゴシック" panose="020B0400000000000000" pitchFamily="50" charset="-128"/>
                <a:ea typeface="BIZ UDPゴシック" panose="020B0400000000000000" pitchFamily="50" charset="-128"/>
              </a:rPr>
              <a:t>31</a:t>
            </a:r>
            <a:r>
              <a:rPr kumimoji="1" lang="ja-JP" altLang="en-US" sz="2400" b="1" dirty="0">
                <a:latin typeface="BIZ UDPゴシック" panose="020B0400000000000000" pitchFamily="50" charset="-128"/>
                <a:ea typeface="BIZ UDPゴシック" panose="020B0400000000000000" pitchFamily="50" charset="-128"/>
              </a:rPr>
              <a:t>日まで）</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6</a:t>
            </a:fld>
            <a:endParaRPr lang="en-US" dirty="0"/>
          </a:p>
        </p:txBody>
      </p:sp>
      <p:sp>
        <p:nvSpPr>
          <p:cNvPr id="29" name="大かっこ 28"/>
          <p:cNvSpPr/>
          <p:nvPr/>
        </p:nvSpPr>
        <p:spPr>
          <a:xfrm>
            <a:off x="2058429" y="3479312"/>
            <a:ext cx="3573066" cy="568947"/>
          </a:xfrm>
          <a:prstGeom prst="bracketPair">
            <a:avLst/>
          </a:prstGeom>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i="1" dirty="0">
                <a:latin typeface="BIZ UDPゴシック" panose="020B0400000000000000" pitchFamily="50" charset="-128"/>
                <a:ea typeface="BIZ UDPゴシック" panose="020B0400000000000000" pitchFamily="50" charset="-128"/>
              </a:rPr>
              <a:t>うち特定第一種指定化学物質</a:t>
            </a:r>
          </a:p>
          <a:p>
            <a:pPr algn="ctr"/>
            <a:r>
              <a:rPr kumimoji="1" lang="en-US" altLang="ja-JP" i="1" dirty="0">
                <a:latin typeface="BIZ UDPゴシック" panose="020B0400000000000000" pitchFamily="50" charset="-128"/>
                <a:ea typeface="BIZ UDPゴシック" panose="020B0400000000000000" pitchFamily="50" charset="-128"/>
              </a:rPr>
              <a:t>(</a:t>
            </a:r>
            <a:r>
              <a:rPr kumimoji="1" lang="ja-JP" altLang="en-US" i="1" dirty="0">
                <a:latin typeface="BIZ UDPゴシック" panose="020B0400000000000000" pitchFamily="50" charset="-128"/>
                <a:ea typeface="BIZ UDPゴシック" panose="020B0400000000000000" pitchFamily="50" charset="-128"/>
              </a:rPr>
              <a:t>鉛化合物、ベンゼン等　１５物質</a:t>
            </a:r>
            <a:r>
              <a:rPr kumimoji="1" lang="en-US" altLang="ja-JP" i="1" dirty="0">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2702302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839164" y="2662053"/>
            <a:ext cx="5461195" cy="2215662"/>
          </a:xfrm>
          <a:prstGeom prst="rect">
            <a:avLst/>
          </a:prstGeom>
        </p:spPr>
      </p:sp>
      <p:sp>
        <p:nvSpPr>
          <p:cNvPr id="14" name="角丸四角形 13"/>
          <p:cNvSpPr/>
          <p:nvPr/>
        </p:nvSpPr>
        <p:spPr>
          <a:xfrm>
            <a:off x="5472656" y="2043198"/>
            <a:ext cx="3318470" cy="3565164"/>
          </a:xfrm>
          <a:prstGeom prst="roundRect">
            <a:avLst>
              <a:gd name="adj" fmla="val 6450"/>
            </a:avLst>
          </a:prstGeom>
          <a:solidFill>
            <a:sysClr val="window" lastClr="FFFFFF"/>
          </a:solidFill>
          <a:ln w="25400" cap="flat" cmpd="sng" algn="ctr">
            <a:solidFill>
              <a:sysClr val="windowText" lastClr="000000"/>
            </a:solidFill>
            <a:prstDash val="solid"/>
          </a:ln>
          <a:effectLst/>
        </p:spPr>
        <p:txBody>
          <a:bodyPr/>
          <a:lstStyle/>
          <a:p>
            <a:pPr algn="ct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府独自指定物質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5" name="角丸四角形 14"/>
          <p:cNvSpPr/>
          <p:nvPr/>
        </p:nvSpPr>
        <p:spPr>
          <a:xfrm>
            <a:off x="1907704" y="2046963"/>
            <a:ext cx="3564952" cy="3561399"/>
          </a:xfrm>
          <a:prstGeom prst="roundRect">
            <a:avLst>
              <a:gd name="adj" fmla="val 5131"/>
            </a:avLst>
          </a:prstGeom>
          <a:solidFill>
            <a:sysClr val="window" lastClr="FFFFFF"/>
          </a:solidFill>
          <a:ln w="25400" cap="flat" cmpd="sng" algn="ctr">
            <a:solidFill>
              <a:sysClr val="windowText" lastClr="000000"/>
            </a:solidFill>
            <a:prstDash val="solid"/>
          </a:ln>
          <a:effectLst/>
        </p:spPr>
        <p:txBody>
          <a:bodyPr/>
          <a:lstStyle/>
          <a:p>
            <a:pPr algn="ct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化管法対象物質</a:t>
            </a:r>
            <a:r>
              <a:rPr lang="ja-JP" altLang="en-US"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（指定化学物質）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7" name="角丸四角形 16"/>
          <p:cNvSpPr/>
          <p:nvPr/>
        </p:nvSpPr>
        <p:spPr>
          <a:xfrm>
            <a:off x="2072973" y="2609062"/>
            <a:ext cx="3209384" cy="1780520"/>
          </a:xfrm>
          <a:prstGeom prst="roundRect">
            <a:avLst>
              <a:gd name="adj" fmla="val 3100"/>
            </a:avLst>
          </a:prstGeom>
          <a:solidFill>
            <a:sysClr val="window" lastClr="FFFFFF"/>
          </a:solidFill>
          <a:ln w="25400" cap="flat" cmpd="sng" algn="ctr">
            <a:noFill/>
            <a:prstDash val="solid"/>
          </a:ln>
          <a:effectLst/>
        </p:spPr>
        <p:txBody>
          <a:bodyPr/>
          <a:lstStyle/>
          <a:p>
            <a:pPr>
              <a:spcAft>
                <a:spcPts val="0"/>
              </a:spcAft>
            </a:pPr>
            <a:r>
              <a:rPr lang="ja-JP" altLang="en-US"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化管法：</a:t>
            </a:r>
            <a:endParaRPr lang="en-US" alt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altLang="en-US"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排出量、移動量の届出</a:t>
            </a:r>
            <a:r>
              <a:rPr lang="en-US" altLang="ja-JP" i="1"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※1,2</a:t>
            </a:r>
          </a:p>
          <a:p>
            <a:pPr>
              <a:spcAft>
                <a:spcPts val="0"/>
              </a:spcAft>
            </a:pPr>
            <a:r>
              <a:rPr lang="ja-JP" altLang="en-US" i="1" dirty="0">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en-US"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rPr>
              <a:t>SDS</a:t>
            </a:r>
            <a:r>
              <a:rPr lang="ja-JP" altLang="en-US" i="1" dirty="0">
                <a:latin typeface="BIZ UDPゴシック" panose="020B0400000000000000" pitchFamily="50" charset="-128"/>
                <a:ea typeface="BIZ UDPゴシック" panose="020B0400000000000000" pitchFamily="50" charset="-128"/>
                <a:cs typeface="ＭＳ Ｐゴシック" panose="020B0600070205080204" pitchFamily="50" charset="-128"/>
              </a:rPr>
              <a:t>の交付</a:t>
            </a:r>
            <a:endParaRPr lang="en-US"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条例：</a:t>
            </a:r>
            <a:endParaRPr lang="en-US" altLang="ja-JP"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a:p>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　・取扱量の届出</a:t>
            </a:r>
            <a:r>
              <a:rPr lang="en-US" altLang="ja-JP" i="1" baseline="30000" dirty="0">
                <a:latin typeface="BIZ UDPゴシック" panose="020B0400000000000000" pitchFamily="50" charset="-128"/>
                <a:ea typeface="BIZ UDPゴシック" panose="020B0400000000000000" pitchFamily="50" charset="-128"/>
                <a:cs typeface="ＭＳ Ｐゴシック" panose="020B0600070205080204" pitchFamily="50" charset="-128"/>
              </a:rPr>
              <a:t>※1,2</a:t>
            </a:r>
            <a:endParaRPr lang="en-US" altLang="ja-JP"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　・緊急事態発生時の措置</a:t>
            </a:r>
            <a:endParaRPr lang="ja-JP"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en-US"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2" name="角丸四角形 21"/>
          <p:cNvSpPr/>
          <p:nvPr/>
        </p:nvSpPr>
        <p:spPr>
          <a:xfrm>
            <a:off x="447509" y="2619872"/>
            <a:ext cx="8343617" cy="1760579"/>
          </a:xfrm>
          <a:prstGeom prst="roundRect">
            <a:avLst>
              <a:gd name="adj" fmla="val 11535"/>
            </a:avLst>
          </a:prstGeom>
          <a:noFill/>
          <a:ln w="38100" cap="flat" cmpd="sng" algn="ctr">
            <a:solidFill>
              <a:srgbClr val="FF0000"/>
            </a:solidFill>
            <a:prstDash val="solid"/>
          </a:ln>
          <a:effectLst/>
        </p:spPr>
        <p:txBody>
          <a:bodyPr wrap="square" anchor="ctr" anchorCtr="0">
            <a:noAutofit/>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第一種管理</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3" name="角丸四角形 22"/>
          <p:cNvSpPr/>
          <p:nvPr/>
        </p:nvSpPr>
        <p:spPr>
          <a:xfrm>
            <a:off x="336425" y="1653822"/>
            <a:ext cx="8605838" cy="4066663"/>
          </a:xfrm>
          <a:prstGeom prst="roundRect">
            <a:avLst>
              <a:gd name="adj" fmla="val 4026"/>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BIZ UDPゴシック" panose="020B0400000000000000" pitchFamily="50" charset="-128"/>
              <a:ea typeface="BIZ UDPゴシック" panose="020B0400000000000000" pitchFamily="50" charset="-128"/>
            </a:endParaRPr>
          </a:p>
        </p:txBody>
      </p:sp>
      <p:sp>
        <p:nvSpPr>
          <p:cNvPr id="24" name="角丸四角形 23"/>
          <p:cNvSpPr/>
          <p:nvPr/>
        </p:nvSpPr>
        <p:spPr>
          <a:xfrm>
            <a:off x="2163337" y="1505793"/>
            <a:ext cx="4943799" cy="414770"/>
          </a:xfrm>
          <a:prstGeom prst="roundRect">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15" dirty="0">
                <a:solidFill>
                  <a:srgbClr val="00B050"/>
                </a:solidFill>
                <a:latin typeface="BIZ UDPゴシック" panose="020B0400000000000000" pitchFamily="50" charset="-128"/>
                <a:ea typeface="BIZ UDPゴシック" panose="020B0400000000000000" pitchFamily="50" charset="-128"/>
              </a:rPr>
              <a:t>管理化学物質</a:t>
            </a:r>
          </a:p>
        </p:txBody>
      </p:sp>
      <p:sp>
        <p:nvSpPr>
          <p:cNvPr id="26" name="正方形/長方形 25"/>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7" name="正方形/長方形 26"/>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8" name="テキスト ボックス 27"/>
          <p:cNvSpPr txBox="1"/>
          <p:nvPr/>
        </p:nvSpPr>
        <p:spPr>
          <a:xfrm>
            <a:off x="269874" y="506096"/>
            <a:ext cx="8785225" cy="646331"/>
          </a:xfrm>
          <a:prstGeom prst="rect">
            <a:avLst/>
          </a:prstGeom>
          <a:noFill/>
          <a:ln>
            <a:noFill/>
          </a:ln>
        </p:spPr>
        <p:txBody>
          <a:bodyPr wrap="none" rtlCol="0">
            <a:noAutofit/>
          </a:bodyPr>
          <a:lstStyle/>
          <a:p>
            <a:r>
              <a:rPr kumimoji="1" lang="ja-JP" altLang="en-US" sz="3600" b="1" dirty="0">
                <a:latin typeface="BIZ UDPゴシック" panose="020B0400000000000000" pitchFamily="50" charset="-128"/>
                <a:ea typeface="BIZ UDPゴシック" panose="020B0400000000000000" pitchFamily="50" charset="-128"/>
              </a:rPr>
              <a:t>物質区分ごとの化管法及び条例の規定</a:t>
            </a:r>
          </a:p>
        </p:txBody>
      </p:sp>
      <p:sp>
        <p:nvSpPr>
          <p:cNvPr id="30" name="角丸四角形 29"/>
          <p:cNvSpPr/>
          <p:nvPr/>
        </p:nvSpPr>
        <p:spPr>
          <a:xfrm>
            <a:off x="5541196" y="2918933"/>
            <a:ext cx="3140844" cy="1273132"/>
          </a:xfrm>
          <a:prstGeom prst="roundRect">
            <a:avLst>
              <a:gd name="adj" fmla="val 3100"/>
            </a:avLst>
          </a:prstGeom>
          <a:solidFill>
            <a:sysClr val="window" lastClr="FFFFFF"/>
          </a:solidFill>
          <a:ln w="25400" cap="flat" cmpd="sng" algn="ctr">
            <a:noFill/>
            <a:prstDash val="solid"/>
          </a:ln>
          <a:effectLst/>
        </p:spPr>
        <p:txBody>
          <a:bodyPr/>
          <a:lstStyle/>
          <a:p>
            <a:pPr>
              <a:spcAft>
                <a:spcPts val="0"/>
              </a:spcAft>
            </a:pPr>
            <a:r>
              <a:rPr lang="ja-JP" altLang="en-US"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a:t>
            </a:r>
            <a:endParaRPr lang="en-US" alt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altLang="en-US"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排出量、移動量、</a:t>
            </a: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取扱量</a:t>
            </a:r>
            <a:endParaRPr lang="en-US" altLang="ja-JP"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altLang="en-US"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の届出</a:t>
            </a:r>
            <a:r>
              <a:rPr lang="en-US" altLang="ja-JP" i="1" baseline="30000" dirty="0">
                <a:latin typeface="BIZ UDPゴシック" panose="020B0400000000000000" pitchFamily="50" charset="-128"/>
                <a:ea typeface="BIZ UDPゴシック" panose="020B0400000000000000" pitchFamily="50" charset="-128"/>
                <a:cs typeface="ＭＳ Ｐゴシック" panose="020B0600070205080204" pitchFamily="50" charset="-128"/>
              </a:rPr>
              <a:t>※1,2</a:t>
            </a:r>
            <a:endParaRPr lang="en-US" alt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zh-TW"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緊急事態発生</a:t>
            </a: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時の措置</a:t>
            </a:r>
            <a:endParaRPr lang="ja-JP"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en-US"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1" name="角丸四角形 30"/>
          <p:cNvSpPr/>
          <p:nvPr/>
        </p:nvSpPr>
        <p:spPr>
          <a:xfrm>
            <a:off x="2072972" y="4371880"/>
            <a:ext cx="3209384" cy="1187868"/>
          </a:xfrm>
          <a:prstGeom prst="roundRect">
            <a:avLst>
              <a:gd name="adj" fmla="val 3100"/>
            </a:avLst>
          </a:prstGeom>
          <a:solidFill>
            <a:sysClr val="window" lastClr="FFFFFF"/>
          </a:solidFill>
          <a:ln w="25400" cap="flat" cmpd="sng" algn="ctr">
            <a:noFill/>
            <a:prstDash val="solid"/>
          </a:ln>
          <a:effectLst/>
        </p:spPr>
        <p:txBody>
          <a:bodyPr/>
          <a:lstStyle/>
          <a:p>
            <a:pPr>
              <a:spcAft>
                <a:spcPts val="0"/>
              </a:spcAft>
            </a:pPr>
            <a:r>
              <a:rPr lang="ja-JP" altLang="en-US"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化管法：</a:t>
            </a:r>
            <a:endParaRPr lang="en-US" alt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en-US"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rPr>
              <a:t>SDS</a:t>
            </a:r>
            <a:r>
              <a:rPr lang="ja-JP" altLang="en-US" i="1" dirty="0">
                <a:latin typeface="BIZ UDPゴシック" panose="020B0400000000000000" pitchFamily="50" charset="-128"/>
                <a:ea typeface="BIZ UDPゴシック" panose="020B0400000000000000" pitchFamily="50" charset="-128"/>
                <a:cs typeface="ＭＳ Ｐゴシック" panose="020B0600070205080204" pitchFamily="50" charset="-128"/>
              </a:rPr>
              <a:t>の交付</a:t>
            </a:r>
            <a:endParaRPr lang="en-US"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条例：</a:t>
            </a:r>
            <a:endParaRPr lang="en-US" altLang="ja-JP"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zh-TW"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緊急事態発生</a:t>
            </a: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時の措置</a:t>
            </a:r>
            <a:endParaRPr lang="ja-JP"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en-US"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2" name="角丸四角形 31"/>
          <p:cNvSpPr/>
          <p:nvPr/>
        </p:nvSpPr>
        <p:spPr>
          <a:xfrm>
            <a:off x="5541196" y="4551256"/>
            <a:ext cx="3140844" cy="773252"/>
          </a:xfrm>
          <a:prstGeom prst="roundRect">
            <a:avLst>
              <a:gd name="adj" fmla="val 3100"/>
            </a:avLst>
          </a:prstGeom>
          <a:solidFill>
            <a:sysClr val="window" lastClr="FFFFFF"/>
          </a:solidFill>
          <a:ln w="25400" cap="flat" cmpd="sng" algn="ctr">
            <a:noFill/>
            <a:prstDash val="solid"/>
          </a:ln>
          <a:effectLst/>
        </p:spPr>
        <p:txBody>
          <a:bodyPr/>
          <a:lstStyle/>
          <a:p>
            <a:pPr>
              <a:spcAft>
                <a:spcPts val="0"/>
              </a:spcAft>
            </a:pP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条例：</a:t>
            </a:r>
            <a:endParaRPr lang="en-US" altLang="ja-JP"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zh-TW"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緊急事態発生</a:t>
            </a:r>
            <a:r>
              <a:rPr lang="ja-JP" altLang="en-US" i="1"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時の措置</a:t>
            </a:r>
            <a:endParaRPr lang="ja-JP"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en-US" altLang="ja-JP" i="1"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ja-JP" i="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3" name="テキスト ボックス 32"/>
          <p:cNvSpPr txBox="1"/>
          <p:nvPr/>
        </p:nvSpPr>
        <p:spPr>
          <a:xfrm>
            <a:off x="220377" y="5779980"/>
            <a:ext cx="8721886" cy="954107"/>
          </a:xfrm>
          <a:prstGeom prst="rect">
            <a:avLst/>
          </a:prstGeom>
          <a:noFill/>
        </p:spPr>
        <p:txBody>
          <a:bodyPr wrap="square" rtlCol="0">
            <a:spAutoFit/>
          </a:bodyPr>
          <a:lstStyle/>
          <a:p>
            <a:pPr marL="360000" indent="-457200"/>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 </a:t>
            </a:r>
            <a:r>
              <a:rPr lang="ja-JP" altLang="en-US" sz="1400" u="sng" dirty="0">
                <a:latin typeface="BIZ UDPゴシック" panose="020B0400000000000000" pitchFamily="50" charset="-128"/>
                <a:ea typeface="BIZ UDPゴシック" panose="020B0400000000000000" pitchFamily="50" charset="-128"/>
              </a:rPr>
              <a:t>製造業等</a:t>
            </a:r>
            <a:r>
              <a:rPr lang="en-US" altLang="ja-JP" sz="1400" u="sng" dirty="0">
                <a:latin typeface="BIZ UDPゴシック" panose="020B0400000000000000" pitchFamily="50" charset="-128"/>
                <a:ea typeface="BIZ UDPゴシック" panose="020B0400000000000000" pitchFamily="50" charset="-128"/>
              </a:rPr>
              <a:t>24</a:t>
            </a:r>
            <a:r>
              <a:rPr lang="ja-JP" altLang="en-US" sz="1400" u="sng" dirty="0">
                <a:latin typeface="BIZ UDPゴシック" panose="020B0400000000000000" pitchFamily="50" charset="-128"/>
                <a:ea typeface="BIZ UDPゴシック" panose="020B0400000000000000" pitchFamily="50" charset="-128"/>
              </a:rPr>
              <a:t>業種</a:t>
            </a:r>
            <a:r>
              <a:rPr lang="ja-JP" altLang="en-US" sz="1400" dirty="0">
                <a:latin typeface="BIZ UDPゴシック" panose="020B0400000000000000" pitchFamily="50" charset="-128"/>
                <a:ea typeface="BIZ UDPゴシック" panose="020B0400000000000000" pitchFamily="50" charset="-128"/>
              </a:rPr>
              <a:t>に属し、いずれかの第一種管理化学物質の</a:t>
            </a:r>
            <a:r>
              <a:rPr lang="ja-JP" altLang="en-US" sz="1400" u="sng" dirty="0">
                <a:latin typeface="BIZ UDPゴシック" panose="020B0400000000000000" pitchFamily="50" charset="-128"/>
                <a:ea typeface="BIZ UDPゴシック" panose="020B0400000000000000" pitchFamily="50" charset="-128"/>
              </a:rPr>
              <a:t>年間取扱量が</a:t>
            </a:r>
            <a:r>
              <a:rPr lang="en-US" altLang="ja-JP" sz="1400" u="sng" dirty="0">
                <a:latin typeface="BIZ UDPゴシック" panose="020B0400000000000000" pitchFamily="50" charset="-128"/>
                <a:ea typeface="BIZ UDPゴシック" panose="020B0400000000000000" pitchFamily="50" charset="-128"/>
              </a:rPr>
              <a:t>1</a:t>
            </a:r>
            <a:r>
              <a:rPr lang="ja-JP" altLang="en-US" sz="1400" u="sng" dirty="0">
                <a:latin typeface="BIZ UDPゴシック" panose="020B0400000000000000" pitchFamily="50" charset="-128"/>
                <a:ea typeface="BIZ UDPゴシック" panose="020B0400000000000000" pitchFamily="50" charset="-128"/>
              </a:rPr>
              <a:t>トン以上</a:t>
            </a:r>
            <a:r>
              <a:rPr lang="ja-JP" altLang="en-US" sz="1400" dirty="0">
                <a:latin typeface="BIZ UDPゴシック" panose="020B0400000000000000" pitchFamily="50" charset="-128"/>
                <a:ea typeface="BIZ UDPゴシック" panose="020B0400000000000000" pitchFamily="50" charset="-128"/>
              </a:rPr>
              <a:t>（特定第一種指定化学　　　物質の場合は</a:t>
            </a:r>
            <a:r>
              <a:rPr lang="en-US" altLang="ja-JP" sz="1400" dirty="0">
                <a:latin typeface="BIZ UDPゴシック" panose="020B0400000000000000" pitchFamily="50" charset="-128"/>
                <a:ea typeface="BIZ UDPゴシック" panose="020B0400000000000000" pitchFamily="50" charset="-128"/>
              </a:rPr>
              <a:t>500kg</a:t>
            </a:r>
            <a:r>
              <a:rPr lang="ja-JP" altLang="en-US" sz="1400" dirty="0">
                <a:latin typeface="BIZ UDPゴシック" panose="020B0400000000000000" pitchFamily="50" charset="-128"/>
                <a:ea typeface="BIZ UDPゴシック" panose="020B0400000000000000" pitchFamily="50" charset="-128"/>
              </a:rPr>
              <a:t>以上）で、</a:t>
            </a:r>
            <a:r>
              <a:rPr lang="ja-JP" altLang="en-US" sz="1400" u="sng" dirty="0">
                <a:latin typeface="BIZ UDPゴシック" panose="020B0400000000000000" pitchFamily="50" charset="-128"/>
                <a:ea typeface="BIZ UDPゴシック" panose="020B0400000000000000" pitchFamily="50" charset="-128"/>
              </a:rPr>
              <a:t>従業員</a:t>
            </a:r>
            <a:r>
              <a:rPr lang="en-US" altLang="ja-JP" sz="1400" u="sng" dirty="0">
                <a:latin typeface="BIZ UDPゴシック" panose="020B0400000000000000" pitchFamily="50" charset="-128"/>
                <a:ea typeface="BIZ UDPゴシック" panose="020B0400000000000000" pitchFamily="50" charset="-128"/>
              </a:rPr>
              <a:t>21</a:t>
            </a:r>
            <a:r>
              <a:rPr lang="ja-JP" altLang="en-US" sz="1400" u="sng" dirty="0">
                <a:latin typeface="BIZ UDPゴシック" panose="020B0400000000000000" pitchFamily="50" charset="-128"/>
                <a:ea typeface="BIZ UDPゴシック" panose="020B0400000000000000" pitchFamily="50" charset="-128"/>
              </a:rPr>
              <a:t>人以上の事業者</a:t>
            </a:r>
            <a:r>
              <a:rPr lang="ja-JP" altLang="en-US" sz="1400" dirty="0">
                <a:latin typeface="BIZ UDPゴシック" panose="020B0400000000000000" pitchFamily="50" charset="-128"/>
                <a:ea typeface="BIZ UDPゴシック" panose="020B0400000000000000" pitchFamily="50" charset="-128"/>
              </a:rPr>
              <a:t>（第一種管理化学物質取扱事業者）が対象</a:t>
            </a:r>
            <a:endParaRPr lang="en-US" altLang="ja-JP" sz="1400" dirty="0">
              <a:latin typeface="BIZ UDPゴシック" panose="020B0400000000000000" pitchFamily="50" charset="-128"/>
              <a:ea typeface="BIZ UDPゴシック" panose="020B0400000000000000" pitchFamily="50" charset="-128"/>
            </a:endParaRPr>
          </a:p>
          <a:p>
            <a:pPr marL="360000" indent="-457200"/>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 第一種管理化学物質取扱事業者のうち、</a:t>
            </a:r>
            <a:r>
              <a:rPr lang="ja-JP" altLang="en-US" sz="1400" u="sng" dirty="0">
                <a:latin typeface="BIZ UDPゴシック" panose="020B0400000000000000" pitchFamily="50" charset="-128"/>
                <a:ea typeface="BIZ UDPゴシック" panose="020B0400000000000000" pitchFamily="50" charset="-128"/>
              </a:rPr>
              <a:t>従業員</a:t>
            </a:r>
            <a:r>
              <a:rPr lang="en-US" altLang="ja-JP" sz="1400" u="sng" dirty="0">
                <a:latin typeface="BIZ UDPゴシック" panose="020B0400000000000000" pitchFamily="50" charset="-128"/>
                <a:ea typeface="BIZ UDPゴシック" panose="020B0400000000000000" pitchFamily="50" charset="-128"/>
              </a:rPr>
              <a:t>50</a:t>
            </a:r>
            <a:r>
              <a:rPr lang="ja-JP" altLang="en-US" sz="1400" u="sng" dirty="0">
                <a:latin typeface="BIZ UDPゴシック" panose="020B0400000000000000" pitchFamily="50" charset="-128"/>
                <a:ea typeface="BIZ UDPゴシック" panose="020B0400000000000000" pitchFamily="50" charset="-128"/>
              </a:rPr>
              <a:t>人以上の事業所</a:t>
            </a:r>
            <a:r>
              <a:rPr lang="ja-JP" altLang="en-US" sz="1400" dirty="0">
                <a:latin typeface="BIZ UDPゴシック" panose="020B0400000000000000" pitchFamily="50" charset="-128"/>
                <a:ea typeface="BIZ UDPゴシック" panose="020B0400000000000000" pitchFamily="50" charset="-128"/>
              </a:rPr>
              <a:t>は、「化学物質管理計画書」及び「化学物質管理目標」の届出も義務付け</a:t>
            </a:r>
          </a:p>
        </p:txBody>
      </p:sp>
      <p:sp>
        <p:nvSpPr>
          <p:cNvPr id="16" name="角丸四角形 15"/>
          <p:cNvSpPr/>
          <p:nvPr/>
        </p:nvSpPr>
        <p:spPr>
          <a:xfrm>
            <a:off x="434852" y="4380453"/>
            <a:ext cx="8356274" cy="1227910"/>
          </a:xfrm>
          <a:prstGeom prst="roundRect">
            <a:avLst>
              <a:gd name="adj" fmla="val 15319"/>
            </a:avLst>
          </a:prstGeom>
          <a:noFill/>
          <a:ln w="38100" cap="flat" cmpd="sng" algn="ctr">
            <a:solidFill>
              <a:srgbClr val="FF0000"/>
            </a:solidFill>
            <a:prstDash val="solid"/>
          </a:ln>
          <a:effectLst/>
        </p:spPr>
        <p:txBody>
          <a:bodyPr wrap="square" anchor="ctr" anchorCtr="0">
            <a:noAutofit/>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第二種管理</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7</a:t>
            </a:fld>
            <a:endParaRPr lang="en-US" dirty="0"/>
          </a:p>
        </p:txBody>
      </p:sp>
    </p:spTree>
    <p:extLst>
      <p:ext uri="{BB962C8B-B14F-4D97-AF65-F5344CB8AC3E}">
        <p14:creationId xmlns:p14="http://schemas.microsoft.com/office/powerpoint/2010/main" val="3853077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984609" y="1681946"/>
            <a:ext cx="7428767" cy="5176054"/>
          </a:xfrm>
        </p:spPr>
        <p:txBody>
          <a:bodyPr rtlCol="0" anchor="ctr">
            <a:normAutofit/>
          </a:bodyPr>
          <a:lstStyle/>
          <a:p>
            <a:pPr marL="742950" indent="-742950">
              <a:buClr>
                <a:schemeClr val="tx1"/>
              </a:buClr>
              <a:buFont typeface="+mj-lt"/>
              <a:buAutoNum type="arabicPeriod" startAt="2"/>
            </a:pPr>
            <a:r>
              <a:rPr lang="ja-JP" altLang="en-US" sz="4000" b="1" dirty="0">
                <a:latin typeface="BIZ UDPゴシック" panose="020B0400000000000000" pitchFamily="50" charset="-128"/>
                <a:ea typeface="BIZ UDPゴシック" panose="020B0400000000000000" pitchFamily="50" charset="-128"/>
              </a:rPr>
              <a:t>化学物質管理制度対象物質見直しの内容</a:t>
            </a:r>
            <a:endParaRPr lang="en-US" altLang="ja-JP" sz="4000" b="1" dirty="0">
              <a:solidFill>
                <a:schemeClr val="bg1">
                  <a:lumMod val="85000"/>
                </a:schemeClr>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01CF334-2D5C-4859-84A6-CA7E6E43FAEB}" type="slidenum">
              <a:rPr lang="en-US" smtClean="0"/>
              <a:pPr/>
              <a:t>8</a:t>
            </a:fld>
            <a:endParaRPr lang="en-US" dirty="0"/>
          </a:p>
        </p:txBody>
      </p:sp>
    </p:spTree>
    <p:extLst>
      <p:ext uri="{BB962C8B-B14F-4D97-AF65-F5344CB8AC3E}">
        <p14:creationId xmlns:p14="http://schemas.microsoft.com/office/powerpoint/2010/main" val="3807142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0488" y="1188940"/>
            <a:ext cx="8785225" cy="730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正方形/長方形 10"/>
          <p:cNvSpPr/>
          <p:nvPr/>
        </p:nvSpPr>
        <p:spPr>
          <a:xfrm>
            <a:off x="269875" y="1261965"/>
            <a:ext cx="8785225" cy="730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 name="テキスト ボックス 11"/>
          <p:cNvSpPr txBox="1"/>
          <p:nvPr/>
        </p:nvSpPr>
        <p:spPr>
          <a:xfrm>
            <a:off x="269875" y="506096"/>
            <a:ext cx="9103774" cy="646331"/>
          </a:xfrm>
          <a:prstGeom prst="rect">
            <a:avLst/>
          </a:prstGeom>
          <a:noFill/>
          <a:ln>
            <a:noFill/>
          </a:ln>
        </p:spPr>
        <p:txBody>
          <a:bodyPr wrap="none" rtlCol="0">
            <a:noAutofit/>
          </a:bodyPr>
          <a:lstStyle/>
          <a:p>
            <a:r>
              <a:rPr kumimoji="1" lang="ja-JP" altLang="en-US" sz="3200" b="1" dirty="0">
                <a:latin typeface="BIZ UDPゴシック" panose="020B0400000000000000" pitchFamily="50" charset="-128"/>
                <a:ea typeface="BIZ UDPゴシック" panose="020B0400000000000000" pitchFamily="50" charset="-128"/>
              </a:rPr>
              <a:t>化管法対象物質（指定化学物質）見直しの考え方</a:t>
            </a:r>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pPr rtl="0"/>
            <a:fld id="{401CF334-2D5C-4859-84A6-CA7E6E43FAEB}" type="slidenum">
              <a:rPr lang="en-US" smtClean="0"/>
              <a:t>9</a:t>
            </a:fld>
            <a:endParaRPr lang="en-US" dirty="0"/>
          </a:p>
        </p:txBody>
      </p:sp>
      <p:sp>
        <p:nvSpPr>
          <p:cNvPr id="3" name="正方形/長方形 2"/>
          <p:cNvSpPr/>
          <p:nvPr/>
        </p:nvSpPr>
        <p:spPr>
          <a:xfrm>
            <a:off x="90488" y="1456549"/>
            <a:ext cx="8785225" cy="5201424"/>
          </a:xfrm>
          <a:prstGeom prst="rect">
            <a:avLst/>
          </a:prstGeom>
        </p:spPr>
        <p:txBody>
          <a:bodyPr wrap="square">
            <a:spAutoFit/>
          </a:bodyPr>
          <a:lstStyle/>
          <a:p>
            <a:pPr marL="400050" indent="-400050">
              <a:buFont typeface="+mj-lt"/>
              <a:buAutoNum type="romanUcPeriod"/>
            </a:pPr>
            <a:r>
              <a:rPr lang="ja-JP" altLang="en-US" sz="2000" dirty="0">
                <a:latin typeface="BIZ UDPゴシック" panose="020B0400000000000000" pitchFamily="50" charset="-128"/>
                <a:ea typeface="BIZ UDPゴシック" panose="020B0400000000000000" pitchFamily="50" charset="-128"/>
              </a:rPr>
              <a:t>対象とする候補物質（母集団）</a:t>
            </a:r>
          </a:p>
          <a:p>
            <a:pPr marL="742950" lvl="1" indent="-285750">
              <a:buFont typeface="Arial" panose="020B0604020202020204" pitchFamily="34" charset="0"/>
              <a:buChar char="•"/>
            </a:pPr>
            <a:r>
              <a:rPr lang="ja-JP" altLang="en-US" dirty="0">
                <a:latin typeface="BIZ UDPゴシック" panose="020B0400000000000000" pitchFamily="50" charset="-128"/>
                <a:ea typeface="BIZ UDPゴシック" panose="020B0400000000000000" pitchFamily="50" charset="-128"/>
              </a:rPr>
              <a:t>現行化管法対象物質、各種法令規制物質等（農薬は引き続き対象）</a:t>
            </a:r>
          </a:p>
          <a:p>
            <a:pPr marL="400050" indent="-400050">
              <a:buFont typeface="+mj-lt"/>
              <a:buAutoNum type="romanUcPeriod" startAt="2"/>
            </a:pPr>
            <a:r>
              <a:rPr lang="ja-JP" altLang="en-US" sz="2000" dirty="0">
                <a:latin typeface="BIZ UDPゴシック" panose="020B0400000000000000" pitchFamily="50" charset="-128"/>
                <a:ea typeface="BIZ UDPゴシック" panose="020B0400000000000000" pitchFamily="50" charset="-128"/>
              </a:rPr>
              <a:t>有害性の判断基準</a:t>
            </a:r>
          </a:p>
          <a:p>
            <a:pPr marL="742950" lvl="1" indent="-285750">
              <a:buFont typeface="Arial" panose="020B0604020202020204" pitchFamily="34" charset="0"/>
              <a:buChar char="•"/>
            </a:pPr>
            <a:r>
              <a:rPr lang="ja-JP" altLang="en-US" dirty="0">
                <a:latin typeface="BIZ UDPゴシック" panose="020B0400000000000000" pitchFamily="50" charset="-128"/>
                <a:ea typeface="BIZ UDPゴシック" panose="020B0400000000000000" pitchFamily="50" charset="-128"/>
              </a:rPr>
              <a:t>評価手法が確立して一定のデータ蓄積がある項目（発がん性、生殖毒性等）</a:t>
            </a:r>
          </a:p>
          <a:p>
            <a:pPr marL="742950" lvl="1" indent="-285750">
              <a:buFont typeface="Arial" panose="020B0604020202020204" pitchFamily="34" charset="0"/>
              <a:buChar char="•"/>
            </a:pPr>
            <a:r>
              <a:rPr lang="ja-JP" altLang="en-US" dirty="0">
                <a:latin typeface="BIZ UDPゴシック" panose="020B0400000000000000" pitchFamily="50" charset="-128"/>
                <a:ea typeface="BIZ UDPゴシック" panose="020B0400000000000000" pitchFamily="50" charset="-128"/>
              </a:rPr>
              <a:t>一定以上の生態毒性を有し難分解、高蓄積である物質を特定第一種指定化学物質に追加　　　</a:t>
            </a:r>
          </a:p>
          <a:p>
            <a:pPr marL="742950" lvl="1" indent="-285750">
              <a:buFont typeface="Arial" panose="020B0604020202020204" pitchFamily="34" charset="0"/>
              <a:buChar char="•"/>
            </a:pPr>
            <a:r>
              <a:rPr lang="ja-JP" altLang="en-US" dirty="0">
                <a:latin typeface="BIZ UDPゴシック" panose="020B0400000000000000" pitchFamily="50" charset="-128"/>
                <a:ea typeface="BIZ UDPゴシック" panose="020B0400000000000000" pitchFamily="50" charset="-128"/>
              </a:rPr>
              <a:t>有害性情報にユスリカの情報を追加</a:t>
            </a:r>
          </a:p>
          <a:p>
            <a:pPr marL="400050" indent="-400050">
              <a:buFont typeface="+mj-lt"/>
              <a:buAutoNum type="romanUcPeriod" startAt="3"/>
            </a:pPr>
            <a:r>
              <a:rPr lang="ja-JP" altLang="en-US" sz="2000" dirty="0">
                <a:latin typeface="BIZ UDPゴシック" panose="020B0400000000000000" pitchFamily="50" charset="-128"/>
                <a:ea typeface="BIZ UDPゴシック" panose="020B0400000000000000" pitchFamily="50" charset="-128"/>
              </a:rPr>
              <a:t>環境中での存在に関する判断基準</a:t>
            </a:r>
          </a:p>
          <a:p>
            <a:pPr marL="800100" lvl="1" indent="-342900">
              <a:buFont typeface="+mj-lt"/>
              <a:buAutoNum type="arabicPeriod"/>
            </a:pPr>
            <a:r>
              <a:rPr lang="ja-JP" altLang="en-US" dirty="0">
                <a:latin typeface="BIZ UDPゴシック" panose="020B0400000000000000" pitchFamily="50" charset="-128"/>
                <a:ea typeface="BIZ UDPゴシック" panose="020B0400000000000000" pitchFamily="50" charset="-128"/>
              </a:rPr>
              <a:t>一般環境中での検出状況</a:t>
            </a:r>
          </a:p>
          <a:p>
            <a:pPr marL="800100" lvl="1" indent="-342900">
              <a:buFont typeface="+mj-lt"/>
              <a:buAutoNum type="arabicPeriod"/>
            </a:pPr>
            <a:r>
              <a:rPr lang="ja-JP" altLang="en-US" dirty="0">
                <a:latin typeface="BIZ UDPゴシック" panose="020B0400000000000000" pitchFamily="50" charset="-128"/>
                <a:ea typeface="BIZ UDPゴシック" panose="020B0400000000000000" pitchFamily="50" charset="-128"/>
              </a:rPr>
              <a:t>排出量等での判断</a:t>
            </a:r>
          </a:p>
          <a:p>
            <a:pPr marL="720000" lvl="1" indent="-180000"/>
            <a:r>
              <a:rPr lang="ja-JP" altLang="en-US" dirty="0">
                <a:latin typeface="BIZ UDPゴシック" panose="020B0400000000000000" pitchFamily="50" charset="-128"/>
                <a:ea typeface="BIZ UDPゴシック" panose="020B0400000000000000" pitchFamily="50" charset="-128"/>
              </a:rPr>
              <a:t>・現行の第一種指定化学物質：届出排出量＋届出外排出量 </a:t>
            </a:r>
            <a:r>
              <a:rPr lang="en-US" altLang="ja-JP" dirty="0">
                <a:latin typeface="BIZ UDPゴシック" panose="020B0400000000000000" pitchFamily="50" charset="-128"/>
                <a:ea typeface="BIZ UDPゴシック" panose="020B0400000000000000" pitchFamily="50" charset="-128"/>
              </a:rPr>
              <a:t>10</a:t>
            </a:r>
            <a:r>
              <a:rPr lang="ja-JP" altLang="en-US" dirty="0">
                <a:latin typeface="BIZ UDPゴシック" panose="020B0400000000000000" pitchFamily="50" charset="-128"/>
                <a:ea typeface="BIZ UDPゴシック" panose="020B0400000000000000" pitchFamily="50" charset="-128"/>
              </a:rPr>
              <a:t>トン以上（届出移動量が多い物質は</a:t>
            </a:r>
            <a:r>
              <a:rPr lang="en-US" altLang="ja-JP" dirty="0">
                <a:latin typeface="BIZ UDPゴシック" panose="020B0400000000000000" pitchFamily="50" charset="-128"/>
                <a:ea typeface="BIZ UDPゴシック" panose="020B0400000000000000" pitchFamily="50" charset="-128"/>
              </a:rPr>
              <a:t>100</a:t>
            </a:r>
            <a:r>
              <a:rPr lang="ja-JP" altLang="en-US" dirty="0">
                <a:latin typeface="BIZ UDPゴシック" panose="020B0400000000000000" pitchFamily="50" charset="-128"/>
                <a:ea typeface="BIZ UDPゴシック" panose="020B0400000000000000" pitchFamily="50" charset="-128"/>
              </a:rPr>
              <a:t>トン以上）</a:t>
            </a:r>
          </a:p>
          <a:p>
            <a:pPr marL="720000" lvl="1" indent="-180000"/>
            <a:r>
              <a:rPr lang="ja-JP" altLang="en-US" dirty="0">
                <a:latin typeface="BIZ UDPゴシック" panose="020B0400000000000000" pitchFamily="50" charset="-128"/>
                <a:ea typeface="BIZ UDPゴシック" panose="020B0400000000000000" pitchFamily="50" charset="-128"/>
              </a:rPr>
              <a:t>・現行の第一種指定化学物質ではない物質（化審法用途のみの物質）：推計排出量 </a:t>
            </a:r>
            <a:r>
              <a:rPr lang="en-US" altLang="ja-JP" dirty="0">
                <a:latin typeface="BIZ UDPゴシック" panose="020B0400000000000000" pitchFamily="50" charset="-128"/>
                <a:ea typeface="BIZ UDPゴシック" panose="020B0400000000000000" pitchFamily="50" charset="-128"/>
              </a:rPr>
              <a:t>10</a:t>
            </a:r>
            <a:r>
              <a:rPr lang="ja-JP" altLang="en-US" dirty="0">
                <a:latin typeface="BIZ UDPゴシック" panose="020B0400000000000000" pitchFamily="50" charset="-128"/>
                <a:ea typeface="BIZ UDPゴシック" panose="020B0400000000000000" pitchFamily="50" charset="-128"/>
              </a:rPr>
              <a:t>トン以上</a:t>
            </a:r>
          </a:p>
          <a:p>
            <a:pPr marL="720000" lvl="1" indent="-180000"/>
            <a:r>
              <a:rPr lang="ja-JP" altLang="en-US" dirty="0">
                <a:latin typeface="BIZ UDPゴシック" panose="020B0400000000000000" pitchFamily="50" charset="-128"/>
                <a:ea typeface="BIZ UDPゴシック" panose="020B0400000000000000" pitchFamily="50" charset="-128"/>
              </a:rPr>
              <a:t>・現行の第一種指定化学物質ではない物質（化審法用途以外の用途もある物質）：製造輸入量 ：</a:t>
            </a:r>
            <a:r>
              <a:rPr lang="en-US" altLang="ja-JP" dirty="0">
                <a:latin typeface="BIZ UDPゴシック" panose="020B0400000000000000" pitchFamily="50" charset="-128"/>
                <a:ea typeface="BIZ UDPゴシック" panose="020B0400000000000000" pitchFamily="50" charset="-128"/>
              </a:rPr>
              <a:t>100</a:t>
            </a:r>
            <a:r>
              <a:rPr lang="ja-JP" altLang="en-US" dirty="0">
                <a:latin typeface="BIZ UDPゴシック" panose="020B0400000000000000" pitchFamily="50" charset="-128"/>
                <a:ea typeface="BIZ UDPゴシック" panose="020B0400000000000000" pitchFamily="50" charset="-128"/>
              </a:rPr>
              <a:t>トン以上</a:t>
            </a:r>
          </a:p>
          <a:p>
            <a:pPr marL="400050" indent="-400050">
              <a:buFont typeface="+mj-lt"/>
              <a:buAutoNum type="romanUcPeriod" startAt="4"/>
            </a:pPr>
            <a:r>
              <a:rPr lang="ja-JP" altLang="en-US" sz="2000" dirty="0">
                <a:latin typeface="BIZ UDPゴシック" panose="020B0400000000000000" pitchFamily="50" charset="-128"/>
                <a:ea typeface="BIZ UDPゴシック" panose="020B0400000000000000" pitchFamily="50" charset="-128"/>
              </a:rPr>
              <a:t>環境保全施策上必要な物質</a:t>
            </a:r>
          </a:p>
          <a:p>
            <a:pPr marL="742950" lvl="1" indent="-285750">
              <a:buFont typeface="Arial" panose="020B0604020202020204" pitchFamily="34" charset="0"/>
              <a:buChar char="•"/>
            </a:pPr>
            <a:r>
              <a:rPr lang="ja-JP" altLang="en-US" dirty="0">
                <a:latin typeface="BIZ UDPゴシック" panose="020B0400000000000000" pitchFamily="50" charset="-128"/>
                <a:ea typeface="BIZ UDPゴシック" panose="020B0400000000000000" pitchFamily="50" charset="-128"/>
              </a:rPr>
              <a:t>環境基準が設定されている物質、化審法の優先評価化学物質等</a:t>
            </a:r>
          </a:p>
        </p:txBody>
      </p:sp>
    </p:spTree>
    <p:extLst>
      <p:ext uri="{BB962C8B-B14F-4D97-AF65-F5344CB8AC3E}">
        <p14:creationId xmlns:p14="http://schemas.microsoft.com/office/powerpoint/2010/main" val="21023518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ブレーンストーミングのプレゼンテーション">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ユーザー定義 1">
      <a:majorFont>
        <a:latin typeface="Century Gothic"/>
        <a:ea typeface="BIZ UDゴシック"/>
        <a:cs typeface=""/>
      </a:majorFont>
      <a:minorFont>
        <a:latin typeface="Palatino Linotype"/>
        <a:ea typeface="BIZ UD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lt1"/>
        </a:solidFill>
        <a:ln w="38100">
          <a:solidFill>
            <a:srgbClr val="002060"/>
          </a:solidFill>
        </a:ln>
      </a:spPr>
      <a:bodyPr vert="eaVert" anchor="b"/>
      <a:lstStyle>
        <a:defPPr>
          <a:defRPr dirty="0">
            <a:latin typeface="ＭＳ Ｐゴシック" panose="020B0600070205080204" pitchFamily="50" charset="-128"/>
            <a:ea typeface="ＭＳ Ｐゴシック" panose="020B0600070205080204" pitchFamily="50" charset="-128"/>
          </a:defRPr>
        </a:defPPr>
      </a:lstStyle>
      <a:style>
        <a:lnRef idx="2">
          <a:schemeClr val="dk1"/>
        </a:lnRef>
        <a:fillRef idx="1">
          <a:schemeClr val="lt1"/>
        </a:fillRef>
        <a:effectRef idx="0">
          <a:schemeClr val="dk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bodyPr rtlCol="0">
        <a:normAutofit fontScale="92500" lnSpcReduction="10000"/>
      </a:bodyPr>
      <a:lstStyle>
        <a:defPPr>
          <a:buFont typeface="Wingdings" pitchFamily="2" charset="2"/>
          <a:buNone/>
          <a:defRPr sz="1900" b="1" dirty="0" smtClean="0">
            <a:latin typeface="BIZ UDPゴシック" panose="020B0400000000000000" pitchFamily="50" charset="-128"/>
            <a:ea typeface="BIZ UDPゴシック" panose="020B0400000000000000" pitchFamily="50" charset="-128"/>
          </a:defRPr>
        </a:defPPr>
      </a:lstStyle>
    </a:txDef>
  </a:objectDefaults>
  <a:extraClrSchemeLst/>
  <a:extLst>
    <a:ext uri="{05A4C25C-085E-4340-85A3-A5531E510DB2}">
      <thm15:themeFamily xmlns:thm15="http://schemas.microsoft.com/office/thememl/2012/main" name="Office_15870482_TF03460637.potx" id="{8F3B156D-932A-4C4F-B19B-13DA9C7AB513}" vid="{CAF0C7A8-6467-402F-B5CC-E460ADA54A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ビジネス ブレーンストーミング プレゼンテーション</Template>
  <TotalTime>0</TotalTime>
  <Words>4223</Words>
  <Application>Microsoft Office PowerPoint</Application>
  <PresentationFormat>画面に合わせる (4:3)</PresentationFormat>
  <Paragraphs>495</Paragraphs>
  <Slides>30</Slides>
  <Notes>30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30</vt:i4>
      </vt:variant>
    </vt:vector>
  </HeadingPairs>
  <TitlesOfParts>
    <vt:vector size="42" baseType="lpstr">
      <vt:lpstr>BIZ UDPゴシック</vt:lpstr>
      <vt:lpstr>BIZ UDゴシック</vt:lpstr>
      <vt:lpstr>HG創英角ｺﾞｼｯｸUB</vt:lpstr>
      <vt:lpstr>Meiryo UI</vt:lpstr>
      <vt:lpstr>ＭＳ Ｐゴシック</vt:lpstr>
      <vt:lpstr>ＭＳ 明朝</vt:lpstr>
      <vt:lpstr>Arial</vt:lpstr>
      <vt:lpstr>Palatino Linotype</vt:lpstr>
      <vt:lpstr>Wingdings</vt:lpstr>
      <vt:lpstr>Wingdings 2</vt:lpstr>
      <vt:lpstr>Wingdings 3</vt:lpstr>
      <vt:lpstr>ブレーンストーミングのプレゼンテーション</vt:lpstr>
      <vt:lpstr>化学物質管理制度対象物質の 見直し内容について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2024-08-19T01:24:37Z</dcterms:created>
  <dcterms:modified xsi:type="dcterms:W3CDTF">2024-08-19T01:24:42Z</dcterms:modified>
</cp:coreProperties>
</file>