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57" r:id="rId1"/>
  </p:sldMasterIdLst>
  <p:notesMasterIdLst>
    <p:notesMasterId r:id="rId40"/>
  </p:notesMasterIdLst>
  <p:sldIdLst>
    <p:sldId id="256" r:id="rId2"/>
    <p:sldId id="465" r:id="rId3"/>
    <p:sldId id="373" r:id="rId4"/>
    <p:sldId id="509" r:id="rId5"/>
    <p:sldId id="510" r:id="rId6"/>
    <p:sldId id="483" r:id="rId7"/>
    <p:sldId id="488" r:id="rId8"/>
    <p:sldId id="263" r:id="rId9"/>
    <p:sldId id="503" r:id="rId10"/>
    <p:sldId id="477" r:id="rId11"/>
    <p:sldId id="486" r:id="rId12"/>
    <p:sldId id="400" r:id="rId13"/>
    <p:sldId id="490" r:id="rId14"/>
    <p:sldId id="406" r:id="rId15"/>
    <p:sldId id="264" r:id="rId16"/>
    <p:sldId id="501" r:id="rId17"/>
    <p:sldId id="492" r:id="rId18"/>
    <p:sldId id="497" r:id="rId19"/>
    <p:sldId id="495" r:id="rId20"/>
    <p:sldId id="511" r:id="rId21"/>
    <p:sldId id="512" r:id="rId22"/>
    <p:sldId id="498" r:id="rId23"/>
    <p:sldId id="470" r:id="rId24"/>
    <p:sldId id="507" r:id="rId25"/>
    <p:sldId id="516" r:id="rId26"/>
    <p:sldId id="514" r:id="rId27"/>
    <p:sldId id="529" r:id="rId28"/>
    <p:sldId id="530" r:id="rId29"/>
    <p:sldId id="508" r:id="rId30"/>
    <p:sldId id="505" r:id="rId31"/>
    <p:sldId id="496" r:id="rId32"/>
    <p:sldId id="517" r:id="rId33"/>
    <p:sldId id="518" r:id="rId34"/>
    <p:sldId id="524" r:id="rId35"/>
    <p:sldId id="528" r:id="rId36"/>
    <p:sldId id="527" r:id="rId37"/>
    <p:sldId id="506" r:id="rId38"/>
    <p:sldId id="531"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238" autoAdjust="0"/>
  </p:normalViewPr>
  <p:slideViewPr>
    <p:cSldViewPr snapToGrid="0">
      <p:cViewPr varScale="1">
        <p:scale>
          <a:sx n="68" d="100"/>
          <a:sy n="68" d="100"/>
        </p:scale>
        <p:origin x="12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913B00-18B6-47B3-B776-A5F339FE082B}" type="datetimeFigureOut">
              <a:rPr kumimoji="1" lang="ja-JP" altLang="en-US" smtClean="0"/>
              <a:t>2024/8/22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8070C-025B-4581-94F4-DD92936C2B95}" type="slidenum">
              <a:rPr kumimoji="1" lang="ja-JP" altLang="en-US" smtClean="0"/>
              <a:t>‹#›</a:t>
            </a:fld>
            <a:endParaRPr kumimoji="1" lang="ja-JP" altLang="en-US"/>
          </a:p>
        </p:txBody>
      </p:sp>
    </p:spTree>
    <p:extLst>
      <p:ext uri="{BB962C8B-B14F-4D97-AF65-F5344CB8AC3E}">
        <p14:creationId xmlns:p14="http://schemas.microsoft.com/office/powerpoint/2010/main" val="2030755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C0C9BF-5216-4A36-AAAA-79912E572A54}"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05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AE4C48-DC18-495B-95EC-DC00FEA75184}"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86109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7741D6-1307-47A3-B929-9D8453A011BD}"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39307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AD849-F60C-4847-8897-790F211FFAA2}"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40348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2BE622-EF29-47B8-A572-333A727DA0ED}"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96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E33232-3316-4E54-8F33-E970F4B2A054}" type="datetime1">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87579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251C72-C3D4-4B79-8827-B6D04BB349D6}" type="datetime1">
              <a:rPr kumimoji="1" lang="ja-JP" altLang="en-US" smtClean="0"/>
              <a:t>2024/8/22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1620592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875A1C-671C-4218-A938-51DFDF89176D}" type="datetime1">
              <a:rPr kumimoji="1" lang="ja-JP" altLang="en-US" smtClean="0"/>
              <a:t>2024/8/22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06054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FE44EE-910F-421B-B744-AA892CFF4F3B}" type="datetime1">
              <a:rPr kumimoji="1" lang="ja-JP" altLang="en-US" smtClean="0"/>
              <a:t>2024/8/22</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3979902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2F6FBF0-44C8-4B5D-A6D2-9D0FFA132EB7}" type="datetime1">
              <a:rPr kumimoji="1" lang="ja-JP" altLang="en-US" smtClean="0"/>
              <a:t>2024/8/22</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96339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8B6CA9-72CB-49FB-96BB-79177B033BB2}" type="datetime1">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7412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ECE88AC-DE55-4682-8A2B-70FE430E0794}" type="datetime1">
              <a:rPr kumimoji="1" lang="ja-JP" altLang="en-US" smtClean="0"/>
              <a:t>2024/8/22</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3B36D01-8D84-416B-8533-51F8D6297C0F}"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846725"/>
      </p:ext>
    </p:extLst>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スライド番号プレースホルダー 2">
            <a:extLst>
              <a:ext uri="{FF2B5EF4-FFF2-40B4-BE49-F238E27FC236}">
                <a16:creationId xmlns:a16="http://schemas.microsoft.com/office/drawing/2014/main" id="{5197F105-E3FF-489C-944A-5E20761D668A}"/>
              </a:ext>
            </a:extLst>
          </p:cNvPr>
          <p:cNvSpPr>
            <a:spLocks noGrp="1"/>
          </p:cNvSpPr>
          <p:nvPr>
            <p:ph type="sldNum" sz="quarter" idx="12"/>
          </p:nvPr>
        </p:nvSpPr>
        <p:spPr/>
        <p:txBody>
          <a:bodyPr/>
          <a:lstStyle/>
          <a:p>
            <a:fld id="{33B36D01-8D84-416B-8533-51F8D6297C0F}" type="slidenum">
              <a:rPr kumimoji="1" lang="ja-JP" altLang="en-US" smtClean="0"/>
              <a:t>1</a:t>
            </a:fld>
            <a:endParaRPr kumimoji="1" lang="ja-JP" altLang="en-US"/>
          </a:p>
        </p:txBody>
      </p:sp>
      <p:sp>
        <p:nvSpPr>
          <p:cNvPr id="9" name="タイトル 7">
            <a:extLst>
              <a:ext uri="{FF2B5EF4-FFF2-40B4-BE49-F238E27FC236}">
                <a16:creationId xmlns:a16="http://schemas.microsoft.com/office/drawing/2014/main" id="{FA18270C-8C9F-4271-BF8E-08C25FEFC364}"/>
              </a:ext>
            </a:extLst>
          </p:cNvPr>
          <p:cNvSpPr txBox="1">
            <a:spLocks/>
          </p:cNvSpPr>
          <p:nvPr/>
        </p:nvSpPr>
        <p:spPr>
          <a:xfrm>
            <a:off x="1147686" y="1670944"/>
            <a:ext cx="7261677" cy="175805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府条例に基づく大気規制の</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見直し内容について</a:t>
            </a:r>
          </a:p>
        </p:txBody>
      </p:sp>
      <p:sp>
        <p:nvSpPr>
          <p:cNvPr id="10" name="タイトル 1">
            <a:extLst>
              <a:ext uri="{FF2B5EF4-FFF2-40B4-BE49-F238E27FC236}">
                <a16:creationId xmlns:a16="http://schemas.microsoft.com/office/drawing/2014/main" id="{1E31D623-C882-441E-B07B-697DCF80FABE}"/>
              </a:ext>
            </a:extLst>
          </p:cNvPr>
          <p:cNvSpPr txBox="1">
            <a:spLocks/>
          </p:cNvSpPr>
          <p:nvPr/>
        </p:nvSpPr>
        <p:spPr>
          <a:xfrm>
            <a:off x="2219324" y="5378130"/>
            <a:ext cx="5118399" cy="119250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50000"/>
              </a:lnSpc>
            </a:pPr>
            <a:r>
              <a:rPr lang="ja-JP" altLang="en-US" sz="1800" dirty="0">
                <a:solidFill>
                  <a:schemeClr val="bg1"/>
                </a:solidFill>
                <a:latin typeface="BIZ UDPゴシック" panose="020B0400000000000000" pitchFamily="50" charset="-128"/>
                <a:ea typeface="BIZ UDPゴシック" panose="020B0400000000000000" pitchFamily="50" charset="-128"/>
              </a:rPr>
              <a:t>大阪府環境農林水産部環境管理室</a:t>
            </a:r>
            <a:endParaRPr lang="en-US" altLang="ja-JP" sz="1800" dirty="0">
              <a:solidFill>
                <a:schemeClr val="bg1"/>
              </a:solidFill>
              <a:latin typeface="BIZ UDPゴシック" panose="020B0400000000000000" pitchFamily="50" charset="-128"/>
              <a:ea typeface="BIZ UDPゴシック" panose="020B0400000000000000" pitchFamily="50" charset="-128"/>
            </a:endParaRPr>
          </a:p>
          <a:p>
            <a:pPr algn="ctr">
              <a:lnSpc>
                <a:spcPct val="150000"/>
              </a:lnSpc>
            </a:pPr>
            <a:r>
              <a:rPr lang="ja-JP" altLang="en-US" sz="1800" dirty="0">
                <a:solidFill>
                  <a:schemeClr val="bg1"/>
                </a:solidFill>
                <a:latin typeface="BIZ UDPゴシック" panose="020B0400000000000000" pitchFamily="50" charset="-128"/>
                <a:ea typeface="BIZ UDPゴシック" panose="020B0400000000000000" pitchFamily="50" charset="-128"/>
              </a:rPr>
              <a:t>事業所指導課大気指導グループ　</a:t>
            </a:r>
            <a:endParaRPr lang="en-US" altLang="ja-JP" sz="1800" dirty="0">
              <a:solidFill>
                <a:schemeClr val="bg1"/>
              </a:solidFill>
              <a:latin typeface="BIZ UDPゴシック" panose="020B0400000000000000" pitchFamily="50" charset="-128"/>
              <a:ea typeface="BIZ UDPゴシック" panose="020B0400000000000000" pitchFamily="50" charset="-128"/>
            </a:endParaRPr>
          </a:p>
        </p:txBody>
      </p:sp>
      <p:sp>
        <p:nvSpPr>
          <p:cNvPr id="12" name="サブタイトル 4">
            <a:extLst>
              <a:ext uri="{FF2B5EF4-FFF2-40B4-BE49-F238E27FC236}">
                <a16:creationId xmlns:a16="http://schemas.microsoft.com/office/drawing/2014/main" id="{BC622D41-8DC6-4301-9C56-3E67712EBC70}"/>
              </a:ext>
            </a:extLst>
          </p:cNvPr>
          <p:cNvSpPr txBox="1">
            <a:spLocks/>
          </p:cNvSpPr>
          <p:nvPr/>
        </p:nvSpPr>
        <p:spPr>
          <a:xfrm>
            <a:off x="2608729" y="777948"/>
            <a:ext cx="6338421" cy="427697"/>
          </a:xfrm>
          <a:prstGeom prst="rect">
            <a:avLst/>
          </a:prstGeom>
        </p:spPr>
        <p:txBody>
          <a:bodyPr vert="horz" lIns="0" rIns="18288" rtlCol="0" anchor="b">
            <a:noAutofit/>
          </a:bodyPr>
          <a:lstStyle>
            <a:lvl1pPr marL="0" marR="34290" indent="0" algn="r" rtl="0" eaLnBrk="1" latinLnBrk="0" hangingPunct="1">
              <a:spcBef>
                <a:spcPct val="20000"/>
              </a:spcBef>
              <a:buClr>
                <a:schemeClr val="accent3">
                  <a:lumMod val="50000"/>
                </a:schemeClr>
              </a:buClr>
              <a:buSzPct val="95000"/>
              <a:buFont typeface="Wingdings 2"/>
              <a:buNone/>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342900" indent="0" algn="ctr" rtl="0" eaLnBrk="1" latinLnBrk="0" hangingPunct="1">
              <a:spcBef>
                <a:spcPct val="20000"/>
              </a:spcBef>
              <a:buClr>
                <a:schemeClr val="accent1">
                  <a:lumMod val="50000"/>
                </a:schemeClr>
              </a:buClr>
              <a:buSzPct val="85000"/>
              <a:buFont typeface="Wingdings 2"/>
              <a:buNone/>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0" algn="ctr" rtl="0" eaLnBrk="1" latinLnBrk="0" hangingPunct="1">
              <a:spcBef>
                <a:spcPct val="20000"/>
              </a:spcBef>
              <a:buClr>
                <a:schemeClr val="accent2">
                  <a:lumMod val="50000"/>
                </a:schemeClr>
              </a:buClr>
              <a:buSzPct val="70000"/>
              <a:buFont typeface="Wingdings 2"/>
              <a:buNone/>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1028700" indent="0" algn="ctr" rtl="0" eaLnBrk="1" latinLnBrk="0" hangingPunct="1">
              <a:spcBef>
                <a:spcPct val="20000"/>
              </a:spcBef>
              <a:buClr>
                <a:schemeClr val="accent3">
                  <a:lumMod val="50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371600" indent="0" algn="ctr" rtl="0" eaLnBrk="1" latinLnBrk="0" hangingPunct="1">
              <a:spcBef>
                <a:spcPct val="20000"/>
              </a:spcBef>
              <a:buClr>
                <a:schemeClr val="accent4">
                  <a:lumMod val="75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714500" indent="0" algn="ctr" rtl="0" eaLnBrk="1" latinLnBrk="0" hangingPunct="1">
              <a:spcBef>
                <a:spcPct val="20000"/>
              </a:spcBef>
              <a:buClr>
                <a:schemeClr val="accent5">
                  <a:lumMod val="50000"/>
                </a:schemeClr>
              </a:buClr>
              <a:buSzPct val="80000"/>
              <a:buFont typeface="Wingdings 2"/>
              <a:buNone/>
              <a:defRPr kumimoji="1" sz="1350" kern="1200">
                <a:solidFill>
                  <a:schemeClr val="tx1"/>
                </a:solidFill>
                <a:latin typeface="+mn-lt"/>
                <a:ea typeface="+mn-ea"/>
                <a:cs typeface="+mn-cs"/>
              </a:defRPr>
            </a:lvl6pPr>
            <a:lvl7pPr marL="2057400" indent="0" algn="ctr" rtl="0" eaLnBrk="1" latinLnBrk="0" hangingPunct="1">
              <a:spcBef>
                <a:spcPct val="20000"/>
              </a:spcBef>
              <a:buClr>
                <a:schemeClr val="accent6">
                  <a:lumMod val="75000"/>
                </a:schemeClr>
              </a:buClr>
              <a:buSzPct val="80000"/>
              <a:buFont typeface="Wingdings 2"/>
              <a:buNone/>
              <a:defRPr kumimoji="1" sz="1200" kern="1200" baseline="0">
                <a:solidFill>
                  <a:schemeClr val="tx1"/>
                </a:solidFill>
                <a:latin typeface="+mn-lt"/>
                <a:ea typeface="+mn-ea"/>
                <a:cs typeface="+mn-cs"/>
              </a:defRPr>
            </a:lvl7pPr>
            <a:lvl8pPr marL="2400300" indent="0" algn="ctr" rtl="0" eaLnBrk="1" latinLnBrk="0" hangingPunct="1">
              <a:spcBef>
                <a:spcPct val="20000"/>
              </a:spcBef>
              <a:buClr>
                <a:schemeClr val="tx2"/>
              </a:buClr>
              <a:buNone/>
              <a:defRPr kumimoji="1" sz="1200" kern="1200">
                <a:solidFill>
                  <a:schemeClr val="tx1"/>
                </a:solidFill>
                <a:latin typeface="+mn-lt"/>
                <a:ea typeface="+mn-ea"/>
                <a:cs typeface="+mn-cs"/>
              </a:defRPr>
            </a:lvl8pPr>
            <a:lvl9pPr marL="2743200" indent="0" algn="ctr"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r>
              <a:rPr lang="ja-JP" altLang="en-US" sz="1800" b="1" dirty="0">
                <a:latin typeface="BIZ UDPゴシック" panose="020B0400000000000000" pitchFamily="50" charset="-128"/>
                <a:ea typeface="BIZ UDPゴシック" panose="020B0400000000000000" pitchFamily="50" charset="-128"/>
              </a:rPr>
              <a:t>大阪府生活環境保全条例等の改正に関する</a:t>
            </a:r>
            <a:endParaRPr lang="en-US" altLang="ja-JP" sz="1800" b="1" dirty="0">
              <a:latin typeface="BIZ UDPゴシック" panose="020B0400000000000000" pitchFamily="50" charset="-128"/>
              <a:ea typeface="BIZ UDPゴシック" panose="020B0400000000000000" pitchFamily="50" charset="-128"/>
            </a:endParaRPr>
          </a:p>
          <a:p>
            <a:r>
              <a:rPr lang="ja-JP" altLang="en-US" sz="1800" b="1" dirty="0">
                <a:latin typeface="BIZ UDPゴシック" panose="020B0400000000000000" pitchFamily="50" charset="-128"/>
                <a:ea typeface="BIZ UDPゴシック" panose="020B0400000000000000" pitchFamily="50" charset="-128"/>
              </a:rPr>
              <a:t>事業者向け説明会</a:t>
            </a:r>
          </a:p>
        </p:txBody>
      </p:sp>
      <p:sp>
        <p:nvSpPr>
          <p:cNvPr id="13" name="テキスト ボックス 12">
            <a:extLst>
              <a:ext uri="{FF2B5EF4-FFF2-40B4-BE49-F238E27FC236}">
                <a16:creationId xmlns:a16="http://schemas.microsoft.com/office/drawing/2014/main" id="{EB9B5F49-F733-429F-95FF-3C93FACAC3F7}"/>
              </a:ext>
            </a:extLst>
          </p:cNvPr>
          <p:cNvSpPr txBox="1"/>
          <p:nvPr/>
        </p:nvSpPr>
        <p:spPr>
          <a:xfrm>
            <a:off x="8143725" y="161021"/>
            <a:ext cx="792205"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a:t>
            </a:r>
          </a:p>
        </p:txBody>
      </p:sp>
    </p:spTree>
    <p:extLst>
      <p:ext uri="{BB962C8B-B14F-4D97-AF65-F5344CB8AC3E}">
        <p14:creationId xmlns:p14="http://schemas.microsoft.com/office/powerpoint/2010/main" val="6182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60" y="758952"/>
            <a:ext cx="8321040" cy="356616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２．有害物質規制の見直し内容</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10</a:t>
            </a:fld>
            <a:endParaRPr kumimoji="1" lang="ja-JP" altLang="en-US"/>
          </a:p>
        </p:txBody>
      </p:sp>
    </p:spTree>
    <p:extLst>
      <p:ext uri="{BB962C8B-B14F-4D97-AF65-F5344CB8AC3E}">
        <p14:creationId xmlns:p14="http://schemas.microsoft.com/office/powerpoint/2010/main" val="1630974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331202" y="333759"/>
            <a:ext cx="7631112" cy="484188"/>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改正前の規制の内容①（規制対象物質・対象施設・規制基準）</a:t>
            </a:r>
          </a:p>
        </p:txBody>
      </p:sp>
      <p:graphicFrame>
        <p:nvGraphicFramePr>
          <p:cNvPr id="16" name="表 6">
            <a:extLst>
              <a:ext uri="{FF2B5EF4-FFF2-40B4-BE49-F238E27FC236}">
                <a16:creationId xmlns:a16="http://schemas.microsoft.com/office/drawing/2014/main" id="{864550F3-39C0-4EEA-B2DE-3A3E95EF176C}"/>
              </a:ext>
            </a:extLst>
          </p:cNvPr>
          <p:cNvGraphicFramePr>
            <a:graphicFrameLocks noGrp="1"/>
          </p:cNvGraphicFramePr>
          <p:nvPr>
            <p:extLst>
              <p:ext uri="{D42A27DB-BD31-4B8C-83A1-F6EECF244321}">
                <p14:modId xmlns:p14="http://schemas.microsoft.com/office/powerpoint/2010/main" val="1060131891"/>
              </p:ext>
            </p:extLst>
          </p:nvPr>
        </p:nvGraphicFramePr>
        <p:xfrm>
          <a:off x="695589" y="1104899"/>
          <a:ext cx="7955998" cy="4266165"/>
        </p:xfrm>
        <a:graphic>
          <a:graphicData uri="http://schemas.openxmlformats.org/drawingml/2006/table">
            <a:tbl>
              <a:tblPr firstRow="1" firstCol="1" bandRow="1">
                <a:tableStyleId>{5C22544A-7EE6-4342-B048-85BDC9FD1C3A}</a:tableStyleId>
              </a:tblPr>
              <a:tblGrid>
                <a:gridCol w="515017">
                  <a:extLst>
                    <a:ext uri="{9D8B030D-6E8A-4147-A177-3AD203B41FA5}">
                      <a16:colId xmlns:a16="http://schemas.microsoft.com/office/drawing/2014/main" val="3246155529"/>
                    </a:ext>
                  </a:extLst>
                </a:gridCol>
                <a:gridCol w="818437">
                  <a:extLst>
                    <a:ext uri="{9D8B030D-6E8A-4147-A177-3AD203B41FA5}">
                      <a16:colId xmlns:a16="http://schemas.microsoft.com/office/drawing/2014/main" val="4219348102"/>
                    </a:ext>
                  </a:extLst>
                </a:gridCol>
                <a:gridCol w="2250711">
                  <a:extLst>
                    <a:ext uri="{9D8B030D-6E8A-4147-A177-3AD203B41FA5}">
                      <a16:colId xmlns:a16="http://schemas.microsoft.com/office/drawing/2014/main" val="2234363676"/>
                    </a:ext>
                  </a:extLst>
                </a:gridCol>
                <a:gridCol w="1795132">
                  <a:extLst>
                    <a:ext uri="{9D8B030D-6E8A-4147-A177-3AD203B41FA5}">
                      <a16:colId xmlns:a16="http://schemas.microsoft.com/office/drawing/2014/main" val="585838697"/>
                    </a:ext>
                  </a:extLst>
                </a:gridCol>
                <a:gridCol w="803414">
                  <a:extLst>
                    <a:ext uri="{9D8B030D-6E8A-4147-A177-3AD203B41FA5}">
                      <a16:colId xmlns:a16="http://schemas.microsoft.com/office/drawing/2014/main" val="2315493909"/>
                    </a:ext>
                  </a:extLst>
                </a:gridCol>
                <a:gridCol w="750238">
                  <a:extLst>
                    <a:ext uri="{9D8B030D-6E8A-4147-A177-3AD203B41FA5}">
                      <a16:colId xmlns:a16="http://schemas.microsoft.com/office/drawing/2014/main" val="1271176799"/>
                    </a:ext>
                  </a:extLst>
                </a:gridCol>
                <a:gridCol w="1023049">
                  <a:extLst>
                    <a:ext uri="{9D8B030D-6E8A-4147-A177-3AD203B41FA5}">
                      <a16:colId xmlns:a16="http://schemas.microsoft.com/office/drawing/2014/main" val="603142623"/>
                    </a:ext>
                  </a:extLst>
                </a:gridCol>
              </a:tblGrid>
              <a:tr h="304652">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dirty="0">
                        <a:latin typeface="BIZ UDPゴシック" panose="020B0400000000000000" pitchFamily="50" charset="-128"/>
                        <a:ea typeface="BIZ UDPゴシック" panose="020B0400000000000000" pitchFamily="50" charset="-128"/>
                      </a:endParaRPr>
                    </a:p>
                  </a:txBody>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規制対象物質</a:t>
                      </a:r>
                    </a:p>
                  </a:txBody>
                  <a:tcPr marL="84406" marR="84406" marT="42203" marB="42203" anchor="ct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対象施設</a:t>
                      </a:r>
                    </a:p>
                  </a:txBody>
                  <a:tcPr marL="84406" marR="84406" marT="42203" marB="42203"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規制基準</a:t>
                      </a:r>
                    </a:p>
                  </a:txBody>
                  <a:tcPr marL="84406" marR="84406" marT="42203" marB="42203"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その他義務</a:t>
                      </a:r>
                    </a:p>
                  </a:txBody>
                  <a:tcPr marL="84406" marR="84406" marT="42203" marB="42203" anchor="ctr"/>
                </a:tc>
                <a:extLst>
                  <a:ext uri="{0D108BD9-81ED-4DB2-BD59-A6C34878D82A}">
                    <a16:rowId xmlns:a16="http://schemas.microsoft.com/office/drawing/2014/main" val="2516643159"/>
                  </a:ext>
                </a:extLst>
              </a:tr>
              <a:tr h="1093144">
                <a:tc gridSpan="2">
                  <a:txBody>
                    <a:bodyPr/>
                    <a:lstStyle/>
                    <a:p>
                      <a:r>
                        <a:rPr kumimoji="1" lang="ja-JP" altLang="en-US" sz="1050" dirty="0">
                          <a:latin typeface="BIZ UDPゴシック" panose="020B0400000000000000" pitchFamily="50" charset="-128"/>
                          <a:ea typeface="BIZ UDPゴシック" panose="020B0400000000000000" pitchFamily="50" charset="-128"/>
                        </a:rPr>
                        <a:t>法</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（６物質）</a:t>
                      </a:r>
                    </a:p>
                  </a:txBody>
                  <a:tcPr marL="84406" marR="84406" marT="42203" marB="42203" anchor="ctr"/>
                </a:tc>
                <a:tc hMerge="1">
                  <a:txBody>
                    <a:bodyPr/>
                    <a:lstStyle/>
                    <a:p>
                      <a:endParaRPr lang="en-US" altLang="ja-JP" sz="1100" kern="0" dirty="0">
                        <a:effectLst/>
                        <a:latin typeface="BIZ UDPゴシック" panose="020B0400000000000000" pitchFamily="50" charset="-128"/>
                        <a:ea typeface="BIZ UDPゴシック" panose="020B0400000000000000" pitchFamily="50" charset="-128"/>
                      </a:endParaRPr>
                    </a:p>
                  </a:txBody>
                  <a:tcPr/>
                </a:tc>
                <a:tc>
                  <a:txBody>
                    <a:bodyPr/>
                    <a:lstStyle/>
                    <a:p>
                      <a:r>
                        <a:rPr lang="ja-JP" altLang="en-US" sz="1050" kern="0" dirty="0">
                          <a:effectLst/>
                          <a:latin typeface="BIZ UDPゴシック" panose="020B0400000000000000" pitchFamily="50" charset="-128"/>
                          <a:ea typeface="BIZ UDPゴシック" panose="020B0400000000000000" pitchFamily="50" charset="-128"/>
                        </a:rPr>
                        <a:t>カドミウム及びその化合物</a:t>
                      </a:r>
                    </a:p>
                    <a:p>
                      <a:r>
                        <a:rPr lang="ja-JP" altLang="en-US" sz="1050" kern="0" dirty="0">
                          <a:effectLst/>
                          <a:latin typeface="BIZ UDPゴシック" panose="020B0400000000000000" pitchFamily="50" charset="-128"/>
                          <a:ea typeface="BIZ UDPゴシック" panose="020B0400000000000000" pitchFamily="50" charset="-128"/>
                        </a:rPr>
                        <a:t>塩素</a:t>
                      </a:r>
                      <a:endParaRPr lang="en-US" altLang="ja-JP" sz="1050" kern="0" dirty="0">
                        <a:effectLst/>
                        <a:latin typeface="BIZ UDPゴシック" panose="020B0400000000000000" pitchFamily="50" charset="-128"/>
                        <a:ea typeface="BIZ UDPゴシック" panose="020B0400000000000000" pitchFamily="50" charset="-128"/>
                      </a:endParaRPr>
                    </a:p>
                    <a:p>
                      <a:r>
                        <a:rPr lang="ja-JP" altLang="en-US" sz="1050" kern="0" dirty="0">
                          <a:effectLst/>
                          <a:latin typeface="BIZ UDPゴシック" panose="020B0400000000000000" pitchFamily="50" charset="-128"/>
                          <a:ea typeface="BIZ UDPゴシック" panose="020B0400000000000000" pitchFamily="50" charset="-128"/>
                        </a:rPr>
                        <a:t>塩化水素</a:t>
                      </a:r>
                    </a:p>
                    <a:p>
                      <a:r>
                        <a:rPr lang="ja-JP" altLang="en-US" sz="1050" kern="0" dirty="0">
                          <a:effectLst/>
                          <a:latin typeface="BIZ UDPゴシック" panose="020B0400000000000000" pitchFamily="50" charset="-128"/>
                          <a:ea typeface="BIZ UDPゴシック" panose="020B0400000000000000" pitchFamily="50" charset="-128"/>
                        </a:rPr>
                        <a:t>フッ素、フッ化水素及びフッ化ケイ素</a:t>
                      </a:r>
                      <a:endParaRPr lang="en-US" altLang="ja-JP"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rgbClr val="FFFFFF">
                          <a:alpha val="0"/>
                        </a:srgbClr>
                      </a:solidFill>
                      <a:prstDash val="solid"/>
                      <a:round/>
                      <a:headEnd type="none" w="med" len="med"/>
                      <a:tailEnd type="none" w="med" len="med"/>
                    </a:lnR>
                  </a:tcPr>
                </a:tc>
                <a:tc>
                  <a:txBody>
                    <a:bodyPr/>
                    <a:lstStyle/>
                    <a:p>
                      <a:r>
                        <a:rPr lang="ja-JP" altLang="en-US" sz="1050" kern="0" dirty="0">
                          <a:effectLst/>
                          <a:latin typeface="BIZ UDPゴシック" panose="020B0400000000000000" pitchFamily="50" charset="-128"/>
                          <a:ea typeface="BIZ UDPゴシック" panose="020B0400000000000000" pitchFamily="50" charset="-128"/>
                        </a:rPr>
                        <a:t>鉛及びその化合物</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窒素酸化物</a:t>
                      </a:r>
                      <a:endParaRPr kumimoji="1" lang="en-US" altLang="ja-JP" sz="1050" kern="0" dirty="0">
                        <a:effectLst/>
                        <a:latin typeface="BIZ UDPゴシック" panose="020B0400000000000000" pitchFamily="50" charset="-128"/>
                        <a:ea typeface="BIZ UDPゴシック" panose="020B0400000000000000" pitchFamily="50" charset="-128"/>
                      </a:endParaRPr>
                    </a:p>
                    <a:p>
                      <a:endParaRPr kumimoji="1" lang="en-US" altLang="ja-JP" sz="1050" kern="0" dirty="0">
                        <a:effectLst/>
                        <a:latin typeface="BIZ UDPゴシック" panose="020B0400000000000000" pitchFamily="50" charset="-128"/>
                        <a:ea typeface="BIZ UDPゴシック" panose="020B0400000000000000" pitchFamily="50" charset="-128"/>
                      </a:endParaRPr>
                    </a:p>
                    <a:p>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rgbClr val="FFFFFF">
                          <a:alpha val="0"/>
                        </a:srgbClr>
                      </a:solidFill>
                      <a:prstDash val="solid"/>
                      <a:round/>
                      <a:headEnd type="none" w="med" len="med"/>
                      <a:tailEnd type="none" w="med" len="med"/>
                    </a:ln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050" dirty="0">
                          <a:solidFill>
                            <a:schemeClr val="tx1"/>
                          </a:solidFill>
                          <a:latin typeface="BIZ UDPゴシック" panose="020B0400000000000000" pitchFamily="50" charset="-128"/>
                          <a:ea typeface="BIZ UDPゴシック" panose="020B0400000000000000" pitchFamily="50" charset="-128"/>
                        </a:rPr>
                        <a:t>32</a:t>
                      </a:r>
                      <a:r>
                        <a:rPr lang="ja-JP" altLang="en-US" sz="1050" dirty="0">
                          <a:solidFill>
                            <a:schemeClr val="tx1"/>
                          </a:solidFill>
                          <a:latin typeface="BIZ UDPゴシック" panose="020B0400000000000000" pitchFamily="50" charset="-128"/>
                          <a:ea typeface="BIZ UDPゴシック" panose="020B0400000000000000" pitchFamily="50" charset="-128"/>
                        </a:rPr>
                        <a:t>施設</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排出口濃度基準</a:t>
                      </a: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濃度測定（排出ガス量によって頻度は異なる）</a:t>
                      </a:r>
                    </a:p>
                  </a:txBody>
                  <a:tcPr marL="84406" marR="84406" marT="42203" marB="42203" anchor="ctr"/>
                </a:tc>
                <a:extLst>
                  <a:ext uri="{0D108BD9-81ED-4DB2-BD59-A6C34878D82A}">
                    <a16:rowId xmlns:a16="http://schemas.microsoft.com/office/drawing/2014/main" val="3056542562"/>
                  </a:ext>
                </a:extLst>
              </a:tr>
              <a:tr h="1087281">
                <a:tc rowSpan="2">
                  <a:txBody>
                    <a:bodyPr/>
                    <a:lstStyle/>
                    <a:p>
                      <a:r>
                        <a:rPr kumimoji="1" lang="ja-JP" altLang="en-US" sz="1050" dirty="0">
                          <a:latin typeface="BIZ UDPゴシック" panose="020B0400000000000000" pitchFamily="50" charset="-128"/>
                          <a:ea typeface="BIZ UDPゴシック" panose="020B0400000000000000" pitchFamily="50" charset="-128"/>
                        </a:rPr>
                        <a:t>条例</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23</a:t>
                      </a:r>
                      <a:r>
                        <a:rPr kumimoji="1" lang="ja-JP" altLang="en-US" sz="1050" dirty="0">
                          <a:latin typeface="BIZ UDPゴシック" panose="020B0400000000000000" pitchFamily="50" charset="-128"/>
                          <a:ea typeface="BIZ UDPゴシック" panose="020B0400000000000000" pitchFamily="50" charset="-128"/>
                        </a:rPr>
                        <a:t>物質）</a:t>
                      </a: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指定有害物質</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（発がん性有り</a:t>
                      </a:r>
                      <a:r>
                        <a:rPr lang="en-US" altLang="ja-JP" sz="1050" kern="0" dirty="0">
                          <a:effectLst/>
                          <a:latin typeface="BIZ UDPゴシック" panose="020B0400000000000000" pitchFamily="50" charset="-128"/>
                          <a:ea typeface="BIZ UDPゴシック" panose="020B0400000000000000" pitchFamily="50" charset="-128"/>
                        </a:rPr>
                        <a:t>※1</a:t>
                      </a:r>
                      <a:r>
                        <a:rPr lang="ja-JP" altLang="en-US" sz="1050" kern="0" dirty="0">
                          <a:effectLst/>
                          <a:latin typeface="BIZ UDPゴシック" panose="020B0400000000000000" pitchFamily="50" charset="-128"/>
                          <a:ea typeface="BIZ UDPゴシック" panose="020B0400000000000000" pitchFamily="50" charset="-128"/>
                        </a:rPr>
                        <a:t>）</a:t>
                      </a: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クロロエチレン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ニッケル化合物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ヒ素及びその化合物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ja-JP" altLang="en-US"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rgbClr val="FFFFFF">
                          <a:alpha val="0"/>
                        </a:srgbClr>
                      </a:solidFill>
                      <a:prstDash val="solid"/>
                      <a:round/>
                      <a:headEnd type="none" w="med" len="med"/>
                      <a:tailEnd type="none" w="med" len="med"/>
                    </a:lnR>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ベンゼン</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六価クロム化合物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エチレンオキシド</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altLang="ja-JP"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rgbClr val="FFFFFF">
                          <a:alpha val="0"/>
                        </a:srgbClr>
                      </a:solidFill>
                      <a:prstDash val="solid"/>
                      <a:round/>
                      <a:headEnd type="none" w="med" len="med"/>
                      <a:tailEnd type="none" w="med" len="med"/>
                    </a:lnL>
                  </a:tcPr>
                </a:tc>
                <a:tc rowSpan="2">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ja-JP" sz="1050" dirty="0">
                          <a:solidFill>
                            <a:schemeClr val="tx1"/>
                          </a:solidFill>
                          <a:latin typeface="BIZ UDPゴシック" panose="020B0400000000000000" pitchFamily="50" charset="-128"/>
                          <a:ea typeface="BIZ UDPゴシック" panose="020B0400000000000000" pitchFamily="50" charset="-128"/>
                        </a:rPr>
                        <a:t>13</a:t>
                      </a:r>
                      <a:r>
                        <a:rPr lang="ja-JP" altLang="en-US" sz="1050" dirty="0">
                          <a:solidFill>
                            <a:schemeClr val="tx1"/>
                          </a:solidFill>
                          <a:latin typeface="BIZ UDPゴシック" panose="020B0400000000000000" pitchFamily="50" charset="-128"/>
                          <a:ea typeface="BIZ UDPゴシック" panose="020B0400000000000000" pitchFamily="50" charset="-128"/>
                        </a:rPr>
                        <a:t>業種</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ja-JP" sz="1050" dirty="0">
                          <a:solidFill>
                            <a:schemeClr val="tx1"/>
                          </a:solidFill>
                          <a:latin typeface="BIZ UDPゴシック" panose="020B0400000000000000" pitchFamily="50" charset="-128"/>
                          <a:ea typeface="BIZ UDPゴシック" panose="020B0400000000000000" pitchFamily="50" charset="-128"/>
                        </a:rPr>
                        <a:t>13</a:t>
                      </a:r>
                      <a:r>
                        <a:rPr lang="ja-JP" altLang="en-US" sz="1050" dirty="0">
                          <a:solidFill>
                            <a:schemeClr val="tx1"/>
                          </a:solidFill>
                          <a:latin typeface="BIZ UDPゴシック" panose="020B0400000000000000" pitchFamily="50" charset="-128"/>
                          <a:ea typeface="BIZ UDPゴシック" panose="020B0400000000000000" pitchFamily="50" charset="-128"/>
                        </a:rPr>
                        <a:t>４施設</a:t>
                      </a:r>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設備構造基準</a:t>
                      </a: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届出施設等の使用及び管理の状況の記録保存</a:t>
                      </a:r>
                      <a:endParaRPr kumimoji="1" lang="en-US" altLang="ja-JP" sz="1050"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3765968958"/>
                  </a:ext>
                </a:extLst>
              </a:tr>
              <a:tr h="1781088">
                <a:tc vMerge="1">
                  <a:txBody>
                    <a:bodyPr/>
                    <a:lstStyle/>
                    <a:p>
                      <a:endParaRPr kumimoji="1" lang="ja-JP" altLang="en-US"/>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a:effectLst/>
                          <a:latin typeface="BIZ UDPゴシック" panose="020B0400000000000000" pitchFamily="50" charset="-128"/>
                          <a:ea typeface="BIZ UDPゴシック" panose="020B0400000000000000" pitchFamily="50" charset="-128"/>
                        </a:rPr>
                        <a:t>その他</a:t>
                      </a:r>
                      <a:endParaRPr lang="en-US" altLang="ja-JP" sz="1050" kern="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a:effectLst/>
                          <a:latin typeface="BIZ UDPゴシック" panose="020B0400000000000000" pitchFamily="50" charset="-128"/>
                          <a:ea typeface="BIZ UDPゴシック" panose="020B0400000000000000" pitchFamily="50" charset="-128"/>
                        </a:rPr>
                        <a:t>（発がん性無し</a:t>
                      </a:r>
                      <a:r>
                        <a:rPr lang="en-US" altLang="ja-JP" sz="1050" kern="0">
                          <a:effectLst/>
                          <a:latin typeface="BIZ UDPゴシック" panose="020B0400000000000000" pitchFamily="50" charset="-128"/>
                          <a:ea typeface="BIZ UDPゴシック" panose="020B0400000000000000" pitchFamily="50" charset="-128"/>
                        </a:rPr>
                        <a:t>※1</a:t>
                      </a:r>
                      <a:r>
                        <a:rPr lang="ja-JP" altLang="en-US" sz="1050" kern="0">
                          <a:effectLst/>
                          <a:latin typeface="BIZ UDPゴシック" panose="020B0400000000000000" pitchFamily="50" charset="-128"/>
                          <a:ea typeface="BIZ UDPゴシック" panose="020B0400000000000000" pitchFamily="50" charset="-128"/>
                        </a:rPr>
                        <a:t>）</a:t>
                      </a:r>
                      <a:endParaRPr lang="ja-JP" altLang="en-US"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アニシジン</a:t>
                      </a:r>
                      <a:r>
                        <a:rPr lang="ja-JP" altLang="en-US" sz="1050" kern="0" dirty="0">
                          <a:effectLst/>
                          <a:latin typeface="BIZ UDPゴシック" panose="020B0400000000000000" pitchFamily="50" charset="-128"/>
                          <a:ea typeface="BIZ UDPゴシック" panose="020B0400000000000000" pitchFamily="50" charset="-128"/>
                        </a:rPr>
                        <a:t>	</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アンチモン及びその化合物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Ｎ</a:t>
                      </a:r>
                      <a:r>
                        <a:rPr lang="en-US" altLang="ja-JP" sz="1050" u="sng" kern="0" dirty="0">
                          <a:effectLst/>
                          <a:latin typeface="BIZ UDPゴシック" panose="020B0400000000000000" pitchFamily="50" charset="-128"/>
                          <a:ea typeface="BIZ UDPゴシック" panose="020B0400000000000000" pitchFamily="50" charset="-128"/>
                        </a:rPr>
                        <a:t>―</a:t>
                      </a:r>
                      <a:r>
                        <a:rPr lang="ja-JP" altLang="en-US" sz="1050" u="sng" kern="0" dirty="0">
                          <a:effectLst/>
                          <a:latin typeface="BIZ UDPゴシック" panose="020B0400000000000000" pitchFamily="50" charset="-128"/>
                          <a:ea typeface="BIZ UDPゴシック" panose="020B0400000000000000" pitchFamily="50" charset="-128"/>
                        </a:rPr>
                        <a:t>エチルアニリン</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塩化水素</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塩素</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カドミウム及びその化合物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クロロニトロベンゼン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臭素</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水銀及びその化合物</a:t>
                      </a:r>
                      <a:endParaRPr lang="ja-JP" altLang="en-US"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rgbClr val="FFFFFF">
                          <a:alpha val="0"/>
                        </a:srgbClr>
                      </a:solidFill>
                      <a:prstDash val="solid"/>
                      <a:round/>
                      <a:headEnd type="none" w="med" len="med"/>
                      <a:tailEnd type="none" w="med" len="med"/>
                    </a:lnR>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銅及びその化合物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鉛及びその化合物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バナジウム及びその化合物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ベリリウム及びその化合物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ホスゲン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ホルムアルデヒド</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マンガン及びその化合物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Ｎ</a:t>
                      </a:r>
                      <a:r>
                        <a:rPr lang="en-US" altLang="ja-JP" sz="1050" u="sng" kern="0" dirty="0">
                          <a:effectLst/>
                          <a:latin typeface="BIZ UDPゴシック" panose="020B0400000000000000" pitchFamily="50" charset="-128"/>
                          <a:ea typeface="BIZ UDPゴシック" panose="020B0400000000000000" pitchFamily="50" charset="-128"/>
                        </a:rPr>
                        <a:t>―</a:t>
                      </a:r>
                      <a:r>
                        <a:rPr lang="ja-JP" altLang="en-US" sz="1050" u="sng" kern="0" dirty="0">
                          <a:effectLst/>
                          <a:latin typeface="BIZ UDPゴシック" panose="020B0400000000000000" pitchFamily="50" charset="-128"/>
                          <a:ea typeface="BIZ UDPゴシック" panose="020B0400000000000000" pitchFamily="50" charset="-128"/>
                        </a:rPr>
                        <a:t>メチルアニリン</a:t>
                      </a:r>
                      <a:endParaRPr lang="en-US" altLang="ja-JP"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rgbClr val="FFFFFF">
                          <a:alpha val="0"/>
                        </a:srgbClr>
                      </a:solidFill>
                      <a:prstDash val="solid"/>
                      <a:round/>
                      <a:headEnd type="none" w="med" len="med"/>
                      <a:tailEnd type="none" w="med" len="med"/>
                    </a:lnL>
                  </a:tcPr>
                </a:tc>
                <a:tc vMerge="1">
                  <a:txBody>
                    <a:bodyPr/>
                    <a:lstStyle/>
                    <a:p>
                      <a:endParaRPr kumimoji="1" lang="ja-JP" altLang="en-US"/>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a:latin typeface="BIZ UDPゴシック" panose="020B0400000000000000" pitchFamily="50" charset="-128"/>
                          <a:ea typeface="BIZ UDPゴシック" panose="020B0400000000000000" pitchFamily="50" charset="-128"/>
                        </a:rPr>
                        <a:t>排出口濃度基準</a:t>
                      </a:r>
                      <a:r>
                        <a:rPr lang="ja-JP" altLang="en-US" sz="1050">
                          <a:solidFill>
                            <a:schemeClr val="tx1"/>
                          </a:solidFill>
                          <a:latin typeface="BIZ UDPゴシック" panose="020B0400000000000000" pitchFamily="50" charset="-128"/>
                          <a:ea typeface="BIZ UDPゴシック" panose="020B0400000000000000" pitchFamily="50" charset="-128"/>
                        </a:rPr>
                        <a:t>（</a:t>
                      </a:r>
                      <a:r>
                        <a:rPr lang="en-US" altLang="ja-JP" sz="1050">
                          <a:solidFill>
                            <a:schemeClr val="tx1"/>
                          </a:solidFill>
                          <a:latin typeface="BIZ UDPゴシック" panose="020B0400000000000000" pitchFamily="50" charset="-128"/>
                          <a:ea typeface="BIZ UDPゴシック" panose="020B0400000000000000" pitchFamily="50" charset="-128"/>
                        </a:rPr>
                        <a:t>※2</a:t>
                      </a:r>
                      <a:r>
                        <a:rPr lang="ja-JP" altLang="en-US" sz="105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濃度測定（</a:t>
                      </a:r>
                      <a:r>
                        <a:rPr kumimoji="1" lang="en-US" altLang="ja-JP" sz="1050" dirty="0">
                          <a:latin typeface="BIZ UDPゴシック" panose="020B0400000000000000" pitchFamily="50" charset="-128"/>
                          <a:ea typeface="BIZ UDPゴシック" panose="020B0400000000000000" pitchFamily="50" charset="-128"/>
                        </a:rPr>
                        <a:t>6</a:t>
                      </a:r>
                      <a:r>
                        <a:rPr kumimoji="1" lang="ja-JP" altLang="en-US" sz="1050" dirty="0">
                          <a:latin typeface="BIZ UDPゴシック" panose="020B0400000000000000" pitchFamily="50" charset="-128"/>
                          <a:ea typeface="BIZ UDPゴシック" panose="020B0400000000000000" pitchFamily="50" charset="-128"/>
                        </a:rPr>
                        <a:t>か月に１回）</a:t>
                      </a:r>
                      <a:endParaRPr kumimoji="1" lang="en-US" altLang="ja-JP" sz="1050"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1369750069"/>
                  </a:ext>
                </a:extLst>
              </a:tr>
            </a:tbl>
          </a:graphicData>
        </a:graphic>
      </p:graphicFrame>
      <p:sp>
        <p:nvSpPr>
          <p:cNvPr id="18" name="テキスト ボックス 17">
            <a:extLst>
              <a:ext uri="{FF2B5EF4-FFF2-40B4-BE49-F238E27FC236}">
                <a16:creationId xmlns:a16="http://schemas.microsoft.com/office/drawing/2014/main" id="{8DA1B80A-B520-40D6-AEE2-25E19976F72B}"/>
              </a:ext>
            </a:extLst>
          </p:cNvPr>
          <p:cNvSpPr txBox="1"/>
          <p:nvPr/>
        </p:nvSpPr>
        <p:spPr>
          <a:xfrm>
            <a:off x="817040" y="5658016"/>
            <a:ext cx="7631370" cy="560923"/>
          </a:xfrm>
          <a:prstGeom prst="rect">
            <a:avLst/>
          </a:prstGeom>
          <a:noFill/>
        </p:spPr>
        <p:txBody>
          <a:bodyPr wrap="square" rtlCol="0">
            <a:spAutoFit/>
          </a:bodyPr>
          <a:lstStyle/>
          <a:p>
            <a:r>
              <a:rPr lang="en-US" altLang="ja-JP" sz="1015" dirty="0">
                <a:latin typeface="BIZ UDPゴシック" panose="020B0400000000000000" pitchFamily="50" charset="-128"/>
                <a:ea typeface="BIZ UDPゴシック" panose="020B0400000000000000" pitchFamily="50" charset="-128"/>
              </a:rPr>
              <a:t>※1</a:t>
            </a:r>
            <a:r>
              <a:rPr lang="ja-JP" altLang="en-US" sz="1015" dirty="0">
                <a:latin typeface="BIZ UDPゴシック" panose="020B0400000000000000" pitchFamily="50" charset="-128"/>
                <a:ea typeface="BIZ UDPゴシック" panose="020B0400000000000000" pitchFamily="50" charset="-128"/>
              </a:rPr>
              <a:t>　条例制定時の知見</a:t>
            </a:r>
            <a:endParaRPr lang="en-US" altLang="ja-JP" sz="1015" dirty="0">
              <a:latin typeface="BIZ UDPゴシック" panose="020B0400000000000000" pitchFamily="50" charset="-128"/>
              <a:ea typeface="BIZ UDPゴシック" panose="020B0400000000000000" pitchFamily="50" charset="-128"/>
            </a:endParaRPr>
          </a:p>
          <a:p>
            <a:r>
              <a:rPr kumimoji="1" lang="en-US" altLang="ja-JP" sz="1015" dirty="0">
                <a:latin typeface="BIZ UDPゴシック" panose="020B0400000000000000" pitchFamily="50" charset="-128"/>
                <a:ea typeface="BIZ UDPゴシック" panose="020B0400000000000000" pitchFamily="50" charset="-128"/>
              </a:rPr>
              <a:t>※2</a:t>
            </a:r>
            <a:r>
              <a:rPr kumimoji="1" lang="ja-JP" altLang="en-US" sz="1015" dirty="0">
                <a:latin typeface="BIZ UDPゴシック" panose="020B0400000000000000" pitchFamily="50" charset="-128"/>
                <a:ea typeface="BIZ UDPゴシック" panose="020B0400000000000000" pitchFamily="50" charset="-128"/>
              </a:rPr>
              <a:t>　大阪府では法第</a:t>
            </a:r>
            <a:r>
              <a:rPr kumimoji="1" lang="en-US" altLang="ja-JP" sz="1015" dirty="0">
                <a:latin typeface="BIZ UDPゴシック" panose="020B0400000000000000" pitchFamily="50" charset="-128"/>
                <a:ea typeface="BIZ UDPゴシック" panose="020B0400000000000000" pitchFamily="50" charset="-128"/>
              </a:rPr>
              <a:t>4</a:t>
            </a:r>
            <a:r>
              <a:rPr kumimoji="1" lang="ja-JP" altLang="en-US" sz="1015" dirty="0">
                <a:latin typeface="BIZ UDPゴシック" panose="020B0400000000000000" pitchFamily="50" charset="-128"/>
                <a:ea typeface="BIZ UDPゴシック" panose="020B0400000000000000" pitchFamily="50" charset="-128"/>
              </a:rPr>
              <a:t>条に基づく上乗せ排出基準は設けていない。</a:t>
            </a:r>
            <a:endParaRPr kumimoji="1" lang="en-US" altLang="ja-JP" sz="1015" dirty="0">
              <a:latin typeface="BIZ UDPゴシック" panose="020B0400000000000000" pitchFamily="50" charset="-128"/>
              <a:ea typeface="BIZ UDPゴシック" panose="020B0400000000000000" pitchFamily="50" charset="-128"/>
            </a:endParaRPr>
          </a:p>
          <a:p>
            <a:r>
              <a:rPr kumimoji="1" lang="en-US" altLang="ja-JP" sz="1015" dirty="0">
                <a:latin typeface="BIZ UDPゴシック" panose="020B0400000000000000" pitchFamily="50" charset="-128"/>
                <a:ea typeface="BIZ UDPゴシック" panose="020B0400000000000000" pitchFamily="50" charset="-128"/>
              </a:rPr>
              <a:t>※</a:t>
            </a:r>
            <a:r>
              <a:rPr kumimoji="1" lang="ja-JP" altLang="en-US" sz="1015" dirty="0">
                <a:latin typeface="BIZ UDPゴシック" panose="020B0400000000000000" pitchFamily="50" charset="-128"/>
                <a:ea typeface="BIZ UDPゴシック" panose="020B0400000000000000" pitchFamily="50" charset="-128"/>
              </a:rPr>
              <a:t>３　下線の物質は特定粉じん規制の対象物質でもある。</a:t>
            </a:r>
            <a:endParaRPr kumimoji="1" lang="en-US" altLang="ja-JP" sz="1015" dirty="0">
              <a:latin typeface="BIZ UDPゴシック" panose="020B0400000000000000" pitchFamily="50" charset="-128"/>
              <a:ea typeface="BIZ UDPゴシック" panose="020B0400000000000000" pitchFamily="50" charset="-128"/>
            </a:endParaRPr>
          </a:p>
        </p:txBody>
      </p:sp>
      <p:sp>
        <p:nvSpPr>
          <p:cNvPr id="6" name="スライド番号プレースホルダー 2">
            <a:extLst>
              <a:ext uri="{FF2B5EF4-FFF2-40B4-BE49-F238E27FC236}">
                <a16:creationId xmlns:a16="http://schemas.microsoft.com/office/drawing/2014/main" id="{30C7CC12-EF18-4344-9C22-0A12E4C0AD60}"/>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11</a:t>
            </a:fld>
            <a:endParaRPr kumimoji="1" lang="ja-JP" altLang="en-US" dirty="0"/>
          </a:p>
        </p:txBody>
      </p:sp>
    </p:spTree>
    <p:extLst>
      <p:ext uri="{BB962C8B-B14F-4D97-AF65-F5344CB8AC3E}">
        <p14:creationId xmlns:p14="http://schemas.microsoft.com/office/powerpoint/2010/main" val="1566039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142487-A844-46F0-BEE7-B6838D296E6A}"/>
              </a:ext>
            </a:extLst>
          </p:cNvPr>
          <p:cNvSpPr>
            <a:spLocks noGrp="1"/>
          </p:cNvSpPr>
          <p:nvPr>
            <p:ph type="title" idx="4294967295"/>
          </p:nvPr>
        </p:nvSpPr>
        <p:spPr>
          <a:xfrm>
            <a:off x="360675" y="312709"/>
            <a:ext cx="7631112" cy="635000"/>
          </a:xfrm>
        </p:spPr>
        <p:txBody>
          <a:bodyPr>
            <a:normAutofit/>
          </a:bodyPr>
          <a:lstStyle/>
          <a:p>
            <a:r>
              <a:rPr lang="ja-JP" altLang="en-US" sz="2215" dirty="0">
                <a:latin typeface="BIZ UDPゴシック" panose="020B0400000000000000" pitchFamily="50" charset="-128"/>
                <a:ea typeface="BIZ UDPゴシック" panose="020B0400000000000000" pitchFamily="50" charset="-128"/>
              </a:rPr>
              <a:t>改正前の規制の内容②（規制対象物質と法等との関係）</a:t>
            </a:r>
          </a:p>
        </p:txBody>
      </p:sp>
      <p:sp>
        <p:nvSpPr>
          <p:cNvPr id="51" name="Rectangle 44">
            <a:extLst>
              <a:ext uri="{FF2B5EF4-FFF2-40B4-BE49-F238E27FC236}">
                <a16:creationId xmlns:a16="http://schemas.microsoft.com/office/drawing/2014/main" id="{33B554CB-D3CA-48C2-B1CF-F5CA7D22CEB9}"/>
              </a:ext>
            </a:extLst>
          </p:cNvPr>
          <p:cNvSpPr>
            <a:spLocks noChangeArrowheads="1"/>
          </p:cNvSpPr>
          <p:nvPr/>
        </p:nvSpPr>
        <p:spPr bwMode="auto">
          <a:xfrm>
            <a:off x="750277" y="866990"/>
            <a:ext cx="169853" cy="26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406" tIns="42203" rIns="84406" bIns="42203" numCol="1" anchor="ctr" anchorCtr="0" compatLnSpc="1">
            <a:prstTxWarp prst="textNoShape">
              <a:avLst/>
            </a:prstTxWarp>
            <a:spAutoFit/>
          </a:bodyPr>
          <a:lstStyle/>
          <a:p>
            <a:endParaRPr lang="ja-JP" altLang="en-US" sz="1662"/>
          </a:p>
        </p:txBody>
      </p:sp>
      <p:grpSp>
        <p:nvGrpSpPr>
          <p:cNvPr id="63" name="グループ化 62">
            <a:extLst>
              <a:ext uri="{FF2B5EF4-FFF2-40B4-BE49-F238E27FC236}">
                <a16:creationId xmlns:a16="http://schemas.microsoft.com/office/drawing/2014/main" id="{37BE084F-C9BC-4B46-96F5-D04FAD7AC10A}"/>
              </a:ext>
            </a:extLst>
          </p:cNvPr>
          <p:cNvGrpSpPr/>
          <p:nvPr/>
        </p:nvGrpSpPr>
        <p:grpSpPr>
          <a:xfrm>
            <a:off x="360675" y="1156635"/>
            <a:ext cx="8373397" cy="3361834"/>
            <a:chOff x="-88224" y="-46656"/>
            <a:chExt cx="6639102" cy="1702888"/>
          </a:xfrm>
        </p:grpSpPr>
        <p:sp>
          <p:nvSpPr>
            <p:cNvPr id="65" name="角丸四角形 38">
              <a:extLst>
                <a:ext uri="{FF2B5EF4-FFF2-40B4-BE49-F238E27FC236}">
                  <a16:creationId xmlns:a16="http://schemas.microsoft.com/office/drawing/2014/main" id="{F646CBFC-655A-4A7F-B7B2-942DB8463227}"/>
                </a:ext>
              </a:extLst>
            </p:cNvPr>
            <p:cNvSpPr/>
            <p:nvPr/>
          </p:nvSpPr>
          <p:spPr>
            <a:xfrm>
              <a:off x="-88224" y="577474"/>
              <a:ext cx="2622214" cy="583529"/>
            </a:xfrm>
            <a:prstGeom prst="roundRect">
              <a:avLst>
                <a:gd name="adj" fmla="val 1048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84406" tIns="42203" rIns="84406" bIns="42203" numCol="1" spcCol="0" rtlCol="0" fromWordArt="0" anchor="t"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大気汚染防止法に規定された有害物質</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（排出規制）</a:t>
              </a:r>
            </a:p>
          </p:txBody>
        </p:sp>
        <p:sp>
          <p:nvSpPr>
            <p:cNvPr id="66" name="角丸四角形 52">
              <a:extLst>
                <a:ext uri="{FF2B5EF4-FFF2-40B4-BE49-F238E27FC236}">
                  <a16:creationId xmlns:a16="http://schemas.microsoft.com/office/drawing/2014/main" id="{3A876035-AD48-4029-ABD8-36DC58AB2931}"/>
                </a:ext>
              </a:extLst>
            </p:cNvPr>
            <p:cNvSpPr/>
            <p:nvPr/>
          </p:nvSpPr>
          <p:spPr>
            <a:xfrm>
              <a:off x="2697479" y="548822"/>
              <a:ext cx="3853399" cy="1057646"/>
            </a:xfrm>
            <a:prstGeom prst="roundRect">
              <a:avLst>
                <a:gd name="adj" fmla="val 7272"/>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33231" tIns="42203" rIns="33231" bIns="42203" numCol="1" spcCol="0" rtlCol="0" fromWordArt="0" anchor="t"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優先取組物質</a:t>
              </a:r>
            </a:p>
          </p:txBody>
        </p:sp>
        <p:sp>
          <p:nvSpPr>
            <p:cNvPr id="68" name="角丸四角形 54">
              <a:extLst>
                <a:ext uri="{FF2B5EF4-FFF2-40B4-BE49-F238E27FC236}">
                  <a16:creationId xmlns:a16="http://schemas.microsoft.com/office/drawing/2014/main" id="{B528BDC9-2F9C-46BD-A090-F0B174AE87B9}"/>
                </a:ext>
              </a:extLst>
            </p:cNvPr>
            <p:cNvSpPr/>
            <p:nvPr/>
          </p:nvSpPr>
          <p:spPr>
            <a:xfrm>
              <a:off x="-11801" y="855734"/>
              <a:ext cx="734317" cy="273529"/>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２種</a:t>
              </a:r>
            </a:p>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窒素酸化物、フッ素</a:t>
              </a: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1" name="角丸四角形 57">
              <a:extLst>
                <a:ext uri="{FF2B5EF4-FFF2-40B4-BE49-F238E27FC236}">
                  <a16:creationId xmlns:a16="http://schemas.microsoft.com/office/drawing/2014/main" id="{2A35F231-9131-4BD1-92B8-866FA536DFD2}"/>
                </a:ext>
              </a:extLst>
            </p:cNvPr>
            <p:cNvSpPr/>
            <p:nvPr/>
          </p:nvSpPr>
          <p:spPr>
            <a:xfrm>
              <a:off x="796973" y="69763"/>
              <a:ext cx="3647371" cy="1586469"/>
            </a:xfrm>
            <a:prstGeom prst="roundRect">
              <a:avLst>
                <a:gd name="adj" fmla="val 6937"/>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050">
                <a:latin typeface="BIZ UDPゴシック" panose="020B0400000000000000" pitchFamily="50" charset="-128"/>
                <a:ea typeface="BIZ UDPゴシック" panose="020B0400000000000000" pitchFamily="50" charset="-128"/>
              </a:endParaRPr>
            </a:p>
          </p:txBody>
        </p:sp>
        <p:sp>
          <p:nvSpPr>
            <p:cNvPr id="73" name="角丸四角形 63">
              <a:extLst>
                <a:ext uri="{FF2B5EF4-FFF2-40B4-BE49-F238E27FC236}">
                  <a16:creationId xmlns:a16="http://schemas.microsoft.com/office/drawing/2014/main" id="{F5A6AB6F-9125-4132-8950-A2D908EDBC28}"/>
                </a:ext>
              </a:extLst>
            </p:cNvPr>
            <p:cNvSpPr/>
            <p:nvPr/>
          </p:nvSpPr>
          <p:spPr>
            <a:xfrm>
              <a:off x="2833906" y="681413"/>
              <a:ext cx="1506099" cy="893529"/>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９種</a:t>
              </a:r>
            </a:p>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塩化ビニルモノマー、ニッケル化合物、ヒ素、ベリリウム、ホルムアルデヒド、マンガン、六価クロム、エチレンオキシド</a:t>
              </a: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4" name="角丸四角形 192">
              <a:extLst>
                <a:ext uri="{FF2B5EF4-FFF2-40B4-BE49-F238E27FC236}">
                  <a16:creationId xmlns:a16="http://schemas.microsoft.com/office/drawing/2014/main" id="{FA6654D0-45C6-483C-9245-C363032735F7}"/>
                </a:ext>
              </a:extLst>
            </p:cNvPr>
            <p:cNvSpPr/>
            <p:nvPr/>
          </p:nvSpPr>
          <p:spPr>
            <a:xfrm>
              <a:off x="4515773" y="681412"/>
              <a:ext cx="1994881" cy="893529"/>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3231" tIns="33231" rIns="33231" bIns="33231" numCol="1" spcCol="0" rtlCol="0" fromWordArt="0" anchor="t" anchorCtr="0" forceAA="0" compatLnSpc="1">
              <a:prstTxWarp prst="textNoShape">
                <a:avLst/>
              </a:prstTxWarp>
              <a:noAutofit/>
            </a:bodyPr>
            <a:lstStyle/>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13</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アクリロニトリル、アセトアルデヒド、塩化メチル、クロム及び三価クロム化合物、クロロホルム、</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ジクロロエタン、塩化メチレン、トルエン、</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ブタジエン、ベンゾ</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ピレン、ダイオキシン類）</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6" name="角丸四角形 208">
              <a:extLst>
                <a:ext uri="{FF2B5EF4-FFF2-40B4-BE49-F238E27FC236}">
                  <a16:creationId xmlns:a16="http://schemas.microsoft.com/office/drawing/2014/main" id="{B3C3385F-96D9-45CD-8628-B72B6245FAA5}"/>
                </a:ext>
              </a:extLst>
            </p:cNvPr>
            <p:cNvSpPr/>
            <p:nvPr/>
          </p:nvSpPr>
          <p:spPr>
            <a:xfrm>
              <a:off x="1068762" y="230408"/>
              <a:ext cx="3324403" cy="296557"/>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条例のみ規制している物質</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種（クロロニトロベンゼン、臭素、アニシジン、アンチモン、</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N-</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エチルアニリン、銅、バナジウム、ホスゲン、</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N-</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メチルアニリン）</a:t>
              </a:r>
            </a:p>
          </p:txBody>
        </p:sp>
        <p:sp>
          <p:nvSpPr>
            <p:cNvPr id="67" name="テキスト ボックス 2">
              <a:extLst>
                <a:ext uri="{FF2B5EF4-FFF2-40B4-BE49-F238E27FC236}">
                  <a16:creationId xmlns:a16="http://schemas.microsoft.com/office/drawing/2014/main" id="{AD685672-EF37-4289-9E62-1EA28B961737}"/>
                </a:ext>
              </a:extLst>
            </p:cNvPr>
            <p:cNvSpPr txBox="1">
              <a:spLocks noChangeArrowheads="1"/>
            </p:cNvSpPr>
            <p:nvPr/>
          </p:nvSpPr>
          <p:spPr bwMode="auto">
            <a:xfrm>
              <a:off x="1712934" y="-46656"/>
              <a:ext cx="2065655" cy="256449"/>
            </a:xfrm>
            <a:prstGeom prst="rect">
              <a:avLst/>
            </a:prstGeom>
            <a:solidFill>
              <a:schemeClr val="bg1"/>
            </a:solidFill>
            <a:ln w="9525">
              <a:solidFill>
                <a:schemeClr val="tx1"/>
              </a:solidFill>
              <a:miter lim="800000"/>
              <a:headEnd/>
              <a:tailEnd/>
            </a:ln>
          </p:spPr>
          <p:txBody>
            <a:bodyPr rot="0" vert="horz" wrap="square" lIns="84406" tIns="42203" rIns="84406" bIns="42203" anchor="t" anchorCtr="0">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条例対象</a:t>
              </a: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23</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（設備構造規制又は排出規制）</a:t>
              </a:r>
            </a:p>
          </p:txBody>
        </p:sp>
      </p:grpSp>
      <p:sp>
        <p:nvSpPr>
          <p:cNvPr id="18" name="角丸四角形 208">
            <a:extLst>
              <a:ext uri="{FF2B5EF4-FFF2-40B4-BE49-F238E27FC236}">
                <a16:creationId xmlns:a16="http://schemas.microsoft.com/office/drawing/2014/main" id="{BAAF256C-C411-4F24-AB13-F2874FE99957}"/>
              </a:ext>
            </a:extLst>
          </p:cNvPr>
          <p:cNvSpPr/>
          <p:nvPr/>
        </p:nvSpPr>
        <p:spPr>
          <a:xfrm>
            <a:off x="1685996" y="3671560"/>
            <a:ext cx="1997912" cy="747632"/>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33231" tIns="42203" rIns="33231" bIns="42203" numCol="1" spcCol="0" rtlCol="0" fromWordArt="0" anchor="t"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大気汚染防止法で規制されている物質（排出規制）</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角丸四角形 61">
            <a:extLst>
              <a:ext uri="{FF2B5EF4-FFF2-40B4-BE49-F238E27FC236}">
                <a16:creationId xmlns:a16="http://schemas.microsoft.com/office/drawing/2014/main" id="{C999EB3F-0E4A-4B47-B96F-D17CFF679608}"/>
              </a:ext>
            </a:extLst>
          </p:cNvPr>
          <p:cNvSpPr/>
          <p:nvPr/>
        </p:nvSpPr>
        <p:spPr>
          <a:xfrm>
            <a:off x="2133683" y="4089413"/>
            <a:ext cx="1136230" cy="2880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spAutoFit/>
          </a:bodyPr>
          <a:lstStyle/>
          <a:p>
            <a:pPr algn="ctr">
              <a:lnSpc>
                <a:spcPct val="150000"/>
              </a:lnSpc>
            </a:pP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１種</a:t>
            </a: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水銀</a:t>
            </a: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0" name="角丸四角形 208">
            <a:extLst>
              <a:ext uri="{FF2B5EF4-FFF2-40B4-BE49-F238E27FC236}">
                <a16:creationId xmlns:a16="http://schemas.microsoft.com/office/drawing/2014/main" id="{ADB3445A-EED1-4D0A-B6EB-9126C4855372}"/>
              </a:ext>
            </a:extLst>
          </p:cNvPr>
          <p:cNvSpPr/>
          <p:nvPr/>
        </p:nvSpPr>
        <p:spPr>
          <a:xfrm>
            <a:off x="4343924" y="3819194"/>
            <a:ext cx="1303952" cy="442288"/>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指定物質</a:t>
            </a:r>
            <a:endParaRPr lang="en-US" altLang="ja-JP"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１種（ベンゼン）</a:t>
            </a:r>
          </a:p>
        </p:txBody>
      </p:sp>
      <p:sp>
        <p:nvSpPr>
          <p:cNvPr id="21" name="角丸四角形 208">
            <a:extLst>
              <a:ext uri="{FF2B5EF4-FFF2-40B4-BE49-F238E27FC236}">
                <a16:creationId xmlns:a16="http://schemas.microsoft.com/office/drawing/2014/main" id="{58107C3C-F450-47F2-8160-DDD44086D3E5}"/>
              </a:ext>
            </a:extLst>
          </p:cNvPr>
          <p:cNvSpPr/>
          <p:nvPr/>
        </p:nvSpPr>
        <p:spPr>
          <a:xfrm>
            <a:off x="6710007" y="3772267"/>
            <a:ext cx="1632622" cy="483226"/>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指定物質</a:t>
            </a:r>
            <a:endParaRPr lang="en-US" altLang="ja-JP"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２種（トリクロロエチレン、テトラクロロエチレン）</a:t>
            </a:r>
          </a:p>
        </p:txBody>
      </p:sp>
      <p:sp>
        <p:nvSpPr>
          <p:cNvPr id="22" name="テキスト ボックス 21">
            <a:extLst>
              <a:ext uri="{FF2B5EF4-FFF2-40B4-BE49-F238E27FC236}">
                <a16:creationId xmlns:a16="http://schemas.microsoft.com/office/drawing/2014/main" id="{1B5B1FB7-7D17-4E32-9288-B92FB2E8051A}"/>
              </a:ext>
            </a:extLst>
          </p:cNvPr>
          <p:cNvSpPr txBox="1"/>
          <p:nvPr/>
        </p:nvSpPr>
        <p:spPr>
          <a:xfrm>
            <a:off x="6770982" y="1770359"/>
            <a:ext cx="1854065" cy="241476"/>
          </a:xfrm>
          <a:prstGeom prst="rect">
            <a:avLst/>
          </a:prstGeom>
          <a:noFill/>
        </p:spPr>
        <p:txBody>
          <a:bodyPr wrap="square" rtlCol="0">
            <a:spAutoFit/>
          </a:bodyPr>
          <a:lstStyle/>
          <a:p>
            <a:r>
              <a:rPr kumimoji="1" lang="en-US" altLang="ja-JP" sz="969" dirty="0">
                <a:latin typeface="BIZ UDPゴシック" panose="020B0400000000000000" pitchFamily="50" charset="-128"/>
                <a:ea typeface="BIZ UDPゴシック" panose="020B0400000000000000" pitchFamily="50" charset="-128"/>
              </a:rPr>
              <a:t>※</a:t>
            </a:r>
            <a:r>
              <a:rPr kumimoji="1" lang="ja-JP" altLang="en-US" sz="969" dirty="0">
                <a:latin typeface="BIZ UDPゴシック" panose="020B0400000000000000" pitchFamily="50" charset="-128"/>
                <a:ea typeface="BIZ UDPゴシック" panose="020B0400000000000000" pitchFamily="50" charset="-128"/>
              </a:rPr>
              <a:t>　物質名は一部省略している</a:t>
            </a:r>
          </a:p>
        </p:txBody>
      </p:sp>
      <p:sp>
        <p:nvSpPr>
          <p:cNvPr id="24" name="角丸四角形 61">
            <a:extLst>
              <a:ext uri="{FF2B5EF4-FFF2-40B4-BE49-F238E27FC236}">
                <a16:creationId xmlns:a16="http://schemas.microsoft.com/office/drawing/2014/main" id="{2541AF9D-8C85-4AF2-984C-61A9656BC572}"/>
              </a:ext>
            </a:extLst>
          </p:cNvPr>
          <p:cNvSpPr/>
          <p:nvPr/>
        </p:nvSpPr>
        <p:spPr>
          <a:xfrm>
            <a:off x="1822850" y="2894900"/>
            <a:ext cx="1638782" cy="5760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noAutofit/>
          </a:bodyPr>
          <a:lstStyle/>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４種</a:t>
            </a:r>
          </a:p>
          <a:p>
            <a:pPr algn="ct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カドミウム、塩素、</a:t>
            </a:r>
            <a:endParaRPr lang="en-US" altLang="ja-JP"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塩化水素、鉛</a:t>
            </a: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E79EA4D7-5841-445C-AE96-07B4EA6ECCC7}"/>
              </a:ext>
            </a:extLst>
          </p:cNvPr>
          <p:cNvSpPr>
            <a:spLocks noGrp="1"/>
          </p:cNvSpPr>
          <p:nvPr>
            <p:ph type="sldNum" sz="quarter" idx="12"/>
          </p:nvPr>
        </p:nvSpPr>
        <p:spPr>
          <a:xfrm>
            <a:off x="7425344" y="6459786"/>
            <a:ext cx="1003147" cy="374089"/>
          </a:xfrm>
        </p:spPr>
        <p:txBody>
          <a:bodyPr/>
          <a:lstStyle/>
          <a:p>
            <a:fld id="{33B36D01-8D84-416B-8533-51F8D6297C0F}" type="slidenum">
              <a:rPr kumimoji="1" lang="ja-JP" altLang="en-US" smtClean="0"/>
              <a:t>12</a:t>
            </a:fld>
            <a:endParaRPr kumimoji="1" lang="ja-JP" altLang="en-US"/>
          </a:p>
        </p:txBody>
      </p:sp>
      <p:graphicFrame>
        <p:nvGraphicFramePr>
          <p:cNvPr id="23" name="表 5">
            <a:extLst>
              <a:ext uri="{FF2B5EF4-FFF2-40B4-BE49-F238E27FC236}">
                <a16:creationId xmlns:a16="http://schemas.microsoft.com/office/drawing/2014/main" id="{1B36F0E8-DDD5-458B-A1ED-8F5CA35780BB}"/>
              </a:ext>
            </a:extLst>
          </p:cNvPr>
          <p:cNvGraphicFramePr>
            <a:graphicFrameLocks noGrp="1"/>
          </p:cNvGraphicFramePr>
          <p:nvPr>
            <p:extLst>
              <p:ext uri="{D42A27DB-BD31-4B8C-83A1-F6EECF244321}">
                <p14:modId xmlns:p14="http://schemas.microsoft.com/office/powerpoint/2010/main" val="3158491609"/>
              </p:ext>
            </p:extLst>
          </p:nvPr>
        </p:nvGraphicFramePr>
        <p:xfrm>
          <a:off x="393894" y="4701124"/>
          <a:ext cx="8408962" cy="1594338"/>
        </p:xfrm>
        <a:graphic>
          <a:graphicData uri="http://schemas.openxmlformats.org/drawingml/2006/table">
            <a:tbl>
              <a:tblPr firstRow="1" bandRow="1">
                <a:tableStyleId>{5C22544A-7EE6-4342-B048-85BDC9FD1C3A}</a:tableStyleId>
              </a:tblPr>
              <a:tblGrid>
                <a:gridCol w="1079693">
                  <a:extLst>
                    <a:ext uri="{9D8B030D-6E8A-4147-A177-3AD203B41FA5}">
                      <a16:colId xmlns:a16="http://schemas.microsoft.com/office/drawing/2014/main" val="820116730"/>
                    </a:ext>
                  </a:extLst>
                </a:gridCol>
                <a:gridCol w="7329269">
                  <a:extLst>
                    <a:ext uri="{9D8B030D-6E8A-4147-A177-3AD203B41FA5}">
                      <a16:colId xmlns:a16="http://schemas.microsoft.com/office/drawing/2014/main" val="1518995464"/>
                    </a:ext>
                  </a:extLst>
                </a:gridCol>
              </a:tblGrid>
              <a:tr h="203201">
                <a:tc>
                  <a:txBody>
                    <a:bodyPr/>
                    <a:lstStyle/>
                    <a:p>
                      <a:pPr algn="ctr"/>
                      <a:r>
                        <a:rPr kumimoji="1" lang="ja-JP" altLang="en-US" sz="1100" dirty="0">
                          <a:latin typeface="BIZ UDPゴシック" panose="020B0400000000000000" pitchFamily="50" charset="-128"/>
                          <a:ea typeface="BIZ UDPゴシック" panose="020B0400000000000000" pitchFamily="50" charset="-128"/>
                        </a:rPr>
                        <a:t>項目</a:t>
                      </a:r>
                    </a:p>
                  </a:txBody>
                  <a:tcPr marL="84406" marR="84406" marT="42203" marB="42203" anchor="ct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定義・内容</a:t>
                      </a:r>
                    </a:p>
                  </a:txBody>
                  <a:tcPr marL="84406" marR="84406" marT="42203" marB="42203" anchor="ctr"/>
                </a:tc>
                <a:extLst>
                  <a:ext uri="{0D108BD9-81ED-4DB2-BD59-A6C34878D82A}">
                    <a16:rowId xmlns:a16="http://schemas.microsoft.com/office/drawing/2014/main" val="1194840550"/>
                  </a:ext>
                </a:extLst>
              </a:tr>
              <a:tr h="532383">
                <a:tc>
                  <a:txBody>
                    <a:bodyPr/>
                    <a:lstStyle/>
                    <a:p>
                      <a:r>
                        <a:rPr kumimoji="1" lang="zh-TW" altLang="en-US" sz="1100" dirty="0">
                          <a:latin typeface="BIZ UDPゴシック" panose="020B0400000000000000" pitchFamily="50" charset="-128"/>
                          <a:ea typeface="BIZ UDPゴシック" panose="020B0400000000000000" pitchFamily="50" charset="-128"/>
                        </a:rPr>
                        <a:t>優先取組物質</a:t>
                      </a:r>
                      <a:r>
                        <a:rPr kumimoji="1" lang="ja-JP" altLang="en-US" sz="1100" dirty="0">
                          <a:latin typeface="BIZ UDPゴシック" panose="020B0400000000000000" pitchFamily="50" charset="-128"/>
                          <a:ea typeface="BIZ UDPゴシック" panose="020B0400000000000000" pitchFamily="50" charset="-128"/>
                        </a:rPr>
                        <a:t>（中央環境審議会答申）</a:t>
                      </a:r>
                    </a:p>
                  </a:txBody>
                  <a:tcPr marL="84406" marR="84406" marT="42203" marB="42203" anchor="ctr"/>
                </a:tc>
                <a:tc>
                  <a:txBody>
                    <a:bodyPr/>
                    <a:lstStyle/>
                    <a:p>
                      <a:r>
                        <a:rPr kumimoji="1" lang="ja-JP" altLang="en-US" sz="1100" u="sng" dirty="0">
                          <a:latin typeface="BIZ UDPゴシック" panose="020B0400000000000000" pitchFamily="50" charset="-128"/>
                          <a:ea typeface="BIZ UDPゴシック" panose="020B0400000000000000" pitchFamily="50" charset="-128"/>
                        </a:rPr>
                        <a:t>有害大気汚染物質（</a:t>
                      </a:r>
                      <a:r>
                        <a:rPr lang="ja-JP" altLang="en-US" sz="1100" dirty="0">
                          <a:latin typeface="BIZ UDPゴシック" panose="020B0400000000000000" pitchFamily="50" charset="-128"/>
                          <a:ea typeface="BIZ UDPゴシック" panose="020B0400000000000000" pitchFamily="50" charset="-128"/>
                        </a:rPr>
                        <a:t>継続的に摂取される場合には人の健康を損なうおそれがある物質で大気の汚染の原因となるもの）のうち</a:t>
                      </a:r>
                      <a:r>
                        <a:rPr lang="ja-JP" altLang="en-US" sz="1100" u="sng" dirty="0">
                          <a:latin typeface="BIZ UDPゴシック" panose="020B0400000000000000" pitchFamily="50" charset="-128"/>
                          <a:ea typeface="BIZ UDPゴシック" panose="020B0400000000000000" pitchFamily="50" charset="-128"/>
                        </a:rPr>
                        <a:t>健康リスクがある程度高いと考えられる物質。</a:t>
                      </a:r>
                      <a:r>
                        <a:rPr kumimoji="1" lang="ja-JP" altLang="en-US" sz="1100" u="none" dirty="0">
                          <a:latin typeface="BIZ UDPゴシック" panose="020B0400000000000000" pitchFamily="50" charset="-128"/>
                          <a:ea typeface="BIZ UDPゴシック" panose="020B0400000000000000" pitchFamily="50" charset="-128"/>
                        </a:rPr>
                        <a:t>行政は、</a:t>
                      </a:r>
                      <a:r>
                        <a:rPr kumimoji="1" lang="ja-JP" altLang="en-US" sz="1100" dirty="0">
                          <a:latin typeface="BIZ UDPゴシック" panose="020B0400000000000000" pitchFamily="50" charset="-128"/>
                          <a:ea typeface="BIZ UDPゴシック" panose="020B0400000000000000" pitchFamily="50" charset="-128"/>
                        </a:rPr>
                        <a:t>優先取組物質に特に重点を置いて、物質の有害性、大気環境濃度、発生源等について</a:t>
                      </a:r>
                      <a:r>
                        <a:rPr kumimoji="1" lang="ja-JP" altLang="en-US" sz="1100" u="none" dirty="0">
                          <a:latin typeface="BIZ UDPゴシック" panose="020B0400000000000000" pitchFamily="50" charset="-128"/>
                          <a:ea typeface="BIZ UDPゴシック" panose="020B0400000000000000" pitchFamily="50" charset="-128"/>
                        </a:rPr>
                        <a:t>体系的に詳細な調査を行うほか、事業者に対して排出又は飛散の抑制技術の情報等の提供に努め、事業者の自主的な排出等の抑制努力を促進する</a:t>
                      </a:r>
                      <a:r>
                        <a:rPr kumimoji="1" lang="ja-JP" altLang="en-US" sz="1100" dirty="0">
                          <a:latin typeface="BIZ UDPゴシック" panose="020B0400000000000000" pitchFamily="50" charset="-128"/>
                          <a:ea typeface="BIZ UDPゴシック" panose="020B0400000000000000" pitchFamily="50" charset="-128"/>
                        </a:rPr>
                        <a:t>もの。（法第２章の５の規定が適用される。）</a:t>
                      </a:r>
                    </a:p>
                  </a:txBody>
                  <a:tcPr marL="84406" marR="84406" marT="42203" marB="42203" anchor="ctr"/>
                </a:tc>
                <a:extLst>
                  <a:ext uri="{0D108BD9-81ED-4DB2-BD59-A6C34878D82A}">
                    <a16:rowId xmlns:a16="http://schemas.microsoft.com/office/drawing/2014/main" val="2131287873"/>
                  </a:ext>
                </a:extLst>
              </a:tr>
              <a:tr h="414076">
                <a:tc>
                  <a:txBody>
                    <a:bodyPr/>
                    <a:lstStyle/>
                    <a:p>
                      <a:r>
                        <a:rPr kumimoji="1" lang="ja-JP" altLang="en-US" sz="1100" dirty="0">
                          <a:latin typeface="BIZ UDPゴシック" panose="020B0400000000000000" pitchFamily="50" charset="-128"/>
                          <a:ea typeface="BIZ UDPゴシック" panose="020B0400000000000000" pitchFamily="50" charset="-128"/>
                        </a:rPr>
                        <a:t>指定物質（法</a:t>
                      </a:r>
                      <a:r>
                        <a:rPr lang="ja-JP" altLang="en-US" sz="1100" dirty="0">
                          <a:latin typeface="BIZ UDPゴシック" panose="020B0400000000000000" pitchFamily="50" charset="-128"/>
                          <a:ea typeface="BIZ UDPゴシック" panose="020B0400000000000000" pitchFamily="50" charset="-128"/>
                        </a:rPr>
                        <a:t>附則第９項）</a:t>
                      </a:r>
                      <a:endParaRPr kumimoji="1" lang="ja-JP" altLang="en-US" sz="1100"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dirty="0">
                          <a:latin typeface="BIZ UDPゴシック" panose="020B0400000000000000" pitchFamily="50" charset="-128"/>
                          <a:ea typeface="BIZ UDPゴシック" panose="020B0400000000000000" pitchFamily="50" charset="-128"/>
                        </a:rPr>
                        <a:t>有害大気汚染物質のうち人の健康に係る被害を防止するため、早急に排出を抑制しなければならない物質。</a:t>
                      </a:r>
                      <a:r>
                        <a:rPr kumimoji="1" lang="ja-JP" altLang="en-US" sz="1100" u="sng" dirty="0">
                          <a:latin typeface="BIZ UDPゴシック" panose="020B0400000000000000" pitchFamily="50" charset="-128"/>
                          <a:ea typeface="BIZ UDPゴシック" panose="020B0400000000000000" pitchFamily="50" charset="-128"/>
                        </a:rPr>
                        <a:t>施設（指定物質排出施設）</a:t>
                      </a:r>
                      <a:r>
                        <a:rPr kumimoji="1" lang="ja-JP" altLang="en-US" sz="1100" dirty="0">
                          <a:latin typeface="BIZ UDPゴシック" panose="020B0400000000000000" pitchFamily="50" charset="-128"/>
                          <a:ea typeface="BIZ UDPゴシック" panose="020B0400000000000000" pitchFamily="50" charset="-128"/>
                        </a:rPr>
                        <a:t>ごとに、排出ガスに含まれる指定物質の量の</a:t>
                      </a:r>
                      <a:r>
                        <a:rPr kumimoji="1" lang="ja-JP" altLang="en-US" sz="1100" u="sng" dirty="0">
                          <a:latin typeface="BIZ UDPゴシック" panose="020B0400000000000000" pitchFamily="50" charset="-128"/>
                          <a:ea typeface="BIZ UDPゴシック" panose="020B0400000000000000" pitchFamily="50" charset="-128"/>
                        </a:rPr>
                        <a:t>許容限度（指定物質抑制基準）</a:t>
                      </a:r>
                      <a:r>
                        <a:rPr kumimoji="1" lang="ja-JP" altLang="en-US" sz="1100" dirty="0">
                          <a:latin typeface="BIZ UDPゴシック" panose="020B0400000000000000" pitchFamily="50" charset="-128"/>
                          <a:ea typeface="BIZ UDPゴシック" panose="020B0400000000000000" pitchFamily="50" charset="-128"/>
                        </a:rPr>
                        <a:t>が定められている。（</a:t>
                      </a:r>
                      <a:r>
                        <a:rPr kumimoji="1" lang="ja-JP" altLang="en-US" sz="1100" u="sng" dirty="0">
                          <a:latin typeface="BIZ UDPゴシック" panose="020B0400000000000000" pitchFamily="50" charset="-128"/>
                          <a:ea typeface="BIZ UDPゴシック" panose="020B0400000000000000" pitchFamily="50" charset="-128"/>
                        </a:rPr>
                        <a:t>届出義務無し</a:t>
                      </a:r>
                      <a:r>
                        <a:rPr kumimoji="1" lang="ja-JP" altLang="en-US" sz="1100" dirty="0">
                          <a:latin typeface="BIZ UDPゴシック" panose="020B0400000000000000" pitchFamily="50" charset="-128"/>
                          <a:ea typeface="BIZ UDPゴシック" panose="020B0400000000000000" pitchFamily="50" charset="-128"/>
                        </a:rPr>
                        <a:t>）</a:t>
                      </a:r>
                    </a:p>
                  </a:txBody>
                  <a:tcPr marL="84406" marR="84406" marT="42203" marB="42203" anchor="ctr"/>
                </a:tc>
                <a:extLst>
                  <a:ext uri="{0D108BD9-81ED-4DB2-BD59-A6C34878D82A}">
                    <a16:rowId xmlns:a16="http://schemas.microsoft.com/office/drawing/2014/main" val="2460322290"/>
                  </a:ext>
                </a:extLst>
              </a:tr>
            </a:tbl>
          </a:graphicData>
        </a:graphic>
      </p:graphicFrame>
    </p:spTree>
    <p:extLst>
      <p:ext uri="{BB962C8B-B14F-4D97-AF65-F5344CB8AC3E}">
        <p14:creationId xmlns:p14="http://schemas.microsoft.com/office/powerpoint/2010/main" val="3974164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6D58E6-0D56-401E-8349-34DFC661E2ED}"/>
              </a:ext>
            </a:extLst>
          </p:cNvPr>
          <p:cNvSpPr>
            <a:spLocks noGrp="1"/>
          </p:cNvSpPr>
          <p:nvPr>
            <p:ph type="title" idx="4294967295"/>
          </p:nvPr>
        </p:nvSpPr>
        <p:spPr>
          <a:xfrm>
            <a:off x="372918" y="213879"/>
            <a:ext cx="6829425" cy="518543"/>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改正前の規制の内容③（規制基準）</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B1B6C819-495E-4317-BA5E-DF83075F8CE9}"/>
              </a:ext>
            </a:extLst>
          </p:cNvPr>
          <p:cNvSpPr txBox="1"/>
          <p:nvPr/>
        </p:nvSpPr>
        <p:spPr>
          <a:xfrm>
            <a:off x="579704" y="805618"/>
            <a:ext cx="1675459" cy="348109"/>
          </a:xfrm>
          <a:prstGeom prst="rect">
            <a:avLst/>
          </a:prstGeom>
          <a:noFill/>
        </p:spPr>
        <p:txBody>
          <a:bodyPr wrap="none" rtlCol="0">
            <a:spAutoFit/>
          </a:bodyPr>
          <a:lstStyle/>
          <a:p>
            <a:r>
              <a:rPr kumimoji="1" lang="en-US" altLang="ja-JP" sz="1662" dirty="0">
                <a:latin typeface="BIZ UDPゴシック" panose="020B0400000000000000" pitchFamily="50" charset="-128"/>
                <a:ea typeface="BIZ UDPゴシック" panose="020B0400000000000000" pitchFamily="50" charset="-128"/>
              </a:rPr>
              <a:t>【</a:t>
            </a:r>
            <a:r>
              <a:rPr kumimoji="1" lang="ja-JP" altLang="en-US" sz="1662" dirty="0">
                <a:latin typeface="BIZ UDPゴシック" panose="020B0400000000000000" pitchFamily="50" charset="-128"/>
                <a:ea typeface="BIZ UDPゴシック" panose="020B0400000000000000" pitchFamily="50" charset="-128"/>
              </a:rPr>
              <a:t>指定有害物質</a:t>
            </a:r>
            <a:r>
              <a:rPr kumimoji="1" lang="en-US" altLang="ja-JP" sz="1662" dirty="0">
                <a:latin typeface="BIZ UDPゴシック" panose="020B0400000000000000" pitchFamily="50" charset="-128"/>
                <a:ea typeface="BIZ UDPゴシック" panose="020B0400000000000000" pitchFamily="50" charset="-128"/>
              </a:rPr>
              <a:t>】</a:t>
            </a:r>
            <a:endParaRPr kumimoji="1" lang="ja-JP" altLang="en-US" sz="1662"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9805FD9C-7AD3-4E62-8018-2A025BEB7B5E}"/>
              </a:ext>
            </a:extLst>
          </p:cNvPr>
          <p:cNvSpPr txBox="1"/>
          <p:nvPr/>
        </p:nvSpPr>
        <p:spPr>
          <a:xfrm>
            <a:off x="579704" y="3339419"/>
            <a:ext cx="2089033" cy="348109"/>
          </a:xfrm>
          <a:prstGeom prst="rect">
            <a:avLst/>
          </a:prstGeom>
          <a:noFill/>
        </p:spPr>
        <p:txBody>
          <a:bodyPr wrap="none" rtlCol="0">
            <a:spAutoFit/>
          </a:bodyPr>
          <a:lstStyle/>
          <a:p>
            <a:r>
              <a:rPr kumimoji="1" lang="en-US" altLang="ja-JP" sz="1662" dirty="0">
                <a:latin typeface="BIZ UDPゴシック" panose="020B0400000000000000" pitchFamily="50" charset="-128"/>
                <a:ea typeface="BIZ UDPゴシック" panose="020B0400000000000000" pitchFamily="50" charset="-128"/>
              </a:rPr>
              <a:t>【</a:t>
            </a:r>
            <a:r>
              <a:rPr kumimoji="1" lang="ja-JP" altLang="en-US" sz="1662" dirty="0">
                <a:latin typeface="BIZ UDPゴシック" panose="020B0400000000000000" pitchFamily="50" charset="-128"/>
                <a:ea typeface="BIZ UDPゴシック" panose="020B0400000000000000" pitchFamily="50" charset="-128"/>
              </a:rPr>
              <a:t>その他の有害物質</a:t>
            </a:r>
            <a:r>
              <a:rPr kumimoji="1" lang="en-US" altLang="ja-JP" sz="1662" dirty="0">
                <a:latin typeface="BIZ UDPゴシック" panose="020B0400000000000000" pitchFamily="50" charset="-128"/>
                <a:ea typeface="BIZ UDPゴシック" panose="020B0400000000000000" pitchFamily="50" charset="-128"/>
              </a:rPr>
              <a:t>】</a:t>
            </a:r>
            <a:endParaRPr kumimoji="1" lang="ja-JP" altLang="en-US" sz="1662" dirty="0">
              <a:latin typeface="BIZ UDPゴシック" panose="020B0400000000000000" pitchFamily="50" charset="-128"/>
              <a:ea typeface="BIZ UDPゴシック" panose="020B0400000000000000" pitchFamily="50" charset="-128"/>
            </a:endParaRPr>
          </a:p>
        </p:txBody>
      </p:sp>
      <p:graphicFrame>
        <p:nvGraphicFramePr>
          <p:cNvPr id="6" name="表 5">
            <a:extLst>
              <a:ext uri="{FF2B5EF4-FFF2-40B4-BE49-F238E27FC236}">
                <a16:creationId xmlns:a16="http://schemas.microsoft.com/office/drawing/2014/main" id="{19EBD3A3-E5D3-41BC-BFB6-648AFE6F33D1}"/>
              </a:ext>
            </a:extLst>
          </p:cNvPr>
          <p:cNvGraphicFramePr>
            <a:graphicFrameLocks noGrp="1"/>
          </p:cNvGraphicFramePr>
          <p:nvPr>
            <p:extLst>
              <p:ext uri="{D42A27DB-BD31-4B8C-83A1-F6EECF244321}">
                <p14:modId xmlns:p14="http://schemas.microsoft.com/office/powerpoint/2010/main" val="1028592944"/>
              </p:ext>
            </p:extLst>
          </p:nvPr>
        </p:nvGraphicFramePr>
        <p:xfrm>
          <a:off x="989945" y="3687528"/>
          <a:ext cx="7459507" cy="2491739"/>
        </p:xfrm>
        <a:graphic>
          <a:graphicData uri="http://schemas.openxmlformats.org/drawingml/2006/table">
            <a:tbl>
              <a:tblPr firstRow="1" firstCol="1" bandRow="1">
                <a:tableStyleId>{21E4AEA4-8DFA-4A89-87EB-49C32662AFE0}</a:tableStyleId>
              </a:tblPr>
              <a:tblGrid>
                <a:gridCol w="919470">
                  <a:extLst>
                    <a:ext uri="{9D8B030D-6E8A-4147-A177-3AD203B41FA5}">
                      <a16:colId xmlns:a16="http://schemas.microsoft.com/office/drawing/2014/main" val="1901309423"/>
                    </a:ext>
                  </a:extLst>
                </a:gridCol>
                <a:gridCol w="6540037">
                  <a:extLst>
                    <a:ext uri="{9D8B030D-6E8A-4147-A177-3AD203B41FA5}">
                      <a16:colId xmlns:a16="http://schemas.microsoft.com/office/drawing/2014/main" val="2716465852"/>
                    </a:ext>
                  </a:extLst>
                </a:gridCol>
              </a:tblGrid>
              <a:tr h="325315">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物　質</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規　制　基　準</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1888661362"/>
                  </a:ext>
                </a:extLst>
              </a:tr>
              <a:tr h="2002302">
                <a:tc>
                  <a:txBody>
                    <a:bodyPr/>
                    <a:lstStyle/>
                    <a:p>
                      <a:pPr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上記に掲げる以外の物質</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温度が摂氏零度で圧力が１気圧の状態に換算した排出ガス１</a:t>
                      </a:r>
                      <a:r>
                        <a:rPr lang="en-US" sz="1000" kern="0" dirty="0">
                          <a:effectLst/>
                          <a:latin typeface="BIZ UDPゴシック" panose="020B0400000000000000" pitchFamily="50" charset="-128"/>
                          <a:ea typeface="BIZ UDPゴシック" panose="020B0400000000000000" pitchFamily="50" charset="-128"/>
                        </a:rPr>
                        <a:t>m</a:t>
                      </a:r>
                      <a:r>
                        <a:rPr lang="ja-JP" sz="1000" kern="0" baseline="30000" dirty="0">
                          <a:effectLst/>
                          <a:latin typeface="BIZ UDPゴシック" panose="020B0400000000000000" pitchFamily="50" charset="-128"/>
                          <a:ea typeface="BIZ UDPゴシック" panose="020B0400000000000000" pitchFamily="50" charset="-128"/>
                        </a:rPr>
                        <a:t>３</a:t>
                      </a:r>
                      <a:r>
                        <a:rPr lang="ja-JP" sz="1000" kern="0" dirty="0">
                          <a:effectLst/>
                          <a:latin typeface="BIZ UDPゴシック" panose="020B0400000000000000" pitchFamily="50" charset="-128"/>
                          <a:ea typeface="BIZ UDPゴシック" panose="020B0400000000000000" pitchFamily="50" charset="-128"/>
                        </a:rPr>
                        <a:t>につき、次の式により算出した有害物質等の種類ごとの量とする。　</a:t>
                      </a:r>
                      <a:endParaRPr lang="ja-JP" sz="1000" kern="100" dirty="0">
                        <a:effectLst/>
                        <a:latin typeface="BIZ UDPゴシック" panose="020B0400000000000000" pitchFamily="50" charset="-128"/>
                        <a:ea typeface="BIZ UDPゴシック" panose="020B0400000000000000" pitchFamily="50" charset="-128"/>
                      </a:endParaRPr>
                    </a:p>
                    <a:p>
                      <a:pPr indent="866775"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C </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K</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S</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Q</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C	</a:t>
                      </a:r>
                      <a:r>
                        <a:rPr lang="ja-JP" sz="1000" kern="0" dirty="0">
                          <a:effectLst/>
                          <a:latin typeface="BIZ UDPゴシック" panose="020B0400000000000000" pitchFamily="50" charset="-128"/>
                          <a:ea typeface="BIZ UDPゴシック" panose="020B0400000000000000" pitchFamily="50" charset="-128"/>
                        </a:rPr>
                        <a:t>：有害物質等の種類ごとの量</a:t>
                      </a:r>
                      <a:r>
                        <a:rPr lang="en-US" sz="1000" kern="0" dirty="0">
                          <a:effectLst/>
                          <a:latin typeface="BIZ UDPゴシック" panose="020B0400000000000000" pitchFamily="50" charset="-128"/>
                          <a:ea typeface="BIZ UDPゴシック" panose="020B0400000000000000" pitchFamily="50" charset="-128"/>
                        </a:rPr>
                        <a:t>(mg)</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S	</a:t>
                      </a:r>
                      <a:r>
                        <a:rPr lang="ja-JP" sz="1000" kern="0" dirty="0">
                          <a:effectLst/>
                          <a:latin typeface="BIZ UDPゴシック" panose="020B0400000000000000" pitchFamily="50" charset="-128"/>
                          <a:ea typeface="BIZ UDPゴシック" panose="020B0400000000000000" pitchFamily="50" charset="-128"/>
                        </a:rPr>
                        <a:t>：附表１に掲げる場合ごとに定めた算式により算出される値</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K	</a:t>
                      </a:r>
                      <a:r>
                        <a:rPr lang="ja-JP" sz="1000" kern="0" dirty="0">
                          <a:effectLst/>
                          <a:latin typeface="BIZ UDPゴシック" panose="020B0400000000000000" pitchFamily="50" charset="-128"/>
                          <a:ea typeface="BIZ UDPゴシック" panose="020B0400000000000000" pitchFamily="50" charset="-128"/>
                        </a:rPr>
                        <a:t>：附表２に掲げる有害物質の種類ごとに定める値</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Q	</a:t>
                      </a:r>
                      <a:r>
                        <a:rPr lang="ja-JP" sz="1000" kern="0" dirty="0">
                          <a:effectLst/>
                          <a:latin typeface="BIZ UDPゴシック" panose="020B0400000000000000" pitchFamily="50" charset="-128"/>
                          <a:ea typeface="BIZ UDPゴシック" panose="020B0400000000000000" pitchFamily="50" charset="-128"/>
                        </a:rPr>
                        <a:t>：乾き排出ガス量</a:t>
                      </a:r>
                      <a:r>
                        <a:rPr lang="en-US" sz="1000" kern="0" dirty="0">
                          <a:effectLst/>
                          <a:latin typeface="BIZ UDPゴシック" panose="020B0400000000000000" pitchFamily="50" charset="-128"/>
                          <a:ea typeface="BIZ UDPゴシック" panose="020B0400000000000000" pitchFamily="50" charset="-128"/>
                        </a:rPr>
                        <a:t>(Nm</a:t>
                      </a:r>
                      <a:r>
                        <a:rPr lang="ja-JP" sz="1000" kern="0" baseline="30000" dirty="0">
                          <a:effectLst/>
                          <a:latin typeface="BIZ UDPゴシック" panose="020B0400000000000000" pitchFamily="50" charset="-128"/>
                          <a:ea typeface="BIZ UDPゴシック" panose="020B0400000000000000" pitchFamily="50" charset="-128"/>
                        </a:rPr>
                        <a:t>３</a:t>
                      </a: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分</a:t>
                      </a:r>
                      <a:r>
                        <a:rPr lang="en-US" sz="10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Bef>
                          <a:spcPts val="600"/>
                        </a:spcBef>
                        <a:spcAft>
                          <a:spcPts val="0"/>
                        </a:spcAft>
                      </a:pPr>
                      <a:r>
                        <a:rPr lang="ja-JP" sz="1000" kern="0" dirty="0">
                          <a:effectLst/>
                          <a:latin typeface="BIZ UDPゴシック" panose="020B0400000000000000" pitchFamily="50" charset="-128"/>
                          <a:ea typeface="BIZ UDPゴシック" panose="020B0400000000000000" pitchFamily="50" charset="-128"/>
                        </a:rPr>
                        <a:t>※有害物質等の量は、</a:t>
                      </a:r>
                      <a:r>
                        <a:rPr lang="en-US" sz="1000" kern="0" dirty="0">
                          <a:effectLst/>
                          <a:latin typeface="BIZ UDPゴシック" panose="020B0400000000000000" pitchFamily="50" charset="-128"/>
                          <a:ea typeface="BIZ UDPゴシック" panose="020B0400000000000000" pitchFamily="50" charset="-128"/>
                        </a:rPr>
                        <a:t>30</a:t>
                      </a:r>
                      <a:r>
                        <a:rPr lang="ja-JP" sz="1000" kern="0" dirty="0">
                          <a:effectLst/>
                          <a:latin typeface="BIZ UDPゴシック" panose="020B0400000000000000" pitchFamily="50" charset="-128"/>
                          <a:ea typeface="BIZ UDPゴシック" panose="020B0400000000000000" pitchFamily="50" charset="-128"/>
                        </a:rPr>
                        <a:t>分間値とする。</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※有害物質等の量が、著しく変動する施設にあっては、１工程の平均の量とする。</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※塩化水素については、法で規制対象とする廃棄物焼却炉については適用しない。</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※この規制基準は、別表第三第二号の表に掲げる施設のうち法規則別表第三の第三欄に掲げるものにおいて発生し、大気中に排出される同表第二欄に掲げる有害物質については適用しない。</a:t>
                      </a:r>
                      <a:endParaRPr lang="ja-JP" sz="1000" kern="100" dirty="0">
                        <a:effectLst/>
                        <a:latin typeface="BIZ UDPゴシック" panose="020B0400000000000000" pitchFamily="50" charset="-128"/>
                        <a:ea typeface="BIZ UDPゴシック" panose="020B0400000000000000" pitchFamily="50" charset="-128"/>
                      </a:endParaRPr>
                    </a:p>
                    <a:p>
                      <a:pPr marL="266700" indent="-266700" algn="just">
                        <a:lnSpc>
                          <a:spcPts val="1200"/>
                        </a:lnSpc>
                        <a:spcBef>
                          <a:spcPts val="600"/>
                        </a:spcBef>
                        <a:spcAft>
                          <a:spcPts val="0"/>
                        </a:spcAft>
                      </a:pPr>
                      <a:r>
                        <a:rPr lang="ja-JP" sz="1000" kern="0" dirty="0">
                          <a:effectLst/>
                          <a:latin typeface="BIZ UDPゴシック" panose="020B0400000000000000" pitchFamily="50" charset="-128"/>
                          <a:ea typeface="BIZ UDPゴシック" panose="020B0400000000000000" pitchFamily="50" charset="-128"/>
                        </a:rPr>
                        <a:t>注）ただし</a:t>
                      </a:r>
                      <a:r>
                        <a:rPr lang="en-US" sz="1000" kern="0" dirty="0">
                          <a:effectLst/>
                          <a:latin typeface="BIZ UDPゴシック" panose="020B0400000000000000" pitchFamily="50" charset="-128"/>
                          <a:ea typeface="BIZ UDPゴシック" panose="020B0400000000000000" pitchFamily="50" charset="-128"/>
                        </a:rPr>
                        <a:t>S</a:t>
                      </a:r>
                      <a:r>
                        <a:rPr lang="ja-JP" sz="1000" kern="0" dirty="0">
                          <a:effectLst/>
                          <a:latin typeface="BIZ UDPゴシック" panose="020B0400000000000000" pitchFamily="50" charset="-128"/>
                          <a:ea typeface="BIZ UDPゴシック" panose="020B0400000000000000" pitchFamily="50" charset="-128"/>
                        </a:rPr>
                        <a:t>は周辺建築物の立地状況が変わった場合、それに応じて変更するものとする。</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1773565092"/>
                  </a:ext>
                </a:extLst>
              </a:tr>
            </a:tbl>
          </a:graphicData>
        </a:graphic>
      </p:graphicFrame>
      <p:sp>
        <p:nvSpPr>
          <p:cNvPr id="3" name="スライド番号プレースホルダー 2">
            <a:extLst>
              <a:ext uri="{FF2B5EF4-FFF2-40B4-BE49-F238E27FC236}">
                <a16:creationId xmlns:a16="http://schemas.microsoft.com/office/drawing/2014/main" id="{B50816C3-BDC8-4229-9E44-DD760BC11030}"/>
              </a:ext>
            </a:extLst>
          </p:cNvPr>
          <p:cNvSpPr>
            <a:spLocks noGrp="1"/>
          </p:cNvSpPr>
          <p:nvPr>
            <p:ph type="sldNum" sz="quarter" idx="12"/>
          </p:nvPr>
        </p:nvSpPr>
        <p:spPr/>
        <p:txBody>
          <a:bodyPr/>
          <a:lstStyle/>
          <a:p>
            <a:fld id="{33B36D01-8D84-416B-8533-51F8D6297C0F}" type="slidenum">
              <a:rPr kumimoji="1" lang="ja-JP" altLang="en-US" smtClean="0"/>
              <a:t>13</a:t>
            </a:fld>
            <a:endParaRPr kumimoji="1" lang="ja-JP" altLang="en-US"/>
          </a:p>
        </p:txBody>
      </p:sp>
      <p:graphicFrame>
        <p:nvGraphicFramePr>
          <p:cNvPr id="8" name="表 7">
            <a:extLst>
              <a:ext uri="{FF2B5EF4-FFF2-40B4-BE49-F238E27FC236}">
                <a16:creationId xmlns:a16="http://schemas.microsoft.com/office/drawing/2014/main" id="{1CF29702-BDFF-4928-BE48-2F5793B6745D}"/>
              </a:ext>
            </a:extLst>
          </p:cNvPr>
          <p:cNvGraphicFramePr>
            <a:graphicFrameLocks noGrp="1"/>
          </p:cNvGraphicFramePr>
          <p:nvPr>
            <p:extLst>
              <p:ext uri="{D42A27DB-BD31-4B8C-83A1-F6EECF244321}">
                <p14:modId xmlns:p14="http://schemas.microsoft.com/office/powerpoint/2010/main" val="3758253125"/>
              </p:ext>
            </p:extLst>
          </p:nvPr>
        </p:nvGraphicFramePr>
        <p:xfrm>
          <a:off x="989945" y="1153727"/>
          <a:ext cx="7459507" cy="2112496"/>
        </p:xfrm>
        <a:graphic>
          <a:graphicData uri="http://schemas.openxmlformats.org/drawingml/2006/table">
            <a:tbl>
              <a:tblPr firstRow="1" firstCol="1" bandRow="1">
                <a:tableStyleId>{21E4AEA4-8DFA-4A89-87EB-49C32662AFE0}</a:tableStyleId>
              </a:tblPr>
              <a:tblGrid>
                <a:gridCol w="1232684">
                  <a:extLst>
                    <a:ext uri="{9D8B030D-6E8A-4147-A177-3AD203B41FA5}">
                      <a16:colId xmlns:a16="http://schemas.microsoft.com/office/drawing/2014/main" val="3909652238"/>
                    </a:ext>
                  </a:extLst>
                </a:gridCol>
                <a:gridCol w="6226823">
                  <a:extLst>
                    <a:ext uri="{9D8B030D-6E8A-4147-A177-3AD203B41FA5}">
                      <a16:colId xmlns:a16="http://schemas.microsoft.com/office/drawing/2014/main" val="887363599"/>
                    </a:ext>
                  </a:extLst>
                </a:gridCol>
              </a:tblGrid>
              <a:tr h="173502">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物　質</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規　制　基　準</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3763484581"/>
                  </a:ext>
                </a:extLst>
              </a:tr>
              <a:tr h="595532">
                <a:tc>
                  <a:txBody>
                    <a:bodyPr/>
                    <a:lstStyle/>
                    <a:p>
                      <a:pPr algn="just">
                        <a:lnSpc>
                          <a:spcPts val="1200"/>
                        </a:lnSpc>
                        <a:spcAft>
                          <a:spcPts val="0"/>
                        </a:spcAft>
                      </a:pPr>
                      <a:r>
                        <a:rPr lang="ja-JP" sz="100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クロロエチレン、ベンゼン</a:t>
                      </a:r>
                      <a:endParaRPr lang="ja-JP" sz="10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燃焼式処理装置、吸着式処理装置又は薬液による吸収式処理装置を設け、適正に稼働させること。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4261055496"/>
                  </a:ext>
                </a:extLst>
              </a:tr>
              <a:tr h="595532">
                <a:tc>
                  <a:txBody>
                    <a:bodyPr/>
                    <a:lstStyle/>
                    <a:p>
                      <a:pPr algn="just">
                        <a:lnSpc>
                          <a:spcPts val="1200"/>
                        </a:lnSpc>
                        <a:spcAft>
                          <a:spcPts val="0"/>
                        </a:spcAft>
                      </a:pPr>
                      <a:r>
                        <a:rPr lang="ja-JP" sz="100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ニッケル化合物、ヒ素及びその化合物、六価クロム化合物</a:t>
                      </a:r>
                      <a:endParaRPr lang="ja-JP" sz="10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just">
                        <a:lnSpc>
                          <a:spcPts val="1200"/>
                        </a:lnSpc>
                        <a:spcAft>
                          <a:spcPts val="0"/>
                        </a:spcAft>
                        <a:buFont typeface="+mj-ea"/>
                        <a:buAutoNum type="circleNumDbPlain"/>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ろ過集じん装置、洗浄集じん装置又は電気集じん装置を設け、適正に稼働させること。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1850880918"/>
                  </a:ext>
                </a:extLst>
              </a:tr>
              <a:tr h="595532">
                <a:tc>
                  <a:txBody>
                    <a:bodyPr/>
                    <a:lstStyle/>
                    <a:p>
                      <a:pPr algn="just">
                        <a:lnSpc>
                          <a:spcPts val="1200"/>
                        </a:lnSpc>
                        <a:spcAft>
                          <a:spcPts val="0"/>
                        </a:spcAft>
                      </a:pPr>
                      <a:r>
                        <a:rPr lang="ja-JP" sz="1000" kern="0" spc="5"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エチレンオキシド</a:t>
                      </a:r>
                      <a:endParaRPr lang="ja-JP" sz="10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燃焼式処理装置又は薬液による吸収式処理装置を設け、適正に稼働させること。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2886284773"/>
                  </a:ext>
                </a:extLst>
              </a:tr>
            </a:tbl>
          </a:graphicData>
        </a:graphic>
      </p:graphicFrame>
    </p:spTree>
    <p:extLst>
      <p:ext uri="{BB962C8B-B14F-4D97-AF65-F5344CB8AC3E}">
        <p14:creationId xmlns:p14="http://schemas.microsoft.com/office/powerpoint/2010/main" val="4040292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6434C35E-86B7-4362-BEF6-A4EC17FDCE23}"/>
              </a:ext>
            </a:extLst>
          </p:cNvPr>
          <p:cNvGraphicFramePr>
            <a:graphicFrameLocks noGrp="1"/>
          </p:cNvGraphicFramePr>
          <p:nvPr>
            <p:extLst>
              <p:ext uri="{D42A27DB-BD31-4B8C-83A1-F6EECF244321}">
                <p14:modId xmlns:p14="http://schemas.microsoft.com/office/powerpoint/2010/main" val="85011730"/>
              </p:ext>
            </p:extLst>
          </p:nvPr>
        </p:nvGraphicFramePr>
        <p:xfrm>
          <a:off x="996588" y="1097965"/>
          <a:ext cx="6975009" cy="1634121"/>
        </p:xfrm>
        <a:graphic>
          <a:graphicData uri="http://schemas.openxmlformats.org/drawingml/2006/table">
            <a:tbl>
              <a:tblPr firstRow="1" bandRow="1">
                <a:tableStyleId>{21E4AEA4-8DFA-4A89-87EB-49C32662AFE0}</a:tableStyleId>
              </a:tblPr>
              <a:tblGrid>
                <a:gridCol w="4178385">
                  <a:extLst>
                    <a:ext uri="{9D8B030D-6E8A-4147-A177-3AD203B41FA5}">
                      <a16:colId xmlns:a16="http://schemas.microsoft.com/office/drawing/2014/main" val="2388445968"/>
                    </a:ext>
                  </a:extLst>
                </a:gridCol>
                <a:gridCol w="811758">
                  <a:extLst>
                    <a:ext uri="{9D8B030D-6E8A-4147-A177-3AD203B41FA5}">
                      <a16:colId xmlns:a16="http://schemas.microsoft.com/office/drawing/2014/main" val="3054834685"/>
                    </a:ext>
                  </a:extLst>
                </a:gridCol>
                <a:gridCol w="1423212">
                  <a:extLst>
                    <a:ext uri="{9D8B030D-6E8A-4147-A177-3AD203B41FA5}">
                      <a16:colId xmlns:a16="http://schemas.microsoft.com/office/drawing/2014/main" val="1466209551"/>
                    </a:ext>
                  </a:extLst>
                </a:gridCol>
                <a:gridCol w="561654">
                  <a:extLst>
                    <a:ext uri="{9D8B030D-6E8A-4147-A177-3AD203B41FA5}">
                      <a16:colId xmlns:a16="http://schemas.microsoft.com/office/drawing/2014/main" val="1568051223"/>
                    </a:ext>
                  </a:extLst>
                </a:gridCol>
              </a:tblGrid>
              <a:tr h="187935">
                <a:tc gridSpan="2">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場　　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r>
                        <a:rPr lang="ja-JP" sz="1000" kern="0">
                          <a:effectLst/>
                          <a:latin typeface="BIZ UDPゴシック" panose="020B0400000000000000" pitchFamily="50" charset="-128"/>
                          <a:ea typeface="BIZ UDPゴシック" panose="020B0400000000000000" pitchFamily="50" charset="-128"/>
                        </a:rPr>
                        <a:t>Ｓの算式</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tc hMerge="1">
                  <a:txBody>
                    <a:bodyPr/>
                    <a:lstStyle/>
                    <a:p>
                      <a:endParaRPr kumimoji="1" lang="ja-JP" altLang="en-US"/>
                    </a:p>
                  </a:txBody>
                  <a:tcPr/>
                </a:tc>
                <a:extLst>
                  <a:ext uri="{0D108BD9-81ED-4DB2-BD59-A6C34878D82A}">
                    <a16:rowId xmlns:a16="http://schemas.microsoft.com/office/drawing/2014/main" val="1692438710"/>
                  </a:ext>
                </a:extLst>
              </a:tr>
              <a:tr h="187935">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b</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①</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99631437"/>
                  </a:ext>
                </a:extLst>
              </a:tr>
              <a:tr h="187935">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r>
                        <a:rPr lang="ja-JP" sz="1000" kern="0">
                          <a:effectLst/>
                          <a:latin typeface="BIZ UDPゴシック" panose="020B0400000000000000" pitchFamily="50" charset="-128"/>
                          <a:ea typeface="BIZ UDPゴシック" panose="020B0400000000000000" pitchFamily="50" charset="-128"/>
                        </a:rPr>
                        <a:t>かつ</a:t>
                      </a:r>
                      <a:r>
                        <a:rPr lang="en-US" sz="1000" kern="0">
                          <a:effectLst/>
                          <a:latin typeface="BIZ UDPゴシック" panose="020B0400000000000000" pitchFamily="50" charset="-128"/>
                          <a:ea typeface="BIZ UDPゴシック" panose="020B0400000000000000" pitchFamily="50" charset="-128"/>
                        </a:rPr>
                        <a:t>4.7(Ho-6)</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4.7Ho</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(Ho-6)</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baseline="30000">
                          <a:effectLst/>
                          <a:latin typeface="BIZ UDPゴシック" panose="020B0400000000000000" pitchFamily="50" charset="-128"/>
                          <a:ea typeface="BIZ UDPゴシック" panose="020B0400000000000000" pitchFamily="50" charset="-128"/>
                        </a:rPr>
                        <a:t>２</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②</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4166976766"/>
                  </a:ext>
                </a:extLst>
              </a:tr>
              <a:tr h="265797">
                <a:tc grid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4.7Ho</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(Ho-6)</a:t>
                      </a:r>
                      <a:r>
                        <a:rPr lang="ja-JP" sz="1000" kern="0" baseline="30000" dirty="0">
                          <a:effectLst/>
                          <a:latin typeface="BIZ UDPゴシック" panose="020B0400000000000000" pitchFamily="50" charset="-128"/>
                          <a:ea typeface="BIZ UDPゴシック" panose="020B0400000000000000" pitchFamily="50" charset="-128"/>
                        </a:rPr>
                        <a:t>２</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22.1Ho</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③</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3299980641"/>
                  </a:ext>
                </a:extLst>
              </a:tr>
              <a:tr h="187935">
                <a:tc row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）であって、排出口の中心から</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1000" kern="0" dirty="0">
                          <a:effectLst/>
                          <a:latin typeface="BIZ UDPゴシック" panose="020B0400000000000000" pitchFamily="50" charset="-128"/>
                          <a:ea typeface="BIZ UDPゴシック" panose="020B0400000000000000" pitchFamily="50" charset="-128"/>
                        </a:rPr>
                        <a:t>12</a:t>
                      </a:r>
                      <a:r>
                        <a:rPr lang="ja-JP" sz="100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h</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(Ho-h)</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d</a:t>
                      </a:r>
                      <a:r>
                        <a:rPr lang="ja-JP" sz="1000" kern="0" baseline="30000">
                          <a:effectLst/>
                          <a:latin typeface="BIZ UDPゴシック" panose="020B0400000000000000" pitchFamily="50" charset="-128"/>
                          <a:ea typeface="BIZ UDPゴシック" panose="020B0400000000000000" pitchFamily="50" charset="-128"/>
                        </a:rPr>
                        <a:t>２</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④</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2122470767"/>
                  </a:ext>
                </a:extLst>
              </a:tr>
              <a:tr h="375870">
                <a:tc v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d</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⑤</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3452913720"/>
                  </a:ext>
                </a:extLst>
              </a:tr>
              <a:tr h="194919">
                <a:tc gridSpan="2">
                  <a:txBody>
                    <a:bodyPr/>
                    <a:lstStyle/>
                    <a:p>
                      <a:pPr algn="just">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上記以外の場合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23.1(Ho-6)</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⑥</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45284335"/>
                  </a:ext>
                </a:extLst>
              </a:tr>
            </a:tbl>
          </a:graphicData>
        </a:graphic>
      </p:graphicFrame>
      <p:sp>
        <p:nvSpPr>
          <p:cNvPr id="6" name="テキスト ボックス 5">
            <a:extLst>
              <a:ext uri="{FF2B5EF4-FFF2-40B4-BE49-F238E27FC236}">
                <a16:creationId xmlns:a16="http://schemas.microsoft.com/office/drawing/2014/main" id="{C176EFDC-02E4-4EF2-8989-5F4754DC5438}"/>
              </a:ext>
            </a:extLst>
          </p:cNvPr>
          <p:cNvSpPr txBox="1"/>
          <p:nvPr/>
        </p:nvSpPr>
        <p:spPr>
          <a:xfrm>
            <a:off x="1447026" y="2731084"/>
            <a:ext cx="4376519" cy="1015663"/>
          </a:xfrm>
          <a:prstGeom prst="rect">
            <a:avLst/>
          </a:prstGeom>
          <a:noFill/>
        </p:spPr>
        <p:txBody>
          <a:bodyPr wrap="none" rtlCol="0">
            <a:spAutoFit/>
          </a:bodyPr>
          <a:lstStyle/>
          <a:p>
            <a:r>
              <a:rPr lang="ja-JP" altLang="ja-JP" sz="1000" dirty="0">
                <a:latin typeface="BIZ UDPゴシック" panose="020B0400000000000000" pitchFamily="50" charset="-128"/>
                <a:ea typeface="BIZ UDPゴシック" panose="020B0400000000000000" pitchFamily="50" charset="-128"/>
              </a:rPr>
              <a:t>備考</a:t>
            </a:r>
          </a:p>
          <a:p>
            <a:r>
              <a:rPr lang="en-US" altLang="ja-JP" sz="1000" i="1" dirty="0">
                <a:latin typeface="BIZ UDPゴシック" panose="020B0400000000000000" pitchFamily="50" charset="-128"/>
                <a:ea typeface="BIZ UDPゴシック" panose="020B0400000000000000" pitchFamily="50" charset="-128"/>
              </a:rPr>
              <a:t>Ho	</a:t>
            </a:r>
            <a:r>
              <a:rPr lang="ja-JP" altLang="ja-JP" sz="1000" dirty="0">
                <a:latin typeface="BIZ UDPゴシック" panose="020B0400000000000000" pitchFamily="50" charset="-128"/>
                <a:ea typeface="BIZ UDPゴシック" panose="020B0400000000000000" pitchFamily="50" charset="-128"/>
              </a:rPr>
              <a:t>：排出口の実高さ</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r>
              <a:rPr lang="en-US" altLang="ja-JP" sz="1000" i="1" dirty="0">
                <a:latin typeface="BIZ UDPゴシック" panose="020B0400000000000000" pitchFamily="50" charset="-128"/>
                <a:ea typeface="BIZ UDPゴシック" panose="020B0400000000000000" pitchFamily="50" charset="-128"/>
              </a:rPr>
              <a:t>b</a:t>
            </a:r>
            <a:r>
              <a:rPr lang="en-US" altLang="ja-JP" sz="1000" dirty="0">
                <a:latin typeface="BIZ UDPゴシック" panose="020B0400000000000000" pitchFamily="50" charset="-128"/>
                <a:ea typeface="BIZ UDPゴシック" panose="020B0400000000000000" pitchFamily="50" charset="-128"/>
              </a:rPr>
              <a:t> 	</a:t>
            </a:r>
            <a:r>
              <a:rPr lang="ja-JP" altLang="ja-JP" sz="1000" dirty="0">
                <a:latin typeface="BIZ UDPゴシック" panose="020B0400000000000000" pitchFamily="50" charset="-128"/>
                <a:ea typeface="BIZ UDPゴシック" panose="020B0400000000000000" pitchFamily="50" charset="-128"/>
              </a:rPr>
              <a:t>：排出口の中心からその至近にある敷地境界線までの水平距離</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r>
              <a:rPr lang="en-US" altLang="ja-JP" sz="1000" i="1" dirty="0">
                <a:latin typeface="BIZ UDPゴシック" panose="020B0400000000000000" pitchFamily="50" charset="-128"/>
                <a:ea typeface="BIZ UDPゴシック" panose="020B0400000000000000" pitchFamily="50" charset="-128"/>
              </a:rPr>
              <a:t>h	</a:t>
            </a:r>
            <a:r>
              <a:rPr lang="ja-JP" altLang="ja-JP" sz="1000" dirty="0">
                <a:latin typeface="BIZ UDPゴシック" panose="020B0400000000000000" pitchFamily="50" charset="-128"/>
                <a:ea typeface="BIZ UDPゴシック" panose="020B0400000000000000" pitchFamily="50" charset="-128"/>
              </a:rPr>
              <a:t>：排出口の中心からその至近にある建築物の実高さ</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r>
              <a:rPr lang="en-US" altLang="ja-JP" sz="1000" i="1" dirty="0">
                <a:latin typeface="BIZ UDPゴシック" panose="020B0400000000000000" pitchFamily="50" charset="-128"/>
                <a:ea typeface="BIZ UDPゴシック" panose="020B0400000000000000" pitchFamily="50" charset="-128"/>
              </a:rPr>
              <a:t>d	</a:t>
            </a:r>
            <a:r>
              <a:rPr lang="ja-JP" altLang="ja-JP" sz="1000" dirty="0">
                <a:latin typeface="BIZ UDPゴシック" panose="020B0400000000000000" pitchFamily="50" charset="-128"/>
                <a:ea typeface="BIZ UDPゴシック" panose="020B0400000000000000" pitchFamily="50" charset="-128"/>
              </a:rPr>
              <a:t>：排出口の中心からその至近にある建築物までの水平距離</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endParaRPr kumimoji="1" lang="ja-JP" altLang="en-US" sz="10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E20D090C-50D5-404D-A1F2-B441A3BC39B0}"/>
              </a:ext>
            </a:extLst>
          </p:cNvPr>
          <p:cNvSpPr txBox="1"/>
          <p:nvPr/>
        </p:nvSpPr>
        <p:spPr>
          <a:xfrm>
            <a:off x="698281" y="842274"/>
            <a:ext cx="58862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附表１</a:t>
            </a:r>
          </a:p>
        </p:txBody>
      </p:sp>
      <p:graphicFrame>
        <p:nvGraphicFramePr>
          <p:cNvPr id="7" name="表 6">
            <a:extLst>
              <a:ext uri="{FF2B5EF4-FFF2-40B4-BE49-F238E27FC236}">
                <a16:creationId xmlns:a16="http://schemas.microsoft.com/office/drawing/2014/main" id="{31B49F1D-F797-4169-973B-21D7BB32B9C1}"/>
              </a:ext>
            </a:extLst>
          </p:cNvPr>
          <p:cNvGraphicFramePr>
            <a:graphicFrameLocks noGrp="1"/>
          </p:cNvGraphicFramePr>
          <p:nvPr>
            <p:extLst>
              <p:ext uri="{D42A27DB-BD31-4B8C-83A1-F6EECF244321}">
                <p14:modId xmlns:p14="http://schemas.microsoft.com/office/powerpoint/2010/main" val="1336294572"/>
              </p:ext>
            </p:extLst>
          </p:nvPr>
        </p:nvGraphicFramePr>
        <p:xfrm>
          <a:off x="984357" y="3746747"/>
          <a:ext cx="6975010" cy="1739728"/>
        </p:xfrm>
        <a:graphic>
          <a:graphicData uri="http://schemas.openxmlformats.org/drawingml/2006/table">
            <a:tbl>
              <a:tblPr firstRow="1" bandRow="1">
                <a:tableStyleId>{21E4AEA4-8DFA-4A89-87EB-49C32662AFE0}</a:tableStyleId>
              </a:tblPr>
              <a:tblGrid>
                <a:gridCol w="1691958">
                  <a:extLst>
                    <a:ext uri="{9D8B030D-6E8A-4147-A177-3AD203B41FA5}">
                      <a16:colId xmlns:a16="http://schemas.microsoft.com/office/drawing/2014/main" val="2693030885"/>
                    </a:ext>
                  </a:extLst>
                </a:gridCol>
                <a:gridCol w="1657428">
                  <a:extLst>
                    <a:ext uri="{9D8B030D-6E8A-4147-A177-3AD203B41FA5}">
                      <a16:colId xmlns:a16="http://schemas.microsoft.com/office/drawing/2014/main" val="3944545307"/>
                    </a:ext>
                  </a:extLst>
                </a:gridCol>
                <a:gridCol w="1691958">
                  <a:extLst>
                    <a:ext uri="{9D8B030D-6E8A-4147-A177-3AD203B41FA5}">
                      <a16:colId xmlns:a16="http://schemas.microsoft.com/office/drawing/2014/main" val="932348070"/>
                    </a:ext>
                  </a:extLst>
                </a:gridCol>
                <a:gridCol w="1933666">
                  <a:extLst>
                    <a:ext uri="{9D8B030D-6E8A-4147-A177-3AD203B41FA5}">
                      <a16:colId xmlns:a16="http://schemas.microsoft.com/office/drawing/2014/main" val="3356709074"/>
                    </a:ext>
                  </a:extLst>
                </a:gridCol>
              </a:tblGrid>
              <a:tr h="217466">
                <a:tc>
                  <a:txBody>
                    <a:bodyPr/>
                    <a:lstStyle/>
                    <a:p>
                      <a:pPr algn="ctr">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物質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K</a:t>
                      </a:r>
                      <a:r>
                        <a:rPr lang="ja-JP" sz="900" kern="0">
                          <a:effectLst/>
                          <a:latin typeface="BIZ UDPゴシック" panose="020B0400000000000000" pitchFamily="50" charset="-128"/>
                          <a:ea typeface="BIZ UDPゴシック" panose="020B0400000000000000" pitchFamily="50" charset="-128"/>
                        </a:rPr>
                        <a:t>の値</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ctr">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物質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K</a:t>
                      </a:r>
                      <a:r>
                        <a:rPr lang="ja-JP" sz="900" kern="0">
                          <a:effectLst/>
                          <a:latin typeface="BIZ UDPゴシック" panose="020B0400000000000000" pitchFamily="50" charset="-128"/>
                          <a:ea typeface="BIZ UDPゴシック" panose="020B0400000000000000" pitchFamily="50" charset="-128"/>
                        </a:rPr>
                        <a:t>の値</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578251779"/>
                  </a:ext>
                </a:extLst>
              </a:tr>
              <a:tr h="217466">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アニシジン</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1.87</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銅及びその化合物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0.340</a:t>
                      </a:r>
                      <a:r>
                        <a:rPr lang="ja-JP" sz="900" kern="0">
                          <a:effectLst/>
                          <a:latin typeface="BIZ UDPゴシック" panose="020B0400000000000000" pitchFamily="50" charset="-128"/>
                          <a:ea typeface="BIZ UDPゴシック" panose="020B0400000000000000" pitchFamily="50" charset="-128"/>
                        </a:rPr>
                        <a:t>（銅として）</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2429935589"/>
                  </a:ext>
                </a:extLst>
              </a:tr>
              <a:tr h="217466">
                <a:tc>
                  <a:txBody>
                    <a:bodyPr/>
                    <a:lstStyle/>
                    <a:p>
                      <a:pPr algn="l">
                        <a:lnSpc>
                          <a:spcPts val="1200"/>
                        </a:lnSpc>
                        <a:spcAft>
                          <a:spcPts val="0"/>
                        </a:spcAft>
                      </a:pPr>
                      <a:r>
                        <a:rPr lang="ja-JP" sz="900" kern="0" spc="5" dirty="0">
                          <a:effectLst/>
                          <a:latin typeface="BIZ UDPゴシック" panose="020B0400000000000000" pitchFamily="50" charset="-128"/>
                          <a:ea typeface="BIZ UDPゴシック" panose="020B0400000000000000" pitchFamily="50" charset="-128"/>
                        </a:rPr>
                        <a:t>アンチモン及びその化合物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0.204</a:t>
                      </a:r>
                      <a:r>
                        <a:rPr lang="ja-JP" sz="900" kern="0">
                          <a:effectLst/>
                          <a:latin typeface="BIZ UDPゴシック" panose="020B0400000000000000" pitchFamily="50" charset="-128"/>
                          <a:ea typeface="BIZ UDPゴシック" panose="020B0400000000000000" pitchFamily="50" charset="-128"/>
                        </a:rPr>
                        <a:t>（アンチモンとして）</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鉛及びその化合物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0.0680</a:t>
                      </a:r>
                      <a:r>
                        <a:rPr lang="ja-JP" sz="900" kern="0">
                          <a:effectLst/>
                          <a:latin typeface="BIZ UDPゴシック" panose="020B0400000000000000" pitchFamily="50" charset="-128"/>
                          <a:ea typeface="BIZ UDPゴシック" panose="020B0400000000000000" pitchFamily="50" charset="-128"/>
                        </a:rPr>
                        <a:t>（鉛として）</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2800022368"/>
                  </a:ext>
                </a:extLst>
              </a:tr>
              <a:tr h="217466">
                <a:tc>
                  <a:txBody>
                    <a:bodyPr/>
                    <a:lstStyle/>
                    <a:p>
                      <a:pPr algn="l">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N</a:t>
                      </a:r>
                      <a:r>
                        <a:rPr lang="ja-JP" sz="900" kern="0" dirty="0">
                          <a:effectLst/>
                          <a:latin typeface="BIZ UDPゴシック" panose="020B0400000000000000" pitchFamily="50" charset="-128"/>
                          <a:ea typeface="BIZ UDPゴシック" panose="020B0400000000000000" pitchFamily="50" charset="-128"/>
                        </a:rPr>
                        <a:t>－エチルアニリン</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3.68</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spc="10" dirty="0">
                          <a:effectLst/>
                          <a:latin typeface="BIZ UDPゴシック" panose="020B0400000000000000" pitchFamily="50" charset="-128"/>
                          <a:ea typeface="BIZ UDPゴシック" panose="020B0400000000000000" pitchFamily="50" charset="-128"/>
                        </a:rPr>
                        <a:t>バナジウム及びその化合物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0.0340</a:t>
                      </a:r>
                      <a:r>
                        <a:rPr lang="ja-JP" sz="900" kern="0" dirty="0">
                          <a:effectLst/>
                          <a:latin typeface="BIZ UDPゴシック" panose="020B0400000000000000" pitchFamily="50" charset="-128"/>
                          <a:ea typeface="BIZ UDPゴシック" panose="020B0400000000000000" pitchFamily="50" charset="-128"/>
                        </a:rPr>
                        <a:t>（五酸化ﾊﾞﾅｼﾞｳﾑとして）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013883342"/>
                  </a:ext>
                </a:extLst>
              </a:tr>
              <a:tr h="217466">
                <a:tc>
                  <a:txBody>
                    <a:bodyPr/>
                    <a:lstStyle/>
                    <a:p>
                      <a:pPr algn="l">
                        <a:lnSpc>
                          <a:spcPts val="1200"/>
                        </a:lnSpc>
                        <a:spcAft>
                          <a:spcPts val="0"/>
                        </a:spcAft>
                      </a:pPr>
                      <a:r>
                        <a:rPr lang="ja-JP" sz="900" kern="0" spc="5" dirty="0">
                          <a:effectLst/>
                          <a:latin typeface="BIZ UDPゴシック" panose="020B0400000000000000" pitchFamily="50" charset="-128"/>
                          <a:ea typeface="BIZ UDPゴシック" panose="020B0400000000000000" pitchFamily="50" charset="-128"/>
                        </a:rPr>
                        <a:t>カドミウム及びその化合物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0.0170(</a:t>
                      </a:r>
                      <a:r>
                        <a:rPr lang="ja-JP" sz="900" kern="0">
                          <a:effectLst/>
                          <a:latin typeface="BIZ UDPゴシック" panose="020B0400000000000000" pitchFamily="50" charset="-128"/>
                          <a:ea typeface="BIZ UDPゴシック" panose="020B0400000000000000" pitchFamily="50" charset="-128"/>
                        </a:rPr>
                        <a:t>カドミウムとして</a:t>
                      </a:r>
                      <a:r>
                        <a:rPr lang="en-US" sz="900" kern="0">
                          <a:effectLst/>
                          <a:latin typeface="BIZ UDPゴシック" panose="020B0400000000000000" pitchFamily="50" charset="-128"/>
                          <a:ea typeface="BIZ UDPゴシック" panose="020B0400000000000000" pitchFamily="50" charset="-128"/>
                        </a:rPr>
                        <a:t>)</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spc="10">
                          <a:effectLst/>
                          <a:latin typeface="BIZ UDPゴシック" panose="020B0400000000000000" pitchFamily="50" charset="-128"/>
                          <a:ea typeface="BIZ UDPゴシック" panose="020B0400000000000000" pitchFamily="50" charset="-128"/>
                        </a:rPr>
                        <a:t>ベリリウム及びその化合物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spc="5" dirty="0">
                          <a:effectLst/>
                          <a:latin typeface="BIZ UDPゴシック" panose="020B0400000000000000" pitchFamily="50" charset="-128"/>
                          <a:ea typeface="BIZ UDPゴシック" panose="020B0400000000000000" pitchFamily="50" charset="-128"/>
                        </a:rPr>
                        <a:t>0.00340</a:t>
                      </a:r>
                      <a:r>
                        <a:rPr lang="ja-JP" sz="900" kern="0" spc="5" dirty="0">
                          <a:effectLst/>
                          <a:latin typeface="BIZ UDPゴシック" panose="020B0400000000000000" pitchFamily="50" charset="-128"/>
                          <a:ea typeface="BIZ UDPゴシック" panose="020B0400000000000000" pitchFamily="50" charset="-128"/>
                        </a:rPr>
                        <a:t>（ベリリウムとして）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979104547"/>
                  </a:ext>
                </a:extLst>
              </a:tr>
              <a:tr h="217466">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rPr>
                        <a:t>クロロニトロベンゼン</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0.340</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ホルムアルデヒド</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0.456</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705206424"/>
                  </a:ext>
                </a:extLst>
              </a:tr>
              <a:tr h="217466">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rPr>
                        <a:t>臭素</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0.728</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マンガン及びその化合物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0.136(</a:t>
                      </a:r>
                      <a:r>
                        <a:rPr lang="ja-JP" sz="900" kern="0">
                          <a:effectLst/>
                          <a:latin typeface="BIZ UDPゴシック" panose="020B0400000000000000" pitchFamily="50" charset="-128"/>
                          <a:ea typeface="BIZ UDPゴシック" panose="020B0400000000000000" pitchFamily="50" charset="-128"/>
                        </a:rPr>
                        <a:t>マンガンとして</a:t>
                      </a:r>
                      <a:r>
                        <a:rPr lang="en-US" sz="900" kern="0">
                          <a:effectLst/>
                          <a:latin typeface="BIZ UDPゴシック" panose="020B0400000000000000" pitchFamily="50" charset="-128"/>
                          <a:ea typeface="BIZ UDPゴシック" panose="020B0400000000000000" pitchFamily="50" charset="-128"/>
                        </a:rPr>
                        <a:t>)</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2629389285"/>
                  </a:ext>
                </a:extLst>
              </a:tr>
              <a:tr h="217466">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rPr>
                        <a:t>水銀及びその化合物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0.0340(</a:t>
                      </a:r>
                      <a:r>
                        <a:rPr lang="ja-JP" sz="900" kern="0" dirty="0">
                          <a:effectLst/>
                          <a:latin typeface="BIZ UDPゴシック" panose="020B0400000000000000" pitchFamily="50" charset="-128"/>
                          <a:ea typeface="BIZ UDPゴシック" panose="020B0400000000000000" pitchFamily="50" charset="-128"/>
                        </a:rPr>
                        <a:t>水銀として</a:t>
                      </a:r>
                      <a:r>
                        <a:rPr lang="en-US" sz="9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Ｎ－メチルアニリン</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3.26</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048758540"/>
                  </a:ext>
                </a:extLst>
              </a:tr>
            </a:tbl>
          </a:graphicData>
        </a:graphic>
      </p:graphicFrame>
      <p:sp>
        <p:nvSpPr>
          <p:cNvPr id="12" name="テキスト ボックス 11">
            <a:extLst>
              <a:ext uri="{FF2B5EF4-FFF2-40B4-BE49-F238E27FC236}">
                <a16:creationId xmlns:a16="http://schemas.microsoft.com/office/drawing/2014/main" id="{CD7266CF-A8B1-47D3-950A-3DB859CB86F9}"/>
              </a:ext>
            </a:extLst>
          </p:cNvPr>
          <p:cNvSpPr txBox="1"/>
          <p:nvPr/>
        </p:nvSpPr>
        <p:spPr>
          <a:xfrm>
            <a:off x="703068" y="3507088"/>
            <a:ext cx="60946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附表２</a:t>
            </a:r>
          </a:p>
        </p:txBody>
      </p:sp>
      <p:sp>
        <p:nvSpPr>
          <p:cNvPr id="3" name="スライド番号プレースホルダー 2">
            <a:extLst>
              <a:ext uri="{FF2B5EF4-FFF2-40B4-BE49-F238E27FC236}">
                <a16:creationId xmlns:a16="http://schemas.microsoft.com/office/drawing/2014/main" id="{CE57DF94-8D24-4539-932C-BE1548FC36D9}"/>
              </a:ext>
            </a:extLst>
          </p:cNvPr>
          <p:cNvSpPr>
            <a:spLocks noGrp="1"/>
          </p:cNvSpPr>
          <p:nvPr>
            <p:ph type="sldNum" sz="quarter" idx="12"/>
          </p:nvPr>
        </p:nvSpPr>
        <p:spPr/>
        <p:txBody>
          <a:bodyPr/>
          <a:lstStyle/>
          <a:p>
            <a:fld id="{33B36D01-8D84-416B-8533-51F8D6297C0F}" type="slidenum">
              <a:rPr kumimoji="1" lang="ja-JP" altLang="en-US" smtClean="0"/>
              <a:t>14</a:t>
            </a:fld>
            <a:endParaRPr kumimoji="1" lang="ja-JP" altLang="en-US"/>
          </a:p>
        </p:txBody>
      </p:sp>
      <p:sp>
        <p:nvSpPr>
          <p:cNvPr id="9" name="コンテンツ プレースホルダー 2">
            <a:extLst>
              <a:ext uri="{FF2B5EF4-FFF2-40B4-BE49-F238E27FC236}">
                <a16:creationId xmlns:a16="http://schemas.microsoft.com/office/drawing/2014/main" id="{BC763ED2-BD45-43F1-B223-3E2B341E6217}"/>
              </a:ext>
            </a:extLst>
          </p:cNvPr>
          <p:cNvSpPr txBox="1">
            <a:spLocks/>
          </p:cNvSpPr>
          <p:nvPr/>
        </p:nvSpPr>
        <p:spPr>
          <a:xfrm>
            <a:off x="1257493" y="5627077"/>
            <a:ext cx="6578212" cy="647114"/>
          </a:xfrm>
          <a:prstGeom prst="roundRect">
            <a:avLst/>
          </a:prstGeom>
        </p:spPr>
        <p:style>
          <a:lnRef idx="1">
            <a:schemeClr val="accent1"/>
          </a:lnRef>
          <a:fillRef idx="2">
            <a:schemeClr val="accent1"/>
          </a:fillRef>
          <a:effectRef idx="1">
            <a:schemeClr val="accent1"/>
          </a:effectRef>
          <a:fontRef idx="minor">
            <a:schemeClr val="dk1"/>
          </a:fontRef>
        </p:style>
        <p:txBody>
          <a:bodyPr vert="horz" lIns="0" tIns="45720" rIns="0" bIns="45720" rtlCol="0" anchor="ctr"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nSpc>
                <a:spcPct val="150000"/>
              </a:lnSpc>
              <a:spcBef>
                <a:spcPts val="0"/>
              </a:spcBef>
              <a:spcAft>
                <a:spcPts val="0"/>
              </a:spcAft>
              <a:buFont typeface="Calibri" panose="020F0502020204030204" pitchFamily="34" charset="0"/>
              <a:buNone/>
            </a:pP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規制基準計算ツール「有害君」を以下の大阪府</a:t>
            </a:r>
            <a:r>
              <a:rPr lang="en-US" altLang="ja-JP" sz="1400" dirty="0">
                <a:latin typeface="BIZ UDPゴシック" panose="020B0400000000000000" pitchFamily="50" charset="-128"/>
                <a:ea typeface="BIZ UDPゴシック" panose="020B0400000000000000" pitchFamily="50" charset="-128"/>
              </a:rPr>
              <a:t>HP</a:t>
            </a:r>
            <a:r>
              <a:rPr lang="ja-JP" altLang="en-US" sz="1400" dirty="0">
                <a:latin typeface="BIZ UDPゴシック" panose="020B0400000000000000" pitchFamily="50" charset="-128"/>
                <a:ea typeface="BIZ UDPゴシック" panose="020B0400000000000000" pitchFamily="50" charset="-128"/>
              </a:rPr>
              <a:t>で公開しています。</a:t>
            </a:r>
            <a:endParaRPr lang="en-US" altLang="ja-JP" sz="1400" dirty="0">
              <a:latin typeface="BIZ UDPゴシック" panose="020B0400000000000000" pitchFamily="50" charset="-128"/>
              <a:ea typeface="BIZ UDPゴシック" panose="020B0400000000000000" pitchFamily="50" charset="-128"/>
            </a:endParaRPr>
          </a:p>
          <a:p>
            <a:pPr marL="0" indent="0">
              <a:lnSpc>
                <a:spcPct val="150000"/>
              </a:lnSpc>
              <a:spcBef>
                <a:spcPts val="0"/>
              </a:spcBef>
              <a:spcAft>
                <a:spcPts val="0"/>
              </a:spcAft>
              <a:buFont typeface="Calibri" panose="020F0502020204030204" pitchFamily="34" charset="0"/>
              <a:buNone/>
            </a:pPr>
            <a:r>
              <a:rPr lang="en-US" altLang="ja-JP" sz="1400" dirty="0">
                <a:latin typeface="BIZ UDPゴシック" panose="020B0400000000000000" pitchFamily="50" charset="-128"/>
                <a:ea typeface="BIZ UDPゴシック" panose="020B0400000000000000" pitchFamily="50" charset="-128"/>
              </a:rPr>
              <a:t>    https://www.pref.osaka.lg.jp/jigyoshoshido/taiki/jiko.html</a:t>
            </a:r>
          </a:p>
        </p:txBody>
      </p:sp>
      <p:sp>
        <p:nvSpPr>
          <p:cNvPr id="11" name="タイトル 1">
            <a:extLst>
              <a:ext uri="{FF2B5EF4-FFF2-40B4-BE49-F238E27FC236}">
                <a16:creationId xmlns:a16="http://schemas.microsoft.com/office/drawing/2014/main" id="{6BCA0E0D-A1E3-4A8A-818A-EE16255EC2CF}"/>
              </a:ext>
            </a:extLst>
          </p:cNvPr>
          <p:cNvSpPr txBox="1">
            <a:spLocks/>
          </p:cNvSpPr>
          <p:nvPr/>
        </p:nvSpPr>
        <p:spPr>
          <a:xfrm>
            <a:off x="372918" y="213879"/>
            <a:ext cx="6829425" cy="51854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改正前の規制の内容④（規制基準）</a:t>
            </a:r>
          </a:p>
        </p:txBody>
      </p:sp>
    </p:spTree>
    <p:extLst>
      <p:ext uri="{BB962C8B-B14F-4D97-AF65-F5344CB8AC3E}">
        <p14:creationId xmlns:p14="http://schemas.microsoft.com/office/powerpoint/2010/main" val="3149042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四角形: 角を丸くする 165">
            <a:extLst>
              <a:ext uri="{FF2B5EF4-FFF2-40B4-BE49-F238E27FC236}">
                <a16:creationId xmlns:a16="http://schemas.microsoft.com/office/drawing/2014/main" id="{C2D10BD8-AAE6-43EA-88A2-C7ABDDDE103D}"/>
              </a:ext>
            </a:extLst>
          </p:cNvPr>
          <p:cNvSpPr/>
          <p:nvPr/>
        </p:nvSpPr>
        <p:spPr>
          <a:xfrm>
            <a:off x="574106" y="5040761"/>
            <a:ext cx="5182249" cy="1262769"/>
          </a:xfrm>
          <a:prstGeom prst="roundRect">
            <a:avLst>
              <a:gd name="adj" fmla="val 9166"/>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662">
              <a:latin typeface="BIZ UDPゴシック" panose="020B0400000000000000" pitchFamily="50" charset="-128"/>
              <a:ea typeface="BIZ UDPゴシック" panose="020B0400000000000000" pitchFamily="50" charset="-128"/>
            </a:endParaRPr>
          </a:p>
        </p:txBody>
      </p:sp>
      <p:sp>
        <p:nvSpPr>
          <p:cNvPr id="165" name="四角形: 角を丸くする 164">
            <a:extLst>
              <a:ext uri="{FF2B5EF4-FFF2-40B4-BE49-F238E27FC236}">
                <a16:creationId xmlns:a16="http://schemas.microsoft.com/office/drawing/2014/main" id="{681300AD-5AAA-4C47-B1DA-70FC59C3B66B}"/>
              </a:ext>
            </a:extLst>
          </p:cNvPr>
          <p:cNvSpPr/>
          <p:nvPr/>
        </p:nvSpPr>
        <p:spPr>
          <a:xfrm>
            <a:off x="5842502" y="5055439"/>
            <a:ext cx="2970351" cy="1229538"/>
          </a:xfrm>
          <a:prstGeom prst="roundRect">
            <a:avLst>
              <a:gd name="adj" fmla="val 10872"/>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662">
              <a:latin typeface="BIZ UDPゴシック" panose="020B0400000000000000" pitchFamily="50" charset="-128"/>
              <a:ea typeface="BIZ UDPゴシック" panose="020B0400000000000000" pitchFamily="50" charset="-128"/>
            </a:endParaRPr>
          </a:p>
        </p:txBody>
      </p:sp>
      <p:sp>
        <p:nvSpPr>
          <p:cNvPr id="163" name="四角形: 角を丸くする 162">
            <a:extLst>
              <a:ext uri="{FF2B5EF4-FFF2-40B4-BE49-F238E27FC236}">
                <a16:creationId xmlns:a16="http://schemas.microsoft.com/office/drawing/2014/main" id="{784F8202-A01E-4AD5-A3B5-03D94032B89C}"/>
              </a:ext>
            </a:extLst>
          </p:cNvPr>
          <p:cNvSpPr/>
          <p:nvPr/>
        </p:nvSpPr>
        <p:spPr>
          <a:xfrm>
            <a:off x="544601" y="3783259"/>
            <a:ext cx="8343146" cy="1196308"/>
          </a:xfrm>
          <a:prstGeom prst="roundRect">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662">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F38BA8A8-2EF8-4AE3-BA0A-6B90C8B182F5}"/>
              </a:ext>
            </a:extLst>
          </p:cNvPr>
          <p:cNvSpPr txBox="1">
            <a:spLocks/>
          </p:cNvSpPr>
          <p:nvPr/>
        </p:nvSpPr>
        <p:spPr>
          <a:xfrm>
            <a:off x="174494" y="216363"/>
            <a:ext cx="7454326" cy="914400"/>
          </a:xfrm>
          <a:prstGeom prst="rect">
            <a:avLst/>
          </a:prstGeom>
        </p:spPr>
        <p:txBody>
          <a:bodyPr vert="horz" lIns="84406" tIns="42203" rIns="84406" bIns="42203"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dirty="0">
                <a:solidFill>
                  <a:schemeClr val="tx1"/>
                </a:solidFill>
                <a:latin typeface="BIZ UDPゴシック" panose="020B0400000000000000" pitchFamily="50" charset="-128"/>
                <a:ea typeface="BIZ UDPゴシック" panose="020B0400000000000000" pitchFamily="50" charset="-128"/>
              </a:rPr>
              <a:t>（参考）　条例の排出基準式について</a:t>
            </a:r>
          </a:p>
          <a:p>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0A9FB138-3E49-40EA-913C-249ECB1305AB}"/>
              </a:ext>
            </a:extLst>
          </p:cNvPr>
          <p:cNvSpPr>
            <a:spLocks noGrp="1"/>
          </p:cNvSpPr>
          <p:nvPr>
            <p:ph idx="4294967295"/>
          </p:nvPr>
        </p:nvSpPr>
        <p:spPr>
          <a:xfrm>
            <a:off x="1233488" y="712672"/>
            <a:ext cx="7910512" cy="563562"/>
          </a:xfrm>
        </p:spPr>
        <p:txBody>
          <a:bodyPr>
            <a:normAutofit/>
          </a:bodyPr>
          <a:lstStyle/>
          <a:p>
            <a:pPr marL="0" indent="0">
              <a:buNone/>
            </a:pPr>
            <a:r>
              <a:rPr lang="ja-JP" altLang="en-US" sz="1477" dirty="0">
                <a:latin typeface="BIZ UDPゴシック" panose="020B0400000000000000" pitchFamily="50" charset="-128"/>
                <a:ea typeface="BIZ UDPゴシック" panose="020B0400000000000000" pitchFamily="50" charset="-128"/>
              </a:rPr>
              <a:t>〇現行条例の基準式は、スコラ・バレットモデルを用いた以下の排出口基準式を活用している。</a:t>
            </a:r>
            <a:endParaRPr lang="en-US" altLang="ja-JP" sz="1477" dirty="0">
              <a:latin typeface="BIZ UDPゴシック" panose="020B0400000000000000" pitchFamily="50" charset="-128"/>
              <a:ea typeface="BIZ UDPゴシック" panose="020B0400000000000000" pitchFamily="50" charset="-128"/>
            </a:endParaRPr>
          </a:p>
          <a:p>
            <a:pPr marL="0" indent="0">
              <a:buNone/>
            </a:pPr>
            <a:endParaRPr lang="en-US" altLang="ja-JP" sz="1477" dirty="0">
              <a:latin typeface="BIZ UDPゴシック" panose="020B0400000000000000" pitchFamily="50" charset="-128"/>
              <a:ea typeface="BIZ UDPゴシック" panose="020B0400000000000000" pitchFamily="50" charset="-128"/>
            </a:endParaRPr>
          </a:p>
          <a:p>
            <a:pPr marL="0" indent="0">
              <a:buNone/>
            </a:pPr>
            <a:endParaRPr lang="en-US" altLang="ja-JP" sz="1477"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10510603-128E-46DA-B5EA-72B63DF28E05}"/>
              </a:ext>
            </a:extLst>
          </p:cNvPr>
          <p:cNvSpPr txBox="1"/>
          <p:nvPr/>
        </p:nvSpPr>
        <p:spPr>
          <a:xfrm>
            <a:off x="544602" y="2021333"/>
            <a:ext cx="4434651" cy="1569019"/>
          </a:xfrm>
          <a:prstGeom prst="rect">
            <a:avLst/>
          </a:prstGeom>
          <a:solidFill>
            <a:srgbClr val="FFCC66"/>
          </a:solidFill>
        </p:spPr>
        <p:txBody>
          <a:bodyPr wrap="square" rtlCol="0">
            <a:spAutoFit/>
          </a:bodyPr>
          <a:lstStyle/>
          <a:p>
            <a:pPr>
              <a:lnSpc>
                <a:spcPts val="1292"/>
              </a:lnSpc>
            </a:pPr>
            <a:r>
              <a:rPr lang="ja-JP" altLang="ja-JP" sz="1108"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①排出口からの俯角</a:t>
            </a:r>
            <a:r>
              <a:rPr lang="en-US" altLang="ja-JP" sz="969" dirty="0">
                <a:latin typeface="BIZ UDPゴシック" panose="020B0400000000000000" pitchFamily="50" charset="-128"/>
                <a:ea typeface="BIZ UDPゴシック" panose="020B0400000000000000" pitchFamily="50" charset="-128"/>
              </a:rPr>
              <a:t>12</a:t>
            </a:r>
            <a:r>
              <a:rPr lang="ja-JP" altLang="ja-JP" sz="969" dirty="0">
                <a:latin typeface="BIZ UDPゴシック" panose="020B0400000000000000" pitchFamily="50" charset="-128"/>
                <a:ea typeface="BIZ UDPゴシック" panose="020B0400000000000000" pitchFamily="50" charset="-128"/>
              </a:rPr>
              <a:t>°の直線と地上６</a:t>
            </a:r>
            <a:r>
              <a:rPr lang="en-US" altLang="ja-JP" sz="969" dirty="0">
                <a:latin typeface="BIZ UDPゴシック" panose="020B0400000000000000" pitchFamily="50" charset="-128"/>
                <a:ea typeface="BIZ UDPゴシック" panose="020B0400000000000000" pitchFamily="50" charset="-128"/>
              </a:rPr>
              <a:t>m</a:t>
            </a:r>
            <a:r>
              <a:rPr lang="ja-JP" altLang="ja-JP" sz="969" dirty="0">
                <a:latin typeface="BIZ UDPゴシック" panose="020B0400000000000000" pitchFamily="50" charset="-128"/>
                <a:ea typeface="BIZ UDPゴシック" panose="020B0400000000000000" pitchFamily="50" charset="-128"/>
              </a:rPr>
              <a:t>の水平線との交点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より、敷地境界が遠い場合は</a:t>
            </a:r>
            <a:r>
              <a:rPr lang="ja-JP" altLang="en-US" sz="969" dirty="0">
                <a:latin typeface="BIZ UDPゴシック" panose="020B0400000000000000" pitchFamily="50" charset="-128"/>
                <a:ea typeface="BIZ UDPゴシック" panose="020B0400000000000000" pitchFamily="50" charset="-128"/>
              </a:rPr>
              <a:t>排出口から</a:t>
            </a:r>
            <a:r>
              <a:rPr lang="ja-JP" altLang="ja-JP" sz="969" dirty="0">
                <a:latin typeface="BIZ UDPゴシック" panose="020B0400000000000000" pitchFamily="50" charset="-128"/>
                <a:ea typeface="BIZ UDPゴシック" panose="020B0400000000000000" pitchFamily="50" charset="-128"/>
              </a:rPr>
              <a:t>敷地境界</a:t>
            </a:r>
            <a:r>
              <a:rPr lang="ja-JP" altLang="en-US" sz="969" dirty="0">
                <a:latin typeface="BIZ UDPゴシック" panose="020B0400000000000000" pitchFamily="50" charset="-128"/>
                <a:ea typeface="BIZ UDPゴシック" panose="020B0400000000000000" pitchFamily="50" charset="-128"/>
              </a:rPr>
              <a:t>線上の地上</a:t>
            </a:r>
            <a:r>
              <a:rPr lang="en-US" altLang="ja-JP" sz="969" dirty="0">
                <a:latin typeface="BIZ UDPゴシック" panose="020B0400000000000000" pitchFamily="50" charset="-128"/>
                <a:ea typeface="BIZ UDPゴシック" panose="020B0400000000000000" pitchFamily="50" charset="-128"/>
              </a:rPr>
              <a:t>6m</a:t>
            </a:r>
            <a:r>
              <a:rPr lang="ja-JP" altLang="en-US" sz="969" dirty="0">
                <a:latin typeface="BIZ UDPゴシック" panose="020B0400000000000000" pitchFamily="50" charset="-128"/>
                <a:ea typeface="BIZ UDPゴシック" panose="020B0400000000000000" pitchFamily="50" charset="-128"/>
              </a:rPr>
              <a:t>の点（</a:t>
            </a:r>
            <a:r>
              <a:rPr lang="en-US" altLang="ja-JP" sz="969" dirty="0">
                <a:latin typeface="BIZ UDPゴシック" panose="020B0400000000000000" pitchFamily="50" charset="-128"/>
                <a:ea typeface="BIZ UDPゴシック" panose="020B0400000000000000" pitchFamily="50" charset="-128"/>
              </a:rPr>
              <a:t>B</a:t>
            </a:r>
            <a:r>
              <a:rPr lang="ja-JP" altLang="en-US" sz="969" dirty="0">
                <a:latin typeface="BIZ UDPゴシック" panose="020B0400000000000000" pitchFamily="50" charset="-128"/>
                <a:ea typeface="BIZ UDPゴシック" panose="020B0400000000000000" pitchFamily="50" charset="-128"/>
              </a:rPr>
              <a:t>）までの距離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　　（敷地境界とみなす最大値は上記直線と地面との交点（</a:t>
            </a:r>
            <a:r>
              <a:rPr lang="en-US" altLang="ja-JP" sz="969" dirty="0">
                <a:latin typeface="BIZ UDPゴシック" panose="020B0400000000000000" pitchFamily="50" charset="-128"/>
                <a:ea typeface="BIZ UDPゴシック" panose="020B0400000000000000" pitchFamily="50" charset="-128"/>
              </a:rPr>
              <a:t>C</a:t>
            </a:r>
            <a:r>
              <a:rPr lang="ja-JP" altLang="en-US" sz="969" dirty="0">
                <a:latin typeface="BIZ UDPゴシック" panose="020B0400000000000000" pitchFamily="50" charset="-128"/>
                <a:ea typeface="BIZ UDPゴシック" panose="020B0400000000000000" pitchFamily="50" charset="-128"/>
              </a:rPr>
              <a:t>）までの距離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最大時 図イ</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。排出口の高さが</a:t>
            </a:r>
            <a:r>
              <a:rPr lang="en-US" altLang="ja-JP" sz="969" dirty="0">
                <a:latin typeface="BIZ UDPゴシック" panose="020B0400000000000000" pitchFamily="50" charset="-128"/>
                <a:ea typeface="BIZ UDPゴシック" panose="020B0400000000000000" pitchFamily="50" charset="-128"/>
              </a:rPr>
              <a:t>6m</a:t>
            </a:r>
            <a:r>
              <a:rPr lang="ja-JP" altLang="en-US" sz="969" dirty="0">
                <a:latin typeface="BIZ UDPゴシック" panose="020B0400000000000000" pitchFamily="50" charset="-128"/>
                <a:ea typeface="BIZ UDPゴシック" panose="020B0400000000000000" pitchFamily="50" charset="-128"/>
              </a:rPr>
              <a:t>未満の時は敷地境界までの水平距離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図ウ</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a:t>
            </a:r>
            <a:endParaRPr lang="ja-JP" altLang="ja-JP" sz="969" dirty="0">
              <a:latin typeface="BIZ UDPゴシック" panose="020B0400000000000000" pitchFamily="50" charset="-128"/>
              <a:ea typeface="BIZ UDPゴシック" panose="020B0400000000000000" pitchFamily="50" charset="-128"/>
            </a:endParaRPr>
          </a:p>
          <a:p>
            <a:pPr>
              <a:lnSpc>
                <a:spcPts val="1292"/>
              </a:lnSpc>
            </a:pPr>
            <a:r>
              <a:rPr lang="ja-JP" altLang="en-US" sz="969" dirty="0">
                <a:latin typeface="BIZ UDPゴシック" panose="020B0400000000000000" pitchFamily="50" charset="-128"/>
                <a:ea typeface="BIZ UDPゴシック" panose="020B0400000000000000" pitchFamily="50" charset="-128"/>
              </a:rPr>
              <a:t>　 ②</a:t>
            </a:r>
            <a:r>
              <a:rPr lang="ja-JP" altLang="ja-JP" sz="969" dirty="0">
                <a:latin typeface="BIZ UDPゴシック" panose="020B0400000000000000" pitchFamily="50" charset="-128"/>
                <a:ea typeface="BIZ UDPゴシック" panose="020B0400000000000000" pitchFamily="50" charset="-128"/>
              </a:rPr>
              <a:t>上記交点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より敷地境界が近い場合で、間に他人の建物がある場合は</a:t>
            </a:r>
            <a:r>
              <a:rPr lang="ja-JP" altLang="en-US" sz="969" dirty="0">
                <a:latin typeface="BIZ UDPゴシック" panose="020B0400000000000000" pitchFamily="50" charset="-128"/>
                <a:ea typeface="BIZ UDPゴシック" panose="020B0400000000000000" pitchFamily="50" charset="-128"/>
              </a:rPr>
              <a:t>排出口から</a:t>
            </a:r>
            <a:r>
              <a:rPr lang="ja-JP" altLang="ja-JP" sz="969" dirty="0">
                <a:latin typeface="BIZ UDPゴシック" panose="020B0400000000000000" pitchFamily="50" charset="-128"/>
                <a:ea typeface="BIZ UDPゴシック" panose="020B0400000000000000" pitchFamily="50" charset="-128"/>
              </a:rPr>
              <a:t>その建物</a:t>
            </a:r>
            <a:r>
              <a:rPr lang="ja-JP" altLang="en-US" sz="969" dirty="0">
                <a:latin typeface="BIZ UDPゴシック" panose="020B0400000000000000" pitchFamily="50" charset="-128"/>
                <a:ea typeface="BIZ UDPゴシック" panose="020B0400000000000000" pitchFamily="50" charset="-128"/>
              </a:rPr>
              <a:t>高さまでの距離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図エ</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　（その建物高さが排出口の高さ以上の場合は排出口の中心からその至近にある建築物までの水平距離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図オ</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a:t>
            </a:r>
            <a:endParaRPr lang="ja-JP" altLang="ja-JP" sz="969" dirty="0">
              <a:latin typeface="BIZ UDPゴシック" panose="020B0400000000000000" pitchFamily="50" charset="-128"/>
              <a:ea typeface="BIZ UDPゴシック" panose="020B0400000000000000" pitchFamily="50" charset="-128"/>
            </a:endParaRPr>
          </a:p>
          <a:p>
            <a:pPr>
              <a:lnSpc>
                <a:spcPts val="1292"/>
              </a:lnSpc>
            </a:pPr>
            <a:r>
              <a:rPr lang="ja-JP" altLang="en-US" sz="969" dirty="0">
                <a:latin typeface="BIZ UDPゴシック" panose="020B0400000000000000" pitchFamily="50" charset="-128"/>
                <a:ea typeface="BIZ UDPゴシック" panose="020B0400000000000000" pitchFamily="50" charset="-128"/>
              </a:rPr>
              <a:t>　 ③</a:t>
            </a:r>
            <a:r>
              <a:rPr lang="ja-JP" altLang="ja-JP" sz="969" dirty="0">
                <a:latin typeface="BIZ UDPゴシック" panose="020B0400000000000000" pitchFamily="50" charset="-128"/>
                <a:ea typeface="BIZ UDPゴシック" panose="020B0400000000000000" pitchFamily="50" charset="-128"/>
              </a:rPr>
              <a:t>上記交点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より敷地境界が近い場合で、間に他人の建物が無い場合は</a:t>
            </a:r>
            <a:r>
              <a:rPr lang="ja-JP" altLang="en-US" sz="969" dirty="0">
                <a:latin typeface="BIZ UDPゴシック" panose="020B0400000000000000" pitchFamily="50" charset="-128"/>
                <a:ea typeface="BIZ UDPゴシック" panose="020B0400000000000000" pitchFamily="50" charset="-128"/>
              </a:rPr>
              <a:t>排出口から</a:t>
            </a:r>
            <a:r>
              <a:rPr lang="ja-JP" altLang="ja-JP" sz="969" dirty="0">
                <a:latin typeface="BIZ UDPゴシック" panose="020B0400000000000000" pitchFamily="50" charset="-128"/>
                <a:ea typeface="BIZ UDPゴシック" panose="020B0400000000000000" pitchFamily="50" charset="-128"/>
              </a:rPr>
              <a:t>その交点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図カ</a:t>
            </a:r>
            <a:r>
              <a:rPr lang="en-US" altLang="ja-JP" sz="969" dirty="0">
                <a:latin typeface="BIZ UDPゴシック" panose="020B0400000000000000" pitchFamily="50" charset="-128"/>
                <a:ea typeface="BIZ UDPゴシック" panose="020B0400000000000000" pitchFamily="50" charset="-128"/>
              </a:rPr>
              <a:t>】</a:t>
            </a:r>
            <a:endParaRPr lang="ja-JP" altLang="ja-JP" sz="969"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4F814965-B43D-409B-8531-B6AFD044FDDB}"/>
              </a:ext>
            </a:extLst>
          </p:cNvPr>
          <p:cNvSpPr txBox="1"/>
          <p:nvPr/>
        </p:nvSpPr>
        <p:spPr>
          <a:xfrm>
            <a:off x="515815" y="3749245"/>
            <a:ext cx="397866" cy="348109"/>
          </a:xfrm>
          <a:prstGeom prst="rect">
            <a:avLst/>
          </a:prstGeom>
          <a:noFill/>
        </p:spPr>
        <p:txBody>
          <a:bodyPr wrap="none" rtlCol="0">
            <a:spAutoFit/>
          </a:bodyPr>
          <a:lstStyle/>
          <a:p>
            <a:r>
              <a:rPr kumimoji="1" lang="ja-JP" altLang="en-US" sz="1662" dirty="0">
                <a:latin typeface="BIZ UDPゴシック" panose="020B0400000000000000" pitchFamily="50" charset="-128"/>
                <a:ea typeface="BIZ UDPゴシック" panose="020B0400000000000000" pitchFamily="50" charset="-128"/>
              </a:rPr>
              <a:t>①</a:t>
            </a:r>
          </a:p>
        </p:txBody>
      </p:sp>
      <p:sp>
        <p:nvSpPr>
          <p:cNvPr id="113" name="テキスト ボックス 112">
            <a:extLst>
              <a:ext uri="{FF2B5EF4-FFF2-40B4-BE49-F238E27FC236}">
                <a16:creationId xmlns:a16="http://schemas.microsoft.com/office/drawing/2014/main" id="{96F111D3-4BF2-46EE-9D13-EEFCBA06A4AB}"/>
              </a:ext>
            </a:extLst>
          </p:cNvPr>
          <p:cNvSpPr txBox="1"/>
          <p:nvPr/>
        </p:nvSpPr>
        <p:spPr>
          <a:xfrm>
            <a:off x="5820976" y="5045142"/>
            <a:ext cx="421186" cy="348109"/>
          </a:xfrm>
          <a:prstGeom prst="rect">
            <a:avLst/>
          </a:prstGeom>
          <a:noFill/>
        </p:spPr>
        <p:txBody>
          <a:bodyPr wrap="square" rtlCol="0">
            <a:spAutoFit/>
          </a:bodyPr>
          <a:lstStyle/>
          <a:p>
            <a:r>
              <a:rPr kumimoji="1" lang="ja-JP" altLang="en-US" sz="1662" dirty="0">
                <a:latin typeface="BIZ UDPゴシック" panose="020B0400000000000000" pitchFamily="50" charset="-128"/>
                <a:ea typeface="BIZ UDPゴシック" panose="020B0400000000000000" pitchFamily="50" charset="-128"/>
              </a:rPr>
              <a:t>③</a:t>
            </a:r>
          </a:p>
        </p:txBody>
      </p:sp>
      <p:sp>
        <p:nvSpPr>
          <p:cNvPr id="114" name="テキスト ボックス 113">
            <a:extLst>
              <a:ext uri="{FF2B5EF4-FFF2-40B4-BE49-F238E27FC236}">
                <a16:creationId xmlns:a16="http://schemas.microsoft.com/office/drawing/2014/main" id="{12484A7A-2669-41CB-B85B-850A7A2C38AD}"/>
              </a:ext>
            </a:extLst>
          </p:cNvPr>
          <p:cNvSpPr txBox="1"/>
          <p:nvPr/>
        </p:nvSpPr>
        <p:spPr>
          <a:xfrm>
            <a:off x="569416" y="5075931"/>
            <a:ext cx="397866" cy="348109"/>
          </a:xfrm>
          <a:prstGeom prst="rect">
            <a:avLst/>
          </a:prstGeom>
          <a:noFill/>
        </p:spPr>
        <p:txBody>
          <a:bodyPr wrap="none" rtlCol="0">
            <a:spAutoFit/>
          </a:bodyPr>
          <a:lstStyle/>
          <a:p>
            <a:r>
              <a:rPr kumimoji="1" lang="ja-JP" altLang="en-US" sz="1662" dirty="0">
                <a:latin typeface="BIZ UDPゴシック" panose="020B0400000000000000" pitchFamily="50" charset="-128"/>
                <a:ea typeface="BIZ UDPゴシック" panose="020B0400000000000000" pitchFamily="50" charset="-128"/>
              </a:rPr>
              <a:t>②</a:t>
            </a:r>
          </a:p>
        </p:txBody>
      </p:sp>
      <p:graphicFrame>
        <p:nvGraphicFramePr>
          <p:cNvPr id="87" name="表 86">
            <a:extLst>
              <a:ext uri="{FF2B5EF4-FFF2-40B4-BE49-F238E27FC236}">
                <a16:creationId xmlns:a16="http://schemas.microsoft.com/office/drawing/2014/main" id="{60F0B9C5-871F-4A30-ADDD-7A65591A0AF2}"/>
              </a:ext>
            </a:extLst>
          </p:cNvPr>
          <p:cNvGraphicFramePr>
            <a:graphicFrameLocks noGrp="1"/>
          </p:cNvGraphicFramePr>
          <p:nvPr>
            <p:extLst>
              <p:ext uri="{D42A27DB-BD31-4B8C-83A1-F6EECF244321}">
                <p14:modId xmlns:p14="http://schemas.microsoft.com/office/powerpoint/2010/main" val="2889500661"/>
              </p:ext>
            </p:extLst>
          </p:nvPr>
        </p:nvGraphicFramePr>
        <p:xfrm>
          <a:off x="5076560" y="2207512"/>
          <a:ext cx="3987692" cy="1410754"/>
        </p:xfrm>
        <a:graphic>
          <a:graphicData uri="http://schemas.openxmlformats.org/drawingml/2006/table">
            <a:tbl>
              <a:tblPr firstRow="1" bandRow="1">
                <a:tableStyleId>{21E4AEA4-8DFA-4A89-87EB-49C32662AFE0}</a:tableStyleId>
              </a:tblPr>
              <a:tblGrid>
                <a:gridCol w="2292923">
                  <a:extLst>
                    <a:ext uri="{9D8B030D-6E8A-4147-A177-3AD203B41FA5}">
                      <a16:colId xmlns:a16="http://schemas.microsoft.com/office/drawing/2014/main" val="2388445968"/>
                    </a:ext>
                  </a:extLst>
                </a:gridCol>
                <a:gridCol w="432000">
                  <a:extLst>
                    <a:ext uri="{9D8B030D-6E8A-4147-A177-3AD203B41FA5}">
                      <a16:colId xmlns:a16="http://schemas.microsoft.com/office/drawing/2014/main" val="3054834685"/>
                    </a:ext>
                  </a:extLst>
                </a:gridCol>
                <a:gridCol w="1096615">
                  <a:extLst>
                    <a:ext uri="{9D8B030D-6E8A-4147-A177-3AD203B41FA5}">
                      <a16:colId xmlns:a16="http://schemas.microsoft.com/office/drawing/2014/main" val="1466209551"/>
                    </a:ext>
                  </a:extLst>
                </a:gridCol>
                <a:gridCol w="166154">
                  <a:extLst>
                    <a:ext uri="{9D8B030D-6E8A-4147-A177-3AD203B41FA5}">
                      <a16:colId xmlns:a16="http://schemas.microsoft.com/office/drawing/2014/main" val="1568051223"/>
                    </a:ext>
                  </a:extLst>
                </a:gridCol>
              </a:tblGrid>
              <a:tr h="166154">
                <a:tc gridSpan="2">
                  <a:txBody>
                    <a:bodyPr/>
                    <a:lstStyle/>
                    <a:p>
                      <a:pPr algn="ctr">
                        <a:lnSpc>
                          <a:spcPts val="1200"/>
                        </a:lnSpc>
                        <a:spcAft>
                          <a:spcPts val="0"/>
                        </a:spcAft>
                      </a:pPr>
                      <a:r>
                        <a:rPr lang="ja-JP" sz="700" kern="0" dirty="0">
                          <a:effectLst/>
                          <a:latin typeface="BIZ UDPゴシック" panose="020B0400000000000000" pitchFamily="50" charset="-128"/>
                          <a:ea typeface="BIZ UDPゴシック" panose="020B0400000000000000" pitchFamily="50" charset="-128"/>
                        </a:rPr>
                        <a:t>場　　合</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pPr algn="ctr"/>
                      <a:r>
                        <a:rPr lang="ja-JP" sz="700" kern="0" dirty="0">
                          <a:effectLst/>
                          <a:latin typeface="BIZ UDPゴシック" panose="020B0400000000000000" pitchFamily="50" charset="-128"/>
                          <a:ea typeface="BIZ UDPゴシック" panose="020B0400000000000000" pitchFamily="50" charset="-128"/>
                        </a:rPr>
                        <a:t>Ｓの算式</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hMerge="1">
                  <a:txBody>
                    <a:bodyPr/>
                    <a:lstStyle/>
                    <a:p>
                      <a:endParaRPr kumimoji="1" lang="ja-JP" altLang="en-US"/>
                    </a:p>
                  </a:txBody>
                  <a:tcPr/>
                </a:tc>
                <a:extLst>
                  <a:ext uri="{0D108BD9-81ED-4DB2-BD59-A6C34878D82A}">
                    <a16:rowId xmlns:a16="http://schemas.microsoft.com/office/drawing/2014/main" val="1692438710"/>
                  </a:ext>
                </a:extLst>
              </a:tr>
              <a:tr h="134075">
                <a:tc gridSpan="2">
                  <a:txBody>
                    <a:bodyPr/>
                    <a:lstStyle/>
                    <a:p>
                      <a:pPr algn="just">
                        <a:lnSpc>
                          <a:spcPts val="12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r>
                        <a:rPr lang="ja-JP" sz="700" kern="0" dirty="0">
                          <a:effectLst/>
                          <a:latin typeface="BIZ UDPゴシック" panose="020B0400000000000000" pitchFamily="50" charset="-128"/>
                          <a:ea typeface="BIZ UDPゴシック" panose="020B0400000000000000" pitchFamily="50" charset="-128"/>
                        </a:rPr>
                        <a:t>かつ</a:t>
                      </a:r>
                      <a:r>
                        <a:rPr lang="en-US" sz="700" kern="0" dirty="0">
                          <a:effectLst/>
                          <a:latin typeface="BIZ UDPゴシック" panose="020B0400000000000000" pitchFamily="50" charset="-128"/>
                          <a:ea typeface="BIZ UDPゴシック" panose="020B0400000000000000" pitchFamily="50" charset="-128"/>
                        </a:rPr>
                        <a:t>4.7(Ho-6)</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b</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4.7Ho</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(Ho-6)</a:t>
                      </a:r>
                      <a:r>
                        <a:rPr lang="ja-JP" sz="700" kern="0" baseline="30000" dirty="0">
                          <a:effectLst/>
                          <a:latin typeface="BIZ UDPゴシック" panose="020B0400000000000000" pitchFamily="50" charset="-128"/>
                          <a:ea typeface="BIZ UDPゴシック" panose="020B0400000000000000" pitchFamily="50" charset="-128"/>
                        </a:rPr>
                        <a:t>２</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b</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2882998292"/>
                  </a:ext>
                </a:extLst>
              </a:tr>
              <a:tr h="134075">
                <a:tc gridSpan="2">
                  <a:txBody>
                    <a:bodyPr/>
                    <a:lstStyle/>
                    <a:p>
                      <a:pPr algn="just">
                        <a:lnSpc>
                          <a:spcPts val="12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r>
                        <a:rPr lang="ja-JP" sz="700" kern="0" dirty="0">
                          <a:effectLst/>
                          <a:latin typeface="BIZ UDPゴシック" panose="020B0400000000000000" pitchFamily="50" charset="-128"/>
                          <a:ea typeface="BIZ UDPゴシック" panose="020B0400000000000000" pitchFamily="50" charset="-128"/>
                        </a:rPr>
                        <a:t>かつ</a:t>
                      </a:r>
                      <a:r>
                        <a:rPr lang="en-US" sz="700" kern="0" dirty="0">
                          <a:effectLst/>
                          <a:latin typeface="BIZ UDPゴシック" panose="020B0400000000000000" pitchFamily="50" charset="-128"/>
                          <a:ea typeface="BIZ UDPゴシック" panose="020B0400000000000000" pitchFamily="50" charset="-128"/>
                        </a:rPr>
                        <a:t>b</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4.7Ho</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(Ho-6)</a:t>
                      </a:r>
                      <a:r>
                        <a:rPr lang="ja-JP" sz="700" kern="0" baseline="30000" dirty="0">
                          <a:effectLst/>
                          <a:latin typeface="BIZ UDPゴシック" panose="020B0400000000000000" pitchFamily="50" charset="-128"/>
                          <a:ea typeface="BIZ UDPゴシック" panose="020B0400000000000000" pitchFamily="50" charset="-128"/>
                        </a:rPr>
                        <a:t>２</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22.1Ho</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altLang="en-US" sz="700"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592150116"/>
                  </a:ext>
                </a:extLst>
              </a:tr>
              <a:tr h="134075">
                <a:tc gridSpan="2">
                  <a:txBody>
                    <a:bodyPr/>
                    <a:lstStyle/>
                    <a:p>
                      <a:pPr algn="just">
                        <a:lnSpc>
                          <a:spcPts val="12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b</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sz="700" kern="0" dirty="0">
                          <a:effectLst/>
                          <a:latin typeface="BIZ UDPゴシック" panose="020B0400000000000000" pitchFamily="50" charset="-128"/>
                          <a:ea typeface="BIZ UDPゴシック" panose="020B0400000000000000" pitchFamily="50" charset="-128"/>
                        </a:rPr>
                        <a:t>①</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99631437"/>
                  </a:ext>
                </a:extLst>
              </a:tr>
              <a:tr h="134075">
                <a:tc rowSpan="2">
                  <a:txBody>
                    <a:bodyPr/>
                    <a:lstStyle/>
                    <a:p>
                      <a:pPr algn="just">
                        <a:lnSpc>
                          <a:spcPts val="10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r>
                        <a:rPr lang="ja-JP" sz="700" kern="0" dirty="0">
                          <a:effectLst/>
                          <a:latin typeface="BIZ UDPゴシック" panose="020B0400000000000000" pitchFamily="50" charset="-128"/>
                          <a:ea typeface="BIZ UDPゴシック" panose="020B0400000000000000" pitchFamily="50" charset="-128"/>
                        </a:rPr>
                        <a:t>かつ</a:t>
                      </a:r>
                      <a:r>
                        <a:rPr lang="en-US" sz="700" kern="0" dirty="0">
                          <a:effectLst/>
                          <a:latin typeface="BIZ UDPゴシック" panose="020B0400000000000000" pitchFamily="50" charset="-128"/>
                          <a:ea typeface="BIZ UDPゴシック" panose="020B0400000000000000" pitchFamily="50" charset="-128"/>
                        </a:rPr>
                        <a:t>b</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4.7</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Ho-6</a:t>
                      </a:r>
                      <a:r>
                        <a:rPr lang="ja-JP" sz="700" kern="0" dirty="0">
                          <a:effectLst/>
                          <a:latin typeface="BIZ UDPゴシック" panose="020B0400000000000000" pitchFamily="50" charset="-128"/>
                          <a:ea typeface="BIZ UDPゴシック" panose="020B0400000000000000" pitchFamily="50" charset="-128"/>
                        </a:rPr>
                        <a:t>）であって、排出口の中心から</a:t>
                      </a:r>
                      <a:r>
                        <a:rPr lang="en-US" sz="700" kern="0" dirty="0">
                          <a:effectLst/>
                          <a:latin typeface="BIZ UDPゴシック" panose="020B0400000000000000" pitchFamily="50" charset="-128"/>
                          <a:ea typeface="BIZ UDPゴシック" panose="020B0400000000000000" pitchFamily="50" charset="-128"/>
                        </a:rPr>
                        <a:t>4.7</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Ho-6</a:t>
                      </a:r>
                      <a:r>
                        <a:rPr lang="ja-JP" sz="70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700" kern="0" dirty="0">
                          <a:effectLst/>
                          <a:latin typeface="BIZ UDPゴシック" panose="020B0400000000000000" pitchFamily="50" charset="-128"/>
                          <a:ea typeface="BIZ UDPゴシック" panose="020B0400000000000000" pitchFamily="50" charset="-128"/>
                        </a:rPr>
                        <a:t>12</a:t>
                      </a:r>
                      <a:r>
                        <a:rPr lang="ja-JP" sz="70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lang="en-US" sz="700" kern="0">
                          <a:effectLst/>
                          <a:latin typeface="BIZ UDPゴシック" panose="020B0400000000000000" pitchFamily="50" charset="-128"/>
                          <a:ea typeface="BIZ UDPゴシック" panose="020B0400000000000000" pitchFamily="50" charset="-128"/>
                        </a:rPr>
                        <a:t>Ho</a:t>
                      </a:r>
                      <a:r>
                        <a:rPr lang="ja-JP" sz="700" kern="0">
                          <a:effectLst/>
                          <a:latin typeface="BIZ UDPゴシック" panose="020B0400000000000000" pitchFamily="50" charset="-128"/>
                          <a:ea typeface="BIZ UDPゴシック" panose="020B0400000000000000" pitchFamily="50" charset="-128"/>
                        </a:rPr>
                        <a:t>＞</a:t>
                      </a:r>
                      <a:r>
                        <a:rPr lang="en-US" sz="700" kern="0">
                          <a:effectLst/>
                          <a:latin typeface="BIZ UDPゴシック" panose="020B0400000000000000" pitchFamily="50" charset="-128"/>
                          <a:ea typeface="BIZ UDPゴシック" panose="020B0400000000000000" pitchFamily="50" charset="-128"/>
                        </a:rPr>
                        <a:t>h</a:t>
                      </a:r>
                      <a:endParaRPr kumimoji="1" lang="ja-JP" altLang="en-US" sz="70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700" kern="0">
                          <a:effectLst/>
                          <a:latin typeface="BIZ UDPゴシック" panose="020B0400000000000000" pitchFamily="50" charset="-128"/>
                          <a:ea typeface="BIZ UDPゴシック" panose="020B0400000000000000" pitchFamily="50" charset="-128"/>
                        </a:rPr>
                        <a:t>(Ho-h)</a:t>
                      </a:r>
                      <a:r>
                        <a:rPr lang="ja-JP" sz="700" kern="0" baseline="30000">
                          <a:effectLst/>
                          <a:latin typeface="BIZ UDPゴシック" panose="020B0400000000000000" pitchFamily="50" charset="-128"/>
                          <a:ea typeface="BIZ UDPゴシック" panose="020B0400000000000000" pitchFamily="50" charset="-128"/>
                        </a:rPr>
                        <a:t>２</a:t>
                      </a:r>
                      <a:r>
                        <a:rPr lang="ja-JP" sz="700" kern="0">
                          <a:effectLst/>
                          <a:latin typeface="BIZ UDPゴシック" panose="020B0400000000000000" pitchFamily="50" charset="-128"/>
                          <a:ea typeface="BIZ UDPゴシック" panose="020B0400000000000000" pitchFamily="50" charset="-128"/>
                        </a:rPr>
                        <a:t>＋</a:t>
                      </a:r>
                      <a:r>
                        <a:rPr lang="en-US" sz="700" kern="0">
                          <a:effectLst/>
                          <a:latin typeface="BIZ UDPゴシック" panose="020B0400000000000000" pitchFamily="50" charset="-128"/>
                          <a:ea typeface="BIZ UDPゴシック" panose="020B0400000000000000" pitchFamily="50" charset="-128"/>
                        </a:rPr>
                        <a:t>d</a:t>
                      </a:r>
                      <a:r>
                        <a:rPr lang="ja-JP" sz="700" kern="0" baseline="30000">
                          <a:effectLst/>
                          <a:latin typeface="BIZ UDPゴシック" panose="020B0400000000000000" pitchFamily="50" charset="-128"/>
                          <a:ea typeface="BIZ UDPゴシック" panose="020B0400000000000000" pitchFamily="50" charset="-128"/>
                        </a:rPr>
                        <a:t>２</a:t>
                      </a:r>
                      <a:endPar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kumimoji="1" lang="ja-JP" altLang="en-US" sz="700" kern="0" dirty="0">
                          <a:effectLst/>
                          <a:latin typeface="BIZ UDPゴシック" panose="020B0400000000000000" pitchFamily="50" charset="-128"/>
                          <a:ea typeface="BIZ UDPゴシック" panose="020B0400000000000000" pitchFamily="50" charset="-128"/>
                        </a:rPr>
                        <a:t>②</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2122470767"/>
                  </a:ext>
                </a:extLst>
              </a:tr>
              <a:tr h="436253">
                <a:tc vMerge="1">
                  <a:txBody>
                    <a:bodyPr/>
                    <a:lstStyle/>
                    <a:p>
                      <a:endParaRPr kumimoji="1" lang="ja-JP" altLang="en-US"/>
                    </a:p>
                  </a:txBody>
                  <a:tcPr/>
                </a:tc>
                <a:tc>
                  <a:txBody>
                    <a:bodyPr/>
                    <a:lstStyle/>
                    <a:p>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h</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d</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kumimoji="1" lang="ja-JP" altLang="en-US" sz="700" kern="0" dirty="0">
                          <a:effectLst/>
                          <a:latin typeface="BIZ UDPゴシック" panose="020B0400000000000000" pitchFamily="50" charset="-128"/>
                          <a:ea typeface="BIZ UDPゴシック" panose="020B0400000000000000" pitchFamily="50" charset="-128"/>
                        </a:rPr>
                        <a:t>②</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3452913720"/>
                  </a:ext>
                </a:extLst>
              </a:tr>
              <a:tr h="139058">
                <a:tc gridSpan="2">
                  <a:txBody>
                    <a:bodyPr/>
                    <a:lstStyle/>
                    <a:p>
                      <a:pPr algn="just">
                        <a:lnSpc>
                          <a:spcPts val="1200"/>
                        </a:lnSpc>
                        <a:spcAft>
                          <a:spcPts val="0"/>
                        </a:spcAft>
                      </a:pPr>
                      <a:r>
                        <a:rPr lang="ja-JP" sz="700" kern="0">
                          <a:effectLst/>
                          <a:latin typeface="BIZ UDPゴシック" panose="020B0400000000000000" pitchFamily="50" charset="-128"/>
                          <a:ea typeface="BIZ UDPゴシック" panose="020B0400000000000000" pitchFamily="50" charset="-128"/>
                        </a:rPr>
                        <a:t>上記以外の場合</a:t>
                      </a:r>
                      <a:endPar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endParaRPr kumimoji="1" lang="ja-JP" altLang="en-US"/>
                    </a:p>
                  </a:txBody>
                  <a:tcPr/>
                </a:tc>
                <a:tc>
                  <a:txBody>
                    <a:bodyPr/>
                    <a:lstStyle/>
                    <a:p>
                      <a:r>
                        <a:rPr lang="en-US" sz="700" kern="0" dirty="0">
                          <a:effectLst/>
                          <a:latin typeface="BIZ UDPゴシック" panose="020B0400000000000000" pitchFamily="50" charset="-128"/>
                          <a:ea typeface="BIZ UDPゴシック" panose="020B0400000000000000" pitchFamily="50" charset="-128"/>
                        </a:rPr>
                        <a:t>23.1(Ho-6)</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altLang="en-US" sz="700"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③</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45284335"/>
                  </a:ext>
                </a:extLst>
              </a:tr>
            </a:tbl>
          </a:graphicData>
        </a:graphic>
      </p:graphicFrame>
      <p:sp>
        <p:nvSpPr>
          <p:cNvPr id="88" name="テキスト ボックス 87">
            <a:extLst>
              <a:ext uri="{FF2B5EF4-FFF2-40B4-BE49-F238E27FC236}">
                <a16:creationId xmlns:a16="http://schemas.microsoft.com/office/drawing/2014/main" id="{36695A22-6800-43CE-9133-34435BCDB961}"/>
              </a:ext>
            </a:extLst>
          </p:cNvPr>
          <p:cNvSpPr txBox="1"/>
          <p:nvPr/>
        </p:nvSpPr>
        <p:spPr>
          <a:xfrm>
            <a:off x="881927" y="946607"/>
            <a:ext cx="8005194" cy="944810"/>
          </a:xfrm>
          <a:prstGeom prst="rect">
            <a:avLst/>
          </a:prstGeom>
          <a:noFill/>
        </p:spPr>
        <p:txBody>
          <a:bodyPr wrap="square" rtlCol="0">
            <a:spAutoFit/>
          </a:bodyPr>
          <a:lstStyle/>
          <a:p>
            <a:r>
              <a:rPr lang="en-US" altLang="ja-JP" sz="1108" dirty="0" err="1">
                <a:latin typeface="BIZ UDPゴシック" panose="020B0400000000000000" pitchFamily="50" charset="-128"/>
                <a:ea typeface="BIZ UDPゴシック" panose="020B0400000000000000" pitchFamily="50" charset="-128"/>
              </a:rPr>
              <a:t>Φ</a:t>
            </a:r>
            <a:r>
              <a:rPr lang="en-US" altLang="ja-JP" sz="1108" baseline="-25000" dirty="0" err="1">
                <a:latin typeface="BIZ UDPゴシック" panose="020B0400000000000000" pitchFamily="50" charset="-128"/>
                <a:ea typeface="BIZ UDPゴシック" panose="020B0400000000000000" pitchFamily="50" charset="-128"/>
              </a:rPr>
              <a:t>m</a:t>
            </a:r>
            <a:r>
              <a:rPr lang="en-US" altLang="ja-JP" sz="1108" dirty="0">
                <a:latin typeface="BIZ UDPゴシック" panose="020B0400000000000000" pitchFamily="50" charset="-128"/>
                <a:ea typeface="BIZ UDPゴシック" panose="020B0400000000000000" pitchFamily="50" charset="-128"/>
              </a:rPr>
              <a:t>=34.0×S</a:t>
            </a:r>
            <a:r>
              <a:rPr lang="en-US" altLang="ja-JP" sz="1108" baseline="-25000" dirty="0">
                <a:latin typeface="BIZ UDPゴシック" panose="020B0400000000000000" pitchFamily="50" charset="-128"/>
                <a:ea typeface="BIZ UDPゴシック" panose="020B0400000000000000" pitchFamily="50" charset="-128"/>
              </a:rPr>
              <a:t>0</a:t>
            </a:r>
            <a:r>
              <a:rPr lang="en-US" altLang="ja-JP" sz="1108" baseline="30000" dirty="0">
                <a:latin typeface="BIZ UDPゴシック" panose="020B0400000000000000" pitchFamily="50" charset="-128"/>
                <a:ea typeface="BIZ UDPゴシック" panose="020B0400000000000000" pitchFamily="50" charset="-128"/>
              </a:rPr>
              <a:t>2</a:t>
            </a:r>
            <a:r>
              <a:rPr lang="en-US" altLang="ja-JP" sz="1108" dirty="0">
                <a:latin typeface="BIZ UDPゴシック" panose="020B0400000000000000" pitchFamily="50" charset="-128"/>
                <a:ea typeface="BIZ UDPゴシック" panose="020B0400000000000000" pitchFamily="50" charset="-128"/>
              </a:rPr>
              <a:t>×C</a:t>
            </a:r>
            <a:r>
              <a:rPr lang="en-US" altLang="ja-JP" sz="1108" baseline="-25000" dirty="0">
                <a:latin typeface="BIZ UDPゴシック" panose="020B0400000000000000" pitchFamily="50" charset="-128"/>
                <a:ea typeface="BIZ UDPゴシック" panose="020B0400000000000000" pitchFamily="50" charset="-128"/>
              </a:rPr>
              <a:t>mpl</a:t>
            </a:r>
            <a:r>
              <a:rPr lang="ja-JP" altLang="en-US" sz="1108" dirty="0">
                <a:latin typeface="BIZ UDPゴシック" panose="020B0400000000000000" pitchFamily="50" charset="-128"/>
                <a:ea typeface="BIZ UDPゴシック" panose="020B0400000000000000" pitchFamily="50" charset="-128"/>
              </a:rPr>
              <a:t>／</a:t>
            </a:r>
            <a:r>
              <a:rPr lang="en-US" altLang="ja-JP" sz="1108" dirty="0">
                <a:latin typeface="BIZ UDPゴシック" panose="020B0400000000000000" pitchFamily="50" charset="-128"/>
                <a:ea typeface="BIZ UDPゴシック" panose="020B0400000000000000" pitchFamily="50" charset="-128"/>
              </a:rPr>
              <a:t>Q</a:t>
            </a:r>
            <a:r>
              <a:rPr lang="ja-JP" altLang="en-US" sz="1108" dirty="0">
                <a:latin typeface="BIZ UDPゴシック" panose="020B0400000000000000" pitchFamily="50" charset="-128"/>
                <a:ea typeface="BIZ UDPゴシック" panose="020B0400000000000000" pitchFamily="50" charset="-128"/>
              </a:rPr>
              <a:t>　</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err="1">
                <a:latin typeface="BIZ UDPゴシック" panose="020B0400000000000000" pitchFamily="50" charset="-128"/>
                <a:ea typeface="BIZ UDPゴシック" panose="020B0400000000000000" pitchFamily="50" charset="-128"/>
              </a:rPr>
              <a:t>Φ</a:t>
            </a:r>
            <a:r>
              <a:rPr lang="en-US" altLang="ja-JP" sz="1108" baseline="-25000" dirty="0" err="1">
                <a:latin typeface="BIZ UDPゴシック" panose="020B0400000000000000" pitchFamily="50" charset="-128"/>
                <a:ea typeface="BIZ UDPゴシック" panose="020B0400000000000000" pitchFamily="50" charset="-128"/>
              </a:rPr>
              <a:t>m</a:t>
            </a:r>
            <a:r>
              <a:rPr lang="ja-JP" altLang="en-US" sz="1108" dirty="0">
                <a:latin typeface="BIZ UDPゴシック" panose="020B0400000000000000" pitchFamily="50" charset="-128"/>
                <a:ea typeface="BIZ UDPゴシック" panose="020B0400000000000000" pitchFamily="50" charset="-128"/>
              </a:rPr>
              <a:t>：排出口濃度基準（排出ガスの汚染物質濃度（</a:t>
            </a:r>
            <a:r>
              <a:rPr lang="en-US" altLang="ja-JP" sz="1108" dirty="0">
                <a:latin typeface="BIZ UDPゴシック" panose="020B0400000000000000" pitchFamily="50" charset="-128"/>
                <a:ea typeface="BIZ UDPゴシック" panose="020B0400000000000000" pitchFamily="50" charset="-128"/>
              </a:rPr>
              <a:t>30</a:t>
            </a:r>
            <a:r>
              <a:rPr lang="ja-JP" altLang="en-US" sz="1108" dirty="0">
                <a:latin typeface="BIZ UDPゴシック" panose="020B0400000000000000" pitchFamily="50" charset="-128"/>
                <a:ea typeface="BIZ UDPゴシック" panose="020B0400000000000000" pitchFamily="50" charset="-128"/>
              </a:rPr>
              <a:t>分間平均）最大許容限度（</a:t>
            </a:r>
            <a:r>
              <a:rPr lang="en-US" altLang="ja-JP" sz="1108" dirty="0">
                <a:latin typeface="BIZ UDPゴシック" panose="020B0400000000000000" pitchFamily="50" charset="-128"/>
                <a:ea typeface="BIZ UDPゴシック" panose="020B0400000000000000" pitchFamily="50" charset="-128"/>
              </a:rPr>
              <a:t>mg/m</a:t>
            </a:r>
            <a:r>
              <a:rPr lang="en-US" altLang="ja-JP" sz="1108" baseline="30000" dirty="0">
                <a:latin typeface="BIZ UDPゴシック" panose="020B0400000000000000" pitchFamily="50" charset="-128"/>
                <a:ea typeface="BIZ UDPゴシック" panose="020B0400000000000000" pitchFamily="50" charset="-128"/>
              </a:rPr>
              <a:t>3</a:t>
            </a:r>
            <a:r>
              <a:rPr lang="ja-JP" altLang="en-US" sz="1108" dirty="0">
                <a:latin typeface="BIZ UDPゴシック" panose="020B0400000000000000" pitchFamily="50" charset="-128"/>
                <a:ea typeface="BIZ UDPゴシック" panose="020B0400000000000000" pitchFamily="50" charset="-128"/>
              </a:rPr>
              <a:t>又は</a:t>
            </a:r>
            <a:r>
              <a:rPr lang="en-US" altLang="ja-JP" sz="1108" dirty="0">
                <a:latin typeface="BIZ UDPゴシック" panose="020B0400000000000000" pitchFamily="50" charset="-128"/>
                <a:ea typeface="BIZ UDPゴシック" panose="020B0400000000000000" pitchFamily="50" charset="-128"/>
              </a:rPr>
              <a:t>ppm</a:t>
            </a:r>
            <a:r>
              <a:rPr lang="ja-JP" altLang="en-US" sz="1108" dirty="0">
                <a:latin typeface="BIZ UDPゴシック" panose="020B0400000000000000" pitchFamily="50" charset="-128"/>
                <a:ea typeface="BIZ UDPゴシック" panose="020B0400000000000000" pitchFamily="50" charset="-128"/>
              </a:rPr>
              <a:t>））</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a:latin typeface="BIZ UDPゴシック" panose="020B0400000000000000" pitchFamily="50" charset="-128"/>
                <a:ea typeface="BIZ UDPゴシック" panose="020B0400000000000000" pitchFamily="50" charset="-128"/>
              </a:rPr>
              <a:t>S</a:t>
            </a:r>
            <a:r>
              <a:rPr lang="en-US" altLang="ja-JP" sz="1108" baseline="-25000" dirty="0">
                <a:latin typeface="BIZ UDPゴシック" panose="020B0400000000000000" pitchFamily="50" charset="-128"/>
                <a:ea typeface="BIZ UDPゴシック" panose="020B0400000000000000" pitchFamily="50" charset="-128"/>
              </a:rPr>
              <a:t>0</a:t>
            </a:r>
            <a:r>
              <a:rPr lang="ja-JP" altLang="en-US" sz="1108" dirty="0">
                <a:latin typeface="BIZ UDPゴシック" panose="020B0400000000000000" pitchFamily="50" charset="-128"/>
                <a:ea typeface="BIZ UDPゴシック" panose="020B0400000000000000" pitchFamily="50" charset="-128"/>
              </a:rPr>
              <a:t>：排出口の中心から環境濃度を考える位置（下図の赤点）までの距離（</a:t>
            </a:r>
            <a:r>
              <a:rPr lang="en-US" altLang="ja-JP" sz="1108" dirty="0">
                <a:latin typeface="BIZ UDPゴシック" panose="020B0400000000000000" pitchFamily="50" charset="-128"/>
                <a:ea typeface="BIZ UDPゴシック" panose="020B0400000000000000" pitchFamily="50" charset="-128"/>
              </a:rPr>
              <a:t>m</a:t>
            </a:r>
            <a:r>
              <a:rPr lang="ja-JP" altLang="en-US" sz="1108" dirty="0">
                <a:latin typeface="BIZ UDPゴシック" panose="020B0400000000000000" pitchFamily="50" charset="-128"/>
                <a:ea typeface="BIZ UDPゴシック" panose="020B0400000000000000" pitchFamily="50" charset="-128"/>
              </a:rPr>
              <a:t>）（</a:t>
            </a:r>
            <a:r>
              <a:rPr lang="en-US" altLang="ja-JP" sz="1108" dirty="0">
                <a:latin typeface="BIZ UDPゴシック" panose="020B0400000000000000" pitchFamily="50" charset="-128"/>
                <a:ea typeface="BIZ UDPゴシック" panose="020B0400000000000000" pitchFamily="50" charset="-128"/>
              </a:rPr>
              <a:t>※</a:t>
            </a:r>
            <a:r>
              <a:rPr lang="ja-JP" altLang="en-US" sz="1108" dirty="0">
                <a:latin typeface="BIZ UDPゴシック" panose="020B0400000000000000" pitchFamily="50" charset="-128"/>
                <a:ea typeface="BIZ UDPゴシック" panose="020B0400000000000000" pitchFamily="50" charset="-128"/>
              </a:rPr>
              <a:t>）</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err="1">
                <a:latin typeface="BIZ UDPゴシック" panose="020B0400000000000000" pitchFamily="50" charset="-128"/>
                <a:ea typeface="BIZ UDPゴシック" panose="020B0400000000000000" pitchFamily="50" charset="-128"/>
              </a:rPr>
              <a:t>C</a:t>
            </a:r>
            <a:r>
              <a:rPr lang="en-US" altLang="ja-JP" sz="1108" baseline="-25000" dirty="0" err="1">
                <a:latin typeface="BIZ UDPゴシック" panose="020B0400000000000000" pitchFamily="50" charset="-128"/>
                <a:ea typeface="BIZ UDPゴシック" panose="020B0400000000000000" pitchFamily="50" charset="-128"/>
              </a:rPr>
              <a:t>mpl</a:t>
            </a:r>
            <a:r>
              <a:rPr lang="ja-JP" altLang="en-US" sz="1108" dirty="0">
                <a:latin typeface="BIZ UDPゴシック" panose="020B0400000000000000" pitchFamily="50" charset="-128"/>
                <a:ea typeface="BIZ UDPゴシック" panose="020B0400000000000000" pitchFamily="50" charset="-128"/>
              </a:rPr>
              <a:t>：想定環境濃度（汚染物質の濃度基準設定の指標となる周辺環境濃度（</a:t>
            </a:r>
            <a:r>
              <a:rPr lang="en-US" altLang="ja-JP" sz="1108" dirty="0">
                <a:latin typeface="BIZ UDPゴシック" panose="020B0400000000000000" pitchFamily="50" charset="-128"/>
                <a:ea typeface="BIZ UDPゴシック" panose="020B0400000000000000" pitchFamily="50" charset="-128"/>
              </a:rPr>
              <a:t>30</a:t>
            </a:r>
            <a:r>
              <a:rPr lang="ja-JP" altLang="en-US" sz="1108" dirty="0">
                <a:latin typeface="BIZ UDPゴシック" panose="020B0400000000000000" pitchFamily="50" charset="-128"/>
                <a:ea typeface="BIZ UDPゴシック" panose="020B0400000000000000" pitchFamily="50" charset="-128"/>
              </a:rPr>
              <a:t>分間平均値、</a:t>
            </a:r>
            <a:r>
              <a:rPr lang="en-US" altLang="ja-JP" sz="1108" dirty="0">
                <a:latin typeface="BIZ UDPゴシック" panose="020B0400000000000000" pitchFamily="50" charset="-128"/>
                <a:ea typeface="BIZ UDPゴシック" panose="020B0400000000000000" pitchFamily="50" charset="-128"/>
              </a:rPr>
              <a:t> mg/m</a:t>
            </a:r>
            <a:r>
              <a:rPr lang="en-US" altLang="ja-JP" sz="1108" baseline="30000" dirty="0">
                <a:latin typeface="BIZ UDPゴシック" panose="020B0400000000000000" pitchFamily="50" charset="-128"/>
                <a:ea typeface="BIZ UDPゴシック" panose="020B0400000000000000" pitchFamily="50" charset="-128"/>
              </a:rPr>
              <a:t>3</a:t>
            </a:r>
            <a:r>
              <a:rPr lang="ja-JP" altLang="en-US" sz="1108" dirty="0">
                <a:latin typeface="BIZ UDPゴシック" panose="020B0400000000000000" pitchFamily="50" charset="-128"/>
                <a:ea typeface="BIZ UDPゴシック" panose="020B0400000000000000" pitchFamily="50" charset="-128"/>
              </a:rPr>
              <a:t>又は</a:t>
            </a:r>
            <a:r>
              <a:rPr lang="en-US" altLang="ja-JP" sz="1108" dirty="0">
                <a:latin typeface="BIZ UDPゴシック" panose="020B0400000000000000" pitchFamily="50" charset="-128"/>
                <a:ea typeface="BIZ UDPゴシック" panose="020B0400000000000000" pitchFamily="50" charset="-128"/>
              </a:rPr>
              <a:t>ppm</a:t>
            </a:r>
            <a:r>
              <a:rPr lang="ja-JP" altLang="en-US" sz="1108" dirty="0">
                <a:latin typeface="BIZ UDPゴシック" panose="020B0400000000000000" pitchFamily="50" charset="-128"/>
                <a:ea typeface="BIZ UDPゴシック" panose="020B0400000000000000" pitchFamily="50" charset="-128"/>
              </a:rPr>
              <a:t>））</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a:latin typeface="BIZ UDPゴシック" panose="020B0400000000000000" pitchFamily="50" charset="-128"/>
                <a:ea typeface="BIZ UDPゴシック" panose="020B0400000000000000" pitchFamily="50" charset="-128"/>
              </a:rPr>
              <a:t>Q</a:t>
            </a:r>
            <a:r>
              <a:rPr lang="ja-JP" altLang="en-US" sz="1108" dirty="0">
                <a:latin typeface="BIZ UDPゴシック" panose="020B0400000000000000" pitchFamily="50" charset="-128"/>
                <a:ea typeface="BIZ UDPゴシック" panose="020B0400000000000000" pitchFamily="50" charset="-128"/>
              </a:rPr>
              <a:t>：排出ガス量（</a:t>
            </a:r>
            <a:r>
              <a:rPr lang="en-US" altLang="ja-JP" sz="1108" dirty="0">
                <a:latin typeface="BIZ UDPゴシック" panose="020B0400000000000000" pitchFamily="50" charset="-128"/>
                <a:ea typeface="BIZ UDPゴシック" panose="020B0400000000000000" pitchFamily="50" charset="-128"/>
              </a:rPr>
              <a:t>Nm</a:t>
            </a:r>
            <a:r>
              <a:rPr lang="en-US" altLang="ja-JP" sz="1108" baseline="30000" dirty="0">
                <a:latin typeface="BIZ UDPゴシック" panose="020B0400000000000000" pitchFamily="50" charset="-128"/>
                <a:ea typeface="BIZ UDPゴシック" panose="020B0400000000000000" pitchFamily="50" charset="-128"/>
              </a:rPr>
              <a:t>3</a:t>
            </a:r>
            <a:r>
              <a:rPr lang="en-US" altLang="ja-JP" sz="1108" dirty="0">
                <a:latin typeface="BIZ UDPゴシック" panose="020B0400000000000000" pitchFamily="50" charset="-128"/>
                <a:ea typeface="BIZ UDPゴシック" panose="020B0400000000000000" pitchFamily="50" charset="-128"/>
              </a:rPr>
              <a:t>/min</a:t>
            </a:r>
            <a:r>
              <a:rPr lang="ja-JP" altLang="en-US" sz="1108" dirty="0">
                <a:latin typeface="BIZ UDPゴシック" panose="020B0400000000000000" pitchFamily="50" charset="-128"/>
                <a:ea typeface="BIZ UDPゴシック" panose="020B0400000000000000" pitchFamily="50" charset="-128"/>
              </a:rPr>
              <a:t>）</a:t>
            </a:r>
          </a:p>
        </p:txBody>
      </p:sp>
      <p:sp>
        <p:nvSpPr>
          <p:cNvPr id="46" name="テキスト ボックス 45">
            <a:extLst>
              <a:ext uri="{FF2B5EF4-FFF2-40B4-BE49-F238E27FC236}">
                <a16:creationId xmlns:a16="http://schemas.microsoft.com/office/drawing/2014/main" id="{AA408CF1-2435-4182-BD21-9A8E3C3ABDBC}"/>
              </a:ext>
            </a:extLst>
          </p:cNvPr>
          <p:cNvSpPr txBox="1"/>
          <p:nvPr/>
        </p:nvSpPr>
        <p:spPr>
          <a:xfrm>
            <a:off x="5508008" y="1715208"/>
            <a:ext cx="2883122" cy="4614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排出基準算定式　</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C </a:t>
            </a:r>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p>
          <a:p>
            <a:pPr algn="just"/>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C</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：有害物質の濃度　</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：有害物質の種類ごとに定める値</a:t>
            </a:r>
          </a:p>
          <a:p>
            <a:pPr algn="just"/>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：排出口からの距離を勘案した値　</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：乾き排出ガス量</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(Nm</a:t>
            </a:r>
            <a:r>
              <a:rPr lang="ja-JP" altLang="en-US" sz="738" kern="100" baseline="30000" dirty="0">
                <a:latin typeface="BIZ UDPゴシック" panose="020B0400000000000000" pitchFamily="50" charset="-128"/>
                <a:ea typeface="BIZ UDPゴシック" panose="020B0400000000000000" pitchFamily="50" charset="-128"/>
                <a:cs typeface="Times New Roman" panose="02020603050405020304" pitchFamily="18" charset="0"/>
              </a:rPr>
              <a:t>３</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分</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5" name="図 4">
            <a:extLst>
              <a:ext uri="{FF2B5EF4-FFF2-40B4-BE49-F238E27FC236}">
                <a16:creationId xmlns:a16="http://schemas.microsoft.com/office/drawing/2014/main" id="{CC10B3B8-D355-4FC0-89C6-2D5CE2ED57E8}"/>
              </a:ext>
            </a:extLst>
          </p:cNvPr>
          <p:cNvPicPr>
            <a:picLocks noChangeAspect="1"/>
          </p:cNvPicPr>
          <p:nvPr/>
        </p:nvPicPr>
        <p:blipFill>
          <a:blip r:embed="rId2"/>
          <a:stretch>
            <a:fillRect/>
          </a:stretch>
        </p:blipFill>
        <p:spPr>
          <a:xfrm>
            <a:off x="6248331" y="3828078"/>
            <a:ext cx="2531521" cy="1087287"/>
          </a:xfrm>
          <a:prstGeom prst="rect">
            <a:avLst/>
          </a:prstGeom>
        </p:spPr>
      </p:pic>
      <p:sp>
        <p:nvSpPr>
          <p:cNvPr id="30" name="楕円 29">
            <a:extLst>
              <a:ext uri="{FF2B5EF4-FFF2-40B4-BE49-F238E27FC236}">
                <a16:creationId xmlns:a16="http://schemas.microsoft.com/office/drawing/2014/main" id="{EC53335A-FBCC-4718-B0AE-8887A5DA7A3E}"/>
              </a:ext>
            </a:extLst>
          </p:cNvPr>
          <p:cNvSpPr/>
          <p:nvPr/>
        </p:nvSpPr>
        <p:spPr>
          <a:xfrm>
            <a:off x="8389971" y="4105714"/>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50" name="テキスト ボックス 49">
            <a:extLst>
              <a:ext uri="{FF2B5EF4-FFF2-40B4-BE49-F238E27FC236}">
                <a16:creationId xmlns:a16="http://schemas.microsoft.com/office/drawing/2014/main" id="{66B786AF-39AB-494B-94F4-F2ACC499E672}"/>
              </a:ext>
            </a:extLst>
          </p:cNvPr>
          <p:cNvSpPr txBox="1"/>
          <p:nvPr/>
        </p:nvSpPr>
        <p:spPr>
          <a:xfrm>
            <a:off x="6330636" y="4660233"/>
            <a:ext cx="29848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ウ</a:t>
            </a:r>
          </a:p>
        </p:txBody>
      </p:sp>
      <p:pic>
        <p:nvPicPr>
          <p:cNvPr id="6" name="図 5">
            <a:extLst>
              <a:ext uri="{FF2B5EF4-FFF2-40B4-BE49-F238E27FC236}">
                <a16:creationId xmlns:a16="http://schemas.microsoft.com/office/drawing/2014/main" id="{DA20BF42-1122-4C8F-A1F0-A0BC1A63556C}"/>
              </a:ext>
            </a:extLst>
          </p:cNvPr>
          <p:cNvPicPr>
            <a:picLocks noChangeAspect="1"/>
          </p:cNvPicPr>
          <p:nvPr/>
        </p:nvPicPr>
        <p:blipFill>
          <a:blip r:embed="rId3"/>
          <a:stretch>
            <a:fillRect/>
          </a:stretch>
        </p:blipFill>
        <p:spPr>
          <a:xfrm>
            <a:off x="892330" y="3835813"/>
            <a:ext cx="2541088" cy="1088896"/>
          </a:xfrm>
          <a:prstGeom prst="rect">
            <a:avLst/>
          </a:prstGeom>
        </p:spPr>
      </p:pic>
      <p:sp>
        <p:nvSpPr>
          <p:cNvPr id="45" name="テキスト ボックス 44">
            <a:extLst>
              <a:ext uri="{FF2B5EF4-FFF2-40B4-BE49-F238E27FC236}">
                <a16:creationId xmlns:a16="http://schemas.microsoft.com/office/drawing/2014/main" id="{00600EFA-9B50-45D8-8517-19CAFD3D0330}"/>
              </a:ext>
            </a:extLst>
          </p:cNvPr>
          <p:cNvSpPr txBox="1"/>
          <p:nvPr/>
        </p:nvSpPr>
        <p:spPr>
          <a:xfrm>
            <a:off x="939453" y="4645456"/>
            <a:ext cx="295274"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ア</a:t>
            </a:r>
          </a:p>
        </p:txBody>
      </p:sp>
      <p:sp>
        <p:nvSpPr>
          <p:cNvPr id="23" name="楕円 22">
            <a:extLst>
              <a:ext uri="{FF2B5EF4-FFF2-40B4-BE49-F238E27FC236}">
                <a16:creationId xmlns:a16="http://schemas.microsoft.com/office/drawing/2014/main" id="{27F0ABCA-273D-487F-8B23-933F0F4708B6}"/>
              </a:ext>
            </a:extLst>
          </p:cNvPr>
          <p:cNvSpPr/>
          <p:nvPr/>
        </p:nvSpPr>
        <p:spPr>
          <a:xfrm>
            <a:off x="2820199" y="4304198"/>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4" name="楕円 33">
            <a:extLst>
              <a:ext uri="{FF2B5EF4-FFF2-40B4-BE49-F238E27FC236}">
                <a16:creationId xmlns:a16="http://schemas.microsoft.com/office/drawing/2014/main" id="{A8DFBE41-5BBE-4E1F-A25C-9AF8454D6764}"/>
              </a:ext>
            </a:extLst>
          </p:cNvPr>
          <p:cNvSpPr/>
          <p:nvPr/>
        </p:nvSpPr>
        <p:spPr>
          <a:xfrm>
            <a:off x="2698725" y="4342893"/>
            <a:ext cx="72474" cy="74735"/>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2" name="吹き出し: 線 1">
            <a:extLst>
              <a:ext uri="{FF2B5EF4-FFF2-40B4-BE49-F238E27FC236}">
                <a16:creationId xmlns:a16="http://schemas.microsoft.com/office/drawing/2014/main" id="{D9924735-37C6-49A3-AACA-D8C7D8A4659F}"/>
              </a:ext>
            </a:extLst>
          </p:cNvPr>
          <p:cNvSpPr/>
          <p:nvPr/>
        </p:nvSpPr>
        <p:spPr>
          <a:xfrm>
            <a:off x="2886635" y="3975540"/>
            <a:ext cx="238368" cy="113557"/>
          </a:xfrm>
          <a:prstGeom prst="borderCallout1">
            <a:avLst>
              <a:gd name="adj1" fmla="val 42821"/>
              <a:gd name="adj2" fmla="val -3415"/>
              <a:gd name="adj3" fmla="val 329134"/>
              <a:gd name="adj4" fmla="val -60464"/>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35" name="吹き出し: 線 34">
            <a:extLst>
              <a:ext uri="{FF2B5EF4-FFF2-40B4-BE49-F238E27FC236}">
                <a16:creationId xmlns:a16="http://schemas.microsoft.com/office/drawing/2014/main" id="{23303BE7-3B42-4FC5-8ECD-889738FFDE23}"/>
              </a:ext>
            </a:extLst>
          </p:cNvPr>
          <p:cNvSpPr/>
          <p:nvPr/>
        </p:nvSpPr>
        <p:spPr>
          <a:xfrm>
            <a:off x="3165230" y="4120031"/>
            <a:ext cx="238368" cy="113557"/>
          </a:xfrm>
          <a:prstGeom prst="borderCallout1">
            <a:avLst>
              <a:gd name="adj1" fmla="val 42821"/>
              <a:gd name="adj2" fmla="val -3415"/>
              <a:gd name="adj3" fmla="val 197606"/>
              <a:gd name="adj4" fmla="val -112103"/>
            </a:avLst>
          </a:prstGeom>
          <a:ln>
            <a:solidFill>
              <a:srgbClr val="FF0000"/>
            </a:solidFill>
          </a:ln>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B</a:t>
            </a:r>
            <a:endParaRPr kumimoji="1" lang="ja-JP" altLang="en-US" sz="738" dirty="0"/>
          </a:p>
        </p:txBody>
      </p:sp>
      <p:pic>
        <p:nvPicPr>
          <p:cNvPr id="8" name="図 7">
            <a:extLst>
              <a:ext uri="{FF2B5EF4-FFF2-40B4-BE49-F238E27FC236}">
                <a16:creationId xmlns:a16="http://schemas.microsoft.com/office/drawing/2014/main" id="{44097F44-D559-4950-AEB4-075891D899C2}"/>
              </a:ext>
            </a:extLst>
          </p:cNvPr>
          <p:cNvPicPr>
            <a:picLocks noChangeAspect="1"/>
          </p:cNvPicPr>
          <p:nvPr/>
        </p:nvPicPr>
        <p:blipFill>
          <a:blip r:embed="rId4"/>
          <a:stretch>
            <a:fillRect/>
          </a:stretch>
        </p:blipFill>
        <p:spPr>
          <a:xfrm>
            <a:off x="3510417" y="3841818"/>
            <a:ext cx="2621501" cy="1077895"/>
          </a:xfrm>
          <a:prstGeom prst="rect">
            <a:avLst/>
          </a:prstGeom>
        </p:spPr>
      </p:pic>
      <p:sp>
        <p:nvSpPr>
          <p:cNvPr id="29" name="楕円 28">
            <a:extLst>
              <a:ext uri="{FF2B5EF4-FFF2-40B4-BE49-F238E27FC236}">
                <a16:creationId xmlns:a16="http://schemas.microsoft.com/office/drawing/2014/main" id="{AB988740-13D3-4A7B-BA3D-0AE2A935E022}"/>
              </a:ext>
            </a:extLst>
          </p:cNvPr>
          <p:cNvSpPr/>
          <p:nvPr/>
        </p:nvSpPr>
        <p:spPr>
          <a:xfrm>
            <a:off x="5641063" y="4354044"/>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6" name="吹き出し: 線 35">
            <a:extLst>
              <a:ext uri="{FF2B5EF4-FFF2-40B4-BE49-F238E27FC236}">
                <a16:creationId xmlns:a16="http://schemas.microsoft.com/office/drawing/2014/main" id="{AB7A9515-EE1A-41CF-8813-C3D86C8FC66A}"/>
              </a:ext>
            </a:extLst>
          </p:cNvPr>
          <p:cNvSpPr/>
          <p:nvPr/>
        </p:nvSpPr>
        <p:spPr>
          <a:xfrm>
            <a:off x="5635832" y="4015518"/>
            <a:ext cx="238368" cy="113557"/>
          </a:xfrm>
          <a:prstGeom prst="borderCallout1">
            <a:avLst>
              <a:gd name="adj1" fmla="val 104716"/>
              <a:gd name="adj2" fmla="val 92487"/>
              <a:gd name="adj3" fmla="val 514820"/>
              <a:gd name="adj4" fmla="val 28061"/>
            </a:avLst>
          </a:prstGeom>
          <a:ln>
            <a:solidFill>
              <a:srgbClr val="92D050"/>
            </a:solidFill>
          </a:ln>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C</a:t>
            </a:r>
            <a:endParaRPr kumimoji="1" lang="ja-JP" altLang="en-US" sz="738" dirty="0"/>
          </a:p>
        </p:txBody>
      </p:sp>
      <p:sp>
        <p:nvSpPr>
          <p:cNvPr id="37" name="楕円 36">
            <a:extLst>
              <a:ext uri="{FF2B5EF4-FFF2-40B4-BE49-F238E27FC236}">
                <a16:creationId xmlns:a16="http://schemas.microsoft.com/office/drawing/2014/main" id="{64E7AB3B-DD0F-4372-8986-20D69B580384}"/>
              </a:ext>
            </a:extLst>
          </p:cNvPr>
          <p:cNvSpPr/>
          <p:nvPr/>
        </p:nvSpPr>
        <p:spPr>
          <a:xfrm>
            <a:off x="5661210" y="4588780"/>
            <a:ext cx="72474" cy="74735"/>
          </a:xfrm>
          <a:prstGeom prst="ellipse">
            <a:avLst/>
          </a:prstGeom>
          <a:solidFill>
            <a:srgbClr val="92D050"/>
          </a:solidFill>
          <a:ln>
            <a:solidFill>
              <a:srgbClr val="92D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51" name="テキスト ボックス 50">
            <a:extLst>
              <a:ext uri="{FF2B5EF4-FFF2-40B4-BE49-F238E27FC236}">
                <a16:creationId xmlns:a16="http://schemas.microsoft.com/office/drawing/2014/main" id="{9C86AD6D-F2B4-4B5A-98DE-C150F5F4ED77}"/>
              </a:ext>
            </a:extLst>
          </p:cNvPr>
          <p:cNvSpPr txBox="1"/>
          <p:nvPr/>
        </p:nvSpPr>
        <p:spPr>
          <a:xfrm>
            <a:off x="3619207" y="4660233"/>
            <a:ext cx="28245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イ</a:t>
            </a:r>
          </a:p>
        </p:txBody>
      </p:sp>
      <p:pic>
        <p:nvPicPr>
          <p:cNvPr id="10" name="図 9">
            <a:extLst>
              <a:ext uri="{FF2B5EF4-FFF2-40B4-BE49-F238E27FC236}">
                <a16:creationId xmlns:a16="http://schemas.microsoft.com/office/drawing/2014/main" id="{ED850DB6-F2B9-4AE4-8364-E4BB42D5D880}"/>
              </a:ext>
            </a:extLst>
          </p:cNvPr>
          <p:cNvPicPr>
            <a:picLocks noChangeAspect="1"/>
          </p:cNvPicPr>
          <p:nvPr/>
        </p:nvPicPr>
        <p:blipFill>
          <a:blip r:embed="rId5"/>
          <a:stretch>
            <a:fillRect/>
          </a:stretch>
        </p:blipFill>
        <p:spPr>
          <a:xfrm>
            <a:off x="890158" y="5108480"/>
            <a:ext cx="2365530" cy="1154181"/>
          </a:xfrm>
          <a:prstGeom prst="rect">
            <a:avLst/>
          </a:prstGeom>
        </p:spPr>
      </p:pic>
      <p:sp>
        <p:nvSpPr>
          <p:cNvPr id="31" name="楕円 30">
            <a:extLst>
              <a:ext uri="{FF2B5EF4-FFF2-40B4-BE49-F238E27FC236}">
                <a16:creationId xmlns:a16="http://schemas.microsoft.com/office/drawing/2014/main" id="{0EC17DE6-B586-4DD9-999B-6E7080E99890}"/>
              </a:ext>
            </a:extLst>
          </p:cNvPr>
          <p:cNvSpPr/>
          <p:nvPr/>
        </p:nvSpPr>
        <p:spPr>
          <a:xfrm>
            <a:off x="2409860" y="5416852"/>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8" name="楕円 37">
            <a:extLst>
              <a:ext uri="{FF2B5EF4-FFF2-40B4-BE49-F238E27FC236}">
                <a16:creationId xmlns:a16="http://schemas.microsoft.com/office/drawing/2014/main" id="{C448670F-10BA-4C64-8EB9-0ED1ACE3ADB4}"/>
              </a:ext>
            </a:extLst>
          </p:cNvPr>
          <p:cNvSpPr/>
          <p:nvPr/>
        </p:nvSpPr>
        <p:spPr>
          <a:xfrm>
            <a:off x="2562581" y="5595473"/>
            <a:ext cx="72474" cy="74735"/>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9" name="吹き出し: 線 38">
            <a:extLst>
              <a:ext uri="{FF2B5EF4-FFF2-40B4-BE49-F238E27FC236}">
                <a16:creationId xmlns:a16="http://schemas.microsoft.com/office/drawing/2014/main" id="{7D8C466E-C38D-4605-B53A-67174298CD76}"/>
              </a:ext>
            </a:extLst>
          </p:cNvPr>
          <p:cNvSpPr/>
          <p:nvPr/>
        </p:nvSpPr>
        <p:spPr>
          <a:xfrm>
            <a:off x="2761997" y="5174392"/>
            <a:ext cx="238368" cy="113557"/>
          </a:xfrm>
          <a:prstGeom prst="borderCallout1">
            <a:avLst>
              <a:gd name="adj1" fmla="val 110906"/>
              <a:gd name="adj2" fmla="val 64454"/>
              <a:gd name="adj3" fmla="val 397219"/>
              <a:gd name="adj4" fmla="val -69317"/>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49" name="テキスト ボックス 48">
            <a:extLst>
              <a:ext uri="{FF2B5EF4-FFF2-40B4-BE49-F238E27FC236}">
                <a16:creationId xmlns:a16="http://schemas.microsoft.com/office/drawing/2014/main" id="{9907AF6A-66D7-4FCC-8C0B-AABB225762A6}"/>
              </a:ext>
            </a:extLst>
          </p:cNvPr>
          <p:cNvSpPr txBox="1"/>
          <p:nvPr/>
        </p:nvSpPr>
        <p:spPr>
          <a:xfrm>
            <a:off x="955990" y="5916835"/>
            <a:ext cx="29367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エ</a:t>
            </a:r>
          </a:p>
        </p:txBody>
      </p:sp>
      <p:pic>
        <p:nvPicPr>
          <p:cNvPr id="16" name="図 15">
            <a:extLst>
              <a:ext uri="{FF2B5EF4-FFF2-40B4-BE49-F238E27FC236}">
                <a16:creationId xmlns:a16="http://schemas.microsoft.com/office/drawing/2014/main" id="{5AF78550-8B34-4979-B49E-F3CC966A3288}"/>
              </a:ext>
            </a:extLst>
          </p:cNvPr>
          <p:cNvPicPr>
            <a:picLocks noChangeAspect="1"/>
          </p:cNvPicPr>
          <p:nvPr/>
        </p:nvPicPr>
        <p:blipFill>
          <a:blip r:embed="rId6"/>
          <a:stretch>
            <a:fillRect/>
          </a:stretch>
        </p:blipFill>
        <p:spPr>
          <a:xfrm>
            <a:off x="3346067" y="5120716"/>
            <a:ext cx="2254950" cy="1129708"/>
          </a:xfrm>
          <a:prstGeom prst="rect">
            <a:avLst/>
          </a:prstGeom>
        </p:spPr>
      </p:pic>
      <p:sp>
        <p:nvSpPr>
          <p:cNvPr id="32" name="楕円 31">
            <a:extLst>
              <a:ext uri="{FF2B5EF4-FFF2-40B4-BE49-F238E27FC236}">
                <a16:creationId xmlns:a16="http://schemas.microsoft.com/office/drawing/2014/main" id="{443B4CB2-A001-4264-A7BE-6170AEA8A8B8}"/>
              </a:ext>
            </a:extLst>
          </p:cNvPr>
          <p:cNvSpPr/>
          <p:nvPr/>
        </p:nvSpPr>
        <p:spPr>
          <a:xfrm>
            <a:off x="4803978" y="5312771"/>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40" name="楕円 39">
            <a:extLst>
              <a:ext uri="{FF2B5EF4-FFF2-40B4-BE49-F238E27FC236}">
                <a16:creationId xmlns:a16="http://schemas.microsoft.com/office/drawing/2014/main" id="{9608EC06-3145-4D6E-ACFA-A066BD2622D6}"/>
              </a:ext>
            </a:extLst>
          </p:cNvPr>
          <p:cNvSpPr/>
          <p:nvPr/>
        </p:nvSpPr>
        <p:spPr>
          <a:xfrm>
            <a:off x="4943015" y="5632840"/>
            <a:ext cx="72474" cy="74735"/>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41" name="吹き出し: 線 40">
            <a:extLst>
              <a:ext uri="{FF2B5EF4-FFF2-40B4-BE49-F238E27FC236}">
                <a16:creationId xmlns:a16="http://schemas.microsoft.com/office/drawing/2014/main" id="{DABB5076-8002-40CC-BE6E-60F97A2D0AF0}"/>
              </a:ext>
            </a:extLst>
          </p:cNvPr>
          <p:cNvSpPr/>
          <p:nvPr/>
        </p:nvSpPr>
        <p:spPr>
          <a:xfrm>
            <a:off x="5269780" y="5211759"/>
            <a:ext cx="238368" cy="113557"/>
          </a:xfrm>
          <a:prstGeom prst="borderCallout1">
            <a:avLst>
              <a:gd name="adj1" fmla="val 110906"/>
              <a:gd name="adj2" fmla="val 64454"/>
              <a:gd name="adj3" fmla="val 401087"/>
              <a:gd name="adj4" fmla="val -113580"/>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48" name="テキスト ボックス 47">
            <a:extLst>
              <a:ext uri="{FF2B5EF4-FFF2-40B4-BE49-F238E27FC236}">
                <a16:creationId xmlns:a16="http://schemas.microsoft.com/office/drawing/2014/main" id="{00F58F6A-B5DF-4CC9-863E-1EFF274772A6}"/>
              </a:ext>
            </a:extLst>
          </p:cNvPr>
          <p:cNvSpPr txBox="1"/>
          <p:nvPr/>
        </p:nvSpPr>
        <p:spPr>
          <a:xfrm>
            <a:off x="3373869" y="5931520"/>
            <a:ext cx="29848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オ</a:t>
            </a:r>
          </a:p>
        </p:txBody>
      </p:sp>
      <p:pic>
        <p:nvPicPr>
          <p:cNvPr id="18" name="図 17">
            <a:extLst>
              <a:ext uri="{FF2B5EF4-FFF2-40B4-BE49-F238E27FC236}">
                <a16:creationId xmlns:a16="http://schemas.microsoft.com/office/drawing/2014/main" id="{7AC54762-F591-44C9-90F3-6AC358E67E80}"/>
              </a:ext>
            </a:extLst>
          </p:cNvPr>
          <p:cNvPicPr>
            <a:picLocks noChangeAspect="1"/>
          </p:cNvPicPr>
          <p:nvPr/>
        </p:nvPicPr>
        <p:blipFill>
          <a:blip r:embed="rId7"/>
          <a:stretch>
            <a:fillRect/>
          </a:stretch>
        </p:blipFill>
        <p:spPr>
          <a:xfrm>
            <a:off x="6220637" y="5089460"/>
            <a:ext cx="2522604" cy="1128534"/>
          </a:xfrm>
          <a:prstGeom prst="rect">
            <a:avLst/>
          </a:prstGeom>
        </p:spPr>
      </p:pic>
      <p:sp>
        <p:nvSpPr>
          <p:cNvPr id="33" name="楕円 32">
            <a:extLst>
              <a:ext uri="{FF2B5EF4-FFF2-40B4-BE49-F238E27FC236}">
                <a16:creationId xmlns:a16="http://schemas.microsoft.com/office/drawing/2014/main" id="{56E6A487-4A78-4F24-9A98-1D29AD94A2BF}"/>
              </a:ext>
            </a:extLst>
          </p:cNvPr>
          <p:cNvSpPr/>
          <p:nvPr/>
        </p:nvSpPr>
        <p:spPr>
          <a:xfrm>
            <a:off x="8010499" y="5554035"/>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44" name="吹き出し: 線 43">
            <a:extLst>
              <a:ext uri="{FF2B5EF4-FFF2-40B4-BE49-F238E27FC236}">
                <a16:creationId xmlns:a16="http://schemas.microsoft.com/office/drawing/2014/main" id="{ADC2280D-FF1C-4CCC-9932-125AF476C7B3}"/>
              </a:ext>
            </a:extLst>
          </p:cNvPr>
          <p:cNvSpPr/>
          <p:nvPr/>
        </p:nvSpPr>
        <p:spPr>
          <a:xfrm>
            <a:off x="8223458" y="5199173"/>
            <a:ext cx="238368" cy="113557"/>
          </a:xfrm>
          <a:prstGeom prst="borderCallout1">
            <a:avLst>
              <a:gd name="adj1" fmla="val 42821"/>
              <a:gd name="adj2" fmla="val -3415"/>
              <a:gd name="adj3" fmla="val 329134"/>
              <a:gd name="adj4" fmla="val -60464"/>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47" name="テキスト ボックス 46">
            <a:extLst>
              <a:ext uri="{FF2B5EF4-FFF2-40B4-BE49-F238E27FC236}">
                <a16:creationId xmlns:a16="http://schemas.microsoft.com/office/drawing/2014/main" id="{8A9322DB-E1EF-4A01-BC99-31230D23AFC0}"/>
              </a:ext>
            </a:extLst>
          </p:cNvPr>
          <p:cNvSpPr txBox="1"/>
          <p:nvPr/>
        </p:nvSpPr>
        <p:spPr>
          <a:xfrm>
            <a:off x="6297034" y="5899411"/>
            <a:ext cx="301686"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カ</a:t>
            </a:r>
          </a:p>
        </p:txBody>
      </p:sp>
      <p:sp>
        <p:nvSpPr>
          <p:cNvPr id="3" name="スライド番号プレースホルダー 2">
            <a:extLst>
              <a:ext uri="{FF2B5EF4-FFF2-40B4-BE49-F238E27FC236}">
                <a16:creationId xmlns:a16="http://schemas.microsoft.com/office/drawing/2014/main" id="{F49F4B0F-C79A-4D3E-AFA3-70BC274AC4F5}"/>
              </a:ext>
            </a:extLst>
          </p:cNvPr>
          <p:cNvSpPr>
            <a:spLocks noGrp="1"/>
          </p:cNvSpPr>
          <p:nvPr>
            <p:ph type="sldNum" sz="quarter" idx="12"/>
          </p:nvPr>
        </p:nvSpPr>
        <p:spPr/>
        <p:txBody>
          <a:bodyPr/>
          <a:lstStyle/>
          <a:p>
            <a:fld id="{33B36D01-8D84-416B-8533-51F8D6297C0F}" type="slidenum">
              <a:rPr kumimoji="1" lang="ja-JP" altLang="en-US" smtClean="0"/>
              <a:t>15</a:t>
            </a:fld>
            <a:endParaRPr kumimoji="1" lang="ja-JP" altLang="en-US"/>
          </a:p>
        </p:txBody>
      </p:sp>
    </p:spTree>
    <p:extLst>
      <p:ext uri="{BB962C8B-B14F-4D97-AF65-F5344CB8AC3E}">
        <p14:creationId xmlns:p14="http://schemas.microsoft.com/office/powerpoint/2010/main" val="3473541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4AD42ADD-1F44-4BB3-98B2-83FF03829282}"/>
              </a:ext>
            </a:extLst>
          </p:cNvPr>
          <p:cNvSpPr>
            <a:spLocks noGrp="1"/>
          </p:cNvSpPr>
          <p:nvPr>
            <p:ph type="title" idx="4294967295"/>
          </p:nvPr>
        </p:nvSpPr>
        <p:spPr>
          <a:xfrm>
            <a:off x="418843" y="131763"/>
            <a:ext cx="7990519" cy="67786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条例改正の内容について①（有害大気汚染物質規制の今後の方向性）</a:t>
            </a:r>
          </a:p>
        </p:txBody>
      </p:sp>
      <p:sp>
        <p:nvSpPr>
          <p:cNvPr id="18" name="コンテンツ プレースホルダー 2">
            <a:extLst>
              <a:ext uri="{FF2B5EF4-FFF2-40B4-BE49-F238E27FC236}">
                <a16:creationId xmlns:a16="http://schemas.microsoft.com/office/drawing/2014/main" id="{9ACD225B-C685-45C6-A90F-EAD96A2FDAF1}"/>
              </a:ext>
            </a:extLst>
          </p:cNvPr>
          <p:cNvSpPr txBox="1">
            <a:spLocks/>
          </p:cNvSpPr>
          <p:nvPr/>
        </p:nvSpPr>
        <p:spPr>
          <a:xfrm>
            <a:off x="525043" y="1039084"/>
            <a:ext cx="7990518" cy="4260030"/>
          </a:xfrm>
          <a:prstGeom prst="roundRect">
            <a:avLst>
              <a:gd name="adj" fmla="val 6440"/>
            </a:avLst>
          </a:prstGeom>
          <a:ln/>
        </p:spPr>
        <p:style>
          <a:lnRef idx="2">
            <a:schemeClr val="accent1"/>
          </a:lnRef>
          <a:fillRef idx="1">
            <a:schemeClr val="lt1"/>
          </a:fillRef>
          <a:effectRef idx="0">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200000"/>
              </a:lnSpc>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方向性</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200000"/>
              </a:lnSpc>
            </a:pPr>
            <a:r>
              <a:rPr lang="ja-JP" altLang="en-US" sz="1400" dirty="0">
                <a:solidFill>
                  <a:schemeClr val="tx1"/>
                </a:solidFill>
                <a:latin typeface="BIZ UDPゴシック" panose="020B0400000000000000" pitchFamily="50" charset="-128"/>
                <a:ea typeface="BIZ UDPゴシック" panose="020B0400000000000000" pitchFamily="50" charset="-128"/>
              </a:rPr>
              <a:t>現在各有害物質の環境濃度は大気環境上問題となる状況にないが、その有害性の度合いによっては府民の健康や生活環境に短期間で多大な影響を与える可能性があり、また一度大気環境へ排出されると有害物質を回収することが困難であることから、</a:t>
            </a:r>
            <a:r>
              <a:rPr lang="ja-JP" altLang="en-US" sz="1400" u="sng" dirty="0">
                <a:solidFill>
                  <a:schemeClr val="tx1"/>
                </a:solidFill>
                <a:latin typeface="BIZ UDPゴシック" panose="020B0400000000000000" pitchFamily="50" charset="-128"/>
                <a:ea typeface="BIZ UDPゴシック" panose="020B0400000000000000" pitchFamily="50" charset="-128"/>
              </a:rPr>
              <a:t>大気環境への排出の未然防止の観点</a:t>
            </a:r>
            <a:r>
              <a:rPr lang="ja-JP" altLang="en-US" sz="1400" dirty="0">
                <a:solidFill>
                  <a:schemeClr val="tx1"/>
                </a:solidFill>
                <a:latin typeface="BIZ UDPゴシック" panose="020B0400000000000000" pitchFamily="50" charset="-128"/>
                <a:ea typeface="BIZ UDPゴシック" panose="020B0400000000000000" pitchFamily="50" charset="-128"/>
              </a:rPr>
              <a:t>から対策を実施していく。</a:t>
            </a:r>
          </a:p>
          <a:p>
            <a:pPr>
              <a:lnSpc>
                <a:spcPct val="200000"/>
              </a:lnSpc>
            </a:pPr>
            <a:r>
              <a:rPr lang="ja-JP" altLang="en-US" sz="1400" dirty="0">
                <a:solidFill>
                  <a:schemeClr val="tx1"/>
                </a:solidFill>
                <a:latin typeface="BIZ UDPゴシック" panose="020B0400000000000000" pitchFamily="50" charset="-128"/>
                <a:ea typeface="BIZ UDPゴシック" panose="020B0400000000000000" pitchFamily="50" charset="-128"/>
              </a:rPr>
              <a:t>排出規制の実施にあたっては、</a:t>
            </a:r>
            <a:r>
              <a:rPr lang="ja-JP" altLang="en-US" sz="1400" u="sng" dirty="0">
                <a:solidFill>
                  <a:schemeClr val="tx1"/>
                </a:solidFill>
                <a:latin typeface="BIZ UDPゴシック" panose="020B0400000000000000" pitchFamily="50" charset="-128"/>
                <a:ea typeface="BIZ UDPゴシック" panose="020B0400000000000000" pitchFamily="50" charset="-128"/>
              </a:rPr>
              <a:t>規制的手法と管理的手法の両輪</a:t>
            </a:r>
            <a:r>
              <a:rPr lang="ja-JP" altLang="en-US" sz="1400" dirty="0">
                <a:solidFill>
                  <a:schemeClr val="tx1"/>
                </a:solidFill>
                <a:latin typeface="BIZ UDPゴシック" panose="020B0400000000000000" pitchFamily="50" charset="-128"/>
                <a:ea typeface="BIZ UDPゴシック" panose="020B0400000000000000" pitchFamily="50" charset="-128"/>
              </a:rPr>
              <a:t>で対策を実施していく。</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ct val="200000"/>
              </a:lnSpc>
            </a:pPr>
            <a:r>
              <a:rPr lang="ja-JP" altLang="en-US" sz="1400" dirty="0">
                <a:solidFill>
                  <a:schemeClr val="tx1"/>
                </a:solidFill>
                <a:latin typeface="BIZ UDPゴシック" panose="020B0400000000000000" pitchFamily="50" charset="-128"/>
                <a:ea typeface="BIZ UDPゴシック" panose="020B0400000000000000" pitchFamily="50" charset="-128"/>
              </a:rPr>
              <a:t>規制的手法については、最新の知見や府内の排出実態を、</a:t>
            </a:r>
            <a:r>
              <a:rPr lang="ja-JP" altLang="en-US" sz="1400" u="sng" dirty="0">
                <a:solidFill>
                  <a:schemeClr val="tx1"/>
                </a:solidFill>
                <a:latin typeface="BIZ UDPゴシック" panose="020B0400000000000000" pitchFamily="50" charset="-128"/>
                <a:ea typeface="BIZ UDPゴシック" panose="020B0400000000000000" pitchFamily="50" charset="-128"/>
              </a:rPr>
              <a:t>法の優先取組物質との整合を図り、効果的な対策</a:t>
            </a:r>
            <a:r>
              <a:rPr lang="ja-JP" altLang="en-US" sz="1400" dirty="0">
                <a:solidFill>
                  <a:schemeClr val="tx1"/>
                </a:solidFill>
                <a:latin typeface="BIZ UDPゴシック" panose="020B0400000000000000" pitchFamily="50" charset="-128"/>
                <a:ea typeface="BIZ UDPゴシック" panose="020B0400000000000000" pitchFamily="50" charset="-128"/>
              </a:rPr>
              <a:t>を行う。</a:t>
            </a:r>
          </a:p>
          <a:p>
            <a:pPr marL="0" indent="0">
              <a:lnSpc>
                <a:spcPct val="2000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2">
            <a:extLst>
              <a:ext uri="{FF2B5EF4-FFF2-40B4-BE49-F238E27FC236}">
                <a16:creationId xmlns:a16="http://schemas.microsoft.com/office/drawing/2014/main" id="{619220D9-7028-48CB-8A7E-4EF8C39436A8}"/>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16</a:t>
            </a:fld>
            <a:endParaRPr kumimoji="1" lang="ja-JP" altLang="en-US" dirty="0"/>
          </a:p>
        </p:txBody>
      </p:sp>
    </p:spTree>
    <p:extLst>
      <p:ext uri="{BB962C8B-B14F-4D97-AF65-F5344CB8AC3E}">
        <p14:creationId xmlns:p14="http://schemas.microsoft.com/office/powerpoint/2010/main" val="925292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4AD42ADD-1F44-4BB3-98B2-83FF03829282}"/>
              </a:ext>
            </a:extLst>
          </p:cNvPr>
          <p:cNvSpPr>
            <a:spLocks noGrp="1"/>
          </p:cNvSpPr>
          <p:nvPr>
            <p:ph type="title" idx="4294967295"/>
          </p:nvPr>
        </p:nvSpPr>
        <p:spPr>
          <a:xfrm>
            <a:off x="418843" y="131763"/>
            <a:ext cx="7990519" cy="67786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条例改正の内容について②（対象物質・規制手法）</a:t>
            </a:r>
          </a:p>
        </p:txBody>
      </p:sp>
      <p:sp>
        <p:nvSpPr>
          <p:cNvPr id="18" name="コンテンツ プレースホルダー 2">
            <a:extLst>
              <a:ext uri="{FF2B5EF4-FFF2-40B4-BE49-F238E27FC236}">
                <a16:creationId xmlns:a16="http://schemas.microsoft.com/office/drawing/2014/main" id="{9ACD225B-C685-45C6-A90F-EAD96A2FDAF1}"/>
              </a:ext>
            </a:extLst>
          </p:cNvPr>
          <p:cNvSpPr txBox="1">
            <a:spLocks/>
          </p:cNvSpPr>
          <p:nvPr/>
        </p:nvSpPr>
        <p:spPr>
          <a:xfrm>
            <a:off x="631244" y="1038516"/>
            <a:ext cx="7778118" cy="2703213"/>
          </a:xfrm>
          <a:prstGeom prst="roundRect">
            <a:avLst/>
          </a:prstGeom>
          <a:ln/>
        </p:spPr>
        <p:style>
          <a:lnRef idx="2">
            <a:schemeClr val="accent2"/>
          </a:lnRef>
          <a:fillRef idx="1">
            <a:schemeClr val="lt1"/>
          </a:fillRef>
          <a:effectRef idx="0">
            <a:schemeClr val="accent2"/>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（１）</a:t>
            </a:r>
            <a:r>
              <a:rPr lang="ja-JP" altLang="en-US" sz="1400" dirty="0">
                <a:latin typeface="BIZ UDPゴシック" panose="020B0400000000000000" pitchFamily="50" charset="-128"/>
                <a:ea typeface="BIZ UDPゴシック" panose="020B0400000000000000" pitchFamily="50" charset="-128"/>
              </a:rPr>
              <a:t>対象物質の見直し</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最新の有害性の知見や一定の暴露性を踏まえて選定されている</a:t>
            </a:r>
            <a:r>
              <a:rPr lang="ja-JP" altLang="en-US" sz="1400" u="sng" dirty="0">
                <a:solidFill>
                  <a:schemeClr val="tx1"/>
                </a:solidFill>
                <a:latin typeface="BIZ UDPゴシック" panose="020B0400000000000000" pitchFamily="50" charset="-128"/>
                <a:ea typeface="BIZ UDPゴシック" panose="020B0400000000000000" pitchFamily="50" charset="-128"/>
              </a:rPr>
              <a:t>優先取組物質との整合を図るため、</a:t>
            </a:r>
            <a:endParaRPr lang="en-US" altLang="ja-JP" sz="1400" u="sng"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①有害性（発がん性及びそれ以外の有害性）が高いかどうか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②曝露量が多いかどうか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③他制度による規制との関係</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④工場・事業場に規制をかける効果があるかどうか　</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の４つの観点を踏まえ、</a:t>
            </a:r>
            <a:r>
              <a:rPr lang="en-US" altLang="ja-JP" sz="1400" u="sng" dirty="0">
                <a:solidFill>
                  <a:schemeClr val="tx1"/>
                </a:solidFill>
                <a:latin typeface="BIZ UDPゴシック" panose="020B0400000000000000" pitchFamily="50" charset="-128"/>
                <a:ea typeface="BIZ UDPゴシック" panose="020B0400000000000000" pitchFamily="50" charset="-128"/>
              </a:rPr>
              <a:t>25</a:t>
            </a:r>
            <a:r>
              <a:rPr lang="ja-JP" altLang="en-US" sz="1400" u="sng" dirty="0">
                <a:solidFill>
                  <a:schemeClr val="tx1"/>
                </a:solidFill>
                <a:latin typeface="BIZ UDPゴシック" panose="020B0400000000000000" pitchFamily="50" charset="-128"/>
                <a:ea typeface="BIZ UDPゴシック" panose="020B0400000000000000" pitchFamily="50" charset="-128"/>
              </a:rPr>
              <a:t>物質を規制対象とする</a:t>
            </a:r>
            <a:r>
              <a:rPr lang="ja-JP" altLang="en-US" sz="1400" dirty="0">
                <a:solidFill>
                  <a:schemeClr val="tx1"/>
                </a:solidFill>
                <a:latin typeface="BIZ UDPゴシック" panose="020B0400000000000000" pitchFamily="50" charset="-128"/>
                <a:ea typeface="BIZ UDPゴシック" panose="020B0400000000000000" pitchFamily="50" charset="-128"/>
              </a:rPr>
              <a:t>。</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7" name="コンテンツ プレースホルダー 2">
            <a:extLst>
              <a:ext uri="{FF2B5EF4-FFF2-40B4-BE49-F238E27FC236}">
                <a16:creationId xmlns:a16="http://schemas.microsoft.com/office/drawing/2014/main" id="{0314BEE6-FF7B-4C58-B681-03729C5D0C20}"/>
              </a:ext>
            </a:extLst>
          </p:cNvPr>
          <p:cNvSpPr txBox="1">
            <a:spLocks/>
          </p:cNvSpPr>
          <p:nvPr/>
        </p:nvSpPr>
        <p:spPr>
          <a:xfrm>
            <a:off x="631244" y="3984414"/>
            <a:ext cx="7778118" cy="2304659"/>
          </a:xfrm>
          <a:prstGeom prst="roundRect">
            <a:avLst/>
          </a:prstGeom>
          <a:ln/>
        </p:spPr>
        <p:style>
          <a:lnRef idx="2">
            <a:schemeClr val="accent2"/>
          </a:lnRef>
          <a:fillRef idx="1">
            <a:schemeClr val="lt1"/>
          </a:fillRef>
          <a:effectRef idx="0">
            <a:schemeClr val="accent2"/>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（２）</a:t>
            </a:r>
            <a:r>
              <a:rPr lang="ja-JP" altLang="en-US" sz="1400" dirty="0">
                <a:latin typeface="BIZ UDPゴシック" panose="020B0400000000000000" pitchFamily="50" charset="-128"/>
                <a:ea typeface="BIZ UDPゴシック" panose="020B0400000000000000" pitchFamily="50" charset="-128"/>
              </a:rPr>
              <a:t>規制手法の見直し</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全ての規制対象物質に対し、業種や業態ごとに現実的かつ効果的な対策の検討が可能である濃度基準を原則として適用する。</a:t>
            </a:r>
          </a:p>
          <a:p>
            <a:r>
              <a:rPr lang="ja-JP" altLang="en-US" sz="1400" dirty="0">
                <a:solidFill>
                  <a:schemeClr val="tx1"/>
                </a:solidFill>
                <a:latin typeface="BIZ UDPゴシック" panose="020B0400000000000000" pitchFamily="50" charset="-128"/>
                <a:ea typeface="BIZ UDPゴシック" panose="020B0400000000000000" pitchFamily="50" charset="-128"/>
              </a:rPr>
              <a:t>濃度基準式は現行のものを採用し、規制対象物質のうち国で環境基準値・指針値が定められている物質は、環境基準値・指針値を基に濃度基準式における係数（</a:t>
            </a:r>
            <a:r>
              <a:rPr lang="en-US" altLang="ja-JP" sz="1400" dirty="0">
                <a:solidFill>
                  <a:schemeClr val="tx1"/>
                </a:solidFill>
                <a:latin typeface="BIZ UDPゴシック" panose="020B0400000000000000" pitchFamily="50" charset="-128"/>
                <a:ea typeface="BIZ UDPゴシック" panose="020B0400000000000000" pitchFamily="50" charset="-128"/>
              </a:rPr>
              <a:t>K</a:t>
            </a:r>
            <a:r>
              <a:rPr lang="ja-JP" altLang="en-US" sz="1400" dirty="0">
                <a:solidFill>
                  <a:schemeClr val="tx1"/>
                </a:solidFill>
                <a:latin typeface="BIZ UDPゴシック" panose="020B0400000000000000" pitchFamily="50" charset="-128"/>
                <a:ea typeface="BIZ UDPゴシック" panose="020B0400000000000000" pitchFamily="50" charset="-128"/>
              </a:rPr>
              <a:t>値）を算定する。</a:t>
            </a:r>
          </a:p>
          <a:p>
            <a:r>
              <a:rPr lang="ja-JP" altLang="en-US" sz="1400" dirty="0">
                <a:solidFill>
                  <a:schemeClr val="tx1"/>
                </a:solidFill>
                <a:latin typeface="BIZ UDPゴシック" panose="020B0400000000000000" pitchFamily="50" charset="-128"/>
                <a:ea typeface="BIZ UDPゴシック" panose="020B0400000000000000" pitchFamily="50" charset="-128"/>
              </a:rPr>
              <a:t>その他の物質については、現行の基準を継続する。ただし、トルエン、クロム及び三価クロム化合物については、環境基準値・指針値が定められておらず、現行の基準もないため、基準の適用は猶予する。</a:t>
            </a:r>
          </a:p>
        </p:txBody>
      </p:sp>
      <p:sp>
        <p:nvSpPr>
          <p:cNvPr id="6" name="スライド番号プレースホルダー 2">
            <a:extLst>
              <a:ext uri="{FF2B5EF4-FFF2-40B4-BE49-F238E27FC236}">
                <a16:creationId xmlns:a16="http://schemas.microsoft.com/office/drawing/2014/main" id="{86B08B14-D675-484B-B32D-5EB0EF1BB504}"/>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17</a:t>
            </a:fld>
            <a:endParaRPr kumimoji="1" lang="ja-JP" altLang="en-US" dirty="0"/>
          </a:p>
        </p:txBody>
      </p:sp>
    </p:spTree>
    <p:extLst>
      <p:ext uri="{BB962C8B-B14F-4D97-AF65-F5344CB8AC3E}">
        <p14:creationId xmlns:p14="http://schemas.microsoft.com/office/powerpoint/2010/main" val="80884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15FAFC8-BA50-4779-89FC-3B2E382C4002}"/>
              </a:ext>
            </a:extLst>
          </p:cNvPr>
          <p:cNvSpPr>
            <a:spLocks noGrp="1"/>
          </p:cNvSpPr>
          <p:nvPr>
            <p:ph type="sldNum" sz="quarter" idx="12"/>
          </p:nvPr>
        </p:nvSpPr>
        <p:spPr/>
        <p:txBody>
          <a:bodyPr/>
          <a:lstStyle/>
          <a:p>
            <a:fld id="{33B36D01-8D84-416B-8533-51F8D6297C0F}" type="slidenum">
              <a:rPr kumimoji="1" lang="ja-JP" altLang="en-US" smtClean="0"/>
              <a:t>18</a:t>
            </a:fld>
            <a:endParaRPr kumimoji="1" lang="ja-JP" altLang="en-US"/>
          </a:p>
        </p:txBody>
      </p:sp>
      <p:graphicFrame>
        <p:nvGraphicFramePr>
          <p:cNvPr id="5" name="表 4">
            <a:extLst>
              <a:ext uri="{FF2B5EF4-FFF2-40B4-BE49-F238E27FC236}">
                <a16:creationId xmlns:a16="http://schemas.microsoft.com/office/drawing/2014/main" id="{DBF0C07C-52BA-40B9-8BFF-D3280F3003A8}"/>
              </a:ext>
            </a:extLst>
          </p:cNvPr>
          <p:cNvGraphicFramePr>
            <a:graphicFrameLocks noGrp="1"/>
          </p:cNvGraphicFramePr>
          <p:nvPr>
            <p:extLst>
              <p:ext uri="{D42A27DB-BD31-4B8C-83A1-F6EECF244321}">
                <p14:modId xmlns:p14="http://schemas.microsoft.com/office/powerpoint/2010/main" val="1470912484"/>
              </p:ext>
            </p:extLst>
          </p:nvPr>
        </p:nvGraphicFramePr>
        <p:xfrm>
          <a:off x="818278" y="810867"/>
          <a:ext cx="7304761" cy="5273140"/>
        </p:xfrm>
        <a:graphic>
          <a:graphicData uri="http://schemas.openxmlformats.org/drawingml/2006/table">
            <a:tbl>
              <a:tblPr firstRow="1" firstCol="1" bandRow="1">
                <a:tableStyleId>{5C22544A-7EE6-4342-B048-85BDC9FD1C3A}</a:tableStyleId>
              </a:tblPr>
              <a:tblGrid>
                <a:gridCol w="364211">
                  <a:extLst>
                    <a:ext uri="{9D8B030D-6E8A-4147-A177-3AD203B41FA5}">
                      <a16:colId xmlns:a16="http://schemas.microsoft.com/office/drawing/2014/main" val="2769199023"/>
                    </a:ext>
                  </a:extLst>
                </a:gridCol>
                <a:gridCol w="3081599">
                  <a:extLst>
                    <a:ext uri="{9D8B030D-6E8A-4147-A177-3AD203B41FA5}">
                      <a16:colId xmlns:a16="http://schemas.microsoft.com/office/drawing/2014/main" val="4254383433"/>
                    </a:ext>
                  </a:extLst>
                </a:gridCol>
                <a:gridCol w="2547617">
                  <a:extLst>
                    <a:ext uri="{9D8B030D-6E8A-4147-A177-3AD203B41FA5}">
                      <a16:colId xmlns:a16="http://schemas.microsoft.com/office/drawing/2014/main" val="158102864"/>
                    </a:ext>
                  </a:extLst>
                </a:gridCol>
                <a:gridCol w="1311334">
                  <a:extLst>
                    <a:ext uri="{9D8B030D-6E8A-4147-A177-3AD203B41FA5}">
                      <a16:colId xmlns:a16="http://schemas.microsoft.com/office/drawing/2014/main" val="1456604257"/>
                    </a:ext>
                  </a:extLst>
                </a:gridCol>
              </a:tblGrid>
              <a:tr h="248042">
                <a:tc>
                  <a:txBody>
                    <a:bodyPr/>
                    <a:lstStyle/>
                    <a:p>
                      <a:pPr algn="ctr" rtl="0" fontAlgn="ctr">
                        <a:lnSpc>
                          <a:spcPts val="1080"/>
                        </a:lnSpc>
                      </a:pP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改正前</a:t>
                      </a:r>
                      <a:endParaRPr lang="ja-JP" altLang="en-US" sz="9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改正後</a:t>
                      </a:r>
                      <a:endParaRPr lang="ja-JP" altLang="en-US" sz="9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rtl="0" fontAlgn="ctr">
                        <a:lnSpc>
                          <a:spcPts val="1080"/>
                        </a:lnSpc>
                      </a:pPr>
                      <a:r>
                        <a:rPr lang="en-US" altLang="ja-JP" sz="900" b="1" i="0" u="none" strike="noStrike" dirty="0">
                          <a:solidFill>
                            <a:srgbClr val="FFFFFF"/>
                          </a:solidFill>
                          <a:effectLst/>
                          <a:latin typeface="BIZ UDPゴシック" panose="020B0400000000000000" pitchFamily="50" charset="-128"/>
                          <a:ea typeface="BIZ UDPゴシック" panose="020B0400000000000000" pitchFamily="50" charset="-128"/>
                        </a:rPr>
                        <a:t>K</a:t>
                      </a:r>
                      <a:r>
                        <a:rPr lang="ja-JP" altLang="en-US" sz="900" b="1" i="0" u="none" strike="noStrike" dirty="0">
                          <a:solidFill>
                            <a:srgbClr val="FFFFFF"/>
                          </a:solidFill>
                          <a:effectLst/>
                          <a:latin typeface="BIZ UDPゴシック" panose="020B0400000000000000" pitchFamily="50" charset="-128"/>
                          <a:ea typeface="BIZ UDPゴシック" panose="020B0400000000000000" pitchFamily="50" charset="-128"/>
                        </a:rPr>
                        <a:t>値</a:t>
                      </a: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5181666"/>
                  </a:ext>
                </a:extLst>
              </a:tr>
              <a:tr h="147797">
                <a:tc rowSpan="34">
                  <a:txBody>
                    <a:bodyPr/>
                    <a:lstStyle/>
                    <a:p>
                      <a:pPr algn="ctr" rtl="0" fontAlgn="ctr">
                        <a:lnSpc>
                          <a:spcPts val="1080"/>
                        </a:lnSpc>
                      </a:pPr>
                      <a:r>
                        <a:rPr lang="ja-JP" altLang="en-US" sz="1400" b="0" i="0" u="none" strike="noStrike" dirty="0">
                          <a:solidFill>
                            <a:schemeClr val="bg1"/>
                          </a:solidFill>
                          <a:effectLst/>
                          <a:latin typeface="BIZ UDPゴシック" panose="020B0400000000000000" pitchFamily="50" charset="-128"/>
                          <a:ea typeface="BIZ UDPゴシック" panose="020B0400000000000000" pitchFamily="50" charset="-128"/>
                        </a:rPr>
                        <a:t>規制対象物質</a:t>
                      </a:r>
                    </a:p>
                  </a:txBody>
                  <a:tcPr marL="3203" marR="3203" marT="0" marB="0" vert="eaVert"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アクリロニトリル</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2.72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9534224"/>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アセトアルデヒド</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163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08609635"/>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塩化水素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塩化水素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5.54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11059877"/>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69196235"/>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塩化メチル（クロロメタン）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64220285"/>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3.23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81316072"/>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カドミウム及びその化合物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0.0170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12112990"/>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クロム及び三価クロム化合物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ー（適用猶予）</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28036024"/>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クロロホルム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24.5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28304229"/>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酸化エチレン（エチレンオキシド）★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酸化エチレン（エチレンオキシド）★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57284810"/>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u="none" strike="noStrike" dirty="0">
                          <a:effectLst/>
                          <a:latin typeface="BIZ UDPゴシック" panose="020B0400000000000000" pitchFamily="50" charset="-128"/>
                          <a:ea typeface="BIZ UDPゴシック" panose="020B0400000000000000" pitchFamily="50" charset="-128"/>
                        </a:rPr>
                        <a:t>1,2-</a:t>
                      </a:r>
                      <a:r>
                        <a:rPr lang="ja-JP" altLang="en-US" sz="900" u="none" strike="noStrike" dirty="0">
                          <a:effectLst/>
                          <a:latin typeface="BIZ UDPゴシック" panose="020B0400000000000000" pitchFamily="50" charset="-128"/>
                          <a:ea typeface="BIZ UDPゴシック" panose="020B0400000000000000" pitchFamily="50" charset="-128"/>
                        </a:rPr>
                        <a:t>ジクロロエタン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2.18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53043395"/>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ジクロロメタン（塩化メチレン）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204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64503886"/>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水銀及びその化合物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水銀及びその化合物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124380"/>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テトラクロロエチレン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272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9791704"/>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トリクロロエチレン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177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43316524"/>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トルエン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ー（適用猶予）</a:t>
                      </a: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4900063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鉛及びその化合物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鉛及びその化合物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0.0680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364346"/>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ニッケル化合物★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ニッケル化合物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8451091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ヒ素及びその化合物★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ヒ素及びその化合物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0.00816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55384363"/>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u="none" strike="noStrike" dirty="0">
                          <a:effectLst/>
                          <a:latin typeface="BIZ UDPゴシック" panose="020B0400000000000000" pitchFamily="50" charset="-128"/>
                          <a:ea typeface="BIZ UDPゴシック" panose="020B0400000000000000" pitchFamily="50" charset="-128"/>
                        </a:rPr>
                        <a:t>1,3-</a:t>
                      </a:r>
                      <a:r>
                        <a:rPr lang="ja-JP" altLang="en-US" sz="900" u="none" strike="noStrike" dirty="0">
                          <a:effectLst/>
                          <a:latin typeface="BIZ UDPゴシック" panose="020B0400000000000000" pitchFamily="50" charset="-128"/>
                          <a:ea typeface="BIZ UDPゴシック" panose="020B0400000000000000" pitchFamily="50" charset="-128"/>
                        </a:rPr>
                        <a:t>ブタジエン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7415252"/>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0.00340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15458747"/>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ベンゼン★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ベンゼン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4.08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5460600"/>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ホルムアルデヒド</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0.456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12072100"/>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マンガン及びその化合物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マンガン及びその化合物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0.136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0063828"/>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六価クロム化合物★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六価クロム化合物★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57614333"/>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アニシジン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1963091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アンチモン及びその化合物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36788462"/>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en-US" altLang="ja-JP" sz="900" u="none" strike="noStrike" dirty="0">
                          <a:effectLst/>
                          <a:latin typeface="BIZ UDPゴシック" panose="020B0400000000000000" pitchFamily="50" charset="-128"/>
                          <a:ea typeface="BIZ UDPゴシック" panose="020B0400000000000000" pitchFamily="50" charset="-128"/>
                        </a:rPr>
                        <a:t>N-</a:t>
                      </a:r>
                      <a:r>
                        <a:rPr lang="ja-JP" altLang="en-US" sz="900" u="none" strike="noStrike" dirty="0">
                          <a:effectLst/>
                          <a:latin typeface="BIZ UDPゴシック" panose="020B0400000000000000" pitchFamily="50" charset="-128"/>
                          <a:ea typeface="BIZ UDPゴシック" panose="020B0400000000000000" pitchFamily="50" charset="-128"/>
                        </a:rPr>
                        <a:t>エチルアニリン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9298237"/>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クロロニトロベンゼン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1808818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臭素</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20312487"/>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銅及びその化合物</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69720799"/>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バナジウム及びその化合物</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13954896"/>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ホスゲン</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07625444"/>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lnSpc>
                          <a:spcPts val="1080"/>
                        </a:lnSpc>
                      </a:pPr>
                      <a:r>
                        <a:rPr lang="en-US" altLang="ja-JP" sz="1000" u="none" strike="noStrike">
                          <a:effectLst/>
                          <a:latin typeface="BIZ UDPゴシック" panose="020B0400000000000000" pitchFamily="50" charset="-128"/>
                          <a:ea typeface="BIZ UDPゴシック" panose="020B0400000000000000" pitchFamily="50" charset="-128"/>
                        </a:rPr>
                        <a:t>N-</a:t>
                      </a:r>
                      <a:r>
                        <a:rPr lang="ja-JP" altLang="en-US" sz="1000" u="none" strike="noStrike">
                          <a:effectLst/>
                          <a:latin typeface="BIZ UDPゴシック" panose="020B0400000000000000" pitchFamily="50" charset="-128"/>
                          <a:ea typeface="BIZ UDPゴシック" panose="020B0400000000000000" pitchFamily="50" charset="-128"/>
                        </a:rPr>
                        <a:t>メチルアニリン</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B w="12700" cap="flat" cmpd="sng" algn="ctr">
                      <a:solidFill>
                        <a:schemeClr val="tx1"/>
                      </a:solidFill>
                      <a:prstDash val="solid"/>
                      <a:round/>
                      <a:headEnd type="none" w="med" len="med"/>
                      <a:tailEnd type="none" w="med" len="med"/>
                    </a:lnB>
                  </a:tcP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B w="12700" cap="flat" cmpd="sng" algn="ctr">
                      <a:solidFill>
                        <a:schemeClr val="tx1"/>
                      </a:solidFill>
                      <a:prstDash val="solid"/>
                      <a:round/>
                      <a:headEnd type="none" w="med" len="med"/>
                      <a:tailEnd type="none" w="med" len="med"/>
                    </a:lnB>
                  </a:tcPr>
                </a:tc>
                <a:tc>
                  <a:txBody>
                    <a:bodyPr/>
                    <a:lstStyle/>
                    <a:p>
                      <a:pPr algn="ctr" fontAlgn="t">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932563"/>
                  </a:ext>
                </a:extLst>
              </a:tr>
            </a:tbl>
          </a:graphicData>
        </a:graphic>
      </p:graphicFrame>
      <p:sp>
        <p:nvSpPr>
          <p:cNvPr id="6" name="タイトル 1">
            <a:extLst>
              <a:ext uri="{FF2B5EF4-FFF2-40B4-BE49-F238E27FC236}">
                <a16:creationId xmlns:a16="http://schemas.microsoft.com/office/drawing/2014/main" id="{D163492E-FFA0-4EF4-BEC9-E424F9EF59E9}"/>
              </a:ext>
            </a:extLst>
          </p:cNvPr>
          <p:cNvSpPr txBox="1">
            <a:spLocks/>
          </p:cNvSpPr>
          <p:nvPr/>
        </p:nvSpPr>
        <p:spPr>
          <a:xfrm>
            <a:off x="418843" y="131763"/>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条例改正の内容について③（対象物質・規制基準）</a:t>
            </a:r>
          </a:p>
        </p:txBody>
      </p:sp>
      <p:sp>
        <p:nvSpPr>
          <p:cNvPr id="13" name="テキスト ボックス 12">
            <a:extLst>
              <a:ext uri="{FF2B5EF4-FFF2-40B4-BE49-F238E27FC236}">
                <a16:creationId xmlns:a16="http://schemas.microsoft.com/office/drawing/2014/main" id="{EF4CB85B-4269-439C-AE11-0AB36E5DD1F9}"/>
              </a:ext>
            </a:extLst>
          </p:cNvPr>
          <p:cNvSpPr txBox="1"/>
          <p:nvPr/>
        </p:nvSpPr>
        <p:spPr>
          <a:xfrm>
            <a:off x="1020961" y="5994125"/>
            <a:ext cx="7990519" cy="600164"/>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lang="en-US" altLang="ja-JP"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★の物質</a:t>
            </a:r>
            <a:r>
              <a:rPr lang="ja-JP" altLang="en-US" sz="1100" kern="100" dirty="0">
                <a:latin typeface="游明朝" panose="02020400000000000000" pitchFamily="18" charset="-128"/>
                <a:ea typeface="BIZ UDPゴシック" panose="020B0400000000000000" pitchFamily="50" charset="-128"/>
                <a:cs typeface="Times New Roman" panose="02020603050405020304" pitchFamily="18" charset="0"/>
              </a:rPr>
              <a:t>は</a:t>
            </a:r>
            <a:r>
              <a:rPr lang="ja-JP" altLang="ja-JP"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設備構造基準を</a:t>
            </a:r>
            <a:r>
              <a:rPr lang="ja-JP" altLang="en-US" sz="1100" kern="100" dirty="0">
                <a:latin typeface="游明朝" panose="02020400000000000000" pitchFamily="18" charset="-128"/>
                <a:ea typeface="BIZ UDPゴシック" panose="020B0400000000000000" pitchFamily="50" charset="-128"/>
                <a:cs typeface="Times New Roman" panose="02020603050405020304" pitchFamily="18" charset="0"/>
              </a:rPr>
              <a:t>適用。</a:t>
            </a:r>
            <a:r>
              <a:rPr lang="ja-JP" altLang="en-US"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その他物質は濃度規制を適用（適用猶予物質を除く）</a:t>
            </a:r>
            <a:endParaRPr kumimoji="1" lang="ja-JP" altLang="en-US" sz="1100" dirty="0"/>
          </a:p>
          <a:p>
            <a:endParaRPr kumimoji="1" lang="ja-JP" altLang="en-US" sz="1100" dirty="0"/>
          </a:p>
        </p:txBody>
      </p:sp>
    </p:spTree>
    <p:extLst>
      <p:ext uri="{BB962C8B-B14F-4D97-AF65-F5344CB8AC3E}">
        <p14:creationId xmlns:p14="http://schemas.microsoft.com/office/powerpoint/2010/main" val="900551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コンテンツ プレースホルダー 2">
            <a:extLst>
              <a:ext uri="{FF2B5EF4-FFF2-40B4-BE49-F238E27FC236}">
                <a16:creationId xmlns:a16="http://schemas.microsoft.com/office/drawing/2014/main" id="{49AE29CF-4947-4596-8EE4-097F79E3F8B1}"/>
              </a:ext>
            </a:extLst>
          </p:cNvPr>
          <p:cNvSpPr txBox="1">
            <a:spLocks/>
          </p:cNvSpPr>
          <p:nvPr/>
        </p:nvSpPr>
        <p:spPr>
          <a:xfrm>
            <a:off x="682941" y="995187"/>
            <a:ext cx="7778118" cy="980151"/>
          </a:xfrm>
          <a:prstGeom prst="roundRect">
            <a:avLst/>
          </a:prstGeom>
          <a:ln/>
        </p:spPr>
        <p:style>
          <a:lnRef idx="2">
            <a:schemeClr val="accent2"/>
          </a:lnRef>
          <a:fillRef idx="1">
            <a:schemeClr val="lt1"/>
          </a:fillRef>
          <a:effectRef idx="0">
            <a:schemeClr val="accent2"/>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（３）</a:t>
            </a:r>
            <a:r>
              <a:rPr lang="ja-JP" altLang="en-US" sz="1400" dirty="0">
                <a:latin typeface="BIZ UDPゴシック" panose="020B0400000000000000" pitchFamily="50" charset="-128"/>
                <a:ea typeface="BIZ UDPゴシック" panose="020B0400000000000000" pitchFamily="50" charset="-128"/>
              </a:rPr>
              <a:t>対象施設の見直し</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新規追加物質の一定量を大気に排出する可能性のある施設として、以下を現行の対象施設に追加する。（規模要件は改正前の</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規制の対象施設の規模を基に設定。）</a:t>
            </a:r>
          </a:p>
        </p:txBody>
      </p:sp>
      <p:graphicFrame>
        <p:nvGraphicFramePr>
          <p:cNvPr id="5" name="表 5">
            <a:extLst>
              <a:ext uri="{FF2B5EF4-FFF2-40B4-BE49-F238E27FC236}">
                <a16:creationId xmlns:a16="http://schemas.microsoft.com/office/drawing/2014/main" id="{045239CF-80E1-4D22-AC98-622A6CBF6AF9}"/>
              </a:ext>
            </a:extLst>
          </p:cNvPr>
          <p:cNvGraphicFramePr>
            <a:graphicFrameLocks noGrp="1"/>
          </p:cNvGraphicFramePr>
          <p:nvPr>
            <p:extLst>
              <p:ext uri="{D42A27DB-BD31-4B8C-83A1-F6EECF244321}">
                <p14:modId xmlns:p14="http://schemas.microsoft.com/office/powerpoint/2010/main" val="1699547740"/>
              </p:ext>
            </p:extLst>
          </p:nvPr>
        </p:nvGraphicFramePr>
        <p:xfrm>
          <a:off x="981153" y="2150363"/>
          <a:ext cx="7428210" cy="1880804"/>
        </p:xfrm>
        <a:graphic>
          <a:graphicData uri="http://schemas.openxmlformats.org/drawingml/2006/table">
            <a:tbl>
              <a:tblPr firstRow="1" firstCol="1" bandRow="1">
                <a:tableStyleId>{21E4AEA4-8DFA-4A89-87EB-49C32662AFE0}</a:tableStyleId>
              </a:tblPr>
              <a:tblGrid>
                <a:gridCol w="471218">
                  <a:extLst>
                    <a:ext uri="{9D8B030D-6E8A-4147-A177-3AD203B41FA5}">
                      <a16:colId xmlns:a16="http://schemas.microsoft.com/office/drawing/2014/main" val="4160755503"/>
                    </a:ext>
                  </a:extLst>
                </a:gridCol>
                <a:gridCol w="6956992">
                  <a:extLst>
                    <a:ext uri="{9D8B030D-6E8A-4147-A177-3AD203B41FA5}">
                      <a16:colId xmlns:a16="http://schemas.microsoft.com/office/drawing/2014/main" val="1678755737"/>
                    </a:ext>
                  </a:extLst>
                </a:gridCol>
              </a:tblGrid>
              <a:tr h="28513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endParaRPr lang="ja-JP" altLang="en-US" sz="120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bg1"/>
                          </a:solidFill>
                          <a:latin typeface="BIZ UDPゴシック" panose="020B0400000000000000" pitchFamily="50" charset="-128"/>
                          <a:ea typeface="BIZ UDPゴシック" panose="020B0400000000000000" pitchFamily="50" charset="-128"/>
                        </a:rPr>
                        <a:t>施設</a:t>
                      </a:r>
                    </a:p>
                  </a:txBody>
                  <a:tcPr marL="84406" marR="84406" marT="42203" marB="42203" anchor="ctr"/>
                </a:tc>
                <a:extLst>
                  <a:ext uri="{0D108BD9-81ED-4DB2-BD59-A6C34878D82A}">
                    <a16:rowId xmlns:a16="http://schemas.microsoft.com/office/drawing/2014/main" val="2901418106"/>
                  </a:ext>
                </a:extLst>
              </a:tr>
              <a:tr h="559600">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altLang="ja-JP" sz="1200" dirty="0">
                          <a:solidFill>
                            <a:schemeClr val="bg1"/>
                          </a:solidFill>
                          <a:latin typeface="BIZ UDPゴシック" panose="020B0400000000000000" pitchFamily="50" charset="-128"/>
                          <a:ea typeface="BIZ UDPゴシック" panose="020B0400000000000000" pitchFamily="50" charset="-128"/>
                        </a:rPr>
                        <a:t>(a)</a:t>
                      </a:r>
                      <a:endParaRPr lang="ja-JP" altLang="en-US" sz="1200" dirty="0">
                        <a:solidFill>
                          <a:schemeClr val="bg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BIZ UDPゴシック" panose="020B0400000000000000" pitchFamily="50" charset="-128"/>
                          <a:ea typeface="BIZ UDPゴシック" panose="020B0400000000000000" pitchFamily="50" charset="-128"/>
                        </a:rPr>
                        <a:t>（ア）化学工業品・石油製品又は石炭製品の製造の用、（イ）鉄鋼若しくは非鉄金属の製造・金属製品の製造又は機械若しくは機械器具の製造の用に供する</a:t>
                      </a:r>
                      <a:r>
                        <a:rPr lang="ja-JP" altLang="en-US" sz="1200" u="sng" dirty="0">
                          <a:solidFill>
                            <a:schemeClr val="tx1"/>
                          </a:solidFill>
                          <a:latin typeface="BIZ UDPゴシック" panose="020B0400000000000000" pitchFamily="50" charset="-128"/>
                          <a:ea typeface="BIZ UDPゴシック" panose="020B0400000000000000" pitchFamily="50" charset="-128"/>
                        </a:rPr>
                        <a:t>洗浄施設</a:t>
                      </a:r>
                      <a:r>
                        <a:rPr lang="ja-JP" altLang="en-US" sz="1200" dirty="0">
                          <a:solidFill>
                            <a:schemeClr val="tx1"/>
                          </a:solidFill>
                          <a:latin typeface="BIZ UDPゴシック" panose="020B0400000000000000" pitchFamily="50" charset="-128"/>
                          <a:ea typeface="BIZ UDPゴシック" panose="020B0400000000000000" pitchFamily="50" charset="-128"/>
                        </a:rPr>
                        <a:t>のうち、液面の面積が</a:t>
                      </a:r>
                      <a:r>
                        <a:rPr lang="en-US" altLang="ja-JP" sz="1200" dirty="0">
                          <a:solidFill>
                            <a:schemeClr val="tx1"/>
                          </a:solidFill>
                          <a:latin typeface="BIZ UDPゴシック" panose="020B0400000000000000" pitchFamily="50" charset="-128"/>
                          <a:ea typeface="BIZ UDPゴシック" panose="020B0400000000000000" pitchFamily="50" charset="-128"/>
                        </a:rPr>
                        <a:t>0.5m</a:t>
                      </a:r>
                      <a:r>
                        <a:rPr lang="en-US" altLang="ja-JP" sz="1200" baseline="30000" dirty="0">
                          <a:solidFill>
                            <a:schemeClr val="tx1"/>
                          </a:solidFill>
                          <a:latin typeface="BIZ UDPゴシック" panose="020B0400000000000000" pitchFamily="50" charset="-128"/>
                          <a:ea typeface="BIZ UDPゴシック" panose="020B0400000000000000" pitchFamily="50" charset="-128"/>
                        </a:rPr>
                        <a:t>2</a:t>
                      </a:r>
                      <a:r>
                        <a:rPr lang="ja-JP" altLang="en-US" sz="1200" dirty="0">
                          <a:solidFill>
                            <a:schemeClr val="tx1"/>
                          </a:solidFill>
                          <a:latin typeface="BIZ UDPゴシック" panose="020B0400000000000000" pitchFamily="50" charset="-128"/>
                          <a:ea typeface="BIZ UDPゴシック" panose="020B0400000000000000" pitchFamily="50" charset="-128"/>
                        </a:rPr>
                        <a:t>以上の施設</a:t>
                      </a:r>
                    </a:p>
                  </a:txBody>
                  <a:tcPr marL="84406" marR="84406" marT="42203" marB="42203" anchor="ctr"/>
                </a:tc>
                <a:extLst>
                  <a:ext uri="{0D108BD9-81ED-4DB2-BD59-A6C34878D82A}">
                    <a16:rowId xmlns:a16="http://schemas.microsoft.com/office/drawing/2014/main" val="2939329082"/>
                  </a:ext>
                </a:extLst>
              </a:tr>
              <a:tr h="558795">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altLang="ja-JP" sz="1200" dirty="0">
                          <a:solidFill>
                            <a:schemeClr val="bg1"/>
                          </a:solidFill>
                          <a:latin typeface="BIZ UDPゴシック" panose="020B0400000000000000" pitchFamily="50" charset="-128"/>
                          <a:ea typeface="BIZ UDPゴシック" panose="020B0400000000000000" pitchFamily="50" charset="-128"/>
                        </a:rPr>
                        <a:t>(b)</a:t>
                      </a:r>
                      <a:endParaRPr lang="ja-JP" altLang="en-US" sz="1200" dirty="0">
                        <a:solidFill>
                          <a:schemeClr val="bg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BIZ UDPゴシック" panose="020B0400000000000000" pitchFamily="50" charset="-128"/>
                          <a:ea typeface="BIZ UDPゴシック" panose="020B0400000000000000" pitchFamily="50" charset="-128"/>
                        </a:rPr>
                        <a:t>洗濯業に係る</a:t>
                      </a:r>
                      <a:r>
                        <a:rPr lang="ja-JP" altLang="en-US" sz="1200" u="sng" dirty="0">
                          <a:solidFill>
                            <a:schemeClr val="tx1"/>
                          </a:solidFill>
                          <a:latin typeface="BIZ UDPゴシック" panose="020B0400000000000000" pitchFamily="50" charset="-128"/>
                          <a:ea typeface="BIZ UDPゴシック" panose="020B0400000000000000" pitchFamily="50" charset="-128"/>
                        </a:rPr>
                        <a:t>ドライクリーニングの用に供するクリーニング施設及び乾燥施設</a:t>
                      </a:r>
                      <a:r>
                        <a:rPr lang="ja-JP" altLang="en-US" sz="1200" dirty="0">
                          <a:solidFill>
                            <a:schemeClr val="tx1"/>
                          </a:solidFill>
                          <a:latin typeface="BIZ UDPゴシック" panose="020B0400000000000000" pitchFamily="50" charset="-128"/>
                          <a:ea typeface="BIZ UDPゴシック" panose="020B0400000000000000" pitchFamily="50" charset="-128"/>
                        </a:rPr>
                        <a:t>のうち、ドライクリーニングに係る洗濯能力の合計が</a:t>
                      </a:r>
                      <a:r>
                        <a:rPr lang="en-US" altLang="ja-JP" sz="1200" dirty="0">
                          <a:solidFill>
                            <a:schemeClr val="tx1"/>
                          </a:solidFill>
                          <a:latin typeface="BIZ UDPゴシック" panose="020B0400000000000000" pitchFamily="50" charset="-128"/>
                          <a:ea typeface="BIZ UDPゴシック" panose="020B0400000000000000" pitchFamily="50" charset="-128"/>
                        </a:rPr>
                        <a:t>30kg</a:t>
                      </a:r>
                      <a:r>
                        <a:rPr lang="ja-JP" altLang="en-US" sz="1200" dirty="0">
                          <a:solidFill>
                            <a:schemeClr val="tx1"/>
                          </a:solidFill>
                          <a:latin typeface="BIZ UDPゴシック" panose="020B0400000000000000" pitchFamily="50" charset="-128"/>
                          <a:ea typeface="BIZ UDPゴシック" panose="020B0400000000000000" pitchFamily="50" charset="-128"/>
                        </a:rPr>
                        <a:t>以上の事業場に設置される全ての施設</a:t>
                      </a:r>
                    </a:p>
                  </a:txBody>
                  <a:tcPr marL="84406" marR="84406" marT="42203" marB="42203" anchor="ctr"/>
                </a:tc>
                <a:extLst>
                  <a:ext uri="{0D108BD9-81ED-4DB2-BD59-A6C34878D82A}">
                    <a16:rowId xmlns:a16="http://schemas.microsoft.com/office/drawing/2014/main" val="3803468748"/>
                  </a:ext>
                </a:extLst>
              </a:tr>
              <a:tr h="395813">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altLang="ja-JP" sz="1200" dirty="0">
                          <a:solidFill>
                            <a:schemeClr val="bg1"/>
                          </a:solidFill>
                          <a:latin typeface="BIZ UDPゴシック" panose="020B0400000000000000" pitchFamily="50" charset="-128"/>
                          <a:ea typeface="BIZ UDPゴシック" panose="020B0400000000000000" pitchFamily="50" charset="-128"/>
                        </a:rPr>
                        <a:t>(c)</a:t>
                      </a:r>
                      <a:endParaRPr lang="ja-JP" altLang="en-US" sz="1200" dirty="0">
                        <a:solidFill>
                          <a:schemeClr val="bg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BIZ UDPゴシック" panose="020B0400000000000000" pitchFamily="50" charset="-128"/>
                          <a:ea typeface="BIZ UDPゴシック" panose="020B0400000000000000" pitchFamily="50" charset="-128"/>
                        </a:rPr>
                        <a:t>物の製造に係る塗装の用に供する</a:t>
                      </a:r>
                      <a:r>
                        <a:rPr lang="ja-JP" altLang="en-US" sz="1200" u="sng" dirty="0">
                          <a:solidFill>
                            <a:schemeClr val="tx1"/>
                          </a:solidFill>
                          <a:latin typeface="BIZ UDPゴシック" panose="020B0400000000000000" pitchFamily="50" charset="-128"/>
                          <a:ea typeface="BIZ UDPゴシック" panose="020B0400000000000000" pitchFamily="50" charset="-128"/>
                        </a:rPr>
                        <a:t>吹付塗装施設</a:t>
                      </a:r>
                      <a:r>
                        <a:rPr lang="ja-JP" altLang="en-US" sz="1200" dirty="0">
                          <a:solidFill>
                            <a:schemeClr val="tx1"/>
                          </a:solidFill>
                          <a:latin typeface="BIZ UDPゴシック" panose="020B0400000000000000" pitchFamily="50" charset="-128"/>
                          <a:ea typeface="BIZ UDPゴシック" panose="020B0400000000000000" pitchFamily="50" charset="-128"/>
                        </a:rPr>
                        <a:t>のうち、排風機能力 </a:t>
                      </a:r>
                      <a:r>
                        <a:rPr lang="en-US" altLang="ja-JP" sz="1200" dirty="0">
                          <a:solidFill>
                            <a:schemeClr val="tx1"/>
                          </a:solidFill>
                          <a:latin typeface="BIZ UDPゴシック" panose="020B0400000000000000" pitchFamily="50" charset="-128"/>
                          <a:ea typeface="BIZ UDPゴシック" panose="020B0400000000000000" pitchFamily="50" charset="-128"/>
                        </a:rPr>
                        <a:t>100m</a:t>
                      </a:r>
                      <a:r>
                        <a:rPr lang="en-US" altLang="ja-JP" sz="1200" baseline="30000" dirty="0">
                          <a:solidFill>
                            <a:schemeClr val="tx1"/>
                          </a:solidFill>
                          <a:latin typeface="BIZ UDPゴシック" panose="020B0400000000000000" pitchFamily="50" charset="-128"/>
                          <a:ea typeface="BIZ UDPゴシック" panose="020B0400000000000000" pitchFamily="50" charset="-128"/>
                        </a:rPr>
                        <a:t>3</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分以上の施設</a:t>
                      </a:r>
                    </a:p>
                  </a:txBody>
                  <a:tcPr marL="84406" marR="84406" marT="42203" marB="42203" anchor="ctr"/>
                </a:tc>
                <a:extLst>
                  <a:ext uri="{0D108BD9-81ED-4DB2-BD59-A6C34878D82A}">
                    <a16:rowId xmlns:a16="http://schemas.microsoft.com/office/drawing/2014/main" val="3486166281"/>
                  </a:ext>
                </a:extLst>
              </a:tr>
            </a:tbl>
          </a:graphicData>
        </a:graphic>
      </p:graphicFrame>
      <p:sp>
        <p:nvSpPr>
          <p:cNvPr id="10" name="タイトル 1">
            <a:extLst>
              <a:ext uri="{FF2B5EF4-FFF2-40B4-BE49-F238E27FC236}">
                <a16:creationId xmlns:a16="http://schemas.microsoft.com/office/drawing/2014/main" id="{D6B62C2B-1A77-4BC5-BA70-5C1B8B0C35D5}"/>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条例改正の内容について④（対象施設）</a:t>
            </a:r>
          </a:p>
        </p:txBody>
      </p:sp>
      <p:sp>
        <p:nvSpPr>
          <p:cNvPr id="6" name="スライド番号プレースホルダー 2">
            <a:extLst>
              <a:ext uri="{FF2B5EF4-FFF2-40B4-BE49-F238E27FC236}">
                <a16:creationId xmlns:a16="http://schemas.microsoft.com/office/drawing/2014/main" id="{6A96AED0-A8CF-49D6-8F46-DA4A8C173C19}"/>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19</a:t>
            </a:fld>
            <a:endParaRPr kumimoji="1" lang="ja-JP" altLang="en-US" dirty="0"/>
          </a:p>
        </p:txBody>
      </p:sp>
      <p:graphicFrame>
        <p:nvGraphicFramePr>
          <p:cNvPr id="2" name="表 1">
            <a:extLst>
              <a:ext uri="{FF2B5EF4-FFF2-40B4-BE49-F238E27FC236}">
                <a16:creationId xmlns:a16="http://schemas.microsoft.com/office/drawing/2014/main" id="{BEFF2732-DA73-4384-9FD8-627ED6037AFD}"/>
              </a:ext>
            </a:extLst>
          </p:cNvPr>
          <p:cNvGraphicFramePr>
            <a:graphicFrameLocks noGrp="1"/>
          </p:cNvGraphicFramePr>
          <p:nvPr>
            <p:extLst>
              <p:ext uri="{D42A27DB-BD31-4B8C-83A1-F6EECF244321}">
                <p14:modId xmlns:p14="http://schemas.microsoft.com/office/powerpoint/2010/main" val="3993967472"/>
              </p:ext>
            </p:extLst>
          </p:nvPr>
        </p:nvGraphicFramePr>
        <p:xfrm>
          <a:off x="981153" y="4626251"/>
          <a:ext cx="7428210" cy="1651164"/>
        </p:xfrm>
        <a:graphic>
          <a:graphicData uri="http://schemas.openxmlformats.org/drawingml/2006/table">
            <a:tbl>
              <a:tblPr firstRow="1" bandRow="1">
                <a:tableStyleId>{21E4AEA4-8DFA-4A89-87EB-49C32662AFE0}</a:tableStyleId>
              </a:tblPr>
              <a:tblGrid>
                <a:gridCol w="1283567">
                  <a:extLst>
                    <a:ext uri="{9D8B030D-6E8A-4147-A177-3AD203B41FA5}">
                      <a16:colId xmlns:a16="http://schemas.microsoft.com/office/drawing/2014/main" val="605564550"/>
                    </a:ext>
                  </a:extLst>
                </a:gridCol>
                <a:gridCol w="6144643">
                  <a:extLst>
                    <a:ext uri="{9D8B030D-6E8A-4147-A177-3AD203B41FA5}">
                      <a16:colId xmlns:a16="http://schemas.microsoft.com/office/drawing/2014/main" val="1355513510"/>
                    </a:ext>
                  </a:extLst>
                </a:gridCol>
              </a:tblGrid>
              <a:tr h="302029">
                <a:tc>
                  <a:txBody>
                    <a:bodyPr/>
                    <a:lstStyle/>
                    <a:p>
                      <a:pPr algn="ctr"/>
                      <a:r>
                        <a:rPr kumimoji="1" lang="ja-JP" altLang="en-US" sz="1200" dirty="0">
                          <a:latin typeface="BIZ UDPゴシック" panose="020B0400000000000000" pitchFamily="50" charset="-128"/>
                          <a:ea typeface="BIZ UDPゴシック" panose="020B0400000000000000" pitchFamily="50" charset="-128"/>
                        </a:rPr>
                        <a:t>施設</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内容</a:t>
                      </a:r>
                    </a:p>
                  </a:txBody>
                  <a:tcPr anchor="ctr"/>
                </a:tc>
                <a:extLst>
                  <a:ext uri="{0D108BD9-81ED-4DB2-BD59-A6C34878D82A}">
                    <a16:rowId xmlns:a16="http://schemas.microsoft.com/office/drawing/2014/main" val="3816351975"/>
                  </a:ext>
                </a:extLst>
              </a:tr>
              <a:tr h="663335">
                <a:tc>
                  <a:txBody>
                    <a:bodyPr/>
                    <a:lstStyle/>
                    <a:p>
                      <a:r>
                        <a:rPr kumimoji="1" lang="ja-JP" altLang="en-US" sz="1200" dirty="0">
                          <a:latin typeface="BIZ UDPゴシック" panose="020B0400000000000000" pitchFamily="50" charset="-128"/>
                          <a:ea typeface="BIZ UDPゴシック" panose="020B0400000000000000" pitchFamily="50" charset="-128"/>
                        </a:rPr>
                        <a:t>乾燥・焼付施設</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小型乾燥炉（出版若しくは印刷又はこれらの関連品の製造以外の用に供する乾燥・焼付施設のうち、排風機能力</a:t>
                      </a:r>
                      <a:r>
                        <a:rPr kumimoji="1" lang="en-US" altLang="ja-JP" sz="1200" dirty="0">
                          <a:latin typeface="BIZ UDPゴシック" panose="020B0400000000000000" pitchFamily="50" charset="-128"/>
                          <a:ea typeface="BIZ UDPゴシック" panose="020B0400000000000000" pitchFamily="50" charset="-128"/>
                        </a:rPr>
                        <a:t>10m</a:t>
                      </a:r>
                      <a:r>
                        <a:rPr kumimoji="1" lang="en-US" altLang="ja-JP" sz="1200" baseline="30000" dirty="0">
                          <a:latin typeface="BIZ UDPゴシック" panose="020B0400000000000000" pitchFamily="50" charset="-128"/>
                          <a:ea typeface="BIZ UDPゴシック" panose="020B0400000000000000" pitchFamily="50" charset="-128"/>
                        </a:rPr>
                        <a:t>3</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分未満の施設）はトルエンの規制対象外の施設とする。</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42858977"/>
                  </a:ext>
                </a:extLst>
              </a:tr>
              <a:tr h="397662">
                <a:tc>
                  <a:txBody>
                    <a:bodyPr/>
                    <a:lstStyle/>
                    <a:p>
                      <a:r>
                        <a:rPr kumimoji="1" lang="ja-JP" altLang="en-US" sz="1200" dirty="0">
                          <a:latin typeface="BIZ UDPゴシック" panose="020B0400000000000000" pitchFamily="50" charset="-128"/>
                          <a:ea typeface="BIZ UDPゴシック" panose="020B0400000000000000" pitchFamily="50" charset="-128"/>
                        </a:rPr>
                        <a:t>廃棄物焼却炉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揮発性有機化合物（</a:t>
                      </a:r>
                      <a:r>
                        <a:rPr kumimoji="1" lang="en-US" altLang="ja-JP" sz="1200" dirty="0">
                          <a:latin typeface="BIZ UDPゴシック" panose="020B0400000000000000" pitchFamily="50" charset="-128"/>
                          <a:ea typeface="BIZ UDPゴシック" panose="020B0400000000000000" pitchFamily="50" charset="-128"/>
                        </a:rPr>
                        <a:t>VOC</a:t>
                      </a:r>
                      <a:r>
                        <a:rPr kumimoji="1" lang="ja-JP" altLang="en-US" sz="1200" dirty="0">
                          <a:latin typeface="BIZ UDPゴシック" panose="020B0400000000000000" pitchFamily="50" charset="-128"/>
                          <a:ea typeface="BIZ UDPゴシック" panose="020B0400000000000000" pitchFamily="50" charset="-128"/>
                        </a:rPr>
                        <a:t>）に該当する有害物質を規制対象外とする。</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※VOC</a:t>
                      </a:r>
                      <a:r>
                        <a:rPr kumimoji="1" lang="ja-JP" altLang="en-US" sz="900" dirty="0">
                          <a:latin typeface="BIZ UDPゴシック" panose="020B0400000000000000" pitchFamily="50" charset="-128"/>
                          <a:ea typeface="BIZ UDPゴシック" panose="020B0400000000000000" pitchFamily="50" charset="-128"/>
                        </a:rPr>
                        <a:t>に該当する有害物質：アクリロニトリル、アセトアルデヒド、エチレンオキシド、塩化メチル、クロロエチレン、クロロホルム、</a:t>
                      </a:r>
                      <a:r>
                        <a:rPr kumimoji="1" lang="en-US" altLang="ja-JP" sz="900" dirty="0">
                          <a:latin typeface="BIZ UDPゴシック" panose="020B0400000000000000" pitchFamily="50" charset="-128"/>
                          <a:ea typeface="BIZ UDPゴシック" panose="020B0400000000000000" pitchFamily="50" charset="-128"/>
                        </a:rPr>
                        <a:t>1</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2</a:t>
                      </a:r>
                      <a:r>
                        <a:rPr kumimoji="1" lang="ja-JP" altLang="en-US" sz="900" dirty="0">
                          <a:latin typeface="BIZ UDPゴシック" panose="020B0400000000000000" pitchFamily="50" charset="-128"/>
                          <a:ea typeface="BIZ UDPゴシック" panose="020B0400000000000000" pitchFamily="50" charset="-128"/>
                        </a:rPr>
                        <a:t>－ジクロロエタン、ジクロロメタン、テトラクロロエチレン、トリクロロエチレン、トルエン、</a:t>
                      </a:r>
                      <a:r>
                        <a:rPr kumimoji="1" lang="en-US" altLang="ja-JP" sz="900" dirty="0">
                          <a:latin typeface="BIZ UDPゴシック" panose="020B0400000000000000" pitchFamily="50" charset="-128"/>
                          <a:ea typeface="BIZ UDPゴシック" panose="020B0400000000000000" pitchFamily="50" charset="-128"/>
                        </a:rPr>
                        <a:t>1</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3</a:t>
                      </a:r>
                      <a:r>
                        <a:rPr kumimoji="1" lang="ja-JP" altLang="en-US" sz="900" dirty="0">
                          <a:latin typeface="BIZ UDPゴシック" panose="020B0400000000000000" pitchFamily="50" charset="-128"/>
                          <a:ea typeface="BIZ UDPゴシック" panose="020B0400000000000000" pitchFamily="50" charset="-128"/>
                        </a:rPr>
                        <a:t>－ブタジエン、ベンゼン又はホルムアルデヒド</a:t>
                      </a:r>
                      <a:endParaRPr kumimoji="1" lang="en-US" altLang="ja-JP"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174299541"/>
                  </a:ext>
                </a:extLst>
              </a:tr>
            </a:tbl>
          </a:graphicData>
        </a:graphic>
      </p:graphicFrame>
      <p:sp>
        <p:nvSpPr>
          <p:cNvPr id="3" name="テキスト ボックス 2">
            <a:extLst>
              <a:ext uri="{FF2B5EF4-FFF2-40B4-BE49-F238E27FC236}">
                <a16:creationId xmlns:a16="http://schemas.microsoft.com/office/drawing/2014/main" id="{7E6C676E-4A8C-47F3-9DDF-B1D92AC46EE0}"/>
              </a:ext>
            </a:extLst>
          </p:cNvPr>
          <p:cNvSpPr txBox="1"/>
          <p:nvPr/>
        </p:nvSpPr>
        <p:spPr>
          <a:xfrm>
            <a:off x="682941" y="4206192"/>
            <a:ext cx="4929555" cy="307777"/>
          </a:xfrm>
          <a:prstGeom prst="rect">
            <a:avLst/>
          </a:prstGeom>
          <a:noFill/>
        </p:spPr>
        <p:txBody>
          <a:bodyPr wrap="none" rtlCol="0">
            <a:spAutoFit/>
          </a:bodyPr>
          <a:lstStyle/>
          <a:p>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なお、以下の現行規制対象施設について一部見直しを行う。</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07373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AEB457-F5D0-4E7F-89A7-0F1E44EF84DF}"/>
              </a:ext>
            </a:extLst>
          </p:cNvPr>
          <p:cNvSpPr>
            <a:spLocks noGrp="1"/>
          </p:cNvSpPr>
          <p:nvPr>
            <p:ph type="title"/>
          </p:nvPr>
        </p:nvSpPr>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目次</a:t>
            </a:r>
          </a:p>
        </p:txBody>
      </p:sp>
      <p:sp>
        <p:nvSpPr>
          <p:cNvPr id="3" name="コンテンツ プレースホルダー 2">
            <a:extLst>
              <a:ext uri="{FF2B5EF4-FFF2-40B4-BE49-F238E27FC236}">
                <a16:creationId xmlns:a16="http://schemas.microsoft.com/office/drawing/2014/main" id="{8212D5C4-CB8A-4E22-8DA0-E799F810FBDF}"/>
              </a:ext>
            </a:extLst>
          </p:cNvPr>
          <p:cNvSpPr>
            <a:spLocks noGrp="1"/>
          </p:cNvSpPr>
          <p:nvPr>
            <p:ph idx="1"/>
          </p:nvPr>
        </p:nvSpPr>
        <p:spPr>
          <a:xfrm>
            <a:off x="865562" y="2086893"/>
            <a:ext cx="7543801" cy="3742407"/>
          </a:xfrm>
        </p:spPr>
        <p:txBody>
          <a:bodyPr>
            <a:noAutofit/>
          </a:bodyPr>
          <a:lstStyle/>
          <a:p>
            <a:pPr marL="0" indent="0">
              <a:lnSpc>
                <a:spcPct val="200000"/>
              </a:lnSpc>
              <a:buNone/>
            </a:pPr>
            <a:r>
              <a:rPr lang="ja-JP" altLang="en-US" sz="2400" b="1" dirty="0">
                <a:latin typeface="BIZ UDPゴシック" panose="020B0400000000000000" pitchFamily="50" charset="-128"/>
                <a:ea typeface="BIZ UDPゴシック" panose="020B0400000000000000" pitchFamily="50" charset="-128"/>
              </a:rPr>
              <a:t>１．府条例に基づく大気規制の見直しの概要</a:t>
            </a:r>
            <a:endParaRPr lang="en-US" altLang="ja-JP" sz="2400" b="1" dirty="0">
              <a:latin typeface="BIZ UDPゴシック" panose="020B0400000000000000" pitchFamily="50" charset="-128"/>
              <a:ea typeface="BIZ UDPゴシック" panose="020B0400000000000000" pitchFamily="50" charset="-128"/>
            </a:endParaRPr>
          </a:p>
          <a:p>
            <a:pPr marL="0" indent="0">
              <a:lnSpc>
                <a:spcPct val="200000"/>
              </a:lnSpc>
              <a:buNone/>
            </a:pPr>
            <a:r>
              <a:rPr lang="ja-JP" altLang="en-US" sz="2400" b="1" dirty="0">
                <a:latin typeface="BIZ UDPゴシック" panose="020B0400000000000000" pitchFamily="50" charset="-128"/>
                <a:ea typeface="BIZ UDPゴシック" panose="020B0400000000000000" pitchFamily="50" charset="-128"/>
              </a:rPr>
              <a:t>２．有害物質規制の見直し内容</a:t>
            </a:r>
            <a:endParaRPr lang="en-US" altLang="ja-JP" sz="2400" b="1" dirty="0">
              <a:latin typeface="BIZ UDPゴシック" panose="020B0400000000000000" pitchFamily="50" charset="-128"/>
              <a:ea typeface="BIZ UDPゴシック" panose="020B0400000000000000" pitchFamily="50" charset="-128"/>
            </a:endParaRPr>
          </a:p>
          <a:p>
            <a:pPr marL="0" indent="0">
              <a:lnSpc>
                <a:spcPct val="200000"/>
              </a:lnSpc>
              <a:buNone/>
            </a:pPr>
            <a:r>
              <a:rPr lang="ja-JP" altLang="en-US" sz="2400" b="1" dirty="0">
                <a:latin typeface="BIZ UDPゴシック" panose="020B0400000000000000" pitchFamily="50" charset="-128"/>
                <a:ea typeface="BIZ UDPゴシック" panose="020B0400000000000000" pitchFamily="50" charset="-128"/>
              </a:rPr>
              <a:t>３．届出の手続き等について</a:t>
            </a:r>
            <a:endParaRPr lang="en-US" altLang="ja-JP" sz="2400" b="1" dirty="0">
              <a:latin typeface="BIZ UDPゴシック" panose="020B0400000000000000" pitchFamily="50" charset="-128"/>
              <a:ea typeface="BIZ UDPゴシック" panose="020B0400000000000000" pitchFamily="50" charset="-128"/>
            </a:endParaRPr>
          </a:p>
          <a:p>
            <a:pPr marL="0" indent="0">
              <a:lnSpc>
                <a:spcPct val="200000"/>
              </a:lnSpc>
              <a:buNone/>
            </a:pPr>
            <a:r>
              <a:rPr kumimoji="1" lang="ja-JP" altLang="en-US" sz="2400" b="1" dirty="0">
                <a:latin typeface="BIZ UDPゴシック" panose="020B0400000000000000" pitchFamily="50" charset="-128"/>
                <a:ea typeface="BIZ UDPゴシック" panose="020B0400000000000000" pitchFamily="50" charset="-128"/>
              </a:rPr>
              <a:t>４．よくある質問</a:t>
            </a:r>
            <a:endParaRPr kumimoji="1" lang="en-US" altLang="ja-JP" sz="2400" b="1"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5F06F2E8-F759-4C32-B68D-B47C88C54BD1}"/>
              </a:ext>
            </a:extLst>
          </p:cNvPr>
          <p:cNvSpPr>
            <a:spLocks noGrp="1"/>
          </p:cNvSpPr>
          <p:nvPr>
            <p:ph type="sldNum" sz="quarter" idx="12"/>
          </p:nvPr>
        </p:nvSpPr>
        <p:spPr/>
        <p:txBody>
          <a:bodyPr/>
          <a:lstStyle/>
          <a:p>
            <a:fld id="{33B36D01-8D84-416B-8533-51F8D6297C0F}" type="slidenum">
              <a:rPr kumimoji="1" lang="ja-JP" altLang="en-US" smtClean="0"/>
              <a:t>2</a:t>
            </a:fld>
            <a:endParaRPr kumimoji="1" lang="ja-JP" altLang="en-US"/>
          </a:p>
        </p:txBody>
      </p:sp>
    </p:spTree>
    <p:extLst>
      <p:ext uri="{BB962C8B-B14F-4D97-AF65-F5344CB8AC3E}">
        <p14:creationId xmlns:p14="http://schemas.microsoft.com/office/powerpoint/2010/main" val="1426069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D6B62C2B-1A77-4BC5-BA70-5C1B8B0C35D5}"/>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条例改正の内容について⑤（対象施設一覧）</a:t>
            </a:r>
          </a:p>
        </p:txBody>
      </p:sp>
      <p:sp>
        <p:nvSpPr>
          <p:cNvPr id="6" name="スライド番号プレースホルダー 2">
            <a:extLst>
              <a:ext uri="{FF2B5EF4-FFF2-40B4-BE49-F238E27FC236}">
                <a16:creationId xmlns:a16="http://schemas.microsoft.com/office/drawing/2014/main" id="{6A96AED0-A8CF-49D6-8F46-DA4A8C173C19}"/>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20</a:t>
            </a:fld>
            <a:endParaRPr kumimoji="1" lang="ja-JP" altLang="en-US" dirty="0"/>
          </a:p>
        </p:txBody>
      </p:sp>
      <p:graphicFrame>
        <p:nvGraphicFramePr>
          <p:cNvPr id="7" name="表 6">
            <a:extLst>
              <a:ext uri="{FF2B5EF4-FFF2-40B4-BE49-F238E27FC236}">
                <a16:creationId xmlns:a16="http://schemas.microsoft.com/office/drawing/2014/main" id="{8ED95969-D7DD-464B-AD4D-D97DE84A9B5F}"/>
              </a:ext>
            </a:extLst>
          </p:cNvPr>
          <p:cNvGraphicFramePr>
            <a:graphicFrameLocks noGrp="1"/>
          </p:cNvGraphicFramePr>
          <p:nvPr>
            <p:extLst>
              <p:ext uri="{D42A27DB-BD31-4B8C-83A1-F6EECF244321}">
                <p14:modId xmlns:p14="http://schemas.microsoft.com/office/powerpoint/2010/main" val="4090882280"/>
              </p:ext>
            </p:extLst>
          </p:nvPr>
        </p:nvGraphicFramePr>
        <p:xfrm>
          <a:off x="428576" y="843907"/>
          <a:ext cx="3935001" cy="5363631"/>
        </p:xfrm>
        <a:graphic>
          <a:graphicData uri="http://schemas.openxmlformats.org/drawingml/2006/table">
            <a:tbl>
              <a:tblPr firstRow="1" firstCol="1" bandRow="1">
                <a:tableStyleId>{5C22544A-7EE6-4342-B048-85BDC9FD1C3A}</a:tableStyleId>
              </a:tblPr>
              <a:tblGrid>
                <a:gridCol w="153530">
                  <a:extLst>
                    <a:ext uri="{9D8B030D-6E8A-4147-A177-3AD203B41FA5}">
                      <a16:colId xmlns:a16="http://schemas.microsoft.com/office/drawing/2014/main" val="1879744770"/>
                    </a:ext>
                  </a:extLst>
                </a:gridCol>
                <a:gridCol w="650056">
                  <a:extLst>
                    <a:ext uri="{9D8B030D-6E8A-4147-A177-3AD203B41FA5}">
                      <a16:colId xmlns:a16="http://schemas.microsoft.com/office/drawing/2014/main" val="2867043341"/>
                    </a:ext>
                  </a:extLst>
                </a:gridCol>
                <a:gridCol w="180000">
                  <a:extLst>
                    <a:ext uri="{9D8B030D-6E8A-4147-A177-3AD203B41FA5}">
                      <a16:colId xmlns:a16="http://schemas.microsoft.com/office/drawing/2014/main" val="1253531564"/>
                    </a:ext>
                  </a:extLst>
                </a:gridCol>
                <a:gridCol w="1157477">
                  <a:extLst>
                    <a:ext uri="{9D8B030D-6E8A-4147-A177-3AD203B41FA5}">
                      <a16:colId xmlns:a16="http://schemas.microsoft.com/office/drawing/2014/main" val="3837837326"/>
                    </a:ext>
                  </a:extLst>
                </a:gridCol>
                <a:gridCol w="1793938">
                  <a:extLst>
                    <a:ext uri="{9D8B030D-6E8A-4147-A177-3AD203B41FA5}">
                      <a16:colId xmlns:a16="http://schemas.microsoft.com/office/drawing/2014/main" val="2116176162"/>
                    </a:ext>
                  </a:extLst>
                </a:gridCol>
              </a:tblGrid>
              <a:tr h="401819">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p>
                  </a:txBody>
                  <a:tcPr marL="39899" marR="39899" marT="0" marB="0" anchor="ctr"/>
                </a:tc>
                <a:tc hMerge="1">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02742494"/>
                  </a:ext>
                </a:extLst>
              </a:tr>
              <a:tr h="390349">
                <a:tc rowSpan="7">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rowSpan="7">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繊維製品の製造</a:t>
                      </a:r>
                      <a:endParaRPr lang="ja-JP" sz="800" kern="100" dirty="0">
                        <a:effectLst/>
                        <a:latin typeface="BIZ UDPゴシック" panose="020B0400000000000000" pitchFamily="50" charset="-128"/>
                        <a:ea typeface="BIZ UDPゴシック" panose="020B0400000000000000" pitchFamily="50" charset="-128"/>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（衣服その他の繊維製品に係るものを除く）</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621747101"/>
                  </a:ext>
                </a:extLst>
              </a:tr>
              <a:tr h="65058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0.5</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30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139189444"/>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ハ</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051617016"/>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ニ</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a:effectLst/>
                          <a:latin typeface="BIZ UDPゴシック" panose="020B0400000000000000" pitchFamily="50" charset="-128"/>
                          <a:ea typeface="BIZ UDPゴシック" panose="020B0400000000000000" pitchFamily="50" charset="-128"/>
                        </a:rPr>
                        <a:t>漂白施設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3614281982"/>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ホ</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樹脂加工施設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83658854"/>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ヘ</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混合施設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3130442355"/>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ト</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滅菌施設</a:t>
                      </a:r>
                      <a:r>
                        <a:rPr lang="ja-JP" altLang="en-US" sz="800" kern="0" dirty="0">
                          <a:effectLst/>
                          <a:latin typeface="BIZ UDPゴシック" panose="020B0400000000000000" pitchFamily="50" charset="-128"/>
                          <a:ea typeface="BIZ UDPゴシック" panose="020B0400000000000000" pitchFamily="50" charset="-128"/>
                        </a:rPr>
                        <a:t>及び消毒施設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1232496566"/>
                  </a:ext>
                </a:extLst>
              </a:tr>
              <a:tr h="390349">
                <a:tc rowSpan="6">
                  <a:txBody>
                    <a:bodyPr/>
                    <a:lstStyle/>
                    <a:p>
                      <a:pPr algn="just">
                        <a:lnSpc>
                          <a:spcPct val="100000"/>
                        </a:lnSpc>
                        <a:spcAft>
                          <a:spcPts val="0"/>
                        </a:spcAft>
                      </a:pPr>
                      <a:r>
                        <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rowSpan="6">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木材若しくは木製品の製造（家具に係るものを除く）又はパルプ、紙若しくは紙加工品の製造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1259287467"/>
                  </a:ext>
                </a:extLst>
              </a:tr>
              <a:tr h="650582">
                <a:tc vMerge="1">
                  <a:txBody>
                    <a:bodyPr/>
                    <a:lstStyle/>
                    <a:p>
                      <a:endParaRPr kumimoji="1" lang="ja-JP" altLang="en-US" dirty="0"/>
                    </a:p>
                  </a:txBody>
                  <a:tcPr/>
                </a:tc>
                <a:tc vMerge="1">
                  <a:txBody>
                    <a:bodyPr/>
                    <a:lstStyle/>
                    <a:p>
                      <a:endParaRPr kumimoji="1" lang="ja-JP" altLang="en-US"/>
                    </a:p>
                  </a:txBody>
                  <a:tcPr/>
                </a:tc>
                <a:tc>
                  <a:txBody>
                    <a:bodyPr/>
                    <a:lstStyle/>
                    <a:p>
                      <a:pPr algn="l">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火格子面積（</a:t>
                      </a:r>
                      <a:r>
                        <a:rPr lang="en-US" sz="800" kern="0" dirty="0">
                          <a:solidFill>
                            <a:schemeClr val="tx1"/>
                          </a:solidFill>
                          <a:effectLst/>
                          <a:latin typeface="BIZ UDPゴシック" panose="020B0400000000000000" pitchFamily="50" charset="-128"/>
                          <a:ea typeface="BIZ UDPゴシック" panose="020B0400000000000000" pitchFamily="50" charset="-128"/>
                        </a:rPr>
                        <a:t>0.5</a:t>
                      </a:r>
                      <a:r>
                        <a:rPr lang="ja-JP" sz="800" kern="0" dirty="0">
                          <a:solidFill>
                            <a:schemeClr val="tx1"/>
                          </a:solidFill>
                          <a:effectLst/>
                          <a:latin typeface="BIZ UDPゴシック" panose="020B0400000000000000" pitchFamily="50" charset="-128"/>
                          <a:ea typeface="BIZ UDPゴシック" panose="020B0400000000000000"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rPr>
                        <a:t>1m</a:t>
                      </a:r>
                      <a:r>
                        <a:rPr lang="en-US" sz="800" kern="0" baseline="30000" dirty="0">
                          <a:solidFill>
                            <a:schemeClr val="tx1"/>
                          </a:solidFill>
                          <a:effectLst/>
                          <a:latin typeface="BIZ UDPゴシック" panose="020B0400000000000000" pitchFamily="50" charset="-128"/>
                          <a:ea typeface="BIZ UDPゴシック" panose="020B0400000000000000" pitchFamily="50" charset="-128"/>
                        </a:rPr>
                        <a:t>2</a:t>
                      </a:r>
                      <a:r>
                        <a:rPr lang="ja-JP" sz="800" kern="0" dirty="0">
                          <a:solidFill>
                            <a:schemeClr val="tx1"/>
                          </a:solidFill>
                          <a:effectLst/>
                          <a:latin typeface="BIZ UDPゴシック" panose="020B0400000000000000" pitchFamily="50" charset="-128"/>
                          <a:ea typeface="BIZ UDPゴシック" panose="020B0400000000000000"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燃焼能力（重油換算</a:t>
                      </a:r>
                      <a:r>
                        <a:rPr lang="en-US" sz="800" kern="0" dirty="0">
                          <a:solidFill>
                            <a:schemeClr val="tx1"/>
                          </a:solidFill>
                          <a:effectLst/>
                          <a:latin typeface="BIZ UDPゴシック" panose="020B0400000000000000" pitchFamily="50" charset="-128"/>
                          <a:ea typeface="BIZ UDPゴシック" panose="020B0400000000000000" pitchFamily="50" charset="-128"/>
                        </a:rPr>
                        <a:t>30</a:t>
                      </a:r>
                      <a:r>
                        <a:rPr lang="ja-JP" sz="800" kern="0" dirty="0">
                          <a:solidFill>
                            <a:schemeClr val="tx1"/>
                          </a:solidFill>
                          <a:effectLst/>
                          <a:latin typeface="BIZ UDPゴシック" panose="020B0400000000000000" pitchFamily="50" charset="-128"/>
                          <a:ea typeface="BIZ UDPゴシック" panose="020B0400000000000000"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rPr>
                        <a:t>50L/</a:t>
                      </a:r>
                      <a:r>
                        <a:rPr lang="ja-JP" sz="800" kern="0" dirty="0">
                          <a:solidFill>
                            <a:schemeClr val="tx1"/>
                          </a:solidFill>
                          <a:effectLst/>
                          <a:latin typeface="BIZ UDPゴシック" panose="020B0400000000000000" pitchFamily="50" charset="-128"/>
                          <a:ea typeface="BIZ UDPゴシック" panose="020B0400000000000000" pitchFamily="50" charset="-128"/>
                        </a:rPr>
                        <a:t>時未満）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変圧器の定格容量（</a:t>
                      </a:r>
                      <a:r>
                        <a:rPr lang="en-US" sz="800" kern="0" dirty="0">
                          <a:solidFill>
                            <a:schemeClr val="tx1"/>
                          </a:solidFill>
                          <a:effectLst/>
                          <a:latin typeface="BIZ UDPゴシック" panose="020B0400000000000000" pitchFamily="50" charset="-128"/>
                          <a:ea typeface="BIZ UDPゴシック" panose="020B0400000000000000" pitchFamily="50" charset="-128"/>
                        </a:rPr>
                        <a:t>100</a:t>
                      </a:r>
                      <a:r>
                        <a:rPr lang="ja-JP" sz="800" kern="0" dirty="0">
                          <a:solidFill>
                            <a:schemeClr val="tx1"/>
                          </a:solidFill>
                          <a:effectLst/>
                          <a:latin typeface="BIZ UDPゴシック" panose="020B0400000000000000" pitchFamily="50" charset="-128"/>
                          <a:ea typeface="BIZ UDPゴシック" panose="020B0400000000000000"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rPr>
                        <a:t>200kVA</a:t>
                      </a:r>
                      <a:r>
                        <a:rPr lang="ja-JP" sz="800" kern="0" dirty="0">
                          <a:solidFill>
                            <a:schemeClr val="tx1"/>
                          </a:solidFill>
                          <a:effectLst/>
                          <a:latin typeface="BIZ UDPゴシック" panose="020B0400000000000000" pitchFamily="50" charset="-128"/>
                          <a:ea typeface="BIZ UDPゴシック" panose="020B0400000000000000"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3768102743"/>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ハ</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70198992"/>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張合せ施設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176558274"/>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樹脂加工施設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781794579"/>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ヘ</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滅菌施設</a:t>
                      </a:r>
                      <a:r>
                        <a:rPr lang="ja-JP" altLang="en-US" sz="800" kern="0" dirty="0">
                          <a:solidFill>
                            <a:schemeClr val="tx1"/>
                          </a:solidFill>
                          <a:effectLst/>
                          <a:latin typeface="BIZ UDPゴシック" panose="020B0400000000000000" pitchFamily="50" charset="-128"/>
                          <a:ea typeface="BIZ UDPゴシック" panose="020B0400000000000000" pitchFamily="50" charset="-128"/>
                        </a:rPr>
                        <a:t>及び消毒施設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675015492"/>
                  </a:ext>
                </a:extLst>
              </a:tr>
              <a:tr h="390349">
                <a:tc rowSpan="6">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row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出版若しくは印刷又はこれらの関連品の製造</a:t>
                      </a:r>
                      <a:endParaRPr lang="ja-JP"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イ</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乾燥炉</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817356995"/>
                  </a:ext>
                </a:extLst>
              </a:tr>
              <a:tr h="65058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乾燥炉</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141539161"/>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ハ</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555196890"/>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グラビア印刷施設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096824562"/>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ホ</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金属板印刷施設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437847688"/>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ヘ</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4011236267"/>
                  </a:ext>
                </a:extLst>
              </a:tr>
            </a:tbl>
          </a:graphicData>
        </a:graphic>
      </p:graphicFrame>
      <p:graphicFrame>
        <p:nvGraphicFramePr>
          <p:cNvPr id="2" name="表 1">
            <a:extLst>
              <a:ext uri="{FF2B5EF4-FFF2-40B4-BE49-F238E27FC236}">
                <a16:creationId xmlns:a16="http://schemas.microsoft.com/office/drawing/2014/main" id="{5DBECC23-D376-49DC-8023-5143B4DA3345}"/>
              </a:ext>
            </a:extLst>
          </p:cNvPr>
          <p:cNvGraphicFramePr>
            <a:graphicFrameLocks noGrp="1"/>
          </p:cNvGraphicFramePr>
          <p:nvPr>
            <p:extLst>
              <p:ext uri="{D42A27DB-BD31-4B8C-83A1-F6EECF244321}">
                <p14:modId xmlns:p14="http://schemas.microsoft.com/office/powerpoint/2010/main" val="3108018653"/>
              </p:ext>
            </p:extLst>
          </p:nvPr>
        </p:nvGraphicFramePr>
        <p:xfrm>
          <a:off x="4561968" y="843907"/>
          <a:ext cx="4138081" cy="4823463"/>
        </p:xfrm>
        <a:graphic>
          <a:graphicData uri="http://schemas.openxmlformats.org/drawingml/2006/table">
            <a:tbl>
              <a:tblPr firstRow="1" firstCol="1" bandRow="1">
                <a:tableStyleId>{5C22544A-7EE6-4342-B048-85BDC9FD1C3A}</a:tableStyleId>
              </a:tblPr>
              <a:tblGrid>
                <a:gridCol w="151130">
                  <a:extLst>
                    <a:ext uri="{9D8B030D-6E8A-4147-A177-3AD203B41FA5}">
                      <a16:colId xmlns:a16="http://schemas.microsoft.com/office/drawing/2014/main" val="3718694824"/>
                    </a:ext>
                  </a:extLst>
                </a:gridCol>
                <a:gridCol w="540152">
                  <a:extLst>
                    <a:ext uri="{9D8B030D-6E8A-4147-A177-3AD203B41FA5}">
                      <a16:colId xmlns:a16="http://schemas.microsoft.com/office/drawing/2014/main" val="453900859"/>
                    </a:ext>
                  </a:extLst>
                </a:gridCol>
                <a:gridCol w="180000">
                  <a:extLst>
                    <a:ext uri="{9D8B030D-6E8A-4147-A177-3AD203B41FA5}">
                      <a16:colId xmlns:a16="http://schemas.microsoft.com/office/drawing/2014/main" val="3542749171"/>
                    </a:ext>
                  </a:extLst>
                </a:gridCol>
                <a:gridCol w="2023018">
                  <a:extLst>
                    <a:ext uri="{9D8B030D-6E8A-4147-A177-3AD203B41FA5}">
                      <a16:colId xmlns:a16="http://schemas.microsoft.com/office/drawing/2014/main" val="529521994"/>
                    </a:ext>
                  </a:extLst>
                </a:gridCol>
                <a:gridCol w="1243781">
                  <a:extLst>
                    <a:ext uri="{9D8B030D-6E8A-4147-A177-3AD203B41FA5}">
                      <a16:colId xmlns:a16="http://schemas.microsoft.com/office/drawing/2014/main" val="3342176510"/>
                    </a:ext>
                  </a:extLst>
                </a:gridCol>
              </a:tblGrid>
              <a:tr h="378385">
                <a:tc gridSpan="2">
                  <a:txBody>
                    <a:bodyPr/>
                    <a:lstStyle/>
                    <a:p>
                      <a:pPr marL="0" marR="0" lvl="0" indent="0" algn="ctr" defTabSz="914400" rtl="0" eaLnBrk="1" fontAlgn="auto" latinLnBrk="0" hangingPunct="1">
                        <a:lnSpc>
                          <a:spcPts val="900"/>
                        </a:lnSpc>
                        <a:spcBef>
                          <a:spcPts val="0"/>
                        </a:spcBef>
                        <a:spcAft>
                          <a:spcPts val="0"/>
                        </a:spcAft>
                        <a:buClrTx/>
                        <a:buSzTx/>
                        <a:buFontTx/>
                        <a:buNone/>
                        <a:tabLst/>
                        <a:defRPr/>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pPr algn="l">
                        <a:lnSpc>
                          <a:spcPts val="900"/>
                        </a:lnSpc>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gridSpan="2">
                  <a:txBody>
                    <a:bodyPr/>
                    <a:lstStyle/>
                    <a:p>
                      <a:pPr marL="0" marR="0" lvl="0" indent="0" algn="ctr" defTabSz="914400" rtl="0" eaLnBrk="1" fontAlgn="auto" latinLnBrk="0" hangingPunct="1">
                        <a:lnSpc>
                          <a:spcPts val="900"/>
                        </a:lnSpc>
                        <a:spcBef>
                          <a:spcPts val="0"/>
                        </a:spcBef>
                        <a:spcAft>
                          <a:spcPts val="0"/>
                        </a:spcAft>
                        <a:buClrTx/>
                        <a:buSzTx/>
                        <a:buFontTx/>
                        <a:buNone/>
                        <a:tabLst/>
                        <a:defRPr/>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p>
                  </a:txBody>
                  <a:tcPr marL="62865" marR="62865" marT="0" marB="0" anchor="ctr"/>
                </a:tc>
                <a:tc hMerge="1">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p>
                  </a:txBody>
                  <a:tcPr marL="62865" marR="62865" marT="0" marB="0" anchor="ctr"/>
                </a:tc>
                <a:tc>
                  <a:txBody>
                    <a:bodyPr/>
                    <a:lstStyle/>
                    <a:p>
                      <a:pPr algn="ctr">
                        <a:lnSpc>
                          <a:spcPts val="900"/>
                        </a:lnSpc>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427380293"/>
                  </a:ext>
                </a:extLst>
              </a:tr>
              <a:tr h="600687">
                <a:tc rowSpan="13">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rPr>
                        <a:t>4</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13">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化学工業品、石油製品又は石炭製品の製造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法に掲げる焙焼炉・焼結炉・煆焼炉（</a:t>
                      </a:r>
                      <a:r>
                        <a:rPr lang="en-US" sz="800" kern="0" dirty="0">
                          <a:effectLst/>
                          <a:latin typeface="BIZ UDPゴシック" panose="020B0400000000000000" pitchFamily="50" charset="-128"/>
                          <a:ea typeface="BIZ UDPゴシック" panose="020B0400000000000000" pitchFamily="50" charset="-128"/>
                        </a:rPr>
                        <a:t>3</a:t>
                      </a:r>
                      <a:r>
                        <a:rPr lang="ja-JP" sz="800" kern="0" dirty="0">
                          <a:effectLst/>
                          <a:latin typeface="BIZ UDPゴシック" panose="020B0400000000000000" pitchFamily="50" charset="-128"/>
                          <a:ea typeface="BIZ UDPゴシック" panose="020B0400000000000000" pitchFamily="50" charset="-128"/>
                        </a:rPr>
                        <a:t>項）、反応炉・直火炉（</a:t>
                      </a:r>
                      <a:r>
                        <a:rPr lang="en-US" sz="800" kern="0" dirty="0">
                          <a:effectLst/>
                          <a:latin typeface="BIZ UDPゴシック" panose="020B0400000000000000" pitchFamily="50" charset="-128"/>
                          <a:ea typeface="BIZ UDPゴシック" panose="020B0400000000000000" pitchFamily="50" charset="-128"/>
                        </a:rPr>
                        <a:t>10</a:t>
                      </a:r>
                      <a:r>
                        <a:rPr lang="ja-JP" sz="800" kern="0" dirty="0">
                          <a:effectLst/>
                          <a:latin typeface="BIZ UDPゴシック" panose="020B0400000000000000" pitchFamily="50" charset="-128"/>
                          <a:ea typeface="BIZ UDPゴシック" panose="020B0400000000000000" pitchFamily="50" charset="-128"/>
                        </a:rPr>
                        <a:t>項）、乾燥炉（</a:t>
                      </a:r>
                      <a:r>
                        <a:rPr lang="en-US" sz="800" kern="0" dirty="0">
                          <a:effectLst/>
                          <a:latin typeface="BIZ UDPゴシック" panose="020B0400000000000000" pitchFamily="50" charset="-128"/>
                          <a:ea typeface="BIZ UDPゴシック" panose="020B0400000000000000" pitchFamily="50" charset="-128"/>
                        </a:rPr>
                        <a:t>11</a:t>
                      </a:r>
                      <a:r>
                        <a:rPr lang="ja-JP" sz="800" kern="0" dirty="0">
                          <a:effectLst/>
                          <a:latin typeface="BIZ UDPゴシック" panose="020B0400000000000000" pitchFamily="50" charset="-128"/>
                          <a:ea typeface="BIZ UDPゴシック" panose="020B0400000000000000"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rPr>
                        <a:t>、電気炉（</a:t>
                      </a:r>
                      <a:r>
                        <a:rPr lang="en-US" sz="800" kern="0" dirty="0">
                          <a:effectLst/>
                          <a:latin typeface="BIZ UDPゴシック" panose="020B0400000000000000" pitchFamily="50" charset="-128"/>
                          <a:ea typeface="BIZ UDPゴシック" panose="020B0400000000000000" pitchFamily="50" charset="-128"/>
                        </a:rPr>
                        <a:t>12</a:t>
                      </a:r>
                      <a:r>
                        <a:rPr lang="ja-JP" sz="800" kern="0" dirty="0">
                          <a:effectLst/>
                          <a:latin typeface="BIZ UDPゴシック" panose="020B0400000000000000" pitchFamily="50" charset="-128"/>
                          <a:ea typeface="BIZ UDPゴシック" panose="020B0400000000000000" pitchFamily="50" charset="-128"/>
                        </a:rPr>
                        <a:t>項）、乾燥施設（</a:t>
                      </a:r>
                      <a:r>
                        <a:rPr lang="en-US" sz="800" kern="0" dirty="0">
                          <a:effectLst/>
                          <a:latin typeface="BIZ UDPゴシック" panose="020B0400000000000000" pitchFamily="50" charset="-128"/>
                          <a:ea typeface="BIZ UDPゴシック" panose="020B0400000000000000" pitchFamily="50" charset="-128"/>
                        </a:rPr>
                        <a:t>15</a:t>
                      </a:r>
                      <a:r>
                        <a:rPr lang="ja-JP" sz="800" kern="0" dirty="0">
                          <a:effectLst/>
                          <a:latin typeface="BIZ UDPゴシック" panose="020B0400000000000000" pitchFamily="50" charset="-128"/>
                          <a:ea typeface="BIZ UDPゴシック" panose="020B0400000000000000"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rPr>
                        <a:t>、溶解槽（</a:t>
                      </a:r>
                      <a:r>
                        <a:rPr lang="en-US" sz="800" kern="0" dirty="0">
                          <a:effectLst/>
                          <a:latin typeface="BIZ UDPゴシック" panose="020B0400000000000000" pitchFamily="50" charset="-128"/>
                          <a:ea typeface="BIZ UDPゴシック" panose="020B0400000000000000" pitchFamily="50" charset="-128"/>
                        </a:rPr>
                        <a:t>17</a:t>
                      </a:r>
                      <a:r>
                        <a:rPr lang="ja-JP" sz="800" kern="0" dirty="0">
                          <a:effectLst/>
                          <a:latin typeface="BIZ UDPゴシック" panose="020B0400000000000000" pitchFamily="50" charset="-128"/>
                          <a:ea typeface="BIZ UDPゴシック" panose="020B0400000000000000" pitchFamily="50" charset="-128"/>
                        </a:rPr>
                        <a:t>項）、反応炉（</a:t>
                      </a:r>
                      <a:r>
                        <a:rPr lang="en-US" sz="800" kern="0" dirty="0">
                          <a:effectLst/>
                          <a:latin typeface="BIZ UDPゴシック" panose="020B0400000000000000" pitchFamily="50" charset="-128"/>
                          <a:ea typeface="BIZ UDPゴシック" panose="020B0400000000000000" pitchFamily="50" charset="-128"/>
                        </a:rPr>
                        <a:t>18</a:t>
                      </a:r>
                      <a:r>
                        <a:rPr lang="ja-JP" sz="800" kern="0" dirty="0">
                          <a:effectLst/>
                          <a:latin typeface="BIZ UDPゴシック" panose="020B0400000000000000" pitchFamily="50" charset="-128"/>
                          <a:ea typeface="BIZ UDPゴシック" panose="020B0400000000000000" pitchFamily="50" charset="-128"/>
                        </a:rPr>
                        <a:t>項）、反射炉・反応炉・乾燥施設（</a:t>
                      </a:r>
                      <a:r>
                        <a:rPr lang="en-US" sz="800" kern="0" dirty="0">
                          <a:effectLst/>
                          <a:latin typeface="BIZ UDPゴシック" panose="020B0400000000000000" pitchFamily="50" charset="-128"/>
                          <a:ea typeface="BIZ UDPゴシック" panose="020B0400000000000000" pitchFamily="50" charset="-128"/>
                        </a:rPr>
                        <a:t>26</a:t>
                      </a:r>
                      <a:r>
                        <a:rPr lang="ja-JP" sz="800" kern="0" dirty="0">
                          <a:effectLst/>
                          <a:latin typeface="BIZ UDPゴシック" panose="020B0400000000000000" pitchFamily="50" charset="-128"/>
                          <a:ea typeface="BIZ UDPゴシック" panose="020B0400000000000000" pitchFamily="50" charset="-128"/>
                        </a:rPr>
                        <a:t>項）</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法の規模のとおり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2576973"/>
                  </a:ext>
                </a:extLst>
              </a:tr>
              <a:tr h="360412">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条例に掲げる焙焼炉（</a:t>
                      </a:r>
                      <a:r>
                        <a:rPr lang="en-US" sz="800" kern="0" dirty="0">
                          <a:effectLst/>
                          <a:latin typeface="BIZ UDPゴシック" panose="020B0400000000000000" pitchFamily="50" charset="-128"/>
                          <a:ea typeface="BIZ UDPゴシック" panose="020B0400000000000000" pitchFamily="50" charset="-128"/>
                        </a:rPr>
                        <a:t>4</a:t>
                      </a:r>
                      <a:r>
                        <a:rPr lang="ja-JP" sz="800" kern="0" dirty="0">
                          <a:effectLst/>
                          <a:latin typeface="BIZ UDPゴシック" panose="020B0400000000000000" pitchFamily="50" charset="-128"/>
                          <a:ea typeface="BIZ UDPゴシック" panose="020B0400000000000000" pitchFamily="50" charset="-128"/>
                        </a:rPr>
                        <a:t>項）、焼結炉（</a:t>
                      </a:r>
                      <a:r>
                        <a:rPr lang="en-US" sz="800" kern="0" dirty="0">
                          <a:effectLst/>
                          <a:latin typeface="BIZ UDPゴシック" panose="020B0400000000000000" pitchFamily="50" charset="-128"/>
                          <a:ea typeface="BIZ UDPゴシック" panose="020B0400000000000000" pitchFamily="50" charset="-128"/>
                        </a:rPr>
                        <a:t>5</a:t>
                      </a:r>
                      <a:r>
                        <a:rPr lang="ja-JP" sz="800" kern="0" dirty="0">
                          <a:effectLst/>
                          <a:latin typeface="BIZ UDPゴシック" panose="020B0400000000000000" pitchFamily="50" charset="-128"/>
                          <a:ea typeface="BIZ UDPゴシック" panose="020B0400000000000000" pitchFamily="50" charset="-128"/>
                        </a:rPr>
                        <a:t>項）、煆焼炉（</a:t>
                      </a:r>
                      <a:r>
                        <a:rPr lang="en-US" sz="800" kern="0" dirty="0">
                          <a:effectLst/>
                          <a:latin typeface="BIZ UDPゴシック" panose="020B0400000000000000" pitchFamily="50" charset="-128"/>
                          <a:ea typeface="BIZ UDPゴシック" panose="020B0400000000000000" pitchFamily="50" charset="-128"/>
                        </a:rPr>
                        <a:t>6</a:t>
                      </a:r>
                      <a:r>
                        <a:rPr lang="ja-JP" sz="800" kern="0" dirty="0">
                          <a:effectLst/>
                          <a:latin typeface="BIZ UDPゴシック" panose="020B0400000000000000" pitchFamily="50" charset="-128"/>
                          <a:ea typeface="BIZ UDPゴシック" panose="020B0400000000000000" pitchFamily="50" charset="-128"/>
                        </a:rPr>
                        <a:t>項）、反応炉（</a:t>
                      </a:r>
                      <a:r>
                        <a:rPr lang="en-US" sz="800" kern="0" dirty="0">
                          <a:effectLst/>
                          <a:latin typeface="BIZ UDPゴシック" panose="020B0400000000000000" pitchFamily="50" charset="-128"/>
                          <a:ea typeface="BIZ UDPゴシック" panose="020B0400000000000000" pitchFamily="50" charset="-128"/>
                        </a:rPr>
                        <a:t>7</a:t>
                      </a:r>
                      <a:r>
                        <a:rPr lang="ja-JP" sz="800" kern="0" dirty="0">
                          <a:effectLst/>
                          <a:latin typeface="BIZ UDPゴシック" panose="020B0400000000000000" pitchFamily="50" charset="-128"/>
                          <a:ea typeface="BIZ UDPゴシック" panose="020B0400000000000000" pitchFamily="50" charset="-128"/>
                        </a:rPr>
                        <a:t>項）、直火炉（</a:t>
                      </a:r>
                      <a:r>
                        <a:rPr lang="en-US" sz="800" kern="0" dirty="0">
                          <a:effectLst/>
                          <a:latin typeface="BIZ UDPゴシック" panose="020B0400000000000000" pitchFamily="50" charset="-128"/>
                          <a:ea typeface="BIZ UDPゴシック" panose="020B0400000000000000" pitchFamily="50" charset="-128"/>
                        </a:rPr>
                        <a:t>8</a:t>
                      </a:r>
                      <a:r>
                        <a:rPr lang="ja-JP" sz="800" kern="0" dirty="0">
                          <a:effectLst/>
                          <a:latin typeface="BIZ UDPゴシック" panose="020B0400000000000000" pitchFamily="50" charset="-128"/>
                          <a:ea typeface="BIZ UDPゴシック" panose="020B0400000000000000" pitchFamily="50" charset="-128"/>
                        </a:rPr>
                        <a:t>項）、電気炉（</a:t>
                      </a:r>
                      <a:r>
                        <a:rPr lang="en-US" sz="800" kern="0" dirty="0">
                          <a:effectLst/>
                          <a:latin typeface="BIZ UDPゴシック" panose="020B0400000000000000" pitchFamily="50" charset="-128"/>
                          <a:ea typeface="BIZ UDPゴシック" panose="020B0400000000000000" pitchFamily="50" charset="-128"/>
                        </a:rPr>
                        <a:t>10</a:t>
                      </a:r>
                      <a:r>
                        <a:rPr lang="ja-JP" sz="800" kern="0" dirty="0">
                          <a:effectLst/>
                          <a:latin typeface="BIZ UDPゴシック" panose="020B0400000000000000" pitchFamily="50" charset="-128"/>
                          <a:ea typeface="BIZ UDPゴシック" panose="020B0400000000000000" pitchFamily="50" charset="-128"/>
                        </a:rPr>
                        <a:t>項）、乾燥炉（</a:t>
                      </a:r>
                      <a:r>
                        <a:rPr lang="en-US" sz="800" kern="0" dirty="0">
                          <a:effectLst/>
                          <a:latin typeface="BIZ UDPゴシック" panose="020B0400000000000000" pitchFamily="50" charset="-128"/>
                          <a:ea typeface="BIZ UDPゴシック" panose="020B0400000000000000" pitchFamily="50" charset="-128"/>
                        </a:rPr>
                        <a:t>23</a:t>
                      </a:r>
                      <a:r>
                        <a:rPr lang="ja-JP" sz="800" kern="0" dirty="0">
                          <a:effectLst/>
                          <a:latin typeface="BIZ UDPゴシック" panose="020B0400000000000000" pitchFamily="50" charset="-128"/>
                          <a:ea typeface="BIZ UDPゴシック" panose="020B0400000000000000"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条例（ばいじん規制）の規模のとおり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689520331"/>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反応施設及び直火炉</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10045516"/>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243646761"/>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合成施設、重合施設及び分解施設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27832488"/>
                  </a:ext>
                </a:extLst>
              </a:tr>
              <a:tr h="240275">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精製施設、抽出施設、晶出施設、蒸留施設、蒸発施設及び濃縮施設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394693275"/>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電解施設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16176385"/>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チ</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焼成施設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82237409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リ</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電気めっき施設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59477628"/>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ヌ</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混合施設、配合施設及び混練施設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6888522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ル</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造粒施設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416789797"/>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ヲ</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58971308"/>
                  </a:ext>
                </a:extLst>
              </a:tr>
              <a:tr h="240275">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ワ</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rPr>
                        <a:t>洗浄施設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rPr>
                        <a:t>液面の面積が</a:t>
                      </a:r>
                      <a:r>
                        <a:rPr lang="en-US" sz="800" kern="0" dirty="0">
                          <a:solidFill>
                            <a:srgbClr val="FF0000"/>
                          </a:solidFill>
                          <a:effectLst/>
                          <a:latin typeface="BIZ UDPゴシック" panose="020B0400000000000000" pitchFamily="50" charset="-128"/>
                          <a:ea typeface="BIZ UDPゴシック" panose="020B0400000000000000" pitchFamily="50" charset="-128"/>
                        </a:rPr>
                        <a:t>0.5m</a:t>
                      </a:r>
                      <a:r>
                        <a:rPr lang="en-US" sz="800" kern="0" baseline="30000" dirty="0">
                          <a:solidFill>
                            <a:srgbClr val="FF0000"/>
                          </a:solidFill>
                          <a:effectLst/>
                          <a:latin typeface="BIZ UDPゴシック" panose="020B0400000000000000" pitchFamily="50" charset="-128"/>
                          <a:ea typeface="BIZ UDPゴシック" panose="020B0400000000000000" pitchFamily="50" charset="-128"/>
                        </a:rPr>
                        <a:t>2</a:t>
                      </a:r>
                      <a:r>
                        <a:rPr lang="ja-JP" sz="800" kern="0" dirty="0">
                          <a:solidFill>
                            <a:srgbClr val="FF0000"/>
                          </a:solidFill>
                          <a:effectLst/>
                          <a:latin typeface="BIZ UDPゴシック" panose="020B0400000000000000" pitchFamily="50" charset="-128"/>
                          <a:ea typeface="BIZ UDPゴシック" panose="020B0400000000000000" pitchFamily="50" charset="-128"/>
                        </a:rPr>
                        <a:t>以上</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25120970"/>
                  </a:ext>
                </a:extLst>
              </a:tr>
              <a:tr h="600687">
                <a:tc rowSpan="7">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7">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プラスチック製品の製造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84195727"/>
                  </a:ext>
                </a:extLst>
              </a:tr>
              <a:tr h="72082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52745571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51869122"/>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34247527"/>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21225439"/>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配合施設及び混練施設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2584579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627960935"/>
                  </a:ext>
                </a:extLst>
              </a:tr>
            </a:tbl>
          </a:graphicData>
        </a:graphic>
      </p:graphicFrame>
      <p:sp>
        <p:nvSpPr>
          <p:cNvPr id="11" name="テキスト ボックス 10">
            <a:extLst>
              <a:ext uri="{FF2B5EF4-FFF2-40B4-BE49-F238E27FC236}">
                <a16:creationId xmlns:a16="http://schemas.microsoft.com/office/drawing/2014/main" id="{08DE99E5-DCFE-47E3-9583-018FECDE54F3}"/>
              </a:ext>
            </a:extLst>
          </p:cNvPr>
          <p:cNvSpPr txBox="1"/>
          <p:nvPr/>
        </p:nvSpPr>
        <p:spPr>
          <a:xfrm>
            <a:off x="4776269" y="5637552"/>
            <a:ext cx="4077813" cy="660437"/>
          </a:xfrm>
          <a:prstGeom prst="rect">
            <a:avLst/>
          </a:prstGeom>
          <a:noFill/>
        </p:spPr>
        <p:txBody>
          <a:bodyPr wrap="square" rtlCol="0">
            <a:spAutoFit/>
          </a:bodyPr>
          <a:lstStyle/>
          <a:p>
            <a:pPr marL="171450" indent="-171450">
              <a:buFont typeface="Wingdings" panose="05000000000000000000" pitchFamily="2" charset="2"/>
              <a:buChar char="l"/>
            </a:pPr>
            <a:r>
              <a:rPr lang="ja-JP" altLang="en-US" sz="923" dirty="0">
                <a:solidFill>
                  <a:srgbClr val="FF0000"/>
                </a:solidFill>
                <a:latin typeface="BIZ UDPゴシック" panose="020B0400000000000000" pitchFamily="50" charset="-128"/>
                <a:ea typeface="BIZ UDPゴシック" panose="020B0400000000000000" pitchFamily="50" charset="-128"/>
              </a:rPr>
              <a:t>赤字の施設が追加施設。</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の施設のうち、小型乾燥炉（排風機能力が</a:t>
            </a:r>
            <a:r>
              <a:rPr lang="en-US" altLang="ja-JP" sz="923" dirty="0">
                <a:solidFill>
                  <a:srgbClr val="FF0000"/>
                </a:solidFill>
                <a:latin typeface="BIZ UDPゴシック" panose="020B0400000000000000" pitchFamily="50" charset="-128"/>
                <a:ea typeface="BIZ UDPゴシック" panose="020B0400000000000000" pitchFamily="50" charset="-128"/>
              </a:rPr>
              <a:t>10m</a:t>
            </a:r>
            <a:r>
              <a:rPr lang="en-US" altLang="ja-JP" sz="923" baseline="30000" dirty="0">
                <a:solidFill>
                  <a:srgbClr val="FF0000"/>
                </a:solidFill>
                <a:latin typeface="BIZ UDPゴシック" panose="020B0400000000000000" pitchFamily="50" charset="-128"/>
                <a:ea typeface="BIZ UDPゴシック" panose="020B0400000000000000" pitchFamily="50" charset="-128"/>
              </a:rPr>
              <a:t>3</a:t>
            </a: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分未満のもの）はトルエンの規制対象外。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の施設については、</a:t>
            </a:r>
            <a:r>
              <a:rPr lang="en-US" altLang="ja-JP" sz="923" dirty="0">
                <a:solidFill>
                  <a:srgbClr val="FF0000"/>
                </a:solidFill>
                <a:latin typeface="BIZ UDPゴシック" panose="020B0400000000000000" pitchFamily="50" charset="-128"/>
                <a:ea typeface="BIZ UDPゴシック" panose="020B0400000000000000" pitchFamily="50" charset="-128"/>
              </a:rPr>
              <a:t>VOC</a:t>
            </a:r>
            <a:r>
              <a:rPr lang="ja-JP" altLang="en-US" sz="923" dirty="0">
                <a:solidFill>
                  <a:srgbClr val="FF0000"/>
                </a:solidFill>
                <a:latin typeface="BIZ UDPゴシック" panose="020B0400000000000000" pitchFamily="50" charset="-128"/>
                <a:ea typeface="BIZ UDPゴシック" panose="020B0400000000000000" pitchFamily="50" charset="-128"/>
              </a:rPr>
              <a:t>に該当する物質は規制対象外。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12914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9617296-D693-40F9-A057-23049B9A5F31}"/>
              </a:ext>
            </a:extLst>
          </p:cNvPr>
          <p:cNvSpPr>
            <a:spLocks noGrp="1"/>
          </p:cNvSpPr>
          <p:nvPr>
            <p:ph type="sldNum" sz="quarter" idx="12"/>
          </p:nvPr>
        </p:nvSpPr>
        <p:spPr/>
        <p:txBody>
          <a:bodyPr/>
          <a:lstStyle/>
          <a:p>
            <a:fld id="{33B36D01-8D84-416B-8533-51F8D6297C0F}" type="slidenum">
              <a:rPr kumimoji="1" lang="ja-JP" altLang="en-US" smtClean="0"/>
              <a:t>21</a:t>
            </a:fld>
            <a:endParaRPr kumimoji="1" lang="ja-JP" altLang="en-US"/>
          </a:p>
        </p:txBody>
      </p:sp>
      <p:sp>
        <p:nvSpPr>
          <p:cNvPr id="5" name="テキスト ボックス 4">
            <a:extLst>
              <a:ext uri="{FF2B5EF4-FFF2-40B4-BE49-F238E27FC236}">
                <a16:creationId xmlns:a16="http://schemas.microsoft.com/office/drawing/2014/main" id="{9C0B30A1-9DD9-4AE7-8493-FAA02A9E5F31}"/>
              </a:ext>
            </a:extLst>
          </p:cNvPr>
          <p:cNvSpPr txBox="1"/>
          <p:nvPr/>
        </p:nvSpPr>
        <p:spPr>
          <a:xfrm>
            <a:off x="5066187" y="5589607"/>
            <a:ext cx="4077813" cy="660437"/>
          </a:xfrm>
          <a:prstGeom prst="rect">
            <a:avLst/>
          </a:prstGeom>
          <a:noFill/>
        </p:spPr>
        <p:txBody>
          <a:bodyPr wrap="square" rtlCol="0">
            <a:spAutoFit/>
          </a:bodyPr>
          <a:lstStyle/>
          <a:p>
            <a:pPr marL="171450" indent="-171450">
              <a:buFont typeface="Wingdings" panose="05000000000000000000" pitchFamily="2" charset="2"/>
              <a:buChar char="l"/>
            </a:pPr>
            <a:r>
              <a:rPr lang="ja-JP" altLang="en-US" sz="923" dirty="0">
                <a:solidFill>
                  <a:srgbClr val="FF0000"/>
                </a:solidFill>
                <a:latin typeface="BIZ UDPゴシック" panose="020B0400000000000000" pitchFamily="50" charset="-128"/>
                <a:ea typeface="BIZ UDPゴシック" panose="020B0400000000000000" pitchFamily="50" charset="-128"/>
              </a:rPr>
              <a:t>赤字の施設が追加施設。</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の施設のうち、小型乾燥炉（排風機能力が</a:t>
            </a:r>
            <a:r>
              <a:rPr lang="en-US" altLang="ja-JP" sz="923" dirty="0">
                <a:solidFill>
                  <a:srgbClr val="FF0000"/>
                </a:solidFill>
                <a:latin typeface="BIZ UDPゴシック" panose="020B0400000000000000" pitchFamily="50" charset="-128"/>
                <a:ea typeface="BIZ UDPゴシック" panose="020B0400000000000000" pitchFamily="50" charset="-128"/>
              </a:rPr>
              <a:t>10m</a:t>
            </a:r>
            <a:r>
              <a:rPr lang="en-US" altLang="ja-JP" sz="923" baseline="30000" dirty="0">
                <a:solidFill>
                  <a:srgbClr val="FF0000"/>
                </a:solidFill>
                <a:latin typeface="BIZ UDPゴシック" panose="020B0400000000000000" pitchFamily="50" charset="-128"/>
                <a:ea typeface="BIZ UDPゴシック" panose="020B0400000000000000" pitchFamily="50" charset="-128"/>
              </a:rPr>
              <a:t>3</a:t>
            </a: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分未満のもの）はトルエンの規制対象外。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の施設については、</a:t>
            </a:r>
            <a:r>
              <a:rPr lang="en-US" altLang="ja-JP" sz="923" dirty="0">
                <a:solidFill>
                  <a:srgbClr val="FF0000"/>
                </a:solidFill>
                <a:latin typeface="BIZ UDPゴシック" panose="020B0400000000000000" pitchFamily="50" charset="-128"/>
                <a:ea typeface="BIZ UDPゴシック" panose="020B0400000000000000" pitchFamily="50" charset="-128"/>
              </a:rPr>
              <a:t>VOC</a:t>
            </a:r>
            <a:r>
              <a:rPr lang="ja-JP" altLang="en-US" sz="923" dirty="0">
                <a:solidFill>
                  <a:srgbClr val="FF0000"/>
                </a:solidFill>
                <a:latin typeface="BIZ UDPゴシック" panose="020B0400000000000000" pitchFamily="50" charset="-128"/>
                <a:ea typeface="BIZ UDPゴシック" panose="020B0400000000000000" pitchFamily="50" charset="-128"/>
              </a:rPr>
              <a:t>に該当する物質は規制対象外。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p:txBody>
      </p:sp>
      <p:sp>
        <p:nvSpPr>
          <p:cNvPr id="6" name="タイトル 1">
            <a:extLst>
              <a:ext uri="{FF2B5EF4-FFF2-40B4-BE49-F238E27FC236}">
                <a16:creationId xmlns:a16="http://schemas.microsoft.com/office/drawing/2014/main" id="{3F8F9481-76D6-4D18-AAD0-F3D9E80233F3}"/>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条例改正の内容について⑥（対象施設一覧）</a:t>
            </a:r>
          </a:p>
        </p:txBody>
      </p:sp>
      <p:graphicFrame>
        <p:nvGraphicFramePr>
          <p:cNvPr id="7" name="表 6">
            <a:extLst>
              <a:ext uri="{FF2B5EF4-FFF2-40B4-BE49-F238E27FC236}">
                <a16:creationId xmlns:a16="http://schemas.microsoft.com/office/drawing/2014/main" id="{0AD3A9EF-034E-4A0D-939E-6AF3650A0DB5}"/>
              </a:ext>
            </a:extLst>
          </p:cNvPr>
          <p:cNvGraphicFramePr>
            <a:graphicFrameLocks noGrp="1"/>
          </p:cNvGraphicFramePr>
          <p:nvPr>
            <p:extLst>
              <p:ext uri="{D42A27DB-BD31-4B8C-83A1-F6EECF244321}">
                <p14:modId xmlns:p14="http://schemas.microsoft.com/office/powerpoint/2010/main" val="2479063365"/>
              </p:ext>
            </p:extLst>
          </p:nvPr>
        </p:nvGraphicFramePr>
        <p:xfrm>
          <a:off x="428576" y="858825"/>
          <a:ext cx="4544823" cy="5418146"/>
        </p:xfrm>
        <a:graphic>
          <a:graphicData uri="http://schemas.openxmlformats.org/drawingml/2006/table">
            <a:tbl>
              <a:tblPr firstRow="1" firstCol="1" bandRow="1">
                <a:tableStyleId>{5C22544A-7EE6-4342-B048-85BDC9FD1C3A}</a:tableStyleId>
              </a:tblPr>
              <a:tblGrid>
                <a:gridCol w="164337">
                  <a:extLst>
                    <a:ext uri="{9D8B030D-6E8A-4147-A177-3AD203B41FA5}">
                      <a16:colId xmlns:a16="http://schemas.microsoft.com/office/drawing/2014/main" val="1879744770"/>
                    </a:ext>
                  </a:extLst>
                </a:gridCol>
                <a:gridCol w="695815">
                  <a:extLst>
                    <a:ext uri="{9D8B030D-6E8A-4147-A177-3AD203B41FA5}">
                      <a16:colId xmlns:a16="http://schemas.microsoft.com/office/drawing/2014/main" val="2867043341"/>
                    </a:ext>
                  </a:extLst>
                </a:gridCol>
                <a:gridCol w="192671">
                  <a:extLst>
                    <a:ext uri="{9D8B030D-6E8A-4147-A177-3AD203B41FA5}">
                      <a16:colId xmlns:a16="http://schemas.microsoft.com/office/drawing/2014/main" val="1253531564"/>
                    </a:ext>
                  </a:extLst>
                </a:gridCol>
                <a:gridCol w="1764000">
                  <a:extLst>
                    <a:ext uri="{9D8B030D-6E8A-4147-A177-3AD203B41FA5}">
                      <a16:colId xmlns:a16="http://schemas.microsoft.com/office/drawing/2014/main" val="3837837326"/>
                    </a:ext>
                  </a:extLst>
                </a:gridCol>
                <a:gridCol w="1728000">
                  <a:extLst>
                    <a:ext uri="{9D8B030D-6E8A-4147-A177-3AD203B41FA5}">
                      <a16:colId xmlns:a16="http://schemas.microsoft.com/office/drawing/2014/main" val="2116176162"/>
                    </a:ext>
                  </a:extLst>
                </a:gridCol>
              </a:tblGrid>
              <a:tr h="328368">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02742494"/>
                  </a:ext>
                </a:extLst>
              </a:tr>
              <a:tr h="126508">
                <a:tc rowSpan="3">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6</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3">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ゴム製品の製造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加硫施設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912282"/>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混練施設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65371785"/>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22786527"/>
                  </a:ext>
                </a:extLst>
              </a:tr>
              <a:tr h="521284">
                <a:tc rowSpan="7">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7</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7">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窯業製品又は土石製品の製造</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法に掲げる焼成炉・溶融炉（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9</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79195075"/>
                  </a:ext>
                </a:extLst>
              </a:tr>
              <a:tr h="632541">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条例に掲げる焼成炉（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項）、溶融炉（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23</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005996490"/>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焼成施設及び溶融施設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88362204"/>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70000320"/>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樹脂加工施設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187823632"/>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04041928"/>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00153704"/>
                  </a:ext>
                </a:extLst>
              </a:tr>
              <a:tr h="632541">
                <a:tc rowSpan="14">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8</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14">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鉄鋼若しくは非鉄金属の製造、金属製品の製造又は機械若しくは機械器具の製造</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法に掲げる焙焼炉・焼結炉・煆焼炉（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3</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項）、焙焼炉・焼結炉・溶鉱炉・転炉・溶解炉・乾燥炉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14</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24</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法の規模のとおり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794525513"/>
                  </a:ext>
                </a:extLst>
              </a:tr>
              <a:tr h="506033">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条例に掲げる焙焼炉（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14</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項）、焼結炉（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項）、煆焼炉（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16</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17</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18</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項）、電気炉（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項）、電気炉（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23</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条例（ばいじん規制）の規模のとおり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624121246"/>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金属・精錬施設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58262852"/>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78870285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736566597"/>
                  </a:ext>
                </a:extLst>
              </a:tr>
              <a:tr h="25301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電気めっき施設、溶融めっき施設及び化成被膜施設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663600255"/>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ソルトバス</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41846069"/>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チ</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樹脂加工施設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429770208"/>
                  </a:ext>
                </a:extLst>
              </a:tr>
              <a:tr h="25301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リ</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酸洗施設、エッチング施設及び電解研摩施設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36502529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ヌ</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鋳型造形施設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13919011"/>
                  </a:ext>
                </a:extLst>
              </a:tr>
              <a:tr h="140709">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ル</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混合施設、配合施設及び混練施設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46909016"/>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ヲ</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反応施設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9370222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ワ</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85061437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カ</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洗浄施設</a:t>
                      </a:r>
                      <a:endParaRPr lang="ja-JP" sz="800" kern="10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液面の面積が</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0.5m</a:t>
                      </a:r>
                      <a:r>
                        <a:rPr lang="en-US" sz="800" kern="0" baseline="3000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94436984"/>
                  </a:ext>
                </a:extLst>
              </a:tr>
            </a:tbl>
          </a:graphicData>
        </a:graphic>
      </p:graphicFrame>
      <p:graphicFrame>
        <p:nvGraphicFramePr>
          <p:cNvPr id="8" name="表 7">
            <a:extLst>
              <a:ext uri="{FF2B5EF4-FFF2-40B4-BE49-F238E27FC236}">
                <a16:creationId xmlns:a16="http://schemas.microsoft.com/office/drawing/2014/main" id="{563E7FB1-8A2C-4A23-A9D3-BD0A8E026F9E}"/>
              </a:ext>
            </a:extLst>
          </p:cNvPr>
          <p:cNvGraphicFramePr>
            <a:graphicFrameLocks noGrp="1"/>
          </p:cNvGraphicFramePr>
          <p:nvPr>
            <p:extLst>
              <p:ext uri="{D42A27DB-BD31-4B8C-83A1-F6EECF244321}">
                <p14:modId xmlns:p14="http://schemas.microsoft.com/office/powerpoint/2010/main" val="4031157993"/>
              </p:ext>
            </p:extLst>
          </p:nvPr>
        </p:nvGraphicFramePr>
        <p:xfrm>
          <a:off x="5095875" y="858825"/>
          <a:ext cx="3779742" cy="4521040"/>
        </p:xfrm>
        <a:graphic>
          <a:graphicData uri="http://schemas.openxmlformats.org/drawingml/2006/table">
            <a:tbl>
              <a:tblPr firstRow="1" firstCol="1" bandRow="1">
                <a:tableStyleId>{5C22544A-7EE6-4342-B048-85BDC9FD1C3A}</a:tableStyleId>
              </a:tblPr>
              <a:tblGrid>
                <a:gridCol w="180672">
                  <a:extLst>
                    <a:ext uri="{9D8B030D-6E8A-4147-A177-3AD203B41FA5}">
                      <a16:colId xmlns:a16="http://schemas.microsoft.com/office/drawing/2014/main" val="1879744770"/>
                    </a:ext>
                  </a:extLst>
                </a:gridCol>
                <a:gridCol w="455962">
                  <a:extLst>
                    <a:ext uri="{9D8B030D-6E8A-4147-A177-3AD203B41FA5}">
                      <a16:colId xmlns:a16="http://schemas.microsoft.com/office/drawing/2014/main" val="2867043341"/>
                    </a:ext>
                  </a:extLst>
                </a:gridCol>
                <a:gridCol w="180672">
                  <a:extLst>
                    <a:ext uri="{9D8B030D-6E8A-4147-A177-3AD203B41FA5}">
                      <a16:colId xmlns:a16="http://schemas.microsoft.com/office/drawing/2014/main" val="1253531564"/>
                    </a:ext>
                  </a:extLst>
                </a:gridCol>
                <a:gridCol w="1161799">
                  <a:extLst>
                    <a:ext uri="{9D8B030D-6E8A-4147-A177-3AD203B41FA5}">
                      <a16:colId xmlns:a16="http://schemas.microsoft.com/office/drawing/2014/main" val="3837837326"/>
                    </a:ext>
                  </a:extLst>
                </a:gridCol>
                <a:gridCol w="1800637">
                  <a:extLst>
                    <a:ext uri="{9D8B030D-6E8A-4147-A177-3AD203B41FA5}">
                      <a16:colId xmlns:a16="http://schemas.microsoft.com/office/drawing/2014/main" val="2116176162"/>
                    </a:ext>
                  </a:extLst>
                </a:gridCol>
              </a:tblGrid>
              <a:tr h="324000">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02742494"/>
                  </a:ext>
                </a:extLst>
              </a:tr>
              <a:tr h="449683">
                <a:tc rowSpan="6">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9</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rowSpan="6">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その他の製品製造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2742233"/>
                  </a:ext>
                </a:extLst>
              </a:tr>
              <a:tr h="749472">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243269188"/>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3167342"/>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882173949"/>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786920112"/>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56936743"/>
                  </a:ext>
                </a:extLst>
              </a:tr>
              <a:tr h="299789">
                <a:tc rowSpan="3">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rowSpan="3">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法に掲げる廃棄物焼却炉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200kg/</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40802071"/>
                  </a:ext>
                </a:extLst>
              </a:tr>
              <a:tr h="299789">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条例に掲げる廃棄物焼却炉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200kg/</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84941573"/>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廃棄物焼却炉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50kg/</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058239352"/>
                  </a:ext>
                </a:extLst>
              </a:tr>
              <a:tr h="149894">
                <a:tc>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医療業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gridSpan="2">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54830302"/>
                  </a:ext>
                </a:extLst>
              </a:tr>
              <a:tr h="149894">
                <a:tc>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12</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gridSpan="2">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04345629"/>
                  </a:ext>
                </a:extLst>
              </a:tr>
              <a:tr h="149894">
                <a:tc rowSpan="3">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13</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rowSpan="3">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洗濯業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657808492"/>
                  </a:ext>
                </a:extLst>
              </a:tr>
              <a:tr h="449683">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ドライクリーニングの用に供するドライクリーニング施設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2">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一回のドライクリーニングに係る洗濯能力の合計が</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30kg</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以上の事業場に設置されるすべての施設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52477404"/>
                  </a:ext>
                </a:extLst>
              </a:tr>
              <a:tr h="299789">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ドライクリーニングの用に供する乾燥施設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vMerge="1">
                  <a:txBody>
                    <a:bodyPr/>
                    <a:lstStyle/>
                    <a:p>
                      <a:endParaRPr kumimoji="1" lang="ja-JP" altLang="en-US"/>
                    </a:p>
                  </a:txBody>
                  <a:tcPr/>
                </a:tc>
                <a:extLst>
                  <a:ext uri="{0D108BD9-81ED-4DB2-BD59-A6C34878D82A}">
                    <a16:rowId xmlns:a16="http://schemas.microsoft.com/office/drawing/2014/main" val="1924125453"/>
                  </a:ext>
                </a:extLst>
              </a:tr>
              <a:tr h="449683">
                <a:tc>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14</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物の製造に係る塗装</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gridSpan="2">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吹付塗装施設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endParaRPr kumimoji="1" lang="ja-JP" altLang="en-US"/>
                    </a:p>
                  </a:txBody>
                  <a:tcP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排風機能力（</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ｍ</a:t>
                      </a:r>
                      <a:r>
                        <a:rPr lang="en-US" sz="800" kern="0" baseline="3000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分以上）</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506320521"/>
                  </a:ext>
                </a:extLst>
              </a:tr>
            </a:tbl>
          </a:graphicData>
        </a:graphic>
      </p:graphicFrame>
    </p:spTree>
    <p:extLst>
      <p:ext uri="{BB962C8B-B14F-4D97-AF65-F5344CB8AC3E}">
        <p14:creationId xmlns:p14="http://schemas.microsoft.com/office/powerpoint/2010/main" val="1550956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0AF63E2-2900-4297-BB2C-D304339613DC}"/>
              </a:ext>
            </a:extLst>
          </p:cNvPr>
          <p:cNvSpPr>
            <a:spLocks noGrp="1"/>
          </p:cNvSpPr>
          <p:nvPr>
            <p:ph type="sldNum" sz="quarter" idx="12"/>
          </p:nvPr>
        </p:nvSpPr>
        <p:spPr/>
        <p:txBody>
          <a:bodyPr/>
          <a:lstStyle/>
          <a:p>
            <a:fld id="{33B36D01-8D84-416B-8533-51F8D6297C0F}" type="slidenum">
              <a:rPr kumimoji="1" lang="ja-JP" altLang="en-US" smtClean="0"/>
              <a:t>22</a:t>
            </a:fld>
            <a:endParaRPr kumimoji="1" lang="ja-JP" altLang="en-US"/>
          </a:p>
        </p:txBody>
      </p:sp>
      <p:graphicFrame>
        <p:nvGraphicFramePr>
          <p:cNvPr id="6" name="表 6">
            <a:extLst>
              <a:ext uri="{FF2B5EF4-FFF2-40B4-BE49-F238E27FC236}">
                <a16:creationId xmlns:a16="http://schemas.microsoft.com/office/drawing/2014/main" id="{8F38064C-1AB0-4EFB-A353-A763BAFC74CD}"/>
              </a:ext>
            </a:extLst>
          </p:cNvPr>
          <p:cNvGraphicFramePr>
            <a:graphicFrameLocks noGrp="1"/>
          </p:cNvGraphicFramePr>
          <p:nvPr>
            <p:extLst>
              <p:ext uri="{D42A27DB-BD31-4B8C-83A1-F6EECF244321}">
                <p14:modId xmlns:p14="http://schemas.microsoft.com/office/powerpoint/2010/main" val="1004487999"/>
              </p:ext>
            </p:extLst>
          </p:nvPr>
        </p:nvGraphicFramePr>
        <p:xfrm>
          <a:off x="700611" y="1175112"/>
          <a:ext cx="7990518" cy="4535941"/>
        </p:xfrm>
        <a:graphic>
          <a:graphicData uri="http://schemas.openxmlformats.org/drawingml/2006/table">
            <a:tbl>
              <a:tblPr firstRow="1" bandRow="1">
                <a:tableStyleId>{5C22544A-7EE6-4342-B048-85BDC9FD1C3A}</a:tableStyleId>
              </a:tblPr>
              <a:tblGrid>
                <a:gridCol w="1979089">
                  <a:extLst>
                    <a:ext uri="{9D8B030D-6E8A-4147-A177-3AD203B41FA5}">
                      <a16:colId xmlns:a16="http://schemas.microsoft.com/office/drawing/2014/main" val="3647480678"/>
                    </a:ext>
                  </a:extLst>
                </a:gridCol>
                <a:gridCol w="1562100">
                  <a:extLst>
                    <a:ext uri="{9D8B030D-6E8A-4147-A177-3AD203B41FA5}">
                      <a16:colId xmlns:a16="http://schemas.microsoft.com/office/drawing/2014/main" val="1328898251"/>
                    </a:ext>
                  </a:extLst>
                </a:gridCol>
                <a:gridCol w="4449329">
                  <a:extLst>
                    <a:ext uri="{9D8B030D-6E8A-4147-A177-3AD203B41FA5}">
                      <a16:colId xmlns:a16="http://schemas.microsoft.com/office/drawing/2014/main" val="2934162591"/>
                    </a:ext>
                  </a:extLst>
                </a:gridCol>
              </a:tblGrid>
              <a:tr h="387687">
                <a:tc>
                  <a:txBody>
                    <a:bodyPr/>
                    <a:lstStyle/>
                    <a:p>
                      <a:pPr algn="ctr"/>
                      <a:r>
                        <a:rPr kumimoji="1" lang="ja-JP" altLang="en-US" sz="1400" dirty="0">
                          <a:latin typeface="BIZ UDPゴシック" panose="020B0400000000000000" pitchFamily="50" charset="-128"/>
                          <a:ea typeface="BIZ UDPゴシック" panose="020B0400000000000000" pitchFamily="50" charset="-128"/>
                        </a:rPr>
                        <a:t>項目</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日付</a:t>
                      </a:r>
                    </a:p>
                  </a:txBody>
                  <a:tcPr anchor="ct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備考</a:t>
                      </a:r>
                    </a:p>
                  </a:txBody>
                  <a:tcPr anchor="ctr"/>
                </a:tc>
                <a:extLst>
                  <a:ext uri="{0D108BD9-81ED-4DB2-BD59-A6C34878D82A}">
                    <a16:rowId xmlns:a16="http://schemas.microsoft.com/office/drawing/2014/main" val="1034968083"/>
                  </a:ext>
                </a:extLst>
              </a:tr>
              <a:tr h="1201831">
                <a:tc>
                  <a:txBody>
                    <a:bodyPr/>
                    <a:lstStyle/>
                    <a:p>
                      <a:r>
                        <a:rPr kumimoji="1" lang="ja-JP" altLang="en-US" sz="1400" dirty="0">
                          <a:latin typeface="BIZ UDPゴシック" panose="020B0400000000000000" pitchFamily="50" charset="-128"/>
                          <a:ea typeface="BIZ UDPゴシック" panose="020B0400000000000000" pitchFamily="50" charset="-128"/>
                        </a:rPr>
                        <a:t>本改正の施行日</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令和５年４月１日</a:t>
                      </a:r>
                      <a:endParaRPr kumimoji="1"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この日以降に工事着手される新設施設には測定義務及び排出基準が適用される。</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ただし、物質見直しによる届出済施設の廃止及び物質の規制対象外は令和４年４月１日に適用済。</a:t>
                      </a:r>
                      <a:endParaRPr kumimoji="1" lang="en-US" altLang="ja-JP"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32613032"/>
                  </a:ext>
                </a:extLst>
              </a:tr>
              <a:tr h="930449">
                <a:tc>
                  <a:txBody>
                    <a:bodyPr/>
                    <a:lstStyle/>
                    <a:p>
                      <a:r>
                        <a:rPr kumimoji="1" lang="ja-JP" altLang="en-US" sz="1400" dirty="0">
                          <a:latin typeface="BIZ UDPゴシック" panose="020B0400000000000000" pitchFamily="50" charset="-128"/>
                          <a:ea typeface="BIZ UDPゴシック" panose="020B0400000000000000" pitchFamily="50" charset="-128"/>
                        </a:rPr>
                        <a:t>これまで届出対象外であった既設施設（</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）の規制基準の適用日</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令和６年４月１日</a:t>
                      </a:r>
                      <a:endParaRPr kumimoji="1"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この日以降に測定義務及び排出基準が適用される。</a:t>
                      </a:r>
                      <a:endParaRPr kumimoji="1" lang="en-US" altLang="ja-JP" sz="1400" dirty="0">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使用届出は令和５年４月１日より</a:t>
                      </a:r>
                      <a:r>
                        <a:rPr kumimoji="1" lang="en-US" altLang="ja-JP" sz="1400" dirty="0">
                          <a:latin typeface="BIZ UDPゴシック" panose="020B0400000000000000" pitchFamily="50" charset="-128"/>
                          <a:ea typeface="BIZ UDPゴシック" panose="020B0400000000000000" pitchFamily="50" charset="-128"/>
                        </a:rPr>
                        <a:t>30</a:t>
                      </a:r>
                      <a:r>
                        <a:rPr kumimoji="1" lang="ja-JP" altLang="en-US" sz="1400" dirty="0">
                          <a:latin typeface="BIZ UDPゴシック" panose="020B0400000000000000" pitchFamily="50" charset="-128"/>
                          <a:ea typeface="BIZ UDPゴシック" panose="020B0400000000000000" pitchFamily="50" charset="-128"/>
                        </a:rPr>
                        <a:t>日以内に実施。</a:t>
                      </a:r>
                    </a:p>
                  </a:txBody>
                  <a:tcPr anchor="ctr"/>
                </a:tc>
                <a:extLst>
                  <a:ext uri="{0D108BD9-81ED-4DB2-BD59-A6C34878D82A}">
                    <a16:rowId xmlns:a16="http://schemas.microsoft.com/office/drawing/2014/main" val="2870304292"/>
                  </a:ext>
                </a:extLst>
              </a:tr>
              <a:tr h="2015974">
                <a:tc>
                  <a:txBody>
                    <a:bodyPr/>
                    <a:lstStyle/>
                    <a:p>
                      <a:r>
                        <a:rPr kumimoji="1" lang="ja-JP" altLang="en-US" sz="1400" dirty="0">
                          <a:latin typeface="BIZ UDPゴシック" panose="020B0400000000000000" pitchFamily="50" charset="-128"/>
                          <a:ea typeface="BIZ UDPゴシック" panose="020B0400000000000000" pitchFamily="50" charset="-128"/>
                        </a:rPr>
                        <a:t>これまで届出対象であった既設施設（</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）の規制基準の適用日</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令和６年４月１日</a:t>
                      </a:r>
                      <a:endParaRPr kumimoji="1"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この日以降に新規追加物質の測定義務及び排出基準が適用される。なお、既存規制対象物質については適用日にかかわらず測定義務及び排出基準がかかる。</a:t>
                      </a:r>
                      <a:endParaRPr kumimoji="1" lang="en-US" altLang="ja-JP" sz="1400" dirty="0">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なお、設備構造基準から濃度基準へと変更する物質（</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）は令和６年４月より前に新基準への移行も可能。</a:t>
                      </a:r>
                    </a:p>
                  </a:txBody>
                  <a:tcPr anchor="ctr"/>
                </a:tc>
                <a:extLst>
                  <a:ext uri="{0D108BD9-81ED-4DB2-BD59-A6C34878D82A}">
                    <a16:rowId xmlns:a16="http://schemas.microsoft.com/office/drawing/2014/main" val="1058722495"/>
                  </a:ext>
                </a:extLst>
              </a:tr>
            </a:tbl>
          </a:graphicData>
        </a:graphic>
      </p:graphicFrame>
      <p:sp>
        <p:nvSpPr>
          <p:cNvPr id="8" name="タイトル 1">
            <a:extLst>
              <a:ext uri="{FF2B5EF4-FFF2-40B4-BE49-F238E27FC236}">
                <a16:creationId xmlns:a16="http://schemas.microsoft.com/office/drawing/2014/main" id="{5350EAC7-834E-444C-BC67-43585960E787}"/>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条例改正の内容について⑦（施行日等）</a:t>
            </a:r>
          </a:p>
        </p:txBody>
      </p:sp>
      <p:sp>
        <p:nvSpPr>
          <p:cNvPr id="2" name="テキスト ボックス 1">
            <a:extLst>
              <a:ext uri="{FF2B5EF4-FFF2-40B4-BE49-F238E27FC236}">
                <a16:creationId xmlns:a16="http://schemas.microsoft.com/office/drawing/2014/main" id="{842E0453-5F32-4942-970C-26E19947ED56}"/>
              </a:ext>
            </a:extLst>
          </p:cNvPr>
          <p:cNvSpPr txBox="1"/>
          <p:nvPr/>
        </p:nvSpPr>
        <p:spPr>
          <a:xfrm>
            <a:off x="853012" y="5711054"/>
            <a:ext cx="6481261" cy="461665"/>
          </a:xfrm>
          <a:prstGeom prst="rect">
            <a:avLst/>
          </a:prstGeom>
          <a:noFill/>
        </p:spPr>
        <p:txBody>
          <a:bodyPr wrap="non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令和５年４月１日までに設置の工事に着手された施設</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塩化ビニルモノマー（クロロエチレン）、ニッケル化合物、ヒ素及びその化合物、ベンゼン　</a:t>
            </a:r>
          </a:p>
        </p:txBody>
      </p:sp>
    </p:spTree>
    <p:extLst>
      <p:ext uri="{BB962C8B-B14F-4D97-AF65-F5344CB8AC3E}">
        <p14:creationId xmlns:p14="http://schemas.microsoft.com/office/powerpoint/2010/main" val="433318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5F03CC9-77D5-49E6-AB17-ED05FF2801C5}"/>
              </a:ext>
            </a:extLst>
          </p:cNvPr>
          <p:cNvSpPr>
            <a:spLocks noGrp="1"/>
          </p:cNvSpPr>
          <p:nvPr>
            <p:ph type="sldNum" sz="quarter" idx="12"/>
          </p:nvPr>
        </p:nvSpPr>
        <p:spPr/>
        <p:txBody>
          <a:bodyPr/>
          <a:lstStyle/>
          <a:p>
            <a:fld id="{33B36D01-8D84-416B-8533-51F8D6297C0F}" type="slidenum">
              <a:rPr kumimoji="1" lang="ja-JP" altLang="en-US" smtClean="0"/>
              <a:t>23</a:t>
            </a:fld>
            <a:endParaRPr kumimoji="1" lang="ja-JP" altLang="en-US"/>
          </a:p>
        </p:txBody>
      </p:sp>
      <p:sp>
        <p:nvSpPr>
          <p:cNvPr id="2" name="タイトル 1">
            <a:extLst>
              <a:ext uri="{FF2B5EF4-FFF2-40B4-BE49-F238E27FC236}">
                <a16:creationId xmlns:a16="http://schemas.microsoft.com/office/drawing/2014/main" id="{54BD657B-0A8D-40E4-9977-FEF10C6C0312}"/>
              </a:ext>
            </a:extLst>
          </p:cNvPr>
          <p:cNvSpPr>
            <a:spLocks noGrp="1"/>
          </p:cNvSpPr>
          <p:nvPr>
            <p:ph type="title" idx="4294967295"/>
          </p:nvPr>
        </p:nvSpPr>
        <p:spPr>
          <a:xfrm>
            <a:off x="233187" y="203351"/>
            <a:ext cx="7543800" cy="653513"/>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知事が定める測定方法</a:t>
            </a:r>
            <a:endParaRPr kumimoji="1" lang="ja-JP" altLang="en-US" sz="2000" dirty="0">
              <a:latin typeface="BIZ UDPゴシック" panose="020B0400000000000000" pitchFamily="50" charset="-128"/>
              <a:ea typeface="BIZ UDPゴシック" panose="020B0400000000000000" pitchFamily="50" charset="-128"/>
            </a:endParaRPr>
          </a:p>
        </p:txBody>
      </p:sp>
      <p:graphicFrame>
        <p:nvGraphicFramePr>
          <p:cNvPr id="5" name="表 4">
            <a:extLst>
              <a:ext uri="{FF2B5EF4-FFF2-40B4-BE49-F238E27FC236}">
                <a16:creationId xmlns:a16="http://schemas.microsoft.com/office/drawing/2014/main" id="{C1C644DF-4C0D-4C94-B155-A42215EE9D20}"/>
              </a:ext>
            </a:extLst>
          </p:cNvPr>
          <p:cNvGraphicFramePr>
            <a:graphicFrameLocks noGrp="1"/>
          </p:cNvGraphicFramePr>
          <p:nvPr>
            <p:extLst>
              <p:ext uri="{D42A27DB-BD31-4B8C-83A1-F6EECF244321}">
                <p14:modId xmlns:p14="http://schemas.microsoft.com/office/powerpoint/2010/main" val="191527825"/>
              </p:ext>
            </p:extLst>
          </p:nvPr>
        </p:nvGraphicFramePr>
        <p:xfrm>
          <a:off x="600494" y="1427957"/>
          <a:ext cx="8297047" cy="4587934"/>
        </p:xfrm>
        <a:graphic>
          <a:graphicData uri="http://schemas.openxmlformats.org/drawingml/2006/table">
            <a:tbl>
              <a:tblPr firstRow="1" firstCol="1" bandRow="1">
                <a:tableStyleId>{21E4AEA4-8DFA-4A89-87EB-49C32662AFE0}</a:tableStyleId>
              </a:tblPr>
              <a:tblGrid>
                <a:gridCol w="316315">
                  <a:extLst>
                    <a:ext uri="{9D8B030D-6E8A-4147-A177-3AD203B41FA5}">
                      <a16:colId xmlns:a16="http://schemas.microsoft.com/office/drawing/2014/main" val="1293298706"/>
                    </a:ext>
                  </a:extLst>
                </a:gridCol>
                <a:gridCol w="3528000">
                  <a:extLst>
                    <a:ext uri="{9D8B030D-6E8A-4147-A177-3AD203B41FA5}">
                      <a16:colId xmlns:a16="http://schemas.microsoft.com/office/drawing/2014/main" val="3655554458"/>
                    </a:ext>
                  </a:extLst>
                </a:gridCol>
                <a:gridCol w="4452732">
                  <a:extLst>
                    <a:ext uri="{9D8B030D-6E8A-4147-A177-3AD203B41FA5}">
                      <a16:colId xmlns:a16="http://schemas.microsoft.com/office/drawing/2014/main" val="1774378556"/>
                    </a:ext>
                  </a:extLst>
                </a:gridCol>
              </a:tblGrid>
              <a:tr h="224154">
                <a:tc>
                  <a:txBody>
                    <a:bodyPr/>
                    <a:lstStyle/>
                    <a:p>
                      <a:pPr algn="ctr">
                        <a:lnSpc>
                          <a:spcPts val="1500"/>
                        </a:lnSpc>
                      </a:pP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ctr">
                        <a:lnSpc>
                          <a:spcPts val="1500"/>
                        </a:lnSpc>
                      </a:pPr>
                      <a:r>
                        <a:rPr lang="ja-JP" sz="1200" kern="100" dirty="0">
                          <a:effectLst/>
                          <a:latin typeface="BIZ UDPゴシック" panose="020B0400000000000000" pitchFamily="50" charset="-128"/>
                          <a:ea typeface="BIZ UDPゴシック" panose="020B0400000000000000" pitchFamily="50" charset="-128"/>
                        </a:rPr>
                        <a:t>有害物質</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ctr">
                        <a:lnSpc>
                          <a:spcPts val="1500"/>
                        </a:lnSpc>
                      </a:pPr>
                      <a:r>
                        <a:rPr lang="ja-JP" sz="1200" kern="100">
                          <a:effectLst/>
                          <a:latin typeface="BIZ UDPゴシック" panose="020B0400000000000000" pitchFamily="50" charset="-128"/>
                          <a:ea typeface="BIZ UDPゴシック" panose="020B0400000000000000" pitchFamily="50" charset="-128"/>
                        </a:rPr>
                        <a:t>測定方法</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2203314647"/>
                  </a:ext>
                </a:extLst>
              </a:tr>
              <a:tr h="1347863">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アクリロニトリル、塩化メチル（クロロメタン）、クロロエチレン（塩化ビニル）、クロロホルム、</a:t>
                      </a:r>
                      <a:r>
                        <a:rPr lang="en-US" sz="1200" u="sng" kern="100" dirty="0">
                          <a:effectLst/>
                          <a:latin typeface="BIZ UDPゴシック" panose="020B0400000000000000" pitchFamily="50" charset="-128"/>
                          <a:ea typeface="BIZ UDPゴシック" panose="020B0400000000000000" pitchFamily="50" charset="-128"/>
                        </a:rPr>
                        <a:t>1,2-</a:t>
                      </a:r>
                      <a:r>
                        <a:rPr lang="ja-JP" sz="1200" u="sng" kern="100" dirty="0">
                          <a:effectLst/>
                          <a:latin typeface="BIZ UDPゴシック" panose="020B0400000000000000" pitchFamily="50" charset="-128"/>
                          <a:ea typeface="BIZ UDPゴシック" panose="020B0400000000000000" pitchFamily="50" charset="-128"/>
                        </a:rPr>
                        <a:t>ジクロロエタン、ジクロロメタン及び</a:t>
                      </a:r>
                      <a:r>
                        <a:rPr lang="en-US" sz="1200" u="sng" kern="100" dirty="0">
                          <a:effectLst/>
                          <a:latin typeface="BIZ UDPゴシック" panose="020B0400000000000000" pitchFamily="50" charset="-128"/>
                          <a:ea typeface="BIZ UDPゴシック" panose="020B0400000000000000" pitchFamily="50" charset="-128"/>
                        </a:rPr>
                        <a:t>1,3-</a:t>
                      </a:r>
                      <a:r>
                        <a:rPr lang="ja-JP" sz="1200" u="sng" kern="100" dirty="0">
                          <a:effectLst/>
                          <a:latin typeface="BIZ UDPゴシック" panose="020B0400000000000000" pitchFamily="50" charset="-128"/>
                          <a:ea typeface="BIZ UDPゴシック" panose="020B0400000000000000" pitchFamily="50" charset="-128"/>
                        </a:rPr>
                        <a:t>ブタジエン</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（１）環境省排出ガス中の指定物質の測定方法マニュアル（平成</a:t>
                      </a:r>
                      <a:r>
                        <a:rPr lang="en-US" sz="1200" u="sng" kern="100" dirty="0">
                          <a:effectLst/>
                          <a:latin typeface="BIZ UDPゴシック" panose="020B0400000000000000" pitchFamily="50" charset="-128"/>
                          <a:ea typeface="BIZ UDPゴシック" panose="020B0400000000000000" pitchFamily="50" charset="-128"/>
                        </a:rPr>
                        <a:t>31</a:t>
                      </a:r>
                      <a:r>
                        <a:rPr lang="ja-JP" sz="1200" u="sng" kern="100" dirty="0">
                          <a:effectLst/>
                          <a:latin typeface="BIZ UDPゴシック" panose="020B0400000000000000" pitchFamily="50" charset="-128"/>
                          <a:ea typeface="BIZ UDPゴシック" panose="020B0400000000000000" pitchFamily="50" charset="-128"/>
                        </a:rPr>
                        <a:t>年３月改訂）に準拠し、バッグ採取法、真空瓶採取法</a:t>
                      </a:r>
                      <a:r>
                        <a:rPr lang="ja-JP" altLang="en-US" sz="1200" u="sng" kern="100" dirty="0">
                          <a:effectLst/>
                          <a:latin typeface="BIZ UDPゴシック" panose="020B0400000000000000" pitchFamily="50" charset="-128"/>
                          <a:ea typeface="BIZ UDPゴシック" panose="020B0400000000000000" pitchFamily="50" charset="-128"/>
                        </a:rPr>
                        <a:t>又は</a:t>
                      </a:r>
                      <a:r>
                        <a:rPr lang="ja-JP" sz="1200" u="sng" kern="100" dirty="0">
                          <a:effectLst/>
                          <a:latin typeface="BIZ UDPゴシック" panose="020B0400000000000000" pitchFamily="50" charset="-128"/>
                          <a:ea typeface="BIZ UDPゴシック" panose="020B0400000000000000" pitchFamily="50" charset="-128"/>
                        </a:rPr>
                        <a:t>キャニスタ採取法により排出ガスを捕集する。</a:t>
                      </a:r>
                    </a:p>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（２）（１）で捕集した試料は</a:t>
                      </a:r>
                      <a:r>
                        <a:rPr lang="en-US" altLang="ja-JP" sz="1200" u="sng" kern="100" dirty="0">
                          <a:effectLst/>
                          <a:latin typeface="BIZ UDPゴシック" panose="020B0400000000000000" pitchFamily="50" charset="-128"/>
                          <a:ea typeface="BIZ UDPゴシック" panose="020B0400000000000000" pitchFamily="50" charset="-128"/>
                        </a:rPr>
                        <a:t>JIS </a:t>
                      </a:r>
                      <a:r>
                        <a:rPr lang="en-US" sz="1200" u="sng" kern="100" dirty="0">
                          <a:effectLst/>
                          <a:latin typeface="BIZ UDPゴシック" panose="020B0400000000000000" pitchFamily="50" charset="-128"/>
                          <a:ea typeface="BIZ UDPゴシック" panose="020B0400000000000000" pitchFamily="50" charset="-128"/>
                        </a:rPr>
                        <a:t>K 0114</a:t>
                      </a:r>
                      <a:r>
                        <a:rPr lang="ja-JP" sz="1200" u="sng" kern="100" dirty="0">
                          <a:effectLst/>
                          <a:latin typeface="BIZ UDPゴシック" panose="020B0400000000000000" pitchFamily="50" charset="-128"/>
                          <a:ea typeface="BIZ UDPゴシック" panose="020B0400000000000000" pitchFamily="50" charset="-128"/>
                        </a:rPr>
                        <a:t>に定めるガスクロマトグラフ</a:t>
                      </a:r>
                      <a:r>
                        <a:rPr lang="ja-JP" altLang="en-US" sz="1200" u="sng" kern="100" dirty="0">
                          <a:effectLst/>
                          <a:latin typeface="BIZ UDPゴシック" panose="020B0400000000000000" pitchFamily="50" charset="-128"/>
                          <a:ea typeface="BIZ UDPゴシック" panose="020B0400000000000000" pitchFamily="50" charset="-128"/>
                        </a:rPr>
                        <a:t>分析</a:t>
                      </a:r>
                      <a:r>
                        <a:rPr lang="ja-JP" sz="1200" u="sng" kern="100" dirty="0">
                          <a:effectLst/>
                          <a:latin typeface="BIZ UDPゴシック" panose="020B0400000000000000" pitchFamily="50" charset="-128"/>
                          <a:ea typeface="BIZ UDPゴシック" panose="020B0400000000000000" pitchFamily="50" charset="-128"/>
                        </a:rPr>
                        <a:t>法</a:t>
                      </a:r>
                      <a:r>
                        <a:rPr lang="en-US" sz="1200" u="sng" kern="100" dirty="0">
                          <a:effectLst/>
                          <a:latin typeface="BIZ UDPゴシック" panose="020B0400000000000000" pitchFamily="50" charset="-128"/>
                          <a:ea typeface="BIZ UDPゴシック" panose="020B0400000000000000" pitchFamily="50" charset="-128"/>
                        </a:rPr>
                        <a:t>(</a:t>
                      </a:r>
                      <a:r>
                        <a:rPr lang="ja-JP" sz="1200" u="sng" kern="100" dirty="0">
                          <a:effectLst/>
                          <a:latin typeface="BIZ UDPゴシック" panose="020B0400000000000000" pitchFamily="50" charset="-128"/>
                          <a:ea typeface="BIZ UDPゴシック" panose="020B0400000000000000" pitchFamily="50" charset="-128"/>
                        </a:rPr>
                        <a:t>水素炎イオン化検出器を用いる方法に限る。</a:t>
                      </a:r>
                      <a:r>
                        <a:rPr lang="en-US" sz="1200" u="sng" kern="100" dirty="0">
                          <a:effectLst/>
                          <a:latin typeface="BIZ UDPゴシック" panose="020B0400000000000000" pitchFamily="50" charset="-128"/>
                          <a:ea typeface="BIZ UDPゴシック" panose="020B0400000000000000" pitchFamily="50" charset="-128"/>
                        </a:rPr>
                        <a:t>)</a:t>
                      </a:r>
                      <a:r>
                        <a:rPr lang="ja-JP" sz="1200" u="sng" kern="100" dirty="0">
                          <a:effectLst/>
                          <a:latin typeface="BIZ UDPゴシック" panose="020B0400000000000000" pitchFamily="50" charset="-128"/>
                          <a:ea typeface="BIZ UDPゴシック" panose="020B0400000000000000" pitchFamily="50" charset="-128"/>
                        </a:rPr>
                        <a:t>又は</a:t>
                      </a:r>
                      <a:r>
                        <a:rPr lang="en-US" altLang="ja-JP" sz="1200" u="sng" kern="100" dirty="0">
                          <a:effectLst/>
                          <a:latin typeface="BIZ UDPゴシック" panose="020B0400000000000000" pitchFamily="50" charset="-128"/>
                          <a:ea typeface="BIZ UDPゴシック" panose="020B0400000000000000" pitchFamily="50" charset="-128"/>
                        </a:rPr>
                        <a:t>JIS </a:t>
                      </a:r>
                      <a:r>
                        <a:rPr lang="en-US" sz="1200" u="sng" kern="100" dirty="0">
                          <a:effectLst/>
                          <a:latin typeface="BIZ UDPゴシック" panose="020B0400000000000000" pitchFamily="50" charset="-128"/>
                          <a:ea typeface="BIZ UDPゴシック" panose="020B0400000000000000" pitchFamily="50" charset="-128"/>
                        </a:rPr>
                        <a:t>K 0123</a:t>
                      </a:r>
                      <a:r>
                        <a:rPr lang="ja-JP" sz="1200" u="sng" kern="100" dirty="0">
                          <a:effectLst/>
                          <a:latin typeface="BIZ UDPゴシック" panose="020B0400000000000000" pitchFamily="50" charset="-128"/>
                          <a:ea typeface="BIZ UDPゴシック" panose="020B0400000000000000" pitchFamily="50" charset="-128"/>
                        </a:rPr>
                        <a:t>に定めるガスクロマトグラフ質量分析法により分析する。</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898977658"/>
                  </a:ext>
                </a:extLst>
              </a:tr>
              <a:tr h="192667">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②</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アセトアルデヒド</a:t>
                      </a:r>
                      <a:r>
                        <a:rPr lang="ja-JP" sz="1200" kern="100" dirty="0">
                          <a:effectLst/>
                          <a:latin typeface="BIZ UDPゴシック" panose="020B0400000000000000" pitchFamily="50" charset="-128"/>
                          <a:ea typeface="BIZ UDPゴシック" panose="020B0400000000000000" pitchFamily="50" charset="-128"/>
                        </a:rPr>
                        <a:t>及びホルムアルデヒド</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0303</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3447880985"/>
                  </a:ext>
                </a:extLst>
              </a:tr>
              <a:tr h="192667">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③</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a:effectLst/>
                          <a:latin typeface="BIZ UDPゴシック" panose="020B0400000000000000" pitchFamily="50" charset="-128"/>
                          <a:ea typeface="BIZ UDPゴシック" panose="020B0400000000000000" pitchFamily="50" charset="-128"/>
                        </a:rPr>
                        <a:t>塩化水素</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0107</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2990431131"/>
                  </a:ext>
                </a:extLst>
              </a:tr>
              <a:tr h="192667">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④</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a:effectLst/>
                          <a:latin typeface="BIZ UDPゴシック" panose="020B0400000000000000" pitchFamily="50" charset="-128"/>
                          <a:ea typeface="BIZ UDPゴシック" panose="020B0400000000000000" pitchFamily="50" charset="-128"/>
                        </a:rPr>
                        <a:t>塩素</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0106</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1428843629"/>
                  </a:ext>
                </a:extLst>
              </a:tr>
              <a:tr h="641707">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⑤</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dirty="0">
                          <a:effectLst/>
                          <a:latin typeface="BIZ UDPゴシック" panose="020B0400000000000000" pitchFamily="50" charset="-128"/>
                          <a:ea typeface="BIZ UDPゴシック" panose="020B0400000000000000" pitchFamily="50" charset="-128"/>
                        </a:rPr>
                        <a:t>カドミウム及びその化合物、鉛及びその化合物、</a:t>
                      </a:r>
                      <a:r>
                        <a:rPr lang="ja-JP" sz="1200" u="sng" kern="100" dirty="0">
                          <a:effectLst/>
                          <a:latin typeface="BIZ UDPゴシック" panose="020B0400000000000000" pitchFamily="50" charset="-128"/>
                          <a:ea typeface="BIZ UDPゴシック" panose="020B0400000000000000" pitchFamily="50" charset="-128"/>
                        </a:rPr>
                        <a:t>ニッケル化合物</a:t>
                      </a:r>
                      <a:r>
                        <a:rPr lang="ja-JP" sz="1200" kern="100" dirty="0">
                          <a:effectLst/>
                          <a:latin typeface="BIZ UDPゴシック" panose="020B0400000000000000" pitchFamily="50" charset="-128"/>
                          <a:ea typeface="BIZ UDPゴシック" panose="020B0400000000000000" pitchFamily="50" charset="-128"/>
                        </a:rPr>
                        <a:t>、</a:t>
                      </a:r>
                      <a:r>
                        <a:rPr lang="ja-JP" sz="1200" u="sng" kern="100" dirty="0">
                          <a:effectLst/>
                          <a:latin typeface="BIZ UDPゴシック" panose="020B0400000000000000" pitchFamily="50" charset="-128"/>
                          <a:ea typeface="BIZ UDPゴシック" panose="020B0400000000000000" pitchFamily="50" charset="-128"/>
                        </a:rPr>
                        <a:t>砒素及びその化合物</a:t>
                      </a:r>
                      <a:r>
                        <a:rPr lang="ja-JP" sz="1200" kern="100" dirty="0">
                          <a:effectLst/>
                          <a:latin typeface="BIZ UDPゴシック" panose="020B0400000000000000" pitchFamily="50" charset="-128"/>
                          <a:ea typeface="BIZ UDPゴシック" panose="020B0400000000000000" pitchFamily="50" charset="-128"/>
                        </a:rPr>
                        <a:t>、ベリリウム及びその化合物並びにマンガン及びその化合物</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0083</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4243733683"/>
                  </a:ext>
                </a:extLst>
              </a:tr>
              <a:tr h="961835">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⑥</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dirty="0">
                          <a:effectLst/>
                          <a:latin typeface="BIZ UDPゴシック" panose="020B0400000000000000" pitchFamily="50" charset="-128"/>
                          <a:ea typeface="BIZ UDPゴシック" panose="020B0400000000000000" pitchFamily="50" charset="-128"/>
                        </a:rPr>
                        <a:t>水銀及びその化合物</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0222</a:t>
                      </a:r>
                      <a:r>
                        <a:rPr lang="ja-JP" sz="1200" kern="100" dirty="0">
                          <a:effectLst/>
                          <a:latin typeface="BIZ UDPゴシック" panose="020B0400000000000000" pitchFamily="50" charset="-128"/>
                          <a:ea typeface="BIZ UDPゴシック" panose="020B0400000000000000" pitchFamily="50" charset="-128"/>
                        </a:rPr>
                        <a:t>に定める方法</a:t>
                      </a:r>
                      <a:r>
                        <a:rPr lang="ja-JP" altLang="en-US" sz="1200" kern="100" dirty="0">
                          <a:effectLst/>
                          <a:latin typeface="BIZ UDPゴシック" panose="020B0400000000000000" pitchFamily="50" charset="-128"/>
                          <a:ea typeface="BIZ UDPゴシック" panose="020B0400000000000000" pitchFamily="50" charset="-128"/>
                        </a:rPr>
                        <a:t>の</a:t>
                      </a:r>
                      <a:r>
                        <a:rPr lang="ja-JP" altLang="en-US" sz="1200" u="sng" kern="100" dirty="0">
                          <a:effectLst/>
                          <a:latin typeface="BIZ UDPゴシック" panose="020B0400000000000000" pitchFamily="50" charset="-128"/>
                          <a:ea typeface="BIZ UDPゴシック" panose="020B0400000000000000" pitchFamily="50" charset="-128"/>
                        </a:rPr>
                        <a:t>うちガス状水銀の測定法</a:t>
                      </a:r>
                      <a:r>
                        <a:rPr lang="ja-JP" sz="1200" kern="100" dirty="0">
                          <a:effectLst/>
                          <a:latin typeface="BIZ UDPゴシック" panose="020B0400000000000000" pitchFamily="50" charset="-128"/>
                          <a:ea typeface="BIZ UDPゴシック" panose="020B0400000000000000" pitchFamily="50" charset="-128"/>
                        </a:rPr>
                        <a:t>。ただし、水銀及びその化合物の量が著しく変動する有害物質に係る届出施設にあっては、排出ガス中の水銀測定法</a:t>
                      </a: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平成</a:t>
                      </a:r>
                      <a:r>
                        <a:rPr lang="en-US" sz="1200" kern="100" dirty="0">
                          <a:effectLst/>
                          <a:latin typeface="BIZ UDPゴシック" panose="020B0400000000000000" pitchFamily="50" charset="-128"/>
                          <a:ea typeface="BIZ UDPゴシック" panose="020B0400000000000000" pitchFamily="50" charset="-128"/>
                        </a:rPr>
                        <a:t>28</a:t>
                      </a:r>
                      <a:r>
                        <a:rPr lang="ja-JP" sz="1200" kern="100" dirty="0">
                          <a:effectLst/>
                          <a:latin typeface="BIZ UDPゴシック" panose="020B0400000000000000" pitchFamily="50" charset="-128"/>
                          <a:ea typeface="BIZ UDPゴシック" panose="020B0400000000000000" pitchFamily="50" charset="-128"/>
                        </a:rPr>
                        <a:t>年環境省告示第</a:t>
                      </a:r>
                      <a:r>
                        <a:rPr lang="en-US" sz="1200" kern="100" dirty="0">
                          <a:effectLst/>
                          <a:latin typeface="BIZ UDPゴシック" panose="020B0400000000000000" pitchFamily="50" charset="-128"/>
                          <a:ea typeface="BIZ UDPゴシック" panose="020B0400000000000000" pitchFamily="50" charset="-128"/>
                        </a:rPr>
                        <a:t>94</a:t>
                      </a:r>
                      <a:r>
                        <a:rPr lang="ja-JP" sz="1200" kern="100" dirty="0">
                          <a:effectLst/>
                          <a:latin typeface="BIZ UDPゴシック" panose="020B0400000000000000" pitchFamily="50" charset="-128"/>
                          <a:ea typeface="BIZ UDPゴシック" panose="020B0400000000000000" pitchFamily="50" charset="-128"/>
                        </a:rPr>
                        <a:t>号</a:t>
                      </a: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で定めるガス状水銀の測定法を適用することができるものとする。</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1770407004"/>
                  </a:ext>
                </a:extLst>
              </a:tr>
              <a:tr h="417187">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⑦</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テトラクロロエチレン</a:t>
                      </a:r>
                      <a:r>
                        <a:rPr lang="ja-JP" altLang="en-US" sz="1200" u="sng" kern="100" dirty="0">
                          <a:effectLst/>
                          <a:latin typeface="BIZ UDPゴシック" panose="020B0400000000000000" pitchFamily="50" charset="-128"/>
                          <a:ea typeface="BIZ UDPゴシック" panose="020B0400000000000000" pitchFamily="50" charset="-128"/>
                        </a:rPr>
                        <a:t>及び</a:t>
                      </a:r>
                      <a:r>
                        <a:rPr lang="ja-JP" sz="1200" u="sng" kern="100" dirty="0">
                          <a:effectLst/>
                          <a:latin typeface="BIZ UDPゴシック" panose="020B0400000000000000" pitchFamily="50" charset="-128"/>
                          <a:ea typeface="BIZ UDPゴシック" panose="020B0400000000000000" pitchFamily="50" charset="-128"/>
                        </a:rPr>
                        <a:t>トリクロロエチレン</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u="sng" kern="100" dirty="0">
                          <a:effectLst/>
                          <a:latin typeface="BIZ UDPゴシック" panose="020B0400000000000000" pitchFamily="50" charset="-128"/>
                          <a:ea typeface="BIZ UDPゴシック" panose="020B0400000000000000" pitchFamily="50" charset="-128"/>
                        </a:rPr>
                        <a:t>JIS </a:t>
                      </a:r>
                      <a:r>
                        <a:rPr lang="ja-JP" altLang="en-US" sz="1200" u="sng" kern="100" dirty="0">
                          <a:effectLst/>
                          <a:latin typeface="BIZ UDPゴシック" panose="020B0400000000000000" pitchFamily="50" charset="-128"/>
                          <a:ea typeface="BIZ UDPゴシック" panose="020B0400000000000000" pitchFamily="50" charset="-128"/>
                        </a:rPr>
                        <a:t>Ｋ </a:t>
                      </a:r>
                      <a:r>
                        <a:rPr lang="en-US" altLang="ja-JP" sz="1200" u="sng" kern="100" dirty="0">
                          <a:effectLst/>
                          <a:latin typeface="BIZ UDPゴシック" panose="020B0400000000000000" pitchFamily="50" charset="-128"/>
                          <a:ea typeface="BIZ UDPゴシック" panose="020B0400000000000000" pitchFamily="50" charset="-128"/>
                        </a:rPr>
                        <a:t>0305</a:t>
                      </a:r>
                      <a:r>
                        <a:rPr lang="ja-JP" altLang="en-US" sz="1200" u="sng" kern="100" dirty="0">
                          <a:effectLst/>
                          <a:latin typeface="BIZ UDPゴシック" panose="020B0400000000000000" pitchFamily="50" charset="-128"/>
                          <a:ea typeface="BIZ UDPゴシック" panose="020B0400000000000000" pitchFamily="50" charset="-128"/>
                        </a:rPr>
                        <a:t>に定める方法又は</a:t>
                      </a:r>
                      <a:r>
                        <a:rPr lang="ja-JP" sz="1200" u="sng" kern="100" dirty="0">
                          <a:effectLst/>
                          <a:latin typeface="BIZ UDPゴシック" panose="020B0400000000000000" pitchFamily="50" charset="-128"/>
                          <a:ea typeface="BIZ UDPゴシック" panose="020B0400000000000000" pitchFamily="50" charset="-128"/>
                        </a:rPr>
                        <a:t>環境省排出ガス中の指定物質の測定方法マニュアル（平成</a:t>
                      </a:r>
                      <a:r>
                        <a:rPr lang="en-US" sz="1200" u="sng" kern="100" dirty="0">
                          <a:effectLst/>
                          <a:latin typeface="BIZ UDPゴシック" panose="020B0400000000000000" pitchFamily="50" charset="-128"/>
                          <a:ea typeface="BIZ UDPゴシック" panose="020B0400000000000000" pitchFamily="50" charset="-128"/>
                        </a:rPr>
                        <a:t>31</a:t>
                      </a:r>
                      <a:r>
                        <a:rPr lang="ja-JP" sz="1200" u="sng" kern="100" dirty="0">
                          <a:effectLst/>
                          <a:latin typeface="BIZ UDPゴシック" panose="020B0400000000000000" pitchFamily="50" charset="-128"/>
                          <a:ea typeface="BIZ UDPゴシック" panose="020B0400000000000000" pitchFamily="50" charset="-128"/>
                        </a:rPr>
                        <a:t>年３月改訂）に定める方法</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4199578071"/>
                  </a:ext>
                </a:extLst>
              </a:tr>
              <a:tr h="417187">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⑧</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altLang="ja-JP" sz="1200" u="sng" kern="100" dirty="0">
                          <a:effectLst/>
                          <a:latin typeface="BIZ UDPゴシック" panose="020B0400000000000000" pitchFamily="50" charset="-128"/>
                          <a:ea typeface="BIZ UDPゴシック" panose="020B0400000000000000" pitchFamily="50" charset="-128"/>
                        </a:rPr>
                        <a:t>ベンゼン</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200" u="sng" kern="100" dirty="0">
                          <a:effectLst/>
                          <a:latin typeface="BIZ UDPゴシック" panose="020B0400000000000000" pitchFamily="50" charset="-128"/>
                          <a:ea typeface="BIZ UDPゴシック" panose="020B0400000000000000" pitchFamily="50" charset="-128"/>
                        </a:rPr>
                        <a:t>JIS </a:t>
                      </a:r>
                      <a:r>
                        <a:rPr lang="ja-JP" altLang="en-US" sz="1200" u="sng" kern="100" dirty="0">
                          <a:effectLst/>
                          <a:latin typeface="BIZ UDPゴシック" panose="020B0400000000000000" pitchFamily="50" charset="-128"/>
                          <a:ea typeface="BIZ UDPゴシック" panose="020B0400000000000000" pitchFamily="50" charset="-128"/>
                        </a:rPr>
                        <a:t>Ｋ </a:t>
                      </a:r>
                      <a:r>
                        <a:rPr lang="en-US" altLang="ja-JP" sz="1200" u="sng" kern="100" dirty="0">
                          <a:effectLst/>
                          <a:latin typeface="BIZ UDPゴシック" panose="020B0400000000000000" pitchFamily="50" charset="-128"/>
                          <a:ea typeface="BIZ UDPゴシック" panose="020B0400000000000000" pitchFamily="50" charset="-128"/>
                        </a:rPr>
                        <a:t>0088</a:t>
                      </a:r>
                      <a:r>
                        <a:rPr lang="ja-JP" altLang="en-US" sz="1200" u="sng" kern="100" dirty="0">
                          <a:effectLst/>
                          <a:latin typeface="BIZ UDPゴシック" panose="020B0400000000000000" pitchFamily="50" charset="-128"/>
                          <a:ea typeface="BIZ UDPゴシック" panose="020B0400000000000000" pitchFamily="50" charset="-128"/>
                        </a:rPr>
                        <a:t>に定める方法又は</a:t>
                      </a:r>
                      <a:r>
                        <a:rPr lang="ja-JP" altLang="ja-JP" sz="1200" u="sng" kern="100" dirty="0">
                          <a:effectLst/>
                          <a:latin typeface="BIZ UDPゴシック" panose="020B0400000000000000" pitchFamily="50" charset="-128"/>
                          <a:ea typeface="BIZ UDPゴシック" panose="020B0400000000000000" pitchFamily="50" charset="-128"/>
                        </a:rPr>
                        <a:t>環境省排出ガス中の指定物質の測定方法マニュアル（平成</a:t>
                      </a:r>
                      <a:r>
                        <a:rPr lang="en-US" altLang="ja-JP" sz="1200" u="sng" kern="100" dirty="0">
                          <a:effectLst/>
                          <a:latin typeface="BIZ UDPゴシック" panose="020B0400000000000000" pitchFamily="50" charset="-128"/>
                          <a:ea typeface="BIZ UDPゴシック" panose="020B0400000000000000" pitchFamily="50" charset="-128"/>
                        </a:rPr>
                        <a:t>31</a:t>
                      </a:r>
                      <a:r>
                        <a:rPr lang="ja-JP" altLang="ja-JP" sz="1200" u="sng" kern="100" dirty="0">
                          <a:effectLst/>
                          <a:latin typeface="BIZ UDPゴシック" panose="020B0400000000000000" pitchFamily="50" charset="-128"/>
                          <a:ea typeface="BIZ UDPゴシック" panose="020B0400000000000000" pitchFamily="50" charset="-128"/>
                        </a:rPr>
                        <a:t>年３月改訂）に定める方法</a:t>
                      </a:r>
                      <a:endParaRPr lang="ja-JP" alt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2141081172"/>
                  </a:ext>
                </a:extLst>
              </a:tr>
            </a:tbl>
          </a:graphicData>
        </a:graphic>
      </p:graphicFrame>
      <p:sp>
        <p:nvSpPr>
          <p:cNvPr id="8" name="テキスト ボックス 7">
            <a:extLst>
              <a:ext uri="{FF2B5EF4-FFF2-40B4-BE49-F238E27FC236}">
                <a16:creationId xmlns:a16="http://schemas.microsoft.com/office/drawing/2014/main" id="{AA2A3FD5-9F28-4261-B5DA-6D18D80853D8}"/>
              </a:ext>
            </a:extLst>
          </p:cNvPr>
          <p:cNvSpPr txBox="1"/>
          <p:nvPr/>
        </p:nvSpPr>
        <p:spPr>
          <a:xfrm>
            <a:off x="459382" y="907305"/>
            <a:ext cx="8438159"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濃度規制を適用している物質について、</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平成</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日大阪府公告第</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35</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号</a:t>
            </a:r>
            <a:r>
              <a:rPr lang="ja-JP" altLang="en-US"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により</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排出ガス中の物質濃度の測定方法</a:t>
            </a:r>
            <a:r>
              <a:rPr lang="ja-JP" altLang="en-US"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を定めている。（下線部は今回追加）</a:t>
            </a:r>
            <a:endPar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DF8ECA56-BE2C-424C-BD4A-1E956781A5A4}"/>
              </a:ext>
            </a:extLst>
          </p:cNvPr>
          <p:cNvSpPr txBox="1"/>
          <p:nvPr/>
        </p:nvSpPr>
        <p:spPr>
          <a:xfrm>
            <a:off x="600494" y="6015891"/>
            <a:ext cx="9332936" cy="276999"/>
          </a:xfrm>
          <a:prstGeom prst="rect">
            <a:avLst/>
          </a:prstGeom>
          <a:noFill/>
        </p:spPr>
        <p:txBody>
          <a:bodyPr wrap="square" rtlCol="0">
            <a:spAutoFit/>
          </a:bodyPr>
          <a:lstStyle/>
          <a:p>
            <a:r>
              <a:rPr kumimoji="1" lang="ja-JP" altLang="en-US" sz="1200" b="1" dirty="0">
                <a:latin typeface="BIZ UDPゴシック" panose="020B0400000000000000" pitchFamily="50" charset="-128"/>
                <a:ea typeface="BIZ UDPゴシック" panose="020B0400000000000000" pitchFamily="50" charset="-128"/>
              </a:rPr>
              <a:t>　→①について、</a:t>
            </a:r>
            <a:r>
              <a:rPr kumimoji="1" lang="ja-JP" altLang="en-US" sz="1200" b="1" u="sng" dirty="0">
                <a:latin typeface="BIZ UDPゴシック" panose="020B0400000000000000" pitchFamily="50" charset="-128"/>
                <a:ea typeface="BIZ UDPゴシック" panose="020B0400000000000000" pitchFamily="50" charset="-128"/>
              </a:rPr>
              <a:t>今回新たに測定要領を大阪府と地方独立行政法人大阪府立環境農林水産総合研究所により作成。</a:t>
            </a:r>
            <a:endParaRPr lang="en-US" altLang="ja-JP" sz="1200" b="1" u="sng"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4290058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60" y="758952"/>
            <a:ext cx="8321040" cy="356616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３．届出の手続き等について</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24</a:t>
            </a:fld>
            <a:endParaRPr kumimoji="1" lang="ja-JP" altLang="en-US"/>
          </a:p>
        </p:txBody>
      </p:sp>
    </p:spTree>
    <p:extLst>
      <p:ext uri="{BB962C8B-B14F-4D97-AF65-F5344CB8AC3E}">
        <p14:creationId xmlns:p14="http://schemas.microsoft.com/office/powerpoint/2010/main" val="2814957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BF7B553-EE1C-4EBD-9DCE-51CF7CE0B891}"/>
              </a:ext>
            </a:extLst>
          </p:cNvPr>
          <p:cNvSpPr>
            <a:spLocks noGrp="1"/>
          </p:cNvSpPr>
          <p:nvPr>
            <p:ph type="sldNum" sz="quarter" idx="12"/>
          </p:nvPr>
        </p:nvSpPr>
        <p:spPr/>
        <p:txBody>
          <a:bodyPr/>
          <a:lstStyle/>
          <a:p>
            <a:fld id="{33B36D01-8D84-416B-8533-51F8D6297C0F}" type="slidenum">
              <a:rPr kumimoji="1" lang="ja-JP" altLang="en-US" smtClean="0"/>
              <a:t>25</a:t>
            </a:fld>
            <a:endParaRPr kumimoji="1" lang="ja-JP" altLang="en-US"/>
          </a:p>
        </p:txBody>
      </p:sp>
      <p:sp>
        <p:nvSpPr>
          <p:cNvPr id="5" name="四角形: 角を丸くする 4">
            <a:extLst>
              <a:ext uri="{FF2B5EF4-FFF2-40B4-BE49-F238E27FC236}">
                <a16:creationId xmlns:a16="http://schemas.microsoft.com/office/drawing/2014/main" id="{06948ED8-8240-4597-A374-48DCB50B5595}"/>
              </a:ext>
            </a:extLst>
          </p:cNvPr>
          <p:cNvSpPr/>
          <p:nvPr/>
        </p:nvSpPr>
        <p:spPr>
          <a:xfrm>
            <a:off x="711597" y="2881751"/>
            <a:ext cx="7720805" cy="3257792"/>
          </a:xfrm>
          <a:prstGeom prst="roundRect">
            <a:avLst>
              <a:gd name="adj" fmla="val 6056"/>
            </a:avLst>
          </a:prstGeom>
          <a:solidFill>
            <a:schemeClr val="accent1">
              <a:lumMod val="20000"/>
              <a:lumOff val="80000"/>
            </a:schemeClr>
          </a:solidFill>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indent="-342900" algn="just">
              <a:lnSpc>
                <a:spcPct val="150000"/>
              </a:lnSpc>
              <a:buFont typeface="+mj-lt"/>
              <a:buAutoNum type="arabicPeriod" startAt="2"/>
            </a:pPr>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a:t>
            </a:r>
            <a:r>
              <a:rPr 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基準の順守と測定義務</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just">
              <a:lnSpc>
                <a:spcPct val="150000"/>
              </a:lnSpc>
              <a:buFont typeface="BIZ UDPゴシック" panose="020B0400000000000000" pitchFamily="50" charset="-128"/>
              <a:buChar char="○"/>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規制対象施設は</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基準</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（排出基準又は設備構造基準）</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を順守してください。なお、既に施設を設置している場合は適用の猶予期間があります。</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just">
              <a:lnSpc>
                <a:spcPct val="150000"/>
              </a:lnSpc>
              <a:buFont typeface="BIZ UDPゴシック" panose="020B0400000000000000" pitchFamily="50" charset="-128"/>
              <a:buChar cha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排出基準適用物質は、</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排出基準の順守を確認するため</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、知事が定める測定方法により</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か月を超えない作業期間ごとに</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回以上有害物質を測定し、その結果の記録を３年間保存する</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義務があります。</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lvl="0" algn="just">
              <a:lnSpc>
                <a:spcPct val="15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（参考）</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lvl="0" indent="-285750" algn="just">
              <a:lnSpc>
                <a:spcPct val="150000"/>
              </a:lnSpc>
              <a:buFont typeface="BIZ UDPゴシック" panose="020B0400000000000000" pitchFamily="50" charset="-128"/>
              <a:buChar cha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設備構造基準適用物質（六価クロム化合物・エチレンオキシド）は、排</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ガス処理装置毎に規則で定められた項目について、届出施設等の使用及び管理の状況を記録し、その記録を３年間保存する義務があります。</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タイトル 1">
            <a:extLst>
              <a:ext uri="{FF2B5EF4-FFF2-40B4-BE49-F238E27FC236}">
                <a16:creationId xmlns:a16="http://schemas.microsoft.com/office/drawing/2014/main" id="{E7CD91B4-BD18-4590-A95D-679C9FD49CFD}"/>
              </a:ext>
            </a:extLst>
          </p:cNvPr>
          <p:cNvSpPr txBox="1">
            <a:spLocks/>
          </p:cNvSpPr>
          <p:nvPr/>
        </p:nvSpPr>
        <p:spPr>
          <a:xfrm>
            <a:off x="448363" y="13076"/>
            <a:ext cx="7543800" cy="64928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事業者の方に行っていただくこと</a:t>
            </a:r>
          </a:p>
        </p:txBody>
      </p:sp>
      <p:sp>
        <p:nvSpPr>
          <p:cNvPr id="7" name="四角形: 角を丸くする 6">
            <a:extLst>
              <a:ext uri="{FF2B5EF4-FFF2-40B4-BE49-F238E27FC236}">
                <a16:creationId xmlns:a16="http://schemas.microsoft.com/office/drawing/2014/main" id="{808C4933-6989-4502-B702-F1EB470C77D8}"/>
              </a:ext>
            </a:extLst>
          </p:cNvPr>
          <p:cNvSpPr/>
          <p:nvPr/>
        </p:nvSpPr>
        <p:spPr>
          <a:xfrm>
            <a:off x="688558" y="919686"/>
            <a:ext cx="7720805" cy="1704742"/>
          </a:xfrm>
          <a:prstGeom prst="roundRect">
            <a:avLst>
              <a:gd name="adj" fmla="val 10785"/>
            </a:avLst>
          </a:prstGeom>
          <a:solidFill>
            <a:schemeClr val="accent1">
              <a:lumMod val="20000"/>
              <a:lumOff val="80000"/>
            </a:schemeClr>
          </a:solidFill>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indent="-342900" algn="just">
              <a:lnSpc>
                <a:spcPct val="150000"/>
              </a:lnSpc>
              <a:buFont typeface="+mj-lt"/>
              <a:buAutoNum type="arabicPeriod"/>
            </a:pPr>
            <a:r>
              <a:rPr 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届出の手続き</a:t>
            </a:r>
          </a:p>
          <a:p>
            <a:pPr marL="342900" lvl="0" indent="-342900" algn="just">
              <a:lnSpc>
                <a:spcPct val="150000"/>
              </a:lnSpc>
              <a:buFont typeface="BIZ UDPゴシック" panose="020B0400000000000000" pitchFamily="50" charset="-128"/>
              <a:buChar char="○"/>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有害物質排出施設を新たに設置しようとする方は、設置する</a:t>
            </a:r>
            <a:r>
              <a:rPr 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60</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日以上前に「設置届出書」を各市町村の環境担当窓口まで提出する必要があります。</a:t>
            </a:r>
          </a:p>
          <a:p>
            <a:pPr marL="342900" lvl="0" indent="-342900" algn="just">
              <a:lnSpc>
                <a:spcPct val="150000"/>
              </a:lnSpc>
              <a:buFont typeface="BIZ UDPゴシック" panose="020B0400000000000000" pitchFamily="50" charset="-128"/>
              <a:buChar char="○"/>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なお、</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令和５年４月１日時点で</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既に施設を設置している場合は、「使用届出書」を施行日から</a:t>
            </a:r>
            <a:r>
              <a:rPr 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日以内に提出してください。</a:t>
            </a:r>
          </a:p>
        </p:txBody>
      </p:sp>
    </p:spTree>
    <p:extLst>
      <p:ext uri="{BB962C8B-B14F-4D97-AF65-F5344CB8AC3E}">
        <p14:creationId xmlns:p14="http://schemas.microsoft.com/office/powerpoint/2010/main" val="1979531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7483C-AFD6-4EE8-8E9D-8C9EC4F235FD}"/>
              </a:ext>
            </a:extLst>
          </p:cNvPr>
          <p:cNvSpPr>
            <a:spLocks noGrp="1"/>
          </p:cNvSpPr>
          <p:nvPr>
            <p:ph type="title" idx="4294967295"/>
          </p:nvPr>
        </p:nvSpPr>
        <p:spPr>
          <a:xfrm>
            <a:off x="448363" y="13076"/>
            <a:ext cx="7543800" cy="649287"/>
          </a:xfrm>
        </p:spPr>
        <p:txBody>
          <a:bodyPr>
            <a:normAutofit/>
          </a:bodyPr>
          <a:lstStyle/>
          <a:p>
            <a:r>
              <a:rPr kumimoji="1" lang="ja-JP" altLang="en-US" sz="2000" dirty="0">
                <a:latin typeface="BIZ UDPゴシック" panose="020B0400000000000000" pitchFamily="50" charset="-128"/>
                <a:ea typeface="BIZ UDPゴシック" panose="020B0400000000000000" pitchFamily="50" charset="-128"/>
              </a:rPr>
              <a:t>使用届出書の記載方法①（表紙）</a:t>
            </a:r>
          </a:p>
        </p:txBody>
      </p:sp>
      <p:sp>
        <p:nvSpPr>
          <p:cNvPr id="3" name="スライド番号プレースホルダー 2">
            <a:extLst>
              <a:ext uri="{FF2B5EF4-FFF2-40B4-BE49-F238E27FC236}">
                <a16:creationId xmlns:a16="http://schemas.microsoft.com/office/drawing/2014/main" id="{68B04E75-4067-44CD-AA1D-8E935404B482}"/>
              </a:ext>
            </a:extLst>
          </p:cNvPr>
          <p:cNvSpPr>
            <a:spLocks noGrp="1"/>
          </p:cNvSpPr>
          <p:nvPr>
            <p:ph type="sldNum" sz="quarter" idx="12"/>
          </p:nvPr>
        </p:nvSpPr>
        <p:spPr/>
        <p:txBody>
          <a:bodyPr/>
          <a:lstStyle/>
          <a:p>
            <a:fld id="{33B36D01-8D84-416B-8533-51F8D6297C0F}" type="slidenum">
              <a:rPr kumimoji="1" lang="ja-JP" altLang="en-US" smtClean="0"/>
              <a:t>26</a:t>
            </a:fld>
            <a:endParaRPr kumimoji="1" lang="ja-JP" altLang="en-US"/>
          </a:p>
        </p:txBody>
      </p:sp>
      <p:pic>
        <p:nvPicPr>
          <p:cNvPr id="7" name="図 6">
            <a:extLst>
              <a:ext uri="{FF2B5EF4-FFF2-40B4-BE49-F238E27FC236}">
                <a16:creationId xmlns:a16="http://schemas.microsoft.com/office/drawing/2014/main" id="{770A9290-BA93-4181-BF2A-33C6CB0B2EC3}"/>
              </a:ext>
            </a:extLst>
          </p:cNvPr>
          <p:cNvPicPr>
            <a:picLocks noChangeAspect="1"/>
          </p:cNvPicPr>
          <p:nvPr/>
        </p:nvPicPr>
        <p:blipFill>
          <a:blip r:embed="rId2"/>
          <a:stretch>
            <a:fillRect/>
          </a:stretch>
        </p:blipFill>
        <p:spPr>
          <a:xfrm>
            <a:off x="4178872" y="405598"/>
            <a:ext cx="4726589" cy="5731651"/>
          </a:xfrm>
          <a:prstGeom prst="rect">
            <a:avLst/>
          </a:prstGeom>
        </p:spPr>
      </p:pic>
      <p:sp>
        <p:nvSpPr>
          <p:cNvPr id="8" name="テキスト ボックス 7">
            <a:extLst>
              <a:ext uri="{FF2B5EF4-FFF2-40B4-BE49-F238E27FC236}">
                <a16:creationId xmlns:a16="http://schemas.microsoft.com/office/drawing/2014/main" id="{1237291D-4B4D-4F27-801C-329C3349033A}"/>
              </a:ext>
            </a:extLst>
          </p:cNvPr>
          <p:cNvSpPr txBox="1"/>
          <p:nvPr/>
        </p:nvSpPr>
        <p:spPr>
          <a:xfrm>
            <a:off x="626648" y="1013532"/>
            <a:ext cx="3172732" cy="1169551"/>
          </a:xfrm>
          <a:prstGeom prst="rect">
            <a:avLst/>
          </a:prstGeom>
          <a:noFill/>
          <a:ln>
            <a:solidFill>
              <a:schemeClr val="tx1"/>
            </a:solidFill>
            <a:prstDash val="dash"/>
          </a:ln>
        </p:spPr>
        <p:txBody>
          <a:bodyPr wrap="square" rtlCol="0">
            <a:spAutoFit/>
          </a:bodyPr>
          <a:lstStyle/>
          <a:p>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（施設例）</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施設種類：吹付塗装施設　１基</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処理装置：活性炭フィルター</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排風量：</a:t>
            </a:r>
            <a:r>
              <a:rPr lang="en-US" alt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rPr>
              <a:t>130</a:t>
            </a:r>
            <a:r>
              <a:rPr lang="en-US" altLang="ja-JP" sz="1400" kern="100">
                <a:latin typeface="BIZ UDPゴシック" panose="020B0400000000000000" pitchFamily="50" charset="-128"/>
                <a:ea typeface="BIZ UDPゴシック" panose="020B0400000000000000" pitchFamily="50" charset="-128"/>
                <a:cs typeface="Times New Roman" panose="02020603050405020304" pitchFamily="18" charset="0"/>
              </a:rPr>
              <a:t>m</a:t>
            </a:r>
            <a:r>
              <a:rPr lang="en-US" altLang="ja-JP" sz="1400" kern="100" baseline="30000">
                <a:latin typeface="BIZ UDPゴシック" panose="020B0400000000000000" pitchFamily="50" charset="-128"/>
                <a:ea typeface="BIZ UDPゴシック" panose="020B0400000000000000" pitchFamily="50" charset="-128"/>
                <a:cs typeface="Times New Roman" panose="02020603050405020304" pitchFamily="18" charset="0"/>
              </a:rPr>
              <a:t>3</a:t>
            </a:r>
            <a:r>
              <a:rPr lang="en-US" altLang="ja-JP" sz="1400" kern="100">
                <a:latin typeface="BIZ UDPゴシック" panose="020B0400000000000000" pitchFamily="50" charset="-128"/>
                <a:ea typeface="BIZ UDPゴシック" panose="020B0400000000000000" pitchFamily="50" charset="-128"/>
                <a:cs typeface="Times New Roman" panose="02020603050405020304" pitchFamily="18" charset="0"/>
              </a:rPr>
              <a:t>/m</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有害物質：ホルムアルデヒド、トルエン</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26556A64-CCE5-4CC9-AA0C-483E88BE7495}"/>
              </a:ext>
            </a:extLst>
          </p:cNvPr>
          <p:cNvSpPr txBox="1"/>
          <p:nvPr/>
        </p:nvSpPr>
        <p:spPr>
          <a:xfrm>
            <a:off x="6360628" y="662363"/>
            <a:ext cx="230832"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①</a:t>
            </a:r>
          </a:p>
        </p:txBody>
      </p:sp>
      <p:sp>
        <p:nvSpPr>
          <p:cNvPr id="20" name="テキスト ボックス 19">
            <a:extLst>
              <a:ext uri="{FF2B5EF4-FFF2-40B4-BE49-F238E27FC236}">
                <a16:creationId xmlns:a16="http://schemas.microsoft.com/office/drawing/2014/main" id="{DF349E40-EE8C-456F-8238-E33F3B565E9E}"/>
              </a:ext>
            </a:extLst>
          </p:cNvPr>
          <p:cNvSpPr txBox="1"/>
          <p:nvPr/>
        </p:nvSpPr>
        <p:spPr>
          <a:xfrm>
            <a:off x="5964989" y="1238269"/>
            <a:ext cx="230832"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①</a:t>
            </a:r>
          </a:p>
        </p:txBody>
      </p:sp>
      <p:sp>
        <p:nvSpPr>
          <p:cNvPr id="21" name="テキスト ボックス 20">
            <a:extLst>
              <a:ext uri="{FF2B5EF4-FFF2-40B4-BE49-F238E27FC236}">
                <a16:creationId xmlns:a16="http://schemas.microsoft.com/office/drawing/2014/main" id="{3522E3C7-7E76-44F3-829B-F10F14A682CC}"/>
              </a:ext>
            </a:extLst>
          </p:cNvPr>
          <p:cNvSpPr txBox="1"/>
          <p:nvPr/>
        </p:nvSpPr>
        <p:spPr>
          <a:xfrm>
            <a:off x="4455782" y="523863"/>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②</a:t>
            </a:r>
            <a:endParaRPr kumimoji="1" lang="en-US" altLang="ja-JP" b="1" dirty="0">
              <a:solidFill>
                <a:srgbClr val="FF0000"/>
              </a:solidFill>
            </a:endParaRPr>
          </a:p>
        </p:txBody>
      </p:sp>
      <p:sp>
        <p:nvSpPr>
          <p:cNvPr id="22" name="テキスト ボックス 21">
            <a:extLst>
              <a:ext uri="{FF2B5EF4-FFF2-40B4-BE49-F238E27FC236}">
                <a16:creationId xmlns:a16="http://schemas.microsoft.com/office/drawing/2014/main" id="{04049073-CBF5-4C8D-94F5-2CAA7895199A}"/>
              </a:ext>
            </a:extLst>
          </p:cNvPr>
          <p:cNvSpPr txBox="1"/>
          <p:nvPr/>
        </p:nvSpPr>
        <p:spPr>
          <a:xfrm>
            <a:off x="8293947" y="4497754"/>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③</a:t>
            </a:r>
          </a:p>
        </p:txBody>
      </p:sp>
      <p:sp>
        <p:nvSpPr>
          <p:cNvPr id="23" name="テキスト ボックス 22">
            <a:extLst>
              <a:ext uri="{FF2B5EF4-FFF2-40B4-BE49-F238E27FC236}">
                <a16:creationId xmlns:a16="http://schemas.microsoft.com/office/drawing/2014/main" id="{D6992D07-BB50-4581-8A55-EDB0B5EF2705}"/>
              </a:ext>
            </a:extLst>
          </p:cNvPr>
          <p:cNvSpPr txBox="1"/>
          <p:nvPr/>
        </p:nvSpPr>
        <p:spPr>
          <a:xfrm>
            <a:off x="474455" y="3318594"/>
            <a:ext cx="3477117" cy="259577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ct val="200000"/>
              </a:lnSpc>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留意事項</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a:lnSpc>
                <a:spcPct val="20000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①「使用届」以外の該当しない箇所を抹消</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②届出先自治体に応じて記載</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③以下の書類を添付すること</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・工場又は事業場の平面図</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・付近の見取図</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609968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51F2513-618A-4C24-AA57-950F762F376A}"/>
              </a:ext>
            </a:extLst>
          </p:cNvPr>
          <p:cNvSpPr>
            <a:spLocks noGrp="1"/>
          </p:cNvSpPr>
          <p:nvPr>
            <p:ph type="sldNum" sz="quarter" idx="12"/>
          </p:nvPr>
        </p:nvSpPr>
        <p:spPr/>
        <p:txBody>
          <a:bodyPr/>
          <a:lstStyle/>
          <a:p>
            <a:fld id="{33B36D01-8D84-416B-8533-51F8D6297C0F}" type="slidenum">
              <a:rPr kumimoji="1" lang="ja-JP" altLang="en-US" smtClean="0"/>
              <a:t>27</a:t>
            </a:fld>
            <a:endParaRPr kumimoji="1" lang="ja-JP" altLang="en-US"/>
          </a:p>
        </p:txBody>
      </p:sp>
      <p:sp>
        <p:nvSpPr>
          <p:cNvPr id="4" name="タイトル 1">
            <a:extLst>
              <a:ext uri="{FF2B5EF4-FFF2-40B4-BE49-F238E27FC236}">
                <a16:creationId xmlns:a16="http://schemas.microsoft.com/office/drawing/2014/main" id="{ABFF410C-22E4-458C-B181-BD22BE6B201E}"/>
              </a:ext>
            </a:extLst>
          </p:cNvPr>
          <p:cNvSpPr txBox="1">
            <a:spLocks/>
          </p:cNvSpPr>
          <p:nvPr/>
        </p:nvSpPr>
        <p:spPr>
          <a:xfrm>
            <a:off x="448363" y="13076"/>
            <a:ext cx="7543800" cy="64928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使用届出書の記載方法②（別紙１の１）</a:t>
            </a:r>
          </a:p>
        </p:txBody>
      </p:sp>
      <p:pic>
        <p:nvPicPr>
          <p:cNvPr id="5" name="図 4">
            <a:extLst>
              <a:ext uri="{FF2B5EF4-FFF2-40B4-BE49-F238E27FC236}">
                <a16:creationId xmlns:a16="http://schemas.microsoft.com/office/drawing/2014/main" id="{5FA2155B-AE91-4D79-A7BD-647AB0DB96A0}"/>
              </a:ext>
            </a:extLst>
          </p:cNvPr>
          <p:cNvPicPr>
            <a:picLocks noChangeAspect="1"/>
          </p:cNvPicPr>
          <p:nvPr/>
        </p:nvPicPr>
        <p:blipFill>
          <a:blip r:embed="rId2"/>
          <a:stretch>
            <a:fillRect/>
          </a:stretch>
        </p:blipFill>
        <p:spPr>
          <a:xfrm>
            <a:off x="4572000" y="662363"/>
            <a:ext cx="4273713" cy="5587489"/>
          </a:xfrm>
          <a:prstGeom prst="rect">
            <a:avLst/>
          </a:prstGeom>
        </p:spPr>
      </p:pic>
      <p:sp>
        <p:nvSpPr>
          <p:cNvPr id="6" name="テキスト ボックス 5">
            <a:extLst>
              <a:ext uri="{FF2B5EF4-FFF2-40B4-BE49-F238E27FC236}">
                <a16:creationId xmlns:a16="http://schemas.microsoft.com/office/drawing/2014/main" id="{D07E828F-6DA1-4EA7-8E12-3C9DBD7EE4BE}"/>
              </a:ext>
            </a:extLst>
          </p:cNvPr>
          <p:cNvSpPr txBox="1"/>
          <p:nvPr/>
        </p:nvSpPr>
        <p:spPr>
          <a:xfrm>
            <a:off x="743146" y="1838739"/>
            <a:ext cx="3477117" cy="3457550"/>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ct val="200000"/>
              </a:lnSpc>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留意事項</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a:lnSpc>
                <a:spcPct val="20000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①使用届の場合は設置年月日のみ記入すること。</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②施設の規模要件に係る情報を記入すること。様式に記載がない場合は新たに項目名を記入する。</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③ばい煙発生施設の構造概要図を添付すること。</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11CCA911-D5E5-49D5-9551-AAC9173D2223}"/>
              </a:ext>
            </a:extLst>
          </p:cNvPr>
          <p:cNvSpPr txBox="1"/>
          <p:nvPr/>
        </p:nvSpPr>
        <p:spPr>
          <a:xfrm>
            <a:off x="6016072" y="1351476"/>
            <a:ext cx="230832"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①</a:t>
            </a:r>
          </a:p>
        </p:txBody>
      </p:sp>
      <p:sp>
        <p:nvSpPr>
          <p:cNvPr id="8" name="テキスト ボックス 7">
            <a:extLst>
              <a:ext uri="{FF2B5EF4-FFF2-40B4-BE49-F238E27FC236}">
                <a16:creationId xmlns:a16="http://schemas.microsoft.com/office/drawing/2014/main" id="{72F22B1C-7DC2-4F81-93B9-E8B774207B1C}"/>
              </a:ext>
            </a:extLst>
          </p:cNvPr>
          <p:cNvSpPr txBox="1"/>
          <p:nvPr/>
        </p:nvSpPr>
        <p:spPr>
          <a:xfrm>
            <a:off x="6238782" y="4671794"/>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②</a:t>
            </a:r>
            <a:endParaRPr kumimoji="1" lang="en-US" altLang="ja-JP" b="1" dirty="0">
              <a:solidFill>
                <a:srgbClr val="FF0000"/>
              </a:solidFill>
            </a:endParaRPr>
          </a:p>
        </p:txBody>
      </p:sp>
      <p:sp>
        <p:nvSpPr>
          <p:cNvPr id="9" name="テキスト ボックス 8">
            <a:extLst>
              <a:ext uri="{FF2B5EF4-FFF2-40B4-BE49-F238E27FC236}">
                <a16:creationId xmlns:a16="http://schemas.microsoft.com/office/drawing/2014/main" id="{F2B5C14A-3E1E-45B0-B901-212CCCAE7CB2}"/>
              </a:ext>
            </a:extLst>
          </p:cNvPr>
          <p:cNvSpPr txBox="1"/>
          <p:nvPr/>
        </p:nvSpPr>
        <p:spPr>
          <a:xfrm>
            <a:off x="7684917" y="5359145"/>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③</a:t>
            </a:r>
          </a:p>
        </p:txBody>
      </p:sp>
    </p:spTree>
    <p:extLst>
      <p:ext uri="{BB962C8B-B14F-4D97-AF65-F5344CB8AC3E}">
        <p14:creationId xmlns:p14="http://schemas.microsoft.com/office/powerpoint/2010/main" val="14660158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45DD71C-E52E-4391-B5EC-D759627759ED}"/>
              </a:ext>
            </a:extLst>
          </p:cNvPr>
          <p:cNvSpPr>
            <a:spLocks noGrp="1"/>
          </p:cNvSpPr>
          <p:nvPr>
            <p:ph type="sldNum" sz="quarter" idx="12"/>
          </p:nvPr>
        </p:nvSpPr>
        <p:spPr/>
        <p:txBody>
          <a:bodyPr/>
          <a:lstStyle/>
          <a:p>
            <a:fld id="{33B36D01-8D84-416B-8533-51F8D6297C0F}" type="slidenum">
              <a:rPr kumimoji="1" lang="ja-JP" altLang="en-US" smtClean="0"/>
              <a:t>28</a:t>
            </a:fld>
            <a:endParaRPr kumimoji="1" lang="ja-JP" altLang="en-US"/>
          </a:p>
        </p:txBody>
      </p:sp>
      <p:sp>
        <p:nvSpPr>
          <p:cNvPr id="4" name="タイトル 1">
            <a:extLst>
              <a:ext uri="{FF2B5EF4-FFF2-40B4-BE49-F238E27FC236}">
                <a16:creationId xmlns:a16="http://schemas.microsoft.com/office/drawing/2014/main" id="{589F9DF0-4397-4A79-B6EC-7E4889193841}"/>
              </a:ext>
            </a:extLst>
          </p:cNvPr>
          <p:cNvSpPr txBox="1">
            <a:spLocks/>
          </p:cNvSpPr>
          <p:nvPr/>
        </p:nvSpPr>
        <p:spPr>
          <a:xfrm>
            <a:off x="448363" y="13076"/>
            <a:ext cx="7543800" cy="64928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使用届出書の記載方法③（別紙１の２）</a:t>
            </a:r>
          </a:p>
        </p:txBody>
      </p:sp>
      <p:pic>
        <p:nvPicPr>
          <p:cNvPr id="6" name="図 5">
            <a:extLst>
              <a:ext uri="{FF2B5EF4-FFF2-40B4-BE49-F238E27FC236}">
                <a16:creationId xmlns:a16="http://schemas.microsoft.com/office/drawing/2014/main" id="{9F75CC23-D850-4EA2-900C-4136DAB6D860}"/>
              </a:ext>
            </a:extLst>
          </p:cNvPr>
          <p:cNvPicPr>
            <a:picLocks noChangeAspect="1"/>
          </p:cNvPicPr>
          <p:nvPr/>
        </p:nvPicPr>
        <p:blipFill>
          <a:blip r:embed="rId2"/>
          <a:stretch>
            <a:fillRect/>
          </a:stretch>
        </p:blipFill>
        <p:spPr>
          <a:xfrm>
            <a:off x="4220264" y="662363"/>
            <a:ext cx="4760378" cy="5659668"/>
          </a:xfrm>
          <a:prstGeom prst="rect">
            <a:avLst/>
          </a:prstGeom>
        </p:spPr>
      </p:pic>
      <p:sp>
        <p:nvSpPr>
          <p:cNvPr id="7" name="テキスト ボックス 6">
            <a:extLst>
              <a:ext uri="{FF2B5EF4-FFF2-40B4-BE49-F238E27FC236}">
                <a16:creationId xmlns:a16="http://schemas.microsoft.com/office/drawing/2014/main" id="{7A25FA7E-F968-4160-9E6A-4EF8140B3A96}"/>
              </a:ext>
            </a:extLst>
          </p:cNvPr>
          <p:cNvSpPr txBox="1"/>
          <p:nvPr/>
        </p:nvSpPr>
        <p:spPr>
          <a:xfrm>
            <a:off x="743147" y="1856939"/>
            <a:ext cx="3033724" cy="3457550"/>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ct val="200000"/>
              </a:lnSpc>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留意事項</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a:lnSpc>
                <a:spcPct val="20000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①届出施設等において使用する原材料のうちばい煙等の発生、排出に影響を及ぼすもののみ具体的に記載すること。</a:t>
            </a: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②施設から排出される有害物質の濃度（乾き排出ガス中の濃度）を記入する。</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760A5290-7268-4C6A-A9CD-A50D98CD829B}"/>
              </a:ext>
            </a:extLst>
          </p:cNvPr>
          <p:cNvSpPr txBox="1"/>
          <p:nvPr/>
        </p:nvSpPr>
        <p:spPr>
          <a:xfrm>
            <a:off x="6989312" y="1317147"/>
            <a:ext cx="230832"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①</a:t>
            </a:r>
          </a:p>
        </p:txBody>
      </p:sp>
      <p:sp>
        <p:nvSpPr>
          <p:cNvPr id="9" name="テキスト ボックス 8">
            <a:extLst>
              <a:ext uri="{FF2B5EF4-FFF2-40B4-BE49-F238E27FC236}">
                <a16:creationId xmlns:a16="http://schemas.microsoft.com/office/drawing/2014/main" id="{37BFE6E8-69E1-4EDB-B61A-A5C2CC453B90}"/>
              </a:ext>
            </a:extLst>
          </p:cNvPr>
          <p:cNvSpPr txBox="1"/>
          <p:nvPr/>
        </p:nvSpPr>
        <p:spPr>
          <a:xfrm>
            <a:off x="7041862" y="4181464"/>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②</a:t>
            </a:r>
            <a:endParaRPr kumimoji="1" lang="en-US" altLang="ja-JP" b="1" dirty="0">
              <a:solidFill>
                <a:srgbClr val="FF0000"/>
              </a:solidFill>
            </a:endParaRPr>
          </a:p>
        </p:txBody>
      </p:sp>
    </p:spTree>
    <p:extLst>
      <p:ext uri="{BB962C8B-B14F-4D97-AF65-F5344CB8AC3E}">
        <p14:creationId xmlns:p14="http://schemas.microsoft.com/office/powerpoint/2010/main" val="197968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8B04E75-4067-44CD-AA1D-8E935404B482}"/>
              </a:ext>
            </a:extLst>
          </p:cNvPr>
          <p:cNvSpPr>
            <a:spLocks noGrp="1"/>
          </p:cNvSpPr>
          <p:nvPr>
            <p:ph type="sldNum" sz="quarter" idx="12"/>
          </p:nvPr>
        </p:nvSpPr>
        <p:spPr/>
        <p:txBody>
          <a:bodyPr/>
          <a:lstStyle/>
          <a:p>
            <a:fld id="{33B36D01-8D84-416B-8533-51F8D6297C0F}" type="slidenum">
              <a:rPr kumimoji="1" lang="ja-JP" altLang="en-US" smtClean="0"/>
              <a:t>29</a:t>
            </a:fld>
            <a:endParaRPr kumimoji="1" lang="ja-JP" altLang="en-US"/>
          </a:p>
        </p:txBody>
      </p:sp>
      <p:sp>
        <p:nvSpPr>
          <p:cNvPr id="5" name="タイトル 1">
            <a:extLst>
              <a:ext uri="{FF2B5EF4-FFF2-40B4-BE49-F238E27FC236}">
                <a16:creationId xmlns:a16="http://schemas.microsoft.com/office/drawing/2014/main" id="{3FDE7793-5337-4D0A-B1C1-501F3C138DA0}"/>
              </a:ext>
            </a:extLst>
          </p:cNvPr>
          <p:cNvSpPr txBox="1">
            <a:spLocks/>
          </p:cNvSpPr>
          <p:nvPr/>
        </p:nvSpPr>
        <p:spPr>
          <a:xfrm>
            <a:off x="448363" y="13076"/>
            <a:ext cx="7543800" cy="64928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使用届出書の記載方法④（別紙１の３）</a:t>
            </a:r>
          </a:p>
        </p:txBody>
      </p:sp>
      <p:sp>
        <p:nvSpPr>
          <p:cNvPr id="8" name="テキスト ボックス 7">
            <a:extLst>
              <a:ext uri="{FF2B5EF4-FFF2-40B4-BE49-F238E27FC236}">
                <a16:creationId xmlns:a16="http://schemas.microsoft.com/office/drawing/2014/main" id="{55C52CC0-47AD-4BF4-A77A-AB4D1FEED37A}"/>
              </a:ext>
            </a:extLst>
          </p:cNvPr>
          <p:cNvSpPr txBox="1"/>
          <p:nvPr/>
        </p:nvSpPr>
        <p:spPr>
          <a:xfrm>
            <a:off x="448363" y="1914506"/>
            <a:ext cx="3477117" cy="302666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ct val="200000"/>
              </a:lnSpc>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留意事項</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a:lnSpc>
                <a:spcPct val="20000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①排ガス処理施設の種類、名称及び型式を記入。</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②設置年月日のみを記入すること。</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③処理施設から排出される有害物質の濃度（乾き排出ガス中の濃度）を記入する。</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2000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④処理施設の構造概要図を添付すること。</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12" name="図 11">
            <a:extLst>
              <a:ext uri="{FF2B5EF4-FFF2-40B4-BE49-F238E27FC236}">
                <a16:creationId xmlns:a16="http://schemas.microsoft.com/office/drawing/2014/main" id="{9D67BB73-589C-4EBF-9190-D64722E461CE}"/>
              </a:ext>
            </a:extLst>
          </p:cNvPr>
          <p:cNvPicPr>
            <a:picLocks noChangeAspect="1"/>
          </p:cNvPicPr>
          <p:nvPr/>
        </p:nvPicPr>
        <p:blipFill>
          <a:blip r:embed="rId2"/>
          <a:stretch>
            <a:fillRect/>
          </a:stretch>
        </p:blipFill>
        <p:spPr>
          <a:xfrm>
            <a:off x="4360277" y="662363"/>
            <a:ext cx="4675064" cy="5634823"/>
          </a:xfrm>
          <a:prstGeom prst="rect">
            <a:avLst/>
          </a:prstGeom>
        </p:spPr>
      </p:pic>
      <p:sp>
        <p:nvSpPr>
          <p:cNvPr id="10" name="テキスト ボックス 9">
            <a:extLst>
              <a:ext uri="{FF2B5EF4-FFF2-40B4-BE49-F238E27FC236}">
                <a16:creationId xmlns:a16="http://schemas.microsoft.com/office/drawing/2014/main" id="{F23B9191-AE00-468E-B908-1D5959F2C272}"/>
              </a:ext>
            </a:extLst>
          </p:cNvPr>
          <p:cNvSpPr txBox="1"/>
          <p:nvPr/>
        </p:nvSpPr>
        <p:spPr>
          <a:xfrm>
            <a:off x="7425766" y="1408084"/>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②</a:t>
            </a:r>
            <a:endParaRPr kumimoji="1" lang="en-US" altLang="ja-JP" b="1" dirty="0">
              <a:solidFill>
                <a:srgbClr val="FF0000"/>
              </a:solidFill>
            </a:endParaRPr>
          </a:p>
        </p:txBody>
      </p:sp>
      <p:sp>
        <p:nvSpPr>
          <p:cNvPr id="9" name="テキスト ボックス 8">
            <a:extLst>
              <a:ext uri="{FF2B5EF4-FFF2-40B4-BE49-F238E27FC236}">
                <a16:creationId xmlns:a16="http://schemas.microsoft.com/office/drawing/2014/main" id="{CA041264-6CD1-4AB6-B963-3D23BB320D17}"/>
              </a:ext>
            </a:extLst>
          </p:cNvPr>
          <p:cNvSpPr txBox="1"/>
          <p:nvPr/>
        </p:nvSpPr>
        <p:spPr>
          <a:xfrm>
            <a:off x="7188806" y="1245484"/>
            <a:ext cx="230832"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①</a:t>
            </a:r>
          </a:p>
        </p:txBody>
      </p:sp>
      <p:sp>
        <p:nvSpPr>
          <p:cNvPr id="13" name="テキスト ボックス 12">
            <a:extLst>
              <a:ext uri="{FF2B5EF4-FFF2-40B4-BE49-F238E27FC236}">
                <a16:creationId xmlns:a16="http://schemas.microsoft.com/office/drawing/2014/main" id="{08DB0C8F-51D3-40E0-B643-91511FEDA3D8}"/>
              </a:ext>
            </a:extLst>
          </p:cNvPr>
          <p:cNvSpPr txBox="1"/>
          <p:nvPr/>
        </p:nvSpPr>
        <p:spPr>
          <a:xfrm>
            <a:off x="7072588" y="3064276"/>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③</a:t>
            </a:r>
            <a:endParaRPr kumimoji="1" lang="en-US" altLang="ja-JP" b="1" dirty="0">
              <a:solidFill>
                <a:srgbClr val="FF0000"/>
              </a:solidFill>
            </a:endParaRPr>
          </a:p>
        </p:txBody>
      </p:sp>
      <p:sp>
        <p:nvSpPr>
          <p:cNvPr id="14" name="テキスト ボックス 13">
            <a:extLst>
              <a:ext uri="{FF2B5EF4-FFF2-40B4-BE49-F238E27FC236}">
                <a16:creationId xmlns:a16="http://schemas.microsoft.com/office/drawing/2014/main" id="{93180830-1108-4852-A68E-65E83F76182E}"/>
              </a:ext>
            </a:extLst>
          </p:cNvPr>
          <p:cNvSpPr txBox="1"/>
          <p:nvPr/>
        </p:nvSpPr>
        <p:spPr>
          <a:xfrm>
            <a:off x="4199220" y="4992467"/>
            <a:ext cx="232436"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lIns="0" tIns="0" rIns="0" bIns="0" rtlCol="0">
            <a:spAutoFit/>
          </a:bodyPr>
          <a:lstStyle/>
          <a:p>
            <a:r>
              <a:rPr kumimoji="1" lang="ja-JP" altLang="en-US" b="1" dirty="0">
                <a:solidFill>
                  <a:srgbClr val="FF0000"/>
                </a:solidFill>
              </a:rPr>
              <a:t>④</a:t>
            </a:r>
            <a:endParaRPr kumimoji="1" lang="en-US" altLang="ja-JP" b="1" dirty="0">
              <a:solidFill>
                <a:srgbClr val="FF0000"/>
              </a:solidFill>
            </a:endParaRPr>
          </a:p>
        </p:txBody>
      </p:sp>
    </p:spTree>
    <p:extLst>
      <p:ext uri="{BB962C8B-B14F-4D97-AF65-F5344CB8AC3E}">
        <p14:creationId xmlns:p14="http://schemas.microsoft.com/office/powerpoint/2010/main" val="946686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60" y="758952"/>
            <a:ext cx="7863840" cy="356616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１．府条例に基づく大気規制の見直しの概要</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3</a:t>
            </a:fld>
            <a:endParaRPr kumimoji="1" lang="ja-JP" altLang="en-US" dirty="0"/>
          </a:p>
        </p:txBody>
      </p:sp>
    </p:spTree>
    <p:extLst>
      <p:ext uri="{BB962C8B-B14F-4D97-AF65-F5344CB8AC3E}">
        <p14:creationId xmlns:p14="http://schemas.microsoft.com/office/powerpoint/2010/main" val="256433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13E3FCE-9E5E-43A2-B5AC-E106705244A5}"/>
              </a:ext>
            </a:extLst>
          </p:cNvPr>
          <p:cNvSpPr>
            <a:spLocks noGrp="1"/>
          </p:cNvSpPr>
          <p:nvPr>
            <p:ph type="sldNum" sz="quarter" idx="12"/>
          </p:nvPr>
        </p:nvSpPr>
        <p:spPr/>
        <p:txBody>
          <a:bodyPr/>
          <a:lstStyle/>
          <a:p>
            <a:fld id="{33B36D01-8D84-416B-8533-51F8D6297C0F}" type="slidenum">
              <a:rPr kumimoji="1" lang="ja-JP" altLang="en-US" smtClean="0"/>
              <a:t>30</a:t>
            </a:fld>
            <a:endParaRPr kumimoji="1" lang="ja-JP" altLang="en-US"/>
          </a:p>
        </p:txBody>
      </p:sp>
      <p:graphicFrame>
        <p:nvGraphicFramePr>
          <p:cNvPr id="3" name="表 2">
            <a:extLst>
              <a:ext uri="{FF2B5EF4-FFF2-40B4-BE49-F238E27FC236}">
                <a16:creationId xmlns:a16="http://schemas.microsoft.com/office/drawing/2014/main" id="{4DB6D52C-043B-4006-BA80-78C71EE13B8B}"/>
              </a:ext>
            </a:extLst>
          </p:cNvPr>
          <p:cNvGraphicFramePr>
            <a:graphicFrameLocks noGrp="1"/>
          </p:cNvGraphicFramePr>
          <p:nvPr>
            <p:extLst>
              <p:ext uri="{D42A27DB-BD31-4B8C-83A1-F6EECF244321}">
                <p14:modId xmlns:p14="http://schemas.microsoft.com/office/powerpoint/2010/main" val="2340659547"/>
              </p:ext>
            </p:extLst>
          </p:nvPr>
        </p:nvGraphicFramePr>
        <p:xfrm>
          <a:off x="219947" y="713410"/>
          <a:ext cx="8652832" cy="5485686"/>
        </p:xfrm>
        <a:graphic>
          <a:graphicData uri="http://schemas.openxmlformats.org/drawingml/2006/table">
            <a:tbl>
              <a:tblPr firstRow="1" firstCol="1" bandRow="1">
                <a:tableStyleId>{21E4AEA4-8DFA-4A89-87EB-49C32662AFE0}</a:tableStyleId>
              </a:tblPr>
              <a:tblGrid>
                <a:gridCol w="444832">
                  <a:extLst>
                    <a:ext uri="{9D8B030D-6E8A-4147-A177-3AD203B41FA5}">
                      <a16:colId xmlns:a16="http://schemas.microsoft.com/office/drawing/2014/main" val="1009185841"/>
                    </a:ext>
                  </a:extLst>
                </a:gridCol>
                <a:gridCol w="2160000">
                  <a:extLst>
                    <a:ext uri="{9D8B030D-6E8A-4147-A177-3AD203B41FA5}">
                      <a16:colId xmlns:a16="http://schemas.microsoft.com/office/drawing/2014/main" val="1054013546"/>
                    </a:ext>
                  </a:extLst>
                </a:gridCol>
                <a:gridCol w="3636000">
                  <a:extLst>
                    <a:ext uri="{9D8B030D-6E8A-4147-A177-3AD203B41FA5}">
                      <a16:colId xmlns:a16="http://schemas.microsoft.com/office/drawing/2014/main" val="3621561141"/>
                    </a:ext>
                  </a:extLst>
                </a:gridCol>
                <a:gridCol w="1224000">
                  <a:extLst>
                    <a:ext uri="{9D8B030D-6E8A-4147-A177-3AD203B41FA5}">
                      <a16:colId xmlns:a16="http://schemas.microsoft.com/office/drawing/2014/main" val="534624806"/>
                    </a:ext>
                  </a:extLst>
                </a:gridCol>
                <a:gridCol w="1188000">
                  <a:extLst>
                    <a:ext uri="{9D8B030D-6E8A-4147-A177-3AD203B41FA5}">
                      <a16:colId xmlns:a16="http://schemas.microsoft.com/office/drawing/2014/main" val="2993852644"/>
                    </a:ext>
                  </a:extLst>
                </a:gridCol>
              </a:tblGrid>
              <a:tr h="302325">
                <a:tc gridSpan="2">
                  <a:txBody>
                    <a:bodyPr/>
                    <a:lstStyle/>
                    <a:p>
                      <a:pPr algn="ctr">
                        <a:lnSpc>
                          <a:spcPts val="1200"/>
                        </a:lnSpc>
                      </a:pPr>
                      <a:r>
                        <a:rPr lang="ja-JP" altLang="en-US" sz="1400" kern="100" dirty="0">
                          <a:effectLst/>
                          <a:latin typeface="BIZ UDPゴシック" panose="020B0400000000000000" pitchFamily="50" charset="-128"/>
                          <a:ea typeface="BIZ UDPゴシック" panose="020B0400000000000000" pitchFamily="50" charset="-128"/>
                        </a:rPr>
                        <a:t>事業所の所在地</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lnSpc>
                          <a:spcPts val="1200"/>
                        </a:lnSpc>
                      </a:pPr>
                      <a:r>
                        <a:rPr lang="ja-JP" altLang="en-US" sz="1400" kern="100" dirty="0">
                          <a:effectLst/>
                          <a:latin typeface="BIZ UDPゴシック" panose="020B0400000000000000" pitchFamily="50" charset="-128"/>
                          <a:ea typeface="BIZ UDPゴシック" panose="020B0400000000000000" pitchFamily="50" charset="-128"/>
                        </a:rPr>
                        <a:t>相談先</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200"/>
                        </a:lnSpc>
                      </a:pPr>
                      <a:r>
                        <a:rPr lang="ja-JP" altLang="en-US" sz="1400" kern="100" dirty="0">
                          <a:effectLst/>
                          <a:latin typeface="BIZ UDPゴシック" panose="020B0400000000000000" pitchFamily="50" charset="-128"/>
                          <a:ea typeface="BIZ UDPゴシック" panose="020B0400000000000000" pitchFamily="50" charset="-128"/>
                        </a:rPr>
                        <a:t>届出先</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200"/>
                        </a:lnSpc>
                      </a:pPr>
                      <a:r>
                        <a:rPr lang="ja-JP" altLang="en-US" sz="1400" kern="100" dirty="0">
                          <a:effectLst/>
                          <a:latin typeface="BIZ UDPゴシック" panose="020B0400000000000000" pitchFamily="50" charset="-128"/>
                          <a:ea typeface="BIZ UDPゴシック" panose="020B0400000000000000" pitchFamily="50" charset="-128"/>
                        </a:rPr>
                        <a:t>提出部数</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42766036"/>
                  </a:ext>
                </a:extLst>
              </a:tr>
              <a:tr h="575929">
                <a:tc gridSpan="2">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摂津市、守口市、門真市、四條畷市、交野市、大東市、柏原市、羽曳野市、藤井寺市</a:t>
                      </a:r>
                      <a:r>
                        <a:rPr lang="ja-JP" altLang="en-US" sz="1200" kern="100" dirty="0">
                          <a:effectLst/>
                          <a:latin typeface="BIZ UDPゴシック" panose="020B0400000000000000" pitchFamily="50" charset="-128"/>
                          <a:ea typeface="BIZ UDPゴシック" panose="020B0400000000000000" pitchFamily="50" charset="-128"/>
                        </a:rPr>
                        <a:t>、</a:t>
                      </a:r>
                      <a:r>
                        <a:rPr lang="ja-JP" altLang="ja-JP" sz="1200" kern="100" dirty="0">
                          <a:effectLst/>
                          <a:latin typeface="BIZ UDPゴシック" panose="020B0400000000000000" pitchFamily="50" charset="-128"/>
                          <a:ea typeface="BIZ UDPゴシック" panose="020B0400000000000000" pitchFamily="50" charset="-128"/>
                        </a:rPr>
                        <a:t>島本町</a:t>
                      </a:r>
                      <a:r>
                        <a:rPr lang="ja-JP" altLang="en-US" sz="1200" kern="100" dirty="0">
                          <a:effectLst/>
                          <a:latin typeface="BIZ UDPゴシック" panose="020B0400000000000000" pitchFamily="50" charset="-128"/>
                          <a:ea typeface="BIZ UDPゴシック" panose="020B0400000000000000" pitchFamily="50" charset="-128"/>
                        </a:rPr>
                        <a:t>、高石市</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大阪府環境農林水産部環境管理室事業所指導課大気指導</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３部</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26689584"/>
                  </a:ext>
                </a:extLst>
              </a:tr>
              <a:tr h="383953">
                <a:tc gridSpan="2">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和泉市、泉南市、熊取町、田尻町、岬町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大阪府泉州農と緑の総合事務所環境指導課</a:t>
                      </a: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３部</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6841557"/>
                  </a:ext>
                </a:extLst>
              </a:tr>
              <a:tr h="383953">
                <a:tc rowSpan="5">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北区・都島区・淀川区・　東淀川区・旭区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大阪市環境管理部環境管理課北部環境保全監視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rowSpan="5">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２部</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16924302"/>
                  </a:ext>
                </a:extLst>
              </a:tr>
              <a:tr h="383953">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中央区・天王寺区・浪速区・　東成区・生野区・城東区・鶴見区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大阪市環境管理部環境管理課東部環境保全監視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116913997"/>
                  </a:ext>
                </a:extLst>
              </a:tr>
              <a:tr h="383953">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福島区・此花区・西区・　港区・大正区・西淀川区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大阪市環境管理部環境管理課西部環境保全監視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918094018"/>
                  </a:ext>
                </a:extLst>
              </a:tr>
              <a:tr h="191976">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阿倍野区・東住吉区・平野区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大阪市環境管理部環境管理課南東部環境保全監視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4174692815"/>
                  </a:ext>
                </a:extLst>
              </a:tr>
              <a:tr h="191976">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住之江区・住吉区・西成区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大阪市環境管理部環境管理課南西部環境保全監視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332440627"/>
                  </a:ext>
                </a:extLst>
              </a:tr>
              <a:tr h="767905">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堺市、豊中市、吹田市、高槻市、枚方市、八尾市、寝屋川市、東大阪市、茨木市、松原市、岸和田市、貝塚市、泉佐野市、阪南市</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各市大気規制担当部局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２部</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6837488"/>
                  </a:ext>
                </a:extLst>
              </a:tr>
              <a:tr h="575929">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池田市、箕面市、豊能町、能勢町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池田市環境政策課（広域環境保全課）</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３部</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ct val="100000"/>
                        </a:lnSpc>
                      </a:pP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池田市内事業所は２部</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98093953"/>
                  </a:ext>
                </a:extLst>
              </a:tr>
              <a:tr h="767905">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河内長野市、富田林市、大阪狭山市、太子町、河南町、千原赤阪村</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zh-TW" altLang="en-US" sz="1200" kern="100" dirty="0">
                          <a:effectLst/>
                          <a:latin typeface="BIZ UDPゴシック" panose="020B0400000000000000" pitchFamily="50" charset="-128"/>
                          <a:ea typeface="BIZ UDPゴシック" panose="020B0400000000000000" pitchFamily="50" charset="-128"/>
                        </a:rPr>
                        <a:t>河内長野市環境政策課</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各市町村境部局</a:t>
                      </a:r>
                      <a:endParaRPr lang="ja-JP"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３部</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ct val="100000"/>
                        </a:lnSpc>
                      </a:pP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河内長野市内事業所は２部</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71540390"/>
                  </a:ext>
                </a:extLst>
              </a:tr>
              <a:tr h="575929">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泉大津市、忠岡町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泉大津市環境課</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３部</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ct val="100000"/>
                        </a:lnSpc>
                      </a:pP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泉大津市内事業所は２部</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649763"/>
                  </a:ext>
                </a:extLst>
              </a:tr>
            </a:tbl>
          </a:graphicData>
        </a:graphic>
      </p:graphicFrame>
      <p:sp>
        <p:nvSpPr>
          <p:cNvPr id="5" name="タイトル 1">
            <a:extLst>
              <a:ext uri="{FF2B5EF4-FFF2-40B4-BE49-F238E27FC236}">
                <a16:creationId xmlns:a16="http://schemas.microsoft.com/office/drawing/2014/main" id="{29879764-1F2C-4625-B47C-4ED9F16D5C4A}"/>
              </a:ext>
            </a:extLst>
          </p:cNvPr>
          <p:cNvSpPr txBox="1">
            <a:spLocks/>
          </p:cNvSpPr>
          <p:nvPr/>
        </p:nvSpPr>
        <p:spPr>
          <a:xfrm>
            <a:off x="219947" y="231999"/>
            <a:ext cx="5415223" cy="47864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届出書の提出先</a:t>
            </a:r>
          </a:p>
        </p:txBody>
      </p:sp>
      <p:sp>
        <p:nvSpPr>
          <p:cNvPr id="6" name="テキスト ボックス 5">
            <a:extLst>
              <a:ext uri="{FF2B5EF4-FFF2-40B4-BE49-F238E27FC236}">
                <a16:creationId xmlns:a16="http://schemas.microsoft.com/office/drawing/2014/main" id="{00E740FF-2FC7-4A7D-91CF-3075E9C96252}"/>
              </a:ext>
            </a:extLst>
          </p:cNvPr>
          <p:cNvSpPr txBox="1"/>
          <p:nvPr/>
        </p:nvSpPr>
        <p:spPr>
          <a:xfrm>
            <a:off x="6664751" y="372085"/>
            <a:ext cx="2356701" cy="338554"/>
          </a:xfrm>
          <a:prstGeom prst="rect">
            <a:avLst/>
          </a:prstGeom>
          <a:noFill/>
        </p:spPr>
        <p:txBody>
          <a:bodyPr wrap="square" rtlCol="0">
            <a:spAutoFit/>
          </a:bodyPr>
          <a:lstStyle/>
          <a:p>
            <a:r>
              <a:rPr kumimoji="1" lang="ja-JP" altLang="en-US" sz="1600" dirty="0"/>
              <a:t>（令和６年８月一部修正）</a:t>
            </a:r>
          </a:p>
        </p:txBody>
      </p:sp>
    </p:spTree>
    <p:extLst>
      <p:ext uri="{BB962C8B-B14F-4D97-AF65-F5344CB8AC3E}">
        <p14:creationId xmlns:p14="http://schemas.microsoft.com/office/powerpoint/2010/main" val="3892627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59" y="758952"/>
            <a:ext cx="7716129" cy="356616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４．よくある質問</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31</a:t>
            </a:fld>
            <a:endParaRPr kumimoji="1" lang="ja-JP" altLang="en-US"/>
          </a:p>
        </p:txBody>
      </p:sp>
    </p:spTree>
    <p:extLst>
      <p:ext uri="{BB962C8B-B14F-4D97-AF65-F5344CB8AC3E}">
        <p14:creationId xmlns:p14="http://schemas.microsoft.com/office/powerpoint/2010/main" val="3866096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EECF069-9AA7-4EBE-8412-9B519B588BF8}"/>
              </a:ext>
            </a:extLst>
          </p:cNvPr>
          <p:cNvSpPr>
            <a:spLocks noGrp="1"/>
          </p:cNvSpPr>
          <p:nvPr>
            <p:ph type="sldNum" sz="quarter" idx="12"/>
          </p:nvPr>
        </p:nvSpPr>
        <p:spPr/>
        <p:txBody>
          <a:bodyPr/>
          <a:lstStyle/>
          <a:p>
            <a:fld id="{33B36D01-8D84-416B-8533-51F8D6297C0F}" type="slidenum">
              <a:rPr kumimoji="1" lang="ja-JP" altLang="en-US" smtClean="0"/>
              <a:t>32</a:t>
            </a:fld>
            <a:endParaRPr kumimoji="1" lang="ja-JP" altLang="en-US"/>
          </a:p>
        </p:txBody>
      </p:sp>
      <p:sp>
        <p:nvSpPr>
          <p:cNvPr id="5" name="コンテンツ プレースホルダー 2">
            <a:extLst>
              <a:ext uri="{FF2B5EF4-FFF2-40B4-BE49-F238E27FC236}">
                <a16:creationId xmlns:a16="http://schemas.microsoft.com/office/drawing/2014/main" id="{8C609F61-5380-4675-9BC2-607357CA5ACC}"/>
              </a:ext>
            </a:extLst>
          </p:cNvPr>
          <p:cNvSpPr txBox="1">
            <a:spLocks/>
          </p:cNvSpPr>
          <p:nvPr/>
        </p:nvSpPr>
        <p:spPr>
          <a:xfrm>
            <a:off x="591059" y="3264097"/>
            <a:ext cx="7778118" cy="808345"/>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問２　条例改正とは関係のない物質及び施設で、過去の届出漏れが判明した。この場合使用届の提出でいいのか。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DDAD612D-0EA0-4B47-BEA3-D2C1910CAD2F}"/>
              </a:ext>
            </a:extLst>
          </p:cNvPr>
          <p:cNvSpPr txBox="1"/>
          <p:nvPr/>
        </p:nvSpPr>
        <p:spPr>
          <a:xfrm>
            <a:off x="723127" y="4042357"/>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改正規則施行日の令和５年４月１日を待たずに、速やかに設置届を提出する必要があります。必要な手続きについては相談先の自治体にご相談ください。</a:t>
            </a:r>
          </a:p>
        </p:txBody>
      </p:sp>
      <p:sp>
        <p:nvSpPr>
          <p:cNvPr id="9" name="タイトル 1">
            <a:extLst>
              <a:ext uri="{FF2B5EF4-FFF2-40B4-BE49-F238E27FC236}">
                <a16:creationId xmlns:a16="http://schemas.microsoft.com/office/drawing/2014/main" id="{98F39595-3CD8-4F6A-B12A-FFF411C8323E}"/>
              </a:ext>
            </a:extLst>
          </p:cNvPr>
          <p:cNvSpPr txBox="1">
            <a:spLocks/>
          </p:cNvSpPr>
          <p:nvPr/>
        </p:nvSpPr>
        <p:spPr>
          <a:xfrm>
            <a:off x="373553" y="122211"/>
            <a:ext cx="8235978"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よくある質問とその回答</a:t>
            </a:r>
          </a:p>
        </p:txBody>
      </p:sp>
      <p:sp>
        <p:nvSpPr>
          <p:cNvPr id="11" name="テキスト ボックス 10">
            <a:extLst>
              <a:ext uri="{FF2B5EF4-FFF2-40B4-BE49-F238E27FC236}">
                <a16:creationId xmlns:a16="http://schemas.microsoft.com/office/drawing/2014/main" id="{93CC9857-49DF-4EE3-9C27-0CBBF2C110FF}"/>
              </a:ext>
            </a:extLst>
          </p:cNvPr>
          <p:cNvSpPr txBox="1"/>
          <p:nvPr/>
        </p:nvSpPr>
        <p:spPr>
          <a:xfrm>
            <a:off x="373553" y="841382"/>
            <a:ext cx="1082348" cy="307777"/>
          </a:xfrm>
          <a:prstGeom prst="rect">
            <a:avLst/>
          </a:prstGeom>
          <a:noFill/>
        </p:spPr>
        <p:txBody>
          <a:bodyPr wrap="none" rtlCol="0">
            <a:spAutoFit/>
          </a:bodyPr>
          <a:lstStyle/>
          <a:p>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届出関係</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12" name="コンテンツ プレースホルダー 2">
            <a:extLst>
              <a:ext uri="{FF2B5EF4-FFF2-40B4-BE49-F238E27FC236}">
                <a16:creationId xmlns:a16="http://schemas.microsoft.com/office/drawing/2014/main" id="{AD510759-2216-46EA-8B90-87A92C09B0D4}"/>
              </a:ext>
            </a:extLst>
          </p:cNvPr>
          <p:cNvSpPr txBox="1">
            <a:spLocks/>
          </p:cNvSpPr>
          <p:nvPr/>
        </p:nvSpPr>
        <p:spPr>
          <a:xfrm>
            <a:off x="591059" y="4891649"/>
            <a:ext cx="7778118" cy="688848"/>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問３　工事着手</a:t>
            </a:r>
            <a:r>
              <a:rPr lang="en-US" altLang="ja-JP" sz="1400" dirty="0">
                <a:solidFill>
                  <a:schemeClr val="tx1"/>
                </a:solidFill>
                <a:latin typeface="BIZ UDPゴシック" panose="020B0400000000000000" pitchFamily="50" charset="-128"/>
                <a:ea typeface="BIZ UDPゴシック" panose="020B0400000000000000" pitchFamily="50" charset="-128"/>
              </a:rPr>
              <a:t>60</a:t>
            </a:r>
            <a:r>
              <a:rPr lang="ja-JP" altLang="en-US" sz="1400" dirty="0">
                <a:solidFill>
                  <a:schemeClr val="tx1"/>
                </a:solidFill>
                <a:latin typeface="BIZ UDPゴシック" panose="020B0400000000000000" pitchFamily="50" charset="-128"/>
                <a:ea typeface="BIZ UDPゴシック" panose="020B0400000000000000" pitchFamily="50" charset="-128"/>
              </a:rPr>
              <a:t>日以上前に届出が必要とのことだが、新たに規制対象となる施設が５月に工事着手予定だが、どうすればよいか。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AFFACDF7-2DBC-4B93-89ED-8BB2BFD16C22}"/>
              </a:ext>
            </a:extLst>
          </p:cNvPr>
          <p:cNvSpPr txBox="1"/>
          <p:nvPr/>
        </p:nvSpPr>
        <p:spPr>
          <a:xfrm>
            <a:off x="723127" y="5629692"/>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設置に係る実施制限の期間短縮を求めることができます。必要な手続きについては相談先の自治体にご相談ください。</a:t>
            </a:r>
          </a:p>
        </p:txBody>
      </p:sp>
      <p:sp>
        <p:nvSpPr>
          <p:cNvPr id="14" name="コンテンツ プレースホルダー 2">
            <a:extLst>
              <a:ext uri="{FF2B5EF4-FFF2-40B4-BE49-F238E27FC236}">
                <a16:creationId xmlns:a16="http://schemas.microsoft.com/office/drawing/2014/main" id="{95B04913-3439-4452-B566-90F17024C7A1}"/>
              </a:ext>
            </a:extLst>
          </p:cNvPr>
          <p:cNvSpPr txBox="1">
            <a:spLocks/>
          </p:cNvSpPr>
          <p:nvPr/>
        </p:nvSpPr>
        <p:spPr>
          <a:xfrm>
            <a:off x="591059" y="1363454"/>
            <a:ext cx="7778118" cy="800221"/>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a:t>
            </a:r>
            <a:r>
              <a:rPr lang="ja-JP" altLang="en-US" sz="1400" dirty="0">
                <a:solidFill>
                  <a:schemeClr val="tx1"/>
                </a:solidFill>
                <a:latin typeface="BIZ UDPゴシック" panose="020B0400000000000000" pitchFamily="50" charset="-128"/>
                <a:ea typeface="BIZ UDPゴシック" panose="020B0400000000000000" pitchFamily="50" charset="-128"/>
              </a:rPr>
              <a:t>　既に届出済の施設で新規有害物質の排出がある場合は使用届出が必要か。また、排出基準が変更される有害物質の排出がある場合も何か手続きが必要か。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5963C296-E165-4020-B612-6A0185E82B4F}"/>
              </a:ext>
            </a:extLst>
          </p:cNvPr>
          <p:cNvSpPr txBox="1"/>
          <p:nvPr/>
        </p:nvSpPr>
        <p:spPr>
          <a:xfrm>
            <a:off x="723127" y="2249014"/>
            <a:ext cx="7513983" cy="738664"/>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使用届出の提出要件にあたらないため届出は不要ですが、排出する有害物質の情報把握や排出基準値の審査のために、大阪府所管地域の事業所には「府条例大気規制に係る使用有害物質状況報告書」の提出を求めています。詳しくは相談先の自治体にご相談ください。</a:t>
            </a:r>
          </a:p>
        </p:txBody>
      </p:sp>
    </p:spTree>
    <p:extLst>
      <p:ext uri="{BB962C8B-B14F-4D97-AF65-F5344CB8AC3E}">
        <p14:creationId xmlns:p14="http://schemas.microsoft.com/office/powerpoint/2010/main" val="353398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EECF069-9AA7-4EBE-8412-9B519B588BF8}"/>
              </a:ext>
            </a:extLst>
          </p:cNvPr>
          <p:cNvSpPr>
            <a:spLocks noGrp="1"/>
          </p:cNvSpPr>
          <p:nvPr>
            <p:ph type="sldNum" sz="quarter" idx="12"/>
          </p:nvPr>
        </p:nvSpPr>
        <p:spPr/>
        <p:txBody>
          <a:bodyPr/>
          <a:lstStyle/>
          <a:p>
            <a:fld id="{33B36D01-8D84-416B-8533-51F8D6297C0F}" type="slidenum">
              <a:rPr kumimoji="1" lang="ja-JP" altLang="en-US" smtClean="0"/>
              <a:t>33</a:t>
            </a:fld>
            <a:endParaRPr kumimoji="1" lang="ja-JP" altLang="en-US"/>
          </a:p>
        </p:txBody>
      </p:sp>
      <p:sp>
        <p:nvSpPr>
          <p:cNvPr id="8" name="コンテンツ プレースホルダー 2">
            <a:extLst>
              <a:ext uri="{FF2B5EF4-FFF2-40B4-BE49-F238E27FC236}">
                <a16:creationId xmlns:a16="http://schemas.microsoft.com/office/drawing/2014/main" id="{A0614C3F-80D5-470C-B817-3BDED6C531C7}"/>
              </a:ext>
            </a:extLst>
          </p:cNvPr>
          <p:cNvSpPr txBox="1">
            <a:spLocks/>
          </p:cNvSpPr>
          <p:nvPr/>
        </p:nvSpPr>
        <p:spPr>
          <a:xfrm>
            <a:off x="757177" y="4407989"/>
            <a:ext cx="7778118" cy="748522"/>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問５　特にトルエンについては規制基準の適用が猶予され、</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の規制も廃止されていることから、多量に排出しても問題はないのか。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9" name="タイトル 1">
            <a:extLst>
              <a:ext uri="{FF2B5EF4-FFF2-40B4-BE49-F238E27FC236}">
                <a16:creationId xmlns:a16="http://schemas.microsoft.com/office/drawing/2014/main" id="{98F39595-3CD8-4F6A-B12A-FFF411C8323E}"/>
              </a:ext>
            </a:extLst>
          </p:cNvPr>
          <p:cNvSpPr txBox="1">
            <a:spLocks/>
          </p:cNvSpPr>
          <p:nvPr/>
        </p:nvSpPr>
        <p:spPr>
          <a:xfrm>
            <a:off x="373553" y="122211"/>
            <a:ext cx="8235978"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よくある質問とその回答</a:t>
            </a:r>
          </a:p>
        </p:txBody>
      </p:sp>
      <p:sp>
        <p:nvSpPr>
          <p:cNvPr id="10" name="コンテンツ プレースホルダー 2">
            <a:extLst>
              <a:ext uri="{FF2B5EF4-FFF2-40B4-BE49-F238E27FC236}">
                <a16:creationId xmlns:a16="http://schemas.microsoft.com/office/drawing/2014/main" id="{FC32BCD6-E675-44FF-B5AB-FD4A2EED842D}"/>
              </a:ext>
            </a:extLst>
          </p:cNvPr>
          <p:cNvSpPr txBox="1">
            <a:spLocks/>
          </p:cNvSpPr>
          <p:nvPr/>
        </p:nvSpPr>
        <p:spPr>
          <a:xfrm>
            <a:off x="757177" y="1228692"/>
            <a:ext cx="7778118" cy="825639"/>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問４　トルエンやクロム及び三価クロム化合物は当分の間規制基準を適用しないとのことだが、届出が必要なのはなぜか。また、適用はいつ頃になるのか。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582164FF-0144-43B2-A087-727D5CB30087}"/>
              </a:ext>
            </a:extLst>
          </p:cNvPr>
          <p:cNvSpPr txBox="1"/>
          <p:nvPr/>
        </p:nvSpPr>
        <p:spPr>
          <a:xfrm>
            <a:off x="889245" y="2079188"/>
            <a:ext cx="7513983" cy="2246769"/>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改正前の条例 </a:t>
            </a:r>
            <a:r>
              <a:rPr kumimoji="1" lang="en-US" altLang="ja-JP" sz="1400" dirty="0">
                <a:latin typeface="BIZ UDPゴシック" panose="020B0400000000000000" pitchFamily="50" charset="-128"/>
                <a:ea typeface="BIZ UDPゴシック" panose="020B0400000000000000" pitchFamily="50" charset="-128"/>
              </a:rPr>
              <a:t>VOC </a:t>
            </a:r>
            <a:r>
              <a:rPr kumimoji="1" lang="ja-JP" altLang="en-US" sz="1400" dirty="0">
                <a:latin typeface="BIZ UDPゴシック" panose="020B0400000000000000" pitchFamily="50" charset="-128"/>
                <a:ea typeface="BIZ UDPゴシック" panose="020B0400000000000000" pitchFamily="50" charset="-128"/>
              </a:rPr>
              <a:t>規制の届出対象施設である場合、猶予期間にも届出義務を課すことで処理施設の稼働状況等を行政が把握することができ、規制開始時に対策や手続きを円滑に進めることができること、また猶予期間中でも規制対象であることを認識していただくことで事業者の意識向上につながることという理由から、届出については猶予期間は設けていません。</a:t>
            </a:r>
          </a:p>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新しく追加する有害物質については、環境省の環境基準又は指針値（以下「環境基準等」という。）を基に排出基準値の設定に必要な</a:t>
            </a:r>
            <a:r>
              <a:rPr kumimoji="1" lang="en-US" altLang="ja-JP" sz="1400" dirty="0">
                <a:latin typeface="BIZ UDPゴシック" panose="020B0400000000000000" pitchFamily="50" charset="-128"/>
                <a:ea typeface="BIZ UDPゴシック" panose="020B0400000000000000" pitchFamily="50" charset="-128"/>
              </a:rPr>
              <a:t>K</a:t>
            </a:r>
            <a:r>
              <a:rPr kumimoji="1" lang="ja-JP" altLang="en-US" sz="1400" dirty="0">
                <a:latin typeface="BIZ UDPゴシック" panose="020B0400000000000000" pitchFamily="50" charset="-128"/>
                <a:ea typeface="BIZ UDPゴシック" panose="020B0400000000000000" pitchFamily="50" charset="-128"/>
              </a:rPr>
              <a:t>値を決定していますが、この２物質は現時点で環境基準等が設定されていないことから、当分の間適用猶予という形で規制を開始しています。環境基準等が設定された後に大阪府で検討をはじめることになりますが、現在環境省でこの２物質についての環境基準等の検討は行っていません。</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8B4711CB-1F9E-4E39-989B-A8015E55CD44}"/>
              </a:ext>
            </a:extLst>
          </p:cNvPr>
          <p:cNvSpPr txBox="1"/>
          <p:nvPr/>
        </p:nvSpPr>
        <p:spPr>
          <a:xfrm>
            <a:off x="476275" y="883358"/>
            <a:ext cx="3211135" cy="307777"/>
          </a:xfrm>
          <a:prstGeom prst="rect">
            <a:avLst/>
          </a:prstGeom>
          <a:noFill/>
        </p:spPr>
        <p:txBody>
          <a:bodyPr wrap="none" rtlCol="0">
            <a:spAutoFit/>
          </a:bodyPr>
          <a:lstStyle/>
          <a:p>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基準が適用猶予される</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物質</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について</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16" name="テキスト ボックス 15">
            <a:extLst>
              <a:ext uri="{FF2B5EF4-FFF2-40B4-BE49-F238E27FC236}">
                <a16:creationId xmlns:a16="http://schemas.microsoft.com/office/drawing/2014/main" id="{104981FF-2C17-4266-8E5D-C62E3E0BE26B}"/>
              </a:ext>
            </a:extLst>
          </p:cNvPr>
          <p:cNvSpPr txBox="1"/>
          <p:nvPr/>
        </p:nvSpPr>
        <p:spPr>
          <a:xfrm>
            <a:off x="889244" y="5210673"/>
            <a:ext cx="7513983" cy="1169551"/>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条例上の排出規制は適用されませんが、適用が猶予されている２物質とも化学物質管理制度により適正管理を実施していただく必要があること、またトルエンについては令和４年４月１日に新たに策定した「大阪府における揮発性有機化合物（</a:t>
            </a:r>
            <a:r>
              <a:rPr kumimoji="1" lang="en-US" altLang="ja-JP" sz="1400" dirty="0">
                <a:latin typeface="BIZ UDPゴシック" panose="020B0400000000000000" pitchFamily="50" charset="-128"/>
                <a:ea typeface="BIZ UDPゴシック" panose="020B0400000000000000" pitchFamily="50" charset="-128"/>
              </a:rPr>
              <a:t>VOC</a:t>
            </a:r>
            <a:r>
              <a:rPr kumimoji="1" lang="ja-JP" altLang="en-US" sz="1400" dirty="0">
                <a:latin typeface="BIZ UDPゴシック" panose="020B0400000000000000" pitchFamily="50" charset="-128"/>
                <a:ea typeface="BIZ UDPゴシック" panose="020B0400000000000000" pitchFamily="50" charset="-128"/>
              </a:rPr>
              <a:t>）の排出抑制に係る推奨ガイドライン」に基づき排出抑制に努めてください。</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https://www.pref.osaka.lg.jp/jigyoshoshido/taiki/vocguideline.html</a:t>
            </a:r>
            <a:endParaRPr kumimoji="1" lang="ja-JP" altLang="en-US"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950195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EECF069-9AA7-4EBE-8412-9B519B588BF8}"/>
              </a:ext>
            </a:extLst>
          </p:cNvPr>
          <p:cNvSpPr>
            <a:spLocks noGrp="1"/>
          </p:cNvSpPr>
          <p:nvPr>
            <p:ph type="sldNum" sz="quarter" idx="12"/>
          </p:nvPr>
        </p:nvSpPr>
        <p:spPr/>
        <p:txBody>
          <a:bodyPr/>
          <a:lstStyle/>
          <a:p>
            <a:fld id="{33B36D01-8D84-416B-8533-51F8D6297C0F}" type="slidenum">
              <a:rPr kumimoji="1" lang="ja-JP" altLang="en-US" smtClean="0"/>
              <a:t>34</a:t>
            </a:fld>
            <a:endParaRPr kumimoji="1" lang="ja-JP" altLang="en-US"/>
          </a:p>
        </p:txBody>
      </p:sp>
      <p:sp>
        <p:nvSpPr>
          <p:cNvPr id="5" name="コンテンツ プレースホルダー 2">
            <a:extLst>
              <a:ext uri="{FF2B5EF4-FFF2-40B4-BE49-F238E27FC236}">
                <a16:creationId xmlns:a16="http://schemas.microsoft.com/office/drawing/2014/main" id="{8C609F61-5380-4675-9BC2-607357CA5ACC}"/>
              </a:ext>
            </a:extLst>
          </p:cNvPr>
          <p:cNvSpPr txBox="1">
            <a:spLocks/>
          </p:cNvSpPr>
          <p:nvPr/>
        </p:nvSpPr>
        <p:spPr>
          <a:xfrm>
            <a:off x="616907" y="1390911"/>
            <a:ext cx="7778118" cy="511248"/>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問６　規制対象物質は、反応等により副生成物として発生し排出される物質も対象となるのか。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DDAD612D-0EA0-4B47-BEA3-D2C1910CAD2F}"/>
              </a:ext>
            </a:extLst>
          </p:cNvPr>
          <p:cNvSpPr txBox="1"/>
          <p:nvPr/>
        </p:nvSpPr>
        <p:spPr>
          <a:xfrm>
            <a:off x="748975" y="2000384"/>
            <a:ext cx="7513983" cy="307777"/>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副生成物も対象です。</a:t>
            </a:r>
          </a:p>
        </p:txBody>
      </p:sp>
      <p:sp>
        <p:nvSpPr>
          <p:cNvPr id="9" name="タイトル 1">
            <a:extLst>
              <a:ext uri="{FF2B5EF4-FFF2-40B4-BE49-F238E27FC236}">
                <a16:creationId xmlns:a16="http://schemas.microsoft.com/office/drawing/2014/main" id="{98F39595-3CD8-4F6A-B12A-FFF411C8323E}"/>
              </a:ext>
            </a:extLst>
          </p:cNvPr>
          <p:cNvSpPr txBox="1">
            <a:spLocks/>
          </p:cNvSpPr>
          <p:nvPr/>
        </p:nvSpPr>
        <p:spPr>
          <a:xfrm>
            <a:off x="373553" y="122211"/>
            <a:ext cx="8235978"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よくある質問とその回答</a:t>
            </a:r>
          </a:p>
        </p:txBody>
      </p:sp>
      <p:sp>
        <p:nvSpPr>
          <p:cNvPr id="10" name="テキスト ボックス 9">
            <a:extLst>
              <a:ext uri="{FF2B5EF4-FFF2-40B4-BE49-F238E27FC236}">
                <a16:creationId xmlns:a16="http://schemas.microsoft.com/office/drawing/2014/main" id="{7D15DEAF-F206-4DC0-9761-4D5DE4EDF761}"/>
              </a:ext>
            </a:extLst>
          </p:cNvPr>
          <p:cNvSpPr txBox="1"/>
          <p:nvPr/>
        </p:nvSpPr>
        <p:spPr>
          <a:xfrm>
            <a:off x="284406" y="3767889"/>
            <a:ext cx="1787669" cy="307777"/>
          </a:xfrm>
          <a:prstGeom prst="rect">
            <a:avLst/>
          </a:prstGeom>
          <a:noFill/>
        </p:spPr>
        <p:txBody>
          <a:bodyPr wrap="none" rtlCol="0">
            <a:spAutoFit/>
          </a:bodyPr>
          <a:lstStyle/>
          <a:p>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排出基準について</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11" name="テキスト ボックス 10">
            <a:extLst>
              <a:ext uri="{FF2B5EF4-FFF2-40B4-BE49-F238E27FC236}">
                <a16:creationId xmlns:a16="http://schemas.microsoft.com/office/drawing/2014/main" id="{18ED5794-322B-4222-BE87-C2A1F773A71B}"/>
              </a:ext>
            </a:extLst>
          </p:cNvPr>
          <p:cNvSpPr txBox="1"/>
          <p:nvPr/>
        </p:nvSpPr>
        <p:spPr>
          <a:xfrm>
            <a:off x="284406" y="1016345"/>
            <a:ext cx="1787669" cy="307777"/>
          </a:xfrm>
          <a:prstGeom prst="rect">
            <a:avLst/>
          </a:prstGeom>
          <a:noFill/>
        </p:spPr>
        <p:txBody>
          <a:bodyPr wrap="none" rtlCol="0">
            <a:spAutoFit/>
          </a:bodyPr>
          <a:lstStyle/>
          <a:p>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対象物質について</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12" name="コンテンツ プレースホルダー 2">
            <a:extLst>
              <a:ext uri="{FF2B5EF4-FFF2-40B4-BE49-F238E27FC236}">
                <a16:creationId xmlns:a16="http://schemas.microsoft.com/office/drawing/2014/main" id="{092E7AF5-1BA2-4F97-BD08-4F8E18318FF5}"/>
              </a:ext>
            </a:extLst>
          </p:cNvPr>
          <p:cNvSpPr txBox="1">
            <a:spLocks/>
          </p:cNvSpPr>
          <p:nvPr/>
        </p:nvSpPr>
        <p:spPr>
          <a:xfrm>
            <a:off x="616907" y="4139940"/>
            <a:ext cx="7778118" cy="397753"/>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問８　計算式が難しく、排出基準がわからない。</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7E52D949-5183-4DFA-B5DA-84CCBFC3F7C3}"/>
              </a:ext>
            </a:extLst>
          </p:cNvPr>
          <p:cNvSpPr txBox="1"/>
          <p:nvPr/>
        </p:nvSpPr>
        <p:spPr>
          <a:xfrm>
            <a:off x="748975" y="4612228"/>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規制基準計算ツール「有害君」を以下の大阪府</a:t>
            </a:r>
            <a:r>
              <a:rPr kumimoji="1" lang="en-US" altLang="ja-JP" sz="1400" dirty="0">
                <a:latin typeface="BIZ UDPゴシック" panose="020B0400000000000000" pitchFamily="50" charset="-128"/>
                <a:ea typeface="BIZ UDPゴシック" panose="020B0400000000000000" pitchFamily="50" charset="-128"/>
              </a:rPr>
              <a:t>HP</a:t>
            </a:r>
            <a:r>
              <a:rPr kumimoji="1" lang="ja-JP" altLang="en-US" sz="1400" dirty="0">
                <a:latin typeface="BIZ UDPゴシック" panose="020B0400000000000000" pitchFamily="50" charset="-128"/>
                <a:ea typeface="BIZ UDPゴシック" panose="020B0400000000000000" pitchFamily="50" charset="-128"/>
              </a:rPr>
              <a:t>で公開していますのでご活用ください。</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https://www.pref.osaka.lg.jp/jigyoshoshido/taiki/jiko.html</a:t>
            </a:r>
          </a:p>
        </p:txBody>
      </p:sp>
      <p:sp>
        <p:nvSpPr>
          <p:cNvPr id="18" name="コンテンツ プレースホルダー 2">
            <a:extLst>
              <a:ext uri="{FF2B5EF4-FFF2-40B4-BE49-F238E27FC236}">
                <a16:creationId xmlns:a16="http://schemas.microsoft.com/office/drawing/2014/main" id="{48E62A88-1140-4CA7-B6FC-A1E954F76496}"/>
              </a:ext>
            </a:extLst>
          </p:cNvPr>
          <p:cNvSpPr txBox="1">
            <a:spLocks/>
          </p:cNvSpPr>
          <p:nvPr/>
        </p:nvSpPr>
        <p:spPr>
          <a:xfrm>
            <a:off x="616907" y="2459802"/>
            <a:ext cx="7778118" cy="397753"/>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問７　どの物質が排出されるかわからない。</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CFC79CC4-C212-4C41-A7B6-8EAC176EFB2E}"/>
              </a:ext>
            </a:extLst>
          </p:cNvPr>
          <p:cNvSpPr txBox="1"/>
          <p:nvPr/>
        </p:nvSpPr>
        <p:spPr>
          <a:xfrm>
            <a:off x="748975" y="2914372"/>
            <a:ext cx="7513983" cy="738664"/>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原材料の</a:t>
            </a:r>
            <a:r>
              <a:rPr kumimoji="1" lang="en-US" altLang="ja-JP" sz="1400" dirty="0">
                <a:latin typeface="BIZ UDPゴシック" panose="020B0400000000000000" pitchFamily="50" charset="-128"/>
                <a:ea typeface="BIZ UDPゴシック" panose="020B0400000000000000" pitchFamily="50" charset="-128"/>
              </a:rPr>
              <a:t>SDS</a:t>
            </a:r>
            <a:r>
              <a:rPr kumimoji="1" lang="ja-JP" altLang="en-US" sz="1400" dirty="0">
                <a:latin typeface="BIZ UDPゴシック" panose="020B0400000000000000" pitchFamily="50" charset="-128"/>
                <a:ea typeface="BIZ UDPゴシック" panose="020B0400000000000000" pitchFamily="50" charset="-128"/>
              </a:rPr>
              <a:t>・成分表・カタログ等を確認し、有害物質を含有している、又は副生する有害物質があるかを確認してください。</a:t>
            </a:r>
          </a:p>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不明な場合は、排出の可能性のある項目について排ガス測定を実施してください。</a:t>
            </a:r>
          </a:p>
        </p:txBody>
      </p:sp>
      <p:sp>
        <p:nvSpPr>
          <p:cNvPr id="22" name="コンテンツ プレースホルダー 2">
            <a:extLst>
              <a:ext uri="{FF2B5EF4-FFF2-40B4-BE49-F238E27FC236}">
                <a16:creationId xmlns:a16="http://schemas.microsoft.com/office/drawing/2014/main" id="{91C1E067-7AFA-4131-B354-8BFD74F17BF6}"/>
              </a:ext>
            </a:extLst>
          </p:cNvPr>
          <p:cNvSpPr txBox="1">
            <a:spLocks/>
          </p:cNvSpPr>
          <p:nvPr/>
        </p:nvSpPr>
        <p:spPr>
          <a:xfrm>
            <a:off x="616907" y="5416307"/>
            <a:ext cx="7778118" cy="397753"/>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問９　使用届提出後に初めて濃度測定したら、排出基準の超過が分かった。</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A698C118-5751-405C-8BE6-0E97A1B75D23}"/>
              </a:ext>
            </a:extLst>
          </p:cNvPr>
          <p:cNvSpPr txBox="1"/>
          <p:nvPr/>
        </p:nvSpPr>
        <p:spPr>
          <a:xfrm>
            <a:off x="682941" y="5883769"/>
            <a:ext cx="7646051" cy="307777"/>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排出基準適用日までに処理装置の設置等の対策を行ったうえで、変更届を提出してください。</a:t>
            </a:r>
            <a:endParaRPr kumimoji="1"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565216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BB113D9-F4ED-4EE8-9075-BC543AD510AD}"/>
              </a:ext>
            </a:extLst>
          </p:cNvPr>
          <p:cNvSpPr>
            <a:spLocks noGrp="1"/>
          </p:cNvSpPr>
          <p:nvPr>
            <p:ph type="sldNum" sz="quarter" idx="12"/>
          </p:nvPr>
        </p:nvSpPr>
        <p:spPr/>
        <p:txBody>
          <a:bodyPr/>
          <a:lstStyle/>
          <a:p>
            <a:fld id="{33B36D01-8D84-416B-8533-51F8D6297C0F}" type="slidenum">
              <a:rPr kumimoji="1" lang="ja-JP" altLang="en-US" smtClean="0"/>
              <a:t>35</a:t>
            </a:fld>
            <a:endParaRPr kumimoji="1" lang="ja-JP" altLang="en-US"/>
          </a:p>
        </p:txBody>
      </p:sp>
      <p:sp>
        <p:nvSpPr>
          <p:cNvPr id="9" name="コンテンツ プレースホルダー 2">
            <a:extLst>
              <a:ext uri="{FF2B5EF4-FFF2-40B4-BE49-F238E27FC236}">
                <a16:creationId xmlns:a16="http://schemas.microsoft.com/office/drawing/2014/main" id="{413BC38B-7727-45D8-B900-866C44F432CB}"/>
              </a:ext>
            </a:extLst>
          </p:cNvPr>
          <p:cNvSpPr txBox="1">
            <a:spLocks/>
          </p:cNvSpPr>
          <p:nvPr/>
        </p:nvSpPr>
        <p:spPr>
          <a:xfrm>
            <a:off x="591058" y="2280352"/>
            <a:ext cx="7778118" cy="738664"/>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11</a:t>
            </a:r>
            <a:r>
              <a:rPr lang="ja-JP" altLang="en-US" sz="1400" dirty="0">
                <a:solidFill>
                  <a:schemeClr val="tx1"/>
                </a:solidFill>
                <a:latin typeface="BIZ UDPゴシック" panose="020B0400000000000000" pitchFamily="50" charset="-128"/>
                <a:ea typeface="BIZ UDPゴシック" panose="020B0400000000000000" pitchFamily="50" charset="-128"/>
              </a:rPr>
              <a:t>　排出基準値の算定式は「</a:t>
            </a:r>
            <a:r>
              <a:rPr lang="en-US" altLang="ja-JP" sz="1400" kern="0" dirty="0">
                <a:effectLst/>
                <a:latin typeface="BIZ UDPゴシック" panose="020B0400000000000000" pitchFamily="50" charset="-128"/>
                <a:ea typeface="BIZ UDPゴシック" panose="020B0400000000000000" pitchFamily="50" charset="-128"/>
              </a:rPr>
              <a:t>C </a:t>
            </a:r>
            <a:r>
              <a:rPr lang="ja-JP" altLang="ja-JP" sz="1400" kern="0" dirty="0">
                <a:effectLst/>
                <a:latin typeface="BIZ UDPゴシック" panose="020B0400000000000000" pitchFamily="50" charset="-128"/>
                <a:ea typeface="BIZ UDPゴシック" panose="020B0400000000000000" pitchFamily="50" charset="-128"/>
              </a:rPr>
              <a:t>＝（</a:t>
            </a:r>
            <a:r>
              <a:rPr lang="en-US" altLang="ja-JP" sz="1400" kern="0" dirty="0">
                <a:effectLst/>
                <a:latin typeface="BIZ UDPゴシック" panose="020B0400000000000000" pitchFamily="50" charset="-128"/>
                <a:ea typeface="BIZ UDPゴシック" panose="020B0400000000000000" pitchFamily="50" charset="-128"/>
              </a:rPr>
              <a:t>K</a:t>
            </a:r>
            <a:r>
              <a:rPr lang="ja-JP" altLang="ja-JP" sz="1400" kern="0" dirty="0">
                <a:effectLst/>
                <a:latin typeface="BIZ UDPゴシック" panose="020B0400000000000000" pitchFamily="50" charset="-128"/>
                <a:ea typeface="BIZ UDPゴシック" panose="020B0400000000000000" pitchFamily="50" charset="-128"/>
              </a:rPr>
              <a:t>・</a:t>
            </a:r>
            <a:r>
              <a:rPr lang="en-US" altLang="ja-JP" sz="1400" kern="0" dirty="0">
                <a:effectLst/>
                <a:latin typeface="BIZ UDPゴシック" panose="020B0400000000000000" pitchFamily="50" charset="-128"/>
                <a:ea typeface="BIZ UDPゴシック" panose="020B0400000000000000" pitchFamily="50" charset="-128"/>
              </a:rPr>
              <a:t>S</a:t>
            </a:r>
            <a:r>
              <a:rPr lang="ja-JP" altLang="ja-JP" sz="1400" kern="0" dirty="0">
                <a:effectLst/>
                <a:latin typeface="BIZ UDPゴシック" panose="020B0400000000000000" pitchFamily="50" charset="-128"/>
                <a:ea typeface="BIZ UDPゴシック" panose="020B0400000000000000" pitchFamily="50" charset="-128"/>
              </a:rPr>
              <a:t>）／</a:t>
            </a:r>
            <a:r>
              <a:rPr lang="en-US" altLang="ja-JP" sz="1400" kern="0" dirty="0">
                <a:effectLst/>
                <a:latin typeface="BIZ UDPゴシック" panose="020B0400000000000000" pitchFamily="50" charset="-128"/>
                <a:ea typeface="BIZ UDPゴシック" panose="020B0400000000000000" pitchFamily="50" charset="-128"/>
              </a:rPr>
              <a:t>Q</a:t>
            </a:r>
            <a:r>
              <a:rPr lang="ja-JP" altLang="en-US" sz="1400" kern="100" dirty="0">
                <a:latin typeface="BIZ UDPゴシック" panose="020B0400000000000000" pitchFamily="50" charset="-128"/>
                <a:ea typeface="BIZ UDPゴシック" panose="020B0400000000000000" pitchFamily="50" charset="-128"/>
              </a:rPr>
              <a:t>」であり、排ガス量が必要となるが、</a:t>
            </a:r>
            <a:r>
              <a:rPr lang="ja-JP" altLang="en-US" sz="1400" dirty="0">
                <a:solidFill>
                  <a:schemeClr val="tx1"/>
                </a:solidFill>
                <a:latin typeface="BIZ UDPゴシック" panose="020B0400000000000000" pitchFamily="50" charset="-128"/>
                <a:ea typeface="BIZ UDPゴシック" panose="020B0400000000000000" pitchFamily="50" charset="-128"/>
              </a:rPr>
              <a:t>強制的な排ガスの排出がないので排ガス量が不明である。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4191F292-D902-4111-AB34-B6DF474A5FE4}"/>
              </a:ext>
            </a:extLst>
          </p:cNvPr>
          <p:cNvSpPr txBox="1">
            <a:spLocks/>
          </p:cNvSpPr>
          <p:nvPr/>
        </p:nvSpPr>
        <p:spPr>
          <a:xfrm>
            <a:off x="591058" y="812743"/>
            <a:ext cx="7778118" cy="397753"/>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10</a:t>
            </a:r>
            <a:r>
              <a:rPr lang="ja-JP" altLang="en-US" sz="1400" dirty="0">
                <a:solidFill>
                  <a:schemeClr val="tx1"/>
                </a:solidFill>
                <a:latin typeface="BIZ UDPゴシック" panose="020B0400000000000000" pitchFamily="50" charset="-128"/>
                <a:ea typeface="BIZ UDPゴシック" panose="020B0400000000000000" pitchFamily="50" charset="-128"/>
              </a:rPr>
              <a:t>　排出口がなく、排出基準が算出できない。</a:t>
            </a:r>
          </a:p>
        </p:txBody>
      </p:sp>
      <p:sp>
        <p:nvSpPr>
          <p:cNvPr id="11" name="テキスト ボックス 10">
            <a:extLst>
              <a:ext uri="{FF2B5EF4-FFF2-40B4-BE49-F238E27FC236}">
                <a16:creationId xmlns:a16="http://schemas.microsoft.com/office/drawing/2014/main" id="{D65F8B53-F888-4EFA-9F5C-8B09E8B205D1}"/>
              </a:ext>
            </a:extLst>
          </p:cNvPr>
          <p:cNvSpPr txBox="1"/>
          <p:nvPr/>
        </p:nvSpPr>
        <p:spPr>
          <a:xfrm>
            <a:off x="723126" y="1330887"/>
            <a:ext cx="7513983" cy="738664"/>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例えば建屋内に設置され、排出口（大気中に排出するために設けられた煙突その他の施設の開口部）がない場合は、条例有害物質規制の排出基準は算出できないものとなります。ただし、その場合でもばい煙発生施設に該当しますので、使用届等の提出は必要となります。</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D275E6E0-3900-4F6B-A491-2F029EE46D4C}"/>
              </a:ext>
            </a:extLst>
          </p:cNvPr>
          <p:cNvSpPr txBox="1"/>
          <p:nvPr/>
        </p:nvSpPr>
        <p:spPr>
          <a:xfrm>
            <a:off x="723126" y="3022075"/>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自然な排気の場合等、排ガス量の算定や測定が不可能な場合は、問</a:t>
            </a:r>
            <a:r>
              <a:rPr kumimoji="1" lang="en-US" altLang="ja-JP" sz="1400" dirty="0">
                <a:latin typeface="BIZ UDPゴシック" panose="020B0400000000000000" pitchFamily="50" charset="-128"/>
                <a:ea typeface="BIZ UDPゴシック" panose="020B0400000000000000" pitchFamily="50" charset="-128"/>
              </a:rPr>
              <a:t>10</a:t>
            </a:r>
            <a:r>
              <a:rPr kumimoji="1" lang="ja-JP" altLang="en-US" sz="1400" dirty="0">
                <a:latin typeface="BIZ UDPゴシック" panose="020B0400000000000000" pitchFamily="50" charset="-128"/>
                <a:ea typeface="BIZ UDPゴシック" panose="020B0400000000000000" pitchFamily="50" charset="-128"/>
              </a:rPr>
              <a:t>と同様に排出基準は算出できないものとなります。この場合も使用届等の提出は必要です。</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7" name="タイトル 1">
            <a:extLst>
              <a:ext uri="{FF2B5EF4-FFF2-40B4-BE49-F238E27FC236}">
                <a16:creationId xmlns:a16="http://schemas.microsoft.com/office/drawing/2014/main" id="{5C132220-7FF7-416E-A43A-98A0678A7074}"/>
              </a:ext>
            </a:extLst>
          </p:cNvPr>
          <p:cNvSpPr txBox="1">
            <a:spLocks/>
          </p:cNvSpPr>
          <p:nvPr/>
        </p:nvSpPr>
        <p:spPr>
          <a:xfrm>
            <a:off x="373553" y="122211"/>
            <a:ext cx="8235978"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よくある質問とその回答</a:t>
            </a:r>
          </a:p>
        </p:txBody>
      </p:sp>
      <p:sp>
        <p:nvSpPr>
          <p:cNvPr id="19" name="コンテンツ プレースホルダー 2">
            <a:extLst>
              <a:ext uri="{FF2B5EF4-FFF2-40B4-BE49-F238E27FC236}">
                <a16:creationId xmlns:a16="http://schemas.microsoft.com/office/drawing/2014/main" id="{B7059042-974E-4DBA-93E7-843A757B825D}"/>
              </a:ext>
            </a:extLst>
          </p:cNvPr>
          <p:cNvSpPr txBox="1">
            <a:spLocks/>
          </p:cNvSpPr>
          <p:nvPr/>
        </p:nvSpPr>
        <p:spPr>
          <a:xfrm>
            <a:off x="591058" y="4184108"/>
            <a:ext cx="7778118" cy="365126"/>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12</a:t>
            </a:r>
            <a:r>
              <a:rPr lang="ja-JP" altLang="en-US" sz="1400" dirty="0">
                <a:solidFill>
                  <a:schemeClr val="tx1"/>
                </a:solidFill>
                <a:latin typeface="BIZ UDPゴシック" panose="020B0400000000000000" pitchFamily="50" charset="-128"/>
                <a:ea typeface="BIZ UDPゴシック" panose="020B0400000000000000" pitchFamily="50" charset="-128"/>
              </a:rPr>
              <a:t>　届出対象施設に該当するかどうかは、どう考えれば良いか。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9B50A8ED-C365-4604-8206-83FD417BE321}"/>
              </a:ext>
            </a:extLst>
          </p:cNvPr>
          <p:cNvSpPr txBox="1"/>
          <p:nvPr/>
        </p:nvSpPr>
        <p:spPr>
          <a:xfrm>
            <a:off x="284653" y="3749336"/>
            <a:ext cx="2146742" cy="307777"/>
          </a:xfrm>
          <a:prstGeom prst="rect">
            <a:avLst/>
          </a:prstGeom>
          <a:noFill/>
        </p:spPr>
        <p:txBody>
          <a:bodyPr wrap="none" rtlCol="0">
            <a:spAutoFit/>
          </a:bodyPr>
          <a:lstStyle/>
          <a:p>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規制対象施設について</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21" name="テキスト ボックス 20">
            <a:extLst>
              <a:ext uri="{FF2B5EF4-FFF2-40B4-BE49-F238E27FC236}">
                <a16:creationId xmlns:a16="http://schemas.microsoft.com/office/drawing/2014/main" id="{BF831B9E-E71B-4AD6-8A8B-1A4003BFA64C}"/>
              </a:ext>
            </a:extLst>
          </p:cNvPr>
          <p:cNvSpPr txBox="1"/>
          <p:nvPr/>
        </p:nvSpPr>
        <p:spPr>
          <a:xfrm>
            <a:off x="723126" y="4608391"/>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対象施設一覧より該当する施設があるかどうかを確認し、その上で原材料の</a:t>
            </a:r>
            <a:r>
              <a:rPr kumimoji="1" lang="en-US" altLang="ja-JP" sz="1400" dirty="0">
                <a:latin typeface="BIZ UDPゴシック" panose="020B0400000000000000" pitchFamily="50" charset="-128"/>
                <a:ea typeface="BIZ UDPゴシック" panose="020B0400000000000000" pitchFamily="50" charset="-128"/>
              </a:rPr>
              <a:t>SDS</a:t>
            </a:r>
            <a:r>
              <a:rPr kumimoji="1" lang="ja-JP" altLang="en-US" sz="1400" dirty="0">
                <a:latin typeface="BIZ UDPゴシック" panose="020B0400000000000000" pitchFamily="50" charset="-128"/>
                <a:ea typeface="BIZ UDPゴシック" panose="020B0400000000000000" pitchFamily="50" charset="-128"/>
              </a:rPr>
              <a:t>等により有害物質が排出されるかどうかを確認してください。</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22" name="コンテンツ プレースホルダー 2">
            <a:extLst>
              <a:ext uri="{FF2B5EF4-FFF2-40B4-BE49-F238E27FC236}">
                <a16:creationId xmlns:a16="http://schemas.microsoft.com/office/drawing/2014/main" id="{8E555EFB-5616-4736-8EAC-06CA8F7A1590}"/>
              </a:ext>
            </a:extLst>
          </p:cNvPr>
          <p:cNvSpPr txBox="1">
            <a:spLocks/>
          </p:cNvSpPr>
          <p:nvPr/>
        </p:nvSpPr>
        <p:spPr>
          <a:xfrm>
            <a:off x="591058" y="5399038"/>
            <a:ext cx="7778118" cy="365125"/>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13</a:t>
            </a:r>
            <a:r>
              <a:rPr lang="ja-JP" altLang="en-US" sz="1400" dirty="0">
                <a:solidFill>
                  <a:schemeClr val="tx1"/>
                </a:solidFill>
                <a:latin typeface="BIZ UDPゴシック" panose="020B0400000000000000" pitchFamily="50" charset="-128"/>
                <a:ea typeface="BIZ UDPゴシック" panose="020B0400000000000000" pitchFamily="50" charset="-128"/>
              </a:rPr>
              <a:t>　届出対象施設から一律に除外される施設はどのようなものか。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69FDE9B1-DD90-4FB3-8371-18954EEB69C9}"/>
              </a:ext>
            </a:extLst>
          </p:cNvPr>
          <p:cNvSpPr txBox="1"/>
          <p:nvPr/>
        </p:nvSpPr>
        <p:spPr>
          <a:xfrm>
            <a:off x="723126" y="5867220"/>
            <a:ext cx="7513983" cy="307777"/>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実験の用に供するもの、移動式のものは除外されます。</a:t>
            </a:r>
            <a:endParaRPr kumimoji="1"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031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EECF069-9AA7-4EBE-8412-9B519B588BF8}"/>
              </a:ext>
            </a:extLst>
          </p:cNvPr>
          <p:cNvSpPr>
            <a:spLocks noGrp="1"/>
          </p:cNvSpPr>
          <p:nvPr>
            <p:ph type="sldNum" sz="quarter" idx="12"/>
          </p:nvPr>
        </p:nvSpPr>
        <p:spPr/>
        <p:txBody>
          <a:bodyPr/>
          <a:lstStyle/>
          <a:p>
            <a:fld id="{33B36D01-8D84-416B-8533-51F8D6297C0F}" type="slidenum">
              <a:rPr kumimoji="1" lang="ja-JP" altLang="en-US" smtClean="0"/>
              <a:t>36</a:t>
            </a:fld>
            <a:endParaRPr kumimoji="1" lang="ja-JP" altLang="en-US"/>
          </a:p>
        </p:txBody>
      </p:sp>
      <p:sp>
        <p:nvSpPr>
          <p:cNvPr id="9" name="タイトル 1">
            <a:extLst>
              <a:ext uri="{FF2B5EF4-FFF2-40B4-BE49-F238E27FC236}">
                <a16:creationId xmlns:a16="http://schemas.microsoft.com/office/drawing/2014/main" id="{98F39595-3CD8-4F6A-B12A-FFF411C8323E}"/>
              </a:ext>
            </a:extLst>
          </p:cNvPr>
          <p:cNvSpPr txBox="1">
            <a:spLocks/>
          </p:cNvSpPr>
          <p:nvPr/>
        </p:nvSpPr>
        <p:spPr>
          <a:xfrm>
            <a:off x="373553" y="122211"/>
            <a:ext cx="8235978"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よくある質問とその回答</a:t>
            </a:r>
          </a:p>
        </p:txBody>
      </p:sp>
      <p:sp>
        <p:nvSpPr>
          <p:cNvPr id="26" name="コンテンツ プレースホルダー 2">
            <a:extLst>
              <a:ext uri="{FF2B5EF4-FFF2-40B4-BE49-F238E27FC236}">
                <a16:creationId xmlns:a16="http://schemas.microsoft.com/office/drawing/2014/main" id="{9629D555-890F-475A-A35D-98922005C12A}"/>
              </a:ext>
            </a:extLst>
          </p:cNvPr>
          <p:cNvSpPr txBox="1">
            <a:spLocks/>
          </p:cNvSpPr>
          <p:nvPr/>
        </p:nvSpPr>
        <p:spPr>
          <a:xfrm>
            <a:off x="373553" y="1031029"/>
            <a:ext cx="7778118" cy="365125"/>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14</a:t>
            </a:r>
            <a:r>
              <a:rPr lang="ja-JP" altLang="en-US" sz="1400" dirty="0">
                <a:solidFill>
                  <a:schemeClr val="tx1"/>
                </a:solidFill>
                <a:latin typeface="BIZ UDPゴシック" panose="020B0400000000000000" pitchFamily="50" charset="-128"/>
                <a:ea typeface="BIZ UDPゴシック" panose="020B0400000000000000" pitchFamily="50" charset="-128"/>
              </a:rPr>
              <a:t>　「製造の用に供する」とは、機器等の整備や修理は含まれるのか。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467E6EF1-CC6E-4BE3-8EEE-4C65454BCC2B}"/>
              </a:ext>
            </a:extLst>
          </p:cNvPr>
          <p:cNvSpPr txBox="1"/>
          <p:nvPr/>
        </p:nvSpPr>
        <p:spPr>
          <a:xfrm>
            <a:off x="505621" y="1546495"/>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「製造の用に供する」とは、物を製造又は加工するものであり、修理・修繕・自家消費に係る施設は該当しません。</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31" name="コンテンツ プレースホルダー 2">
            <a:extLst>
              <a:ext uri="{FF2B5EF4-FFF2-40B4-BE49-F238E27FC236}">
                <a16:creationId xmlns:a16="http://schemas.microsoft.com/office/drawing/2014/main" id="{04083840-0EFC-41A0-9438-5CC329B3EAEC}"/>
              </a:ext>
            </a:extLst>
          </p:cNvPr>
          <p:cNvSpPr txBox="1">
            <a:spLocks/>
          </p:cNvSpPr>
          <p:nvPr/>
        </p:nvSpPr>
        <p:spPr>
          <a:xfrm>
            <a:off x="373553" y="3609264"/>
            <a:ext cx="7778118" cy="854522"/>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16</a:t>
            </a:r>
            <a:r>
              <a:rPr lang="ja-JP" altLang="en-US" sz="1400" dirty="0">
                <a:solidFill>
                  <a:schemeClr val="tx1"/>
                </a:solidFill>
                <a:latin typeface="BIZ UDPゴシック" panose="020B0400000000000000" pitchFamily="50" charset="-128"/>
                <a:ea typeface="BIZ UDPゴシック" panose="020B0400000000000000" pitchFamily="50" charset="-128"/>
              </a:rPr>
              <a:t>　一日の作業終了時や製造工程の間に施設を洗浄する際に、その洗浄剤に含まれる有害物質が排出するおそれがあるが、これも規制対象となるのか。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2" name="テキスト ボックス 31">
            <a:extLst>
              <a:ext uri="{FF2B5EF4-FFF2-40B4-BE49-F238E27FC236}">
                <a16:creationId xmlns:a16="http://schemas.microsoft.com/office/drawing/2014/main" id="{3A979D86-BC68-4E02-A707-93AF8D83947F}"/>
              </a:ext>
            </a:extLst>
          </p:cNvPr>
          <p:cNvSpPr txBox="1"/>
          <p:nvPr/>
        </p:nvSpPr>
        <p:spPr>
          <a:xfrm>
            <a:off x="505621" y="4585349"/>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製造工程中に発生するものとはいえず、また製品製造の原料や副生成物ではないことから、当該作業から発生する有害物質は届出対象外と考えます。</a:t>
            </a:r>
          </a:p>
        </p:txBody>
      </p:sp>
      <p:sp>
        <p:nvSpPr>
          <p:cNvPr id="33" name="コンテンツ プレースホルダー 2">
            <a:extLst>
              <a:ext uri="{FF2B5EF4-FFF2-40B4-BE49-F238E27FC236}">
                <a16:creationId xmlns:a16="http://schemas.microsoft.com/office/drawing/2014/main" id="{50BE100D-B399-4D9B-AF2A-57AB38618892}"/>
              </a:ext>
            </a:extLst>
          </p:cNvPr>
          <p:cNvSpPr txBox="1">
            <a:spLocks/>
          </p:cNvSpPr>
          <p:nvPr/>
        </p:nvSpPr>
        <p:spPr>
          <a:xfrm>
            <a:off x="373553" y="2347056"/>
            <a:ext cx="7778118" cy="365125"/>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15</a:t>
            </a:r>
            <a:r>
              <a:rPr lang="ja-JP" altLang="en-US" sz="1400" dirty="0">
                <a:solidFill>
                  <a:schemeClr val="tx1"/>
                </a:solidFill>
                <a:latin typeface="BIZ UDPゴシック" panose="020B0400000000000000" pitchFamily="50" charset="-128"/>
                <a:ea typeface="BIZ UDPゴシック" panose="020B0400000000000000" pitchFamily="50" charset="-128"/>
              </a:rPr>
              <a:t>　密閉された一連の系統でつながってる施設は、届出対象外か。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4" name="テキスト ボックス 33">
            <a:extLst>
              <a:ext uri="{FF2B5EF4-FFF2-40B4-BE49-F238E27FC236}">
                <a16:creationId xmlns:a16="http://schemas.microsoft.com/office/drawing/2014/main" id="{0519F440-75A6-4707-BC15-F59388940D88}"/>
              </a:ext>
            </a:extLst>
          </p:cNvPr>
          <p:cNvSpPr txBox="1"/>
          <p:nvPr/>
        </p:nvSpPr>
        <p:spPr>
          <a:xfrm>
            <a:off x="505621" y="2802441"/>
            <a:ext cx="7513983"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複数の施設等が密閉された一連の系統でつながっている場合は、原則として排出される箇所に最も近い届出施設のみが対象となります。</a:t>
            </a:r>
          </a:p>
        </p:txBody>
      </p:sp>
      <p:sp>
        <p:nvSpPr>
          <p:cNvPr id="35" name="テキスト ボックス 34">
            <a:extLst>
              <a:ext uri="{FF2B5EF4-FFF2-40B4-BE49-F238E27FC236}">
                <a16:creationId xmlns:a16="http://schemas.microsoft.com/office/drawing/2014/main" id="{B82394E9-1104-4EE1-95CC-2B0B8ADCAF79}"/>
              </a:ext>
            </a:extLst>
          </p:cNvPr>
          <p:cNvSpPr txBox="1"/>
          <p:nvPr/>
        </p:nvSpPr>
        <p:spPr>
          <a:xfrm>
            <a:off x="373553" y="5108569"/>
            <a:ext cx="888385" cy="307777"/>
          </a:xfrm>
          <a:prstGeom prst="rect">
            <a:avLst/>
          </a:prstGeom>
          <a:noFill/>
        </p:spPr>
        <p:txBody>
          <a:bodyPr wrap="none" rtlCol="0">
            <a:spAutoFit/>
          </a:bodyPr>
          <a:lstStyle/>
          <a:p>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その他</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36" name="コンテンツ プレースホルダー 2">
            <a:extLst>
              <a:ext uri="{FF2B5EF4-FFF2-40B4-BE49-F238E27FC236}">
                <a16:creationId xmlns:a16="http://schemas.microsoft.com/office/drawing/2014/main" id="{507DB23A-53CE-46A8-9042-619E83A09E53}"/>
              </a:ext>
            </a:extLst>
          </p:cNvPr>
          <p:cNvSpPr txBox="1">
            <a:spLocks/>
          </p:cNvSpPr>
          <p:nvPr/>
        </p:nvSpPr>
        <p:spPr>
          <a:xfrm>
            <a:off x="373553" y="5465449"/>
            <a:ext cx="7778118" cy="365125"/>
          </a:xfrm>
          <a:prstGeom prst="roundRect">
            <a:avLst/>
          </a:prstGeom>
          <a:ln/>
        </p:spPr>
        <p:style>
          <a:lnRef idx="1">
            <a:schemeClr val="accent1"/>
          </a:lnRef>
          <a:fillRef idx="2">
            <a:schemeClr val="accent1"/>
          </a:fillRef>
          <a:effectRef idx="1">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問</a:t>
            </a:r>
            <a:r>
              <a:rPr lang="en-US" altLang="ja-JP" sz="1400" dirty="0">
                <a:solidFill>
                  <a:schemeClr val="tx1"/>
                </a:solidFill>
                <a:latin typeface="BIZ UDPゴシック" panose="020B0400000000000000" pitchFamily="50" charset="-128"/>
                <a:ea typeface="BIZ UDPゴシック" panose="020B0400000000000000" pitchFamily="50" charset="-128"/>
              </a:rPr>
              <a:t>17</a:t>
            </a:r>
            <a:r>
              <a:rPr lang="ja-JP" altLang="en-US" sz="1400" dirty="0">
                <a:solidFill>
                  <a:schemeClr val="tx1"/>
                </a:solidFill>
                <a:latin typeface="BIZ UDPゴシック" panose="020B0400000000000000" pitchFamily="50" charset="-128"/>
                <a:ea typeface="BIZ UDPゴシック" panose="020B0400000000000000" pitchFamily="50" charset="-128"/>
              </a:rPr>
              <a:t>　罰則についてはどのような規定があるか。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7" name="テキスト ボックス 36">
            <a:extLst>
              <a:ext uri="{FF2B5EF4-FFF2-40B4-BE49-F238E27FC236}">
                <a16:creationId xmlns:a16="http://schemas.microsoft.com/office/drawing/2014/main" id="{1945B12D-AECD-47B6-88B3-767502ECABC2}"/>
              </a:ext>
            </a:extLst>
          </p:cNvPr>
          <p:cNvSpPr txBox="1"/>
          <p:nvPr/>
        </p:nvSpPr>
        <p:spPr>
          <a:xfrm>
            <a:off x="505621" y="5920834"/>
            <a:ext cx="7513983" cy="307777"/>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ばい煙に係る主な罰則規定は次のページのとおりです。</a:t>
            </a:r>
          </a:p>
        </p:txBody>
      </p:sp>
    </p:spTree>
    <p:extLst>
      <p:ext uri="{BB962C8B-B14F-4D97-AF65-F5344CB8AC3E}">
        <p14:creationId xmlns:p14="http://schemas.microsoft.com/office/powerpoint/2010/main" val="1164016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7483C-AFD6-4EE8-8E9D-8C9EC4F235FD}"/>
              </a:ext>
            </a:extLst>
          </p:cNvPr>
          <p:cNvSpPr>
            <a:spLocks noGrp="1"/>
          </p:cNvSpPr>
          <p:nvPr>
            <p:ph type="title" idx="4294967295"/>
          </p:nvPr>
        </p:nvSpPr>
        <p:spPr>
          <a:xfrm>
            <a:off x="2823263" y="640655"/>
            <a:ext cx="3145737" cy="649287"/>
          </a:xfrm>
        </p:spPr>
        <p:txBody>
          <a:bodyPr>
            <a:normAutofit/>
          </a:bodyPr>
          <a:lstStyle/>
          <a:p>
            <a:r>
              <a:rPr kumimoji="1" lang="ja-JP" altLang="en-US" sz="1400" dirty="0">
                <a:latin typeface="BIZ UDPゴシック" panose="020B0400000000000000" pitchFamily="50" charset="-128"/>
                <a:ea typeface="BIZ UDPゴシック" panose="020B0400000000000000" pitchFamily="50" charset="-128"/>
              </a:rPr>
              <a:t>罰則について（ばい煙に係る規定）</a:t>
            </a:r>
          </a:p>
        </p:txBody>
      </p:sp>
      <p:sp>
        <p:nvSpPr>
          <p:cNvPr id="3" name="スライド番号プレースホルダー 2">
            <a:extLst>
              <a:ext uri="{FF2B5EF4-FFF2-40B4-BE49-F238E27FC236}">
                <a16:creationId xmlns:a16="http://schemas.microsoft.com/office/drawing/2014/main" id="{68B04E75-4067-44CD-AA1D-8E935404B482}"/>
              </a:ext>
            </a:extLst>
          </p:cNvPr>
          <p:cNvSpPr>
            <a:spLocks noGrp="1"/>
          </p:cNvSpPr>
          <p:nvPr>
            <p:ph type="sldNum" sz="quarter" idx="12"/>
          </p:nvPr>
        </p:nvSpPr>
        <p:spPr/>
        <p:txBody>
          <a:bodyPr/>
          <a:lstStyle/>
          <a:p>
            <a:fld id="{33B36D01-8D84-416B-8533-51F8D6297C0F}" type="slidenum">
              <a:rPr kumimoji="1" lang="ja-JP" altLang="en-US" smtClean="0"/>
              <a:t>37</a:t>
            </a:fld>
            <a:endParaRPr kumimoji="1" lang="ja-JP" altLang="en-US"/>
          </a:p>
        </p:txBody>
      </p:sp>
      <p:graphicFrame>
        <p:nvGraphicFramePr>
          <p:cNvPr id="4" name="表 4">
            <a:extLst>
              <a:ext uri="{FF2B5EF4-FFF2-40B4-BE49-F238E27FC236}">
                <a16:creationId xmlns:a16="http://schemas.microsoft.com/office/drawing/2014/main" id="{BD81BF2B-AB70-4395-A7FD-E01FF39961F6}"/>
              </a:ext>
            </a:extLst>
          </p:cNvPr>
          <p:cNvGraphicFramePr>
            <a:graphicFrameLocks noGrp="1"/>
          </p:cNvGraphicFramePr>
          <p:nvPr>
            <p:extLst>
              <p:ext uri="{D42A27DB-BD31-4B8C-83A1-F6EECF244321}">
                <p14:modId xmlns:p14="http://schemas.microsoft.com/office/powerpoint/2010/main" val="297874972"/>
              </p:ext>
            </p:extLst>
          </p:nvPr>
        </p:nvGraphicFramePr>
        <p:xfrm>
          <a:off x="270000" y="1346200"/>
          <a:ext cx="8604000" cy="4838698"/>
        </p:xfrm>
        <a:graphic>
          <a:graphicData uri="http://schemas.openxmlformats.org/drawingml/2006/table">
            <a:tbl>
              <a:tblPr firstRow="1" bandRow="1">
                <a:tableStyleId>{5C22544A-7EE6-4342-B048-85BDC9FD1C3A}</a:tableStyleId>
              </a:tblPr>
              <a:tblGrid>
                <a:gridCol w="2340000">
                  <a:extLst>
                    <a:ext uri="{9D8B030D-6E8A-4147-A177-3AD203B41FA5}">
                      <a16:colId xmlns:a16="http://schemas.microsoft.com/office/drawing/2014/main" val="2543846008"/>
                    </a:ext>
                  </a:extLst>
                </a:gridCol>
                <a:gridCol w="2988000">
                  <a:extLst>
                    <a:ext uri="{9D8B030D-6E8A-4147-A177-3AD203B41FA5}">
                      <a16:colId xmlns:a16="http://schemas.microsoft.com/office/drawing/2014/main" val="2765479943"/>
                    </a:ext>
                  </a:extLst>
                </a:gridCol>
                <a:gridCol w="3276000">
                  <a:extLst>
                    <a:ext uri="{9D8B030D-6E8A-4147-A177-3AD203B41FA5}">
                      <a16:colId xmlns:a16="http://schemas.microsoft.com/office/drawing/2014/main" val="3264669947"/>
                    </a:ext>
                  </a:extLst>
                </a:gridCol>
              </a:tblGrid>
              <a:tr h="376974">
                <a:tc>
                  <a:txBody>
                    <a:bodyPr/>
                    <a:lstStyle/>
                    <a:p>
                      <a:pPr algn="ctr"/>
                      <a:r>
                        <a:rPr kumimoji="1" lang="ja-JP" altLang="en-US" sz="1200" dirty="0">
                          <a:latin typeface="BIZ UDPゴシック" panose="020B0400000000000000" pitchFamily="50" charset="-128"/>
                          <a:ea typeface="BIZ UDPゴシック" panose="020B0400000000000000" pitchFamily="50" charset="-128"/>
                        </a:rPr>
                        <a:t>主な罰則規定</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内容</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罰則</a:t>
                      </a:r>
                    </a:p>
                  </a:txBody>
                  <a:tcPr anchor="ctr"/>
                </a:tc>
                <a:extLst>
                  <a:ext uri="{0D108BD9-81ED-4DB2-BD59-A6C34878D82A}">
                    <a16:rowId xmlns:a16="http://schemas.microsoft.com/office/drawing/2014/main" val="259638313"/>
                  </a:ext>
                </a:extLst>
              </a:tr>
              <a:tr h="650668">
                <a:tc>
                  <a:txBody>
                    <a:bodyPr/>
                    <a:lstStyle/>
                    <a:p>
                      <a:r>
                        <a:rPr kumimoji="1" lang="ja-JP" altLang="en-US" sz="1200" dirty="0">
                          <a:latin typeface="BIZ UDPゴシック" panose="020B0400000000000000" pitchFamily="50" charset="-128"/>
                          <a:ea typeface="BIZ UDPゴシック" panose="020B0400000000000000" pitchFamily="50" charset="-128"/>
                        </a:rPr>
                        <a:t>施設の設置</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変更</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届出に関する計画変更（廃止）命令違反</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排出基準に適合しないばい煙発生施設等の届出に係る計画変更（計画廃止）命令に従わない場合</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（法）</a:t>
                      </a:r>
                      <a:r>
                        <a:rPr kumimoji="1" lang="en-US" altLang="ja-JP" sz="1200" dirty="0">
                          <a:latin typeface="BIZ UDPゴシック" panose="020B0400000000000000" pitchFamily="50" charset="-128"/>
                          <a:ea typeface="BIZ UDPゴシック" panose="020B0400000000000000" pitchFamily="50" charset="-128"/>
                        </a:rPr>
                        <a:t>1 </a:t>
                      </a:r>
                      <a:r>
                        <a:rPr kumimoji="1" lang="ja-JP" altLang="en-US" sz="1200" dirty="0">
                          <a:latin typeface="BIZ UDPゴシック" panose="020B0400000000000000" pitchFamily="50" charset="-128"/>
                          <a:ea typeface="BIZ UDPゴシック" panose="020B0400000000000000" pitchFamily="50" charset="-128"/>
                        </a:rPr>
                        <a:t>年以下の懲役又は</a:t>
                      </a:r>
                      <a:r>
                        <a:rPr kumimoji="1" lang="en-US" altLang="ja-JP" sz="1200" dirty="0">
                          <a:latin typeface="BIZ UDPゴシック" panose="020B0400000000000000" pitchFamily="50" charset="-128"/>
                          <a:ea typeface="BIZ UDPゴシック" panose="020B0400000000000000" pitchFamily="50" charset="-128"/>
                        </a:rPr>
                        <a:t>100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（条）</a:t>
                      </a:r>
                      <a:r>
                        <a:rPr kumimoji="1" lang="en-US" altLang="ja-JP" sz="1200" dirty="0">
                          <a:latin typeface="BIZ UDPゴシック" panose="020B0400000000000000" pitchFamily="50" charset="-128"/>
                          <a:ea typeface="BIZ UDPゴシック" panose="020B0400000000000000" pitchFamily="50" charset="-128"/>
                        </a:rPr>
                        <a:t>1 </a:t>
                      </a:r>
                      <a:r>
                        <a:rPr kumimoji="1" lang="ja-JP" altLang="en-US" sz="1200" dirty="0">
                          <a:latin typeface="BIZ UDPゴシック" panose="020B0400000000000000" pitchFamily="50" charset="-128"/>
                          <a:ea typeface="BIZ UDPゴシック" panose="020B0400000000000000" pitchFamily="50" charset="-128"/>
                        </a:rPr>
                        <a:t>年以下の懲役又は</a:t>
                      </a:r>
                      <a:r>
                        <a:rPr kumimoji="1" lang="en-US" altLang="ja-JP" sz="1200" dirty="0">
                          <a:latin typeface="BIZ UDPゴシック" panose="020B0400000000000000" pitchFamily="50" charset="-128"/>
                          <a:ea typeface="BIZ UDPゴシック" panose="020B0400000000000000" pitchFamily="50" charset="-128"/>
                        </a:rPr>
                        <a:t>50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739152579"/>
                  </a:ext>
                </a:extLst>
              </a:tr>
              <a:tr h="464763">
                <a:tc>
                  <a:txBody>
                    <a:bodyPr/>
                    <a:lstStyle/>
                    <a:p>
                      <a:r>
                        <a:rPr kumimoji="1" lang="ja-JP" altLang="en-US" sz="1200" dirty="0">
                          <a:latin typeface="BIZ UDPゴシック" panose="020B0400000000000000" pitchFamily="50" charset="-128"/>
                          <a:ea typeface="BIZ UDPゴシック" panose="020B0400000000000000" pitchFamily="50" charset="-128"/>
                        </a:rPr>
                        <a:t>改善命令及び一時停止命令違反</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排出基準に係る改善（一時停止）命令に従わなかった場合</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（法）</a:t>
                      </a:r>
                      <a:r>
                        <a:rPr kumimoji="1" lang="en-US" altLang="ja-JP" sz="1200" dirty="0">
                          <a:latin typeface="BIZ UDPゴシック" panose="020B0400000000000000" pitchFamily="50" charset="-128"/>
                          <a:ea typeface="BIZ UDPゴシック" panose="020B0400000000000000" pitchFamily="50" charset="-128"/>
                        </a:rPr>
                        <a:t>1 </a:t>
                      </a:r>
                      <a:r>
                        <a:rPr kumimoji="1" lang="ja-JP" altLang="en-US" sz="1200" dirty="0">
                          <a:latin typeface="BIZ UDPゴシック" panose="020B0400000000000000" pitchFamily="50" charset="-128"/>
                          <a:ea typeface="BIZ UDPゴシック" panose="020B0400000000000000" pitchFamily="50" charset="-128"/>
                        </a:rPr>
                        <a:t>年以下の懲役又は</a:t>
                      </a:r>
                      <a:r>
                        <a:rPr kumimoji="1" lang="en-US" altLang="ja-JP" sz="1200" dirty="0">
                          <a:latin typeface="BIZ UDPゴシック" panose="020B0400000000000000" pitchFamily="50" charset="-128"/>
                          <a:ea typeface="BIZ UDPゴシック" panose="020B0400000000000000" pitchFamily="50" charset="-128"/>
                        </a:rPr>
                        <a:t>100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（条）</a:t>
                      </a:r>
                      <a:r>
                        <a:rPr kumimoji="1" lang="en-US" altLang="ja-JP" sz="1200" dirty="0">
                          <a:latin typeface="BIZ UDPゴシック" panose="020B0400000000000000" pitchFamily="50" charset="-128"/>
                          <a:ea typeface="BIZ UDPゴシック" panose="020B0400000000000000" pitchFamily="50" charset="-128"/>
                        </a:rPr>
                        <a:t>1 </a:t>
                      </a:r>
                      <a:r>
                        <a:rPr kumimoji="1" lang="ja-JP" altLang="en-US" sz="1200" dirty="0">
                          <a:latin typeface="BIZ UDPゴシック" panose="020B0400000000000000" pitchFamily="50" charset="-128"/>
                          <a:ea typeface="BIZ UDPゴシック" panose="020B0400000000000000" pitchFamily="50" charset="-128"/>
                        </a:rPr>
                        <a:t>年以下の懲役又は</a:t>
                      </a:r>
                      <a:r>
                        <a:rPr kumimoji="1" lang="en-US" altLang="ja-JP" sz="1200" dirty="0">
                          <a:latin typeface="BIZ UDPゴシック" panose="020B0400000000000000" pitchFamily="50" charset="-128"/>
                          <a:ea typeface="BIZ UDPゴシック" panose="020B0400000000000000" pitchFamily="50" charset="-128"/>
                        </a:rPr>
                        <a:t>50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651461326"/>
                  </a:ext>
                </a:extLst>
              </a:tr>
              <a:tr h="464763">
                <a:tc>
                  <a:txBody>
                    <a:bodyPr/>
                    <a:lstStyle/>
                    <a:p>
                      <a:r>
                        <a:rPr kumimoji="1" lang="ja-JP" altLang="en-US" sz="1200" dirty="0">
                          <a:latin typeface="BIZ UDPゴシック" panose="020B0400000000000000" pitchFamily="50" charset="-128"/>
                          <a:ea typeface="BIZ UDPゴシック" panose="020B0400000000000000" pitchFamily="50" charset="-128"/>
                        </a:rPr>
                        <a:t>規制基準違反</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排出基準に適合しないばい煙を排出した場合</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（法）６月以下の懲役又は</a:t>
                      </a:r>
                      <a:r>
                        <a:rPr kumimoji="1" lang="en-US" altLang="ja-JP" sz="1200" dirty="0">
                          <a:latin typeface="BIZ UDPゴシック" panose="020B0400000000000000" pitchFamily="50" charset="-128"/>
                          <a:ea typeface="BIZ UDPゴシック" panose="020B0400000000000000" pitchFamily="50" charset="-128"/>
                        </a:rPr>
                        <a:t>50</a:t>
                      </a:r>
                      <a:r>
                        <a:rPr kumimoji="1" lang="ja-JP" altLang="en-US" sz="1200" dirty="0">
                          <a:latin typeface="BIZ UDPゴシック" panose="020B0400000000000000" pitchFamily="50" charset="-128"/>
                          <a:ea typeface="BIZ UDPゴシック" panose="020B0400000000000000" pitchFamily="50" charset="-128"/>
                        </a:rPr>
                        <a:t>万円以下の罰金</a:t>
                      </a:r>
                    </a:p>
                    <a:p>
                      <a:r>
                        <a:rPr kumimoji="1" lang="ja-JP" altLang="en-US" sz="1200" dirty="0">
                          <a:latin typeface="BIZ UDPゴシック" panose="020B0400000000000000" pitchFamily="50" charset="-128"/>
                          <a:ea typeface="BIZ UDPゴシック" panose="020B0400000000000000" pitchFamily="50" charset="-128"/>
                        </a:rPr>
                        <a:t>（条）６月以下の懲役又は</a:t>
                      </a:r>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136144994"/>
                  </a:ext>
                </a:extLst>
              </a:tr>
              <a:tr h="650668">
                <a:tc>
                  <a:txBody>
                    <a:bodyPr/>
                    <a:lstStyle/>
                    <a:p>
                      <a:r>
                        <a:rPr kumimoji="1" lang="ja-JP" altLang="en-US" sz="1200" dirty="0">
                          <a:latin typeface="BIZ UDPゴシック" panose="020B0400000000000000" pitchFamily="50" charset="-128"/>
                          <a:ea typeface="BIZ UDPゴシック" panose="020B0400000000000000" pitchFamily="50" charset="-128"/>
                        </a:rPr>
                        <a:t>設置・変更届出違反</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ばい煙発生施設等の設置・変更届出をしなかった場合、又は虚偽の届出をした場合</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（法）</a:t>
                      </a:r>
                      <a:r>
                        <a:rPr kumimoji="1" lang="en-US" altLang="ja-JP" sz="1200" dirty="0">
                          <a:latin typeface="BIZ UDPゴシック" panose="020B0400000000000000" pitchFamily="50" charset="-128"/>
                          <a:ea typeface="BIZ UDPゴシック" panose="020B0400000000000000" pitchFamily="50" charset="-128"/>
                        </a:rPr>
                        <a:t>3 </a:t>
                      </a:r>
                      <a:r>
                        <a:rPr kumimoji="1" lang="ja-JP" altLang="en-US" sz="1200" dirty="0">
                          <a:latin typeface="BIZ UDPゴシック" panose="020B0400000000000000" pitchFamily="50" charset="-128"/>
                          <a:ea typeface="BIZ UDPゴシック" panose="020B0400000000000000" pitchFamily="50" charset="-128"/>
                        </a:rPr>
                        <a:t>月以下の懲役又は</a:t>
                      </a:r>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（条）３月以下の懲役又は</a:t>
                      </a:r>
                      <a:r>
                        <a:rPr kumimoji="1" lang="en-US" altLang="ja-JP" sz="1200" dirty="0">
                          <a:latin typeface="BIZ UDPゴシック" panose="020B0400000000000000" pitchFamily="50" charset="-128"/>
                          <a:ea typeface="BIZ UDPゴシック" panose="020B0400000000000000" pitchFamily="50" charset="-128"/>
                        </a:rPr>
                        <a:t>20</a:t>
                      </a:r>
                      <a:r>
                        <a:rPr kumimoji="1" lang="ja-JP" altLang="en-US" sz="1200" dirty="0">
                          <a:latin typeface="BIZ UDPゴシック" panose="020B0400000000000000" pitchFamily="50" charset="-128"/>
                          <a:ea typeface="BIZ UDPゴシック" panose="020B0400000000000000" pitchFamily="50" charset="-128"/>
                        </a:rPr>
                        <a:t>万円以下の罰金</a:t>
                      </a:r>
                    </a:p>
                  </a:txBody>
                  <a:tcPr anchor="ctr"/>
                </a:tc>
                <a:extLst>
                  <a:ext uri="{0D108BD9-81ED-4DB2-BD59-A6C34878D82A}">
                    <a16:rowId xmlns:a16="http://schemas.microsoft.com/office/drawing/2014/main" val="1872469688"/>
                  </a:ext>
                </a:extLst>
              </a:tr>
              <a:tr h="650668">
                <a:tc>
                  <a:txBody>
                    <a:bodyPr/>
                    <a:lstStyle/>
                    <a:p>
                      <a:r>
                        <a:rPr kumimoji="1" lang="ja-JP" altLang="en-US" sz="1200" dirty="0">
                          <a:latin typeface="BIZ UDPゴシック" panose="020B0400000000000000" pitchFamily="50" charset="-128"/>
                          <a:ea typeface="BIZ UDPゴシック" panose="020B0400000000000000" pitchFamily="50" charset="-128"/>
                        </a:rPr>
                        <a:t>測定記録等違反</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測定結果を記録しなかった場合、又は虚偽の記録をした場合</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（法）</a:t>
                      </a:r>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（条）</a:t>
                      </a:r>
                      <a:r>
                        <a:rPr kumimoji="1" lang="en-US" altLang="ja-JP" sz="1200" dirty="0">
                          <a:latin typeface="BIZ UDPゴシック" panose="020B0400000000000000" pitchFamily="50" charset="-128"/>
                          <a:ea typeface="BIZ UDPゴシック" panose="020B0400000000000000" pitchFamily="50" charset="-128"/>
                        </a:rPr>
                        <a:t>20</a:t>
                      </a:r>
                      <a:r>
                        <a:rPr kumimoji="1" lang="ja-JP" altLang="en-US" sz="1200" dirty="0">
                          <a:latin typeface="BIZ UDPゴシック" panose="020B0400000000000000" pitchFamily="50" charset="-128"/>
                          <a:ea typeface="BIZ UDPゴシック" panose="020B0400000000000000" pitchFamily="50" charset="-128"/>
                        </a:rPr>
                        <a:t>万円以下の罰金</a:t>
                      </a:r>
                    </a:p>
                  </a:txBody>
                  <a:tcPr anchor="ctr"/>
                </a:tc>
                <a:extLst>
                  <a:ext uri="{0D108BD9-81ED-4DB2-BD59-A6C34878D82A}">
                    <a16:rowId xmlns:a16="http://schemas.microsoft.com/office/drawing/2014/main" val="4252616971"/>
                  </a:ext>
                </a:extLst>
              </a:tr>
              <a:tr h="464763">
                <a:tc>
                  <a:txBody>
                    <a:bodyPr/>
                    <a:lstStyle/>
                    <a:p>
                      <a:r>
                        <a:rPr kumimoji="1" lang="ja-JP" altLang="en-US" sz="1200" dirty="0">
                          <a:latin typeface="BIZ UDPゴシック" panose="020B0400000000000000" pitchFamily="50" charset="-128"/>
                          <a:ea typeface="BIZ UDPゴシック" panose="020B0400000000000000" pitchFamily="50" charset="-128"/>
                        </a:rPr>
                        <a:t>使用届出違反</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ばい煙発生施設等の使用届出をしなかった場合、又は虚偽の届出をした場合</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（法）</a:t>
                      </a:r>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万円以下の罰金</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（条）</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万円以下の罰金</a:t>
                      </a:r>
                    </a:p>
                  </a:txBody>
                  <a:tcPr anchor="ctr"/>
                </a:tc>
                <a:extLst>
                  <a:ext uri="{0D108BD9-81ED-4DB2-BD59-A6C34878D82A}">
                    <a16:rowId xmlns:a16="http://schemas.microsoft.com/office/drawing/2014/main" val="3021840843"/>
                  </a:ext>
                </a:extLst>
              </a:tr>
              <a:tr h="464763">
                <a:tc>
                  <a:txBody>
                    <a:bodyPr/>
                    <a:lstStyle/>
                    <a:p>
                      <a:r>
                        <a:rPr kumimoji="1" lang="ja-JP" altLang="en-US" sz="1200" dirty="0">
                          <a:latin typeface="BIZ UDPゴシック" panose="020B0400000000000000" pitchFamily="50" charset="-128"/>
                          <a:ea typeface="BIZ UDPゴシック" panose="020B0400000000000000" pitchFamily="50" charset="-128"/>
                        </a:rPr>
                        <a:t>立入検査の拒否、妨害、忌避</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行政職員による立入検査に対し拒み、妨げ、若しくは忌避をした場合</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（法）</a:t>
                      </a:r>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万円以下の罰金</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（条）</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万円以下の罰金</a:t>
                      </a:r>
                    </a:p>
                  </a:txBody>
                  <a:tcPr anchor="ctr"/>
                </a:tc>
                <a:extLst>
                  <a:ext uri="{0D108BD9-81ED-4DB2-BD59-A6C34878D82A}">
                    <a16:rowId xmlns:a16="http://schemas.microsoft.com/office/drawing/2014/main" val="30121610"/>
                  </a:ext>
                </a:extLst>
              </a:tr>
              <a:tr h="650668">
                <a:tc>
                  <a:txBody>
                    <a:bodyPr/>
                    <a:lstStyle/>
                    <a:p>
                      <a:r>
                        <a:rPr kumimoji="1" lang="ja-JP" altLang="en-US" sz="1200" dirty="0">
                          <a:latin typeface="BIZ UDPゴシック" panose="020B0400000000000000" pitchFamily="50" charset="-128"/>
                          <a:ea typeface="BIZ UDPゴシック" panose="020B0400000000000000" pitchFamily="50" charset="-128"/>
                        </a:rPr>
                        <a:t>氏名等変更届出・廃止届出違反</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ばい煙発生施設等の設置者が氏名等変更・廃止・承継届出をしなかった場合、又は虚偽の届出をした場合</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（法）</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万円以下の過料</a:t>
                      </a:r>
                    </a:p>
                  </a:txBody>
                  <a:tcPr anchor="ctr"/>
                </a:tc>
                <a:extLst>
                  <a:ext uri="{0D108BD9-81ED-4DB2-BD59-A6C34878D82A}">
                    <a16:rowId xmlns:a16="http://schemas.microsoft.com/office/drawing/2014/main" val="2182705031"/>
                  </a:ext>
                </a:extLst>
              </a:tr>
            </a:tbl>
          </a:graphicData>
        </a:graphic>
      </p:graphicFrame>
      <p:sp>
        <p:nvSpPr>
          <p:cNvPr id="5" name="タイトル 1">
            <a:extLst>
              <a:ext uri="{FF2B5EF4-FFF2-40B4-BE49-F238E27FC236}">
                <a16:creationId xmlns:a16="http://schemas.microsoft.com/office/drawing/2014/main" id="{FCCED613-8352-49E3-8F48-369B895687EC}"/>
              </a:ext>
            </a:extLst>
          </p:cNvPr>
          <p:cNvSpPr txBox="1">
            <a:spLocks/>
          </p:cNvSpPr>
          <p:nvPr/>
        </p:nvSpPr>
        <p:spPr>
          <a:xfrm>
            <a:off x="373553" y="122211"/>
            <a:ext cx="2991947"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よくある質問とその回答</a:t>
            </a:r>
          </a:p>
        </p:txBody>
      </p:sp>
    </p:spTree>
    <p:extLst>
      <p:ext uri="{BB962C8B-B14F-4D97-AF65-F5344CB8AC3E}">
        <p14:creationId xmlns:p14="http://schemas.microsoft.com/office/powerpoint/2010/main" val="205853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8B04E75-4067-44CD-AA1D-8E935404B482}"/>
              </a:ext>
            </a:extLst>
          </p:cNvPr>
          <p:cNvSpPr>
            <a:spLocks noGrp="1"/>
          </p:cNvSpPr>
          <p:nvPr>
            <p:ph type="sldNum" sz="quarter" idx="12"/>
          </p:nvPr>
        </p:nvSpPr>
        <p:spPr/>
        <p:txBody>
          <a:bodyPr/>
          <a:lstStyle/>
          <a:p>
            <a:fld id="{33B36D01-8D84-416B-8533-51F8D6297C0F}" type="slidenum">
              <a:rPr kumimoji="1" lang="ja-JP" altLang="en-US" smtClean="0"/>
              <a:t>38</a:t>
            </a:fld>
            <a:endParaRPr kumimoji="1" lang="ja-JP" altLang="en-US"/>
          </a:p>
        </p:txBody>
      </p:sp>
      <p:sp>
        <p:nvSpPr>
          <p:cNvPr id="6" name="テキスト ボックス 5"/>
          <p:cNvSpPr txBox="1"/>
          <p:nvPr/>
        </p:nvSpPr>
        <p:spPr>
          <a:xfrm>
            <a:off x="658906" y="1401385"/>
            <a:ext cx="8148918" cy="92333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a:latin typeface="BIZ UDPゴシック" panose="020B0400000000000000" pitchFamily="50" charset="-128"/>
                <a:ea typeface="BIZ UDPゴシック" panose="020B0400000000000000" pitchFamily="50" charset="-128"/>
              </a:rPr>
              <a:t>条例改正の内容につきまして、ご質問等ありましたら以下の連絡先までお願いします。</a:t>
            </a:r>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p:txBody>
      </p:sp>
      <p:sp>
        <p:nvSpPr>
          <p:cNvPr id="7" name="タイトル 1">
            <a:extLst>
              <a:ext uri="{FF2B5EF4-FFF2-40B4-BE49-F238E27FC236}">
                <a16:creationId xmlns:a16="http://schemas.microsoft.com/office/drawing/2014/main" id="{FCCED613-8352-49E3-8F48-369B895687EC}"/>
              </a:ext>
            </a:extLst>
          </p:cNvPr>
          <p:cNvSpPr txBox="1">
            <a:spLocks/>
          </p:cNvSpPr>
          <p:nvPr/>
        </p:nvSpPr>
        <p:spPr>
          <a:xfrm>
            <a:off x="373553" y="122211"/>
            <a:ext cx="2991947"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問い合わせ先</a:t>
            </a:r>
          </a:p>
        </p:txBody>
      </p:sp>
      <p:sp>
        <p:nvSpPr>
          <p:cNvPr id="8" name="テキスト ボックス 7"/>
          <p:cNvSpPr txBox="1"/>
          <p:nvPr/>
        </p:nvSpPr>
        <p:spPr>
          <a:xfrm>
            <a:off x="923131" y="2324715"/>
            <a:ext cx="7138493" cy="1785104"/>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ja-JP" altLang="ja-JP" sz="2000" b="1" kern="100" dirty="0">
                <a:latin typeface="BIZ UDPゴシック" panose="020B0400000000000000" pitchFamily="50" charset="-128"/>
                <a:ea typeface="BIZ UDPゴシック" panose="020B0400000000000000" pitchFamily="50" charset="-128"/>
              </a:rPr>
              <a:t>大阪府環境農林水産部環境管理室事業所指導課大気指導</a:t>
            </a:r>
            <a:r>
              <a:rPr lang="en-US" altLang="ja-JP" sz="2000" b="1" kern="100" dirty="0">
                <a:latin typeface="BIZ UDPゴシック" panose="020B0400000000000000" pitchFamily="50" charset="-128"/>
                <a:ea typeface="BIZ UDPゴシック" panose="020B0400000000000000" pitchFamily="50" charset="-128"/>
              </a:rPr>
              <a:t>G</a:t>
            </a:r>
          </a:p>
          <a:p>
            <a:endParaRPr lang="en-US" altLang="ja-JP" b="1" kern="100" dirty="0">
              <a:latin typeface="BIZ UDPゴシック" panose="020B0400000000000000" pitchFamily="50" charset="-128"/>
              <a:ea typeface="BIZ UDPゴシック" panose="020B0400000000000000" pitchFamily="50" charset="-128"/>
            </a:endParaRPr>
          </a:p>
          <a:p>
            <a:r>
              <a:rPr lang="ja-JP" altLang="en-US" b="1" kern="100" dirty="0">
                <a:latin typeface="BIZ UDPゴシック" panose="020B0400000000000000" pitchFamily="50" charset="-128"/>
                <a:ea typeface="BIZ UDPゴシック" panose="020B0400000000000000" pitchFamily="50" charset="-128"/>
              </a:rPr>
              <a:t>電話（直通）：</a:t>
            </a:r>
            <a:r>
              <a:rPr lang="en-US" altLang="ja-JP" b="1" kern="100" dirty="0">
                <a:latin typeface="BIZ UDPゴシック" panose="020B0400000000000000" pitchFamily="50" charset="-128"/>
                <a:ea typeface="BIZ UDPゴシック" panose="020B0400000000000000" pitchFamily="50" charset="-128"/>
              </a:rPr>
              <a:t>06-6210-9581</a:t>
            </a:r>
          </a:p>
          <a:p>
            <a:endParaRPr lang="en-US" altLang="ja-JP" b="1" kern="100" dirty="0">
              <a:latin typeface="BIZ UDPゴシック" panose="020B0400000000000000" pitchFamily="50" charset="-128"/>
              <a:ea typeface="BIZ UDPゴシック" panose="020B0400000000000000" pitchFamily="50" charset="-128"/>
            </a:endParaRPr>
          </a:p>
          <a:p>
            <a:r>
              <a:rPr lang="ja-JP" altLang="en-US" b="1" kern="100" dirty="0">
                <a:latin typeface="BIZ UDPゴシック" panose="020B0400000000000000" pitchFamily="50" charset="-128"/>
                <a:ea typeface="BIZ UDPゴシック" panose="020B0400000000000000" pitchFamily="50" charset="-128"/>
              </a:rPr>
              <a:t>メールアドレス：</a:t>
            </a:r>
            <a:r>
              <a:rPr lang="en-US" altLang="zh-TW" b="1" kern="100" dirty="0">
                <a:latin typeface="BIZ UDPゴシック" panose="020B0400000000000000" pitchFamily="50" charset="-128"/>
                <a:ea typeface="BIZ UDPゴシック" panose="020B0400000000000000" pitchFamily="50" charset="-128"/>
              </a:rPr>
              <a:t>jigyoshoshido-g01@sbox.pref.osaka.lg.jp</a:t>
            </a:r>
            <a:endParaRPr lang="ja-JP" altLang="ja-JP" b="1" kern="100" dirty="0">
              <a:latin typeface="BIZ UDPゴシック" panose="020B0400000000000000" pitchFamily="50" charset="-128"/>
              <a:ea typeface="BIZ UDPゴシック" panose="020B0400000000000000" pitchFamily="50" charset="-128"/>
            </a:endParaRPr>
          </a:p>
          <a:p>
            <a:endParaRPr kumimoji="1" lang="ja-JP" altLang="en-US" b="1"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658906" y="4315306"/>
            <a:ext cx="8269941" cy="646331"/>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a:latin typeface="BIZ UDPゴシック" panose="020B0400000000000000" pitchFamily="50" charset="-128"/>
                <a:ea typeface="BIZ UDPゴシック" panose="020B0400000000000000" pitchFamily="50" charset="-128"/>
              </a:rPr>
              <a:t>条例</a:t>
            </a:r>
            <a:r>
              <a:rPr kumimoji="1" lang="ja-JP" altLang="en-US" dirty="0">
                <a:latin typeface="BIZ UDPゴシック" panose="020B0400000000000000" pitchFamily="50" charset="-128"/>
                <a:ea typeface="BIZ UDPゴシック" panose="020B0400000000000000" pitchFamily="50" charset="-128"/>
              </a:rPr>
              <a:t>改正以外の内容（届出方法や個別の指導状況を踏まえた相談等）につきましては、</a:t>
            </a:r>
            <a:r>
              <a:rPr kumimoji="1" lang="en-US" altLang="ja-JP" dirty="0">
                <a:latin typeface="BIZ UDPゴシック" panose="020B0400000000000000" pitchFamily="50" charset="-128"/>
                <a:ea typeface="BIZ UDPゴシック" panose="020B0400000000000000" pitchFamily="50" charset="-128"/>
              </a:rPr>
              <a:t>P30</a:t>
            </a:r>
            <a:r>
              <a:rPr kumimoji="1" lang="ja-JP" altLang="en-US" dirty="0">
                <a:latin typeface="BIZ UDPゴシック" panose="020B0400000000000000" pitchFamily="50" charset="-128"/>
                <a:ea typeface="BIZ UDPゴシック" panose="020B0400000000000000" pitchFamily="50" charset="-128"/>
              </a:rPr>
              <a:t>の相談先自治体まで問い合わせお願いします。</a:t>
            </a:r>
            <a:endParaRPr kumimoji="1" lang="en-US" altLang="ja-JP" dirty="0">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490957" y="5310602"/>
            <a:ext cx="8605838" cy="800219"/>
          </a:xfrm>
          <a:prstGeom prst="rect">
            <a:avLst/>
          </a:prstGeom>
        </p:spPr>
        <p:txBody>
          <a:bodyPr wrap="square">
            <a:spAutoFit/>
          </a:bodyPr>
          <a:lstStyle/>
          <a:p>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関連ホームページ</a:t>
            </a:r>
            <a:r>
              <a:rPr lang="en-US" altLang="ja-JP" sz="1600" dirty="0">
                <a:latin typeface="BIZ UDPゴシック" panose="020B0400000000000000" pitchFamily="50" charset="-128"/>
                <a:ea typeface="BIZ UDPゴシック" panose="020B0400000000000000" pitchFamily="50" charset="-128"/>
              </a:rPr>
              <a:t>】</a:t>
            </a:r>
          </a:p>
          <a:p>
            <a:pPr marL="180000" lvl="1"/>
            <a:r>
              <a:rPr lang="ja-JP" altLang="en-US" sz="1400" dirty="0">
                <a:latin typeface="BIZ UDPゴシック" panose="020B0400000000000000" pitchFamily="50" charset="-128"/>
                <a:ea typeface="BIZ UDPゴシック" panose="020B0400000000000000" pitchFamily="50" charset="-128"/>
              </a:rPr>
              <a:t>大阪府／大阪府生活環境の保全等に関する条例の改正について（令和４年４月改正）（大気規制関係）</a:t>
            </a:r>
            <a:r>
              <a:rPr lang="zh-TW" altLang="en-US" sz="1400" dirty="0">
                <a:latin typeface="BIZ UDPゴシック" panose="020B0400000000000000" pitchFamily="50" charset="-128"/>
                <a:ea typeface="BIZ UDPゴシック" panose="020B0400000000000000" pitchFamily="50" charset="-128"/>
              </a:rPr>
              <a:t>　 </a:t>
            </a:r>
            <a:r>
              <a:rPr lang="en-US" altLang="zh-TW" sz="1600" dirty="0">
                <a:latin typeface="BIZ UDPゴシック" panose="020B0400000000000000" pitchFamily="50" charset="-128"/>
                <a:ea typeface="BIZ UDPゴシック" panose="020B0400000000000000" pitchFamily="50" charset="-128"/>
              </a:rPr>
              <a:t>https://www.pref.osaka.lg.jp/jigyoshoshido/taiki/jyoureikaisei.html</a:t>
            </a:r>
            <a:endParaRPr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74820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801EE53-72AC-4FE2-B299-86488FEBEA48}"/>
              </a:ext>
            </a:extLst>
          </p:cNvPr>
          <p:cNvSpPr>
            <a:spLocks noGrp="1"/>
          </p:cNvSpPr>
          <p:nvPr>
            <p:ph type="title" idx="4294967295"/>
          </p:nvPr>
        </p:nvSpPr>
        <p:spPr>
          <a:xfrm>
            <a:off x="578991" y="215335"/>
            <a:ext cx="7543800" cy="59724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大阪府生活環境の保全等に関する条例について</a:t>
            </a:r>
          </a:p>
        </p:txBody>
      </p:sp>
      <p:sp>
        <p:nvSpPr>
          <p:cNvPr id="6" name="スライド番号プレースホルダー 2">
            <a:extLst>
              <a:ext uri="{FF2B5EF4-FFF2-40B4-BE49-F238E27FC236}">
                <a16:creationId xmlns:a16="http://schemas.microsoft.com/office/drawing/2014/main" id="{6B14C15A-C755-4EBE-A952-8B7067F71BCB}"/>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4</a:t>
            </a:fld>
            <a:endParaRPr kumimoji="1" lang="ja-JP" altLang="en-US" dirty="0"/>
          </a:p>
        </p:txBody>
      </p:sp>
      <p:sp>
        <p:nvSpPr>
          <p:cNvPr id="2" name="テキスト ボックス 1">
            <a:extLst>
              <a:ext uri="{FF2B5EF4-FFF2-40B4-BE49-F238E27FC236}">
                <a16:creationId xmlns:a16="http://schemas.microsoft.com/office/drawing/2014/main" id="{B14E7891-563F-49CA-BEDD-47250260610C}"/>
              </a:ext>
            </a:extLst>
          </p:cNvPr>
          <p:cNvSpPr txBox="1"/>
          <p:nvPr/>
        </p:nvSpPr>
        <p:spPr>
          <a:xfrm>
            <a:off x="578991" y="933587"/>
            <a:ext cx="7940030" cy="1336456"/>
          </a:xfrm>
          <a:prstGeom prst="rect">
            <a:avLst/>
          </a:prstGeom>
          <a:noFill/>
        </p:spPr>
        <p:txBody>
          <a:bodyPr wrap="square" rtlCol="0">
            <a:spAutoFit/>
          </a:bodyPr>
          <a:lstStyle/>
          <a:p>
            <a:pPr marL="285750" indent="-285750">
              <a:lnSpc>
                <a:spcPts val="2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大阪府では、工場・事業場による深刻な大気汚染や水質汚濁などの公害問題に対処するために、昭和</a:t>
            </a:r>
            <a:r>
              <a:rPr kumimoji="1" lang="en-US" altLang="ja-JP" sz="1400" dirty="0">
                <a:latin typeface="BIZ UDPゴシック" panose="020B0400000000000000" pitchFamily="50" charset="-128"/>
                <a:ea typeface="BIZ UDPゴシック" panose="020B0400000000000000" pitchFamily="50" charset="-128"/>
              </a:rPr>
              <a:t>46</a:t>
            </a:r>
            <a:r>
              <a:rPr kumimoji="1" lang="ja-JP" altLang="en-US" sz="1400" dirty="0">
                <a:latin typeface="BIZ UDPゴシック" panose="020B0400000000000000" pitchFamily="50" charset="-128"/>
                <a:ea typeface="BIZ UDPゴシック" panose="020B0400000000000000" pitchFamily="50" charset="-128"/>
              </a:rPr>
              <a:t>年（</a:t>
            </a:r>
            <a:r>
              <a:rPr kumimoji="1" lang="en-US" altLang="ja-JP" sz="1400" dirty="0">
                <a:latin typeface="BIZ UDPゴシック" panose="020B0400000000000000" pitchFamily="50" charset="-128"/>
                <a:ea typeface="BIZ UDPゴシック" panose="020B0400000000000000" pitchFamily="50" charset="-128"/>
              </a:rPr>
              <a:t>1971</a:t>
            </a:r>
            <a:r>
              <a:rPr kumimoji="1" lang="ja-JP" altLang="en-US" sz="1400" dirty="0">
                <a:latin typeface="BIZ UDPゴシック" panose="020B0400000000000000" pitchFamily="50" charset="-128"/>
                <a:ea typeface="BIZ UDPゴシック" panose="020B0400000000000000" pitchFamily="50" charset="-128"/>
              </a:rPr>
              <a:t>年）に、それまでの規制を見直して「大阪府公害防止条例」を制定。</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さらに、平成６年（</a:t>
            </a:r>
            <a:r>
              <a:rPr kumimoji="1" lang="en-US" altLang="ja-JP" sz="1400" dirty="0">
                <a:latin typeface="BIZ UDPゴシック" panose="020B0400000000000000" pitchFamily="50" charset="-128"/>
                <a:ea typeface="BIZ UDPゴシック" panose="020B0400000000000000" pitchFamily="50" charset="-128"/>
              </a:rPr>
              <a:t>1994</a:t>
            </a:r>
            <a:r>
              <a:rPr kumimoji="1" lang="ja-JP" altLang="en-US" sz="1400" dirty="0">
                <a:latin typeface="BIZ UDPゴシック" panose="020B0400000000000000" pitchFamily="50" charset="-128"/>
                <a:ea typeface="BIZ UDPゴシック" panose="020B0400000000000000" pitchFamily="50" charset="-128"/>
              </a:rPr>
              <a:t>年）には、自動車排出ガスや生活排水に起因する都市・生活型公害など生活環境全般の保全にも対応するため、「大阪府公害防止条例」を全面的に見直し「大阪府生活環境の保全等に関する条例」を制定した。</a:t>
            </a:r>
            <a:endParaRPr kumimoji="1" lang="en-US" altLang="ja-JP" sz="1400" dirty="0">
              <a:latin typeface="BIZ UDPゴシック" panose="020B0400000000000000" pitchFamily="50" charset="-128"/>
              <a:ea typeface="BIZ UDPゴシック" panose="020B0400000000000000" pitchFamily="50" charset="-128"/>
            </a:endParaRPr>
          </a:p>
        </p:txBody>
      </p:sp>
      <p:graphicFrame>
        <p:nvGraphicFramePr>
          <p:cNvPr id="9" name="表 8">
            <a:extLst>
              <a:ext uri="{FF2B5EF4-FFF2-40B4-BE49-F238E27FC236}">
                <a16:creationId xmlns:a16="http://schemas.microsoft.com/office/drawing/2014/main" id="{E6AFF822-2EFE-427B-B7B1-582F9AF76868}"/>
              </a:ext>
            </a:extLst>
          </p:cNvPr>
          <p:cNvGraphicFramePr>
            <a:graphicFrameLocks noGrp="1"/>
          </p:cNvGraphicFramePr>
          <p:nvPr>
            <p:extLst>
              <p:ext uri="{D42A27DB-BD31-4B8C-83A1-F6EECF244321}">
                <p14:modId xmlns:p14="http://schemas.microsoft.com/office/powerpoint/2010/main" val="2994495724"/>
              </p:ext>
            </p:extLst>
          </p:nvPr>
        </p:nvGraphicFramePr>
        <p:xfrm>
          <a:off x="578991" y="2688424"/>
          <a:ext cx="8342270" cy="3542087"/>
        </p:xfrm>
        <a:graphic>
          <a:graphicData uri="http://schemas.openxmlformats.org/drawingml/2006/table">
            <a:tbl>
              <a:tblPr firstRow="1" bandRow="1">
                <a:tableStyleId>{5C22544A-7EE6-4342-B048-85BDC9FD1C3A}</a:tableStyleId>
              </a:tblPr>
              <a:tblGrid>
                <a:gridCol w="1561298">
                  <a:extLst>
                    <a:ext uri="{9D8B030D-6E8A-4147-A177-3AD203B41FA5}">
                      <a16:colId xmlns:a16="http://schemas.microsoft.com/office/drawing/2014/main" val="1977070083"/>
                    </a:ext>
                  </a:extLst>
                </a:gridCol>
                <a:gridCol w="4306460">
                  <a:extLst>
                    <a:ext uri="{9D8B030D-6E8A-4147-A177-3AD203B41FA5}">
                      <a16:colId xmlns:a16="http://schemas.microsoft.com/office/drawing/2014/main" val="1563124425"/>
                    </a:ext>
                  </a:extLst>
                </a:gridCol>
                <a:gridCol w="2474512">
                  <a:extLst>
                    <a:ext uri="{9D8B030D-6E8A-4147-A177-3AD203B41FA5}">
                      <a16:colId xmlns:a16="http://schemas.microsoft.com/office/drawing/2014/main" val="1062132730"/>
                    </a:ext>
                  </a:extLst>
                </a:gridCol>
              </a:tblGrid>
              <a:tr h="183358">
                <a:tc>
                  <a:txBody>
                    <a:bodyPr/>
                    <a:lstStyle/>
                    <a:p>
                      <a:pPr algn="ctr">
                        <a:lnSpc>
                          <a:spcPts val="1300"/>
                        </a:lnSpc>
                      </a:pPr>
                      <a:r>
                        <a:rPr lang="ja-JP" sz="1000" kern="100">
                          <a:effectLst/>
                          <a:latin typeface="BIZ UDPゴシック" panose="020B0400000000000000" pitchFamily="50" charset="-128"/>
                          <a:ea typeface="BIZ UDPゴシック" panose="020B0400000000000000" pitchFamily="50" charset="-128"/>
                        </a:rPr>
                        <a:t>分野</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ctr">
                        <a:lnSpc>
                          <a:spcPts val="1300"/>
                        </a:lnSpc>
                      </a:pPr>
                      <a:r>
                        <a:rPr lang="ja-JP" sz="1000" kern="100" dirty="0">
                          <a:effectLst/>
                          <a:latin typeface="BIZ UDPゴシック" panose="020B0400000000000000" pitchFamily="50" charset="-128"/>
                          <a:ea typeface="BIZ UDPゴシック" panose="020B0400000000000000" pitchFamily="50" charset="-128"/>
                        </a:rPr>
                        <a:t>主な制度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ctr">
                        <a:lnSpc>
                          <a:spcPts val="1300"/>
                        </a:lnSpc>
                      </a:pPr>
                      <a:r>
                        <a:rPr lang="ja-JP" sz="1000" kern="100">
                          <a:effectLst/>
                          <a:latin typeface="BIZ UDPゴシック" panose="020B0400000000000000" pitchFamily="50" charset="-128"/>
                          <a:ea typeface="BIZ UDPゴシック" panose="020B0400000000000000" pitchFamily="50" charset="-128"/>
                        </a:rPr>
                        <a:t>関係法令</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4076580913"/>
                  </a:ext>
                </a:extLst>
              </a:tr>
              <a:tr h="488974">
                <a:tc>
                  <a:txBody>
                    <a:bodyPr/>
                    <a:lstStyle/>
                    <a:p>
                      <a:pPr algn="l">
                        <a:lnSpc>
                          <a:spcPts val="1300"/>
                        </a:lnSpc>
                      </a:pPr>
                      <a:r>
                        <a:rPr lang="ja-JP" sz="1000" kern="100" dirty="0">
                          <a:effectLst/>
                          <a:latin typeface="BIZ UDPゴシック" panose="020B0400000000000000" pitchFamily="50" charset="-128"/>
                          <a:ea typeface="BIZ UDPゴシック" panose="020B0400000000000000" pitchFamily="50" charset="-128"/>
                        </a:rPr>
                        <a:t>Ⅰ大気</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・工場・事業場の規制</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・石綿排出等作業の規制</a:t>
                      </a:r>
                    </a:p>
                    <a:p>
                      <a:pPr marL="139700" indent="-139700" algn="just">
                        <a:lnSpc>
                          <a:spcPts val="1300"/>
                        </a:lnSpc>
                      </a:pPr>
                      <a:r>
                        <a:rPr lang="ja-JP" sz="1000" kern="100" dirty="0">
                          <a:effectLst/>
                          <a:latin typeface="BIZ UDPゴシック" panose="020B0400000000000000" pitchFamily="50" charset="-128"/>
                          <a:ea typeface="BIZ UDPゴシック" panose="020B0400000000000000" pitchFamily="50" charset="-128"/>
                        </a:rPr>
                        <a:t>・法による規制物質及び届出対象施設の追加、小規模施設への拡大</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・大気汚染防止法</a:t>
                      </a:r>
                    </a:p>
                    <a:p>
                      <a:pPr marL="78105" indent="-78105" algn="just">
                        <a:lnSpc>
                          <a:spcPts val="1300"/>
                        </a:lnSpc>
                      </a:pPr>
                      <a:r>
                        <a:rPr lang="ja-JP" sz="1000" kern="100">
                          <a:effectLst/>
                          <a:latin typeface="BIZ UDPゴシック" panose="020B0400000000000000" pitchFamily="50" charset="-128"/>
                          <a:ea typeface="BIZ UDPゴシック" panose="020B0400000000000000" pitchFamily="50" charset="-128"/>
                        </a:rPr>
                        <a:t>・ダイオキシン類対策特別措置法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2488783556"/>
                  </a:ext>
                </a:extLst>
              </a:tr>
              <a:tr h="310156">
                <a:tc>
                  <a:txBody>
                    <a:bodyPr/>
                    <a:lstStyle/>
                    <a:p>
                      <a:pPr algn="l">
                        <a:lnSpc>
                          <a:spcPts val="1300"/>
                        </a:lnSpc>
                      </a:pPr>
                      <a:r>
                        <a:rPr lang="ja-JP" sz="1000" kern="0" dirty="0">
                          <a:effectLst/>
                          <a:latin typeface="BIZ UDPゴシック" panose="020B0400000000000000" pitchFamily="50" charset="-128"/>
                          <a:ea typeface="BIZ UDPゴシック" panose="020B0400000000000000" pitchFamily="50" charset="-128"/>
                        </a:rPr>
                        <a:t>Ⅱ 自動車環境</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marL="139700" indent="-139700" algn="just">
                        <a:lnSpc>
                          <a:spcPts val="1300"/>
                        </a:lnSpc>
                      </a:pPr>
                      <a:r>
                        <a:rPr lang="ja-JP" sz="1000" kern="100" dirty="0">
                          <a:effectLst/>
                          <a:latin typeface="BIZ UDPゴシック" panose="020B0400000000000000" pitchFamily="50" charset="-128"/>
                          <a:ea typeface="BIZ UDPゴシック" panose="020B0400000000000000" pitchFamily="50" charset="-128"/>
                        </a:rPr>
                        <a:t>・アイドリングの規制（自動車の駐車時における原動機の停止）</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・低公害車等の利用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・自動車</a:t>
                      </a:r>
                      <a:r>
                        <a:rPr lang="en-US" sz="1000" kern="100">
                          <a:effectLst/>
                          <a:latin typeface="BIZ UDPゴシック" panose="020B0400000000000000" pitchFamily="50" charset="-128"/>
                          <a:ea typeface="BIZ UDPゴシック" panose="020B0400000000000000" pitchFamily="50" charset="-128"/>
                        </a:rPr>
                        <a:t>NOx</a:t>
                      </a:r>
                      <a:r>
                        <a:rPr lang="ja-JP" sz="1000" kern="100">
                          <a:effectLst/>
                          <a:latin typeface="BIZ UDPゴシック" panose="020B0400000000000000" pitchFamily="50" charset="-128"/>
                          <a:ea typeface="BIZ UDPゴシック" panose="020B0400000000000000" pitchFamily="50" charset="-128"/>
                        </a:rPr>
                        <a:t>・</a:t>
                      </a:r>
                      <a:r>
                        <a:rPr lang="en-US" sz="1000" kern="100">
                          <a:effectLst/>
                          <a:latin typeface="BIZ UDPゴシック" panose="020B0400000000000000" pitchFamily="50" charset="-128"/>
                          <a:ea typeface="BIZ UDPゴシック" panose="020B0400000000000000" pitchFamily="50" charset="-128"/>
                        </a:rPr>
                        <a:t>PM</a:t>
                      </a:r>
                      <a:r>
                        <a:rPr lang="ja-JP" sz="1000" kern="100">
                          <a:effectLst/>
                          <a:latin typeface="BIZ UDPゴシック" panose="020B0400000000000000" pitchFamily="50" charset="-128"/>
                          <a:ea typeface="BIZ UDPゴシック" panose="020B0400000000000000" pitchFamily="50" charset="-128"/>
                        </a:rPr>
                        <a:t>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3987466639"/>
                  </a:ext>
                </a:extLst>
              </a:tr>
              <a:tr h="183358">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Ⅲ 悪臭</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・屋外燃焼行為の禁止</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・悪臭防止法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721004593"/>
                  </a:ext>
                </a:extLst>
              </a:tr>
              <a:tr h="462607">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Ⅳ 水質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・工場・事業場の規制</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・届出対象施設の追加、小規模施設への拡大</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・水質汚濁防止法</a:t>
                      </a:r>
                    </a:p>
                    <a:p>
                      <a:pPr marL="97790" indent="-97790" algn="just">
                        <a:lnSpc>
                          <a:spcPts val="1300"/>
                        </a:lnSpc>
                      </a:pPr>
                      <a:r>
                        <a:rPr lang="ja-JP" sz="1000" kern="100">
                          <a:effectLst/>
                          <a:latin typeface="BIZ UDPゴシック" panose="020B0400000000000000" pitchFamily="50" charset="-128"/>
                          <a:ea typeface="BIZ UDPゴシック" panose="020B0400000000000000" pitchFamily="50" charset="-128"/>
                        </a:rPr>
                        <a:t>・瀬戸内海環境保全特別措置法</a:t>
                      </a:r>
                    </a:p>
                    <a:p>
                      <a:pPr marL="88265" indent="-88265" algn="just">
                        <a:lnSpc>
                          <a:spcPts val="1300"/>
                        </a:lnSpc>
                      </a:pPr>
                      <a:r>
                        <a:rPr lang="ja-JP" sz="1000" kern="100">
                          <a:effectLst/>
                          <a:latin typeface="BIZ UDPゴシック" panose="020B0400000000000000" pitchFamily="50" charset="-128"/>
                          <a:ea typeface="BIZ UDPゴシック" panose="020B0400000000000000" pitchFamily="50" charset="-128"/>
                        </a:rPr>
                        <a:t>・ダイオキシン類対策特別措置法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3426960966"/>
                  </a:ext>
                </a:extLst>
              </a:tr>
              <a:tr h="309799">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Ⅴ 地盤沈下</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・水道事業に係る地下水採取の許可</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・工業用水法</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・ビル用水法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2179616016"/>
                  </a:ext>
                </a:extLst>
              </a:tr>
              <a:tr h="488974">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Ⅵ 土壌汚染</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・土壌汚染状況の調査契機、対象物質の追加</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・汚染の除去等の措置など指定区域に係る規制</a:t>
                      </a:r>
                    </a:p>
                    <a:p>
                      <a:pPr marL="139700" indent="-139700" algn="just">
                        <a:lnSpc>
                          <a:spcPts val="1300"/>
                        </a:lnSpc>
                      </a:pPr>
                      <a:r>
                        <a:rPr lang="ja-JP" sz="1000" kern="100" dirty="0">
                          <a:effectLst/>
                          <a:latin typeface="BIZ UDPゴシック" panose="020B0400000000000000" pitchFamily="50" charset="-128"/>
                          <a:ea typeface="BIZ UDPゴシック" panose="020B0400000000000000" pitchFamily="50" charset="-128"/>
                        </a:rPr>
                        <a:t>・知事による自主調査等に関する指針の策定及び指導助言</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・土壌汚染対策法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2557400525"/>
                  </a:ext>
                </a:extLst>
              </a:tr>
              <a:tr h="336166">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Ⅶ 化学物質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・届出対象物質の追加</a:t>
                      </a:r>
                    </a:p>
                    <a:p>
                      <a:pPr marL="139700" indent="-139700" algn="just">
                        <a:lnSpc>
                          <a:spcPts val="1300"/>
                        </a:lnSpc>
                      </a:pPr>
                      <a:r>
                        <a:rPr lang="ja-JP" sz="1000" kern="100">
                          <a:effectLst/>
                          <a:latin typeface="BIZ UDPゴシック" panose="020B0400000000000000" pitchFamily="50" charset="-128"/>
                          <a:ea typeface="BIZ UDPゴシック" panose="020B0400000000000000" pitchFamily="50" charset="-128"/>
                        </a:rPr>
                        <a:t>・化学物質の管理計画及び管理目標の届出の義務づけ</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・化管法</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・化審法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1784926332"/>
                  </a:ext>
                </a:extLst>
              </a:tr>
              <a:tr h="488974">
                <a:tc>
                  <a:txBody>
                    <a:bodyPr/>
                    <a:lstStyle/>
                    <a:p>
                      <a:pPr algn="l">
                        <a:lnSpc>
                          <a:spcPts val="1300"/>
                        </a:lnSpc>
                      </a:pPr>
                      <a:r>
                        <a:rPr lang="ja-JP" sz="1000" kern="0">
                          <a:effectLst/>
                          <a:latin typeface="BIZ UDPゴシック" panose="020B0400000000000000" pitchFamily="50" charset="-128"/>
                          <a:ea typeface="BIZ UDPゴシック" panose="020B0400000000000000" pitchFamily="50" charset="-128"/>
                        </a:rPr>
                        <a:t>Ⅷ 騒音・振動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・工場・事業場の規制</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・特定建設作業の規制</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・拡声機、カラオケ、深夜営業に対する規制</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・騒音規制法</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・振動規制法</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0" marB="0" anchor="ctr"/>
                </a:tc>
                <a:extLst>
                  <a:ext uri="{0D108BD9-81ED-4DB2-BD59-A6C34878D82A}">
                    <a16:rowId xmlns:a16="http://schemas.microsoft.com/office/drawing/2014/main" val="3626583251"/>
                  </a:ext>
                </a:extLst>
              </a:tr>
            </a:tbl>
          </a:graphicData>
        </a:graphic>
      </p:graphicFrame>
      <p:sp>
        <p:nvSpPr>
          <p:cNvPr id="10" name="テキスト ボックス 9">
            <a:extLst>
              <a:ext uri="{FF2B5EF4-FFF2-40B4-BE49-F238E27FC236}">
                <a16:creationId xmlns:a16="http://schemas.microsoft.com/office/drawing/2014/main" id="{84D1FD42-E517-4C50-83A5-CFEE9B4F205B}"/>
              </a:ext>
            </a:extLst>
          </p:cNvPr>
          <p:cNvSpPr txBox="1"/>
          <p:nvPr/>
        </p:nvSpPr>
        <p:spPr>
          <a:xfrm>
            <a:off x="1389500" y="2282683"/>
            <a:ext cx="7940030" cy="360548"/>
          </a:xfrm>
          <a:prstGeom prst="rect">
            <a:avLst/>
          </a:prstGeom>
          <a:noFill/>
        </p:spPr>
        <p:txBody>
          <a:bodyPr wrap="square" rtlCol="0">
            <a:spAutoFit/>
          </a:bodyPr>
          <a:lstStyle/>
          <a:p>
            <a:pPr>
              <a:lnSpc>
                <a:spcPct val="150000"/>
              </a:lnSpc>
            </a:pPr>
            <a:r>
              <a:rPr kumimoji="1" lang="ja-JP" altLang="en-US" sz="1400" dirty="0">
                <a:latin typeface="BIZ UDPゴシック" panose="020B0400000000000000" pitchFamily="50" charset="-128"/>
                <a:ea typeface="BIZ UDPゴシック" panose="020B0400000000000000" pitchFamily="50" charset="-128"/>
              </a:rPr>
              <a:t>大阪府生活環境の保全等に関する条例における分野及び現在の主な制度</a:t>
            </a:r>
            <a:endParaRPr kumimoji="1"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690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801EE53-72AC-4FE2-B299-86488FEBEA48}"/>
              </a:ext>
            </a:extLst>
          </p:cNvPr>
          <p:cNvSpPr>
            <a:spLocks noGrp="1"/>
          </p:cNvSpPr>
          <p:nvPr>
            <p:ph type="title" idx="4294967295"/>
          </p:nvPr>
        </p:nvSpPr>
        <p:spPr>
          <a:xfrm>
            <a:off x="578991" y="215335"/>
            <a:ext cx="7543800" cy="59724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条例の見直しについて</a:t>
            </a:r>
          </a:p>
        </p:txBody>
      </p:sp>
      <p:sp>
        <p:nvSpPr>
          <p:cNvPr id="6" name="スライド番号プレースホルダー 2">
            <a:extLst>
              <a:ext uri="{FF2B5EF4-FFF2-40B4-BE49-F238E27FC236}">
                <a16:creationId xmlns:a16="http://schemas.microsoft.com/office/drawing/2014/main" id="{6B14C15A-C755-4EBE-A952-8B7067F71BCB}"/>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5</a:t>
            </a:fld>
            <a:endParaRPr kumimoji="1" lang="ja-JP" altLang="en-US" dirty="0"/>
          </a:p>
        </p:txBody>
      </p:sp>
      <p:sp>
        <p:nvSpPr>
          <p:cNvPr id="2" name="テキスト ボックス 1">
            <a:extLst>
              <a:ext uri="{FF2B5EF4-FFF2-40B4-BE49-F238E27FC236}">
                <a16:creationId xmlns:a16="http://schemas.microsoft.com/office/drawing/2014/main" id="{B14E7891-563F-49CA-BEDD-47250260610C}"/>
              </a:ext>
            </a:extLst>
          </p:cNvPr>
          <p:cNvSpPr txBox="1"/>
          <p:nvPr/>
        </p:nvSpPr>
        <p:spPr>
          <a:xfrm>
            <a:off x="614685" y="1065423"/>
            <a:ext cx="7940030" cy="23121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条例制定から</a:t>
            </a:r>
            <a:r>
              <a:rPr kumimoji="1" lang="en-US" altLang="ja-JP" sz="1400" dirty="0">
                <a:latin typeface="BIZ UDPゴシック" panose="020B0400000000000000" pitchFamily="50" charset="-128"/>
                <a:ea typeface="BIZ UDPゴシック" panose="020B0400000000000000" pitchFamily="50" charset="-128"/>
              </a:rPr>
              <a:t>25</a:t>
            </a:r>
            <a:r>
              <a:rPr kumimoji="1" lang="ja-JP" altLang="en-US" sz="1400" dirty="0">
                <a:latin typeface="BIZ UDPゴシック" panose="020B0400000000000000" pitchFamily="50" charset="-128"/>
                <a:ea typeface="BIZ UDPゴシック" panose="020B0400000000000000" pitchFamily="50" charset="-128"/>
              </a:rPr>
              <a:t>年以上経った現在において府域における環境の状況は大幅に改善している。</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一方で、大気中の光化学オキシダントや微小粒子状物質など、今後も対策を必要とする課題が残されており、また、この間の社会経済活動や環境の状況の変化等により、現条例における規制内容が、環境負荷の程度に応じた適切なものになっているかの検証が必要な状況となっている。</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このような背景から、大阪府環境審議会の答申を受け、法による規制措置、条例の施⾏状況を踏まえ、現下の環境の状況や課題に的確に対応し、⽣活環境の保全等をより効果的に推進するため、規制の対象や⼿法を⾒直しを行った。</a:t>
            </a:r>
          </a:p>
        </p:txBody>
      </p:sp>
      <p:grpSp>
        <p:nvGrpSpPr>
          <p:cNvPr id="3" name="グループ化 2">
            <a:extLst>
              <a:ext uri="{FF2B5EF4-FFF2-40B4-BE49-F238E27FC236}">
                <a16:creationId xmlns:a16="http://schemas.microsoft.com/office/drawing/2014/main" id="{3FF94122-02A5-4F51-AADA-2E7FF62B5C89}"/>
              </a:ext>
            </a:extLst>
          </p:cNvPr>
          <p:cNvGrpSpPr/>
          <p:nvPr/>
        </p:nvGrpSpPr>
        <p:grpSpPr>
          <a:xfrm>
            <a:off x="614685" y="3448487"/>
            <a:ext cx="7935854" cy="2780035"/>
            <a:chOff x="614685" y="3647267"/>
            <a:chExt cx="7935854" cy="2542783"/>
          </a:xfrm>
        </p:grpSpPr>
        <p:sp>
          <p:nvSpPr>
            <p:cNvPr id="7" name="角丸四角形 74">
              <a:extLst>
                <a:ext uri="{FF2B5EF4-FFF2-40B4-BE49-F238E27FC236}">
                  <a16:creationId xmlns:a16="http://schemas.microsoft.com/office/drawing/2014/main" id="{5A0239FA-88E1-4228-8175-B866F22C1BE0}"/>
                </a:ext>
              </a:extLst>
            </p:cNvPr>
            <p:cNvSpPr/>
            <p:nvPr/>
          </p:nvSpPr>
          <p:spPr>
            <a:xfrm>
              <a:off x="614685" y="3931085"/>
              <a:ext cx="7935557" cy="225896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令和元年</a:t>
              </a:r>
              <a:r>
                <a:rPr lang="en-US" altLang="ja-JP" sz="1400" b="0" i="0" dirty="0">
                  <a:solidFill>
                    <a:srgbClr val="000000"/>
                  </a:solidFill>
                  <a:latin typeface="BIZ UDPゴシック" panose="020B0400000000000000" pitchFamily="50" charset="-128"/>
                  <a:ea typeface="BIZ UDPゴシック" panose="020B0400000000000000" pitchFamily="50" charset="-128"/>
                </a:rPr>
                <a:t>12</a:t>
              </a:r>
              <a:r>
                <a:rPr lang="ja-JP" altLang="en-US" sz="1400" b="0" i="0" dirty="0">
                  <a:solidFill>
                    <a:srgbClr val="000000"/>
                  </a:solidFill>
                  <a:latin typeface="BIZ UDPゴシック" panose="020B0400000000000000" pitchFamily="50" charset="-128"/>
                  <a:ea typeface="BIZ UDPゴシック" panose="020B0400000000000000" pitchFamily="50" charset="-128"/>
                </a:rPr>
                <a:t>月</a:t>
              </a:r>
              <a:r>
                <a:rPr lang="en-US" altLang="ja-JP" sz="1400" b="0" i="0" dirty="0">
                  <a:solidFill>
                    <a:srgbClr val="000000"/>
                  </a:solidFill>
                  <a:latin typeface="BIZ UDPゴシック" panose="020B0400000000000000" pitchFamily="50" charset="-128"/>
                  <a:ea typeface="BIZ UDPゴシック" panose="020B0400000000000000" pitchFamily="50" charset="-128"/>
                </a:rPr>
                <a:t>23</a:t>
              </a:r>
              <a:r>
                <a:rPr lang="ja-JP" altLang="en-US" sz="1400" b="0" i="0" dirty="0">
                  <a:solidFill>
                    <a:srgbClr val="000000"/>
                  </a:solidFill>
                  <a:latin typeface="BIZ UDPゴシック" panose="020B0400000000000000" pitchFamily="50" charset="-128"/>
                  <a:ea typeface="BIZ UDPゴシック" panose="020B0400000000000000" pitchFamily="50" charset="-128"/>
                </a:rPr>
                <a:t>日　大阪府環境審議会へ諮問　　</a:t>
              </a: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令和２年</a:t>
              </a:r>
              <a:r>
                <a:rPr lang="en-US" altLang="ja-JP" sz="1400" b="0" i="0" dirty="0">
                  <a:solidFill>
                    <a:srgbClr val="000000"/>
                  </a:solidFill>
                  <a:latin typeface="BIZ UDPゴシック" panose="020B0400000000000000" pitchFamily="50" charset="-128"/>
                  <a:ea typeface="BIZ UDPゴシック" panose="020B0400000000000000" pitchFamily="50" charset="-128"/>
                </a:rPr>
                <a:t>11</a:t>
              </a:r>
              <a:r>
                <a:rPr lang="ja-JP" altLang="en-US" sz="1400" b="0" i="0" dirty="0">
                  <a:solidFill>
                    <a:srgbClr val="000000"/>
                  </a:solidFill>
                  <a:latin typeface="BIZ UDPゴシック" panose="020B0400000000000000" pitchFamily="50" charset="-128"/>
                  <a:ea typeface="BIZ UDPゴシック" panose="020B0400000000000000" pitchFamily="50" charset="-128"/>
                </a:rPr>
                <a:t>月９日　石綿規制について一次答申</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dirty="0">
                  <a:solidFill>
                    <a:srgbClr val="000000"/>
                  </a:solidFill>
                  <a:latin typeface="BIZ UDPゴシック" panose="020B0400000000000000" pitchFamily="50" charset="-128"/>
                  <a:ea typeface="BIZ UDPゴシック" panose="020B0400000000000000" pitchFamily="50" charset="-128"/>
                </a:rPr>
                <a:t>令和３年７月１日　改正条例及び規則施行</a:t>
              </a:r>
              <a:endParaRPr lang="ja-JP" altLang="en-US"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令和３年</a:t>
              </a:r>
              <a:r>
                <a:rPr lang="en-US" altLang="ja-JP" sz="1400" b="0" i="0" dirty="0">
                  <a:solidFill>
                    <a:srgbClr val="000000"/>
                  </a:solidFill>
                  <a:latin typeface="BIZ UDPゴシック" panose="020B0400000000000000" pitchFamily="50" charset="-128"/>
                  <a:ea typeface="BIZ UDPゴシック" panose="020B0400000000000000" pitchFamily="50" charset="-128"/>
                </a:rPr>
                <a:t>11</a:t>
              </a:r>
              <a:r>
                <a:rPr lang="ja-JP" altLang="en-US" sz="1400" b="0" i="0" dirty="0">
                  <a:solidFill>
                    <a:srgbClr val="000000"/>
                  </a:solidFill>
                  <a:latin typeface="BIZ UDPゴシック" panose="020B0400000000000000" pitchFamily="50" charset="-128"/>
                  <a:ea typeface="BIZ UDPゴシック" panose="020B0400000000000000" pitchFamily="50" charset="-128"/>
                </a:rPr>
                <a:t>月８日　その他規制について二次答申</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令和３年</a:t>
              </a:r>
              <a:r>
                <a:rPr lang="en-US" altLang="ja-JP" sz="1400" b="0" i="0" dirty="0">
                  <a:solidFill>
                    <a:srgbClr val="000000"/>
                  </a:solidFill>
                  <a:latin typeface="BIZ UDPゴシック" panose="020B0400000000000000" pitchFamily="50" charset="-128"/>
                  <a:ea typeface="BIZ UDPゴシック" panose="020B0400000000000000" pitchFamily="50" charset="-128"/>
                </a:rPr>
                <a:t>11</a:t>
              </a:r>
              <a:r>
                <a:rPr lang="ja-JP" altLang="en-US" sz="1400" b="0" i="0" dirty="0">
                  <a:solidFill>
                    <a:srgbClr val="000000"/>
                  </a:solidFill>
                  <a:latin typeface="BIZ UDPゴシック" panose="020B0400000000000000" pitchFamily="50" charset="-128"/>
                  <a:ea typeface="BIZ UDPゴシック" panose="020B0400000000000000" pitchFamily="50" charset="-128"/>
                </a:rPr>
                <a:t>月</a:t>
              </a:r>
              <a:r>
                <a:rPr lang="en-US" altLang="ja-JP" sz="1400" b="0" i="0" dirty="0">
                  <a:solidFill>
                    <a:srgbClr val="000000"/>
                  </a:solidFill>
                  <a:latin typeface="BIZ UDPゴシック" panose="020B0400000000000000" pitchFamily="50" charset="-128"/>
                  <a:ea typeface="BIZ UDPゴシック" panose="020B0400000000000000" pitchFamily="50" charset="-128"/>
                </a:rPr>
                <a:t>12</a:t>
              </a:r>
              <a:r>
                <a:rPr lang="ja-JP" altLang="en-US" sz="1400" b="0" i="0" dirty="0">
                  <a:solidFill>
                    <a:srgbClr val="000000"/>
                  </a:solidFill>
                  <a:latin typeface="BIZ UDPゴシック" panose="020B0400000000000000" pitchFamily="50" charset="-128"/>
                  <a:ea typeface="BIZ UDPゴシック" panose="020B0400000000000000" pitchFamily="50" charset="-128"/>
                </a:rPr>
                <a:t>日から</a:t>
              </a:r>
              <a:r>
                <a:rPr lang="en-US" altLang="ja-JP" sz="1400" b="0" i="0" dirty="0">
                  <a:solidFill>
                    <a:srgbClr val="000000"/>
                  </a:solidFill>
                  <a:latin typeface="BIZ UDPゴシック" panose="020B0400000000000000" pitchFamily="50" charset="-128"/>
                  <a:ea typeface="BIZ UDPゴシック" panose="020B0400000000000000" pitchFamily="50" charset="-128"/>
                </a:rPr>
                <a:t>12</a:t>
              </a:r>
              <a:r>
                <a:rPr lang="ja-JP" altLang="en-US" sz="1400" b="0" i="0" dirty="0">
                  <a:solidFill>
                    <a:srgbClr val="000000"/>
                  </a:solidFill>
                  <a:latin typeface="BIZ UDPゴシック" panose="020B0400000000000000" pitchFamily="50" charset="-128"/>
                  <a:ea typeface="BIZ UDPゴシック" panose="020B0400000000000000" pitchFamily="50" charset="-128"/>
                </a:rPr>
                <a:t>月</a:t>
              </a:r>
              <a:r>
                <a:rPr lang="en-US" altLang="ja-JP" sz="1400" b="0" i="0" dirty="0">
                  <a:solidFill>
                    <a:srgbClr val="000000"/>
                  </a:solidFill>
                  <a:latin typeface="BIZ UDPゴシック" panose="020B0400000000000000" pitchFamily="50" charset="-128"/>
                  <a:ea typeface="BIZ UDPゴシック" panose="020B0400000000000000" pitchFamily="50" charset="-128"/>
                </a:rPr>
                <a:t>13</a:t>
              </a:r>
              <a:r>
                <a:rPr lang="ja-JP" altLang="en-US" sz="1400" b="0" i="0" dirty="0">
                  <a:solidFill>
                    <a:srgbClr val="000000"/>
                  </a:solidFill>
                  <a:latin typeface="BIZ UDPゴシック" panose="020B0400000000000000" pitchFamily="50" charset="-128"/>
                  <a:ea typeface="BIZ UDPゴシック" panose="020B0400000000000000" pitchFamily="50" charset="-128"/>
                </a:rPr>
                <a:t>日　パブリックコメント</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dirty="0">
                  <a:solidFill>
                    <a:srgbClr val="000000"/>
                  </a:solidFill>
                  <a:latin typeface="BIZ UDPゴシック" panose="020B0400000000000000" pitchFamily="50" charset="-128"/>
                  <a:ea typeface="BIZ UDPゴシック" panose="020B0400000000000000" pitchFamily="50" charset="-128"/>
                </a:rPr>
                <a:t>令和４年４月１日　改正条例及び規則施行</a:t>
              </a:r>
              <a:endParaRPr lang="en-US" altLang="ja-JP" sz="140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令和５年４月１日　一部改正規則施行</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p:txBody>
        </p:sp>
        <p:sp>
          <p:nvSpPr>
            <p:cNvPr id="8" name="角丸四角形 92">
              <a:extLst>
                <a:ext uri="{FF2B5EF4-FFF2-40B4-BE49-F238E27FC236}">
                  <a16:creationId xmlns:a16="http://schemas.microsoft.com/office/drawing/2014/main" id="{5D6CAAF7-012F-4AF1-8F1C-623A2534D70E}"/>
                </a:ext>
              </a:extLst>
            </p:cNvPr>
            <p:cNvSpPr/>
            <p:nvPr/>
          </p:nvSpPr>
          <p:spPr>
            <a:xfrm>
              <a:off x="615490" y="3647267"/>
              <a:ext cx="7935049"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anchor="ctr">
              <a:spAutoFit/>
            </a:bodyPr>
            <a:lstStyle/>
            <a:p>
              <a:pPr>
                <a:defRPr/>
              </a:pPr>
              <a:r>
                <a:rPr lang="ja-JP" altLang="en-US" sz="1400" dirty="0">
                  <a:latin typeface="BIZ UDPゴシック" panose="020B0400000000000000" pitchFamily="50" charset="-128"/>
                  <a:ea typeface="BIZ UDPゴシック" panose="020B0400000000000000" pitchFamily="50" charset="-128"/>
                  <a:cs typeface="Meiryo UI" pitchFamily="50" charset="-128"/>
                </a:rPr>
                <a:t>経過</a:t>
              </a:r>
            </a:p>
          </p:txBody>
        </p:sp>
      </p:grpSp>
    </p:spTree>
    <p:extLst>
      <p:ext uri="{BB962C8B-B14F-4D97-AF65-F5344CB8AC3E}">
        <p14:creationId xmlns:p14="http://schemas.microsoft.com/office/powerpoint/2010/main" val="2580839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801EE53-72AC-4FE2-B299-86488FEBEA48}"/>
              </a:ext>
            </a:extLst>
          </p:cNvPr>
          <p:cNvSpPr>
            <a:spLocks noGrp="1"/>
          </p:cNvSpPr>
          <p:nvPr>
            <p:ph type="title" idx="4294967295"/>
          </p:nvPr>
        </p:nvSpPr>
        <p:spPr>
          <a:xfrm>
            <a:off x="578991" y="215335"/>
            <a:ext cx="7543800" cy="59724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大気関係の法及び条例による規制の概要（府条例改正前）</a:t>
            </a:r>
          </a:p>
        </p:txBody>
      </p:sp>
      <p:graphicFrame>
        <p:nvGraphicFramePr>
          <p:cNvPr id="8" name="表 7">
            <a:extLst>
              <a:ext uri="{FF2B5EF4-FFF2-40B4-BE49-F238E27FC236}">
                <a16:creationId xmlns:a16="http://schemas.microsoft.com/office/drawing/2014/main" id="{98687B7D-7155-4771-8E97-2E34470E0472}"/>
              </a:ext>
            </a:extLst>
          </p:cNvPr>
          <p:cNvGraphicFramePr>
            <a:graphicFrameLocks noGrp="1"/>
          </p:cNvGraphicFramePr>
          <p:nvPr>
            <p:extLst>
              <p:ext uri="{D42A27DB-BD31-4B8C-83A1-F6EECF244321}">
                <p14:modId xmlns:p14="http://schemas.microsoft.com/office/powerpoint/2010/main" val="356316876"/>
              </p:ext>
            </p:extLst>
          </p:nvPr>
        </p:nvGraphicFramePr>
        <p:xfrm>
          <a:off x="845252" y="1090464"/>
          <a:ext cx="7543799" cy="4888305"/>
        </p:xfrm>
        <a:graphic>
          <a:graphicData uri="http://schemas.openxmlformats.org/drawingml/2006/table">
            <a:tbl>
              <a:tblPr firstRow="1" firstCol="1" bandRow="1">
                <a:tableStyleId>{5C22544A-7EE6-4342-B048-85BDC9FD1C3A}</a:tableStyleId>
              </a:tblPr>
              <a:tblGrid>
                <a:gridCol w="1343416">
                  <a:extLst>
                    <a:ext uri="{9D8B030D-6E8A-4147-A177-3AD203B41FA5}">
                      <a16:colId xmlns:a16="http://schemas.microsoft.com/office/drawing/2014/main" val="2390138099"/>
                    </a:ext>
                  </a:extLst>
                </a:gridCol>
                <a:gridCol w="3479104">
                  <a:extLst>
                    <a:ext uri="{9D8B030D-6E8A-4147-A177-3AD203B41FA5}">
                      <a16:colId xmlns:a16="http://schemas.microsoft.com/office/drawing/2014/main" val="64746525"/>
                    </a:ext>
                  </a:extLst>
                </a:gridCol>
                <a:gridCol w="2721279">
                  <a:extLst>
                    <a:ext uri="{9D8B030D-6E8A-4147-A177-3AD203B41FA5}">
                      <a16:colId xmlns:a16="http://schemas.microsoft.com/office/drawing/2014/main" val="3769499837"/>
                    </a:ext>
                  </a:extLst>
                </a:gridCol>
              </a:tblGrid>
              <a:tr h="514559">
                <a:tc>
                  <a:txBody>
                    <a:bodyPr/>
                    <a:lstStyle/>
                    <a:p>
                      <a:pPr algn="just"/>
                      <a:r>
                        <a:rPr lang="en-US" sz="1300" kern="100" dirty="0">
                          <a:effectLst/>
                          <a:latin typeface="BIZ UDPゴシック" panose="020B0400000000000000" pitchFamily="50" charset="-128"/>
                          <a:ea typeface="BIZ UDPゴシック" panose="020B0400000000000000" pitchFamily="50" charset="-128"/>
                        </a:rPr>
                        <a:t> </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algn="ctr"/>
                      <a:r>
                        <a:rPr lang="ja-JP" sz="1300" kern="100" dirty="0">
                          <a:effectLst/>
                          <a:latin typeface="BIZ UDPゴシック" panose="020B0400000000000000" pitchFamily="50" charset="-128"/>
                          <a:ea typeface="BIZ UDPゴシック" panose="020B0400000000000000" pitchFamily="50" charset="-128"/>
                        </a:rPr>
                        <a:t>大気汚染防止法</a:t>
                      </a:r>
                    </a:p>
                    <a:p>
                      <a:pPr algn="ctr"/>
                      <a:r>
                        <a:rPr lang="ja-JP" sz="1300" kern="100" dirty="0">
                          <a:effectLst/>
                          <a:latin typeface="BIZ UDPゴシック" panose="020B0400000000000000" pitchFamily="50" charset="-128"/>
                          <a:ea typeface="BIZ UDPゴシック" panose="020B0400000000000000" pitchFamily="50" charset="-128"/>
                        </a:rPr>
                        <a:t>ダイオキシン</a:t>
                      </a:r>
                      <a:r>
                        <a:rPr lang="ja-JP" altLang="en-US" sz="1300" kern="100" dirty="0">
                          <a:effectLst/>
                          <a:latin typeface="BIZ UDPゴシック" panose="020B0400000000000000" pitchFamily="50" charset="-128"/>
                          <a:ea typeface="BIZ UDPゴシック" panose="020B0400000000000000" pitchFamily="50" charset="-128"/>
                        </a:rPr>
                        <a:t>類特別措置</a:t>
                      </a:r>
                      <a:r>
                        <a:rPr lang="ja-JP" sz="1300" kern="100" dirty="0">
                          <a:effectLst/>
                          <a:latin typeface="BIZ UDPゴシック" panose="020B0400000000000000" pitchFamily="50" charset="-128"/>
                          <a:ea typeface="BIZ UDPゴシック" panose="020B0400000000000000" pitchFamily="50" charset="-128"/>
                        </a:rPr>
                        <a:t>法</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algn="ctr"/>
                      <a:r>
                        <a:rPr lang="ja-JP" altLang="en-US" sz="1300" kern="100" dirty="0">
                          <a:effectLst/>
                          <a:latin typeface="BIZ UDPゴシック" panose="020B0400000000000000" pitchFamily="50" charset="-128"/>
                          <a:ea typeface="BIZ UDPゴシック" panose="020B0400000000000000" pitchFamily="50" charset="-128"/>
                        </a:rPr>
                        <a:t>大阪府生活環境の保全等</a:t>
                      </a:r>
                      <a:endParaRPr lang="en-US" altLang="ja-JP" sz="1300" kern="100" dirty="0">
                        <a:effectLst/>
                        <a:latin typeface="BIZ UDPゴシック" panose="020B0400000000000000" pitchFamily="50" charset="-128"/>
                        <a:ea typeface="BIZ UDPゴシック" panose="020B0400000000000000" pitchFamily="50" charset="-128"/>
                      </a:endParaRPr>
                    </a:p>
                    <a:p>
                      <a:pPr algn="ctr"/>
                      <a:r>
                        <a:rPr lang="ja-JP" altLang="en-US" sz="1300" kern="100" dirty="0">
                          <a:effectLst/>
                          <a:latin typeface="BIZ UDPゴシック" panose="020B0400000000000000" pitchFamily="50" charset="-128"/>
                          <a:ea typeface="BIZ UDPゴシック" panose="020B0400000000000000" pitchFamily="50" charset="-128"/>
                        </a:rPr>
                        <a:t>に関する</a:t>
                      </a:r>
                      <a:r>
                        <a:rPr lang="ja-JP" sz="1300" kern="100" dirty="0">
                          <a:effectLst/>
                          <a:latin typeface="BIZ UDPゴシック" panose="020B0400000000000000" pitchFamily="50" charset="-128"/>
                          <a:ea typeface="BIZ UDPゴシック" panose="020B0400000000000000" pitchFamily="50" charset="-128"/>
                        </a:rPr>
                        <a:t>条例</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4219463100"/>
                  </a:ext>
                </a:extLst>
              </a:tr>
              <a:tr h="2572791">
                <a:tc>
                  <a:txBody>
                    <a:bodyPr/>
                    <a:lstStyle/>
                    <a:p>
                      <a:pPr algn="just"/>
                      <a:r>
                        <a:rPr lang="ja-JP" sz="1300" kern="100" dirty="0">
                          <a:effectLst/>
                          <a:latin typeface="BIZ UDPゴシック" panose="020B0400000000000000" pitchFamily="50" charset="-128"/>
                          <a:ea typeface="BIZ UDPゴシック" panose="020B0400000000000000" pitchFamily="50" charset="-128"/>
                        </a:rPr>
                        <a:t>規制対象物質</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ばい煙</a:t>
                      </a: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・硫黄酸化物（</a:t>
                      </a:r>
                      <a:r>
                        <a:rPr lang="en-US" sz="1300" kern="100" dirty="0" err="1">
                          <a:effectLst/>
                          <a:latin typeface="BIZ UDPゴシック" panose="020B0400000000000000" pitchFamily="50" charset="-128"/>
                          <a:ea typeface="BIZ UDPゴシック" panose="020B0400000000000000" pitchFamily="50" charset="-128"/>
                        </a:rPr>
                        <a:t>SOx</a:t>
                      </a:r>
                      <a:r>
                        <a:rPr lang="ja-JP" sz="1300" kern="100" dirty="0">
                          <a:effectLst/>
                          <a:latin typeface="BIZ UDPゴシック" panose="020B0400000000000000" pitchFamily="50" charset="-128"/>
                          <a:ea typeface="BIZ UDPゴシック" panose="020B0400000000000000" pitchFamily="50" charset="-128"/>
                        </a:rPr>
                        <a:t>）</a:t>
                      </a: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・ばいじん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・有害物質</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揮発性有機化合物（</a:t>
                      </a:r>
                      <a:r>
                        <a:rPr lang="en-US" sz="1300" kern="100" dirty="0">
                          <a:effectLst/>
                          <a:latin typeface="BIZ UDPゴシック" panose="020B0400000000000000" pitchFamily="50" charset="-128"/>
                          <a:ea typeface="BIZ UDPゴシック" panose="020B0400000000000000" pitchFamily="50" charset="-128"/>
                        </a:rPr>
                        <a:t>VOC</a:t>
                      </a:r>
                      <a:r>
                        <a:rPr lang="ja-JP" sz="1300" kern="100" dirty="0">
                          <a:effectLst/>
                          <a:latin typeface="BIZ UDPゴシック" panose="020B0400000000000000" pitchFamily="50" charset="-128"/>
                          <a:ea typeface="BIZ UDPゴシック" panose="020B0400000000000000" pitchFamily="50" charset="-128"/>
                        </a:rPr>
                        <a:t>）</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粉じん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・特定粉じん（石綿のみ）</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・一般粉じん</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水銀</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ダイオキシン類</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ばい煙</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・ばいじん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・有害物質（水銀含む）</a:t>
                      </a:r>
                    </a:p>
                    <a:p>
                      <a:pPr marL="285750" indent="-285750" algn="just">
                        <a:buFont typeface="Wingdings" panose="05000000000000000000" pitchFamily="2" charset="2"/>
                        <a:buChar char="u"/>
                      </a:pPr>
                      <a:r>
                        <a:rPr lang="en-US" sz="1300" kern="100" dirty="0">
                          <a:effectLst/>
                          <a:latin typeface="BIZ UDPゴシック" panose="020B0400000000000000" pitchFamily="50" charset="-128"/>
                          <a:ea typeface="BIZ UDPゴシック" panose="020B0400000000000000" pitchFamily="50" charset="-128"/>
                        </a:rPr>
                        <a:t>VOC</a:t>
                      </a:r>
                      <a:endParaRPr lang="ja-JP" sz="1300" kern="100" dirty="0">
                        <a:effectLst/>
                        <a:latin typeface="BIZ UDPゴシック" panose="020B0400000000000000" pitchFamily="50" charset="-128"/>
                        <a:ea typeface="BIZ UDPゴシック" panose="020B0400000000000000" pitchFamily="50" charset="-128"/>
                      </a:endParaRP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粉じん</a:t>
                      </a: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特定粉じん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・一般粉じん</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石綿</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1344204747"/>
                  </a:ext>
                </a:extLst>
              </a:tr>
              <a:tr h="1286396">
                <a:tc>
                  <a:txBody>
                    <a:bodyPr/>
                    <a:lstStyle/>
                    <a:p>
                      <a:pPr algn="just"/>
                      <a:r>
                        <a:rPr lang="ja-JP" sz="1300" kern="100" dirty="0">
                          <a:effectLst/>
                          <a:latin typeface="BIZ UDPゴシック" panose="020B0400000000000000" pitchFamily="50" charset="-128"/>
                          <a:ea typeface="BIZ UDPゴシック" panose="020B0400000000000000" pitchFamily="50" charset="-128"/>
                        </a:rPr>
                        <a:t>規制内容</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規制対象物質発生施設の設置等に係る届出義務及び知事等による計画変更命令</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規制基準（排出基準及び設備構造基準）の遵守義務及び知事等による改善等の命令</a:t>
                      </a:r>
                    </a:p>
                    <a:p>
                      <a:pPr marL="285750" indent="-285750" algn="just">
                        <a:buFont typeface="Wingdings" panose="05000000000000000000" pitchFamily="2" charset="2"/>
                        <a:buChar char="u"/>
                      </a:pPr>
                      <a:r>
                        <a:rPr lang="ja-JP" altLang="en-US" sz="1300" kern="100" dirty="0">
                          <a:effectLst/>
                          <a:latin typeface="BIZ UDPゴシック" panose="020B0400000000000000" pitchFamily="50" charset="-128"/>
                          <a:ea typeface="BIZ UDPゴシック" panose="020B0400000000000000" pitchFamily="50" charset="-128"/>
                        </a:rPr>
                        <a:t>排出</a:t>
                      </a:r>
                      <a:r>
                        <a:rPr lang="ja-JP" sz="1300" kern="100" dirty="0">
                          <a:effectLst/>
                          <a:latin typeface="BIZ UDPゴシック" panose="020B0400000000000000" pitchFamily="50" charset="-128"/>
                          <a:ea typeface="BIZ UDPゴシック" panose="020B0400000000000000" pitchFamily="50" charset="-128"/>
                        </a:rPr>
                        <a:t>ガスの測定義務</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algn="just"/>
                      <a:r>
                        <a:rPr lang="ja-JP" sz="1300" kern="100">
                          <a:effectLst/>
                          <a:latin typeface="BIZ UDPゴシック" panose="020B0400000000000000" pitchFamily="50" charset="-128"/>
                          <a:ea typeface="BIZ UDPゴシック" panose="020B0400000000000000" pitchFamily="50" charset="-128"/>
                        </a:rPr>
                        <a:t>左記に加え以下の規制を実施</a:t>
                      </a:r>
                    </a:p>
                    <a:p>
                      <a:pPr algn="just"/>
                      <a:r>
                        <a:rPr lang="ja-JP" sz="1300" kern="100">
                          <a:effectLst/>
                          <a:latin typeface="BIZ UDPゴシック" panose="020B0400000000000000" pitchFamily="50" charset="-128"/>
                          <a:ea typeface="BIZ UDPゴシック" panose="020B0400000000000000" pitchFamily="50" charset="-128"/>
                        </a:rPr>
                        <a:t>・規制物質の横出し</a:t>
                      </a:r>
                    </a:p>
                    <a:p>
                      <a:pPr algn="just"/>
                      <a:r>
                        <a:rPr lang="ja-JP" sz="1300" kern="100">
                          <a:effectLst/>
                          <a:latin typeface="BIZ UDPゴシック" panose="020B0400000000000000" pitchFamily="50" charset="-128"/>
                          <a:ea typeface="BIZ UDPゴシック" panose="020B0400000000000000" pitchFamily="50" charset="-128"/>
                        </a:rPr>
                        <a:t>・対象施設の横出し、裾下げ</a:t>
                      </a:r>
                    </a:p>
                    <a:p>
                      <a:pPr algn="just"/>
                      <a:r>
                        <a:rPr lang="ja-JP" sz="1300" kern="100">
                          <a:effectLst/>
                          <a:latin typeface="BIZ UDPゴシック" panose="020B0400000000000000" pitchFamily="50" charset="-128"/>
                          <a:ea typeface="BIZ UDPゴシック" panose="020B0400000000000000" pitchFamily="50" charset="-128"/>
                        </a:rPr>
                        <a:t>・</a:t>
                      </a:r>
                      <a:r>
                        <a:rPr lang="en-US" sz="1300" kern="100">
                          <a:effectLst/>
                          <a:latin typeface="BIZ UDPゴシック" panose="020B0400000000000000" pitchFamily="50" charset="-128"/>
                          <a:ea typeface="BIZ UDPゴシック" panose="020B0400000000000000" pitchFamily="50" charset="-128"/>
                        </a:rPr>
                        <a:t>VOC</a:t>
                      </a:r>
                      <a:r>
                        <a:rPr lang="ja-JP" sz="1300" kern="100">
                          <a:effectLst/>
                          <a:latin typeface="BIZ UDPゴシック" panose="020B0400000000000000" pitchFamily="50" charset="-128"/>
                          <a:ea typeface="BIZ UDPゴシック" panose="020B0400000000000000" pitchFamily="50" charset="-128"/>
                        </a:rPr>
                        <a:t>届出工場制度</a:t>
                      </a:r>
                      <a:endParaRPr lang="ja-JP" sz="13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2790691539"/>
                  </a:ext>
                </a:extLst>
              </a:tr>
              <a:tr h="514559">
                <a:tc>
                  <a:txBody>
                    <a:bodyPr/>
                    <a:lstStyle/>
                    <a:p>
                      <a:pPr algn="just"/>
                      <a:r>
                        <a:rPr lang="ja-JP" sz="1300" kern="100" dirty="0">
                          <a:effectLst/>
                          <a:latin typeface="BIZ UDPゴシック" panose="020B0400000000000000" pitchFamily="50" charset="-128"/>
                          <a:ea typeface="BIZ UDPゴシック" panose="020B0400000000000000" pitchFamily="50" charset="-128"/>
                        </a:rPr>
                        <a:t>その他主な規定</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緊急時の措置</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緊急時の措置</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482393505"/>
                  </a:ext>
                </a:extLst>
              </a:tr>
            </a:tbl>
          </a:graphicData>
        </a:graphic>
      </p:graphicFrame>
      <p:sp>
        <p:nvSpPr>
          <p:cNvPr id="6" name="スライド番号プレースホルダー 2">
            <a:extLst>
              <a:ext uri="{FF2B5EF4-FFF2-40B4-BE49-F238E27FC236}">
                <a16:creationId xmlns:a16="http://schemas.microsoft.com/office/drawing/2014/main" id="{6B14C15A-C755-4EBE-A952-8B7067F71BCB}"/>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6</a:t>
            </a:fld>
            <a:endParaRPr kumimoji="1" lang="ja-JP" altLang="en-US" dirty="0"/>
          </a:p>
        </p:txBody>
      </p:sp>
    </p:spTree>
    <p:extLst>
      <p:ext uri="{BB962C8B-B14F-4D97-AF65-F5344CB8AC3E}">
        <p14:creationId xmlns:p14="http://schemas.microsoft.com/office/powerpoint/2010/main" val="700324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E9715E-D4EA-40E4-B300-E2084F841652}"/>
              </a:ext>
            </a:extLst>
          </p:cNvPr>
          <p:cNvSpPr>
            <a:spLocks noGrp="1"/>
          </p:cNvSpPr>
          <p:nvPr>
            <p:ph type="title" idx="4294967295"/>
          </p:nvPr>
        </p:nvSpPr>
        <p:spPr>
          <a:xfrm>
            <a:off x="315973" y="313775"/>
            <a:ext cx="6446838" cy="655637"/>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大気規制における対象項目の</a:t>
            </a:r>
            <a:r>
              <a:rPr kumimoji="1" lang="ja-JP" altLang="en-US" sz="2000" dirty="0">
                <a:latin typeface="BIZ UDPゴシック" panose="020B0400000000000000" pitchFamily="50" charset="-128"/>
                <a:ea typeface="BIZ UDPゴシック" panose="020B0400000000000000" pitchFamily="50" charset="-128"/>
              </a:rPr>
              <a:t>定義等</a:t>
            </a:r>
          </a:p>
        </p:txBody>
      </p:sp>
      <p:graphicFrame>
        <p:nvGraphicFramePr>
          <p:cNvPr id="15" name="表 5">
            <a:extLst>
              <a:ext uri="{FF2B5EF4-FFF2-40B4-BE49-F238E27FC236}">
                <a16:creationId xmlns:a16="http://schemas.microsoft.com/office/drawing/2014/main" id="{64ABFE25-8EA0-41CD-88D3-E0342C3DC909}"/>
              </a:ext>
            </a:extLst>
          </p:cNvPr>
          <p:cNvGraphicFramePr>
            <a:graphicFrameLocks noGrp="1"/>
          </p:cNvGraphicFramePr>
          <p:nvPr>
            <p:extLst>
              <p:ext uri="{D42A27DB-BD31-4B8C-83A1-F6EECF244321}">
                <p14:modId xmlns:p14="http://schemas.microsoft.com/office/powerpoint/2010/main" val="3052883831"/>
              </p:ext>
            </p:extLst>
          </p:nvPr>
        </p:nvGraphicFramePr>
        <p:xfrm>
          <a:off x="243403" y="1154545"/>
          <a:ext cx="8779268" cy="5004063"/>
        </p:xfrm>
        <a:graphic>
          <a:graphicData uri="http://schemas.openxmlformats.org/drawingml/2006/table">
            <a:tbl>
              <a:tblPr firstRow="1" bandRow="1">
                <a:tableStyleId>{5C22544A-7EE6-4342-B048-85BDC9FD1C3A}</a:tableStyleId>
              </a:tblPr>
              <a:tblGrid>
                <a:gridCol w="213803">
                  <a:extLst>
                    <a:ext uri="{9D8B030D-6E8A-4147-A177-3AD203B41FA5}">
                      <a16:colId xmlns:a16="http://schemas.microsoft.com/office/drawing/2014/main" val="820116730"/>
                    </a:ext>
                  </a:extLst>
                </a:gridCol>
                <a:gridCol w="109806">
                  <a:extLst>
                    <a:ext uri="{9D8B030D-6E8A-4147-A177-3AD203B41FA5}">
                      <a16:colId xmlns:a16="http://schemas.microsoft.com/office/drawing/2014/main" val="2094432815"/>
                    </a:ext>
                  </a:extLst>
                </a:gridCol>
                <a:gridCol w="775800">
                  <a:extLst>
                    <a:ext uri="{9D8B030D-6E8A-4147-A177-3AD203B41FA5}">
                      <a16:colId xmlns:a16="http://schemas.microsoft.com/office/drawing/2014/main" val="3439026111"/>
                    </a:ext>
                  </a:extLst>
                </a:gridCol>
                <a:gridCol w="3130114">
                  <a:extLst>
                    <a:ext uri="{9D8B030D-6E8A-4147-A177-3AD203B41FA5}">
                      <a16:colId xmlns:a16="http://schemas.microsoft.com/office/drawing/2014/main" val="1518995464"/>
                    </a:ext>
                  </a:extLst>
                </a:gridCol>
                <a:gridCol w="3233530">
                  <a:extLst>
                    <a:ext uri="{9D8B030D-6E8A-4147-A177-3AD203B41FA5}">
                      <a16:colId xmlns:a16="http://schemas.microsoft.com/office/drawing/2014/main" val="2684810103"/>
                    </a:ext>
                  </a:extLst>
                </a:gridCol>
                <a:gridCol w="1316215">
                  <a:extLst>
                    <a:ext uri="{9D8B030D-6E8A-4147-A177-3AD203B41FA5}">
                      <a16:colId xmlns:a16="http://schemas.microsoft.com/office/drawing/2014/main" val="3481398107"/>
                    </a:ext>
                  </a:extLst>
                </a:gridCol>
              </a:tblGrid>
              <a:tr h="307874">
                <a:tc gridSpan="3">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対象</a:t>
                      </a:r>
                    </a:p>
                  </a:txBody>
                  <a:tcPr marL="84406" marR="84406" marT="42203" marB="42203" anchor="ctr"/>
                </a:tc>
                <a:tc hMerge="1">
                  <a:txBody>
                    <a:bodyPr/>
                    <a:lstStyle/>
                    <a:p>
                      <a:endParaRPr kumimoji="1" lang="ja-JP" altLang="en-US"/>
                    </a:p>
                  </a:txBody>
                  <a:tcPr/>
                </a:tc>
                <a:tc hMerge="1">
                  <a:txBody>
                    <a:bodyPr/>
                    <a:lstStyle/>
                    <a:p>
                      <a:pPr algn="ct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法・条例における定義</a:t>
                      </a:r>
                    </a:p>
                  </a:txBody>
                  <a:tcPr marL="84406" marR="84406" marT="42203" marB="42203" anchor="ctr"/>
                </a:tc>
                <a:tc>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特徴等</a:t>
                      </a:r>
                    </a:p>
                  </a:txBody>
                  <a:tcPr marL="84406" marR="84406" marT="42203" marB="42203" anchor="ctr"/>
                </a:tc>
                <a:tc>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主な規制対象施設</a:t>
                      </a:r>
                    </a:p>
                  </a:txBody>
                  <a:tcPr marL="84406" marR="84406" marT="42203" marB="42203" anchor="ctr"/>
                </a:tc>
                <a:extLst>
                  <a:ext uri="{0D108BD9-81ED-4DB2-BD59-A6C34878D82A}">
                    <a16:rowId xmlns:a16="http://schemas.microsoft.com/office/drawing/2014/main" val="1194840550"/>
                  </a:ext>
                </a:extLst>
              </a:tr>
              <a:tr h="1331734">
                <a:tc rowSpan="2" gridSpan="2">
                  <a:txBody>
                    <a:bodyPr/>
                    <a:lstStyle/>
                    <a:p>
                      <a:r>
                        <a:rPr kumimoji="1" lang="ja-JP" altLang="en-US" sz="1100" u="none" dirty="0">
                          <a:latin typeface="BIZ UDPゴシック" panose="020B0400000000000000" pitchFamily="50" charset="-128"/>
                          <a:ea typeface="BIZ UDPゴシック" panose="020B0400000000000000" pitchFamily="50" charset="-128"/>
                        </a:rPr>
                        <a:t>ばい煙</a:t>
                      </a:r>
                    </a:p>
                  </a:txBody>
                  <a:tcPr marL="84406" marR="84406" marT="42203" marB="42203" anchor="ctr"/>
                </a:tc>
                <a:tc rowSpan="2"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latin typeface="BIZ UDPゴシック" panose="020B0400000000000000" pitchFamily="50" charset="-128"/>
                          <a:ea typeface="BIZ UDPゴシック" panose="020B0400000000000000" pitchFamily="50" charset="-128"/>
                        </a:rPr>
                        <a:t>ばいじん</a:t>
                      </a: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「ばい煙」に含まれ、燃料その他の物の燃焼又は熱源としての電気の使用に伴い発生するもの</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・燃焼等に伴い遊離される未燃炭素であるすす、燃焼後の残留灰分（燃えがら）等が含まれる。</a:t>
                      </a:r>
                    </a:p>
                    <a:p>
                      <a:r>
                        <a:rPr kumimoji="1" lang="ja-JP" altLang="en-US" sz="1100" u="none" dirty="0">
                          <a:latin typeface="BIZ UDPゴシック" panose="020B0400000000000000" pitchFamily="50" charset="-128"/>
                          <a:ea typeface="BIZ UDPゴシック" panose="020B0400000000000000" pitchFamily="50" charset="-128"/>
                        </a:rPr>
                        <a:t>・物の燃焼過程のほか、電気の使用による燃焼に準ずるような高温加熱反応が行われる電気炉の工程においても多量に発生する場合がある。</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ボイラー（法のみ）、溶解炉、乾燥炉、廃棄物焼却炉　等</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2596326915"/>
                  </a:ext>
                </a:extLst>
              </a:tr>
              <a:tr h="922191">
                <a:tc gridSpan="2" v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hMerge="1" v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latin typeface="BIZ UDPゴシック" panose="020B0400000000000000" pitchFamily="50" charset="-128"/>
                          <a:ea typeface="BIZ UDPゴシック" panose="020B0400000000000000" pitchFamily="50" charset="-128"/>
                        </a:rPr>
                        <a:t>有害物質</a:t>
                      </a: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「ばい煙」に含まれ、物の燃焼、合成、分解その他の処理</a:t>
                      </a:r>
                      <a:r>
                        <a:rPr lang="en-US" altLang="ja-JP" sz="1100" u="none" dirty="0">
                          <a:latin typeface="BIZ UDPゴシック" panose="020B0400000000000000" pitchFamily="50" charset="-128"/>
                          <a:ea typeface="BIZ UDPゴシック" panose="020B0400000000000000" pitchFamily="50" charset="-128"/>
                        </a:rPr>
                        <a:t>(</a:t>
                      </a:r>
                      <a:r>
                        <a:rPr lang="ja-JP" altLang="en-US" sz="1100" u="none" dirty="0">
                          <a:latin typeface="BIZ UDPゴシック" panose="020B0400000000000000" pitchFamily="50" charset="-128"/>
                          <a:ea typeface="BIZ UDPゴシック" panose="020B0400000000000000" pitchFamily="50" charset="-128"/>
                        </a:rPr>
                        <a:t>機械的処理を除く。</a:t>
                      </a:r>
                      <a:r>
                        <a:rPr lang="en-US" altLang="ja-JP" sz="1100" u="none" dirty="0">
                          <a:latin typeface="BIZ UDPゴシック" panose="020B0400000000000000" pitchFamily="50" charset="-128"/>
                          <a:ea typeface="BIZ UDPゴシック" panose="020B0400000000000000" pitchFamily="50" charset="-128"/>
                        </a:rPr>
                        <a:t>)</a:t>
                      </a:r>
                      <a:r>
                        <a:rPr lang="ja-JP" altLang="en-US" sz="1100" u="none" dirty="0">
                          <a:latin typeface="BIZ UDPゴシック" panose="020B0400000000000000" pitchFamily="50" charset="-128"/>
                          <a:ea typeface="BIZ UDPゴシック" panose="020B0400000000000000" pitchFamily="50" charset="-128"/>
                        </a:rPr>
                        <a:t>に伴い発生する物質のうち、人の健康又は生活環境に係る被害を生ずるおそれがある物質で政令（規則）で定めるもの</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・ばい煙中に含まれる有害物質をばいじんとは別に個々の物質ごとに規制。</a:t>
                      </a:r>
                      <a:endParaRPr lang="en-US" altLang="ja-JP" sz="1100" u="none"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・粉じん（粒子状）であるか、ガス状であるかを問わない。</a:t>
                      </a: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乾燥炉、反応炉、電気めっき施設（条例のみ）、滅菌施設（条例のみ）　等</a:t>
                      </a: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1439970009"/>
                  </a:ext>
                </a:extLst>
              </a:tr>
              <a:tr h="922191">
                <a:tc gridSpan="3">
                  <a:txBody>
                    <a:bodyPr/>
                    <a:lstStyle/>
                    <a:p>
                      <a:r>
                        <a:rPr kumimoji="1" lang="ja-JP" altLang="en-US" sz="1100" u="none" dirty="0">
                          <a:latin typeface="BIZ UDPゴシック" panose="020B0400000000000000" pitchFamily="50" charset="-128"/>
                          <a:ea typeface="BIZ UDPゴシック" panose="020B0400000000000000" pitchFamily="50" charset="-128"/>
                        </a:rPr>
                        <a:t>揮発性有機化合物（</a:t>
                      </a:r>
                      <a:r>
                        <a:rPr kumimoji="1" lang="en-US" altLang="ja-JP" sz="1100" u="none" dirty="0">
                          <a:latin typeface="BIZ UDPゴシック" panose="020B0400000000000000" pitchFamily="50" charset="-128"/>
                          <a:ea typeface="BIZ UDPゴシック" panose="020B0400000000000000" pitchFamily="50" charset="-128"/>
                        </a:rPr>
                        <a:t>VOC</a:t>
                      </a:r>
                      <a:r>
                        <a:rPr kumimoji="1" lang="ja-JP" altLang="en-US" sz="1100" u="none" dirty="0">
                          <a:latin typeface="BIZ UDPゴシック" panose="020B0400000000000000" pitchFamily="50" charset="-128"/>
                          <a:ea typeface="BIZ UDPゴシック" panose="020B0400000000000000" pitchFamily="50" charset="-128"/>
                        </a:rPr>
                        <a:t>）</a:t>
                      </a:r>
                    </a:p>
                  </a:txBody>
                  <a:tcPr marL="84406" marR="84406" marT="42203" marB="42203" anchor="ctr"/>
                </a:tc>
                <a:tc hMerge="1">
                  <a:txBody>
                    <a:bodyPr/>
                    <a:lstStyle/>
                    <a:p>
                      <a:endParaRPr kumimoji="1" lang="ja-JP" altLang="en-US"/>
                    </a:p>
                  </a:txBody>
                  <a:tcP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大気中に放出され、または飛散したときに気体である有機化合物で、浮遊粒子状物質（</a:t>
                      </a:r>
                      <a:r>
                        <a:rPr kumimoji="1" lang="en-US" altLang="ja-JP" sz="1100" u="none" dirty="0">
                          <a:latin typeface="BIZ UDPゴシック" panose="020B0400000000000000" pitchFamily="50" charset="-128"/>
                          <a:ea typeface="BIZ UDPゴシック" panose="020B0400000000000000" pitchFamily="50" charset="-128"/>
                        </a:rPr>
                        <a:t>SPM</a:t>
                      </a:r>
                      <a:r>
                        <a:rPr kumimoji="1" lang="ja-JP" altLang="en-US" sz="1100" u="none" dirty="0">
                          <a:latin typeface="BIZ UDPゴシック" panose="020B0400000000000000" pitchFamily="50" charset="-128"/>
                          <a:ea typeface="BIZ UDPゴシック" panose="020B0400000000000000" pitchFamily="50" charset="-128"/>
                        </a:rPr>
                        <a:t>）及び光化学オキシダント（</a:t>
                      </a:r>
                      <a:r>
                        <a:rPr kumimoji="1" lang="en-US" altLang="ja-JP" sz="1100" u="none" dirty="0">
                          <a:latin typeface="BIZ UDPゴシック" panose="020B0400000000000000" pitchFamily="50" charset="-128"/>
                          <a:ea typeface="BIZ UDPゴシック" panose="020B0400000000000000" pitchFamily="50" charset="-128"/>
                        </a:rPr>
                        <a:t>Ox</a:t>
                      </a:r>
                      <a:r>
                        <a:rPr kumimoji="1" lang="ja-JP" altLang="en-US" sz="1100" u="none" dirty="0">
                          <a:latin typeface="BIZ UDPゴシック" panose="020B0400000000000000" pitchFamily="50" charset="-128"/>
                          <a:ea typeface="BIZ UDPゴシック" panose="020B0400000000000000" pitchFamily="50" charset="-128"/>
                        </a:rPr>
                        <a:t>）の生成の原因とならない物質を除くもの</a:t>
                      </a: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・メタン等８物質が除外されている。</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貯蔵タンク、吹付塗装施設、乾燥施設等（すべて法のみ）　</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3853453488"/>
                  </a:ext>
                </a:extLst>
              </a:tr>
              <a:tr h="512646">
                <a:tc gridSpan="3">
                  <a:txBody>
                    <a:bodyPr/>
                    <a:lstStyle/>
                    <a:p>
                      <a:r>
                        <a:rPr kumimoji="1" lang="ja-JP" altLang="en-US" sz="1100" u="none" dirty="0">
                          <a:latin typeface="BIZ UDPゴシック" panose="020B0400000000000000" pitchFamily="50" charset="-128"/>
                          <a:ea typeface="BIZ UDPゴシック" panose="020B0400000000000000" pitchFamily="50" charset="-128"/>
                        </a:rPr>
                        <a:t>粉じん</a:t>
                      </a:r>
                    </a:p>
                  </a:txBody>
                  <a:tcPr marL="84406" marR="84406" marT="42203" marB="42203" anchor="ctr"/>
                </a:tc>
                <a:tc hMerge="1">
                  <a:txBody>
                    <a:bodyPr/>
                    <a:lstStyle/>
                    <a:p>
                      <a:endParaRPr kumimoji="1" lang="ja-JP" altLang="en-US"/>
                    </a:p>
                  </a:txBody>
                  <a:tcP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物の破砕、選別その他の機械的処理又は堆積に伴い発生し、又は飛散する物質</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・液体（ミスト状）も規制対象。</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rowSpan="3">
                  <a:txBody>
                    <a:bodyPr/>
                    <a:lstStyle/>
                    <a:p>
                      <a:r>
                        <a:rPr kumimoji="1" lang="ja-JP" altLang="en-US" sz="1100" u="none" dirty="0">
                          <a:latin typeface="BIZ UDPゴシック" panose="020B0400000000000000" pitchFamily="50" charset="-128"/>
                          <a:ea typeface="BIZ UDPゴシック" panose="020B0400000000000000" pitchFamily="50" charset="-128"/>
                        </a:rPr>
                        <a:t>堆積場、粉砕施設、ベルトコンベア、混練施設（条例のみ）　等</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924510981"/>
                  </a:ext>
                </a:extLst>
              </a:tr>
              <a:tr h="521457">
                <a:tc rowSpan="2">
                  <a:txBody>
                    <a:bodyPr/>
                    <a:lstStyle/>
                    <a:p>
                      <a:endParaRPr lang="ja-JP" altLang="en-US" dirty="0">
                        <a:latin typeface="BIZ UDPゴシック" panose="020B0400000000000000" pitchFamily="50" charset="-128"/>
                        <a:ea typeface="BIZ UDPゴシック" panose="020B0400000000000000" pitchFamily="50" charset="-128"/>
                      </a:endParaRPr>
                    </a:p>
                  </a:txBody>
                  <a:tcPr marL="84406" marR="84406" marT="42203" marB="42203" anchor="ctr">
                    <a:solidFill>
                      <a:srgbClr val="EFF6E8"/>
                    </a:solidFill>
                  </a:tcPr>
                </a:tc>
                <a:tc gridSpan="2">
                  <a:txBody>
                    <a:bodyPr/>
                    <a:lstStyle/>
                    <a:p>
                      <a:r>
                        <a:rPr kumimoji="1" lang="ja-JP" altLang="en-US" sz="1100" u="none" dirty="0">
                          <a:latin typeface="BIZ UDPゴシック" panose="020B0400000000000000" pitchFamily="50" charset="-128"/>
                          <a:ea typeface="BIZ UDPゴシック" panose="020B0400000000000000" pitchFamily="50" charset="-128"/>
                        </a:rPr>
                        <a:t>特定粉じん</a:t>
                      </a:r>
                    </a:p>
                  </a:txBody>
                  <a:tcPr marL="84406" marR="84406" marT="42203" marB="42203" anchor="ct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粉じんのうち、人の健康又は生活環境に係る被害を生ずるおそれがある物質で政令で定めるもの</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・大気汚染防止法で規定されているものは石綿の１種類</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vMerge="1">
                  <a:txBody>
                    <a:bodyPr/>
                    <a:lstStyle/>
                    <a:p>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645544583"/>
                  </a:ext>
                </a:extLst>
              </a:tr>
              <a:tr h="410913">
                <a:tc vMerge="1">
                  <a:txBody>
                    <a:bodyPr/>
                    <a:lstStyle/>
                    <a:p>
                      <a:endParaRPr lang="ja-JP" altLang="en-US" dirty="0"/>
                    </a:p>
                  </a:txBody>
                  <a:tcPr marL="84406" marR="84406" marT="42203" marB="42203" anchor="ctr">
                    <a:lnR w="12700" cap="flat" cmpd="sng" algn="ctr">
                      <a:solidFill>
                        <a:schemeClr val="tx1"/>
                      </a:solidFill>
                      <a:prstDash val="solid"/>
                      <a:round/>
                      <a:headEnd type="none" w="med" len="med"/>
                      <a:tailEnd type="none" w="med" len="med"/>
                    </a:lnR>
                  </a:tcPr>
                </a:tc>
                <a:tc gridSpan="2">
                  <a:txBody>
                    <a:bodyPr/>
                    <a:lstStyle/>
                    <a:p>
                      <a:r>
                        <a:rPr kumimoji="1" lang="ja-JP" altLang="en-US" sz="1100" u="none" dirty="0">
                          <a:latin typeface="BIZ UDPゴシック" panose="020B0400000000000000" pitchFamily="50" charset="-128"/>
                          <a:ea typeface="BIZ UDPゴシック" panose="020B0400000000000000" pitchFamily="50" charset="-128"/>
                        </a:rPr>
                        <a:t>一般粉じん</a:t>
                      </a:r>
                    </a:p>
                  </a:txBody>
                  <a:tcPr marL="84406" marR="84406" marT="42203" marB="42203" anchor="ct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特定粉じん以外の粉じん</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・金属、鉱物、プラスチック、食品等粉じん状の様々な物質が対象。</a:t>
                      </a: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3180945169"/>
                  </a:ext>
                </a:extLst>
              </a:tr>
            </a:tbl>
          </a:graphicData>
        </a:graphic>
      </p:graphicFrame>
      <p:sp>
        <p:nvSpPr>
          <p:cNvPr id="3" name="スライド番号プレースホルダー 2">
            <a:extLst>
              <a:ext uri="{FF2B5EF4-FFF2-40B4-BE49-F238E27FC236}">
                <a16:creationId xmlns:a16="http://schemas.microsoft.com/office/drawing/2014/main" id="{7B1AD6B9-17E5-4002-9BA0-B5F26F16C6E2}"/>
              </a:ext>
            </a:extLst>
          </p:cNvPr>
          <p:cNvSpPr>
            <a:spLocks noGrp="1"/>
          </p:cNvSpPr>
          <p:nvPr>
            <p:ph type="sldNum" sz="quarter" idx="12"/>
          </p:nvPr>
        </p:nvSpPr>
        <p:spPr/>
        <p:txBody>
          <a:bodyPr/>
          <a:lstStyle/>
          <a:p>
            <a:fld id="{33B36D01-8D84-416B-8533-51F8D6297C0F}" type="slidenum">
              <a:rPr kumimoji="1" lang="ja-JP" altLang="en-US" smtClean="0"/>
              <a:t>7</a:t>
            </a:fld>
            <a:endParaRPr kumimoji="1" lang="ja-JP" altLang="en-US"/>
          </a:p>
        </p:txBody>
      </p:sp>
    </p:spTree>
    <p:extLst>
      <p:ext uri="{BB962C8B-B14F-4D97-AF65-F5344CB8AC3E}">
        <p14:creationId xmlns:p14="http://schemas.microsoft.com/office/powerpoint/2010/main" val="1323971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a:blip r:embed="rId2"/>
          <a:stretch>
            <a:fillRect/>
          </a:stretch>
        </p:blipFill>
        <p:spPr>
          <a:xfrm>
            <a:off x="-15638" y="21040"/>
            <a:ext cx="9175275" cy="6815919"/>
          </a:xfrm>
          <a:prstGeom prst="rect">
            <a:avLst/>
          </a:prstGeom>
        </p:spPr>
      </p:pic>
    </p:spTree>
    <p:extLst>
      <p:ext uri="{BB962C8B-B14F-4D97-AF65-F5344CB8AC3E}">
        <p14:creationId xmlns:p14="http://schemas.microsoft.com/office/powerpoint/2010/main" val="32457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7483C-AFD6-4EE8-8E9D-8C9EC4F235FD}"/>
              </a:ext>
            </a:extLst>
          </p:cNvPr>
          <p:cNvSpPr>
            <a:spLocks noGrp="1"/>
          </p:cNvSpPr>
          <p:nvPr>
            <p:ph type="title" idx="4294967295"/>
          </p:nvPr>
        </p:nvSpPr>
        <p:spPr>
          <a:xfrm>
            <a:off x="448363" y="13076"/>
            <a:ext cx="7543800" cy="649287"/>
          </a:xfrm>
        </p:spPr>
        <p:txBody>
          <a:bodyPr>
            <a:normAutofit/>
          </a:bodyPr>
          <a:lstStyle/>
          <a:p>
            <a:r>
              <a:rPr kumimoji="1" lang="ja-JP" altLang="en-US" sz="2000" dirty="0">
                <a:latin typeface="BIZ UDPゴシック" panose="020B0400000000000000" pitchFamily="50" charset="-128"/>
                <a:ea typeface="BIZ UDPゴシック" panose="020B0400000000000000" pitchFamily="50" charset="-128"/>
              </a:rPr>
              <a:t>今回の</a:t>
            </a:r>
            <a:r>
              <a:rPr lang="ja-JP" altLang="en-US" sz="2000" dirty="0">
                <a:latin typeface="BIZ UDPゴシック" panose="020B0400000000000000" pitchFamily="50" charset="-128"/>
                <a:ea typeface="BIZ UDPゴシック" panose="020B0400000000000000" pitchFamily="50" charset="-128"/>
              </a:rPr>
              <a:t>府条例の改正の概要</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68B04E75-4067-44CD-AA1D-8E935404B482}"/>
              </a:ext>
            </a:extLst>
          </p:cNvPr>
          <p:cNvSpPr>
            <a:spLocks noGrp="1"/>
          </p:cNvSpPr>
          <p:nvPr>
            <p:ph type="sldNum" sz="quarter" idx="12"/>
          </p:nvPr>
        </p:nvSpPr>
        <p:spPr/>
        <p:txBody>
          <a:bodyPr/>
          <a:lstStyle/>
          <a:p>
            <a:fld id="{33B36D01-8D84-416B-8533-51F8D6297C0F}" type="slidenum">
              <a:rPr kumimoji="1" lang="ja-JP" altLang="en-US" smtClean="0"/>
              <a:t>9</a:t>
            </a:fld>
            <a:endParaRPr kumimoji="1" lang="ja-JP" altLang="en-US"/>
          </a:p>
        </p:txBody>
      </p:sp>
      <p:graphicFrame>
        <p:nvGraphicFramePr>
          <p:cNvPr id="4" name="表 5">
            <a:extLst>
              <a:ext uri="{FF2B5EF4-FFF2-40B4-BE49-F238E27FC236}">
                <a16:creationId xmlns:a16="http://schemas.microsoft.com/office/drawing/2014/main" id="{9820D8CA-4A76-4635-8CAD-1ABF82996AB6}"/>
              </a:ext>
            </a:extLst>
          </p:cNvPr>
          <p:cNvGraphicFramePr>
            <a:graphicFrameLocks noGrp="1"/>
          </p:cNvGraphicFramePr>
          <p:nvPr>
            <p:extLst>
              <p:ext uri="{D42A27DB-BD31-4B8C-83A1-F6EECF244321}">
                <p14:modId xmlns:p14="http://schemas.microsoft.com/office/powerpoint/2010/main" val="2302360737"/>
              </p:ext>
            </p:extLst>
          </p:nvPr>
        </p:nvGraphicFramePr>
        <p:xfrm>
          <a:off x="304802" y="713186"/>
          <a:ext cx="8600905" cy="5614137"/>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1062132089"/>
                    </a:ext>
                  </a:extLst>
                </a:gridCol>
                <a:gridCol w="7664905">
                  <a:extLst>
                    <a:ext uri="{9D8B030D-6E8A-4147-A177-3AD203B41FA5}">
                      <a16:colId xmlns:a16="http://schemas.microsoft.com/office/drawing/2014/main" val="1971458600"/>
                    </a:ext>
                  </a:extLst>
                </a:gridCol>
              </a:tblGrid>
              <a:tr h="295940">
                <a:tc>
                  <a:txBody>
                    <a:bodyPr/>
                    <a:lstStyle/>
                    <a:p>
                      <a:pPr algn="ctr">
                        <a:lnSpc>
                          <a:spcPct val="100000"/>
                        </a:lnSpc>
                      </a:pPr>
                      <a:r>
                        <a:rPr kumimoji="1" lang="ja-JP" altLang="en-US" sz="1400" dirty="0">
                          <a:latin typeface="BIZ UDPゴシック" panose="020B0400000000000000" pitchFamily="50" charset="-128"/>
                          <a:ea typeface="BIZ UDPゴシック" panose="020B0400000000000000" pitchFamily="50" charset="-128"/>
                        </a:rPr>
                        <a:t>規制項目</a:t>
                      </a:r>
                    </a:p>
                  </a:txBody>
                  <a:tcPr anchor="ctr"/>
                </a:tc>
                <a:tc>
                  <a:txBody>
                    <a:bodyPr/>
                    <a:lstStyle/>
                    <a:p>
                      <a:pPr algn="ctr">
                        <a:lnSpc>
                          <a:spcPct val="100000"/>
                        </a:lnSpc>
                      </a:pPr>
                      <a:r>
                        <a:rPr kumimoji="1" lang="ja-JP" altLang="en-US" sz="1400" dirty="0">
                          <a:latin typeface="BIZ UDPゴシック" panose="020B0400000000000000" pitchFamily="50" charset="-128"/>
                          <a:ea typeface="BIZ UDPゴシック" panose="020B0400000000000000" pitchFamily="50" charset="-128"/>
                        </a:rPr>
                        <a:t>内容</a:t>
                      </a:r>
                    </a:p>
                  </a:txBody>
                  <a:tcPr anchor="ctr"/>
                </a:tc>
                <a:extLst>
                  <a:ext uri="{0D108BD9-81ED-4DB2-BD59-A6C34878D82A}">
                    <a16:rowId xmlns:a16="http://schemas.microsoft.com/office/drawing/2014/main" val="2312429633"/>
                  </a:ext>
                </a:extLst>
              </a:tr>
              <a:tr h="2330531">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有害物質規制</a:t>
                      </a:r>
                    </a:p>
                  </a:txBody>
                  <a:tcPr anchor="ctr"/>
                </a:tc>
                <a:tc>
                  <a:txBody>
                    <a:bodyPr/>
                    <a:lstStyle/>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最新の有害性に係る国の知見等を考慮し、</a:t>
                      </a:r>
                      <a:r>
                        <a:rPr lang="ja-JP" altLang="en-US" sz="1200" b="0" i="0" u="sng" dirty="0">
                          <a:solidFill>
                            <a:schemeClr val="tx1"/>
                          </a:solidFill>
                          <a:latin typeface="BIZ UDPゴシック" panose="020B0400000000000000" pitchFamily="50" charset="-128"/>
                          <a:ea typeface="BIZ UDPゴシック" panose="020B0400000000000000" pitchFamily="50" charset="-128"/>
                        </a:rPr>
                        <a:t>国が示す優先取組物質と整合を図る形で規制対象物質の追加・削除</a:t>
                      </a:r>
                      <a:r>
                        <a:rPr lang="ja-JP" altLang="en-US" sz="1200" b="0" i="0" dirty="0">
                          <a:solidFill>
                            <a:schemeClr val="tx1"/>
                          </a:solidFill>
                          <a:latin typeface="BIZ UDPゴシック" panose="020B0400000000000000" pitchFamily="50" charset="-128"/>
                          <a:ea typeface="BIZ UDPゴシック" panose="020B0400000000000000" pitchFamily="50" charset="-128"/>
                        </a:rPr>
                        <a:t>。</a:t>
                      </a:r>
                      <a:endParaRPr lang="en-US" altLang="ja-JP" sz="1200" b="0" i="0" strike="sngStrike"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現行では設備構造基準又は濃度基準としている規制手法を業種や業態ごとに現実的かつ効果的な対策が選択できる</a:t>
                      </a:r>
                      <a:r>
                        <a:rPr lang="ja-JP" altLang="en-US" sz="1200" b="0" i="0" u="sng" dirty="0">
                          <a:solidFill>
                            <a:schemeClr val="tx1"/>
                          </a:solidFill>
                          <a:latin typeface="BIZ UDPゴシック" panose="020B0400000000000000" pitchFamily="50" charset="-128"/>
                          <a:ea typeface="BIZ UDPゴシック" panose="020B0400000000000000" pitchFamily="50" charset="-128"/>
                        </a:rPr>
                        <a:t>濃度基準を原則</a:t>
                      </a:r>
                      <a:r>
                        <a:rPr lang="ja-JP" altLang="en-US" sz="1200" b="0" i="0" dirty="0">
                          <a:solidFill>
                            <a:schemeClr val="tx1"/>
                          </a:solidFill>
                          <a:latin typeface="BIZ UDPゴシック" panose="020B0400000000000000" pitchFamily="50" charset="-128"/>
                          <a:ea typeface="BIZ UDPゴシック" panose="020B0400000000000000" pitchFamily="50" charset="-128"/>
                        </a:rPr>
                        <a:t>とする。</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規制対象物質の見直しにあわせ、</a:t>
                      </a:r>
                      <a:r>
                        <a:rPr lang="ja-JP" altLang="en-US" sz="1200" b="0" i="0" u="sng" dirty="0">
                          <a:solidFill>
                            <a:schemeClr val="tx1"/>
                          </a:solidFill>
                          <a:latin typeface="BIZ UDPゴシック" panose="020B0400000000000000" pitchFamily="50" charset="-128"/>
                          <a:ea typeface="BIZ UDPゴシック" panose="020B0400000000000000" pitchFamily="50" charset="-128"/>
                        </a:rPr>
                        <a:t>新規追加物質を一定量排出すると考えられる施設を新たに規制する等規制対象施設の見直し</a:t>
                      </a:r>
                      <a:r>
                        <a:rPr lang="ja-JP" altLang="en-US" sz="1200" b="0" i="0" dirty="0">
                          <a:solidFill>
                            <a:schemeClr val="tx1"/>
                          </a:solidFill>
                          <a:latin typeface="BIZ UDPゴシック" panose="020B0400000000000000" pitchFamily="50" charset="-128"/>
                          <a:ea typeface="BIZ UDPゴシック" panose="020B0400000000000000" pitchFamily="50" charset="-128"/>
                        </a:rPr>
                        <a:t>を実施。</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0" indent="0" eaLnBrk="1" hangingPunct="1">
                        <a:lnSpc>
                          <a:spcPct val="100000"/>
                        </a:lnSpc>
                        <a:spcBef>
                          <a:spcPts val="0"/>
                        </a:spcBef>
                        <a:spcAft>
                          <a:spcPts val="100"/>
                        </a:spcAft>
                        <a:buFont typeface="Arial" panose="020B0604020202020204" pitchFamily="34" charset="0"/>
                        <a:buNone/>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6107752"/>
                  </a:ext>
                </a:extLst>
              </a:tr>
              <a:tr h="1233227">
                <a:tc>
                  <a:txBody>
                    <a:bodyPr/>
                    <a:lstStyle/>
                    <a:p>
                      <a:pPr>
                        <a:lnSpc>
                          <a:spcPct val="100000"/>
                        </a:lnSpc>
                      </a:pPr>
                      <a:r>
                        <a:rPr kumimoji="1" lang="en-US" altLang="ja-JP" sz="1200" dirty="0">
                          <a:latin typeface="BIZ UDPゴシック" panose="020B0400000000000000" pitchFamily="50" charset="-128"/>
                          <a:ea typeface="BIZ UDPゴシック" panose="020B0400000000000000" pitchFamily="50" charset="-128"/>
                        </a:rPr>
                        <a:t>VOC</a:t>
                      </a:r>
                      <a:r>
                        <a:rPr kumimoji="1" lang="ja-JP" altLang="en-US" sz="1200" dirty="0">
                          <a:latin typeface="BIZ UDPゴシック" panose="020B0400000000000000" pitchFamily="50" charset="-128"/>
                          <a:ea typeface="BIZ UDPゴシック" panose="020B0400000000000000" pitchFamily="50" charset="-128"/>
                        </a:rPr>
                        <a:t>規制</a:t>
                      </a:r>
                    </a:p>
                  </a:txBody>
                  <a:tcPr anchor="ctr"/>
                </a:tc>
                <a:tc>
                  <a:txBody>
                    <a:bodyPr/>
                    <a:lstStyle/>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効果的・効率的に</a:t>
                      </a:r>
                      <a:r>
                        <a:rPr lang="en-US" altLang="ja-JP" sz="1200" b="0" i="0" dirty="0">
                          <a:solidFill>
                            <a:schemeClr val="tx1"/>
                          </a:solidFill>
                          <a:latin typeface="BIZ UDPゴシック" panose="020B0400000000000000" pitchFamily="50" charset="-128"/>
                          <a:ea typeface="BIZ UDPゴシック" panose="020B0400000000000000" pitchFamily="50" charset="-128"/>
                        </a:rPr>
                        <a:t>VOC</a:t>
                      </a:r>
                      <a:r>
                        <a:rPr lang="ja-JP" altLang="en-US" sz="1200" b="0" i="0" dirty="0">
                          <a:solidFill>
                            <a:schemeClr val="tx1"/>
                          </a:solidFill>
                          <a:latin typeface="BIZ UDPゴシック" panose="020B0400000000000000" pitchFamily="50" charset="-128"/>
                          <a:ea typeface="BIZ UDPゴシック" panose="020B0400000000000000" pitchFamily="50" charset="-128"/>
                        </a:rPr>
                        <a:t>排出削減対策を推進していくため、大気環境濃度改善への費用対効果、事業者の自主的取組みの促進、運用面の課題等を鑑み、</a:t>
                      </a:r>
                      <a:r>
                        <a:rPr lang="ja-JP" altLang="en-US" sz="1200" b="0" i="0" u="sng" dirty="0">
                          <a:solidFill>
                            <a:schemeClr val="tx1"/>
                          </a:solidFill>
                          <a:latin typeface="BIZ UDPゴシック" panose="020B0400000000000000" pitchFamily="50" charset="-128"/>
                          <a:ea typeface="BIZ UDPゴシック" panose="020B0400000000000000" pitchFamily="50" charset="-128"/>
                        </a:rPr>
                        <a:t>条例制度は一旦廃止する</a:t>
                      </a:r>
                      <a:r>
                        <a:rPr lang="ja-JP" altLang="en-US" sz="1200" b="0" i="0" dirty="0">
                          <a:solidFill>
                            <a:schemeClr val="tx1"/>
                          </a:solidFill>
                          <a:latin typeface="BIZ UDPゴシック" panose="020B0400000000000000" pitchFamily="50" charset="-128"/>
                          <a:ea typeface="BIZ UDPゴシック" panose="020B0400000000000000" pitchFamily="50" charset="-128"/>
                        </a:rPr>
                        <a:t>。</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0" indent="0" eaLnBrk="1" hangingPunct="1">
                        <a:lnSpc>
                          <a:spcPct val="100000"/>
                        </a:lnSpc>
                        <a:spcBef>
                          <a:spcPts val="0"/>
                        </a:spcBef>
                        <a:spcAft>
                          <a:spcPts val="100"/>
                        </a:spcAft>
                        <a:buFont typeface="Arial" panose="020B0604020202020204" pitchFamily="34" charset="0"/>
                        <a:buNone/>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58864256"/>
                  </a:ext>
                </a:extLst>
              </a:tr>
              <a:tr h="1675810">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粉じん規制</a:t>
                      </a:r>
                    </a:p>
                  </a:txBody>
                  <a:tcPr anchor="ctr"/>
                </a:tc>
                <a:tc>
                  <a:txBody>
                    <a:bodyPr/>
                    <a:lstStyle/>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u="sng" dirty="0">
                          <a:solidFill>
                            <a:schemeClr val="tx1"/>
                          </a:solidFill>
                          <a:latin typeface="BIZ UDPゴシック" panose="020B0400000000000000" pitchFamily="50" charset="-128"/>
                          <a:ea typeface="BIZ UDPゴシック" panose="020B0400000000000000" pitchFamily="50" charset="-128"/>
                        </a:rPr>
                        <a:t>２種類（</a:t>
                      </a:r>
                      <a:r>
                        <a:rPr lang="ja-JP" altLang="ja-JP" sz="1200" b="0" i="0" u="sng" dirty="0">
                          <a:solidFill>
                            <a:schemeClr val="tx1"/>
                          </a:solidFill>
                          <a:latin typeface="BIZ UDPゴシック" panose="020B0400000000000000" pitchFamily="50" charset="-128"/>
                          <a:ea typeface="BIZ UDPゴシック" panose="020B0400000000000000" pitchFamily="50" charset="-128"/>
                        </a:rPr>
                        <a:t>特定粉じん</a:t>
                      </a:r>
                      <a:r>
                        <a:rPr lang="ja-JP" altLang="en-US" sz="1200" b="0" i="0" u="sng" dirty="0">
                          <a:solidFill>
                            <a:schemeClr val="tx1"/>
                          </a:solidFill>
                          <a:latin typeface="BIZ UDPゴシック" panose="020B0400000000000000" pitchFamily="50" charset="-128"/>
                          <a:ea typeface="BIZ UDPゴシック" panose="020B0400000000000000" pitchFamily="50" charset="-128"/>
                        </a:rPr>
                        <a:t>、</a:t>
                      </a:r>
                      <a:r>
                        <a:rPr lang="ja-JP" altLang="ja-JP" sz="1200" b="0" i="0" u="sng" dirty="0">
                          <a:solidFill>
                            <a:schemeClr val="tx1"/>
                          </a:solidFill>
                          <a:latin typeface="BIZ UDPゴシック" panose="020B0400000000000000" pitchFamily="50" charset="-128"/>
                          <a:ea typeface="BIZ UDPゴシック" panose="020B0400000000000000" pitchFamily="50" charset="-128"/>
                        </a:rPr>
                        <a:t>一般粉じん</a:t>
                      </a:r>
                      <a:r>
                        <a:rPr lang="ja-JP" altLang="en-US" sz="1200" b="0" i="0" u="sng" dirty="0">
                          <a:solidFill>
                            <a:schemeClr val="tx1"/>
                          </a:solidFill>
                          <a:latin typeface="BIZ UDPゴシック" panose="020B0400000000000000" pitchFamily="50" charset="-128"/>
                          <a:ea typeface="BIZ UDPゴシック" panose="020B0400000000000000" pitchFamily="50" charset="-128"/>
                        </a:rPr>
                        <a:t>）に分けている規制を統合し、</a:t>
                      </a:r>
                      <a:r>
                        <a:rPr lang="ja-JP" altLang="ja-JP" sz="1200" b="0" i="0" dirty="0">
                          <a:solidFill>
                            <a:schemeClr val="tx1"/>
                          </a:solidFill>
                          <a:latin typeface="BIZ UDPゴシック" panose="020B0400000000000000" pitchFamily="50" charset="-128"/>
                          <a:ea typeface="BIZ UDPゴシック" panose="020B0400000000000000" pitchFamily="50" charset="-128"/>
                        </a:rPr>
                        <a:t>分かりやすい</a:t>
                      </a:r>
                      <a:r>
                        <a:rPr lang="ja-JP" altLang="en-US" sz="1200" b="0" i="0" dirty="0">
                          <a:solidFill>
                            <a:schemeClr val="tx1"/>
                          </a:solidFill>
                          <a:latin typeface="BIZ UDPゴシック" panose="020B0400000000000000" pitchFamily="50" charset="-128"/>
                          <a:ea typeface="BIZ UDPゴシック" panose="020B0400000000000000" pitchFamily="50" charset="-128"/>
                        </a:rPr>
                        <a:t>規制基準に統一。</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粉粒塊輸送用コンベアの規模要件を、法と同じ種類であるベルトの幅又はバケットの内容積とする。</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0" indent="0" eaLnBrk="1" hangingPunct="1">
                        <a:lnSpc>
                          <a:spcPct val="100000"/>
                        </a:lnSpc>
                        <a:spcBef>
                          <a:spcPts val="0"/>
                        </a:spcBef>
                        <a:spcAft>
                          <a:spcPts val="100"/>
                        </a:spcAft>
                        <a:buFont typeface="Arial" panose="020B0604020202020204" pitchFamily="34" charset="0"/>
                        <a:buNone/>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394654361"/>
                  </a:ext>
                </a:extLst>
              </a:tr>
            </a:tbl>
          </a:graphicData>
        </a:graphic>
      </p:graphicFrame>
      <p:graphicFrame>
        <p:nvGraphicFramePr>
          <p:cNvPr id="5" name="表 4">
            <a:extLst>
              <a:ext uri="{FF2B5EF4-FFF2-40B4-BE49-F238E27FC236}">
                <a16:creationId xmlns:a16="http://schemas.microsoft.com/office/drawing/2014/main" id="{13CC1F09-BA27-4D42-AE70-C0BABB2A196B}"/>
              </a:ext>
            </a:extLst>
          </p:cNvPr>
          <p:cNvGraphicFramePr>
            <a:graphicFrameLocks noGrp="1"/>
          </p:cNvGraphicFramePr>
          <p:nvPr>
            <p:extLst>
              <p:ext uri="{D42A27DB-BD31-4B8C-83A1-F6EECF244321}">
                <p14:modId xmlns:p14="http://schemas.microsoft.com/office/powerpoint/2010/main" val="2526880185"/>
              </p:ext>
            </p:extLst>
          </p:nvPr>
        </p:nvGraphicFramePr>
        <p:xfrm>
          <a:off x="1788818" y="3889722"/>
          <a:ext cx="6840000" cy="706512"/>
        </p:xfrm>
        <a:graphic>
          <a:graphicData uri="http://schemas.openxmlformats.org/drawingml/2006/table">
            <a:tbl>
              <a:tblPr firstRow="1" firstCol="1" bandRow="1">
                <a:tableStyleId>{F5AB1C69-6EDB-4FF4-983F-18BD219EF322}</a:tableStyleId>
              </a:tblPr>
              <a:tblGrid>
                <a:gridCol w="1240132">
                  <a:extLst>
                    <a:ext uri="{9D8B030D-6E8A-4147-A177-3AD203B41FA5}">
                      <a16:colId xmlns:a16="http://schemas.microsoft.com/office/drawing/2014/main" val="2217822474"/>
                    </a:ext>
                  </a:extLst>
                </a:gridCol>
                <a:gridCol w="1807455">
                  <a:extLst>
                    <a:ext uri="{9D8B030D-6E8A-4147-A177-3AD203B41FA5}">
                      <a16:colId xmlns:a16="http://schemas.microsoft.com/office/drawing/2014/main" val="3103838755"/>
                    </a:ext>
                  </a:extLst>
                </a:gridCol>
                <a:gridCol w="2236424">
                  <a:extLst>
                    <a:ext uri="{9D8B030D-6E8A-4147-A177-3AD203B41FA5}">
                      <a16:colId xmlns:a16="http://schemas.microsoft.com/office/drawing/2014/main" val="3282258283"/>
                    </a:ext>
                  </a:extLst>
                </a:gridCol>
                <a:gridCol w="1555989">
                  <a:extLst>
                    <a:ext uri="{9D8B030D-6E8A-4147-A177-3AD203B41FA5}">
                      <a16:colId xmlns:a16="http://schemas.microsoft.com/office/drawing/2014/main" val="210818217"/>
                    </a:ext>
                  </a:extLst>
                </a:gridCol>
              </a:tblGrid>
              <a:tr h="235504">
                <a:tc>
                  <a:txBody>
                    <a:bodyPr/>
                    <a:lstStyle/>
                    <a:p>
                      <a:pPr algn="ctr"/>
                      <a:r>
                        <a:rPr lang="ja-JP" sz="1050" b="0" kern="100" dirty="0">
                          <a:effectLst/>
                          <a:latin typeface="BIZ UDPゴシック" panose="020B0400000000000000" pitchFamily="50" charset="-128"/>
                          <a:ea typeface="BIZ UDPゴシック" panose="020B0400000000000000" pitchFamily="50" charset="-128"/>
                        </a:rPr>
                        <a:t>項目</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改正前</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改正後</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施行時期</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77253124"/>
                  </a:ext>
                </a:extLst>
              </a:tr>
              <a:tr h="235504">
                <a:tc>
                  <a:txBody>
                    <a:bodyPr/>
                    <a:lstStyle/>
                    <a:p>
                      <a:pPr algn="ctr"/>
                      <a:r>
                        <a:rPr lang="en-US" sz="1050" b="0" kern="100" dirty="0">
                          <a:effectLst/>
                          <a:latin typeface="BIZ UDPゴシック" panose="020B0400000000000000" pitchFamily="50" charset="-128"/>
                          <a:ea typeface="BIZ UDPゴシック" panose="020B0400000000000000" pitchFamily="50" charset="-128"/>
                        </a:rPr>
                        <a:t>VOC</a:t>
                      </a:r>
                      <a:r>
                        <a:rPr lang="ja-JP" sz="1050" b="0" kern="100" dirty="0">
                          <a:effectLst/>
                          <a:latin typeface="BIZ UDPゴシック" panose="020B0400000000000000" pitchFamily="50" charset="-128"/>
                          <a:ea typeface="BIZ UDPゴシック" panose="020B0400000000000000" pitchFamily="50" charset="-128"/>
                        </a:rPr>
                        <a:t>排出施設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届出義務</a:t>
                      </a:r>
                      <a:r>
                        <a:rPr lang="ja-JP" altLang="en-US" sz="1050" b="0" kern="100" dirty="0">
                          <a:effectLst/>
                          <a:latin typeface="BIZ UDPゴシック" panose="020B0400000000000000" pitchFamily="50" charset="-128"/>
                          <a:ea typeface="BIZ UDPゴシック" panose="020B0400000000000000" pitchFamily="50" charset="-128"/>
                        </a:rPr>
                        <a:t>、</a:t>
                      </a:r>
                      <a:r>
                        <a:rPr lang="ja-JP" sz="1050" b="0" kern="100" dirty="0">
                          <a:effectLst/>
                          <a:latin typeface="BIZ UDPゴシック" panose="020B0400000000000000" pitchFamily="50" charset="-128"/>
                          <a:ea typeface="BIZ UDPゴシック" panose="020B0400000000000000" pitchFamily="50" charset="-128"/>
                        </a:rPr>
                        <a:t>設備構造基準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全て廃止</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令和４年４月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33380746"/>
                  </a:ext>
                </a:extLst>
              </a:tr>
              <a:tr h="235504">
                <a:tc>
                  <a:txBody>
                    <a:bodyPr/>
                    <a:lstStyle/>
                    <a:p>
                      <a:pPr algn="ctr"/>
                      <a:r>
                        <a:rPr lang="en-US" sz="1050" b="0" kern="100" dirty="0">
                          <a:effectLst/>
                          <a:latin typeface="BIZ UDPゴシック" panose="020B0400000000000000" pitchFamily="50" charset="-128"/>
                          <a:ea typeface="BIZ UDPゴシック" panose="020B0400000000000000" pitchFamily="50" charset="-128"/>
                        </a:rPr>
                        <a:t>VOC</a:t>
                      </a:r>
                      <a:r>
                        <a:rPr lang="ja-JP" sz="1050" b="0" kern="100" dirty="0">
                          <a:effectLst/>
                          <a:latin typeface="BIZ UDPゴシック" panose="020B0400000000000000" pitchFamily="50" charset="-128"/>
                          <a:ea typeface="BIZ UDPゴシック" panose="020B0400000000000000" pitchFamily="50" charset="-128"/>
                        </a:rPr>
                        <a:t>届出工場</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届出義務</a:t>
                      </a:r>
                      <a:r>
                        <a:rPr lang="ja-JP" altLang="en-US" sz="1050" b="0" kern="100" dirty="0">
                          <a:effectLst/>
                          <a:latin typeface="BIZ UDPゴシック" panose="020B0400000000000000" pitchFamily="50" charset="-128"/>
                          <a:ea typeface="BIZ UDPゴシック" panose="020B0400000000000000" pitchFamily="50" charset="-128"/>
                        </a:rPr>
                        <a:t>、</a:t>
                      </a:r>
                      <a:r>
                        <a:rPr lang="ja-JP" sz="1050" b="0" kern="100" dirty="0">
                          <a:effectLst/>
                          <a:latin typeface="BIZ UDPゴシック" panose="020B0400000000000000" pitchFamily="50" charset="-128"/>
                          <a:ea typeface="BIZ UDPゴシック" panose="020B0400000000000000" pitchFamily="50" charset="-128"/>
                        </a:rPr>
                        <a:t>排出基準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全て廃止</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令和４年４月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10467712"/>
                  </a:ext>
                </a:extLst>
              </a:tr>
            </a:tbl>
          </a:graphicData>
        </a:graphic>
      </p:graphicFrame>
      <p:graphicFrame>
        <p:nvGraphicFramePr>
          <p:cNvPr id="6" name="表 5">
            <a:extLst>
              <a:ext uri="{FF2B5EF4-FFF2-40B4-BE49-F238E27FC236}">
                <a16:creationId xmlns:a16="http://schemas.microsoft.com/office/drawing/2014/main" id="{B5D4B208-DF5D-4971-90F4-0C28FA2C5DD2}"/>
              </a:ext>
            </a:extLst>
          </p:cNvPr>
          <p:cNvGraphicFramePr>
            <a:graphicFrameLocks noGrp="1"/>
          </p:cNvGraphicFramePr>
          <p:nvPr>
            <p:extLst>
              <p:ext uri="{D42A27DB-BD31-4B8C-83A1-F6EECF244321}">
                <p14:modId xmlns:p14="http://schemas.microsoft.com/office/powerpoint/2010/main" val="580881263"/>
              </p:ext>
            </p:extLst>
          </p:nvPr>
        </p:nvGraphicFramePr>
        <p:xfrm>
          <a:off x="1749287" y="5121128"/>
          <a:ext cx="6840000" cy="1083315"/>
        </p:xfrm>
        <a:graphic>
          <a:graphicData uri="http://schemas.openxmlformats.org/drawingml/2006/table">
            <a:tbl>
              <a:tblPr firstRow="1" firstCol="1" bandRow="1">
                <a:tableStyleId>{F5AB1C69-6EDB-4FF4-983F-18BD219EF322}</a:tableStyleId>
              </a:tblPr>
              <a:tblGrid>
                <a:gridCol w="1251088">
                  <a:extLst>
                    <a:ext uri="{9D8B030D-6E8A-4147-A177-3AD203B41FA5}">
                      <a16:colId xmlns:a16="http://schemas.microsoft.com/office/drawing/2014/main" val="125206017"/>
                    </a:ext>
                  </a:extLst>
                </a:gridCol>
                <a:gridCol w="1825013">
                  <a:extLst>
                    <a:ext uri="{9D8B030D-6E8A-4147-A177-3AD203B41FA5}">
                      <a16:colId xmlns:a16="http://schemas.microsoft.com/office/drawing/2014/main" val="3452500764"/>
                    </a:ext>
                  </a:extLst>
                </a:gridCol>
                <a:gridCol w="2205094">
                  <a:extLst>
                    <a:ext uri="{9D8B030D-6E8A-4147-A177-3AD203B41FA5}">
                      <a16:colId xmlns:a16="http://schemas.microsoft.com/office/drawing/2014/main" val="3703378788"/>
                    </a:ext>
                  </a:extLst>
                </a:gridCol>
                <a:gridCol w="1558805">
                  <a:extLst>
                    <a:ext uri="{9D8B030D-6E8A-4147-A177-3AD203B41FA5}">
                      <a16:colId xmlns:a16="http://schemas.microsoft.com/office/drawing/2014/main" val="1586298723"/>
                    </a:ext>
                  </a:extLst>
                </a:gridCol>
              </a:tblGrid>
              <a:tr h="216000">
                <a:tc>
                  <a:txBody>
                    <a:bodyPr/>
                    <a:lstStyle/>
                    <a:p>
                      <a:pPr algn="ctr"/>
                      <a:r>
                        <a:rPr lang="ja-JP" sz="1050" b="0" kern="100">
                          <a:effectLst/>
                          <a:latin typeface="BIZ UDPゴシック" panose="020B0400000000000000" pitchFamily="50" charset="-128"/>
                          <a:ea typeface="BIZ UDPゴシック" panose="020B0400000000000000" pitchFamily="50" charset="-128"/>
                        </a:rPr>
                        <a:t>項目</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改正前</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改正後</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施行時期</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52245328"/>
                  </a:ext>
                </a:extLst>
              </a:tr>
              <a:tr h="504000">
                <a:tc>
                  <a:txBody>
                    <a:bodyPr/>
                    <a:lstStyle/>
                    <a:p>
                      <a:pPr algn="ctr"/>
                      <a:r>
                        <a:rPr lang="ja-JP" sz="1050" b="0" kern="100" dirty="0">
                          <a:effectLst/>
                          <a:latin typeface="BIZ UDPゴシック" panose="020B0400000000000000" pitchFamily="50" charset="-128"/>
                          <a:ea typeface="BIZ UDPゴシック" panose="020B0400000000000000" pitchFamily="50" charset="-128"/>
                        </a:rPr>
                        <a:t>粉じん規制への</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sz="1050" b="0" kern="100" dirty="0">
                          <a:effectLst/>
                          <a:latin typeface="BIZ UDPゴシック" panose="020B0400000000000000" pitchFamily="50" charset="-128"/>
                          <a:ea typeface="BIZ UDPゴシック" panose="020B0400000000000000" pitchFamily="50" charset="-128"/>
                        </a:rPr>
                        <a:t>統合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【一般粉じん】設備構造基準</a:t>
                      </a:r>
                    </a:p>
                    <a:p>
                      <a:pPr algn="ctr"/>
                      <a:r>
                        <a:rPr lang="ja-JP" sz="1050" b="0" kern="100" dirty="0">
                          <a:effectLst/>
                          <a:latin typeface="BIZ UDPゴシック" panose="020B0400000000000000" pitchFamily="50" charset="-128"/>
                          <a:ea typeface="BIZ UDPゴシック" panose="020B0400000000000000" pitchFamily="50" charset="-128"/>
                        </a:rPr>
                        <a:t>【特定粉じん】設備構造基準</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　　　　　　　　</a:t>
                      </a:r>
                      <a:r>
                        <a:rPr lang="ja-JP" sz="1050" b="0" kern="100" dirty="0">
                          <a:effectLst/>
                          <a:latin typeface="BIZ UDPゴシック" panose="020B0400000000000000" pitchFamily="50" charset="-128"/>
                          <a:ea typeface="BIZ UDPゴシック" panose="020B0400000000000000" pitchFamily="50" charset="-128"/>
                        </a:rPr>
                        <a:t>又は濃度基準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【粉じん規制】</a:t>
                      </a:r>
                    </a:p>
                    <a:p>
                      <a:pPr algn="ctr"/>
                      <a:r>
                        <a:rPr lang="ja-JP" sz="1050" b="0" kern="100" dirty="0">
                          <a:effectLst/>
                          <a:latin typeface="BIZ UDPゴシック" panose="020B0400000000000000" pitchFamily="50" charset="-128"/>
                          <a:ea typeface="BIZ UDPゴシック" panose="020B0400000000000000" pitchFamily="50" charset="-128"/>
                        </a:rPr>
                        <a:t>設備構造基準</a:t>
                      </a:r>
                      <a:endParaRPr lang="en-US" altLang="ja-JP" sz="1050" b="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令和４年４月</a:t>
                      </a:r>
                    </a:p>
                  </a:txBody>
                  <a:tcPr marL="68580" marR="68580" marT="0" marB="0" anchor="ctr"/>
                </a:tc>
                <a:extLst>
                  <a:ext uri="{0D108BD9-81ED-4DB2-BD59-A6C34878D82A}">
                    <a16:rowId xmlns:a16="http://schemas.microsoft.com/office/drawing/2014/main" val="3183644026"/>
                  </a:ext>
                </a:extLst>
              </a:tr>
              <a:tr h="363315">
                <a:tc>
                  <a:txBody>
                    <a:bodyPr/>
                    <a:lstStyle/>
                    <a:p>
                      <a:pPr algn="ctr"/>
                      <a:r>
                        <a:rPr lang="ja-JP" sz="1050" b="0" kern="100" dirty="0">
                          <a:effectLst/>
                          <a:latin typeface="BIZ UDPゴシック" panose="020B0400000000000000" pitchFamily="50" charset="-128"/>
                          <a:ea typeface="BIZ UDPゴシック" panose="020B0400000000000000" pitchFamily="50" charset="-128"/>
                        </a:rPr>
                        <a:t>粉粒塊輸送用</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sz="1050" b="0" kern="100" dirty="0">
                          <a:effectLst/>
                          <a:latin typeface="BIZ UDPゴシック" panose="020B0400000000000000" pitchFamily="50" charset="-128"/>
                          <a:ea typeface="BIZ UDPゴシック" panose="020B0400000000000000" pitchFamily="50" charset="-128"/>
                        </a:rPr>
                        <a:t>コンベア</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規模要件</a:t>
                      </a:r>
                    </a:p>
                    <a:p>
                      <a:pPr algn="ctr"/>
                      <a:r>
                        <a:rPr lang="ja-JP" sz="1050" b="0" kern="100" dirty="0">
                          <a:effectLst/>
                          <a:latin typeface="BIZ UDPゴシック" panose="020B0400000000000000" pitchFamily="50" charset="-128"/>
                          <a:ea typeface="BIZ UDPゴシック" panose="020B0400000000000000" pitchFamily="50" charset="-128"/>
                        </a:rPr>
                        <a:t>輸送能力</a:t>
                      </a:r>
                      <a:r>
                        <a:rPr lang="en-US" sz="1050" b="0" kern="100" dirty="0">
                          <a:effectLst/>
                          <a:latin typeface="BIZ UDPゴシック" panose="020B0400000000000000" pitchFamily="50" charset="-128"/>
                          <a:ea typeface="BIZ UDPゴシック" panose="020B0400000000000000" pitchFamily="50" charset="-128"/>
                        </a:rPr>
                        <a:t>30t/h</a:t>
                      </a:r>
                      <a:r>
                        <a:rPr lang="ja-JP" sz="1050" b="0" kern="100" dirty="0">
                          <a:effectLst/>
                          <a:latin typeface="BIZ UDPゴシック" panose="020B0400000000000000" pitchFamily="50" charset="-128"/>
                          <a:ea typeface="BIZ UDPゴシック" panose="020B0400000000000000" pitchFamily="50" charset="-128"/>
                        </a:rPr>
                        <a:t>以上</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ベルトの幅</a:t>
                      </a:r>
                      <a:r>
                        <a:rPr lang="en-US" sz="1050" b="0" kern="100" dirty="0">
                          <a:effectLst/>
                          <a:latin typeface="BIZ UDPゴシック" panose="020B0400000000000000" pitchFamily="50" charset="-128"/>
                          <a:ea typeface="BIZ UDPゴシック" panose="020B0400000000000000" pitchFamily="50" charset="-128"/>
                        </a:rPr>
                        <a:t>40cm</a:t>
                      </a:r>
                      <a:r>
                        <a:rPr lang="ja-JP" sz="1050" b="0" kern="100" dirty="0">
                          <a:effectLst/>
                          <a:latin typeface="BIZ UDPゴシック" panose="020B0400000000000000" pitchFamily="50" charset="-128"/>
                          <a:ea typeface="BIZ UDPゴシック" panose="020B0400000000000000" pitchFamily="50" charset="-128"/>
                        </a:rPr>
                        <a:t>　又は</a:t>
                      </a:r>
                    </a:p>
                    <a:p>
                      <a:pPr algn="ctr"/>
                      <a:r>
                        <a:rPr lang="ja-JP" sz="1050" b="0" kern="100" dirty="0">
                          <a:effectLst/>
                          <a:latin typeface="BIZ UDPゴシック" panose="020B0400000000000000" pitchFamily="50" charset="-128"/>
                          <a:ea typeface="BIZ UDPゴシック" panose="020B0400000000000000" pitchFamily="50" charset="-128"/>
                        </a:rPr>
                        <a:t>バケットの内</a:t>
                      </a:r>
                      <a:r>
                        <a:rPr lang="ja-JP" altLang="en-US" sz="1050" b="0" kern="100" dirty="0">
                          <a:effectLst/>
                          <a:latin typeface="BIZ UDPゴシック" panose="020B0400000000000000" pitchFamily="50" charset="-128"/>
                          <a:ea typeface="BIZ UDPゴシック" panose="020B0400000000000000" pitchFamily="50" charset="-128"/>
                        </a:rPr>
                        <a:t>容積</a:t>
                      </a:r>
                      <a:r>
                        <a:rPr lang="en-US" sz="1050" b="0" kern="100" dirty="0">
                          <a:effectLst/>
                          <a:latin typeface="BIZ UDPゴシック" panose="020B0400000000000000" pitchFamily="50" charset="-128"/>
                          <a:ea typeface="BIZ UDPゴシック" panose="020B0400000000000000" pitchFamily="50" charset="-128"/>
                        </a:rPr>
                        <a:t>0.01m</a:t>
                      </a:r>
                      <a:r>
                        <a:rPr lang="en-US" sz="1050" b="0" kern="100" baseline="30000" dirty="0">
                          <a:effectLst/>
                          <a:latin typeface="BIZ UDPゴシック" panose="020B0400000000000000" pitchFamily="50" charset="-128"/>
                          <a:ea typeface="BIZ UDPゴシック" panose="020B0400000000000000" pitchFamily="50" charset="-128"/>
                        </a:rPr>
                        <a:t>3</a:t>
                      </a:r>
                      <a:r>
                        <a:rPr lang="ja-JP" sz="1050" b="0" kern="100" dirty="0">
                          <a:effectLst/>
                          <a:latin typeface="BIZ UDPゴシック" panose="020B0400000000000000" pitchFamily="50" charset="-128"/>
                          <a:ea typeface="BIZ UDPゴシック" panose="020B0400000000000000" pitchFamily="50" charset="-128"/>
                        </a:rPr>
                        <a:t>以上　</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令和５年４月</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（廃止は令和４年４月）</a:t>
                      </a:r>
                      <a:endParaRPr lang="ja-JP" sz="1050" b="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2280300034"/>
                  </a:ext>
                </a:extLst>
              </a:tr>
            </a:tbl>
          </a:graphicData>
        </a:graphic>
      </p:graphicFrame>
      <p:graphicFrame>
        <p:nvGraphicFramePr>
          <p:cNvPr id="8" name="表 7">
            <a:extLst>
              <a:ext uri="{FF2B5EF4-FFF2-40B4-BE49-F238E27FC236}">
                <a16:creationId xmlns:a16="http://schemas.microsoft.com/office/drawing/2014/main" id="{35F8D204-814C-4801-B8CE-72148B11FA2B}"/>
              </a:ext>
            </a:extLst>
          </p:cNvPr>
          <p:cNvGraphicFramePr>
            <a:graphicFrameLocks noGrp="1"/>
          </p:cNvGraphicFramePr>
          <p:nvPr>
            <p:extLst>
              <p:ext uri="{D42A27DB-BD31-4B8C-83A1-F6EECF244321}">
                <p14:modId xmlns:p14="http://schemas.microsoft.com/office/powerpoint/2010/main" val="2349877463"/>
              </p:ext>
            </p:extLst>
          </p:nvPr>
        </p:nvGraphicFramePr>
        <p:xfrm>
          <a:off x="1749288" y="2050781"/>
          <a:ext cx="6840000" cy="1308335"/>
        </p:xfrm>
        <a:graphic>
          <a:graphicData uri="http://schemas.openxmlformats.org/drawingml/2006/table">
            <a:tbl>
              <a:tblPr firstRow="1" firstCol="1" bandRow="1">
                <a:tableStyleId>{F5AB1C69-6EDB-4FF4-983F-18BD219EF322}</a:tableStyleId>
              </a:tblPr>
              <a:tblGrid>
                <a:gridCol w="1301141">
                  <a:extLst>
                    <a:ext uri="{9D8B030D-6E8A-4147-A177-3AD203B41FA5}">
                      <a16:colId xmlns:a16="http://schemas.microsoft.com/office/drawing/2014/main" val="2217822474"/>
                    </a:ext>
                  </a:extLst>
                </a:gridCol>
                <a:gridCol w="1785976">
                  <a:extLst>
                    <a:ext uri="{9D8B030D-6E8A-4147-A177-3AD203B41FA5}">
                      <a16:colId xmlns:a16="http://schemas.microsoft.com/office/drawing/2014/main" val="3103838755"/>
                    </a:ext>
                  </a:extLst>
                </a:gridCol>
                <a:gridCol w="2233014">
                  <a:extLst>
                    <a:ext uri="{9D8B030D-6E8A-4147-A177-3AD203B41FA5}">
                      <a16:colId xmlns:a16="http://schemas.microsoft.com/office/drawing/2014/main" val="3282258283"/>
                    </a:ext>
                  </a:extLst>
                </a:gridCol>
                <a:gridCol w="1519869">
                  <a:extLst>
                    <a:ext uri="{9D8B030D-6E8A-4147-A177-3AD203B41FA5}">
                      <a16:colId xmlns:a16="http://schemas.microsoft.com/office/drawing/2014/main" val="210818217"/>
                    </a:ext>
                  </a:extLst>
                </a:gridCol>
              </a:tblGrid>
              <a:tr h="188195">
                <a:tc>
                  <a:txBody>
                    <a:bodyPr/>
                    <a:lstStyle/>
                    <a:p>
                      <a:pPr algn="ctr"/>
                      <a:r>
                        <a:rPr lang="ja-JP" sz="1050" b="0" kern="100">
                          <a:effectLst/>
                          <a:latin typeface="BIZ UDPゴシック" panose="020B0400000000000000" pitchFamily="50" charset="-128"/>
                          <a:ea typeface="BIZ UDPゴシック" panose="020B0400000000000000" pitchFamily="50" charset="-128"/>
                        </a:rPr>
                        <a:t>項目</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改正前</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改正後</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施行時期</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77253124"/>
                  </a:ext>
                </a:extLst>
              </a:tr>
              <a:tr h="255749">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規制対象物質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en-US" altLang="ja-JP" sz="1050" b="0" kern="100" dirty="0">
                          <a:effectLst/>
                          <a:latin typeface="BIZ UDPゴシック" panose="020B0400000000000000" pitchFamily="50" charset="-128"/>
                          <a:ea typeface="BIZ UDPゴシック" panose="020B0400000000000000" pitchFamily="50" charset="-128"/>
                        </a:rPr>
                        <a:t>23</a:t>
                      </a:r>
                      <a:r>
                        <a:rPr lang="ja-JP" altLang="en-US" sz="1050" b="0" kern="100" dirty="0">
                          <a:effectLst/>
                          <a:latin typeface="BIZ UDPゴシック" panose="020B0400000000000000" pitchFamily="50" charset="-128"/>
                          <a:ea typeface="BIZ UDPゴシック" panose="020B0400000000000000" pitchFamily="50" charset="-128"/>
                        </a:rPr>
                        <a:t>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en-US" altLang="ja-JP" sz="1050" b="0" kern="100" dirty="0">
                          <a:effectLst/>
                          <a:latin typeface="BIZ UDPゴシック" panose="020B0400000000000000" pitchFamily="50" charset="-128"/>
                          <a:ea typeface="BIZ UDPゴシック" panose="020B0400000000000000" pitchFamily="50" charset="-128"/>
                        </a:rPr>
                        <a:t>25</a:t>
                      </a:r>
                      <a:r>
                        <a:rPr lang="ja-JP" altLang="en-US" sz="1050" b="0" kern="100" dirty="0">
                          <a:effectLst/>
                          <a:latin typeface="BIZ UDPゴシック" panose="020B0400000000000000" pitchFamily="50" charset="-128"/>
                          <a:ea typeface="BIZ UDPゴシック" panose="020B0400000000000000" pitchFamily="50" charset="-128"/>
                        </a:rPr>
                        <a:t>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a:t>
                      </a:r>
                      <a:r>
                        <a:rPr lang="ja-JP" altLang="en-US" sz="1050" b="0" kern="100" dirty="0">
                          <a:effectLst/>
                          <a:latin typeface="BIZ UDPゴシック" panose="020B0400000000000000" pitchFamily="50" charset="-128"/>
                          <a:ea typeface="BIZ UDPゴシック" panose="020B0400000000000000" pitchFamily="50" charset="-128"/>
                        </a:rPr>
                        <a:t>５</a:t>
                      </a:r>
                      <a:r>
                        <a:rPr lang="ja-JP" sz="1050" b="0" kern="100" dirty="0">
                          <a:effectLst/>
                          <a:latin typeface="BIZ UDPゴシック" panose="020B0400000000000000" pitchFamily="50" charset="-128"/>
                          <a:ea typeface="BIZ UDPゴシック" panose="020B0400000000000000" pitchFamily="50" charset="-128"/>
                        </a:rPr>
                        <a:t>年４月</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（廃止は令和４年４月）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33380746"/>
                  </a:ext>
                </a:extLst>
              </a:tr>
              <a:tr h="383623">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rPr>
                        <a:t>濃度基準（</a:t>
                      </a:r>
                      <a:r>
                        <a:rPr lang="en-US" altLang="ja-JP" sz="1050" b="0" kern="100" dirty="0">
                          <a:effectLst/>
                          <a:latin typeface="BIZ UDPゴシック" panose="020B0400000000000000" pitchFamily="50" charset="-128"/>
                          <a:ea typeface="BIZ UDPゴシック" panose="020B0400000000000000" pitchFamily="50" charset="-128"/>
                        </a:rPr>
                        <a:t>17</a:t>
                      </a:r>
                      <a:r>
                        <a:rPr lang="ja-JP" altLang="en-US" sz="1050" b="0" kern="100" dirty="0">
                          <a:effectLst/>
                          <a:latin typeface="BIZ UDPゴシック" panose="020B0400000000000000" pitchFamily="50" charset="-128"/>
                          <a:ea typeface="BIZ UDPゴシック" panose="020B0400000000000000" pitchFamily="50" charset="-128"/>
                        </a:rPr>
                        <a:t>物質）</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設備構造基準（６物質）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濃度基準（</a:t>
                      </a:r>
                      <a:r>
                        <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21</a:t>
                      </a: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物質）</a:t>
                      </a:r>
                      <a:endPar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設備構造基準（２物質）</a:t>
                      </a:r>
                      <a:endPar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基準適用猶予（２物質）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a:t>
                      </a:r>
                      <a:r>
                        <a:rPr lang="ja-JP" altLang="en-US" sz="1050" b="0" kern="100" dirty="0">
                          <a:effectLst/>
                          <a:latin typeface="BIZ UDPゴシック" panose="020B0400000000000000" pitchFamily="50" charset="-128"/>
                          <a:ea typeface="BIZ UDPゴシック" panose="020B0400000000000000" pitchFamily="50" charset="-128"/>
                        </a:rPr>
                        <a:t>５</a:t>
                      </a:r>
                      <a:r>
                        <a:rPr lang="ja-JP" sz="1050" b="0" kern="100" dirty="0">
                          <a:effectLst/>
                          <a:latin typeface="BIZ UDPゴシック" panose="020B0400000000000000" pitchFamily="50" charset="-128"/>
                          <a:ea typeface="BIZ UDPゴシック" panose="020B0400000000000000" pitchFamily="50" charset="-128"/>
                        </a:rPr>
                        <a:t>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10467712"/>
                  </a:ext>
                </a:extLst>
              </a:tr>
              <a:tr h="255749">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規制対象施設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134</a:t>
                      </a: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項目の施設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３種類の施設追加</a:t>
                      </a:r>
                      <a:endPar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（施設は集約を行い</a:t>
                      </a:r>
                      <a:r>
                        <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78</a:t>
                      </a: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項目の施設）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0" kern="100" dirty="0">
                          <a:effectLst/>
                          <a:latin typeface="BIZ UDPゴシック" panose="020B0400000000000000" pitchFamily="50" charset="-128"/>
                          <a:ea typeface="BIZ UDPゴシック" panose="020B0400000000000000" pitchFamily="50" charset="-128"/>
                        </a:rPr>
                        <a:t>令和</a:t>
                      </a:r>
                      <a:r>
                        <a:rPr lang="ja-JP" altLang="en-US" sz="1050" b="0" kern="100" dirty="0">
                          <a:effectLst/>
                          <a:latin typeface="BIZ UDPゴシック" panose="020B0400000000000000" pitchFamily="50" charset="-128"/>
                          <a:ea typeface="BIZ UDPゴシック" panose="020B0400000000000000" pitchFamily="50" charset="-128"/>
                        </a:rPr>
                        <a:t>５</a:t>
                      </a:r>
                      <a:r>
                        <a:rPr lang="ja-JP" altLang="ja-JP" sz="1050" b="0" kern="100" dirty="0">
                          <a:effectLst/>
                          <a:latin typeface="BIZ UDPゴシック" panose="020B0400000000000000" pitchFamily="50" charset="-128"/>
                          <a:ea typeface="BIZ UDPゴシック" panose="020B0400000000000000" pitchFamily="50" charset="-128"/>
                        </a:rPr>
                        <a:t>年４月</a:t>
                      </a:r>
                      <a:endParaRPr lang="ja-JP"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17501342"/>
                  </a:ext>
                </a:extLst>
              </a:tr>
            </a:tbl>
          </a:graphicData>
        </a:graphic>
      </p:graphicFrame>
    </p:spTree>
    <p:extLst>
      <p:ext uri="{BB962C8B-B14F-4D97-AF65-F5344CB8AC3E}">
        <p14:creationId xmlns:p14="http://schemas.microsoft.com/office/powerpoint/2010/main" val="3346518037"/>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9758</Words>
  <Application>Microsoft Office PowerPoint</Application>
  <PresentationFormat>画面に合わせる (4:3)</PresentationFormat>
  <Paragraphs>1151</Paragraphs>
  <Slides>38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38</vt:i4>
      </vt:variant>
    </vt:vector>
  </HeadingPairs>
  <TitlesOfParts>
    <vt:vector size="48" baseType="lpstr">
      <vt:lpstr>BIZ UDPゴシック</vt:lpstr>
      <vt:lpstr>游ゴシック</vt:lpstr>
      <vt:lpstr>游明朝</vt:lpstr>
      <vt:lpstr>Arial</vt:lpstr>
      <vt:lpstr>Calibri</vt:lpstr>
      <vt:lpstr>Calibri Light</vt:lpstr>
      <vt:lpstr>Wingdings</vt:lpstr>
      <vt:lpstr>Wingdings 2</vt:lpstr>
      <vt:lpstr>Wingdings 3</vt:lpstr>
      <vt:lpstr>レトロスペクト</vt:lpstr>
      <vt:lpstr>PowerPoint プレゼンテーション</vt:lpstr>
      <vt:lpstr>目次</vt:lpstr>
      <vt:lpstr>１．府条例に基づく大気規制の見直しの概要</vt:lpstr>
      <vt:lpstr>大阪府生活環境の保全等に関する条例について</vt:lpstr>
      <vt:lpstr>条例の見直しについて</vt:lpstr>
      <vt:lpstr>大気関係の法及び条例による規制の概要（府条例改正前）</vt:lpstr>
      <vt:lpstr>大気規制における対象項目の定義等</vt:lpstr>
      <vt:lpstr>PowerPoint プレゼンテーション</vt:lpstr>
      <vt:lpstr>今回の府条例の改正の概要</vt:lpstr>
      <vt:lpstr>２．有害物質規制の見直し内容</vt:lpstr>
      <vt:lpstr>改正前の規制の内容①（規制対象物質・対象施設・規制基準）</vt:lpstr>
      <vt:lpstr>改正前の規制の内容②（規制対象物質と法等との関係）</vt:lpstr>
      <vt:lpstr>改正前の規制の内容③（規制基準）</vt:lpstr>
      <vt:lpstr>PowerPoint プレゼンテーション</vt:lpstr>
      <vt:lpstr>PowerPoint プレゼンテーション</vt:lpstr>
      <vt:lpstr>条例改正の内容について①（有害大気汚染物質規制の今後の方向性）</vt:lpstr>
      <vt:lpstr>条例改正の内容について②（対象物質・規制手法）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知事が定める測定方法</vt:lpstr>
      <vt:lpstr>３．届出の手続き等について</vt:lpstr>
      <vt:lpstr>PowerPoint プレゼンテーション</vt:lpstr>
      <vt:lpstr>使用届出書の記載方法①（表紙）</vt:lpstr>
      <vt:lpstr>PowerPoint プレゼンテーション</vt:lpstr>
      <vt:lpstr>PowerPoint プレゼンテーション</vt:lpstr>
      <vt:lpstr>PowerPoint プレゼンテーション</vt:lpstr>
      <vt:lpstr>PowerPoint プレゼンテーション</vt:lpstr>
      <vt:lpstr>４．よくある質問</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罰則について（ばい煙に係る規定）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2023-01-06T03:04:03Z</dcterms:created>
  <dcterms:modified xsi:type="dcterms:W3CDTF">2024-08-22T03:12:48Z</dcterms:modified>
</cp:coreProperties>
</file>