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  <p:sldMasterId id="2147483982" r:id="rId2"/>
  </p:sldMasterIdLst>
  <p:notesMasterIdLst>
    <p:notesMasterId r:id="rId4"/>
  </p:notesMasterIdLst>
  <p:sldIdLst>
    <p:sldId id="257" r:id="rId3"/>
  </p:sldIdLst>
  <p:sldSz cx="9144000" cy="6858000" type="screen4x3"/>
  <p:notesSz cx="6807200" cy="9939338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99FF"/>
    <a:srgbClr val="FF99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>
        <p:scale>
          <a:sx n="100" d="100"/>
          <a:sy n="100" d="100"/>
        </p:scale>
        <p:origin x="67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E10E4-A848-4123-8B15-AECF6EBE287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7705A-773D-4724-89A3-12E4A79A4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088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7705A-773D-4724-89A3-12E4A79A4A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63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72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46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177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08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527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954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80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7615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367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783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1252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3081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945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68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39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24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1529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17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6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57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904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6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6A4F2-94AF-4B1F-B5A3-EE4C3389DC9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2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79512" y="514265"/>
            <a:ext cx="8681642" cy="428971"/>
          </a:xfrm>
          <a:solidFill>
            <a:schemeClr val="accent5">
              <a:lumMod val="75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府立支援学校における就労支援の充実について</a:t>
            </a:r>
            <a:endParaRPr kumimoji="1" lang="ja-JP" altLang="en-US" sz="8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74843" y="606162"/>
            <a:ext cx="100811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資料２－３</a:t>
            </a:r>
          </a:p>
        </p:txBody>
      </p:sp>
      <p:sp>
        <p:nvSpPr>
          <p:cNvPr id="16" name="ホームベース 4">
            <a:extLst>
              <a:ext uri="{FF2B5EF4-FFF2-40B4-BE49-F238E27FC236}">
                <a16:creationId xmlns:a16="http://schemas.microsoft.com/office/drawing/2014/main" id="{768DF952-629B-4E44-89A0-F14A6C9C492C}"/>
              </a:ext>
            </a:extLst>
          </p:cNvPr>
          <p:cNvSpPr/>
          <p:nvPr/>
        </p:nvSpPr>
        <p:spPr>
          <a:xfrm>
            <a:off x="519128" y="2348960"/>
            <a:ext cx="8342026" cy="720000"/>
          </a:xfrm>
          <a:custGeom>
            <a:avLst/>
            <a:gdLst>
              <a:gd name="connsiteX0" fmla="*/ 0 w 4464496"/>
              <a:gd name="connsiteY0" fmla="*/ 0 h 1147936"/>
              <a:gd name="connsiteX1" fmla="*/ 3757379 w 4464496"/>
              <a:gd name="connsiteY1" fmla="*/ 0 h 1147936"/>
              <a:gd name="connsiteX2" fmla="*/ 4464496 w 4464496"/>
              <a:gd name="connsiteY2" fmla="*/ 573968 h 1147936"/>
              <a:gd name="connsiteX3" fmla="*/ 3757379 w 4464496"/>
              <a:gd name="connsiteY3" fmla="*/ 1147936 h 1147936"/>
              <a:gd name="connsiteX4" fmla="*/ 0 w 4464496"/>
              <a:gd name="connsiteY4" fmla="*/ 1147936 h 1147936"/>
              <a:gd name="connsiteX5" fmla="*/ 0 w 4464496"/>
              <a:gd name="connsiteY5" fmla="*/ 0 h 1147936"/>
              <a:gd name="connsiteX0" fmla="*/ 0 w 3757379"/>
              <a:gd name="connsiteY0" fmla="*/ 0 h 1147936"/>
              <a:gd name="connsiteX1" fmla="*/ 3757379 w 3757379"/>
              <a:gd name="connsiteY1" fmla="*/ 0 h 1147936"/>
              <a:gd name="connsiteX2" fmla="*/ 3754812 w 3757379"/>
              <a:gd name="connsiteY2" fmla="*/ 587615 h 1147936"/>
              <a:gd name="connsiteX3" fmla="*/ 3757379 w 3757379"/>
              <a:gd name="connsiteY3" fmla="*/ 1147936 h 1147936"/>
              <a:gd name="connsiteX4" fmla="*/ 0 w 3757379"/>
              <a:gd name="connsiteY4" fmla="*/ 1147936 h 1147936"/>
              <a:gd name="connsiteX5" fmla="*/ 0 w 3757379"/>
              <a:gd name="connsiteY5" fmla="*/ 0 h 114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57379" h="1147936">
                <a:moveTo>
                  <a:pt x="0" y="0"/>
                </a:moveTo>
                <a:lnTo>
                  <a:pt x="3757379" y="0"/>
                </a:lnTo>
                <a:cubicBezTo>
                  <a:pt x="3756523" y="195872"/>
                  <a:pt x="3755668" y="391743"/>
                  <a:pt x="3754812" y="587615"/>
                </a:cubicBezTo>
                <a:cubicBezTo>
                  <a:pt x="3755668" y="774389"/>
                  <a:pt x="3756523" y="961162"/>
                  <a:pt x="3757379" y="1147936"/>
                </a:cubicBezTo>
                <a:lnTo>
                  <a:pt x="0" y="11479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第２次大阪府教育振興基本計画 前期事業計画</a:t>
            </a:r>
            <a:endParaRPr kumimoji="1" lang="en-US" altLang="ja-JP" sz="14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支援学校高等部卒業者の就職希望者の就職率 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中学部における職場体験実習実施率 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波線 23">
            <a:extLst>
              <a:ext uri="{FF2B5EF4-FFF2-40B4-BE49-F238E27FC236}">
                <a16:creationId xmlns:a16="http://schemas.microsoft.com/office/drawing/2014/main" id="{9B5FB1B6-517E-456E-AD9D-4AC395A28AEF}"/>
              </a:ext>
            </a:extLst>
          </p:cNvPr>
          <p:cNvSpPr/>
          <p:nvPr/>
        </p:nvSpPr>
        <p:spPr>
          <a:xfrm>
            <a:off x="166831" y="2348960"/>
            <a:ext cx="361693" cy="718906"/>
          </a:xfrm>
          <a:prstGeom prst="wave">
            <a:avLst>
              <a:gd name="adj1" fmla="val 0"/>
              <a:gd name="adj2" fmla="val 0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目　標</a:t>
            </a:r>
          </a:p>
        </p:txBody>
      </p:sp>
      <p:sp>
        <p:nvSpPr>
          <p:cNvPr id="5" name="ホームベース 4"/>
          <p:cNvSpPr/>
          <p:nvPr/>
        </p:nvSpPr>
        <p:spPr>
          <a:xfrm>
            <a:off x="525254" y="1027085"/>
            <a:ext cx="3564000" cy="1080000"/>
          </a:xfrm>
          <a:custGeom>
            <a:avLst/>
            <a:gdLst>
              <a:gd name="connsiteX0" fmla="*/ 0 w 4464496"/>
              <a:gd name="connsiteY0" fmla="*/ 0 h 1147936"/>
              <a:gd name="connsiteX1" fmla="*/ 3757379 w 4464496"/>
              <a:gd name="connsiteY1" fmla="*/ 0 h 1147936"/>
              <a:gd name="connsiteX2" fmla="*/ 4464496 w 4464496"/>
              <a:gd name="connsiteY2" fmla="*/ 573968 h 1147936"/>
              <a:gd name="connsiteX3" fmla="*/ 3757379 w 4464496"/>
              <a:gd name="connsiteY3" fmla="*/ 1147936 h 1147936"/>
              <a:gd name="connsiteX4" fmla="*/ 0 w 4464496"/>
              <a:gd name="connsiteY4" fmla="*/ 1147936 h 1147936"/>
              <a:gd name="connsiteX5" fmla="*/ 0 w 4464496"/>
              <a:gd name="connsiteY5" fmla="*/ 0 h 1147936"/>
              <a:gd name="connsiteX0" fmla="*/ 0 w 3757379"/>
              <a:gd name="connsiteY0" fmla="*/ 0 h 1147936"/>
              <a:gd name="connsiteX1" fmla="*/ 3757379 w 3757379"/>
              <a:gd name="connsiteY1" fmla="*/ 0 h 1147936"/>
              <a:gd name="connsiteX2" fmla="*/ 3754812 w 3757379"/>
              <a:gd name="connsiteY2" fmla="*/ 587615 h 1147936"/>
              <a:gd name="connsiteX3" fmla="*/ 3757379 w 3757379"/>
              <a:gd name="connsiteY3" fmla="*/ 1147936 h 1147936"/>
              <a:gd name="connsiteX4" fmla="*/ 0 w 3757379"/>
              <a:gd name="connsiteY4" fmla="*/ 1147936 h 1147936"/>
              <a:gd name="connsiteX5" fmla="*/ 0 w 3757379"/>
              <a:gd name="connsiteY5" fmla="*/ 0 h 114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57379" h="1147936">
                <a:moveTo>
                  <a:pt x="0" y="0"/>
                </a:moveTo>
                <a:lnTo>
                  <a:pt x="3757379" y="0"/>
                </a:lnTo>
                <a:cubicBezTo>
                  <a:pt x="3756523" y="195872"/>
                  <a:pt x="3755668" y="391743"/>
                  <a:pt x="3754812" y="587615"/>
                </a:cubicBezTo>
                <a:cubicBezTo>
                  <a:pt x="3755668" y="774389"/>
                  <a:pt x="3756523" y="961162"/>
                  <a:pt x="3757379" y="1147936"/>
                </a:cubicBezTo>
                <a:lnTo>
                  <a:pt x="0" y="11479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R5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卒業生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就職率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27.4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r>
              <a:rPr kumimoji="1"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（前年度</a:t>
            </a:r>
            <a:r>
              <a:rPr kumimoji="1" lang="en-US" altLang="ja-JP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27.6</a:t>
            </a:r>
            <a:r>
              <a:rPr kumimoji="1"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</a:t>
            </a:r>
            <a:endParaRPr kumimoji="1" lang="en-US" altLang="ja-JP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＊就職希望率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28.3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r>
              <a:rPr kumimoji="1"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（前年度</a:t>
            </a:r>
            <a:r>
              <a:rPr kumimoji="1" lang="en-US" altLang="ja-JP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28.6</a:t>
            </a:r>
            <a:r>
              <a:rPr kumimoji="1"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</a:t>
            </a:r>
            <a:endParaRPr lang="en-US" altLang="ja-JP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＊就職希望者の就職率　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96.8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（前年度</a:t>
            </a:r>
            <a:r>
              <a:rPr lang="en-US" altLang="ja-JP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96.3</a:t>
            </a:r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en-US" altLang="ja-JP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上記は府立知的障がい支援学校高等部おける</a:t>
            </a:r>
            <a:endParaRPr lang="en-US" altLang="ja-JP" sz="16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波線 25">
            <a:extLst>
              <a:ext uri="{FF2B5EF4-FFF2-40B4-BE49-F238E27FC236}">
                <a16:creationId xmlns:a16="http://schemas.microsoft.com/office/drawing/2014/main" id="{216F6260-EFC7-4B99-81F6-A2E5EFF13FE7}"/>
              </a:ext>
            </a:extLst>
          </p:cNvPr>
          <p:cNvSpPr/>
          <p:nvPr/>
        </p:nvSpPr>
        <p:spPr>
          <a:xfrm>
            <a:off x="165254" y="1027085"/>
            <a:ext cx="360000" cy="1080000"/>
          </a:xfrm>
          <a:prstGeom prst="wave">
            <a:avLst>
              <a:gd name="adj1" fmla="val 0"/>
              <a:gd name="adj2" fmla="val 0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Ｒ５年度の状況</a:t>
            </a:r>
          </a:p>
        </p:txBody>
      </p:sp>
      <p:sp>
        <p:nvSpPr>
          <p:cNvPr id="27" name="ホームベース 4">
            <a:extLst>
              <a:ext uri="{FF2B5EF4-FFF2-40B4-BE49-F238E27FC236}">
                <a16:creationId xmlns:a16="http://schemas.microsoft.com/office/drawing/2014/main" id="{37667914-FB98-4083-8AC4-E2F2D8EF3223}"/>
              </a:ext>
            </a:extLst>
          </p:cNvPr>
          <p:cNvSpPr/>
          <p:nvPr/>
        </p:nvSpPr>
        <p:spPr>
          <a:xfrm>
            <a:off x="4704145" y="1027085"/>
            <a:ext cx="4157010" cy="1079999"/>
          </a:xfrm>
          <a:custGeom>
            <a:avLst/>
            <a:gdLst>
              <a:gd name="connsiteX0" fmla="*/ 0 w 4464496"/>
              <a:gd name="connsiteY0" fmla="*/ 0 h 1147936"/>
              <a:gd name="connsiteX1" fmla="*/ 3757379 w 4464496"/>
              <a:gd name="connsiteY1" fmla="*/ 0 h 1147936"/>
              <a:gd name="connsiteX2" fmla="*/ 4464496 w 4464496"/>
              <a:gd name="connsiteY2" fmla="*/ 573968 h 1147936"/>
              <a:gd name="connsiteX3" fmla="*/ 3757379 w 4464496"/>
              <a:gd name="connsiteY3" fmla="*/ 1147936 h 1147936"/>
              <a:gd name="connsiteX4" fmla="*/ 0 w 4464496"/>
              <a:gd name="connsiteY4" fmla="*/ 1147936 h 1147936"/>
              <a:gd name="connsiteX5" fmla="*/ 0 w 4464496"/>
              <a:gd name="connsiteY5" fmla="*/ 0 h 1147936"/>
              <a:gd name="connsiteX0" fmla="*/ 0 w 3757379"/>
              <a:gd name="connsiteY0" fmla="*/ 0 h 1147936"/>
              <a:gd name="connsiteX1" fmla="*/ 3757379 w 3757379"/>
              <a:gd name="connsiteY1" fmla="*/ 0 h 1147936"/>
              <a:gd name="connsiteX2" fmla="*/ 3754812 w 3757379"/>
              <a:gd name="connsiteY2" fmla="*/ 587615 h 1147936"/>
              <a:gd name="connsiteX3" fmla="*/ 3757379 w 3757379"/>
              <a:gd name="connsiteY3" fmla="*/ 1147936 h 1147936"/>
              <a:gd name="connsiteX4" fmla="*/ 0 w 3757379"/>
              <a:gd name="connsiteY4" fmla="*/ 1147936 h 1147936"/>
              <a:gd name="connsiteX5" fmla="*/ 0 w 3757379"/>
              <a:gd name="connsiteY5" fmla="*/ 0 h 114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57379" h="1147936">
                <a:moveTo>
                  <a:pt x="0" y="0"/>
                </a:moveTo>
                <a:lnTo>
                  <a:pt x="3757379" y="0"/>
                </a:lnTo>
                <a:cubicBezTo>
                  <a:pt x="3756523" y="195872"/>
                  <a:pt x="3755668" y="391743"/>
                  <a:pt x="3754812" y="587615"/>
                </a:cubicBezTo>
                <a:cubicBezTo>
                  <a:pt x="3755668" y="774389"/>
                  <a:pt x="3756523" y="961162"/>
                  <a:pt x="3757379" y="1147936"/>
                </a:cubicBezTo>
                <a:lnTo>
                  <a:pt x="0" y="11479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i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・就労に関する取組みの充実を通して、就職希望者の</a:t>
            </a:r>
            <a:endParaRPr kumimoji="1" lang="en-US" altLang="ja-JP" sz="1200" b="1" i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i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就職率を高めていく！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i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・早期からのキャリア教育をより充実させることで、就職</a:t>
            </a:r>
            <a:endParaRPr kumimoji="1" lang="en-US" altLang="ja-JP" sz="1200" b="1" i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i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を選択肢のひとつと考える生徒の割合を高めていく！</a:t>
            </a:r>
            <a:endParaRPr kumimoji="1" lang="en-US" altLang="ja-JP" sz="1200" b="1" i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波線 27">
            <a:extLst>
              <a:ext uri="{FF2B5EF4-FFF2-40B4-BE49-F238E27FC236}">
                <a16:creationId xmlns:a16="http://schemas.microsoft.com/office/drawing/2014/main" id="{B7CDB6D7-10B8-4A07-A3DC-46BF6817F155}"/>
              </a:ext>
            </a:extLst>
          </p:cNvPr>
          <p:cNvSpPr/>
          <p:nvPr/>
        </p:nvSpPr>
        <p:spPr>
          <a:xfrm>
            <a:off x="4392015" y="1027085"/>
            <a:ext cx="360000" cy="1080000"/>
          </a:xfrm>
          <a:prstGeom prst="wave">
            <a:avLst>
              <a:gd name="adj1" fmla="val 0"/>
              <a:gd name="adj2" fmla="val 0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　針</a:t>
            </a:r>
          </a:p>
        </p:txBody>
      </p:sp>
      <p:sp>
        <p:nvSpPr>
          <p:cNvPr id="15" name="波線 14">
            <a:extLst>
              <a:ext uri="{FF2B5EF4-FFF2-40B4-BE49-F238E27FC236}">
                <a16:creationId xmlns:a16="http://schemas.microsoft.com/office/drawing/2014/main" id="{91156C4E-9B09-480F-B013-4F450A0BBA36}"/>
              </a:ext>
            </a:extLst>
          </p:cNvPr>
          <p:cNvSpPr/>
          <p:nvPr/>
        </p:nvSpPr>
        <p:spPr>
          <a:xfrm>
            <a:off x="179512" y="3321312"/>
            <a:ext cx="358782" cy="2916000"/>
          </a:xfrm>
          <a:prstGeom prst="wave">
            <a:avLst>
              <a:gd name="adj1" fmla="val 0"/>
              <a:gd name="adj2" fmla="val 0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Ｒ６年度の主な取組み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697DB46-473C-4710-947E-BA3655315E50}"/>
              </a:ext>
            </a:extLst>
          </p:cNvPr>
          <p:cNvSpPr/>
          <p:nvPr/>
        </p:nvSpPr>
        <p:spPr>
          <a:xfrm>
            <a:off x="611520" y="3573016"/>
            <a:ext cx="4032488" cy="12369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企業の障がい者雇用や育成担当者などを府立支援学校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へ派遣し、各校における就労等に関する課題を解決する。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活用例</a:t>
            </a:r>
            <a:endParaRPr lang="en-US" altLang="ja-JP" sz="11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・生徒・保護者向け障がい者雇用に関する講演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・生徒への「面接練習」等の出前授業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・各校の課題に応じた教職員向け研修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5765C8D-FE6F-4E94-BABD-8361AAD77DB5}"/>
              </a:ext>
            </a:extLst>
          </p:cNvPr>
          <p:cNvSpPr txBox="1"/>
          <p:nvPr/>
        </p:nvSpPr>
        <p:spPr>
          <a:xfrm>
            <a:off x="611520" y="3384088"/>
            <a:ext cx="2484000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●就労支援アドバイザー派遣事業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C2AC0BFE-3FE8-4F68-914C-E07EDD1E7321}"/>
              </a:ext>
            </a:extLst>
          </p:cNvPr>
          <p:cNvSpPr/>
          <p:nvPr/>
        </p:nvSpPr>
        <p:spPr>
          <a:xfrm>
            <a:off x="611560" y="5138968"/>
            <a:ext cx="3931157" cy="10263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体験内容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・生徒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職場体験の実施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・保護者・教員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企業等の見学、企業等から障がい者雇用に関する説明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791A9AE-AE17-4DDB-8894-18B4D9C8F420}"/>
              </a:ext>
            </a:extLst>
          </p:cNvPr>
          <p:cNvSpPr txBox="1"/>
          <p:nvPr/>
        </p:nvSpPr>
        <p:spPr>
          <a:xfrm>
            <a:off x="619665" y="4938835"/>
            <a:ext cx="3708000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ja-JP" altLang="ja-JP" sz="1200" b="1" u="sng" kern="12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●中学部生徒及び保護者を対象とした職場体験実習</a:t>
            </a:r>
            <a:endParaRPr lang="ja-JP" altLang="ja-JP" sz="1200" b="1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思考の吹き出し: 雲形 11">
            <a:extLst>
              <a:ext uri="{FF2B5EF4-FFF2-40B4-BE49-F238E27FC236}">
                <a16:creationId xmlns:a16="http://schemas.microsoft.com/office/drawing/2014/main" id="{C3570F56-2B9D-4B94-A18C-5C70813FF6ED}"/>
              </a:ext>
            </a:extLst>
          </p:cNvPr>
          <p:cNvSpPr/>
          <p:nvPr/>
        </p:nvSpPr>
        <p:spPr>
          <a:xfrm>
            <a:off x="4132455" y="4930793"/>
            <a:ext cx="4661055" cy="1260000"/>
          </a:xfrm>
          <a:prstGeom prst="cloudCallout">
            <a:avLst>
              <a:gd name="adj1" fmla="val -45731"/>
              <a:gd name="adj2" fmla="val -3915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◆参加生徒・保護者・教員の声</a:t>
            </a:r>
            <a:endParaRPr lang="en-US" altLang="ja-JP" sz="12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（生徒）体験した職場で将来働きたいと思った</a:t>
            </a:r>
            <a:endParaRPr lang="en-US" altLang="ja-JP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（保護者）障がい者雇用について詳しく知る</a:t>
            </a:r>
            <a:endParaRPr lang="en-US" altLang="ja-JP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ことができた</a:t>
            </a:r>
            <a:endParaRPr lang="en-US" altLang="ja-JP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（教員）就労に必要な力を知ることができた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思考の吹き出し: 雲形 30">
            <a:extLst>
              <a:ext uri="{FF2B5EF4-FFF2-40B4-BE49-F238E27FC236}">
                <a16:creationId xmlns:a16="http://schemas.microsoft.com/office/drawing/2014/main" id="{07E6974E-9E3A-4A15-8B42-9EA14CCC7E58}"/>
              </a:ext>
            </a:extLst>
          </p:cNvPr>
          <p:cNvSpPr/>
          <p:nvPr/>
        </p:nvSpPr>
        <p:spPr>
          <a:xfrm>
            <a:off x="4139952" y="3609160"/>
            <a:ext cx="4661055" cy="1260000"/>
          </a:xfrm>
          <a:prstGeom prst="cloudCallout">
            <a:avLst>
              <a:gd name="adj1" fmla="val -42849"/>
              <a:gd name="adj2" fmla="val -46023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◆学校からの声</a:t>
            </a:r>
            <a:endParaRPr lang="en-US" altLang="ja-JP" sz="12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・生徒の就労意欲の醸成に大きく役立った</a:t>
            </a:r>
            <a:endParaRPr lang="en-US" altLang="ja-JP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・学校全体で高等部卒業後の進路を考える機会</a:t>
            </a:r>
            <a:endParaRPr lang="en-US" altLang="ja-JP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となった</a:t>
            </a:r>
            <a:endParaRPr lang="en-US" altLang="ja-JP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・保護者の意識が変わった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波線 21">
            <a:extLst>
              <a:ext uri="{FF2B5EF4-FFF2-40B4-BE49-F238E27FC236}">
                <a16:creationId xmlns:a16="http://schemas.microsoft.com/office/drawing/2014/main" id="{0828B638-9DC6-4233-82B2-7FB0F6B4426E}"/>
              </a:ext>
            </a:extLst>
          </p:cNvPr>
          <p:cNvSpPr/>
          <p:nvPr/>
        </p:nvSpPr>
        <p:spPr>
          <a:xfrm>
            <a:off x="179512" y="6453336"/>
            <a:ext cx="8681642" cy="339212"/>
          </a:xfrm>
          <a:prstGeom prst="wave">
            <a:avLst>
              <a:gd name="adj1" fmla="val 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Ｒ７年度も上記の内容に取組み、引続き就労支援の充実を図っていく</a:t>
            </a:r>
          </a:p>
        </p:txBody>
      </p:sp>
      <p:sp>
        <p:nvSpPr>
          <p:cNvPr id="25" name="二等辺三角形 24">
            <a:extLst>
              <a:ext uri="{FF2B5EF4-FFF2-40B4-BE49-F238E27FC236}">
                <a16:creationId xmlns:a16="http://schemas.microsoft.com/office/drawing/2014/main" id="{DC504408-9A16-406D-8357-C044BA06C57A}"/>
              </a:ext>
            </a:extLst>
          </p:cNvPr>
          <p:cNvSpPr/>
          <p:nvPr/>
        </p:nvSpPr>
        <p:spPr>
          <a:xfrm rot="10800000">
            <a:off x="4344144" y="6287740"/>
            <a:ext cx="360000" cy="115168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86D4E2BC-6D81-42CB-B512-160FC1C96B33}"/>
              </a:ext>
            </a:extLst>
          </p:cNvPr>
          <p:cNvSpPr/>
          <p:nvPr/>
        </p:nvSpPr>
        <p:spPr>
          <a:xfrm rot="10800000">
            <a:off x="4363905" y="3119528"/>
            <a:ext cx="360000" cy="115168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FAC9EC0-7C5B-4EB2-83D0-5467EEE60DCB}"/>
              </a:ext>
            </a:extLst>
          </p:cNvPr>
          <p:cNvSpPr/>
          <p:nvPr/>
        </p:nvSpPr>
        <p:spPr>
          <a:xfrm>
            <a:off x="538294" y="3321312"/>
            <a:ext cx="8322860" cy="291600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398AD45-76C7-425E-85F6-4DC05B4342EC}"/>
              </a:ext>
            </a:extLst>
          </p:cNvPr>
          <p:cNvSpPr txBox="1"/>
          <p:nvPr/>
        </p:nvSpPr>
        <p:spPr bwMode="gray">
          <a:xfrm>
            <a:off x="4931635" y="669973"/>
            <a:ext cx="28142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7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教育庁</a:t>
            </a:r>
            <a:r>
              <a:rPr lang="zh-TW" altLang="en-US" sz="7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教育振興室支援教育課</a:t>
            </a:r>
            <a:endParaRPr lang="ja-JP" altLang="en-US" sz="7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5075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ae33de73-91e1-4b9c-927a-1aaa09bdaa0b"/>
</p:tagLst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ファセット</Template>
  <TotalTime>3250</TotalTime>
  <Words>382</Words>
  <PresentationFormat>画面に合わせる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UDゴシック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Wingdings 2</vt:lpstr>
      <vt:lpstr>HDOfficeLightV0</vt:lpstr>
      <vt:lpstr>Office テーマ</vt:lpstr>
      <vt:lpstr>　府立支援学校における就労支援の充実について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2025-02-21T07:38:31Z</cp:lastPrinted>
  <dcterms:created xsi:type="dcterms:W3CDTF">2017-09-05T01:35:09Z</dcterms:created>
  <dcterms:modified xsi:type="dcterms:W3CDTF">2025-02-27T07:36:11Z</dcterms:modified>
</cp:coreProperties>
</file>