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801600" cy="9601200" type="A3"/>
  <p:notesSz cx="9939338" cy="6807200"/>
  <p:defaultTextStyle>
    <a:defPPr>
      <a:defRPr lang="ja-JP"/>
    </a:defPPr>
    <a:lvl1pPr marL="0" algn="l" defTabSz="1091221" rtl="0" eaLnBrk="1" latinLnBrk="0" hangingPunct="1">
      <a:defRPr kumimoji="1" sz="2103" kern="1200">
        <a:solidFill>
          <a:schemeClr val="tx1"/>
        </a:solidFill>
        <a:latin typeface="+mn-lt"/>
        <a:ea typeface="+mn-ea"/>
        <a:cs typeface="+mn-cs"/>
      </a:defRPr>
    </a:lvl1pPr>
    <a:lvl2pPr marL="545611" algn="l" defTabSz="1091221" rtl="0" eaLnBrk="1" latinLnBrk="0" hangingPunct="1">
      <a:defRPr kumimoji="1" sz="2103" kern="1200">
        <a:solidFill>
          <a:schemeClr val="tx1"/>
        </a:solidFill>
        <a:latin typeface="+mn-lt"/>
        <a:ea typeface="+mn-ea"/>
        <a:cs typeface="+mn-cs"/>
      </a:defRPr>
    </a:lvl2pPr>
    <a:lvl3pPr marL="1091221" algn="l" defTabSz="1091221" rtl="0" eaLnBrk="1" latinLnBrk="0" hangingPunct="1">
      <a:defRPr kumimoji="1" sz="2103" kern="1200">
        <a:solidFill>
          <a:schemeClr val="tx1"/>
        </a:solidFill>
        <a:latin typeface="+mn-lt"/>
        <a:ea typeface="+mn-ea"/>
        <a:cs typeface="+mn-cs"/>
      </a:defRPr>
    </a:lvl3pPr>
    <a:lvl4pPr marL="1636832" algn="l" defTabSz="1091221" rtl="0" eaLnBrk="1" latinLnBrk="0" hangingPunct="1">
      <a:defRPr kumimoji="1" sz="2103" kern="1200">
        <a:solidFill>
          <a:schemeClr val="tx1"/>
        </a:solidFill>
        <a:latin typeface="+mn-lt"/>
        <a:ea typeface="+mn-ea"/>
        <a:cs typeface="+mn-cs"/>
      </a:defRPr>
    </a:lvl4pPr>
    <a:lvl5pPr marL="2182443" algn="l" defTabSz="1091221" rtl="0" eaLnBrk="1" latinLnBrk="0" hangingPunct="1">
      <a:defRPr kumimoji="1" sz="2103" kern="1200">
        <a:solidFill>
          <a:schemeClr val="tx1"/>
        </a:solidFill>
        <a:latin typeface="+mn-lt"/>
        <a:ea typeface="+mn-ea"/>
        <a:cs typeface="+mn-cs"/>
      </a:defRPr>
    </a:lvl5pPr>
    <a:lvl6pPr marL="2728053" algn="l" defTabSz="1091221" rtl="0" eaLnBrk="1" latinLnBrk="0" hangingPunct="1">
      <a:defRPr kumimoji="1" sz="2103" kern="1200">
        <a:solidFill>
          <a:schemeClr val="tx1"/>
        </a:solidFill>
        <a:latin typeface="+mn-lt"/>
        <a:ea typeface="+mn-ea"/>
        <a:cs typeface="+mn-cs"/>
      </a:defRPr>
    </a:lvl6pPr>
    <a:lvl7pPr marL="3273664" algn="l" defTabSz="1091221" rtl="0" eaLnBrk="1" latinLnBrk="0" hangingPunct="1">
      <a:defRPr kumimoji="1" sz="2103" kern="1200">
        <a:solidFill>
          <a:schemeClr val="tx1"/>
        </a:solidFill>
        <a:latin typeface="+mn-lt"/>
        <a:ea typeface="+mn-ea"/>
        <a:cs typeface="+mn-cs"/>
      </a:defRPr>
    </a:lvl7pPr>
    <a:lvl8pPr marL="3819275" algn="l" defTabSz="1091221" rtl="0" eaLnBrk="1" latinLnBrk="0" hangingPunct="1">
      <a:defRPr kumimoji="1" sz="2103" kern="1200">
        <a:solidFill>
          <a:schemeClr val="tx1"/>
        </a:solidFill>
        <a:latin typeface="+mn-lt"/>
        <a:ea typeface="+mn-ea"/>
        <a:cs typeface="+mn-cs"/>
      </a:defRPr>
    </a:lvl8pPr>
    <a:lvl9pPr marL="4364885" algn="l" defTabSz="1091221" rtl="0" eaLnBrk="1" latinLnBrk="0" hangingPunct="1">
      <a:defRPr kumimoji="1" sz="2103"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651495BE-D057-44DA-8FCD-893D257FE53C}">
          <p14:sldIdLst>
            <p14:sldId id="257"/>
          </p14:sldIdLst>
        </p14:section>
      </p14:sectionLst>
    </p:ex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5D5D3A"/>
    <a:srgbClr val="FFFFFF"/>
    <a:srgbClr val="99CCFF"/>
    <a:srgbClr val="009900"/>
    <a:srgbClr val="33CC33"/>
    <a:srgbClr val="006600"/>
    <a:srgbClr val="66FF99"/>
    <a:srgbClr val="99FF99"/>
    <a:srgbClr val="83BD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21" autoAdjust="0"/>
    <p:restoredTop sz="99140" autoAdjust="0"/>
  </p:normalViewPr>
  <p:slideViewPr>
    <p:cSldViewPr>
      <p:cViewPr>
        <p:scale>
          <a:sx n="75" d="100"/>
          <a:sy n="75" d="100"/>
        </p:scale>
        <p:origin x="1205" y="43"/>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4307046" cy="340360"/>
          </a:xfrm>
          <a:prstGeom prst="rect">
            <a:avLst/>
          </a:prstGeom>
        </p:spPr>
        <p:txBody>
          <a:bodyPr vert="horz" lIns="95607" tIns="47803" rIns="95607" bIns="47803" rtlCol="0"/>
          <a:lstStyle>
            <a:lvl1pPr algn="l">
              <a:defRPr sz="1300"/>
            </a:lvl1pPr>
          </a:lstStyle>
          <a:p>
            <a:endParaRPr kumimoji="1" lang="ja-JP" altLang="en-US"/>
          </a:p>
        </p:txBody>
      </p:sp>
      <p:sp>
        <p:nvSpPr>
          <p:cNvPr id="3" name="日付プレースホルダー 2"/>
          <p:cNvSpPr>
            <a:spLocks noGrp="1"/>
          </p:cNvSpPr>
          <p:nvPr>
            <p:ph type="dt" idx="1"/>
          </p:nvPr>
        </p:nvSpPr>
        <p:spPr>
          <a:xfrm>
            <a:off x="5629995" y="1"/>
            <a:ext cx="4307046" cy="340360"/>
          </a:xfrm>
          <a:prstGeom prst="rect">
            <a:avLst/>
          </a:prstGeom>
        </p:spPr>
        <p:txBody>
          <a:bodyPr vert="horz" lIns="95607" tIns="47803" rIns="95607" bIns="47803" rtlCol="0"/>
          <a:lstStyle>
            <a:lvl1pPr algn="r">
              <a:defRPr sz="1300"/>
            </a:lvl1pPr>
          </a:lstStyle>
          <a:p>
            <a:fld id="{9EC1DDB3-66DD-4233-B270-AC8C06FA98D0}" type="datetimeFigureOut">
              <a:rPr kumimoji="1" lang="ja-JP" altLang="en-US" smtClean="0"/>
              <a:t>2025/2/28</a:t>
            </a:fld>
            <a:endParaRPr kumimoji="1" lang="ja-JP" altLang="en-US"/>
          </a:p>
        </p:txBody>
      </p:sp>
      <p:sp>
        <p:nvSpPr>
          <p:cNvPr id="4" name="スライド イメージ プレースホルダー 3"/>
          <p:cNvSpPr>
            <a:spLocks noGrp="1" noRot="1" noChangeAspect="1"/>
          </p:cNvSpPr>
          <p:nvPr>
            <p:ph type="sldImg" idx="2"/>
          </p:nvPr>
        </p:nvSpPr>
        <p:spPr>
          <a:xfrm>
            <a:off x="3268663" y="511175"/>
            <a:ext cx="3402012" cy="2551113"/>
          </a:xfrm>
          <a:prstGeom prst="rect">
            <a:avLst/>
          </a:prstGeom>
          <a:noFill/>
          <a:ln w="12700">
            <a:solidFill>
              <a:prstClr val="black"/>
            </a:solidFill>
          </a:ln>
        </p:spPr>
        <p:txBody>
          <a:bodyPr vert="horz" lIns="95607" tIns="47803" rIns="95607" bIns="47803" rtlCol="0" anchor="ctr"/>
          <a:lstStyle/>
          <a:p>
            <a:endParaRPr lang="ja-JP" altLang="en-US"/>
          </a:p>
        </p:txBody>
      </p:sp>
      <p:sp>
        <p:nvSpPr>
          <p:cNvPr id="5" name="ノート プレースホルダー 4"/>
          <p:cNvSpPr>
            <a:spLocks noGrp="1"/>
          </p:cNvSpPr>
          <p:nvPr>
            <p:ph type="body" sz="quarter" idx="3"/>
          </p:nvPr>
        </p:nvSpPr>
        <p:spPr>
          <a:xfrm>
            <a:off x="993935" y="3233421"/>
            <a:ext cx="7951470" cy="3063239"/>
          </a:xfrm>
          <a:prstGeom prst="rect">
            <a:avLst/>
          </a:prstGeom>
        </p:spPr>
        <p:txBody>
          <a:bodyPr vert="horz" lIns="95607" tIns="47803" rIns="95607" bIns="478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465664"/>
            <a:ext cx="4307046" cy="340360"/>
          </a:xfrm>
          <a:prstGeom prst="rect">
            <a:avLst/>
          </a:prstGeom>
        </p:spPr>
        <p:txBody>
          <a:bodyPr vert="horz" lIns="95607" tIns="47803" rIns="95607" bIns="47803"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629995" y="6465664"/>
            <a:ext cx="4307046" cy="340360"/>
          </a:xfrm>
          <a:prstGeom prst="rect">
            <a:avLst/>
          </a:prstGeom>
        </p:spPr>
        <p:txBody>
          <a:bodyPr vert="horz" lIns="95607" tIns="47803" rIns="95607" bIns="47803" rtlCol="0" anchor="b"/>
          <a:lstStyle>
            <a:lvl1pPr algn="r">
              <a:defRPr sz="1300"/>
            </a:lvl1pPr>
          </a:lstStyle>
          <a:p>
            <a:fld id="{F9ACD0FC-2530-46DA-A13E-3932E6F04003}" type="slidenum">
              <a:rPr kumimoji="1" lang="ja-JP" altLang="en-US" smtClean="0"/>
              <a:t>‹#›</a:t>
            </a:fld>
            <a:endParaRPr kumimoji="1" lang="ja-JP" altLang="en-US"/>
          </a:p>
        </p:txBody>
      </p:sp>
    </p:spTree>
    <p:extLst>
      <p:ext uri="{BB962C8B-B14F-4D97-AF65-F5344CB8AC3E}">
        <p14:creationId xmlns:p14="http://schemas.microsoft.com/office/powerpoint/2010/main" val="3798540553"/>
      </p:ext>
    </p:extLst>
  </p:cSld>
  <p:clrMap bg1="lt1" tx1="dk1" bg2="lt2" tx2="dk2" accent1="accent1" accent2="accent2" accent3="accent3" accent4="accent4" accent5="accent5" accent6="accent6" hlink="hlink" folHlink="folHlink"/>
  <p:notesStyle>
    <a:lvl1pPr marL="0" algn="l" defTabSz="593636" rtl="0" eaLnBrk="1" latinLnBrk="0" hangingPunct="1">
      <a:defRPr kumimoji="1" sz="789" kern="1200">
        <a:solidFill>
          <a:schemeClr val="tx1"/>
        </a:solidFill>
        <a:latin typeface="+mn-lt"/>
        <a:ea typeface="+mn-ea"/>
        <a:cs typeface="+mn-cs"/>
      </a:defRPr>
    </a:lvl1pPr>
    <a:lvl2pPr marL="296818" algn="l" defTabSz="593636" rtl="0" eaLnBrk="1" latinLnBrk="0" hangingPunct="1">
      <a:defRPr kumimoji="1" sz="789" kern="1200">
        <a:solidFill>
          <a:schemeClr val="tx1"/>
        </a:solidFill>
        <a:latin typeface="+mn-lt"/>
        <a:ea typeface="+mn-ea"/>
        <a:cs typeface="+mn-cs"/>
      </a:defRPr>
    </a:lvl2pPr>
    <a:lvl3pPr marL="593636" algn="l" defTabSz="593636" rtl="0" eaLnBrk="1" latinLnBrk="0" hangingPunct="1">
      <a:defRPr kumimoji="1" sz="789" kern="1200">
        <a:solidFill>
          <a:schemeClr val="tx1"/>
        </a:solidFill>
        <a:latin typeface="+mn-lt"/>
        <a:ea typeface="+mn-ea"/>
        <a:cs typeface="+mn-cs"/>
      </a:defRPr>
    </a:lvl3pPr>
    <a:lvl4pPr marL="890454" algn="l" defTabSz="593636" rtl="0" eaLnBrk="1" latinLnBrk="0" hangingPunct="1">
      <a:defRPr kumimoji="1" sz="789" kern="1200">
        <a:solidFill>
          <a:schemeClr val="tx1"/>
        </a:solidFill>
        <a:latin typeface="+mn-lt"/>
        <a:ea typeface="+mn-ea"/>
        <a:cs typeface="+mn-cs"/>
      </a:defRPr>
    </a:lvl4pPr>
    <a:lvl5pPr marL="1187272" algn="l" defTabSz="593636" rtl="0" eaLnBrk="1" latinLnBrk="0" hangingPunct="1">
      <a:defRPr kumimoji="1" sz="789" kern="1200">
        <a:solidFill>
          <a:schemeClr val="tx1"/>
        </a:solidFill>
        <a:latin typeface="+mn-lt"/>
        <a:ea typeface="+mn-ea"/>
        <a:cs typeface="+mn-cs"/>
      </a:defRPr>
    </a:lvl5pPr>
    <a:lvl6pPr marL="1484089" algn="l" defTabSz="593636" rtl="0" eaLnBrk="1" latinLnBrk="0" hangingPunct="1">
      <a:defRPr kumimoji="1" sz="789" kern="1200">
        <a:solidFill>
          <a:schemeClr val="tx1"/>
        </a:solidFill>
        <a:latin typeface="+mn-lt"/>
        <a:ea typeface="+mn-ea"/>
        <a:cs typeface="+mn-cs"/>
      </a:defRPr>
    </a:lvl6pPr>
    <a:lvl7pPr marL="1780908" algn="l" defTabSz="593636" rtl="0" eaLnBrk="1" latinLnBrk="0" hangingPunct="1">
      <a:defRPr kumimoji="1" sz="789" kern="1200">
        <a:solidFill>
          <a:schemeClr val="tx1"/>
        </a:solidFill>
        <a:latin typeface="+mn-lt"/>
        <a:ea typeface="+mn-ea"/>
        <a:cs typeface="+mn-cs"/>
      </a:defRPr>
    </a:lvl7pPr>
    <a:lvl8pPr marL="2077726" algn="l" defTabSz="593636" rtl="0" eaLnBrk="1" latinLnBrk="0" hangingPunct="1">
      <a:defRPr kumimoji="1" sz="789" kern="1200">
        <a:solidFill>
          <a:schemeClr val="tx1"/>
        </a:solidFill>
        <a:latin typeface="+mn-lt"/>
        <a:ea typeface="+mn-ea"/>
        <a:cs typeface="+mn-cs"/>
      </a:defRPr>
    </a:lvl8pPr>
    <a:lvl9pPr marL="2374543" algn="l" defTabSz="593636" rtl="0" eaLnBrk="1" latinLnBrk="0" hangingPunct="1">
      <a:defRPr kumimoji="1" sz="78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268663" y="511175"/>
            <a:ext cx="3402012" cy="25511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9ACD0FC-2530-46DA-A13E-3932E6F04003}" type="slidenum">
              <a:rPr kumimoji="1" lang="ja-JP" altLang="en-US" smtClean="0"/>
              <a:t>1</a:t>
            </a:fld>
            <a:endParaRPr kumimoji="1" lang="ja-JP" altLang="en-US"/>
          </a:p>
        </p:txBody>
      </p:sp>
    </p:spTree>
    <p:extLst>
      <p:ext uri="{BB962C8B-B14F-4D97-AF65-F5344CB8AC3E}">
        <p14:creationId xmlns:p14="http://schemas.microsoft.com/office/powerpoint/2010/main" val="4186352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9"/>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79"/>
            <a:ext cx="8961120" cy="2453641"/>
          </a:xfrm>
        </p:spPr>
        <p:txBody>
          <a:bodyPr/>
          <a:lstStyle>
            <a:lvl1pPr marL="0" indent="0" algn="ctr">
              <a:buNone/>
              <a:defRPr>
                <a:solidFill>
                  <a:schemeClr val="tx1">
                    <a:tint val="75000"/>
                  </a:schemeClr>
                </a:solidFill>
              </a:defRPr>
            </a:lvl1pPr>
            <a:lvl2pPr marL="527056" indent="0" algn="ctr">
              <a:buNone/>
              <a:defRPr>
                <a:solidFill>
                  <a:schemeClr val="tx1">
                    <a:tint val="75000"/>
                  </a:schemeClr>
                </a:solidFill>
              </a:defRPr>
            </a:lvl2pPr>
            <a:lvl3pPr marL="1054113" indent="0" algn="ctr">
              <a:buNone/>
              <a:defRPr>
                <a:solidFill>
                  <a:schemeClr val="tx1">
                    <a:tint val="75000"/>
                  </a:schemeClr>
                </a:solidFill>
              </a:defRPr>
            </a:lvl3pPr>
            <a:lvl4pPr marL="1581169" indent="0" algn="ctr">
              <a:buNone/>
              <a:defRPr>
                <a:solidFill>
                  <a:schemeClr val="tx1">
                    <a:tint val="75000"/>
                  </a:schemeClr>
                </a:solidFill>
              </a:defRPr>
            </a:lvl4pPr>
            <a:lvl5pPr marL="2108225" indent="0" algn="ctr">
              <a:buNone/>
              <a:defRPr>
                <a:solidFill>
                  <a:schemeClr val="tx1">
                    <a:tint val="75000"/>
                  </a:schemeClr>
                </a:solidFill>
              </a:defRPr>
            </a:lvl5pPr>
            <a:lvl6pPr marL="2635281" indent="0" algn="ctr">
              <a:buNone/>
              <a:defRPr>
                <a:solidFill>
                  <a:schemeClr val="tx1">
                    <a:tint val="75000"/>
                  </a:schemeClr>
                </a:solidFill>
              </a:defRPr>
            </a:lvl6pPr>
            <a:lvl7pPr marL="3162338" indent="0" algn="ctr">
              <a:buNone/>
              <a:defRPr>
                <a:solidFill>
                  <a:schemeClr val="tx1">
                    <a:tint val="75000"/>
                  </a:schemeClr>
                </a:solidFill>
              </a:defRPr>
            </a:lvl7pPr>
            <a:lvl8pPr marL="3689394" indent="0" algn="ctr">
              <a:buNone/>
              <a:defRPr>
                <a:solidFill>
                  <a:schemeClr val="tx1">
                    <a:tint val="75000"/>
                  </a:schemeClr>
                </a:solidFill>
              </a:defRPr>
            </a:lvl8pPr>
            <a:lvl9pPr marL="421645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2025/2/28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150278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2025/2/28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560738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62" y="537846"/>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9" y="537846"/>
            <a:ext cx="11885929"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2025/2/28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998156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2025/2/28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668955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2"/>
            <a:ext cx="10881360" cy="1906905"/>
          </a:xfrm>
        </p:spPr>
        <p:txBody>
          <a:bodyPr anchor="t"/>
          <a:lstStyle>
            <a:lvl1pPr algn="l">
              <a:defRPr sz="4656"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401"/>
            <a:ext cx="10881360" cy="2100262"/>
          </a:xfrm>
        </p:spPr>
        <p:txBody>
          <a:bodyPr anchor="b"/>
          <a:lstStyle>
            <a:lvl1pPr marL="0" indent="0">
              <a:buNone/>
              <a:defRPr sz="2286">
                <a:solidFill>
                  <a:schemeClr val="tx1">
                    <a:tint val="75000"/>
                  </a:schemeClr>
                </a:solidFill>
              </a:defRPr>
            </a:lvl1pPr>
            <a:lvl2pPr marL="527056" indent="0">
              <a:buNone/>
              <a:defRPr sz="2032">
                <a:solidFill>
                  <a:schemeClr val="tx1">
                    <a:tint val="75000"/>
                  </a:schemeClr>
                </a:solidFill>
              </a:defRPr>
            </a:lvl2pPr>
            <a:lvl3pPr marL="1054113" indent="0">
              <a:buNone/>
              <a:defRPr sz="1862">
                <a:solidFill>
                  <a:schemeClr val="tx1">
                    <a:tint val="75000"/>
                  </a:schemeClr>
                </a:solidFill>
              </a:defRPr>
            </a:lvl3pPr>
            <a:lvl4pPr marL="1581169" indent="0">
              <a:buNone/>
              <a:defRPr sz="1608">
                <a:solidFill>
                  <a:schemeClr val="tx1">
                    <a:tint val="75000"/>
                  </a:schemeClr>
                </a:solidFill>
              </a:defRPr>
            </a:lvl4pPr>
            <a:lvl5pPr marL="2108225" indent="0">
              <a:buNone/>
              <a:defRPr sz="1608">
                <a:solidFill>
                  <a:schemeClr val="tx1">
                    <a:tint val="75000"/>
                  </a:schemeClr>
                </a:solidFill>
              </a:defRPr>
            </a:lvl5pPr>
            <a:lvl6pPr marL="2635281" indent="0">
              <a:buNone/>
              <a:defRPr sz="1608">
                <a:solidFill>
                  <a:schemeClr val="tx1">
                    <a:tint val="75000"/>
                  </a:schemeClr>
                </a:solidFill>
              </a:defRPr>
            </a:lvl6pPr>
            <a:lvl7pPr marL="3162338" indent="0">
              <a:buNone/>
              <a:defRPr sz="1608">
                <a:solidFill>
                  <a:schemeClr val="tx1">
                    <a:tint val="75000"/>
                  </a:schemeClr>
                </a:solidFill>
              </a:defRPr>
            </a:lvl7pPr>
            <a:lvl8pPr marL="3689394" indent="0">
              <a:buNone/>
              <a:defRPr sz="1608">
                <a:solidFill>
                  <a:schemeClr val="tx1">
                    <a:tint val="75000"/>
                  </a:schemeClr>
                </a:solidFill>
              </a:defRPr>
            </a:lvl8pPr>
            <a:lvl9pPr marL="4216450" indent="0">
              <a:buNone/>
              <a:defRPr sz="1608">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2025/2/28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038397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70" y="3135947"/>
            <a:ext cx="7958772" cy="8872220"/>
          </a:xfrm>
        </p:spPr>
        <p:txBody>
          <a:bodyPr/>
          <a:lstStyle>
            <a:lvl1pPr>
              <a:defRPr sz="3217"/>
            </a:lvl1pPr>
            <a:lvl2pPr>
              <a:defRPr sz="2793"/>
            </a:lvl2pPr>
            <a:lvl3pPr>
              <a:defRPr sz="2286"/>
            </a:lvl3pPr>
            <a:lvl4pPr>
              <a:defRPr sz="2032"/>
            </a:lvl4pPr>
            <a:lvl5pPr>
              <a:defRPr sz="2032"/>
            </a:lvl5pPr>
            <a:lvl6pPr>
              <a:defRPr sz="2032"/>
            </a:lvl6pPr>
            <a:lvl7pPr>
              <a:defRPr sz="2032"/>
            </a:lvl7pPr>
            <a:lvl8pPr>
              <a:defRPr sz="2032"/>
            </a:lvl8pPr>
            <a:lvl9pPr>
              <a:defRPr sz="203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2" y="3135947"/>
            <a:ext cx="7958772" cy="8872220"/>
          </a:xfrm>
        </p:spPr>
        <p:txBody>
          <a:bodyPr/>
          <a:lstStyle>
            <a:lvl1pPr>
              <a:defRPr sz="3217"/>
            </a:lvl1pPr>
            <a:lvl2pPr>
              <a:defRPr sz="2793"/>
            </a:lvl2pPr>
            <a:lvl3pPr>
              <a:defRPr sz="2286"/>
            </a:lvl3pPr>
            <a:lvl4pPr>
              <a:defRPr sz="2032"/>
            </a:lvl4pPr>
            <a:lvl5pPr>
              <a:defRPr sz="2032"/>
            </a:lvl5pPr>
            <a:lvl6pPr>
              <a:defRPr sz="2032"/>
            </a:lvl6pPr>
            <a:lvl7pPr>
              <a:defRPr sz="2032"/>
            </a:lvl7pPr>
            <a:lvl8pPr>
              <a:defRPr sz="2032"/>
            </a:lvl8pPr>
            <a:lvl9pPr>
              <a:defRPr sz="203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2025/2/28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671430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2" y="384494"/>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4" y="2149160"/>
            <a:ext cx="5656263" cy="895667"/>
          </a:xfrm>
        </p:spPr>
        <p:txBody>
          <a:bodyPr anchor="b"/>
          <a:lstStyle>
            <a:lvl1pPr marL="0" indent="0">
              <a:buNone/>
              <a:defRPr sz="2793" b="1"/>
            </a:lvl1pPr>
            <a:lvl2pPr marL="527056" indent="0">
              <a:buNone/>
              <a:defRPr sz="2286" b="1"/>
            </a:lvl2pPr>
            <a:lvl3pPr marL="1054113" indent="0">
              <a:buNone/>
              <a:defRPr sz="2032" b="1"/>
            </a:lvl3pPr>
            <a:lvl4pPr marL="1581169" indent="0">
              <a:buNone/>
              <a:defRPr sz="1862" b="1"/>
            </a:lvl4pPr>
            <a:lvl5pPr marL="2108225" indent="0">
              <a:buNone/>
              <a:defRPr sz="1862" b="1"/>
            </a:lvl5pPr>
            <a:lvl6pPr marL="2635281" indent="0">
              <a:buNone/>
              <a:defRPr sz="1862" b="1"/>
            </a:lvl6pPr>
            <a:lvl7pPr marL="3162338" indent="0">
              <a:buNone/>
              <a:defRPr sz="1862" b="1"/>
            </a:lvl7pPr>
            <a:lvl8pPr marL="3689394" indent="0">
              <a:buNone/>
              <a:defRPr sz="1862" b="1"/>
            </a:lvl8pPr>
            <a:lvl9pPr marL="4216450" indent="0">
              <a:buNone/>
              <a:defRPr sz="1862"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4" y="3044826"/>
            <a:ext cx="5656263" cy="5531803"/>
          </a:xfrm>
        </p:spPr>
        <p:txBody>
          <a:bodyPr/>
          <a:lstStyle>
            <a:lvl1pPr>
              <a:defRPr sz="2793"/>
            </a:lvl1pPr>
            <a:lvl2pPr>
              <a:defRPr sz="2286"/>
            </a:lvl2pPr>
            <a:lvl3pPr>
              <a:defRPr sz="2032"/>
            </a:lvl3pPr>
            <a:lvl4pPr>
              <a:defRPr sz="1862"/>
            </a:lvl4pPr>
            <a:lvl5pPr>
              <a:defRPr sz="1862"/>
            </a:lvl5pPr>
            <a:lvl6pPr>
              <a:defRPr sz="1862"/>
            </a:lvl6pPr>
            <a:lvl7pPr>
              <a:defRPr sz="1862"/>
            </a:lvl7pPr>
            <a:lvl8pPr>
              <a:defRPr sz="1862"/>
            </a:lvl8pPr>
            <a:lvl9pPr>
              <a:defRPr sz="18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60"/>
            <a:ext cx="5658485" cy="895667"/>
          </a:xfrm>
        </p:spPr>
        <p:txBody>
          <a:bodyPr anchor="b"/>
          <a:lstStyle>
            <a:lvl1pPr marL="0" indent="0">
              <a:buNone/>
              <a:defRPr sz="2793" b="1"/>
            </a:lvl1pPr>
            <a:lvl2pPr marL="527056" indent="0">
              <a:buNone/>
              <a:defRPr sz="2286" b="1"/>
            </a:lvl2pPr>
            <a:lvl3pPr marL="1054113" indent="0">
              <a:buNone/>
              <a:defRPr sz="2032" b="1"/>
            </a:lvl3pPr>
            <a:lvl4pPr marL="1581169" indent="0">
              <a:buNone/>
              <a:defRPr sz="1862" b="1"/>
            </a:lvl4pPr>
            <a:lvl5pPr marL="2108225" indent="0">
              <a:buNone/>
              <a:defRPr sz="1862" b="1"/>
            </a:lvl5pPr>
            <a:lvl6pPr marL="2635281" indent="0">
              <a:buNone/>
              <a:defRPr sz="1862" b="1"/>
            </a:lvl6pPr>
            <a:lvl7pPr marL="3162338" indent="0">
              <a:buNone/>
              <a:defRPr sz="1862" b="1"/>
            </a:lvl7pPr>
            <a:lvl8pPr marL="3689394" indent="0">
              <a:buNone/>
              <a:defRPr sz="1862" b="1"/>
            </a:lvl8pPr>
            <a:lvl9pPr marL="4216450" indent="0">
              <a:buNone/>
              <a:defRPr sz="1862"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6"/>
            <a:ext cx="5658485" cy="5531803"/>
          </a:xfrm>
        </p:spPr>
        <p:txBody>
          <a:bodyPr/>
          <a:lstStyle>
            <a:lvl1pPr>
              <a:defRPr sz="2793"/>
            </a:lvl1pPr>
            <a:lvl2pPr>
              <a:defRPr sz="2286"/>
            </a:lvl2pPr>
            <a:lvl3pPr>
              <a:defRPr sz="2032"/>
            </a:lvl3pPr>
            <a:lvl4pPr>
              <a:defRPr sz="1862"/>
            </a:lvl4pPr>
            <a:lvl5pPr>
              <a:defRPr sz="1862"/>
            </a:lvl5pPr>
            <a:lvl6pPr>
              <a:defRPr sz="1862"/>
            </a:lvl6pPr>
            <a:lvl7pPr>
              <a:defRPr sz="1862"/>
            </a:lvl7pPr>
            <a:lvl8pPr>
              <a:defRPr sz="1862"/>
            </a:lvl8pPr>
            <a:lvl9pPr>
              <a:defRPr sz="18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76501D-94FE-45B2-B51F-724B78294B2E}" type="datetimeFigureOut">
              <a:rPr kumimoji="1" lang="ja-JP" altLang="en-US" smtClean="0"/>
              <a:t>2025/2/28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539800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76501D-94FE-45B2-B51F-724B78294B2E}" type="datetimeFigureOut">
              <a:rPr kumimoji="1" lang="ja-JP" altLang="en-US" smtClean="0"/>
              <a:t>2025/2/28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3900589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76501D-94FE-45B2-B51F-724B78294B2E}" type="datetimeFigureOut">
              <a:rPr kumimoji="1" lang="ja-JP" altLang="en-US" smtClean="0"/>
              <a:t>2025/2/28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515568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4" y="382272"/>
            <a:ext cx="4211639" cy="1626869"/>
          </a:xfrm>
        </p:spPr>
        <p:txBody>
          <a:bodyPr anchor="b"/>
          <a:lstStyle>
            <a:lvl1pPr algn="l">
              <a:defRPr sz="228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3"/>
            <a:ext cx="7156451" cy="8194359"/>
          </a:xfrm>
        </p:spPr>
        <p:txBody>
          <a:bodyPr/>
          <a:lstStyle>
            <a:lvl1pPr>
              <a:defRPr sz="3640"/>
            </a:lvl1pPr>
            <a:lvl2pPr>
              <a:defRPr sz="3217"/>
            </a:lvl2pPr>
            <a:lvl3pPr>
              <a:defRPr sz="2793"/>
            </a:lvl3pPr>
            <a:lvl4pPr>
              <a:defRPr sz="2286"/>
            </a:lvl4pPr>
            <a:lvl5pPr>
              <a:defRPr sz="2286"/>
            </a:lvl5pPr>
            <a:lvl6pPr>
              <a:defRPr sz="2286"/>
            </a:lvl6pPr>
            <a:lvl7pPr>
              <a:defRPr sz="2286"/>
            </a:lvl7pPr>
            <a:lvl8pPr>
              <a:defRPr sz="2286"/>
            </a:lvl8pPr>
            <a:lvl9pPr>
              <a:defRPr sz="22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4" y="2009142"/>
            <a:ext cx="4211639" cy="6567488"/>
          </a:xfrm>
        </p:spPr>
        <p:txBody>
          <a:bodyPr/>
          <a:lstStyle>
            <a:lvl1pPr marL="0" indent="0">
              <a:buNone/>
              <a:defRPr sz="1608"/>
            </a:lvl1pPr>
            <a:lvl2pPr marL="527056" indent="0">
              <a:buNone/>
              <a:defRPr sz="1354"/>
            </a:lvl2pPr>
            <a:lvl3pPr marL="1054113" indent="0">
              <a:buNone/>
              <a:defRPr sz="1185"/>
            </a:lvl3pPr>
            <a:lvl4pPr marL="1581169" indent="0">
              <a:buNone/>
              <a:defRPr sz="1100"/>
            </a:lvl4pPr>
            <a:lvl5pPr marL="2108225" indent="0">
              <a:buNone/>
              <a:defRPr sz="1100"/>
            </a:lvl5pPr>
            <a:lvl6pPr marL="2635281" indent="0">
              <a:buNone/>
              <a:defRPr sz="1100"/>
            </a:lvl6pPr>
            <a:lvl7pPr marL="3162338" indent="0">
              <a:buNone/>
              <a:defRPr sz="1100"/>
            </a:lvl7pPr>
            <a:lvl8pPr marL="3689394" indent="0">
              <a:buNone/>
              <a:defRPr sz="1100"/>
            </a:lvl8pPr>
            <a:lvl9pPr marL="4216450" indent="0">
              <a:buNone/>
              <a:defRPr sz="11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2025/2/28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251689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6" y="6720842"/>
            <a:ext cx="7680960" cy="793434"/>
          </a:xfrm>
        </p:spPr>
        <p:txBody>
          <a:bodyPr anchor="b"/>
          <a:lstStyle>
            <a:lvl1pPr algn="l">
              <a:defRPr sz="2286"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6" y="857886"/>
            <a:ext cx="7680960" cy="5760720"/>
          </a:xfrm>
        </p:spPr>
        <p:txBody>
          <a:bodyPr/>
          <a:lstStyle>
            <a:lvl1pPr marL="0" indent="0">
              <a:buNone/>
              <a:defRPr sz="3640"/>
            </a:lvl1pPr>
            <a:lvl2pPr marL="527056" indent="0">
              <a:buNone/>
              <a:defRPr sz="3217"/>
            </a:lvl2pPr>
            <a:lvl3pPr marL="1054113" indent="0">
              <a:buNone/>
              <a:defRPr sz="2793"/>
            </a:lvl3pPr>
            <a:lvl4pPr marL="1581169" indent="0">
              <a:buNone/>
              <a:defRPr sz="2286"/>
            </a:lvl4pPr>
            <a:lvl5pPr marL="2108225" indent="0">
              <a:buNone/>
              <a:defRPr sz="2286"/>
            </a:lvl5pPr>
            <a:lvl6pPr marL="2635281" indent="0">
              <a:buNone/>
              <a:defRPr sz="2286"/>
            </a:lvl6pPr>
            <a:lvl7pPr marL="3162338" indent="0">
              <a:buNone/>
              <a:defRPr sz="2286"/>
            </a:lvl7pPr>
            <a:lvl8pPr marL="3689394" indent="0">
              <a:buNone/>
              <a:defRPr sz="2286"/>
            </a:lvl8pPr>
            <a:lvl9pPr marL="4216450" indent="0">
              <a:buNone/>
              <a:defRPr sz="2286"/>
            </a:lvl9pPr>
          </a:lstStyle>
          <a:p>
            <a:endParaRPr kumimoji="1" lang="ja-JP" altLang="en-US"/>
          </a:p>
        </p:txBody>
      </p:sp>
      <p:sp>
        <p:nvSpPr>
          <p:cNvPr id="4" name="テキスト プレースホルダー 3"/>
          <p:cNvSpPr>
            <a:spLocks noGrp="1"/>
          </p:cNvSpPr>
          <p:nvPr>
            <p:ph type="body" sz="half" idx="2"/>
          </p:nvPr>
        </p:nvSpPr>
        <p:spPr>
          <a:xfrm>
            <a:off x="2509206" y="7514275"/>
            <a:ext cx="7680960" cy="1126806"/>
          </a:xfrm>
        </p:spPr>
        <p:txBody>
          <a:bodyPr/>
          <a:lstStyle>
            <a:lvl1pPr marL="0" indent="0">
              <a:buNone/>
              <a:defRPr sz="1608"/>
            </a:lvl1pPr>
            <a:lvl2pPr marL="527056" indent="0">
              <a:buNone/>
              <a:defRPr sz="1354"/>
            </a:lvl2pPr>
            <a:lvl3pPr marL="1054113" indent="0">
              <a:buNone/>
              <a:defRPr sz="1185"/>
            </a:lvl3pPr>
            <a:lvl4pPr marL="1581169" indent="0">
              <a:buNone/>
              <a:defRPr sz="1100"/>
            </a:lvl4pPr>
            <a:lvl5pPr marL="2108225" indent="0">
              <a:buNone/>
              <a:defRPr sz="1100"/>
            </a:lvl5pPr>
            <a:lvl6pPr marL="2635281" indent="0">
              <a:buNone/>
              <a:defRPr sz="1100"/>
            </a:lvl6pPr>
            <a:lvl7pPr marL="3162338" indent="0">
              <a:buNone/>
              <a:defRPr sz="1100"/>
            </a:lvl7pPr>
            <a:lvl8pPr marL="3689394" indent="0">
              <a:buNone/>
              <a:defRPr sz="1100"/>
            </a:lvl8pPr>
            <a:lvl9pPr marL="4216450" indent="0">
              <a:buNone/>
              <a:defRPr sz="11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2025/2/28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987385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2" y="384494"/>
            <a:ext cx="11521440" cy="1600200"/>
          </a:xfrm>
          <a:prstGeom prst="rect">
            <a:avLst/>
          </a:prstGeom>
        </p:spPr>
        <p:txBody>
          <a:bodyPr vert="horz" lIns="124526" tIns="62263" rIns="124526" bIns="6226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2" y="2240282"/>
            <a:ext cx="11521440" cy="6336347"/>
          </a:xfrm>
          <a:prstGeom prst="rect">
            <a:avLst/>
          </a:prstGeom>
        </p:spPr>
        <p:txBody>
          <a:bodyPr vert="horz" lIns="124526" tIns="62263" rIns="124526" bIns="6226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3" y="8898893"/>
            <a:ext cx="2987040" cy="511174"/>
          </a:xfrm>
          <a:prstGeom prst="rect">
            <a:avLst/>
          </a:prstGeom>
        </p:spPr>
        <p:txBody>
          <a:bodyPr vert="horz" lIns="124526" tIns="62263" rIns="124526" bIns="62263" rtlCol="0" anchor="ctr"/>
          <a:lstStyle>
            <a:lvl1pPr algn="l">
              <a:defRPr sz="1185">
                <a:solidFill>
                  <a:schemeClr val="tx1">
                    <a:tint val="75000"/>
                  </a:schemeClr>
                </a:solidFill>
              </a:defRPr>
            </a:lvl1pPr>
          </a:lstStyle>
          <a:p>
            <a:fld id="{CA76501D-94FE-45B2-B51F-724B78294B2E}" type="datetimeFigureOut">
              <a:rPr lang="ja-JP" altLang="en-US" smtClean="0"/>
              <a:pPr/>
              <a:t>2025/2/28</a:t>
            </a:fld>
            <a:endParaRPr lang="ja-JP" altLang="en-US"/>
          </a:p>
        </p:txBody>
      </p:sp>
      <p:sp>
        <p:nvSpPr>
          <p:cNvPr id="5" name="フッター プレースホルダー 4"/>
          <p:cNvSpPr>
            <a:spLocks noGrp="1"/>
          </p:cNvSpPr>
          <p:nvPr>
            <p:ph type="ftr" sz="quarter" idx="3"/>
          </p:nvPr>
        </p:nvSpPr>
        <p:spPr>
          <a:xfrm>
            <a:off x="4373880" y="8898893"/>
            <a:ext cx="4053840" cy="511174"/>
          </a:xfrm>
          <a:prstGeom prst="rect">
            <a:avLst/>
          </a:prstGeom>
        </p:spPr>
        <p:txBody>
          <a:bodyPr vert="horz" lIns="124526" tIns="62263" rIns="124526" bIns="62263" rtlCol="0" anchor="ctr"/>
          <a:lstStyle>
            <a:lvl1pPr algn="ctr">
              <a:defRPr sz="1185">
                <a:solidFill>
                  <a:schemeClr val="tx1">
                    <a:tint val="75000"/>
                  </a:schemeClr>
                </a:solidFill>
              </a:defRPr>
            </a:lvl1pPr>
          </a:lstStyle>
          <a:p>
            <a:endParaRPr lang="ja-JP" altLang="en-US"/>
          </a:p>
        </p:txBody>
      </p:sp>
      <p:sp>
        <p:nvSpPr>
          <p:cNvPr id="6" name="スライド番号プレースホルダー 5"/>
          <p:cNvSpPr>
            <a:spLocks noGrp="1"/>
          </p:cNvSpPr>
          <p:nvPr>
            <p:ph type="sldNum" sz="quarter" idx="4"/>
          </p:nvPr>
        </p:nvSpPr>
        <p:spPr>
          <a:xfrm>
            <a:off x="9174482" y="8898893"/>
            <a:ext cx="2987040" cy="511174"/>
          </a:xfrm>
          <a:prstGeom prst="rect">
            <a:avLst/>
          </a:prstGeom>
        </p:spPr>
        <p:txBody>
          <a:bodyPr vert="horz" lIns="124526" tIns="62263" rIns="124526" bIns="62263" rtlCol="0" anchor="ctr"/>
          <a:lstStyle>
            <a:lvl1pPr algn="r">
              <a:defRPr sz="1185">
                <a:solidFill>
                  <a:schemeClr val="tx1">
                    <a:tint val="75000"/>
                  </a:schemeClr>
                </a:solidFill>
              </a:defRPr>
            </a:lvl1pPr>
          </a:lstStyle>
          <a:p>
            <a:fld id="{039DAF86-F708-4F45-96F8-226423D2065B}" type="slidenum">
              <a:rPr lang="ja-JP" altLang="en-US" smtClean="0"/>
              <a:pPr/>
              <a:t>‹#›</a:t>
            </a:fld>
            <a:endParaRPr lang="ja-JP" altLang="en-US"/>
          </a:p>
        </p:txBody>
      </p:sp>
    </p:spTree>
    <p:extLst>
      <p:ext uri="{BB962C8B-B14F-4D97-AF65-F5344CB8AC3E}">
        <p14:creationId xmlns:p14="http://schemas.microsoft.com/office/powerpoint/2010/main" val="62066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54113" rtl="0" eaLnBrk="1" latinLnBrk="0" hangingPunct="1">
        <a:spcBef>
          <a:spcPct val="0"/>
        </a:spcBef>
        <a:buNone/>
        <a:defRPr kumimoji="1" sz="1185" kern="1200">
          <a:solidFill>
            <a:schemeClr val="tx1"/>
          </a:solidFill>
          <a:latin typeface="+mj-lt"/>
          <a:ea typeface="+mj-ea"/>
          <a:cs typeface="+mj-cs"/>
        </a:defRPr>
      </a:lvl1pPr>
    </p:titleStyle>
    <p:bodyStyle>
      <a:lvl1pPr marL="395293" indent="-395293"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1pPr>
      <a:lvl2pPr marL="856467" indent="-329410"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2pPr>
      <a:lvl3pPr marL="1317641" indent="-263528"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3pPr>
      <a:lvl4pPr marL="1844697" indent="-263528"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4pPr>
      <a:lvl5pPr marL="2371753" indent="-263528"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5pPr>
      <a:lvl6pPr marL="2898810" indent="-263528" algn="l" defTabSz="1054113" rtl="0" eaLnBrk="1" latinLnBrk="0" hangingPunct="1">
        <a:spcBef>
          <a:spcPct val="20000"/>
        </a:spcBef>
        <a:buFont typeface="Arial" pitchFamily="34" charset="0"/>
        <a:buChar char="•"/>
        <a:defRPr kumimoji="1" sz="2286" kern="1200">
          <a:solidFill>
            <a:schemeClr val="tx1"/>
          </a:solidFill>
          <a:latin typeface="+mn-lt"/>
          <a:ea typeface="+mn-ea"/>
          <a:cs typeface="+mn-cs"/>
        </a:defRPr>
      </a:lvl6pPr>
      <a:lvl7pPr marL="3425866" indent="-263528" algn="l" defTabSz="1054113" rtl="0" eaLnBrk="1" latinLnBrk="0" hangingPunct="1">
        <a:spcBef>
          <a:spcPct val="20000"/>
        </a:spcBef>
        <a:buFont typeface="Arial" pitchFamily="34" charset="0"/>
        <a:buChar char="•"/>
        <a:defRPr kumimoji="1" sz="2286" kern="1200">
          <a:solidFill>
            <a:schemeClr val="tx1"/>
          </a:solidFill>
          <a:latin typeface="+mn-lt"/>
          <a:ea typeface="+mn-ea"/>
          <a:cs typeface="+mn-cs"/>
        </a:defRPr>
      </a:lvl7pPr>
      <a:lvl8pPr marL="3952922" indent="-263528" algn="l" defTabSz="1054113" rtl="0" eaLnBrk="1" latinLnBrk="0" hangingPunct="1">
        <a:spcBef>
          <a:spcPct val="20000"/>
        </a:spcBef>
        <a:buFont typeface="Arial" pitchFamily="34" charset="0"/>
        <a:buChar char="•"/>
        <a:defRPr kumimoji="1" sz="2286" kern="1200">
          <a:solidFill>
            <a:schemeClr val="tx1"/>
          </a:solidFill>
          <a:latin typeface="+mn-lt"/>
          <a:ea typeface="+mn-ea"/>
          <a:cs typeface="+mn-cs"/>
        </a:defRPr>
      </a:lvl8pPr>
      <a:lvl9pPr marL="4479979" indent="-263528" algn="l" defTabSz="1054113" rtl="0" eaLnBrk="1" latinLnBrk="0" hangingPunct="1">
        <a:spcBef>
          <a:spcPct val="20000"/>
        </a:spcBef>
        <a:buFont typeface="Arial" pitchFamily="34" charset="0"/>
        <a:buChar char="•"/>
        <a:defRPr kumimoji="1" sz="2286" kern="1200">
          <a:solidFill>
            <a:schemeClr val="tx1"/>
          </a:solidFill>
          <a:latin typeface="+mn-lt"/>
          <a:ea typeface="+mn-ea"/>
          <a:cs typeface="+mn-cs"/>
        </a:defRPr>
      </a:lvl9pPr>
    </p:bodyStyle>
    <p:otherStyle>
      <a:defPPr>
        <a:defRPr lang="ja-JP"/>
      </a:defPPr>
      <a:lvl1pPr marL="0" algn="l" defTabSz="1054113" rtl="0" eaLnBrk="1" latinLnBrk="0" hangingPunct="1">
        <a:defRPr kumimoji="1" sz="2032" kern="1200">
          <a:solidFill>
            <a:schemeClr val="tx1"/>
          </a:solidFill>
          <a:latin typeface="+mn-lt"/>
          <a:ea typeface="+mn-ea"/>
          <a:cs typeface="+mn-cs"/>
        </a:defRPr>
      </a:lvl1pPr>
      <a:lvl2pPr marL="527056" algn="l" defTabSz="1054113" rtl="0" eaLnBrk="1" latinLnBrk="0" hangingPunct="1">
        <a:defRPr kumimoji="1" sz="2032" kern="1200">
          <a:solidFill>
            <a:schemeClr val="tx1"/>
          </a:solidFill>
          <a:latin typeface="+mn-lt"/>
          <a:ea typeface="+mn-ea"/>
          <a:cs typeface="+mn-cs"/>
        </a:defRPr>
      </a:lvl2pPr>
      <a:lvl3pPr marL="1054113" algn="l" defTabSz="1054113" rtl="0" eaLnBrk="1" latinLnBrk="0" hangingPunct="1">
        <a:defRPr kumimoji="1" sz="2032" kern="1200">
          <a:solidFill>
            <a:schemeClr val="tx1"/>
          </a:solidFill>
          <a:latin typeface="+mn-lt"/>
          <a:ea typeface="+mn-ea"/>
          <a:cs typeface="+mn-cs"/>
        </a:defRPr>
      </a:lvl3pPr>
      <a:lvl4pPr marL="1581169" algn="l" defTabSz="1054113" rtl="0" eaLnBrk="1" latinLnBrk="0" hangingPunct="1">
        <a:defRPr kumimoji="1" sz="2032" kern="1200">
          <a:solidFill>
            <a:schemeClr val="tx1"/>
          </a:solidFill>
          <a:latin typeface="+mn-lt"/>
          <a:ea typeface="+mn-ea"/>
          <a:cs typeface="+mn-cs"/>
        </a:defRPr>
      </a:lvl4pPr>
      <a:lvl5pPr marL="2108225" algn="l" defTabSz="1054113" rtl="0" eaLnBrk="1" latinLnBrk="0" hangingPunct="1">
        <a:defRPr kumimoji="1" sz="2032" kern="1200">
          <a:solidFill>
            <a:schemeClr val="tx1"/>
          </a:solidFill>
          <a:latin typeface="+mn-lt"/>
          <a:ea typeface="+mn-ea"/>
          <a:cs typeface="+mn-cs"/>
        </a:defRPr>
      </a:lvl5pPr>
      <a:lvl6pPr marL="2635281" algn="l" defTabSz="1054113" rtl="0" eaLnBrk="1" latinLnBrk="0" hangingPunct="1">
        <a:defRPr kumimoji="1" sz="2032" kern="1200">
          <a:solidFill>
            <a:schemeClr val="tx1"/>
          </a:solidFill>
          <a:latin typeface="+mn-lt"/>
          <a:ea typeface="+mn-ea"/>
          <a:cs typeface="+mn-cs"/>
        </a:defRPr>
      </a:lvl6pPr>
      <a:lvl7pPr marL="3162338" algn="l" defTabSz="1054113" rtl="0" eaLnBrk="1" latinLnBrk="0" hangingPunct="1">
        <a:defRPr kumimoji="1" sz="2032" kern="1200">
          <a:solidFill>
            <a:schemeClr val="tx1"/>
          </a:solidFill>
          <a:latin typeface="+mn-lt"/>
          <a:ea typeface="+mn-ea"/>
          <a:cs typeface="+mn-cs"/>
        </a:defRPr>
      </a:lvl7pPr>
      <a:lvl8pPr marL="3689394" algn="l" defTabSz="1054113" rtl="0" eaLnBrk="1" latinLnBrk="0" hangingPunct="1">
        <a:defRPr kumimoji="1" sz="2032" kern="1200">
          <a:solidFill>
            <a:schemeClr val="tx1"/>
          </a:solidFill>
          <a:latin typeface="+mn-lt"/>
          <a:ea typeface="+mn-ea"/>
          <a:cs typeface="+mn-cs"/>
        </a:defRPr>
      </a:lvl8pPr>
      <a:lvl9pPr marL="4216450" algn="l" defTabSz="1054113" rtl="0" eaLnBrk="1" latinLnBrk="0" hangingPunct="1">
        <a:defRPr kumimoji="1" sz="203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329164" y="1248863"/>
            <a:ext cx="12443141" cy="2503634"/>
          </a:xfrm>
          <a:prstGeom prst="rect">
            <a:avLst/>
          </a:prstGeom>
          <a:noFill/>
          <a:ln>
            <a:noFill/>
          </a:ln>
        </p:spPr>
        <p:txBody>
          <a:bodyPr wrap="square" rtlCol="0" anchor="ctr">
            <a:spAutoFit/>
          </a:bodyPr>
          <a:lstStyle/>
          <a:p>
            <a:pPr defTabSz="1108075">
              <a:lnSpc>
                <a:spcPts val="1900"/>
              </a:lnSpc>
              <a:tabLst>
                <a:tab pos="3771900" algn="ctr"/>
              </a:tabLst>
            </a:pP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大阪府内の民間事業主に雇用されている障がい者の数は、令和</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日現在、前年より</a:t>
            </a:r>
            <a:r>
              <a:rPr lang="en-US" altLang="ja-JP" sz="1400" dirty="0">
                <a:latin typeface="Meiryo UI" panose="020B0604030504040204" pitchFamily="50" charset="-128"/>
                <a:ea typeface="Meiryo UI" panose="020B0604030504040204" pitchFamily="50" charset="-128"/>
              </a:rPr>
              <a:t>3,756.0</a:t>
            </a:r>
            <a:r>
              <a:rPr lang="ja-JP" altLang="en-US" sz="1400" dirty="0">
                <a:latin typeface="Meiryo UI" panose="020B0604030504040204" pitchFamily="50" charset="-128"/>
                <a:ea typeface="Meiryo UI" panose="020B0604030504040204" pitchFamily="50" charset="-128"/>
              </a:rPr>
              <a:t>人増加の</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万</a:t>
            </a:r>
            <a:r>
              <a:rPr lang="en-US" altLang="ja-JP" sz="1400" dirty="0">
                <a:latin typeface="Meiryo UI" panose="020B0604030504040204" pitchFamily="50" charset="-128"/>
                <a:ea typeface="Meiryo UI" panose="020B0604030504040204" pitchFamily="50" charset="-128"/>
              </a:rPr>
              <a:t>2,038.0</a:t>
            </a:r>
            <a:r>
              <a:rPr lang="ja-JP" altLang="en-US" sz="1400" dirty="0">
                <a:latin typeface="Meiryo UI" panose="020B0604030504040204" pitchFamily="50" charset="-128"/>
                <a:ea typeface="Meiryo UI" panose="020B0604030504040204" pitchFamily="50" charset="-128"/>
              </a:rPr>
              <a:t>人（</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①）と過去最高を更新し、</a:t>
            </a:r>
            <a:r>
              <a:rPr lang="en-US" altLang="ja-JP" sz="1400" dirty="0">
                <a:latin typeface="Meiryo UI" panose="020B0604030504040204" pitchFamily="50" charset="-128"/>
                <a:ea typeface="Meiryo UI" panose="020B0604030504040204" pitchFamily="50" charset="-128"/>
              </a:rPr>
              <a:t>21</a:t>
            </a:r>
            <a:r>
              <a:rPr lang="ja-JP" altLang="en-US" sz="1400" dirty="0">
                <a:latin typeface="Meiryo UI" panose="020B0604030504040204" pitchFamily="50" charset="-128"/>
                <a:ea typeface="Meiryo UI" panose="020B0604030504040204" pitchFamily="50" charset="-128"/>
              </a:rPr>
              <a:t>年連続</a:t>
            </a:r>
            <a:endParaRPr lang="en-US" altLang="ja-JP" sz="1400" dirty="0">
              <a:latin typeface="Meiryo UI" panose="020B0604030504040204" pitchFamily="50" charset="-128"/>
              <a:ea typeface="Meiryo UI" panose="020B0604030504040204" pitchFamily="50" charset="-128"/>
            </a:endParaRPr>
          </a:p>
          <a:p>
            <a:pPr defTabSz="1108075">
              <a:lnSpc>
                <a:spcPts val="1900"/>
              </a:lnSpc>
              <a:tabLst>
                <a:tab pos="3771900" algn="ctr"/>
              </a:tabLst>
            </a:pPr>
            <a:r>
              <a:rPr lang="ja-JP" altLang="en-US" sz="1400" dirty="0">
                <a:latin typeface="Meiryo UI" panose="020B0604030504040204" pitchFamily="50" charset="-128"/>
                <a:ea typeface="Meiryo UI" panose="020B0604030504040204" pitchFamily="50" charset="-128"/>
              </a:rPr>
              <a:t>　　で増加しており、実雇用率も全国平均の</a:t>
            </a:r>
            <a:r>
              <a:rPr lang="en-US" altLang="ja-JP" sz="1400" dirty="0">
                <a:latin typeface="Meiryo UI" panose="020B0604030504040204" pitchFamily="50" charset="-128"/>
                <a:ea typeface="Meiryo UI" panose="020B0604030504040204" pitchFamily="50" charset="-128"/>
              </a:rPr>
              <a:t>2.41%</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②）を上回り、過去最高の</a:t>
            </a:r>
            <a:r>
              <a:rPr lang="en-US" altLang="ja-JP" sz="1400" dirty="0">
                <a:latin typeface="Meiryo UI" panose="020B0604030504040204" pitchFamily="50" charset="-128"/>
                <a:ea typeface="Meiryo UI" panose="020B0604030504040204" pitchFamily="50" charset="-128"/>
              </a:rPr>
              <a:t>2.44%</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①　前年</a:t>
            </a:r>
            <a:r>
              <a:rPr lang="en-US" altLang="ja-JP" sz="1400" dirty="0">
                <a:latin typeface="Meiryo UI" panose="020B0604030504040204" pitchFamily="50" charset="-128"/>
                <a:ea typeface="Meiryo UI" panose="020B0604030504040204" pitchFamily="50" charset="-128"/>
              </a:rPr>
              <a:t>2.35</a:t>
            </a:r>
            <a:r>
              <a:rPr lang="ja-JP" altLang="en-US" sz="1400" dirty="0">
                <a:latin typeface="Meiryo UI" panose="020B0604030504040204" pitchFamily="50" charset="-128"/>
                <a:ea typeface="Meiryo UI" panose="020B0604030504040204" pitchFamily="50" charset="-128"/>
              </a:rPr>
              <a:t>％　ただし常用雇用労働者数について令和</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年は</a:t>
            </a:r>
            <a:r>
              <a:rPr lang="en-US" altLang="ja-JP" sz="1400" dirty="0">
                <a:latin typeface="Meiryo UI" panose="020B0604030504040204" pitchFamily="50" charset="-128"/>
                <a:ea typeface="Meiryo UI" panose="020B0604030504040204" pitchFamily="50" charset="-128"/>
              </a:rPr>
              <a:t>40.0</a:t>
            </a:r>
            <a:r>
              <a:rPr lang="ja-JP" altLang="en-US" sz="1400" dirty="0">
                <a:latin typeface="Meiryo UI" panose="020B0604030504040204" pitchFamily="50" charset="-128"/>
                <a:ea typeface="Meiryo UI" panose="020B0604030504040204" pitchFamily="50" charset="-128"/>
              </a:rPr>
              <a:t>人以</a:t>
            </a:r>
            <a:endParaRPr lang="en-US" altLang="ja-JP" sz="1400" dirty="0">
              <a:latin typeface="Meiryo UI" panose="020B0604030504040204" pitchFamily="50" charset="-128"/>
              <a:ea typeface="Meiryo UI" panose="020B0604030504040204" pitchFamily="50" charset="-128"/>
            </a:endParaRPr>
          </a:p>
          <a:p>
            <a:pPr defTabSz="1108075">
              <a:lnSpc>
                <a:spcPts val="1900"/>
              </a:lnSpc>
              <a:tabLst>
                <a:tab pos="3771900" algn="ctr"/>
              </a:tabLst>
            </a:pPr>
            <a:r>
              <a:rPr lang="ja-JP" altLang="en-US" sz="1400" dirty="0">
                <a:latin typeface="Meiryo UI" panose="020B0604030504040204" pitchFamily="50" charset="-128"/>
                <a:ea typeface="Meiryo UI" panose="020B0604030504040204" pitchFamily="50" charset="-128"/>
              </a:rPr>
              <a:t>　　上、令和</a:t>
            </a:r>
            <a:r>
              <a:rPr lang="en-US" altLang="ja-JP" sz="1400" dirty="0">
                <a:latin typeface="Meiryo UI" panose="020B0604030504040204" pitchFamily="50" charset="-128"/>
                <a:ea typeface="Meiryo UI" panose="020B0604030504040204" pitchFamily="50" charset="-128"/>
              </a:rPr>
              <a:t>5</a:t>
            </a:r>
            <a:r>
              <a:rPr lang="ja-JP" altLang="en-US" sz="1400" dirty="0">
                <a:latin typeface="Meiryo UI" panose="020B0604030504040204" pitchFamily="50" charset="-128"/>
                <a:ea typeface="Meiryo UI" panose="020B0604030504040204" pitchFamily="50" charset="-128"/>
              </a:rPr>
              <a:t>年は</a:t>
            </a:r>
            <a:r>
              <a:rPr lang="en-US" altLang="ja-JP" sz="1400" dirty="0">
                <a:latin typeface="Meiryo UI" panose="020B0604030504040204" pitchFamily="50" charset="-128"/>
                <a:ea typeface="Meiryo UI" panose="020B0604030504040204" pitchFamily="50" charset="-128"/>
              </a:rPr>
              <a:t>43.5</a:t>
            </a:r>
            <a:r>
              <a:rPr lang="ja-JP" altLang="en-US" sz="1400" dirty="0">
                <a:latin typeface="Meiryo UI" panose="020B0604030504040204" pitchFamily="50" charset="-128"/>
                <a:ea typeface="Meiryo UI" panose="020B0604030504040204" pitchFamily="50" charset="-128"/>
              </a:rPr>
              <a:t>人以上の事業主対象）となったが、法定雇用率の</a:t>
            </a:r>
            <a:r>
              <a:rPr lang="en-US" altLang="ja-JP" sz="1400" dirty="0">
                <a:latin typeface="Meiryo UI" panose="020B0604030504040204" pitchFamily="50" charset="-128"/>
                <a:ea typeface="Meiryo UI" panose="020B0604030504040204" pitchFamily="50" charset="-128"/>
              </a:rPr>
              <a:t>2.5</a:t>
            </a:r>
            <a:r>
              <a:rPr lang="ja-JP" altLang="en-US" sz="1400" dirty="0">
                <a:latin typeface="Meiryo UI" panose="020B0604030504040204" pitchFamily="50" charset="-128"/>
                <a:ea typeface="Meiryo UI" panose="020B0604030504040204" pitchFamily="50" charset="-128"/>
              </a:rPr>
              <a:t>％には及ばない結果となった。また、実雇用率の全国順位は</a:t>
            </a:r>
            <a:r>
              <a:rPr lang="en-US" altLang="ja-JP" sz="1400" dirty="0">
                <a:latin typeface="Meiryo UI" panose="020B0604030504040204" pitchFamily="50" charset="-128"/>
                <a:ea typeface="Meiryo UI" panose="020B0604030504040204" pitchFamily="50" charset="-128"/>
              </a:rPr>
              <a:t>31</a:t>
            </a:r>
            <a:r>
              <a:rPr lang="ja-JP" altLang="en-US" sz="1400" dirty="0">
                <a:latin typeface="Meiryo UI" panose="020B0604030504040204" pitchFamily="50" charset="-128"/>
                <a:ea typeface="Meiryo UI" panose="020B0604030504040204" pitchFamily="50" charset="-128"/>
              </a:rPr>
              <a:t>位（</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②）となっている。</a:t>
            </a:r>
            <a:endParaRPr lang="en-US" altLang="ja-JP" sz="1400" dirty="0">
              <a:latin typeface="Meiryo UI" panose="020B0604030504040204" pitchFamily="50" charset="-128"/>
              <a:ea typeface="Meiryo UI" panose="020B0604030504040204" pitchFamily="50" charset="-128"/>
            </a:endParaRPr>
          </a:p>
          <a:p>
            <a:pPr defTabSz="1108075">
              <a:lnSpc>
                <a:spcPts val="1900"/>
              </a:lnSpc>
              <a:tabLst>
                <a:tab pos="3771900" algn="ctr"/>
              </a:tabLst>
            </a:pPr>
            <a:r>
              <a:rPr lang="ja-JP" altLang="en-US" sz="1400" dirty="0">
                <a:latin typeface="Meiryo UI" panose="020B0604030504040204" pitchFamily="50" charset="-128"/>
                <a:ea typeface="Meiryo UI" panose="020B0604030504040204" pitchFamily="50" charset="-128"/>
              </a:rPr>
              <a:t>○ 規模別でみると常用雇用労働者数</a:t>
            </a:r>
            <a:r>
              <a:rPr lang="en-US" altLang="ja-JP" sz="1400" dirty="0">
                <a:latin typeface="Meiryo UI" panose="020B0604030504040204" pitchFamily="50" charset="-128"/>
                <a:ea typeface="Meiryo UI" panose="020B0604030504040204" pitchFamily="50" charset="-128"/>
              </a:rPr>
              <a:t>40.0</a:t>
            </a:r>
            <a:r>
              <a:rPr lang="ja-JP" altLang="en-US" sz="1400" dirty="0">
                <a:latin typeface="Meiryo UI" panose="020B0604030504040204" pitchFamily="50" charset="-128"/>
                <a:ea typeface="Meiryo UI" panose="020B0604030504040204" pitchFamily="50" charset="-128"/>
              </a:rPr>
              <a:t>人以上</a:t>
            </a:r>
            <a:r>
              <a:rPr lang="en-US" altLang="ja-JP" sz="1400" dirty="0">
                <a:latin typeface="Meiryo UI" panose="020B0604030504040204" pitchFamily="50" charset="-128"/>
                <a:ea typeface="Meiryo UI" panose="020B0604030504040204" pitchFamily="50" charset="-128"/>
              </a:rPr>
              <a:t>100</a:t>
            </a:r>
            <a:r>
              <a:rPr lang="ja-JP" altLang="en-US" sz="1400" dirty="0">
                <a:latin typeface="Meiryo UI" panose="020B0604030504040204" pitchFamily="50" charset="-128"/>
                <a:ea typeface="Meiryo UI" panose="020B0604030504040204" pitchFamily="50" charset="-128"/>
              </a:rPr>
              <a:t>人未満の中小事業主の実雇用率は</a:t>
            </a:r>
            <a:r>
              <a:rPr lang="en-US" altLang="ja-JP" sz="1400" dirty="0">
                <a:latin typeface="Meiryo UI" panose="020B0604030504040204" pitchFamily="50" charset="-128"/>
                <a:ea typeface="Meiryo UI" panose="020B0604030504040204" pitchFamily="50" charset="-128"/>
              </a:rPr>
              <a:t>1.97</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①）（全国平均</a:t>
            </a:r>
            <a:r>
              <a:rPr lang="en-US" altLang="ja-JP" sz="1400" dirty="0">
                <a:latin typeface="Meiryo UI" panose="020B0604030504040204" pitchFamily="50" charset="-128"/>
                <a:ea typeface="Meiryo UI" panose="020B0604030504040204" pitchFamily="50" charset="-128"/>
              </a:rPr>
              <a:t>1.96%</a:t>
            </a: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②）、法定雇用率達成企業の割合</a:t>
            </a:r>
            <a:endParaRPr lang="en-US" altLang="ja-JP" sz="1400" dirty="0">
              <a:latin typeface="Meiryo UI" panose="020B0604030504040204" pitchFamily="50" charset="-128"/>
              <a:ea typeface="Meiryo UI" panose="020B0604030504040204" pitchFamily="50" charset="-128"/>
            </a:endParaRPr>
          </a:p>
          <a:p>
            <a:pPr defTabSz="1108075">
              <a:lnSpc>
                <a:spcPts val="1900"/>
              </a:lnSpc>
              <a:tabLst>
                <a:tab pos="3771900" algn="ctr"/>
              </a:tabLst>
            </a:pPr>
            <a:r>
              <a:rPr lang="ja-JP" altLang="en-US" sz="1400" dirty="0">
                <a:latin typeface="Meiryo UI" panose="020B0604030504040204" pitchFamily="50" charset="-128"/>
                <a:ea typeface="Meiryo UI" panose="020B0604030504040204" pitchFamily="50" charset="-128"/>
              </a:rPr>
              <a:t>　　は</a:t>
            </a:r>
            <a:r>
              <a:rPr lang="en-US" altLang="ja-JP" sz="1400" dirty="0">
                <a:latin typeface="Meiryo UI" panose="020B0604030504040204" pitchFamily="50" charset="-128"/>
                <a:ea typeface="Meiryo UI" panose="020B0604030504040204" pitchFamily="50" charset="-128"/>
              </a:rPr>
              <a:t>39.5</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①）（全国平均</a:t>
            </a:r>
            <a:r>
              <a:rPr lang="en-US" altLang="ja-JP" sz="1400" dirty="0">
                <a:latin typeface="Meiryo UI" panose="020B0604030504040204" pitchFamily="50" charset="-128"/>
                <a:ea typeface="Meiryo UI" panose="020B0604030504040204" pitchFamily="50" charset="-128"/>
              </a:rPr>
              <a:t>44.3%</a:t>
            </a: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②）と、中小事業主の実雇用率は全国平均並みであるものの、法定雇用率達成企業の割合については、全国平均と比べ低</a:t>
            </a:r>
            <a:endParaRPr lang="en-US" altLang="ja-JP" sz="1400" dirty="0">
              <a:latin typeface="Meiryo UI" panose="020B0604030504040204" pitchFamily="50" charset="-128"/>
              <a:ea typeface="Meiryo UI" panose="020B0604030504040204" pitchFamily="50" charset="-128"/>
            </a:endParaRPr>
          </a:p>
          <a:p>
            <a:pPr defTabSz="1108075">
              <a:lnSpc>
                <a:spcPts val="1900"/>
              </a:lnSpc>
              <a:tabLst>
                <a:tab pos="3771900" algn="ctr"/>
              </a:tabLst>
            </a:pPr>
            <a:r>
              <a:rPr lang="ja-JP" altLang="en-US" sz="1400" dirty="0">
                <a:latin typeface="Meiryo UI" panose="020B0604030504040204" pitchFamily="50" charset="-128"/>
                <a:ea typeface="Meiryo UI" panose="020B0604030504040204" pitchFamily="50" charset="-128"/>
              </a:rPr>
              <a:t>　　い状況である。また、障害者雇用促進法の改正により法定雇用率のさらなる引き上げ（令和</a:t>
            </a:r>
            <a:r>
              <a:rPr lang="en-US" altLang="ja-JP" sz="1400" dirty="0">
                <a:latin typeface="Meiryo UI" panose="020B0604030504040204" pitchFamily="50" charset="-128"/>
                <a:ea typeface="Meiryo UI" panose="020B0604030504040204" pitchFamily="50" charset="-128"/>
              </a:rPr>
              <a:t>8</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7</a:t>
            </a:r>
            <a:r>
              <a:rPr lang="ja-JP" altLang="en-US" sz="1400" dirty="0">
                <a:latin typeface="Meiryo UI" panose="020B0604030504040204" pitchFamily="50" charset="-128"/>
                <a:ea typeface="Meiryo UI" panose="020B0604030504040204" pitchFamily="50" charset="-128"/>
              </a:rPr>
              <a:t>月から</a:t>
            </a:r>
            <a:r>
              <a:rPr lang="en-US" altLang="ja-JP" sz="1400" dirty="0">
                <a:latin typeface="Meiryo UI" panose="020B0604030504040204" pitchFamily="50" charset="-128"/>
                <a:ea typeface="Meiryo UI" panose="020B0604030504040204" pitchFamily="50" charset="-128"/>
              </a:rPr>
              <a:t>2.7</a:t>
            </a:r>
            <a:r>
              <a:rPr lang="ja-JP" altLang="en-US" sz="1400" dirty="0">
                <a:latin typeface="Meiryo UI" panose="020B0604030504040204" pitchFamily="50" charset="-128"/>
                <a:ea typeface="Meiryo UI" panose="020B0604030504040204" pitchFamily="50" charset="-128"/>
              </a:rPr>
              <a:t>％）や除外率引き下げ（令和</a:t>
            </a:r>
            <a:r>
              <a:rPr lang="en-US" altLang="ja-JP" sz="1400" dirty="0">
                <a:latin typeface="Meiryo UI" panose="020B0604030504040204" pitchFamily="50" charset="-128"/>
                <a:ea typeface="Meiryo UI" panose="020B0604030504040204" pitchFamily="50" charset="-128"/>
              </a:rPr>
              <a:t>7</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月から）が予定されてい</a:t>
            </a:r>
            <a:endParaRPr lang="en-US" altLang="ja-JP" sz="1400" dirty="0">
              <a:latin typeface="Meiryo UI" panose="020B0604030504040204" pitchFamily="50" charset="-128"/>
              <a:ea typeface="Meiryo UI" panose="020B0604030504040204" pitchFamily="50" charset="-128"/>
            </a:endParaRPr>
          </a:p>
          <a:p>
            <a:pPr defTabSz="1108075">
              <a:lnSpc>
                <a:spcPts val="1900"/>
              </a:lnSpc>
              <a:tabLst>
                <a:tab pos="3771900" algn="ctr"/>
              </a:tabLst>
            </a:pPr>
            <a:r>
              <a:rPr lang="ja-JP" altLang="en-US" sz="1400" dirty="0">
                <a:latin typeface="Meiryo UI" panose="020B0604030504040204" pitchFamily="50" charset="-128"/>
                <a:ea typeface="Meiryo UI" panose="020B0604030504040204" pitchFamily="50" charset="-128"/>
              </a:rPr>
              <a:t>　　ることを踏まえ、これら中小事業主に対する障がい者雇用への意識啓発や個々の状況に応じた支援が引き続き必要である。</a:t>
            </a:r>
          </a:p>
          <a:p>
            <a:pPr defTabSz="1108075">
              <a:lnSpc>
                <a:spcPts val="1900"/>
              </a:lnSpc>
              <a:tabLst>
                <a:tab pos="3771900" algn="ctr"/>
              </a:tabLst>
            </a:pPr>
            <a:r>
              <a:rPr lang="ja-JP" altLang="en-US" sz="1400" dirty="0">
                <a:latin typeface="Meiryo UI" panose="020B0604030504040204" pitchFamily="50" charset="-128"/>
                <a:ea typeface="Meiryo UI" panose="020B0604030504040204" pitchFamily="50" charset="-128"/>
              </a:rPr>
              <a:t>○ 障がい種別でみると、最も著しい伸びを示しているのが精神障がい者で、令和</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日現在、被雇用者数は</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万</a:t>
            </a:r>
            <a:r>
              <a:rPr lang="en-US" altLang="ja-JP" sz="1400" dirty="0">
                <a:latin typeface="Meiryo UI" panose="020B0604030504040204" pitchFamily="50" charset="-128"/>
                <a:ea typeface="Meiryo UI" panose="020B0604030504040204" pitchFamily="50" charset="-128"/>
              </a:rPr>
              <a:t>3,728.5</a:t>
            </a:r>
            <a:r>
              <a:rPr lang="ja-JP" altLang="en-US" sz="1400" dirty="0">
                <a:latin typeface="Meiryo UI" panose="020B0604030504040204" pitchFamily="50" charset="-128"/>
                <a:ea typeface="Meiryo UI" panose="020B0604030504040204" pitchFamily="50" charset="-128"/>
              </a:rPr>
              <a:t>人（</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①）で、雇用率制度の算定対象となる</a:t>
            </a:r>
            <a:endParaRPr lang="en-US" altLang="ja-JP" sz="1400" dirty="0">
              <a:latin typeface="Meiryo UI" panose="020B0604030504040204" pitchFamily="50" charset="-128"/>
              <a:ea typeface="Meiryo UI" panose="020B0604030504040204" pitchFamily="50" charset="-128"/>
            </a:endParaRPr>
          </a:p>
          <a:p>
            <a:pPr defTabSz="1108075">
              <a:lnSpc>
                <a:spcPts val="1900"/>
              </a:lnSpc>
              <a:tabLst>
                <a:tab pos="3771900" algn="ctr"/>
              </a:tabLst>
            </a:pPr>
            <a:r>
              <a:rPr lang="ja-JP" altLang="en-US" sz="1400" dirty="0">
                <a:latin typeface="Meiryo UI" panose="020B0604030504040204" pitchFamily="50" charset="-128"/>
                <a:ea typeface="Meiryo UI" panose="020B0604030504040204" pitchFamily="50" charset="-128"/>
              </a:rPr>
              <a:t>　　前の平成</a:t>
            </a:r>
            <a:r>
              <a:rPr lang="en-US" altLang="ja-JP" sz="1400" dirty="0">
                <a:latin typeface="Meiryo UI" panose="020B0604030504040204" pitchFamily="50" charset="-128"/>
                <a:ea typeface="Meiryo UI" panose="020B0604030504040204" pitchFamily="50" charset="-128"/>
              </a:rPr>
              <a:t>29</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(3,848.5</a:t>
            </a:r>
            <a:r>
              <a:rPr lang="ja-JP" altLang="en-US" sz="1400" dirty="0">
                <a:latin typeface="Meiryo UI" panose="020B0604030504040204" pitchFamily="50" charset="-128"/>
                <a:ea typeface="Meiryo UI" panose="020B0604030504040204" pitchFamily="50" charset="-128"/>
              </a:rPr>
              <a:t>人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③</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と比べ、約</a:t>
            </a:r>
            <a:r>
              <a:rPr lang="en-US" altLang="ja-JP" sz="1400" dirty="0">
                <a:latin typeface="Meiryo UI" panose="020B0604030504040204" pitchFamily="50" charset="-128"/>
                <a:ea typeface="Meiryo UI" panose="020B0604030504040204" pitchFamily="50" charset="-128"/>
              </a:rPr>
              <a:t>3.6</a:t>
            </a:r>
            <a:r>
              <a:rPr lang="ja-JP" altLang="en-US" sz="1400" dirty="0">
                <a:latin typeface="Meiryo UI" panose="020B0604030504040204" pitchFamily="50" charset="-128"/>
                <a:ea typeface="Meiryo UI" panose="020B0604030504040204" pitchFamily="50" charset="-128"/>
              </a:rPr>
              <a:t>倍と大幅に増加している。しかし、職場定着が課題となっていることから、引き続き事業主の障がい特性等に対する理解を</a:t>
            </a:r>
            <a:endParaRPr lang="en-US" altLang="ja-JP" sz="1400" dirty="0">
              <a:latin typeface="Meiryo UI" panose="020B0604030504040204" pitchFamily="50" charset="-128"/>
              <a:ea typeface="Meiryo UI" panose="020B0604030504040204" pitchFamily="50" charset="-128"/>
            </a:endParaRPr>
          </a:p>
          <a:p>
            <a:pPr defTabSz="1108075">
              <a:lnSpc>
                <a:spcPts val="1900"/>
              </a:lnSpc>
              <a:tabLst>
                <a:tab pos="3771900" algn="ctr"/>
              </a:tabLst>
            </a:pPr>
            <a:r>
              <a:rPr lang="ja-JP" altLang="en-US" sz="1400" dirty="0">
                <a:latin typeface="Meiryo UI" panose="020B0604030504040204" pitchFamily="50" charset="-128"/>
                <a:ea typeface="Meiryo UI" panose="020B0604030504040204" pitchFamily="50" charset="-128"/>
              </a:rPr>
              <a:t>　　高め、職場環境の整備を促進していくことが必要である。（障がい種別ごとの勤続年数：身体</a:t>
            </a:r>
            <a:r>
              <a:rPr lang="en-US" altLang="ja-JP" sz="1400" dirty="0">
                <a:latin typeface="Meiryo UI" panose="020B0604030504040204" pitchFamily="50" charset="-128"/>
                <a:ea typeface="Meiryo UI" panose="020B0604030504040204" pitchFamily="50" charset="-128"/>
              </a:rPr>
              <a:t>12</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月、知的</a:t>
            </a:r>
            <a:r>
              <a:rPr lang="en-US" altLang="ja-JP" sz="1400" dirty="0">
                <a:latin typeface="Meiryo UI" panose="020B0604030504040204" pitchFamily="50" charset="-128"/>
                <a:ea typeface="Meiryo UI" panose="020B0604030504040204" pitchFamily="50" charset="-128"/>
              </a:rPr>
              <a:t>9</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月、精神</a:t>
            </a:r>
            <a:r>
              <a:rPr lang="en-US" altLang="ja-JP" sz="1400" dirty="0">
                <a:latin typeface="Meiryo UI" panose="020B0604030504040204" pitchFamily="50" charset="-128"/>
                <a:ea typeface="Meiryo UI" panose="020B0604030504040204" pitchFamily="50" charset="-128"/>
              </a:rPr>
              <a:t>5</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月、発達</a:t>
            </a:r>
            <a:r>
              <a:rPr lang="en-US" altLang="ja-JP" sz="1400" dirty="0">
                <a:latin typeface="Meiryo UI" panose="020B0604030504040204" pitchFamily="50" charset="-128"/>
                <a:ea typeface="Meiryo UI" panose="020B0604030504040204" pitchFamily="50" charset="-128"/>
              </a:rPr>
              <a:t>5</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月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④）</a:t>
            </a:r>
            <a:endParaRPr lang="en-US" altLang="ja-JP" sz="14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229648" y="980871"/>
            <a:ext cx="2448273" cy="307777"/>
          </a:xfrm>
          <a:prstGeom prst="rect">
            <a:avLst/>
          </a:prstGeom>
          <a:solidFill>
            <a:srgbClr val="009900"/>
          </a:solidFill>
          <a:ln>
            <a:noFill/>
          </a:ln>
        </p:spPr>
        <p:txBody>
          <a:bodyPr wrap="square" rtlCol="0">
            <a:spAutoFit/>
          </a:bodyPr>
          <a:lstStyle/>
          <a:p>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a:t>
            </a:r>
            <a:r>
              <a:rPr kumimoji="1" lang="ja-JP" altLang="en-US" sz="1400" b="1" dirty="0" err="1">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障がい</a:t>
            </a:r>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者雇用の現状等</a:t>
            </a:r>
          </a:p>
        </p:txBody>
      </p:sp>
      <p:sp>
        <p:nvSpPr>
          <p:cNvPr id="16" name="テキスト ボックス 15"/>
          <p:cNvSpPr txBox="1"/>
          <p:nvPr/>
        </p:nvSpPr>
        <p:spPr>
          <a:xfrm>
            <a:off x="241405" y="4398079"/>
            <a:ext cx="3711123" cy="307777"/>
          </a:xfrm>
          <a:prstGeom prst="rect">
            <a:avLst/>
          </a:prstGeom>
          <a:solidFill>
            <a:srgbClr val="009900"/>
          </a:solidFill>
        </p:spPr>
        <p:txBody>
          <a:bodyPr wrap="square" rtlCol="0">
            <a:spAutoFit/>
          </a:bodyPr>
          <a:lstStyle/>
          <a:p>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２．第５次障がい者計画に基づく主な取組み</a:t>
            </a:r>
          </a:p>
        </p:txBody>
      </p:sp>
      <p:sp>
        <p:nvSpPr>
          <p:cNvPr id="6" name="テキスト ボックス 5"/>
          <p:cNvSpPr txBox="1"/>
          <p:nvPr/>
        </p:nvSpPr>
        <p:spPr>
          <a:xfrm>
            <a:off x="-1" y="600354"/>
            <a:ext cx="12801600" cy="369332"/>
          </a:xfrm>
          <a:prstGeom prst="rect">
            <a:avLst/>
          </a:prstGeom>
          <a:solidFill>
            <a:srgbClr val="FF0000"/>
          </a:solidFill>
        </p:spPr>
        <p:txBody>
          <a:bodyPr wrap="square" rtlCol="0">
            <a:spAutoFit/>
          </a:bodyPr>
          <a:lstStyle/>
          <a:p>
            <a:pPr algn="ctr"/>
            <a:r>
              <a:rPr kumimoji="1" lang="ja-JP" altLang="en-US" sz="18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障がい者雇用の促進について　　　　　　　　　　</a:t>
            </a:r>
            <a:r>
              <a:rPr kumimoji="1" lang="ja-JP" altLang="en-US" sz="10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商工労働部雇用推進室就業促進課</a:t>
            </a:r>
          </a:p>
        </p:txBody>
      </p:sp>
      <p:grpSp>
        <p:nvGrpSpPr>
          <p:cNvPr id="12" name="グループ化 11"/>
          <p:cNvGrpSpPr/>
          <p:nvPr/>
        </p:nvGrpSpPr>
        <p:grpSpPr>
          <a:xfrm>
            <a:off x="52915" y="4736673"/>
            <a:ext cx="6278174" cy="4864527"/>
            <a:chOff x="371546" y="3075487"/>
            <a:chExt cx="6278174" cy="5112730"/>
          </a:xfrm>
        </p:grpSpPr>
        <p:sp>
          <p:nvSpPr>
            <p:cNvPr id="32" name="角丸四角形 31"/>
            <p:cNvSpPr/>
            <p:nvPr/>
          </p:nvSpPr>
          <p:spPr>
            <a:xfrm>
              <a:off x="371546" y="3242596"/>
              <a:ext cx="6211766" cy="4586274"/>
            </a:xfrm>
            <a:prstGeom prst="roundRect">
              <a:avLst>
                <a:gd name="adj" fmla="val 5273"/>
              </a:avLst>
            </a:prstGeom>
            <a:ln w="12700">
              <a:solidFill>
                <a:srgbClr val="0070C0"/>
              </a:solidFill>
            </a:ln>
          </p:spPr>
          <p:style>
            <a:lnRef idx="2">
              <a:schemeClr val="accent6"/>
            </a:lnRef>
            <a:fillRef idx="1">
              <a:schemeClr val="lt1"/>
            </a:fillRef>
            <a:effectRef idx="0">
              <a:schemeClr val="accent6"/>
            </a:effectRef>
            <a:fontRef idx="minor">
              <a:schemeClr val="dk1"/>
            </a:fontRef>
          </p:style>
          <p:txBody>
            <a:bodyPr rtlCol="0" anchor="t"/>
            <a:lstStyle/>
            <a:p>
              <a:endParaRPr lang="en-US" altLang="ja-JP" sz="700" b="1" dirty="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934409" y="3075487"/>
              <a:ext cx="4882461" cy="309777"/>
            </a:xfrm>
            <a:prstGeom prst="roundRect">
              <a:avLst>
                <a:gd name="adj" fmla="val 50000"/>
              </a:avLst>
            </a:prstGeom>
            <a:solidFill>
              <a:srgbClr val="99CCFF"/>
            </a:solidFill>
            <a:ln>
              <a:solidFill>
                <a:srgbClr val="0070C0"/>
              </a:solidFill>
              <a:prstDash val="solid"/>
            </a:ln>
          </p:spPr>
          <p:txBody>
            <a:bodyPr wrap="square" lIns="0" tIns="0" rIns="0" bIns="0" rtlCol="0" anchor="ctr" anchorCtr="1">
              <a:noAutofit/>
            </a:bodyPr>
            <a:lstStyle/>
            <a:p>
              <a:r>
                <a:rPr kumimoji="1" lang="ja-JP" altLang="en-US" sz="1600" b="1" dirty="0">
                  <a:latin typeface="Meiryo UI" panose="020B0604030504040204" pitchFamily="50" charset="-128"/>
                  <a:ea typeface="Meiryo UI" panose="020B0604030504040204" pitchFamily="50" charset="-128"/>
                </a:rPr>
                <a:t>事業主の障がい者雇用を支援する取組み</a:t>
              </a:r>
            </a:p>
          </p:txBody>
        </p:sp>
        <p:sp>
          <p:nvSpPr>
            <p:cNvPr id="11" name="テキスト ボックス 10"/>
            <p:cNvSpPr txBox="1"/>
            <p:nvPr/>
          </p:nvSpPr>
          <p:spPr>
            <a:xfrm>
              <a:off x="623711" y="3424882"/>
              <a:ext cx="6026009" cy="4763335"/>
            </a:xfrm>
            <a:prstGeom prst="rect">
              <a:avLst/>
            </a:prstGeom>
            <a:noFill/>
          </p:spPr>
          <p:txBody>
            <a:bodyPr wrap="none" rtlCol="0">
              <a:spAutoFit/>
            </a:bodyPr>
            <a:lstStyle/>
            <a:p>
              <a:pPr lvl="0"/>
              <a:r>
                <a:rPr lang="ja-JP" altLang="en-US" sz="1600" b="1" dirty="0">
                  <a:solidFill>
                    <a:prstClr val="black"/>
                  </a:solidFill>
                  <a:latin typeface="Meiryo UI" panose="020B0604030504040204" pitchFamily="50" charset="-128"/>
                  <a:ea typeface="Meiryo UI" panose="020B0604030504040204" pitchFamily="50" charset="-128"/>
                </a:rPr>
                <a:t>◇ 障がい者雇用促進センター誘導・支援事業</a:t>
              </a:r>
              <a:endParaRPr lang="en-US" altLang="ja-JP" sz="800" b="1"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 ハートフル条例に基づく</a:t>
              </a:r>
              <a:r>
                <a:rPr lang="ja-JP" altLang="en-US" sz="1600" b="1" dirty="0" err="1">
                  <a:solidFill>
                    <a:prstClr val="black"/>
                  </a:solidFill>
                  <a:latin typeface="Meiryo UI" panose="020B0604030504040204" pitchFamily="50" charset="-128"/>
                  <a:ea typeface="Meiryo UI" panose="020B0604030504040204" pitchFamily="50" charset="-128"/>
                </a:rPr>
                <a:t>障がい</a:t>
              </a:r>
              <a:r>
                <a:rPr lang="ja-JP" altLang="en-US" sz="1600" b="1" dirty="0">
                  <a:solidFill>
                    <a:prstClr val="black"/>
                  </a:solidFill>
                  <a:latin typeface="Meiryo UI" panose="020B0604030504040204" pitchFamily="50" charset="-128"/>
                  <a:ea typeface="Meiryo UI" panose="020B0604030504040204" pitchFamily="50" charset="-128"/>
                </a:rPr>
                <a:t>者雇用の促進</a:t>
              </a:r>
              <a:endParaRPr lang="en-US" altLang="ja-JP" sz="1600" b="1"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 「契約の相手方等府と関係のある事業主」に対する誘導・支援</a:t>
              </a:r>
              <a:endParaRPr lang="en-US" altLang="ja-JP" sz="1600" b="1"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ハートフル条例の対象（義務規定）となる法定雇用率未達成事業主に対し、障がい者</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雇入れ計画書等の提出や雇入れ計画の達成に向けた誘導・支援を行う。</a:t>
              </a:r>
              <a:endParaRPr lang="en-US" altLang="ja-JP" sz="1200" b="1"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 「特定中小</a:t>
              </a:r>
              <a:r>
                <a:rPr lang="ja-JP" altLang="en-US" sz="1600" b="1" dirty="0">
                  <a:latin typeface="Meiryo UI" panose="020B0604030504040204" pitchFamily="50" charset="-128"/>
                  <a:ea typeface="Meiryo UI" panose="020B0604030504040204" pitchFamily="50" charset="-128"/>
                </a:rPr>
                <a:t>事業主」に対する誘導・支援</a:t>
              </a:r>
              <a:endParaRPr lang="en-US" altLang="ja-JP" sz="1600" b="1"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ハートフル条例の対象（努力義務規定）となる法定雇用率未達成の特定中小事業主</a:t>
              </a:r>
              <a:endParaRPr lang="en-US" altLang="ja-JP" sz="1200" dirty="0">
                <a:latin typeface="Meiryo UI" panose="020B0604030504040204" pitchFamily="50" charset="-128"/>
                <a:ea typeface="Meiryo UI" panose="020B0604030504040204" pitchFamily="50" charset="-128"/>
              </a:endParaRPr>
            </a:p>
            <a:p>
              <a:pPr lvl="0"/>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（府内にのみ事務所・事業所を有する、常用雇用労働者数</a:t>
              </a:r>
              <a:r>
                <a:rPr lang="en-US" altLang="ja-JP" sz="1200" dirty="0">
                  <a:latin typeface="Meiryo UI" panose="020B0604030504040204" pitchFamily="50" charset="-128"/>
                  <a:ea typeface="Meiryo UI" panose="020B0604030504040204" pitchFamily="50" charset="-128"/>
                </a:rPr>
                <a:t>40.0</a:t>
              </a:r>
              <a:r>
                <a:rPr lang="ja-JP" altLang="en-US" sz="1200" dirty="0">
                  <a:latin typeface="Meiryo UI" panose="020B0604030504040204" pitchFamily="50" charset="-128"/>
                  <a:ea typeface="Meiryo UI" panose="020B0604030504040204" pitchFamily="50" charset="-128"/>
                </a:rPr>
                <a:t>人以上</a:t>
              </a:r>
              <a:r>
                <a:rPr lang="en-US" altLang="ja-JP" sz="1200" dirty="0">
                  <a:latin typeface="Meiryo UI" panose="020B0604030504040204" pitchFamily="50" charset="-128"/>
                  <a:ea typeface="Meiryo UI" panose="020B0604030504040204" pitchFamily="50" charset="-128"/>
                </a:rPr>
                <a:t>100</a:t>
              </a:r>
              <a:r>
                <a:rPr lang="ja-JP" altLang="en-US" sz="1200" dirty="0">
                  <a:latin typeface="Meiryo UI" panose="020B0604030504040204" pitchFamily="50" charset="-128"/>
                  <a:ea typeface="Meiryo UI" panose="020B0604030504040204" pitchFamily="50" charset="-128"/>
                </a:rPr>
                <a:t>人以下の</a:t>
              </a:r>
              <a:endParaRPr lang="en-US" altLang="ja-JP" sz="1200" dirty="0">
                <a:latin typeface="Meiryo UI" panose="020B0604030504040204" pitchFamily="50" charset="-128"/>
                <a:ea typeface="Meiryo UI" panose="020B0604030504040204" pitchFamily="50" charset="-128"/>
              </a:endParaRPr>
            </a:p>
            <a:p>
              <a:pPr lvl="0"/>
              <a:r>
                <a:rPr lang="ja-JP" altLang="en-US" sz="1200" dirty="0">
                  <a:latin typeface="Meiryo UI" panose="020B0604030504040204" pitchFamily="50" charset="-128"/>
                  <a:ea typeface="Meiryo UI" panose="020B0604030504040204" pitchFamily="50" charset="-128"/>
                </a:rPr>
                <a:t>　　　 事業主）に対し、障がい者雇用推進計画書等の提出や雇用推進計画の達成に向けた</a:t>
              </a:r>
              <a:endParaRPr lang="en-US" altLang="ja-JP" sz="1200" dirty="0">
                <a:latin typeface="Meiryo UI" panose="020B0604030504040204" pitchFamily="50" charset="-128"/>
                <a:ea typeface="Meiryo UI" panose="020B0604030504040204" pitchFamily="50" charset="-128"/>
              </a:endParaRPr>
            </a:p>
            <a:p>
              <a:pPr lvl="0"/>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誘導・支援を行う。</a:t>
              </a:r>
              <a:endParaRPr lang="en-US" altLang="ja-JP" sz="800" dirty="0">
                <a:latin typeface="Meiryo UI" panose="020B0604030504040204" pitchFamily="50" charset="-128"/>
                <a:ea typeface="Meiryo UI" panose="020B0604030504040204" pitchFamily="50" charset="-128"/>
              </a:endParaRPr>
            </a:p>
            <a:p>
              <a:pPr lvl="0"/>
              <a:r>
                <a:rPr lang="ja-JP" altLang="en-US" sz="1100" b="1" dirty="0">
                  <a:solidFill>
                    <a:prstClr val="black"/>
                  </a:solidFill>
                  <a:latin typeface="Meiryo UI" panose="020B0604030504040204" pitchFamily="50" charset="-128"/>
                  <a:ea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rPr>
                <a:t>■ 障がい者雇用促進センターにおける事業主支援</a:t>
              </a:r>
              <a:endParaRPr lang="en-US" altLang="ja-JP" sz="1600" b="1" dirty="0">
                <a:solidFill>
                  <a:prstClr val="black"/>
                </a:solidFill>
                <a:latin typeface="Meiryo UI" panose="020B0604030504040204" pitchFamily="50" charset="-128"/>
                <a:ea typeface="Meiryo UI" panose="020B0604030504040204" pitchFamily="50" charset="-128"/>
              </a:endParaRPr>
            </a:p>
            <a:p>
              <a:pPr lvl="0"/>
              <a:r>
                <a:rPr lang="ja-JP" altLang="en-US" sz="1100" b="1"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障がい者雇用に取り組もうとする事業主に対し、個々のニーズや状況に応じた支援を行う。</a:t>
              </a:r>
              <a:endParaRPr lang="en-US" altLang="ja-JP" sz="1200" b="1" dirty="0">
                <a:solidFill>
                  <a:prstClr val="black"/>
                </a:solidFill>
                <a:latin typeface="Meiryo UI" panose="020B0604030504040204" pitchFamily="50" charset="-128"/>
                <a:ea typeface="Meiryo UI" panose="020B0604030504040204" pitchFamily="50" charset="-128"/>
              </a:endParaRPr>
            </a:p>
            <a:p>
              <a:pPr lvl="0"/>
              <a:r>
                <a:rPr lang="ja-JP" altLang="en-US" sz="1200" b="1"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○専門家による相談　○セミナー・施設見学会の実施　○職場実習受入れのコーディネート　等</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・特定業種向け障がい者雇用セミナー</a:t>
              </a:r>
              <a:endParaRPr lang="en-US" altLang="ja-JP" sz="1600" b="1" dirty="0">
                <a:solidFill>
                  <a:prstClr val="black"/>
                </a:solidFill>
                <a:latin typeface="Meiryo UI" panose="020B0604030504040204" pitchFamily="50" charset="-128"/>
                <a:ea typeface="Meiryo UI" panose="020B0604030504040204" pitchFamily="50" charset="-128"/>
              </a:endParaRPr>
            </a:p>
            <a:p>
              <a:pPr lvl="0"/>
              <a:r>
                <a:rPr lang="ja-JP" altLang="en-US" sz="1100" b="1"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障がい者雇用がとりわけ困難とされる業種に特化したセミナーを実施。令和６年度は、医療</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業向けセミナーを開催。</a:t>
              </a:r>
              <a:r>
                <a:rPr lang="ja-JP" altLang="en-US" sz="1200" dirty="0">
                  <a:latin typeface="Meiryo UI" panose="020B0604030504040204" pitchFamily="50" charset="-128"/>
                  <a:ea typeface="Meiryo UI" panose="020B0604030504040204" pitchFamily="50" charset="-128"/>
                </a:rPr>
                <a:t>令和７年度は、医療業向けセミナーに加え、教育機関または福祉</a:t>
              </a:r>
              <a:endParaRPr lang="en-US" altLang="ja-JP" sz="1200" dirty="0">
                <a:latin typeface="Meiryo UI" panose="020B0604030504040204" pitchFamily="50" charset="-128"/>
                <a:ea typeface="Meiryo UI" panose="020B0604030504040204" pitchFamily="50" charset="-128"/>
              </a:endParaRPr>
            </a:p>
            <a:p>
              <a:pPr lvl="0"/>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事業向けのセミナーを実施する。</a:t>
              </a:r>
              <a:endParaRPr lang="en-US" altLang="ja-JP" sz="1200" dirty="0">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ハートフル税制</a:t>
              </a:r>
              <a:endParaRPr lang="en-US" altLang="ja-JP" sz="1600" b="1" dirty="0">
                <a:solidFill>
                  <a:prstClr val="black"/>
                </a:solidFill>
                <a:latin typeface="Meiryo UI" panose="020B0604030504040204" pitchFamily="50" charset="-128"/>
                <a:ea typeface="Meiryo UI" panose="020B0604030504040204" pitchFamily="50" charset="-128"/>
              </a:endParaRPr>
            </a:p>
            <a:p>
              <a:pPr lvl="0"/>
              <a:r>
                <a:rPr lang="ja-JP" altLang="en-US" sz="1100" b="1"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200" b="0" i="0" dirty="0">
                  <a:solidFill>
                    <a:srgbClr val="222222"/>
                  </a:solidFill>
                  <a:effectLst/>
                  <a:latin typeface="Meiryo UI" panose="020B0604030504040204" pitchFamily="50" charset="-128"/>
                  <a:ea typeface="Meiryo UI" panose="020B0604030504040204" pitchFamily="50" charset="-128"/>
                </a:rPr>
                <a:t>障がい者の雇用の促進及び職業の安定を図るため、法定の雇用義務を超えて</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障がい者を</a:t>
              </a:r>
              <a:endPar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lvl="0"/>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多数</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雇用する法人</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の</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事業税を軽減する</a:t>
              </a:r>
              <a:r>
                <a:rPr lang="ja-JP" altLang="en-US" sz="1200" b="0" i="0" dirty="0">
                  <a:solidFill>
                    <a:srgbClr val="222222"/>
                  </a:solidFill>
                  <a:effectLst/>
                  <a:latin typeface="Meiryo UI" panose="020B0604030504040204" pitchFamily="50" charset="-128"/>
                  <a:ea typeface="Meiryo UI" panose="020B0604030504040204" pitchFamily="50" charset="-128"/>
                </a:rPr>
                <a:t>「ハートフル税制」を実施する。</a:t>
              </a:r>
              <a:endParaRPr lang="en-US" altLang="ja-JP" sz="1200" dirty="0">
                <a:solidFill>
                  <a:prstClr val="black"/>
                </a:solidFill>
                <a:latin typeface="Meiryo UI" panose="020B0604030504040204" pitchFamily="50" charset="-128"/>
                <a:ea typeface="Meiryo UI" panose="020B0604030504040204" pitchFamily="50" charset="-128"/>
              </a:endParaRPr>
            </a:p>
            <a:p>
              <a:pPr lvl="0"/>
              <a:endParaRPr lang="en-US" altLang="ja-JP" sz="1600" b="1"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p:txBody>
        </p:sp>
      </p:grpSp>
      <p:grpSp>
        <p:nvGrpSpPr>
          <p:cNvPr id="2" name="グループ化 1">
            <a:extLst>
              <a:ext uri="{FF2B5EF4-FFF2-40B4-BE49-F238E27FC236}">
                <a16:creationId xmlns:a16="http://schemas.microsoft.com/office/drawing/2014/main" id="{511BA401-3DE7-4BE9-8342-A9BC4DB226E0}"/>
              </a:ext>
            </a:extLst>
          </p:cNvPr>
          <p:cNvGrpSpPr/>
          <p:nvPr/>
        </p:nvGrpSpPr>
        <p:grpSpPr>
          <a:xfrm>
            <a:off x="6329475" y="4863603"/>
            <a:ext cx="6414811" cy="3753421"/>
            <a:chOff x="6490440" y="5496537"/>
            <a:chExt cx="6105617" cy="4154761"/>
          </a:xfrm>
        </p:grpSpPr>
        <p:sp>
          <p:nvSpPr>
            <p:cNvPr id="27" name="角丸四角形 26"/>
            <p:cNvSpPr/>
            <p:nvPr/>
          </p:nvSpPr>
          <p:spPr>
            <a:xfrm>
              <a:off x="6490440" y="5603658"/>
              <a:ext cx="6105617" cy="4047640"/>
            </a:xfrm>
            <a:prstGeom prst="roundRect">
              <a:avLst>
                <a:gd name="adj" fmla="val 4865"/>
              </a:avLst>
            </a:prstGeom>
            <a:ln w="127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en-US" altLang="ja-JP" sz="11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7242680" y="5496537"/>
              <a:ext cx="4882461" cy="271279"/>
            </a:xfrm>
            <a:prstGeom prst="roundRect">
              <a:avLst>
                <a:gd name="adj" fmla="val 50000"/>
              </a:avLst>
            </a:prstGeom>
            <a:solidFill>
              <a:srgbClr val="99CCFF"/>
            </a:solidFill>
            <a:ln>
              <a:solidFill>
                <a:srgbClr val="0070C0"/>
              </a:solidFill>
              <a:prstDash val="solid"/>
            </a:ln>
          </p:spPr>
          <p:txBody>
            <a:bodyPr wrap="square" lIns="0" tIns="0" rIns="0" bIns="0" rtlCol="0" anchor="ctr" anchorCtr="1">
              <a:noAutofit/>
            </a:bodyPr>
            <a:lstStyle/>
            <a:p>
              <a:r>
                <a:rPr kumimoji="1" lang="ja-JP" altLang="en-US" sz="1600" b="1" dirty="0" err="1">
                  <a:latin typeface="Meiryo UI" panose="020B0604030504040204" pitchFamily="50" charset="-128"/>
                  <a:ea typeface="Meiryo UI" panose="020B0604030504040204" pitchFamily="50" charset="-128"/>
                </a:rPr>
                <a:t>精神障がい</a:t>
              </a:r>
              <a:r>
                <a:rPr kumimoji="1" lang="ja-JP" altLang="en-US" sz="1600" b="1" dirty="0">
                  <a:latin typeface="Meiryo UI" panose="020B0604030504040204" pitchFamily="50" charset="-128"/>
                  <a:ea typeface="Meiryo UI" panose="020B0604030504040204" pitchFamily="50" charset="-128"/>
                </a:rPr>
                <a:t>者等の職場定着支援の取組み</a:t>
              </a:r>
            </a:p>
          </p:txBody>
        </p:sp>
        <p:sp>
          <p:nvSpPr>
            <p:cNvPr id="13" name="テキスト ボックス 12"/>
            <p:cNvSpPr txBox="1"/>
            <p:nvPr/>
          </p:nvSpPr>
          <p:spPr>
            <a:xfrm>
              <a:off x="6650630" y="5806874"/>
              <a:ext cx="5920820" cy="3696406"/>
            </a:xfrm>
            <a:prstGeom prst="rect">
              <a:avLst/>
            </a:prstGeom>
            <a:noFill/>
          </p:spPr>
          <p:txBody>
            <a:bodyPr wrap="square" rtlCol="0">
              <a:spAutoFit/>
            </a:bodyPr>
            <a:lstStyle/>
            <a:p>
              <a:pPr lvl="0"/>
              <a:r>
                <a:rPr lang="ja-JP" altLang="en-US" sz="1600" b="1" dirty="0">
                  <a:solidFill>
                    <a:prstClr val="black"/>
                  </a:solidFill>
                  <a:latin typeface="Meiryo UI" panose="020B0604030504040204" pitchFamily="50" charset="-128"/>
                  <a:ea typeface="Meiryo UI" panose="020B0604030504040204" pitchFamily="50" charset="-128"/>
                </a:rPr>
                <a:t>◇精神・発達障がい者等</a:t>
              </a:r>
              <a:r>
                <a:rPr lang="ja-JP" altLang="en-US" sz="1600" b="1" dirty="0">
                  <a:latin typeface="Meiryo UI" panose="020B0604030504040204" pitchFamily="50" charset="-128"/>
                  <a:ea typeface="Meiryo UI" panose="020B0604030504040204" pitchFamily="50" charset="-128"/>
                </a:rPr>
                <a:t>理解促進・職</a:t>
              </a:r>
              <a:r>
                <a:rPr lang="ja-JP" altLang="en-US" sz="1600" b="1" dirty="0">
                  <a:solidFill>
                    <a:prstClr val="black"/>
                  </a:solidFill>
                  <a:latin typeface="Meiryo UI" panose="020B0604030504040204" pitchFamily="50" charset="-128"/>
                  <a:ea typeface="Meiryo UI" panose="020B0604030504040204" pitchFamily="50" charset="-128"/>
                </a:rPr>
                <a:t>場定着支援事業</a:t>
              </a:r>
              <a:endParaRPr lang="en-US" altLang="ja-JP" sz="800" b="1"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 人事担当者のためのアドバンス研修</a:t>
              </a:r>
              <a:endParaRPr lang="en-US" altLang="ja-JP" sz="1100" b="1"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ja-JP" sz="1200" dirty="0">
                  <a:effectLst/>
                  <a:latin typeface="Meiryo UI" panose="020B0604030504040204" pitchFamily="50" charset="-128"/>
                  <a:ea typeface="Meiryo UI" panose="020B0604030504040204" pitchFamily="50" charset="-128"/>
                  <a:cs typeface="Times New Roman" panose="02020603050405020304" pitchFamily="18" charset="0"/>
                </a:rPr>
                <a:t>経営者、人事担当者を対象に障がい特性の理解促進のため</a:t>
              </a:r>
              <a:r>
                <a:rPr lang="ja-JP" altLang="en-US" sz="12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200" dirty="0">
                  <a:latin typeface="Meiryo UI" panose="020B0604030504040204" pitchFamily="50" charset="-128"/>
                  <a:ea typeface="Meiryo UI" panose="020B0604030504040204" pitchFamily="50" charset="-128"/>
                </a:rPr>
                <a:t>障がい特性等を学び、精神・発  </a:t>
              </a:r>
              <a:endParaRPr lang="en-US" altLang="ja-JP" sz="1200" dirty="0">
                <a:latin typeface="Meiryo UI" panose="020B0604030504040204" pitchFamily="50" charset="-128"/>
                <a:ea typeface="Meiryo UI" panose="020B0604030504040204" pitchFamily="50" charset="-128"/>
              </a:endParaRPr>
            </a:p>
            <a:p>
              <a:pPr lvl="0"/>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達障がい者と共に作業を体験する研修会を開催。令和</a:t>
              </a:r>
              <a:r>
                <a:rPr lang="en-US" altLang="ja-JP" sz="1200" dirty="0">
                  <a:latin typeface="Meiryo UI" panose="020B0604030504040204" pitchFamily="50" charset="-128"/>
                  <a:ea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rPr>
                <a:t>年度は、除外率が設定されている業種  </a:t>
              </a:r>
              <a:endParaRPr lang="en-US" altLang="ja-JP" sz="1200" dirty="0">
                <a:latin typeface="Meiryo UI" panose="020B0604030504040204" pitchFamily="50" charset="-128"/>
                <a:ea typeface="Meiryo UI" panose="020B0604030504040204" pitchFamily="50" charset="-128"/>
              </a:endParaRPr>
            </a:p>
            <a:p>
              <a:pPr lvl="0"/>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における体験受入れ先の事業主を確保する。</a:t>
              </a:r>
              <a:endParaRPr lang="en-US" altLang="ja-JP" sz="1200" b="1" dirty="0">
                <a:latin typeface="Meiryo UI" panose="020B0604030504040204" pitchFamily="50" charset="-128"/>
                <a:ea typeface="Meiryo UI" panose="020B0604030504040204" pitchFamily="50" charset="-128"/>
              </a:endParaRPr>
            </a:p>
            <a:p>
              <a:pPr lvl="0"/>
              <a:r>
                <a:rPr lang="ja-JP" altLang="en-US" sz="1400" b="1"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 職場体験受入れマッチング会</a:t>
              </a:r>
              <a:endParaRPr lang="en-US" altLang="ja-JP" sz="1600" b="1"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a:t>
              </a:r>
              <a:r>
                <a:rPr lang="ja-JP" altLang="ja-JP" sz="1200" dirty="0">
                  <a:effectLst/>
                  <a:latin typeface="Meiryo UI" panose="020B0604030504040204" pitchFamily="50" charset="-128"/>
                  <a:ea typeface="Meiryo UI" panose="020B0604030504040204" pitchFamily="50" charset="-128"/>
                  <a:cs typeface="Times New Roman" panose="02020603050405020304" pitchFamily="18" charset="0"/>
                </a:rPr>
                <a:t>職場実習の受入れを通じて職場環境の整備を図る</a:t>
              </a:r>
              <a:r>
                <a:rPr lang="ja-JP" altLang="en-US" sz="1200" dirty="0">
                  <a:effectLst/>
                  <a:latin typeface="Meiryo UI" panose="020B0604030504040204" pitchFamily="50" charset="-128"/>
                  <a:ea typeface="Meiryo UI" panose="020B0604030504040204" pitchFamily="50" charset="-128"/>
                  <a:cs typeface="Times New Roman" panose="02020603050405020304" pitchFamily="18" charset="0"/>
                </a:rPr>
                <a:t>ため、</a:t>
              </a:r>
              <a:r>
                <a:rPr lang="ja-JP" altLang="en-US" sz="1200" dirty="0">
                  <a:latin typeface="Meiryo UI" panose="020B0604030504040204" pitchFamily="50" charset="-128"/>
                  <a:ea typeface="Meiryo UI" panose="020B0604030504040204" pitchFamily="50" charset="-128"/>
                </a:rPr>
                <a:t>雇用を検討または雇用経験の少ない  </a:t>
              </a:r>
              <a:endParaRPr lang="en-US" altLang="ja-JP" sz="1200" dirty="0">
                <a:latin typeface="Meiryo UI" panose="020B0604030504040204" pitchFamily="50" charset="-128"/>
                <a:ea typeface="Meiryo UI" panose="020B0604030504040204" pitchFamily="50" charset="-128"/>
              </a:endParaRPr>
            </a:p>
            <a:p>
              <a:pPr lvl="0"/>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事業主と求職者とのマッチング会を開催。令和</a:t>
              </a:r>
              <a:r>
                <a:rPr lang="en-US" altLang="ja-JP" sz="1200" dirty="0">
                  <a:latin typeface="Meiryo UI" panose="020B0604030504040204" pitchFamily="50" charset="-128"/>
                  <a:ea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rPr>
                <a:t>年度は、除外率が設定されている業種における  </a:t>
              </a:r>
              <a:endParaRPr lang="en-US" altLang="ja-JP" sz="1200" dirty="0">
                <a:latin typeface="Meiryo UI" panose="020B0604030504040204" pitchFamily="50" charset="-128"/>
                <a:ea typeface="Meiryo UI" panose="020B0604030504040204" pitchFamily="50" charset="-128"/>
              </a:endParaRPr>
            </a:p>
            <a:p>
              <a:pPr lvl="0"/>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体験受入れ先の事業主を確保する。</a:t>
              </a:r>
              <a:endParaRPr lang="en-US" altLang="ja-JP" sz="1200"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ja-JP" sz="1600" b="1" kern="100" dirty="0">
                  <a:effectLst/>
                  <a:latin typeface="Meiryo UI" panose="020B0604030504040204" pitchFamily="50" charset="-128"/>
                  <a:ea typeface="Meiryo UI" panose="020B0604030504040204" pitchFamily="50" charset="-128"/>
                  <a:cs typeface="Times New Roman" panose="02020603050405020304" pitchFamily="18" charset="0"/>
                </a:rPr>
                <a:t>多様な働き方に関する「事例集」の作成</a:t>
              </a:r>
              <a:r>
                <a:rPr lang="ja-JP" altLang="en-US" sz="1600" b="1" kern="100" dirty="0">
                  <a:effectLst/>
                  <a:latin typeface="Meiryo UI" panose="020B0604030504040204" pitchFamily="50" charset="-128"/>
                  <a:ea typeface="Meiryo UI" panose="020B0604030504040204" pitchFamily="50" charset="-128"/>
                  <a:cs typeface="Times New Roman" panose="02020603050405020304" pitchFamily="18" charset="0"/>
                </a:rPr>
                <a:t>（新規）</a:t>
              </a:r>
              <a:endParaRPr lang="en-US" altLang="ja-JP" sz="11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働く意欲があっても通勤等の困難性や、障がい特性により長時間勤務が困難なため就業できな</a:t>
              </a:r>
              <a:r>
                <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 </a:t>
              </a:r>
            </a:p>
            <a:p>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かった精神障がい者等の新たな雇用機会の創出</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等のため、</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多様な働き方（特定短時間労働者、</a:t>
              </a:r>
              <a:r>
                <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  </a:t>
              </a:r>
            </a:p>
            <a:p>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在宅</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ワーク</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等）の</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事例収集を行い</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事例集を作成</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する。</a:t>
              </a:r>
              <a:endParaRPr lang="en-US" altLang="ja-JP" sz="800" dirty="0">
                <a:latin typeface="Meiryo UI" panose="020B0604030504040204" pitchFamily="50" charset="-128"/>
                <a:ea typeface="Meiryo UI" panose="020B0604030504040204" pitchFamily="50" charset="-128"/>
              </a:endParaRPr>
            </a:p>
            <a:p>
              <a:pPr lvl="0"/>
              <a:r>
                <a:rPr lang="ja-JP" altLang="en-US" sz="1600" b="1" dirty="0">
                  <a:latin typeface="Meiryo UI" panose="020B0604030504040204" pitchFamily="50" charset="-128"/>
                  <a:ea typeface="Meiryo UI" panose="020B0604030504040204" pitchFamily="50" charset="-128"/>
                </a:rPr>
                <a:t>◇ 精神障がい者等職場定着支援員配置</a:t>
              </a:r>
              <a:endParaRPr lang="en-US" altLang="ja-JP" sz="2400" b="1"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精神障がい者等職場定着支援員を障がい者雇用促進セン</a:t>
              </a:r>
              <a:r>
                <a:rPr lang="ja-JP" altLang="en-US" sz="1200" dirty="0">
                  <a:solidFill>
                    <a:prstClr val="black"/>
                  </a:solidFill>
                  <a:latin typeface="Meiryo UI" panose="020B0604030504040204" pitchFamily="50" charset="-128"/>
                  <a:ea typeface="Meiryo UI" panose="020B0604030504040204" pitchFamily="50" charset="-128"/>
                </a:rPr>
                <a:t>ターに</a:t>
              </a:r>
              <a:r>
                <a:rPr lang="ja-JP" altLang="en-US" sz="1200" dirty="0">
                  <a:latin typeface="Meiryo UI" panose="020B0604030504040204" pitchFamily="50" charset="-128"/>
                  <a:ea typeface="Meiryo UI" panose="020B0604030504040204" pitchFamily="50" charset="-128"/>
                </a:rPr>
                <a:t>配置し、</a:t>
              </a:r>
              <a:r>
                <a:rPr lang="ja-JP" altLang="en-US" sz="1200" dirty="0">
                  <a:solidFill>
                    <a:prstClr val="black"/>
                  </a:solidFill>
                  <a:latin typeface="Meiryo UI" panose="020B0604030504040204" pitchFamily="50" charset="-128"/>
                  <a:ea typeface="Meiryo UI" panose="020B0604030504040204" pitchFamily="50" charset="-128"/>
                </a:rPr>
                <a:t>事業主訪問等を行い、</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個々の事業主の状況に応じ、障がい者の職場定着における支援を行う。</a:t>
              </a:r>
              <a:endParaRPr lang="en-US" altLang="ja-JP" sz="1200" dirty="0">
                <a:latin typeface="Meiryo UI" panose="020B0604030504040204" pitchFamily="50" charset="-128"/>
                <a:ea typeface="Meiryo UI" panose="020B0604030504040204" pitchFamily="50" charset="-128"/>
              </a:endParaRPr>
            </a:p>
          </p:txBody>
        </p:sp>
      </p:grpSp>
      <p:sp>
        <p:nvSpPr>
          <p:cNvPr id="3" name="テキスト ボックス 2">
            <a:extLst>
              <a:ext uri="{FF2B5EF4-FFF2-40B4-BE49-F238E27FC236}">
                <a16:creationId xmlns:a16="http://schemas.microsoft.com/office/drawing/2014/main" id="{2D56747A-D9D5-49CC-9D2B-A9134E48FC7E}"/>
              </a:ext>
            </a:extLst>
          </p:cNvPr>
          <p:cNvSpPr txBox="1"/>
          <p:nvPr/>
        </p:nvSpPr>
        <p:spPr>
          <a:xfrm>
            <a:off x="329164" y="3662397"/>
            <a:ext cx="8239987" cy="646331"/>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根拠</a:t>
            </a:r>
            <a:r>
              <a:rPr kumimoji="1" lang="ja-JP" altLang="en-US" sz="1200" dirty="0">
                <a:latin typeface="Meiryo UI" panose="020B0604030504040204" pitchFamily="50" charset="-128"/>
                <a:ea typeface="Meiryo UI" panose="020B0604030504040204" pitchFamily="50" charset="-128"/>
              </a:rPr>
              <a:t>資料</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①大阪労働局「障害者雇用状況の集計結果」（令和</a:t>
            </a:r>
            <a:r>
              <a:rPr kumimoji="1"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年</a:t>
            </a:r>
            <a:r>
              <a:rPr lang="ja-JP" altLang="en-US" sz="1200" dirty="0">
                <a:latin typeface="Meiryo UI" panose="020B0604030504040204" pitchFamily="50" charset="-128"/>
                <a:ea typeface="Meiryo UI" panose="020B0604030504040204" pitchFamily="50" charset="-128"/>
              </a:rPr>
              <a:t>）　　　　②厚生労働省「障害者雇用状況の集計結果」（令和</a:t>
            </a:r>
            <a:r>
              <a:rPr lang="en-US" altLang="ja-JP" sz="1200" dirty="0">
                <a:latin typeface="Meiryo UI" panose="020B0604030504040204" pitchFamily="50" charset="-128"/>
                <a:ea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rPr>
              <a:t>年）</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③</a:t>
            </a:r>
            <a:r>
              <a:rPr kumimoji="1" lang="ja-JP" altLang="en-US" sz="1200" dirty="0">
                <a:latin typeface="Meiryo UI" panose="020B0604030504040204" pitchFamily="50" charset="-128"/>
                <a:ea typeface="Meiryo UI" panose="020B0604030504040204" pitchFamily="50" charset="-128"/>
              </a:rPr>
              <a:t>大阪労働局「障害者雇用状況の集計結果」（平成</a:t>
            </a:r>
            <a:r>
              <a:rPr kumimoji="1" lang="en-US" altLang="ja-JP" sz="1200" dirty="0">
                <a:latin typeface="Meiryo UI" panose="020B0604030504040204" pitchFamily="50" charset="-128"/>
                <a:ea typeface="Meiryo UI" panose="020B0604030504040204" pitchFamily="50" charset="-128"/>
              </a:rPr>
              <a:t>29</a:t>
            </a:r>
            <a:r>
              <a:rPr kumimoji="1" lang="ja-JP" altLang="en-US" sz="1200" dirty="0">
                <a:latin typeface="Meiryo UI" panose="020B0604030504040204" pitchFamily="50" charset="-128"/>
                <a:ea typeface="Meiryo UI" panose="020B0604030504040204" pitchFamily="50" charset="-128"/>
              </a:rPr>
              <a:t>年</a:t>
            </a:r>
            <a:r>
              <a:rPr lang="ja-JP" altLang="en-US" sz="1200" dirty="0">
                <a:latin typeface="Meiryo UI" panose="020B0604030504040204" pitchFamily="50" charset="-128"/>
                <a:ea typeface="Meiryo UI" panose="020B0604030504040204" pitchFamily="50" charset="-128"/>
              </a:rPr>
              <a:t>）　　　④厚生労働省「障害者雇用実態調査」（令和</a:t>
            </a:r>
            <a:r>
              <a:rPr lang="en-US" altLang="ja-JP" sz="1200" dirty="0">
                <a:latin typeface="Meiryo UI" panose="020B0604030504040204" pitchFamily="50" charset="-128"/>
                <a:ea typeface="Meiryo UI" panose="020B0604030504040204" pitchFamily="50" charset="-128"/>
              </a:rPr>
              <a:t>5</a:t>
            </a:r>
            <a:r>
              <a:rPr lang="ja-JP" altLang="en-US" sz="1200" dirty="0">
                <a:latin typeface="Meiryo UI" panose="020B0604030504040204" pitchFamily="50" charset="-128"/>
                <a:ea typeface="Meiryo UI" panose="020B0604030504040204" pitchFamily="50" charset="-128"/>
              </a:rPr>
              <a:t>年度）</a:t>
            </a:r>
            <a:endParaRPr lang="en-US" altLang="ja-JP" sz="1200"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C3A1FE88-4B57-400E-A679-187C2E11925A}"/>
              </a:ext>
            </a:extLst>
          </p:cNvPr>
          <p:cNvSpPr txBox="1"/>
          <p:nvPr/>
        </p:nvSpPr>
        <p:spPr>
          <a:xfrm>
            <a:off x="11585376" y="646040"/>
            <a:ext cx="1008112" cy="276999"/>
          </a:xfrm>
          <a:prstGeom prst="rect">
            <a:avLst/>
          </a:prstGeom>
          <a:solidFill>
            <a:schemeClr val="bg1"/>
          </a:solidFill>
          <a:ln>
            <a:solidFill>
              <a:schemeClr val="tx1"/>
            </a:solidFill>
          </a:ln>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資料２－２</a:t>
            </a:r>
          </a:p>
        </p:txBody>
      </p:sp>
    </p:spTree>
    <p:extLst>
      <p:ext uri="{BB962C8B-B14F-4D97-AF65-F5344CB8AC3E}">
        <p14:creationId xmlns:p14="http://schemas.microsoft.com/office/powerpoint/2010/main" val="287935554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キュート">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7055</TotalTime>
  <Words>1285</Words>
  <PresentationFormat>A3 297x420 mm</PresentationFormat>
  <Paragraphs>63</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Arial</vt:lpstr>
      <vt:lpstr>Calibri</vt:lpstr>
      <vt:lpstr>Trebuchet MS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2025-02-25T08:22:15Z</cp:lastPrinted>
  <dcterms:created xsi:type="dcterms:W3CDTF">2011-09-28T05:32:25Z</dcterms:created>
  <dcterms:modified xsi:type="dcterms:W3CDTF">2025-02-28T11:06:56Z</dcterms:modified>
</cp:coreProperties>
</file>