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C9E7"/>
    <a:srgbClr val="00CC00"/>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78" autoAdjust="0"/>
    <p:restoredTop sz="94924" autoAdjust="0"/>
  </p:normalViewPr>
  <p:slideViewPr>
    <p:cSldViewPr snapToGrid="0">
      <p:cViewPr varScale="1">
        <p:scale>
          <a:sx n="95" d="100"/>
          <a:sy n="95" d="100"/>
        </p:scale>
        <p:origin x="240" y="5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6941EC9-FAC0-4EBD-A193-1711457C7368}"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60A2531-BF81-41BA-A58F-D321C98F42E8}" type="slidenum">
              <a:rPr kumimoji="1" lang="ja-JP" altLang="en-US" smtClean="0"/>
              <a:t>‹#›</a:t>
            </a:fld>
            <a:endParaRPr kumimoji="1" lang="ja-JP" altLang="en-US"/>
          </a:p>
        </p:txBody>
      </p:sp>
    </p:spTree>
    <p:extLst>
      <p:ext uri="{BB962C8B-B14F-4D97-AF65-F5344CB8AC3E}">
        <p14:creationId xmlns:p14="http://schemas.microsoft.com/office/powerpoint/2010/main" val="1735877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427079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988620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474193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972000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46626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3188487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38485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14685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1179615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1472475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222623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3FD7D-E052-4C1D-AEC2-E9381D800F86}"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11948599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7FCE2D1-816E-41AF-AC43-45A2D9DCC3D3}"/>
              </a:ext>
            </a:extLst>
          </p:cNvPr>
          <p:cNvSpPr/>
          <p:nvPr/>
        </p:nvSpPr>
        <p:spPr bwMode="gray">
          <a:xfrm>
            <a:off x="1" y="0"/>
            <a:ext cx="12192000" cy="427895"/>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BIZ UDPゴシック" panose="020B0400000000000000" pitchFamily="50" charset="-128"/>
                <a:ea typeface="BIZ UDPゴシック" panose="020B0400000000000000" pitchFamily="50" charset="-128"/>
              </a:rPr>
              <a:t>　障がい者の就労支援に関する主な取組み（福祉部）</a:t>
            </a:r>
            <a:r>
              <a:rPr kumimoji="1" lang="ja-JP" altLang="en-US" b="1" dirty="0">
                <a:latin typeface="BIZ UDPゴシック" panose="020B0400000000000000" pitchFamily="50" charset="-128"/>
                <a:ea typeface="BIZ UDPゴシック" panose="020B0400000000000000" pitchFamily="50" charset="-128"/>
              </a:rPr>
              <a:t>　</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3E09CE6D-DB98-4C1B-85D5-D57C61CC9774}"/>
              </a:ext>
            </a:extLst>
          </p:cNvPr>
          <p:cNvSpPr txBox="1"/>
          <p:nvPr/>
        </p:nvSpPr>
        <p:spPr>
          <a:xfrm>
            <a:off x="11090246" y="52723"/>
            <a:ext cx="978307" cy="307777"/>
          </a:xfrm>
          <a:prstGeom prst="rect">
            <a:avLst/>
          </a:prstGeom>
          <a:solidFill>
            <a:schemeClr val="bg1"/>
          </a:solidFill>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資料２－１</a:t>
            </a:r>
          </a:p>
        </p:txBody>
      </p:sp>
      <p:sp>
        <p:nvSpPr>
          <p:cNvPr id="5" name="テキスト ボックス 4">
            <a:extLst>
              <a:ext uri="{FF2B5EF4-FFF2-40B4-BE49-F238E27FC236}">
                <a16:creationId xmlns:a16="http://schemas.microsoft.com/office/drawing/2014/main" id="{F58DAC0F-6941-463F-937B-4408B577CF70}"/>
              </a:ext>
            </a:extLst>
          </p:cNvPr>
          <p:cNvSpPr txBox="1"/>
          <p:nvPr/>
        </p:nvSpPr>
        <p:spPr>
          <a:xfrm>
            <a:off x="67212" y="439814"/>
            <a:ext cx="11909855" cy="430887"/>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「第５次大阪府障がい者計画」の最重点施策として、障がい者が嫌な思いをせずに希望するところで働くことができるような環境づくりや就労支援を行うとともに、</a:t>
            </a:r>
            <a:endParaRPr kumimoji="1" lang="en-US" altLang="ja-JP" sz="1050">
              <a:latin typeface="BIZ UDPゴシック" panose="020B0400000000000000" pitchFamily="50" charset="-128"/>
              <a:ea typeface="BIZ UDPゴシック" panose="020B0400000000000000" pitchFamily="50" charset="-128"/>
            </a:endParaRPr>
          </a:p>
          <a:p>
            <a:r>
              <a:rPr kumimoji="1" lang="ja-JP" altLang="en-US" sz="1050">
                <a:latin typeface="BIZ UDPゴシック" panose="020B0400000000000000" pitchFamily="50" charset="-128"/>
                <a:ea typeface="BIZ UDPゴシック" panose="020B0400000000000000" pitchFamily="50" charset="-128"/>
              </a:rPr>
              <a:t>就労後</a:t>
            </a:r>
            <a:r>
              <a:rPr kumimoji="1" lang="ja-JP" altLang="en-US" sz="1050" dirty="0">
                <a:latin typeface="BIZ UDPゴシック" panose="020B0400000000000000" pitchFamily="50" charset="-128"/>
                <a:ea typeface="BIZ UDPゴシック" panose="020B0400000000000000" pitchFamily="50" charset="-128"/>
              </a:rPr>
              <a:t>の職場定着や生活の安定に向けた取組みを強化する。</a:t>
            </a:r>
          </a:p>
        </p:txBody>
      </p:sp>
      <p:sp>
        <p:nvSpPr>
          <p:cNvPr id="19" name="テキスト ボックス 18">
            <a:extLst>
              <a:ext uri="{FF2B5EF4-FFF2-40B4-BE49-F238E27FC236}">
                <a16:creationId xmlns:a16="http://schemas.microsoft.com/office/drawing/2014/main" id="{912DD213-7199-403F-AD42-8985838E001E}"/>
              </a:ext>
            </a:extLst>
          </p:cNvPr>
          <p:cNvSpPr txBox="1"/>
          <p:nvPr/>
        </p:nvSpPr>
        <p:spPr bwMode="gray">
          <a:xfrm>
            <a:off x="9906605" y="687254"/>
            <a:ext cx="2218183" cy="215444"/>
          </a:xfrm>
          <a:prstGeom prst="rect">
            <a:avLst/>
          </a:prstGeom>
          <a:noFill/>
        </p:spPr>
        <p:txBody>
          <a:bodyPr wrap="square" rtlCol="0">
            <a:spAutoFit/>
          </a:bodyPr>
          <a:lstStyle/>
          <a:p>
            <a:pPr algn="r"/>
            <a:r>
              <a:rPr kumimoji="1" lang="ja-JP" altLang="en-US" sz="800" dirty="0">
                <a:latin typeface="BIZ UDPゴシック" panose="020B0400000000000000" pitchFamily="50" charset="-128"/>
                <a:ea typeface="BIZ UDPゴシック" panose="020B0400000000000000" pitchFamily="50" charset="-128"/>
              </a:rPr>
              <a:t>括弧内は令和７年度当初予算額</a:t>
            </a:r>
          </a:p>
        </p:txBody>
      </p:sp>
      <p:graphicFrame>
        <p:nvGraphicFramePr>
          <p:cNvPr id="25" name="表 3">
            <a:extLst>
              <a:ext uri="{FF2B5EF4-FFF2-40B4-BE49-F238E27FC236}">
                <a16:creationId xmlns:a16="http://schemas.microsoft.com/office/drawing/2014/main" id="{DD813D75-4BB8-4050-9124-8108AF21B921}"/>
              </a:ext>
            </a:extLst>
          </p:cNvPr>
          <p:cNvGraphicFramePr>
            <a:graphicFrameLocks noGrp="1"/>
          </p:cNvGraphicFramePr>
          <p:nvPr>
            <p:extLst>
              <p:ext uri="{D42A27DB-BD31-4B8C-83A1-F6EECF244321}">
                <p14:modId xmlns:p14="http://schemas.microsoft.com/office/powerpoint/2010/main" val="1888625455"/>
              </p:ext>
            </p:extLst>
          </p:nvPr>
        </p:nvGraphicFramePr>
        <p:xfrm>
          <a:off x="67212" y="907505"/>
          <a:ext cx="12057576" cy="1921320"/>
        </p:xfrm>
        <a:graphic>
          <a:graphicData uri="http://schemas.openxmlformats.org/drawingml/2006/table">
            <a:tbl>
              <a:tblPr firstRow="1" bandRow="1">
                <a:tableStyleId>{5940675A-B579-460E-94D1-54222C63F5DA}</a:tableStyleId>
              </a:tblPr>
              <a:tblGrid>
                <a:gridCol w="4026616">
                  <a:extLst>
                    <a:ext uri="{9D8B030D-6E8A-4147-A177-3AD203B41FA5}">
                      <a16:colId xmlns:a16="http://schemas.microsoft.com/office/drawing/2014/main" val="3910901997"/>
                    </a:ext>
                  </a:extLst>
                </a:gridCol>
                <a:gridCol w="4011768">
                  <a:extLst>
                    <a:ext uri="{9D8B030D-6E8A-4147-A177-3AD203B41FA5}">
                      <a16:colId xmlns:a16="http://schemas.microsoft.com/office/drawing/2014/main" val="3550672918"/>
                    </a:ext>
                  </a:extLst>
                </a:gridCol>
                <a:gridCol w="4019192">
                  <a:extLst>
                    <a:ext uri="{9D8B030D-6E8A-4147-A177-3AD203B41FA5}">
                      <a16:colId xmlns:a16="http://schemas.microsoft.com/office/drawing/2014/main" val="283545116"/>
                    </a:ext>
                  </a:extLst>
                </a:gridCol>
              </a:tblGrid>
              <a:tr h="239616">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BIZ UDPゴシック" panose="020B0400000000000000" pitchFamily="50" charset="-128"/>
                          <a:ea typeface="BIZ UDPゴシック" panose="020B0400000000000000" pitchFamily="50" charset="-128"/>
                        </a:rPr>
                        <a:t>めざすべき姿（</a:t>
                      </a:r>
                      <a:r>
                        <a:rPr kumimoji="1" lang="en-US" altLang="ja-JP" sz="1000" b="1" dirty="0">
                          <a:latin typeface="BIZ UDPゴシック" panose="020B0400000000000000" pitchFamily="50" charset="-128"/>
                          <a:ea typeface="BIZ UDPゴシック" panose="020B0400000000000000" pitchFamily="50" charset="-128"/>
                        </a:rPr>
                        <a:t>1</a:t>
                      </a:r>
                      <a:r>
                        <a:rPr kumimoji="1" lang="ja-JP" altLang="en-US" sz="1000" b="1" dirty="0">
                          <a:latin typeface="BIZ UDPゴシック" panose="020B0400000000000000" pitchFamily="50" charset="-128"/>
                          <a:ea typeface="BIZ UDPゴシック" panose="020B0400000000000000" pitchFamily="50" charset="-128"/>
                        </a:rPr>
                        <a:t>）：実際に多くの障がい者が働いている</a:t>
                      </a:r>
                    </a:p>
                  </a:txBody>
                  <a:tcPr>
                    <a:lnL w="19050"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1905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550778778"/>
                  </a:ext>
                </a:extLst>
              </a:tr>
              <a:tr h="252000">
                <a:tc>
                  <a:txBody>
                    <a:bodyPr/>
                    <a:lstStyle/>
                    <a:p>
                      <a:pPr>
                        <a:lnSpc>
                          <a:spcPct val="100000"/>
                        </a:lnSpc>
                      </a:pPr>
                      <a:r>
                        <a:rPr kumimoji="1" lang="ja-JP" altLang="en-US" sz="1000" b="1" u="none" dirty="0">
                          <a:latin typeface="BIZ UDPゴシック" panose="020B0400000000000000" pitchFamily="50" charset="-128"/>
                          <a:ea typeface="BIZ UDPゴシック" panose="020B0400000000000000" pitchFamily="50" charset="-128"/>
                        </a:rPr>
                        <a:t>① 障がい者雇用の拡大</a:t>
                      </a:r>
                    </a:p>
                  </a:txBody>
                  <a:tcPr>
                    <a:lnL w="19050" cap="flat" cmpd="sng" algn="ctr">
                      <a:solidFill>
                        <a:srgbClr val="B7C9E7"/>
                      </a:solidFill>
                      <a:prstDash val="solid"/>
                      <a:round/>
                      <a:headEnd type="none" w="med" len="med"/>
                      <a:tailEnd type="none" w="med" len="med"/>
                    </a:lnL>
                    <a:lnR w="12700" cap="flat" cmpd="sng" algn="ctr">
                      <a:noFill/>
                      <a:prstDash val="dot"/>
                      <a:round/>
                      <a:headEnd type="none" w="med" len="med"/>
                      <a:tailEnd type="none" w="med" len="med"/>
                    </a:lnR>
                    <a:lnT w="1270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679308" rtl="0" eaLnBrk="1" fontAlgn="auto" latinLnBrk="0" hangingPunct="1">
                        <a:lnSpc>
                          <a:spcPct val="100000"/>
                        </a:lnSpc>
                        <a:spcBef>
                          <a:spcPts val="0"/>
                        </a:spcBef>
                        <a:spcAft>
                          <a:spcPts val="0"/>
                        </a:spcAft>
                        <a:buClrTx/>
                        <a:buSzTx/>
                        <a:buFontTx/>
                        <a:buNone/>
                        <a:tabLst/>
                        <a:defRPr/>
                      </a:pPr>
                      <a:endParaRPr kumimoji="1" lang="en-US" altLang="ja-JP" sz="1000" b="1" u="none" dirty="0">
                        <a:latin typeface="BIZ UDPゴシック" panose="020B0400000000000000" pitchFamily="50" charset="-128"/>
                        <a:ea typeface="BIZ UDPゴシック" panose="020B0400000000000000" pitchFamily="50" charset="-128"/>
                      </a:endParaRPr>
                    </a:p>
                  </a:txBody>
                  <a:tcPr>
                    <a:lnL w="12700" cap="flat" cmpd="sng" algn="ctr">
                      <a:noFill/>
                      <a:prstDash val="dot"/>
                      <a:round/>
                      <a:headEnd type="none" w="med" len="med"/>
                      <a:tailEnd type="none" w="med" len="med"/>
                    </a:lnL>
                    <a:lnR w="6350"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679308" rtl="0" eaLnBrk="1" fontAlgn="auto" latinLnBrk="0" hangingPunct="1">
                        <a:lnSpc>
                          <a:spcPct val="100000"/>
                        </a:lnSpc>
                        <a:spcBef>
                          <a:spcPts val="0"/>
                        </a:spcBef>
                        <a:spcAft>
                          <a:spcPts val="0"/>
                        </a:spcAft>
                        <a:buClrTx/>
                        <a:buSzTx/>
                        <a:buFontTx/>
                        <a:buNone/>
                        <a:tabLst/>
                        <a:defRPr/>
                      </a:pPr>
                      <a:r>
                        <a:rPr kumimoji="1" lang="ja-JP" altLang="en-US" sz="1000" b="1" u="none" dirty="0">
                          <a:latin typeface="BIZ UDPゴシック" panose="020B0400000000000000" pitchFamily="50" charset="-128"/>
                          <a:ea typeface="BIZ UDPゴシック" panose="020B0400000000000000" pitchFamily="50" charset="-128"/>
                        </a:rPr>
                        <a:t>② 企業等の障がい者雇用に対する理解促進</a:t>
                      </a:r>
                      <a:endParaRPr kumimoji="1" lang="en-US" altLang="ja-JP" sz="1000" b="1" u="none" dirty="0">
                        <a:latin typeface="BIZ UDPゴシック" panose="020B0400000000000000" pitchFamily="50" charset="-128"/>
                        <a:ea typeface="BIZ UDPゴシック" panose="020B0400000000000000" pitchFamily="50" charset="-128"/>
                      </a:endParaRPr>
                    </a:p>
                  </a:txBody>
                  <a:tcPr>
                    <a:lnL w="6350"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678769516"/>
                  </a:ext>
                </a:extLst>
              </a:tr>
              <a:tr h="643968">
                <a:tc rowSpan="3">
                  <a:txBody>
                    <a:bodyPr/>
                    <a:lstStyle/>
                    <a:p>
                      <a:pPr>
                        <a:lnSpc>
                          <a:spcPct val="100000"/>
                        </a:lnSpc>
                      </a:pPr>
                      <a:r>
                        <a:rPr kumimoji="1" lang="ja-JP" altLang="en-US" sz="1000" b="1" u="none" dirty="0">
                          <a:solidFill>
                            <a:schemeClr val="tx1"/>
                          </a:solidFill>
                          <a:latin typeface="BIZ UDPゴシック" panose="020B0400000000000000" pitchFamily="50" charset="-128"/>
                          <a:ea typeface="BIZ UDPゴシック" panose="020B0400000000000000" pitchFamily="50" charset="-128"/>
                        </a:rPr>
                        <a:t>■ ハートフルオフィス推進事業</a:t>
                      </a:r>
                      <a:r>
                        <a:rPr kumimoji="1" lang="ja-JP" altLang="en-US" sz="80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800" u="none" dirty="0">
                          <a:solidFill>
                            <a:schemeClr val="tx1"/>
                          </a:solidFill>
                          <a:latin typeface="BIZ UDPゴシック" panose="020B0400000000000000" pitchFamily="50" charset="-128"/>
                          <a:ea typeface="BIZ UDPゴシック" panose="020B0400000000000000" pitchFamily="50" charset="-128"/>
                        </a:rPr>
                        <a:t>131,316</a:t>
                      </a:r>
                      <a:r>
                        <a:rPr kumimoji="1" lang="ja-JP" altLang="en-US" sz="800" u="none" dirty="0">
                          <a:solidFill>
                            <a:schemeClr val="tx1"/>
                          </a:solidFill>
                          <a:latin typeface="BIZ UDPゴシック" panose="020B0400000000000000" pitchFamily="50" charset="-128"/>
                          <a:ea typeface="BIZ UDPゴシック" panose="020B0400000000000000" pitchFamily="50" charset="-128"/>
                        </a:rPr>
                        <a:t>千円）</a:t>
                      </a:r>
                      <a:endParaRPr kumimoji="1" lang="en-US" altLang="ja-JP" sz="800"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　知的障がい者・精神障がい者の非常勤雇用（チャレンジ雇用）を実施する。</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　知的障がいのある非常勤職員は「ハートフルオフィス」に集中配置し、庁内か</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　ら依頼された事務補助業務等を行う。精神障がいのある非常勤職員は各所</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　属に配置する。庁内での業務経験を活かした一般就労への移行を促進する。</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00" u="none" dirty="0">
                          <a:solidFill>
                            <a:schemeClr val="tx1"/>
                          </a:solidFill>
                          <a:latin typeface="BIZ UDPゴシック" panose="020B0400000000000000" pitchFamily="50" charset="-128"/>
                          <a:ea typeface="BIZ UDPゴシック" panose="020B0400000000000000" pitchFamily="50" charset="-128"/>
                        </a:rPr>
                        <a:t>　</a:t>
                      </a:r>
                      <a:endParaRPr kumimoji="1" lang="en-US" altLang="ja-JP" sz="1000"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00" b="1" u="none" dirty="0">
                          <a:solidFill>
                            <a:schemeClr val="tx1"/>
                          </a:solidFill>
                          <a:latin typeface="BIZ UDPゴシック" panose="020B0400000000000000" pitchFamily="50" charset="-128"/>
                          <a:ea typeface="BIZ UDPゴシック" panose="020B0400000000000000" pitchFamily="50" charset="-128"/>
                        </a:rPr>
                        <a:t>■ 庁内職場実習の促進</a:t>
                      </a:r>
                      <a:endParaRPr kumimoji="1" lang="en-US" altLang="ja-JP" sz="1000" b="1" u="none"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府庁での事務補助作業等を通じて、福祉施設利用者や支援学校等の生徒を</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対象とした職場実習の推進や、難病患者を対象としたモデル実習を実施する。　</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a:lnL w="19050" cap="flat" cmpd="sng" algn="ctr">
                      <a:solidFill>
                        <a:srgbClr val="B7C9E7"/>
                      </a:solidFill>
                      <a:prstDash val="solid"/>
                      <a:round/>
                      <a:headEnd type="none" w="med" len="med"/>
                      <a:tailEnd type="none" w="med" len="med"/>
                    </a:lnL>
                    <a:lnR w="12700" cap="flat" cmpd="sng" algn="ctr">
                      <a:noFill/>
                      <a:prstDash val="dot"/>
                      <a:round/>
                      <a:headEnd type="none" w="med" len="med"/>
                      <a:tailEnd type="none" w="med" len="med"/>
                    </a:lnR>
                    <a:lnT w="12700" cap="flat" cmpd="sng" algn="ctr">
                      <a:solidFill>
                        <a:srgbClr val="B7C9E7"/>
                      </a:solidFill>
                      <a:prstDash val="solid"/>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nSpc>
                          <a:spcPct val="100000"/>
                        </a:lnSpc>
                      </a:pPr>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行政の福祉化の推進</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00" b="1" u="none" dirty="0">
                          <a:solidFill>
                            <a:schemeClr val="tx1"/>
                          </a:solidFill>
                          <a:latin typeface="BIZ UDPゴシック" panose="020B0400000000000000" pitchFamily="50" charset="-128"/>
                          <a:ea typeface="BIZ UDPゴシック" panose="020B0400000000000000" pitchFamily="50" charset="-128"/>
                        </a:rPr>
                        <a:t>■ 庁舎等を活用した雇用の創出</a:t>
                      </a:r>
                      <a:endParaRPr kumimoji="1" lang="en-US" altLang="ja-JP" sz="1000" b="1"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本庁舎等の清掃委託業務の発注に係る総合評価一般競争入札や、公の施設の指定管理者の選定にあたり、障がい者の雇用を評価対象とした取組みを</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a:lnSpc>
                          <a:spcPct val="100000"/>
                        </a:lnSpc>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実施する。</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a:lnSpc>
                          <a:spcPct val="100000"/>
                        </a:lnSpc>
                      </a:pPr>
                      <a:endParaRPr kumimoji="1" lang="en-US" altLang="ja-JP" sz="1000" b="1"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00" b="1" u="none" dirty="0">
                          <a:solidFill>
                            <a:schemeClr val="tx1"/>
                          </a:solidFill>
                          <a:latin typeface="BIZ UDPゴシック" panose="020B0400000000000000" pitchFamily="50" charset="-128"/>
                          <a:ea typeface="BIZ UDPゴシック" panose="020B0400000000000000" pitchFamily="50" charset="-128"/>
                        </a:rPr>
                        <a:t>■ 府有施設の清掃業務を活用した就労訓練の実施</a:t>
                      </a:r>
                      <a:endParaRPr kumimoji="1" lang="en-US" altLang="ja-JP" sz="1000" b="1"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u="none" dirty="0">
                          <a:solidFill>
                            <a:schemeClr val="tx1"/>
                          </a:solidFill>
                          <a:latin typeface="BIZ UDPゴシック" panose="020B0400000000000000" pitchFamily="50" charset="-128"/>
                          <a:ea typeface="BIZ UDPゴシック" panose="020B0400000000000000" pitchFamily="50" charset="-128"/>
                        </a:rPr>
                        <a:t>　府有施設における清掃業務発注を就労訓練の場として活用し、知的障がい</a:t>
                      </a:r>
                      <a:endParaRPr kumimoji="1" lang="en-US" altLang="ja-JP" sz="900" b="0" u="none"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u="none" dirty="0">
                          <a:solidFill>
                            <a:schemeClr val="tx1"/>
                          </a:solidFill>
                          <a:latin typeface="BIZ UDPゴシック" panose="020B0400000000000000" pitchFamily="50" charset="-128"/>
                          <a:ea typeface="BIZ UDPゴシック" panose="020B0400000000000000" pitchFamily="50" charset="-128"/>
                        </a:rPr>
                        <a:t>　者等の就労を支援する。</a:t>
                      </a:r>
                      <a:endParaRPr kumimoji="1" lang="en-US" altLang="ja-JP" sz="900" b="0" u="non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noFill/>
                      <a:prstDash val="dot"/>
                      <a:round/>
                      <a:headEnd type="none" w="med" len="med"/>
                      <a:tailEnd type="none" w="med" len="med"/>
                    </a:lnL>
                    <a:lnR w="9525"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u="none" dirty="0">
                          <a:latin typeface="BIZ UDPゴシック" panose="020B0400000000000000" pitchFamily="50" charset="-128"/>
                          <a:ea typeface="BIZ UDPゴシック" panose="020B0400000000000000" pitchFamily="50" charset="-128"/>
                        </a:rPr>
                        <a:t>■ 障がい者サポートカンパニー登録</a:t>
                      </a:r>
                      <a:r>
                        <a:rPr kumimoji="1" lang="ja-JP" altLang="en-US" sz="1000" b="1" u="none" dirty="0">
                          <a:solidFill>
                            <a:schemeClr val="tx1"/>
                          </a:solidFill>
                          <a:latin typeface="BIZ UDPゴシック" panose="020B0400000000000000" pitchFamily="50" charset="-128"/>
                          <a:ea typeface="BIZ UDPゴシック" panose="020B0400000000000000" pitchFamily="50" charset="-128"/>
                        </a:rPr>
                        <a:t>制度</a:t>
                      </a:r>
                      <a:r>
                        <a:rPr kumimoji="1" lang="ja-JP" altLang="en-US" sz="800" b="0" u="none" dirty="0">
                          <a:solidFill>
                            <a:schemeClr val="tx1"/>
                          </a:solidFill>
                          <a:latin typeface="BIZ UDPゴシック" panose="020B0400000000000000" pitchFamily="50" charset="-128"/>
                          <a:ea typeface="BIZ UDPゴシック" panose="020B0400000000000000" pitchFamily="50" charset="-128"/>
                        </a:rPr>
                        <a:t>（</a:t>
                      </a:r>
                      <a:r>
                        <a:rPr kumimoji="1" lang="en-US" altLang="ja-JP" sz="800" b="0" u="none" dirty="0">
                          <a:solidFill>
                            <a:schemeClr val="tx1"/>
                          </a:solidFill>
                          <a:latin typeface="BIZ UDPゴシック" panose="020B0400000000000000" pitchFamily="50" charset="-128"/>
                          <a:ea typeface="BIZ UDPゴシック" panose="020B0400000000000000" pitchFamily="50" charset="-128"/>
                        </a:rPr>
                        <a:t>1,058</a:t>
                      </a:r>
                      <a:r>
                        <a:rPr kumimoji="1" lang="ja-JP" altLang="en-US" sz="800" b="0" u="none" dirty="0">
                          <a:solidFill>
                            <a:schemeClr val="tx1"/>
                          </a:solidFill>
                          <a:latin typeface="BIZ UDPゴシック" panose="020B0400000000000000" pitchFamily="50" charset="-128"/>
                          <a:ea typeface="BIZ UDPゴシック" panose="020B0400000000000000" pitchFamily="50" charset="-128"/>
                        </a:rPr>
                        <a:t>千円）</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障がい者の雇用等を積極的に実施する企業等を「大阪府障がい者サポート</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カンパニー」として登録し、その取組みの周知や顕彰により府内の障がい者</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雇用の機運を高め、障がい者の雇用と就労支援を推進する。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lnL w="9525"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9525"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8547191"/>
                  </a:ext>
                </a:extLst>
              </a:tr>
              <a:tr h="252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u="none" dirty="0">
                          <a:latin typeface="BIZ UDPゴシック" panose="020B0400000000000000" pitchFamily="50" charset="-128"/>
                          <a:ea typeface="BIZ UDPゴシック" panose="020B0400000000000000" pitchFamily="50" charset="-128"/>
                        </a:rPr>
                        <a:t>③ 就労に向けた関係機関の連携</a:t>
                      </a:r>
                      <a:endParaRPr kumimoji="1" lang="en-US" altLang="ja-JP" sz="1000" b="1" u="none" dirty="0">
                        <a:latin typeface="BIZ UDPゴシック" panose="020B0400000000000000" pitchFamily="50" charset="-128"/>
                        <a:ea typeface="BIZ UDPゴシック" panose="020B0400000000000000" pitchFamily="50" charset="-128"/>
                      </a:endParaRPr>
                    </a:p>
                  </a:txBody>
                  <a:tcPr>
                    <a:lnL w="9525"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9525" cap="flat" cmpd="sng" algn="ctr">
                      <a:solidFill>
                        <a:srgbClr val="B7C9E7"/>
                      </a:solidFill>
                      <a:prstDash val="solid"/>
                      <a:round/>
                      <a:headEnd type="none" w="med" len="med"/>
                      <a:tailEnd type="none" w="med" len="med"/>
                    </a:lnT>
                    <a:lnB w="9525"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915620595"/>
                  </a:ext>
                </a:extLst>
              </a:tr>
              <a:tr h="50918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u="none" dirty="0">
                          <a:latin typeface="BIZ UDPゴシック" panose="020B0400000000000000" pitchFamily="50" charset="-128"/>
                          <a:ea typeface="BIZ UDPゴシック" panose="020B0400000000000000" pitchFamily="50" charset="-128"/>
                        </a:rPr>
                        <a:t>■ 大阪府障がい者自立支援協議会における就労支援の推進</a:t>
                      </a:r>
                      <a:endParaRPr kumimoji="1" lang="en-US" altLang="ja-JP" sz="1000" b="1" u="none"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就労支援部会において、関係機関と連携のもと、就労支援に関する課題等に</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ついて協議検討し、府内の雇用・就労促進のための取組みを推進する。</a:t>
                      </a:r>
                      <a:endParaRPr kumimoji="1" lang="en-US" altLang="ja-JP" sz="1000" b="1" u="none" dirty="0">
                        <a:latin typeface="BIZ UDPゴシック" panose="020B0400000000000000" pitchFamily="50" charset="-128"/>
                        <a:ea typeface="BIZ UDPゴシック" panose="020B0400000000000000" pitchFamily="50" charset="-128"/>
                      </a:endParaRPr>
                    </a:p>
                  </a:txBody>
                  <a:tcPr>
                    <a:lnL w="9525"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9525" cap="flat" cmpd="sng" algn="ctr">
                      <a:solidFill>
                        <a:srgbClr val="B7C9E7"/>
                      </a:solidFill>
                      <a:prstDash val="solid"/>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02596604"/>
                  </a:ext>
                </a:extLst>
              </a:tr>
            </a:tbl>
          </a:graphicData>
        </a:graphic>
      </p:graphicFrame>
      <p:graphicFrame>
        <p:nvGraphicFramePr>
          <p:cNvPr id="29" name="表 3">
            <a:extLst>
              <a:ext uri="{FF2B5EF4-FFF2-40B4-BE49-F238E27FC236}">
                <a16:creationId xmlns:a16="http://schemas.microsoft.com/office/drawing/2014/main" id="{B8465B28-128C-410C-B5D2-59F34A6AD181}"/>
              </a:ext>
            </a:extLst>
          </p:cNvPr>
          <p:cNvGraphicFramePr>
            <a:graphicFrameLocks noGrp="1"/>
          </p:cNvGraphicFramePr>
          <p:nvPr>
            <p:extLst>
              <p:ext uri="{D42A27DB-BD31-4B8C-83A1-F6EECF244321}">
                <p14:modId xmlns:p14="http://schemas.microsoft.com/office/powerpoint/2010/main" val="3888010081"/>
              </p:ext>
            </p:extLst>
          </p:nvPr>
        </p:nvGraphicFramePr>
        <p:xfrm>
          <a:off x="67212" y="2865629"/>
          <a:ext cx="12057576" cy="2607986"/>
        </p:xfrm>
        <a:graphic>
          <a:graphicData uri="http://schemas.openxmlformats.org/drawingml/2006/table">
            <a:tbl>
              <a:tblPr firstRow="1" bandRow="1">
                <a:tableStyleId>{5940675A-B579-460E-94D1-54222C63F5DA}</a:tableStyleId>
              </a:tblPr>
              <a:tblGrid>
                <a:gridCol w="4019192">
                  <a:extLst>
                    <a:ext uri="{9D8B030D-6E8A-4147-A177-3AD203B41FA5}">
                      <a16:colId xmlns:a16="http://schemas.microsoft.com/office/drawing/2014/main" val="3910901997"/>
                    </a:ext>
                  </a:extLst>
                </a:gridCol>
                <a:gridCol w="4019192">
                  <a:extLst>
                    <a:ext uri="{9D8B030D-6E8A-4147-A177-3AD203B41FA5}">
                      <a16:colId xmlns:a16="http://schemas.microsoft.com/office/drawing/2014/main" val="3550672918"/>
                    </a:ext>
                  </a:extLst>
                </a:gridCol>
                <a:gridCol w="4019192">
                  <a:extLst>
                    <a:ext uri="{9D8B030D-6E8A-4147-A177-3AD203B41FA5}">
                      <a16:colId xmlns:a16="http://schemas.microsoft.com/office/drawing/2014/main" val="283545116"/>
                    </a:ext>
                  </a:extLst>
                </a:gridCol>
              </a:tblGrid>
              <a:tr h="252433">
                <a:tc gridSpan="3">
                  <a:txBody>
                    <a:bodyPr/>
                    <a:lstStyle/>
                    <a:p>
                      <a:pPr>
                        <a:lnSpc>
                          <a:spcPct val="100000"/>
                        </a:lnSpc>
                      </a:pPr>
                      <a:r>
                        <a:rPr kumimoji="1" lang="ja-JP" altLang="en-US" sz="1000" b="1" dirty="0">
                          <a:latin typeface="BIZ UDPゴシック" panose="020B0400000000000000" pitchFamily="50" charset="-128"/>
                          <a:ea typeface="BIZ UDPゴシック" panose="020B0400000000000000" pitchFamily="50" charset="-128"/>
                        </a:rPr>
                        <a:t>めざすべき姿（</a:t>
                      </a:r>
                      <a:r>
                        <a:rPr kumimoji="1" lang="en-US" altLang="ja-JP" sz="1000" b="1" dirty="0">
                          <a:latin typeface="BIZ UDPゴシック" panose="020B0400000000000000" pitchFamily="50" charset="-128"/>
                          <a:ea typeface="BIZ UDPゴシック" panose="020B0400000000000000" pitchFamily="50" charset="-128"/>
                        </a:rPr>
                        <a:t>2</a:t>
                      </a:r>
                      <a:r>
                        <a:rPr kumimoji="1" lang="ja-JP" altLang="en-US" sz="1000" b="1" dirty="0">
                          <a:latin typeface="BIZ UDPゴシック" panose="020B0400000000000000" pitchFamily="50" charset="-128"/>
                          <a:ea typeface="BIZ UDPゴシック" panose="020B0400000000000000" pitchFamily="50" charset="-128"/>
                        </a:rPr>
                        <a:t>）：いろいろな場で障がい者が仕事をできる</a:t>
                      </a:r>
                    </a:p>
                  </a:txBody>
                  <a:tcPr>
                    <a:lnL w="19050"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1905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550778778"/>
                  </a:ext>
                </a:extLst>
              </a:tr>
              <a:tr h="252433">
                <a:tc>
                  <a:txBody>
                    <a:bodyPr/>
                    <a:lstStyle/>
                    <a:p>
                      <a:pPr>
                        <a:lnSpc>
                          <a:spcPct val="100000"/>
                        </a:lnSpc>
                      </a:pPr>
                      <a:r>
                        <a:rPr kumimoji="1" lang="ja-JP" altLang="en-US" sz="1000" b="1" u="none" dirty="0">
                          <a:latin typeface="BIZ UDPゴシック" panose="020B0400000000000000" pitchFamily="50" charset="-128"/>
                          <a:ea typeface="BIZ UDPゴシック" panose="020B0400000000000000" pitchFamily="50" charset="-128"/>
                        </a:rPr>
                        <a:t>① 就労移行支援・就労継続支援事業の機能強化</a:t>
                      </a:r>
                    </a:p>
                  </a:txBody>
                  <a:tcPr>
                    <a:lnL w="19050" cap="flat" cmpd="sng" algn="ctr">
                      <a:solidFill>
                        <a:srgbClr val="B7C9E7"/>
                      </a:solidFill>
                      <a:prstDash val="solid"/>
                      <a:round/>
                      <a:headEnd type="none" w="med" len="med"/>
                      <a:tailEnd type="none" w="med" len="med"/>
                    </a:lnL>
                    <a:lnR w="9525"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679308" rtl="0" eaLnBrk="1" fontAlgn="auto" latinLnBrk="0" hangingPunct="1">
                        <a:lnSpc>
                          <a:spcPct val="100000"/>
                        </a:lnSpc>
                        <a:spcBef>
                          <a:spcPts val="0"/>
                        </a:spcBef>
                        <a:spcAft>
                          <a:spcPts val="0"/>
                        </a:spcAft>
                        <a:buClrTx/>
                        <a:buSzTx/>
                        <a:buFontTx/>
                        <a:buNone/>
                        <a:tabLst/>
                        <a:defRPr/>
                      </a:pPr>
                      <a:r>
                        <a:rPr kumimoji="1" lang="ja-JP" altLang="en-US" sz="1000" b="1" u="none" dirty="0">
                          <a:latin typeface="BIZ UDPゴシック" panose="020B0400000000000000" pitchFamily="50" charset="-128"/>
                          <a:ea typeface="BIZ UDPゴシック" panose="020B0400000000000000" pitchFamily="50" charset="-128"/>
                        </a:rPr>
                        <a:t>② 工賃水準の向上</a:t>
                      </a:r>
                      <a:endParaRPr kumimoji="1" lang="en-US" altLang="ja-JP" sz="1000" b="1" u="none" dirty="0">
                        <a:latin typeface="BIZ UDPゴシック" panose="020B0400000000000000" pitchFamily="50" charset="-128"/>
                        <a:ea typeface="BIZ UDPゴシック" panose="020B0400000000000000" pitchFamily="50" charset="-128"/>
                      </a:endParaRPr>
                    </a:p>
                  </a:txBody>
                  <a:tcPr>
                    <a:lnL w="9525" cap="flat" cmpd="sng" algn="ctr">
                      <a:solidFill>
                        <a:srgbClr val="B7C9E7"/>
                      </a:solidFill>
                      <a:prstDash val="solid"/>
                      <a:round/>
                      <a:headEnd type="none" w="med" len="med"/>
                      <a:tailEnd type="none" w="med" len="med"/>
                    </a:lnL>
                    <a:lnR w="9525"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u="none" dirty="0">
                          <a:latin typeface="BIZ UDPゴシック" panose="020B0400000000000000" pitchFamily="50" charset="-128"/>
                          <a:ea typeface="BIZ UDPゴシック" panose="020B0400000000000000" pitchFamily="50" charset="-128"/>
                        </a:rPr>
                        <a:t>③ 企業等の雇用だけでなく多様な障がい者の働く場の拡大</a:t>
                      </a:r>
                    </a:p>
                  </a:txBody>
                  <a:tcPr>
                    <a:lnL w="9525"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270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678769516"/>
                  </a:ext>
                </a:extLst>
              </a:tr>
              <a:tr h="1987910">
                <a:tc>
                  <a:txBody>
                    <a:bodyPr/>
                    <a:lstStyle/>
                    <a:p>
                      <a:pPr>
                        <a:lnSpc>
                          <a:spcPct val="100000"/>
                        </a:lnSpc>
                      </a:pPr>
                      <a:r>
                        <a:rPr kumimoji="1" lang="ja-JP" altLang="en-US" sz="1000" b="1" u="none" dirty="0">
                          <a:latin typeface="BIZ UDPゴシック" panose="020B0400000000000000" pitchFamily="50" charset="-128"/>
                          <a:ea typeface="BIZ UDPゴシック" panose="020B0400000000000000" pitchFamily="50" charset="-128"/>
                        </a:rPr>
                        <a:t>■ 就労移行等連携調整事業</a:t>
                      </a:r>
                      <a:r>
                        <a:rPr kumimoji="1" lang="ja-JP" altLang="en-US" sz="800" b="0" u="none" dirty="0">
                          <a:latin typeface="BIZ UDPゴシック" panose="020B0400000000000000" pitchFamily="50" charset="-128"/>
                          <a:ea typeface="BIZ UDPゴシック" panose="020B0400000000000000" pitchFamily="50" charset="-128"/>
                        </a:rPr>
                        <a:t>（</a:t>
                      </a:r>
                      <a:r>
                        <a:rPr kumimoji="1" lang="en-US" altLang="ja-JP" sz="800" b="0" u="none" dirty="0">
                          <a:latin typeface="BIZ UDPゴシック" panose="020B0400000000000000" pitchFamily="50" charset="-128"/>
                          <a:ea typeface="BIZ UDPゴシック" panose="020B0400000000000000" pitchFamily="50" charset="-128"/>
                        </a:rPr>
                        <a:t>2,828</a:t>
                      </a:r>
                      <a:r>
                        <a:rPr kumimoji="1" lang="ja-JP" altLang="en-US" sz="800" b="0" u="none" dirty="0">
                          <a:latin typeface="BIZ UDPゴシック" panose="020B0400000000000000" pitchFamily="50" charset="-128"/>
                          <a:ea typeface="BIZ UDPゴシック" panose="020B0400000000000000" pitchFamily="50" charset="-128"/>
                        </a:rPr>
                        <a:t>千円）</a:t>
                      </a:r>
                      <a:endParaRPr kumimoji="1" lang="en-US" altLang="ja-JP" sz="800" b="0" u="none"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府内の就労移行支援事業所等の支援力の向上及び地域の関係機関と連携し　　</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た支援体制の構築を図る。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u="none" dirty="0">
                        <a:latin typeface="BIZ UDPゴシック" panose="020B0400000000000000" pitchFamily="50" charset="-128"/>
                        <a:ea typeface="BIZ UDPゴシック" panose="020B0400000000000000" pitchFamily="50" charset="-128"/>
                      </a:endParaRPr>
                    </a:p>
                    <a:p>
                      <a:pPr>
                        <a:lnSpc>
                          <a:spcPct val="100000"/>
                        </a:lnSpc>
                      </a:pPr>
                      <a:r>
                        <a:rPr kumimoji="1" lang="ja-JP" altLang="en-US" sz="1000" b="1" u="none" dirty="0">
                          <a:latin typeface="BIZ UDPゴシック" panose="020B0400000000000000" pitchFamily="50" charset="-128"/>
                          <a:ea typeface="BIZ UDPゴシック" panose="020B0400000000000000" pitchFamily="50" charset="-128"/>
                        </a:rPr>
                        <a:t>■ 精神障がい者社会生活適応訓練事業</a:t>
                      </a:r>
                      <a:r>
                        <a:rPr kumimoji="1" lang="ja-JP" altLang="en-US" sz="800" b="0" u="none" dirty="0">
                          <a:latin typeface="BIZ UDPゴシック" panose="020B0400000000000000" pitchFamily="50" charset="-128"/>
                          <a:ea typeface="BIZ UDPゴシック" panose="020B0400000000000000" pitchFamily="50" charset="-128"/>
                        </a:rPr>
                        <a:t>（</a:t>
                      </a:r>
                      <a:r>
                        <a:rPr kumimoji="1" lang="en-US" altLang="ja-JP" sz="800" b="0" u="none" dirty="0">
                          <a:latin typeface="BIZ UDPゴシック" panose="020B0400000000000000" pitchFamily="50" charset="-128"/>
                          <a:ea typeface="BIZ UDPゴシック" panose="020B0400000000000000" pitchFamily="50" charset="-128"/>
                        </a:rPr>
                        <a:t>5,402</a:t>
                      </a:r>
                      <a:r>
                        <a:rPr kumimoji="1" lang="ja-JP" altLang="en-US" sz="800" b="0" u="none" dirty="0">
                          <a:latin typeface="BIZ UDPゴシック" panose="020B0400000000000000" pitchFamily="50" charset="-128"/>
                          <a:ea typeface="BIZ UDPゴシック" panose="020B0400000000000000" pitchFamily="50" charset="-128"/>
                        </a:rPr>
                        <a:t>千円）</a:t>
                      </a:r>
                      <a:endParaRPr kumimoji="1" lang="en-US" altLang="ja-JP" sz="800" b="0" i="0" u="none" strike="noStrike" kern="1200" cap="none" spc="0" normalizeH="0" baseline="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a:lnSpc>
                          <a:spcPct val="100000"/>
                        </a:lnSpc>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精神障がい者が協力事業所での訓練を通じて社会生活を送るための適応力</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100000"/>
                        </a:lnSpc>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を養うことにより、社会的自立を促進する。併せて、関係機関に対し、精神障</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100000"/>
                        </a:lnSpc>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がい者の社会参加や就労への理解と深めるためのセミナーを開催する。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lnL w="19050" cap="flat" cmpd="sng" algn="ctr">
                      <a:solidFill>
                        <a:srgbClr val="B7C9E7"/>
                      </a:solidFill>
                      <a:prstDash val="solid"/>
                      <a:round/>
                      <a:headEnd type="none" w="med" len="med"/>
                      <a:tailEnd type="none" w="med" len="med"/>
                    </a:lnL>
                    <a:lnR w="9525"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kumimoji="1" lang="ja-JP" altLang="en-US" sz="1000" b="1" u="none" dirty="0">
                          <a:latin typeface="BIZ UDPゴシック" panose="020B0400000000000000" pitchFamily="50" charset="-128"/>
                          <a:ea typeface="BIZ UDPゴシック" panose="020B0400000000000000" pitchFamily="50" charset="-128"/>
                        </a:rPr>
                        <a:t>■ 工賃向上計画支援事業</a:t>
                      </a:r>
                      <a:r>
                        <a:rPr kumimoji="1" lang="ja-JP" altLang="en-US" sz="800" b="0" u="none" dirty="0">
                          <a:latin typeface="BIZ UDPゴシック" panose="020B0400000000000000" pitchFamily="50" charset="-128"/>
                          <a:ea typeface="BIZ UDPゴシック" panose="020B0400000000000000" pitchFamily="50" charset="-128"/>
                        </a:rPr>
                        <a:t>（</a:t>
                      </a:r>
                      <a:r>
                        <a:rPr kumimoji="1" lang="en-US" altLang="ja-JP" sz="800" b="0" u="none" dirty="0">
                          <a:latin typeface="BIZ UDPゴシック" panose="020B0400000000000000" pitchFamily="50" charset="-128"/>
                          <a:ea typeface="BIZ UDPゴシック" panose="020B0400000000000000" pitchFamily="50" charset="-128"/>
                        </a:rPr>
                        <a:t>27,299</a:t>
                      </a:r>
                      <a:r>
                        <a:rPr kumimoji="1" lang="ja-JP" altLang="en-US" sz="800" b="0" u="none" dirty="0">
                          <a:latin typeface="BIZ UDPゴシック" panose="020B0400000000000000" pitchFamily="50" charset="-128"/>
                          <a:ea typeface="BIZ UDPゴシック" panose="020B0400000000000000" pitchFamily="50" charset="-128"/>
                        </a:rPr>
                        <a:t>千円）</a:t>
                      </a:r>
                      <a:endParaRPr kumimoji="1" lang="en-US" altLang="ja-JP" sz="800" b="0" u="none"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福祉施設で働く障がい者の工賃の向上を図るため、</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施設の経営力・技術力向上等の支援や、共同受注窓口の運営、</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製品「こさえたん」の認知度向上に向けた情報を発信する。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BIZ UDPゴシック" panose="020B0400000000000000" pitchFamily="50" charset="-128"/>
                          <a:ea typeface="BIZ UDPゴシック" panose="020B0400000000000000" pitchFamily="50" charset="-128"/>
                        </a:rPr>
                        <a:t>■ 障害者優先調達推進法に基づく調達促進</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障害者優先調達推進法に基づき、毎年度「大阪府優先調達方針」を策定し、</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庁内における物品等の調達の増進を図るとともに、市町村や民間企業等へ</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働きかける。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工賃向上計画の推進に関する専門委員会</a:t>
                      </a:r>
                      <a:endParaRPr kumimoji="1" lang="en-US" altLang="ja-JP" sz="1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福祉施設で働く障がい者の工賃向上支援に関する課題等について協議検討</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し、工賃の向上に向けた取組みを推進する。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lnL w="9525" cap="flat" cmpd="sng" algn="ctr">
                      <a:solidFill>
                        <a:srgbClr val="B7C9E7"/>
                      </a:solidFill>
                      <a:prstDash val="solid"/>
                      <a:round/>
                      <a:headEnd type="none" w="med" len="med"/>
                      <a:tailEnd type="none" w="med" len="med"/>
                    </a:lnL>
                    <a:lnR w="9525"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kumimoji="1" lang="ja-JP" altLang="en-US" sz="1000" b="1" dirty="0">
                          <a:latin typeface="BIZ UDPゴシック" panose="020B0400000000000000" pitchFamily="50" charset="-128"/>
                          <a:ea typeface="BIZ UDPゴシック" panose="020B0400000000000000" pitchFamily="50" charset="-128"/>
                        </a:rPr>
                        <a:t>■ 雇用施策との連携による重度障害者等就労支援特別事業</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自営等や企業で働く重度障がい者等に対して、市町村から重度訪問介護等</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事業者を通じ、通勤や職場等における支援を実施する。（市町村事業）</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100000"/>
                        </a:lnSpc>
                      </a:pP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大阪府ＩＴステーション事業</a:t>
                      </a:r>
                      <a:endParaRPr kumimoji="1" lang="en-US" altLang="ja-JP"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福祉情報コミュニケーションセンターの指定管理業務として、就労をめざす</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障がい者を対象に</a:t>
                      </a:r>
                      <a:r>
                        <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IT</a:t>
                      </a: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講習・訓練を実施する。また、障がい者のデジタルデバ</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イドの解消に向け、</a:t>
                      </a:r>
                      <a:r>
                        <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IT</a:t>
                      </a: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サポーターの養成・派遣を行い、障がい者の</a:t>
                      </a:r>
                      <a:r>
                        <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ICT</a:t>
                      </a: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機</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器</a:t>
                      </a: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利用相談や機器展示・貸出等のサポートを行う。</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障がい者在宅就業マッチング支援等事業</a:t>
                      </a:r>
                      <a:r>
                        <a:rPr kumimoji="1" lang="ja-JP" altLang="en-US"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6,613</a:t>
                      </a:r>
                      <a:r>
                        <a:rPr kumimoji="1" lang="ja-JP" altLang="en-US"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千円）</a:t>
                      </a:r>
                      <a:endParaRPr kumimoji="1" lang="en-US" altLang="ja-JP"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障がい者ＩＴ就労支援事業</a:t>
                      </a:r>
                      <a:r>
                        <a:rPr kumimoji="1" lang="ja-JP" altLang="en-US"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5,083</a:t>
                      </a:r>
                      <a:r>
                        <a:rPr kumimoji="1" lang="ja-JP" altLang="en-US"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千円）</a:t>
                      </a:r>
                      <a:endParaRPr kumimoji="1" lang="en-US" altLang="ja-JP"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障がい者テレワーカーの在宅就業支援のため、在宅就業支援団体によるマッ</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チングを支援し、庁内ＩＴ関連業務の在宅就業団体への発注を促進する。</a:t>
                      </a:r>
                      <a:endParaRPr kumimoji="1" lang="en-US" altLang="ja-JP" sz="9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a:lnL w="9525"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12700" cap="flat" cmpd="sng" algn="ctr">
                      <a:solidFill>
                        <a:srgbClr val="B7C9E7"/>
                      </a:solidFill>
                      <a:prstDash val="solid"/>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8547191"/>
                  </a:ext>
                </a:extLst>
              </a:tr>
            </a:tbl>
          </a:graphicData>
        </a:graphic>
      </p:graphicFrame>
      <p:graphicFrame>
        <p:nvGraphicFramePr>
          <p:cNvPr id="31" name="表 3">
            <a:extLst>
              <a:ext uri="{FF2B5EF4-FFF2-40B4-BE49-F238E27FC236}">
                <a16:creationId xmlns:a16="http://schemas.microsoft.com/office/drawing/2014/main" id="{BDBFDB54-361F-4984-A3DE-7CC13C594DD6}"/>
              </a:ext>
            </a:extLst>
          </p:cNvPr>
          <p:cNvGraphicFramePr>
            <a:graphicFrameLocks noGrp="1"/>
          </p:cNvGraphicFramePr>
          <p:nvPr>
            <p:extLst>
              <p:ext uri="{D42A27DB-BD31-4B8C-83A1-F6EECF244321}">
                <p14:modId xmlns:p14="http://schemas.microsoft.com/office/powerpoint/2010/main" val="3362691454"/>
              </p:ext>
            </p:extLst>
          </p:nvPr>
        </p:nvGraphicFramePr>
        <p:xfrm>
          <a:off x="67212" y="5532120"/>
          <a:ext cx="12057576" cy="1325880"/>
        </p:xfrm>
        <a:graphic>
          <a:graphicData uri="http://schemas.openxmlformats.org/drawingml/2006/table">
            <a:tbl>
              <a:tblPr firstRow="1" bandRow="1">
                <a:tableStyleId>{5940675A-B579-460E-94D1-54222C63F5DA}</a:tableStyleId>
              </a:tblPr>
              <a:tblGrid>
                <a:gridCol w="4019192">
                  <a:extLst>
                    <a:ext uri="{9D8B030D-6E8A-4147-A177-3AD203B41FA5}">
                      <a16:colId xmlns:a16="http://schemas.microsoft.com/office/drawing/2014/main" val="3910901997"/>
                    </a:ext>
                  </a:extLst>
                </a:gridCol>
                <a:gridCol w="4019192">
                  <a:extLst>
                    <a:ext uri="{9D8B030D-6E8A-4147-A177-3AD203B41FA5}">
                      <a16:colId xmlns:a16="http://schemas.microsoft.com/office/drawing/2014/main" val="3550672918"/>
                    </a:ext>
                  </a:extLst>
                </a:gridCol>
                <a:gridCol w="4019192">
                  <a:extLst>
                    <a:ext uri="{9D8B030D-6E8A-4147-A177-3AD203B41FA5}">
                      <a16:colId xmlns:a16="http://schemas.microsoft.com/office/drawing/2014/main" val="283545116"/>
                    </a:ext>
                  </a:extLst>
                </a:gridCol>
              </a:tblGrid>
              <a:tr h="236189">
                <a:tc gridSpan="3">
                  <a:txBody>
                    <a:bodyPr/>
                    <a:lstStyle/>
                    <a:p>
                      <a:r>
                        <a:rPr kumimoji="1" lang="ja-JP" altLang="en-US" sz="1000" b="1" dirty="0">
                          <a:latin typeface="BIZ UDPゴシック" panose="020B0400000000000000" pitchFamily="50" charset="-128"/>
                          <a:ea typeface="BIZ UDPゴシック" panose="020B0400000000000000" pitchFamily="50" charset="-128"/>
                        </a:rPr>
                        <a:t>めざすべき姿（</a:t>
                      </a:r>
                      <a:r>
                        <a:rPr kumimoji="1" lang="en-US" altLang="ja-JP" sz="1000" b="1" dirty="0">
                          <a:latin typeface="BIZ UDPゴシック" panose="020B0400000000000000" pitchFamily="50" charset="-128"/>
                          <a:ea typeface="BIZ UDPゴシック" panose="020B0400000000000000" pitchFamily="50" charset="-128"/>
                        </a:rPr>
                        <a:t>3</a:t>
                      </a:r>
                      <a:r>
                        <a:rPr kumimoji="1" lang="ja-JP" altLang="en-US" sz="1000" b="1" dirty="0">
                          <a:latin typeface="BIZ UDPゴシック" panose="020B0400000000000000" pitchFamily="50" charset="-128"/>
                          <a:ea typeface="BIZ UDPゴシック" panose="020B0400000000000000" pitchFamily="50" charset="-128"/>
                        </a:rPr>
                        <a:t>）：障がい者が長く働き続けることができる</a:t>
                      </a:r>
                    </a:p>
                  </a:txBody>
                  <a:tcPr>
                    <a:lnL w="19050" cap="flat" cmpd="sng" algn="ctr">
                      <a:solidFill>
                        <a:srgbClr val="B7C9E7"/>
                      </a:solidFill>
                      <a:prstDash val="solid"/>
                      <a:round/>
                      <a:headEnd type="none" w="med" len="med"/>
                      <a:tailEnd type="none" w="med" len="med"/>
                    </a:lnL>
                    <a:lnR w="19050" cap="flat" cmpd="sng" algn="ctr">
                      <a:solidFill>
                        <a:srgbClr val="B7C9E7"/>
                      </a:solidFill>
                      <a:prstDash val="solid"/>
                      <a:round/>
                      <a:headEnd type="none" w="med" len="med"/>
                      <a:tailEnd type="none" w="med" len="med"/>
                    </a:lnR>
                    <a:lnT w="19050" cap="flat" cmpd="sng" algn="ctr">
                      <a:solidFill>
                        <a:srgbClr val="B7C9E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550778778"/>
                  </a:ext>
                </a:extLst>
              </a:tr>
              <a:tr h="1048089">
                <a:tc>
                  <a:txBody>
                    <a:bodyPr/>
                    <a:lstStyle/>
                    <a:p>
                      <a:r>
                        <a:rPr kumimoji="1" lang="ja-JP" altLang="en-US" sz="1000" b="1" dirty="0">
                          <a:latin typeface="BIZ UDPゴシック" panose="020B0400000000000000" pitchFamily="50" charset="-128"/>
                          <a:ea typeface="BIZ UDPゴシック" panose="020B0400000000000000" pitchFamily="50" charset="-128"/>
                        </a:rPr>
                        <a:t>■ 障がい者就労・生活支援の拠点づくり推進事業</a:t>
                      </a:r>
                      <a:r>
                        <a:rPr kumimoji="1" lang="ja-JP" altLang="en-US" sz="800" b="0" dirty="0">
                          <a:latin typeface="BIZ UDPゴシック" panose="020B0400000000000000" pitchFamily="50" charset="-128"/>
                          <a:ea typeface="BIZ UDPゴシック" panose="020B0400000000000000" pitchFamily="50" charset="-128"/>
                        </a:rPr>
                        <a:t>（</a:t>
                      </a:r>
                      <a:r>
                        <a:rPr kumimoji="1" lang="en-US" altLang="ja-JP" sz="800" b="0" dirty="0">
                          <a:latin typeface="BIZ UDPゴシック" panose="020B0400000000000000" pitchFamily="50" charset="-128"/>
                          <a:ea typeface="BIZ UDPゴシック" panose="020B0400000000000000" pitchFamily="50" charset="-128"/>
                        </a:rPr>
                        <a:t>120,168</a:t>
                      </a:r>
                      <a:r>
                        <a:rPr kumimoji="1" lang="ja-JP" altLang="en-US" sz="800" b="0" dirty="0">
                          <a:latin typeface="BIZ UDPゴシック" panose="020B0400000000000000" pitchFamily="50" charset="-128"/>
                          <a:ea typeface="BIZ UDPゴシック" panose="020B0400000000000000" pitchFamily="50" charset="-128"/>
                        </a:rPr>
                        <a:t>千円）</a:t>
                      </a:r>
                      <a:endParaRPr kumimoji="1" lang="en-US" altLang="ja-JP" sz="10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就職や職場への定着が困難な障がい者及び就業経験のない障がい者に対し、　</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府内</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18</a:t>
                      </a: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ヶ所の障害者就業・生活支援センターにおいて、就業及びこれに伴う</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日常生活、社会生活上の支援を行うことにより、障がい者の職業生活におけ</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る自立を図る。</a:t>
                      </a:r>
                    </a:p>
                  </a:txBody>
                  <a:tcPr>
                    <a:lnL w="19050" cap="flat" cmpd="sng" algn="ctr">
                      <a:solidFill>
                        <a:srgbClr val="B7C9E7"/>
                      </a:solidFill>
                      <a:prstDash val="solid"/>
                      <a:round/>
                      <a:headEnd type="none" w="med" len="med"/>
                      <a:tailEnd type="none" w="med" len="med"/>
                    </a:lnL>
                    <a:lnR w="12700" cap="flat" cmpd="sng" algn="ctr">
                      <a:noFill/>
                      <a:prstDash val="dot"/>
                      <a:round/>
                      <a:headEnd type="none" w="med" len="med"/>
                      <a:tailEnd type="none" w="med" len="med"/>
                    </a:lnR>
                    <a:lnT w="12700" cap="flat" cmpd="sng" algn="ctr">
                      <a:noFill/>
                      <a:prstDash val="solid"/>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00" b="1" dirty="0">
                          <a:latin typeface="BIZ UDPゴシック" panose="020B0400000000000000" pitchFamily="50" charset="-128"/>
                          <a:ea typeface="BIZ UDPゴシック" panose="020B0400000000000000" pitchFamily="50" charset="-128"/>
                        </a:rPr>
                        <a:t>■ 「障害者等の職場環境整備等支援組織」の認定</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障がい者等の継続雇用のため、事業主における環境整備を支援する団体を</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認定し、公契約における就職困難者の就労支援を進める。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BIZ UDPゴシック" panose="020B0400000000000000" pitchFamily="50" charset="-128"/>
                          <a:ea typeface="BIZ UDPゴシック" panose="020B0400000000000000" pitchFamily="50" charset="-128"/>
                        </a:rPr>
                        <a:t>■ 関係機関と連携した就労支援策の展開</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latin typeface="BIZ UDPゴシック" panose="020B0400000000000000" pitchFamily="50" charset="-128"/>
                          <a:ea typeface="BIZ UDPゴシック" panose="020B0400000000000000" pitchFamily="50" charset="-128"/>
                        </a:rPr>
                        <a:t>　関係部局によるワーキンググループを開催し、相互の連携・協力をより一層</a:t>
                      </a:r>
                      <a:endParaRPr kumimoji="1" lang="en-US" altLang="ja-JP" sz="9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latin typeface="BIZ UDPゴシック" panose="020B0400000000000000" pitchFamily="50" charset="-128"/>
                          <a:ea typeface="BIZ UDPゴシック" panose="020B0400000000000000" pitchFamily="50" charset="-128"/>
                        </a:rPr>
                        <a:t>　進める。</a:t>
                      </a:r>
                      <a:endParaRPr kumimoji="1" lang="en-US" altLang="ja-JP" sz="1000" b="0" dirty="0">
                        <a:latin typeface="BIZ UDPゴシック" panose="020B0400000000000000" pitchFamily="50" charset="-128"/>
                        <a:ea typeface="BIZ UDPゴシック" panose="020B0400000000000000" pitchFamily="50" charset="-128"/>
                      </a:endParaRPr>
                    </a:p>
                  </a:txBody>
                  <a:tcPr>
                    <a:lnL w="12700" cap="flat" cmpd="sng" algn="ctr">
                      <a:noFill/>
                      <a:prstDash val="dot"/>
                      <a:round/>
                      <a:headEnd type="none" w="med" len="med"/>
                      <a:tailEnd type="none" w="med" len="med"/>
                    </a:lnL>
                    <a:lnR w="12700" cap="flat" cmpd="sng" algn="ctr">
                      <a:noFill/>
                      <a:prstDash val="dot"/>
                      <a:round/>
                      <a:headEnd type="none" w="med" len="med"/>
                      <a:tailEnd type="none" w="med" len="med"/>
                    </a:lnR>
                    <a:lnT w="12700" cap="flat" cmpd="sng" algn="ctr">
                      <a:noFill/>
                      <a:prstDash val="dot"/>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BIZ UDPゴシック" panose="020B0400000000000000" pitchFamily="50" charset="-128"/>
                          <a:ea typeface="BIZ UDPゴシック" panose="020B0400000000000000" pitchFamily="50" charset="-128"/>
                        </a:rPr>
                        <a:t>■ 障がい者雇用（正規雇用）における定着支援</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ハートフルオフィス推進事業（チャレンジ雇用）で培ってきたノウハウを活か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し、公務労働検討チームや、人事局・商工労働部・教育庁・福祉部からなる</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サポート体制検討チームにおいて、配属先である各部局へのサポートや研修</a:t>
                      </a: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等により、定着支援に向けて取り組む。</a:t>
                      </a:r>
                    </a:p>
                  </a:txBody>
                  <a:tcPr>
                    <a:lnL w="12700" cap="flat" cmpd="sng" algn="ctr">
                      <a:noFill/>
                      <a:prstDash val="dot"/>
                      <a:round/>
                      <a:headEnd type="none" w="med" len="med"/>
                      <a:tailEnd type="none" w="med" len="med"/>
                    </a:lnL>
                    <a:lnR w="19050" cap="flat" cmpd="sng" algn="ctr">
                      <a:solidFill>
                        <a:srgbClr val="B7C9E7"/>
                      </a:solidFill>
                      <a:prstDash val="solid"/>
                      <a:round/>
                      <a:headEnd type="none" w="med" len="med"/>
                      <a:tailEnd type="none" w="med" len="med"/>
                    </a:lnR>
                    <a:lnT w="12700" cap="flat" cmpd="sng" algn="ctr">
                      <a:noFill/>
                      <a:prstDash val="dot"/>
                      <a:round/>
                      <a:headEnd type="none" w="med" len="med"/>
                      <a:tailEnd type="none" w="med" len="med"/>
                    </a:lnT>
                    <a:lnB w="19050" cap="flat" cmpd="sng" algn="ctr">
                      <a:solidFill>
                        <a:srgbClr val="B7C9E7"/>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8547191"/>
                  </a:ext>
                </a:extLst>
              </a:tr>
            </a:tbl>
          </a:graphicData>
        </a:graphic>
      </p:graphicFrame>
      <p:sp>
        <p:nvSpPr>
          <p:cNvPr id="9" name="テキスト ボックス 8">
            <a:extLst>
              <a:ext uri="{FF2B5EF4-FFF2-40B4-BE49-F238E27FC236}">
                <a16:creationId xmlns:a16="http://schemas.microsoft.com/office/drawing/2014/main" id="{B2430FB9-AFD3-4154-A597-19AC9D9BFA95}"/>
              </a:ext>
            </a:extLst>
          </p:cNvPr>
          <p:cNvSpPr txBox="1"/>
          <p:nvPr/>
        </p:nvSpPr>
        <p:spPr bwMode="gray">
          <a:xfrm>
            <a:off x="6619846" y="20280"/>
            <a:ext cx="4470400" cy="400110"/>
          </a:xfrm>
          <a:prstGeom prst="rect">
            <a:avLst/>
          </a:prstGeom>
          <a:noFill/>
        </p:spPr>
        <p:txBody>
          <a:bodyPr wrap="square" rtlCol="0">
            <a:spAutoFit/>
          </a:bodyPr>
          <a:lstStyle/>
          <a:p>
            <a:pPr algn="r"/>
            <a:r>
              <a:rPr lang="ja-JP" altLang="en-US" sz="1000" b="1" dirty="0">
                <a:solidFill>
                  <a:schemeClr val="bg1">
                    <a:lumMod val="95000"/>
                  </a:schemeClr>
                </a:solidFill>
                <a:latin typeface="BIZ UDPゴシック" panose="020B0400000000000000" pitchFamily="50" charset="-128"/>
                <a:ea typeface="BIZ UDPゴシック" panose="020B0400000000000000" pitchFamily="50" charset="-128"/>
              </a:rPr>
              <a:t>令和６年度 第２回 大阪府障がい者自立支援協議会就労支援部会</a:t>
            </a:r>
            <a:endParaRPr lang="en-US" altLang="ja-JP" sz="1000" b="1" dirty="0">
              <a:solidFill>
                <a:schemeClr val="bg1">
                  <a:lumMod val="95000"/>
                </a:schemeClr>
              </a:solidFill>
              <a:latin typeface="BIZ UDPゴシック" panose="020B0400000000000000" pitchFamily="50" charset="-128"/>
              <a:ea typeface="BIZ UDPゴシック" panose="020B0400000000000000" pitchFamily="50" charset="-128"/>
            </a:endParaRPr>
          </a:p>
          <a:p>
            <a:pPr algn="r"/>
            <a:r>
              <a:rPr kumimoji="1" lang="ja-JP" altLang="en-US" sz="1000" b="1" dirty="0">
                <a:solidFill>
                  <a:schemeClr val="bg1">
                    <a:lumMod val="95000"/>
                  </a:schemeClr>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000" b="1" dirty="0">
              <a:solidFill>
                <a:schemeClr val="bg1">
                  <a:lumMod val="95000"/>
                </a:schemeClr>
              </a:solidFill>
            </a:endParaRPr>
          </a:p>
        </p:txBody>
      </p:sp>
      <p:pic>
        <p:nvPicPr>
          <p:cNvPr id="6" name="図 5">
            <a:extLst>
              <a:ext uri="{FF2B5EF4-FFF2-40B4-BE49-F238E27FC236}">
                <a16:creationId xmlns:a16="http://schemas.microsoft.com/office/drawing/2014/main" id="{64EF20DE-E8A1-471E-8DA3-5584B9AC08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91900" y="1081820"/>
            <a:ext cx="526558" cy="526558"/>
          </a:xfrm>
          <a:prstGeom prst="ellipse">
            <a:avLst/>
          </a:prstGeom>
        </p:spPr>
      </p:pic>
      <p:pic>
        <p:nvPicPr>
          <p:cNvPr id="12" name="図 11">
            <a:extLst>
              <a:ext uri="{FF2B5EF4-FFF2-40B4-BE49-F238E27FC236}">
                <a16:creationId xmlns:a16="http://schemas.microsoft.com/office/drawing/2014/main" id="{E1E82932-7AE0-47BC-A847-30FC4067E7BB}"/>
              </a:ext>
            </a:extLst>
          </p:cNvPr>
          <p:cNvPicPr>
            <a:picLocks noChangeAspect="1"/>
          </p:cNvPicPr>
          <p:nvPr/>
        </p:nvPicPr>
        <p:blipFill>
          <a:blip r:embed="rId3"/>
          <a:stretch>
            <a:fillRect/>
          </a:stretch>
        </p:blipFill>
        <p:spPr>
          <a:xfrm>
            <a:off x="7269480" y="3476552"/>
            <a:ext cx="632460" cy="611764"/>
          </a:xfrm>
          <a:prstGeom prst="rect">
            <a:avLst/>
          </a:prstGeom>
        </p:spPr>
      </p:pic>
    </p:spTree>
    <p:extLst>
      <p:ext uri="{BB962C8B-B14F-4D97-AF65-F5344CB8AC3E}">
        <p14:creationId xmlns:p14="http://schemas.microsoft.com/office/powerpoint/2010/main" val="22545215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1895</TotalTime>
  <Words>1295</Words>
  <PresentationFormat>ワイド画面</PresentationFormat>
  <Paragraphs>92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2025-03-24T07:57:19Z</cp:lastPrinted>
  <dcterms:created xsi:type="dcterms:W3CDTF">2020-03-18T04:38:49Z</dcterms:created>
  <dcterms:modified xsi:type="dcterms:W3CDTF">2025-03-24T09:01:52Z</dcterms:modified>
</cp:coreProperties>
</file>