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6" r:id="rId3"/>
    <p:sldId id="257" r:id="rId4"/>
    <p:sldId id="258" r:id="rId5"/>
    <p:sldId id="259" r:id="rId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自立支援課" initials="O" lastIdx="1" clrIdx="0">
    <p:extLst>
      <p:ext uri="{19B8F6BF-5375-455C-9EA6-DF929625EA0E}">
        <p15:presenceInfo xmlns:p15="http://schemas.microsoft.com/office/powerpoint/2012/main" userId="自立支援課"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94492" autoAdjust="0"/>
  </p:normalViewPr>
  <p:slideViewPr>
    <p:cSldViewPr snapToGrid="0" showGuides="1">
      <p:cViewPr varScale="1">
        <p:scale>
          <a:sx n="91" d="100"/>
          <a:sy n="91" d="100"/>
        </p:scale>
        <p:origin x="490" y="62"/>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A468EAF8-3752-4FA8-BA48-0FBEECA3D86D}" type="datetimeFigureOut">
              <a:rPr kumimoji="1" lang="ja-JP" altLang="en-US" smtClean="0"/>
              <a:t>2025/3/17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2"/>
          </a:xfrm>
          <a:prstGeom prst="rect">
            <a:avLst/>
          </a:prstGeom>
        </p:spPr>
        <p:txBody>
          <a:bodyPr vert="horz" lIns="91440" tIns="45720" rIns="91440" bIns="45720" rtlCol="0" anchor="b"/>
          <a:lstStyle>
            <a:lvl1pPr algn="r">
              <a:defRPr sz="1200"/>
            </a:lvl1pPr>
          </a:lstStyle>
          <a:p>
            <a:fld id="{14CCC012-FF1E-4844-939B-B97B9D7DCD7D}" type="slidenum">
              <a:rPr kumimoji="1" lang="ja-JP" altLang="en-US" smtClean="0"/>
              <a:t>‹#›</a:t>
            </a:fld>
            <a:endParaRPr kumimoji="1" lang="ja-JP" altLang="en-US"/>
          </a:p>
        </p:txBody>
      </p:sp>
    </p:spTree>
    <p:extLst>
      <p:ext uri="{BB962C8B-B14F-4D97-AF65-F5344CB8AC3E}">
        <p14:creationId xmlns:p14="http://schemas.microsoft.com/office/powerpoint/2010/main" val="23584254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CCC012-FF1E-4844-939B-B97B9D7DCD7D}" type="slidenum">
              <a:rPr kumimoji="1" lang="ja-JP" altLang="en-US" smtClean="0"/>
              <a:t>1</a:t>
            </a:fld>
            <a:endParaRPr kumimoji="1" lang="ja-JP" altLang="en-US"/>
          </a:p>
        </p:txBody>
      </p:sp>
    </p:spTree>
    <p:extLst>
      <p:ext uri="{BB962C8B-B14F-4D97-AF65-F5344CB8AC3E}">
        <p14:creationId xmlns:p14="http://schemas.microsoft.com/office/powerpoint/2010/main" val="270364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CCC012-FF1E-4844-939B-B97B9D7DCD7D}" type="slidenum">
              <a:rPr kumimoji="1" lang="ja-JP" altLang="en-US" smtClean="0"/>
              <a:t>2</a:t>
            </a:fld>
            <a:endParaRPr kumimoji="1" lang="ja-JP" altLang="en-US"/>
          </a:p>
        </p:txBody>
      </p:sp>
    </p:spTree>
    <p:extLst>
      <p:ext uri="{BB962C8B-B14F-4D97-AF65-F5344CB8AC3E}">
        <p14:creationId xmlns:p14="http://schemas.microsoft.com/office/powerpoint/2010/main" val="229790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CCC012-FF1E-4844-939B-B97B9D7DCD7D}" type="slidenum">
              <a:rPr kumimoji="1" lang="ja-JP" altLang="en-US" smtClean="0"/>
              <a:t>3</a:t>
            </a:fld>
            <a:endParaRPr kumimoji="1" lang="ja-JP" altLang="en-US"/>
          </a:p>
        </p:txBody>
      </p:sp>
    </p:spTree>
    <p:extLst>
      <p:ext uri="{BB962C8B-B14F-4D97-AF65-F5344CB8AC3E}">
        <p14:creationId xmlns:p14="http://schemas.microsoft.com/office/powerpoint/2010/main" val="78456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CCC012-FF1E-4844-939B-B97B9D7DCD7D}" type="slidenum">
              <a:rPr kumimoji="1" lang="ja-JP" altLang="en-US" smtClean="0"/>
              <a:t>4</a:t>
            </a:fld>
            <a:endParaRPr kumimoji="1" lang="ja-JP" altLang="en-US"/>
          </a:p>
        </p:txBody>
      </p:sp>
    </p:spTree>
    <p:extLst>
      <p:ext uri="{BB962C8B-B14F-4D97-AF65-F5344CB8AC3E}">
        <p14:creationId xmlns:p14="http://schemas.microsoft.com/office/powerpoint/2010/main" val="187414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CCC012-FF1E-4844-939B-B97B9D7DCD7D}" type="slidenum">
              <a:rPr kumimoji="1" lang="ja-JP" altLang="en-US" smtClean="0"/>
              <a:t>5</a:t>
            </a:fld>
            <a:endParaRPr kumimoji="1" lang="ja-JP" altLang="en-US"/>
          </a:p>
        </p:txBody>
      </p:sp>
    </p:spTree>
    <p:extLst>
      <p:ext uri="{BB962C8B-B14F-4D97-AF65-F5344CB8AC3E}">
        <p14:creationId xmlns:p14="http://schemas.microsoft.com/office/powerpoint/2010/main" val="220852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7843C9-25F2-4ACE-8DD4-108A093A83D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BE6C02B-475C-458A-8E3E-924EC9ABB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895035F-D5E5-438A-A830-A5631450F8D1}"/>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5" name="フッター プレースホルダー 4">
            <a:extLst>
              <a:ext uri="{FF2B5EF4-FFF2-40B4-BE49-F238E27FC236}">
                <a16:creationId xmlns:a16="http://schemas.microsoft.com/office/drawing/2014/main" id="{45235CA4-5CD9-4587-809A-728EC80B92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A543ED-05C6-4299-B81C-C00557769EC2}"/>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228399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6E82D-F17C-49FB-AB1D-3C6148AF95D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552582-0500-4C7A-9984-202481BB30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305155-E49C-4204-BC42-4EFC21285361}"/>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5" name="フッター プレースホルダー 4">
            <a:extLst>
              <a:ext uri="{FF2B5EF4-FFF2-40B4-BE49-F238E27FC236}">
                <a16:creationId xmlns:a16="http://schemas.microsoft.com/office/drawing/2014/main" id="{DAB70A19-C026-47D3-BAF8-F3EF5DFBB0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9C3F8B-F30F-4A17-B913-47D8988CE361}"/>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50376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FCD63B3-78B0-4580-9A84-B5EFD15ACB1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9ABF5C-3DF6-4F0E-9FC3-F92F2A9EDCA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44A570-F09F-48F2-92A3-7E49B97AF5D6}"/>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5" name="フッター プレースホルダー 4">
            <a:extLst>
              <a:ext uri="{FF2B5EF4-FFF2-40B4-BE49-F238E27FC236}">
                <a16:creationId xmlns:a16="http://schemas.microsoft.com/office/drawing/2014/main" id="{AFF6E38B-6CF2-455F-8E61-8828F16FCA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8817E7-E5B0-41A9-86E7-20C3D12928D8}"/>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29697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8345AF-0C05-4EA7-B6A5-A7EA9C5F165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EBC63E-C7AD-4E08-98C7-DF2D55B65F5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9A2F44-7636-4693-A9EF-98DC30E109A5}"/>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5" name="フッター プレースホルダー 4">
            <a:extLst>
              <a:ext uri="{FF2B5EF4-FFF2-40B4-BE49-F238E27FC236}">
                <a16:creationId xmlns:a16="http://schemas.microsoft.com/office/drawing/2014/main" id="{E71B8415-A634-4497-9BBA-E16C55CFAE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75A20F-AD8B-4431-B67C-010E7BAE24FB}"/>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324483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2521B-DF2E-4057-B8EE-AD2D414A99A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207A87-9F1A-475F-9F56-F007592145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D3084B-4597-4A40-9775-4D5DC0EB6B00}"/>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5" name="フッター プレースホルダー 4">
            <a:extLst>
              <a:ext uri="{FF2B5EF4-FFF2-40B4-BE49-F238E27FC236}">
                <a16:creationId xmlns:a16="http://schemas.microsoft.com/office/drawing/2014/main" id="{EA7B73EE-85AB-4457-8718-4CD9BCAAE4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25A6F4-7C03-48ED-B426-59721F608449}"/>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88258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E74099-C6DC-43A6-A8ED-27D15FDB69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160D64-F156-4BCB-833C-4D6FA384ED7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56DB9AA-AFA3-4CDB-B71C-CD2CE1236EB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419FA36-AD2B-43CA-92DF-9F0D213E7DD2}"/>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6" name="フッター プレースホルダー 5">
            <a:extLst>
              <a:ext uri="{FF2B5EF4-FFF2-40B4-BE49-F238E27FC236}">
                <a16:creationId xmlns:a16="http://schemas.microsoft.com/office/drawing/2014/main" id="{0B9D37FB-622A-4138-9567-C8DFCD7213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CA6C58-2A24-4795-96BD-EC115BD736D8}"/>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377164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A6FEF-C6A3-4CB1-8C87-9C9EC9EEDF4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8EF484-6EA3-4286-87C9-C018C972F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0AAE693-0116-42A0-BC49-0C892C6F706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B2CA5FB-38EB-46B6-836B-3CA3FAD2D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6DEDD16-8211-4785-8DE6-231C1F9C813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CCD60B2-A910-4700-896C-3C07656B1744}"/>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8" name="フッター プレースホルダー 7">
            <a:extLst>
              <a:ext uri="{FF2B5EF4-FFF2-40B4-BE49-F238E27FC236}">
                <a16:creationId xmlns:a16="http://schemas.microsoft.com/office/drawing/2014/main" id="{CE0EF5CD-8F52-44AA-BB8D-B229773D2DB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1F68D9-CD92-4367-B8CF-0CC52F9FA103}"/>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180662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A338E-E995-4E3A-9C3F-3C676BABA0A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C3C599-594B-47D4-8086-5F0FB7208DEA}"/>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4" name="フッター プレースホルダー 3">
            <a:extLst>
              <a:ext uri="{FF2B5EF4-FFF2-40B4-BE49-F238E27FC236}">
                <a16:creationId xmlns:a16="http://schemas.microsoft.com/office/drawing/2014/main" id="{E71A78EC-7D7D-41ED-9518-7F0D7FC1696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C8328E3-A844-4B4F-AD95-37519DDC1984}"/>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388605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C26B99-919E-46CC-9396-3C0813358100}"/>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3" name="フッター プレースホルダー 2">
            <a:extLst>
              <a:ext uri="{FF2B5EF4-FFF2-40B4-BE49-F238E27FC236}">
                <a16:creationId xmlns:a16="http://schemas.microsoft.com/office/drawing/2014/main" id="{2A298DB9-F20C-44E5-8845-B60D7B4C654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82EC8C1-E27F-49F9-8EB5-77BA823084F9}"/>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363846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7714C8-C90E-4627-BA24-47EC11D32DB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EE899B-3B11-4C5A-9E96-2DCFF9FA9E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E05BA4C-5F58-49BD-BA48-3C3F0EA59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DC4B4A-DD61-44FC-8293-B5A39B39598D}"/>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6" name="フッター プレースホルダー 5">
            <a:extLst>
              <a:ext uri="{FF2B5EF4-FFF2-40B4-BE49-F238E27FC236}">
                <a16:creationId xmlns:a16="http://schemas.microsoft.com/office/drawing/2014/main" id="{1DD85567-CB65-4163-8991-7C1E0836CD3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0D7E26-FEFB-4C64-BD5F-9BA2D0866BF2}"/>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204324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C203D-3F87-46C8-AFBD-03992C8CE4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AAA881C-43CC-4B6E-9392-C21B7F37F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10013A9-56C1-47F0-9323-A9112E770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26E582-C810-4DE4-AFFA-7B1F87FCA778}"/>
              </a:ext>
            </a:extLst>
          </p:cNvPr>
          <p:cNvSpPr>
            <a:spLocks noGrp="1"/>
          </p:cNvSpPr>
          <p:nvPr>
            <p:ph type="dt" sz="half" idx="10"/>
          </p:nvPr>
        </p:nvSpPr>
        <p:spPr/>
        <p:txBody>
          <a:bodyPr/>
          <a:lstStyle/>
          <a:p>
            <a:fld id="{77E8FE92-63CB-4EB6-B6DB-4A2637C8B992}" type="datetimeFigureOut">
              <a:rPr kumimoji="1" lang="ja-JP" altLang="en-US" smtClean="0"/>
              <a:t>2025/3/17</a:t>
            </a:fld>
            <a:endParaRPr kumimoji="1" lang="ja-JP" altLang="en-US"/>
          </a:p>
        </p:txBody>
      </p:sp>
      <p:sp>
        <p:nvSpPr>
          <p:cNvPr id="6" name="フッター プレースホルダー 5">
            <a:extLst>
              <a:ext uri="{FF2B5EF4-FFF2-40B4-BE49-F238E27FC236}">
                <a16:creationId xmlns:a16="http://schemas.microsoft.com/office/drawing/2014/main" id="{09914B3C-A703-4B2B-8326-365EB21C70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EEAC21-1424-421F-B87B-1D49FE43CED1}"/>
              </a:ext>
            </a:extLst>
          </p:cNvPr>
          <p:cNvSpPr>
            <a:spLocks noGrp="1"/>
          </p:cNvSpPr>
          <p:nvPr>
            <p:ph type="sldNum" sz="quarter" idx="12"/>
          </p:nvPr>
        </p:nvSpPr>
        <p:spPr/>
        <p:txBody>
          <a:body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89074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983C80B-1972-4650-A90A-75CAF1539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452F9B-DCAB-4B4B-B63E-235863326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23C6B6-1BC3-41FE-8B26-D6122E788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8FE92-63CB-4EB6-B6DB-4A2637C8B992}" type="datetimeFigureOut">
              <a:rPr kumimoji="1" lang="ja-JP" altLang="en-US" smtClean="0"/>
              <a:t>2025/3/17</a:t>
            </a:fld>
            <a:endParaRPr kumimoji="1" lang="ja-JP" altLang="en-US"/>
          </a:p>
        </p:txBody>
      </p:sp>
      <p:sp>
        <p:nvSpPr>
          <p:cNvPr id="5" name="フッター プレースホルダー 4">
            <a:extLst>
              <a:ext uri="{FF2B5EF4-FFF2-40B4-BE49-F238E27FC236}">
                <a16:creationId xmlns:a16="http://schemas.microsoft.com/office/drawing/2014/main" id="{C6BC4C2B-7EAD-44D8-B045-AAB13E825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73F4687-F0E7-4D21-9E4D-D7F7D5517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9B3A7-1F99-40CA-A74F-AA08A89F86E0}" type="slidenum">
              <a:rPr kumimoji="1" lang="ja-JP" altLang="en-US" smtClean="0"/>
              <a:t>‹#›</a:t>
            </a:fld>
            <a:endParaRPr kumimoji="1" lang="ja-JP" altLang="en-US"/>
          </a:p>
        </p:txBody>
      </p:sp>
    </p:spTree>
    <p:extLst>
      <p:ext uri="{BB962C8B-B14F-4D97-AF65-F5344CB8AC3E}">
        <p14:creationId xmlns:p14="http://schemas.microsoft.com/office/powerpoint/2010/main" val="91490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1A32C2-B7C7-47B1-9686-292E83170C05}"/>
              </a:ext>
            </a:extLst>
          </p:cNvPr>
          <p:cNvSpPr/>
          <p:nvPr/>
        </p:nvSpPr>
        <p:spPr bwMode="gray">
          <a:xfrm>
            <a:off x="1" y="0"/>
            <a:ext cx="12192000" cy="5172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6461125" algn="l"/>
              </a:tabLst>
            </a:pPr>
            <a:r>
              <a:rPr kumimoji="1" lang="ja-JP" altLang="en-US"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就労移行等連携調整事業について</a:t>
            </a:r>
            <a:endParaRPr kumimoji="1" lang="ja-JP" altLang="en-US" sz="1800"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2661EAA-DE38-4AEA-9C56-956B5E668735}"/>
              </a:ext>
            </a:extLst>
          </p:cNvPr>
          <p:cNvSpPr txBox="1"/>
          <p:nvPr/>
        </p:nvSpPr>
        <p:spPr bwMode="gray">
          <a:xfrm>
            <a:off x="6492238" y="40368"/>
            <a:ext cx="4470400" cy="400110"/>
          </a:xfrm>
          <a:prstGeom prst="rect">
            <a:avLst/>
          </a:prstGeom>
          <a:noFill/>
        </p:spPr>
        <p:txBody>
          <a:bodyPr wrap="square" rtlCol="0">
            <a:spAutoFit/>
          </a:bodyPr>
          <a:lstStyle/>
          <a:p>
            <a:pPr algn="r"/>
            <a:r>
              <a:rPr lang="ja-JP" altLang="en-US" sz="1000" b="1" dirty="0">
                <a:solidFill>
                  <a:schemeClr val="bg1">
                    <a:lumMod val="95000"/>
                  </a:schemeClr>
                </a:solidFill>
                <a:latin typeface="BIZ UDPゴシック" panose="020B0400000000000000" pitchFamily="50" charset="-128"/>
                <a:ea typeface="BIZ UDPゴシック" panose="020B0400000000000000" pitchFamily="50" charset="-128"/>
              </a:rPr>
              <a:t>令和６年度 第２回 大阪府障がい者自立支援協議会就労支援部会</a:t>
            </a:r>
            <a:endParaRPr lang="en-US" altLang="ja-JP" sz="1000" b="1" dirty="0">
              <a:solidFill>
                <a:schemeClr val="bg1">
                  <a:lumMod val="95000"/>
                </a:schemeClr>
              </a:solidFill>
              <a:latin typeface="BIZ UDPゴシック" panose="020B0400000000000000" pitchFamily="50" charset="-128"/>
              <a:ea typeface="BIZ UDPゴシック" panose="020B0400000000000000" pitchFamily="50" charset="-128"/>
            </a:endParaRPr>
          </a:p>
          <a:p>
            <a:pPr algn="r"/>
            <a:r>
              <a:rPr kumimoji="1" lang="ja-JP" altLang="en-US" sz="1000" b="1" dirty="0">
                <a:solidFill>
                  <a:schemeClr val="bg1">
                    <a:lumMod val="95000"/>
                  </a:schemeClr>
                </a:solidFill>
                <a:latin typeface="BIZ UDPゴシック" panose="020B0400000000000000" pitchFamily="50" charset="-128"/>
                <a:ea typeface="BIZ UDPゴシック" panose="020B0400000000000000" pitchFamily="50" charset="-128"/>
              </a:rPr>
              <a:t>福祉部障がい福祉室自立支援課</a:t>
            </a:r>
            <a:endParaRPr kumimoji="1" lang="ja-JP" altLang="en-US" sz="1000" b="1" dirty="0">
              <a:solidFill>
                <a:schemeClr val="bg1">
                  <a:lumMod val="95000"/>
                </a:schemeClr>
              </a:solidFill>
            </a:endParaRPr>
          </a:p>
        </p:txBody>
      </p:sp>
      <p:sp>
        <p:nvSpPr>
          <p:cNvPr id="6" name="テキスト ボックス 5">
            <a:extLst>
              <a:ext uri="{FF2B5EF4-FFF2-40B4-BE49-F238E27FC236}">
                <a16:creationId xmlns:a16="http://schemas.microsoft.com/office/drawing/2014/main" id="{E6773A44-8A20-4C50-B758-04E547DDAE64}"/>
              </a:ext>
            </a:extLst>
          </p:cNvPr>
          <p:cNvSpPr txBox="1"/>
          <p:nvPr/>
        </p:nvSpPr>
        <p:spPr>
          <a:xfrm>
            <a:off x="11074400" y="80727"/>
            <a:ext cx="1005839" cy="338554"/>
          </a:xfrm>
          <a:prstGeom prst="rect">
            <a:avLst/>
          </a:prstGeom>
          <a:solidFill>
            <a:schemeClr val="bg1"/>
          </a:solidFill>
        </p:spPr>
        <p:txBody>
          <a:bodyPr wrap="square" rtlCol="0">
            <a:spAutoFit/>
          </a:bodyPr>
          <a:lstStyle/>
          <a:p>
            <a:pPr algn="ctr"/>
            <a:r>
              <a:rPr kumimoji="1" lang="ja-JP" altLang="en-US" sz="1600" dirty="0">
                <a:solidFill>
                  <a:schemeClr val="accent6">
                    <a:lumMod val="50000"/>
                  </a:schemeClr>
                </a:solidFill>
                <a:latin typeface="BIZ UDPゴシック" panose="020B0400000000000000" pitchFamily="50" charset="-128"/>
                <a:ea typeface="BIZ UDPゴシック" panose="020B0400000000000000" pitchFamily="50" charset="-128"/>
              </a:rPr>
              <a:t>資料１</a:t>
            </a:r>
          </a:p>
        </p:txBody>
      </p:sp>
      <p:sp>
        <p:nvSpPr>
          <p:cNvPr id="16" name="テキスト ボックス 15">
            <a:extLst>
              <a:ext uri="{FF2B5EF4-FFF2-40B4-BE49-F238E27FC236}">
                <a16:creationId xmlns:a16="http://schemas.microsoft.com/office/drawing/2014/main" id="{09A1414C-5163-413B-9B33-0AFCA072A942}"/>
              </a:ext>
            </a:extLst>
          </p:cNvPr>
          <p:cNvSpPr txBox="1"/>
          <p:nvPr/>
        </p:nvSpPr>
        <p:spPr>
          <a:xfrm>
            <a:off x="4626433" y="1234973"/>
            <a:ext cx="7026386" cy="276999"/>
          </a:xfrm>
          <a:prstGeom prst="rect">
            <a:avLst/>
          </a:prstGeom>
          <a:noFill/>
        </p:spPr>
        <p:txBody>
          <a:bodyPr wrap="square" rtlCol="0">
            <a:spAutoFit/>
          </a:bodyPr>
          <a:lstStyle/>
          <a:p>
            <a:pPr defTabSz="1007943"/>
            <a:r>
              <a:rPr kumimoji="1" lang="ja-JP" altLang="en-US" sz="1200" dirty="0">
                <a:solidFill>
                  <a:prstClr val="black"/>
                </a:solidFill>
                <a:latin typeface="BIZ UDPゴシック" panose="020B0400000000000000" pitchFamily="50" charset="-128"/>
                <a:ea typeface="BIZ UDPゴシック" panose="020B0400000000000000" pitchFamily="50" charset="-128"/>
              </a:rPr>
              <a:t>目的：実務経験のある支援者（職場適応援助者養成研修修了相当）に対し、さらなる支援力の向上を図る。</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19" name="表 18">
            <a:extLst>
              <a:ext uri="{FF2B5EF4-FFF2-40B4-BE49-F238E27FC236}">
                <a16:creationId xmlns:a16="http://schemas.microsoft.com/office/drawing/2014/main" id="{58ABB657-E8CE-4562-9CA9-73D597226DCF}"/>
              </a:ext>
            </a:extLst>
          </p:cNvPr>
          <p:cNvGraphicFramePr>
            <a:graphicFrameLocks noGrp="1"/>
          </p:cNvGraphicFramePr>
          <p:nvPr>
            <p:extLst>
              <p:ext uri="{D42A27DB-BD31-4B8C-83A1-F6EECF244321}">
                <p14:modId xmlns:p14="http://schemas.microsoft.com/office/powerpoint/2010/main" val="545929775"/>
              </p:ext>
            </p:extLst>
          </p:nvPr>
        </p:nvGraphicFramePr>
        <p:xfrm>
          <a:off x="147204" y="2089458"/>
          <a:ext cx="8216642" cy="4650876"/>
        </p:xfrm>
        <a:graphic>
          <a:graphicData uri="http://schemas.openxmlformats.org/drawingml/2006/table">
            <a:tbl>
              <a:tblPr/>
              <a:tblGrid>
                <a:gridCol w="263781">
                  <a:extLst>
                    <a:ext uri="{9D8B030D-6E8A-4147-A177-3AD203B41FA5}">
                      <a16:colId xmlns:a16="http://schemas.microsoft.com/office/drawing/2014/main" val="985410235"/>
                    </a:ext>
                  </a:extLst>
                </a:gridCol>
                <a:gridCol w="263781">
                  <a:extLst>
                    <a:ext uri="{9D8B030D-6E8A-4147-A177-3AD203B41FA5}">
                      <a16:colId xmlns:a16="http://schemas.microsoft.com/office/drawing/2014/main" val="132370784"/>
                    </a:ext>
                  </a:extLst>
                </a:gridCol>
                <a:gridCol w="877220">
                  <a:extLst>
                    <a:ext uri="{9D8B030D-6E8A-4147-A177-3AD203B41FA5}">
                      <a16:colId xmlns:a16="http://schemas.microsoft.com/office/drawing/2014/main" val="1862160231"/>
                    </a:ext>
                  </a:extLst>
                </a:gridCol>
                <a:gridCol w="2270620">
                  <a:extLst>
                    <a:ext uri="{9D8B030D-6E8A-4147-A177-3AD203B41FA5}">
                      <a16:colId xmlns:a16="http://schemas.microsoft.com/office/drawing/2014/main" val="1346178371"/>
                    </a:ext>
                  </a:extLst>
                </a:gridCol>
                <a:gridCol w="2270620">
                  <a:extLst>
                    <a:ext uri="{9D8B030D-6E8A-4147-A177-3AD203B41FA5}">
                      <a16:colId xmlns:a16="http://schemas.microsoft.com/office/drawing/2014/main" val="3060486041"/>
                    </a:ext>
                  </a:extLst>
                </a:gridCol>
                <a:gridCol w="2270620">
                  <a:extLst>
                    <a:ext uri="{9D8B030D-6E8A-4147-A177-3AD203B41FA5}">
                      <a16:colId xmlns:a16="http://schemas.microsoft.com/office/drawing/2014/main" val="734715624"/>
                    </a:ext>
                  </a:extLst>
                </a:gridCol>
              </a:tblGrid>
              <a:tr h="384122">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hMerge="1">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１回目</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２回目</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３回目</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80400032"/>
                  </a:ext>
                </a:extLst>
              </a:tr>
              <a:tr h="384122">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日時</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日時</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８月６日</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１１月８日</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２月２６日</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506378767"/>
                  </a:ext>
                </a:extLst>
              </a:tr>
              <a:tr h="384122">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会場</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会場</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大阪府立男女共同参画・青少年センター</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（ドーンセンター）</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フェニーチェ堺</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豊中市立文化芸術センター</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319411402"/>
                  </a:ext>
                </a:extLst>
              </a:tr>
              <a:tr h="384122">
                <a:tc rowSpan="8">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プログラム</a:t>
                      </a:r>
                    </a:p>
                  </a:txBody>
                  <a:tcPr marL="4771" marR="4771" marT="4771" marB="0" vert="eaVert"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講義１</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就労選択支援（就労アセスメント等）の最新情報</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06690066"/>
                  </a:ext>
                </a:extLst>
              </a:tr>
              <a:tr h="384122">
                <a:tc vMerge="1">
                  <a:txBody>
                    <a:bodyPr/>
                    <a:lstStyle/>
                    <a:p>
                      <a:pPr algn="ctr"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講師</a:t>
                      </a:r>
                    </a:p>
                  </a:txBody>
                  <a:tcPr marL="4771" marR="4771" marT="4771" marB="0" anchor="ctr">
                    <a:lnL w="12700" cap="flat" cmpd="sng" algn="ctr">
                      <a:solidFill>
                        <a:schemeClr val="accent6">
                          <a:lumMod val="75000"/>
                        </a:schemeClr>
                      </a:solidFill>
                      <a:prstDash val="sysDot"/>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厚生労働省 社会・援護局 障害保健福祉部 障害福祉課　就労選択支援専門官　鈴木 大樹　氏</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0894179"/>
                  </a:ext>
                </a:extLst>
              </a:tr>
              <a:tr h="397926">
                <a:tc vMerge="1">
                  <a:txBody>
                    <a:bodyPr/>
                    <a:lstStyle/>
                    <a:p>
                      <a:pPr algn="ctr"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講義２</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地域連携・一般就労へのアセスメントについて</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～就労の開始・継続段階の支援における地域連携の実践に関するモデル事業から見えてきたこと～</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99688091"/>
                  </a:ext>
                </a:extLst>
              </a:tr>
              <a:tr h="397926">
                <a:tc vMerge="1">
                  <a:txBody>
                    <a:bodyPr/>
                    <a:lstStyle/>
                    <a:p>
                      <a:pPr algn="ctr"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講師</a:t>
                      </a:r>
                    </a:p>
                  </a:txBody>
                  <a:tcPr marL="4771" marR="4771" marT="4771" marB="0" anchor="ctr">
                    <a:lnL w="12700" cap="flat" cmpd="sng" algn="ctr">
                      <a:solidFill>
                        <a:schemeClr val="accent6">
                          <a:lumMod val="75000"/>
                        </a:schemeClr>
                      </a:solidFill>
                      <a:prstDash val="sysDot"/>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ＮＰＯ法人　滋賀県社会就労事業振興センター　城 貴志　氏</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社会福祉法人 あすこみっと　河尻 朋和　氏</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8910849"/>
                  </a:ext>
                </a:extLst>
              </a:tr>
              <a:tr h="384122">
                <a:tc vMerge="1">
                  <a:txBody>
                    <a:bodyPr/>
                    <a:lstStyle/>
                    <a:p>
                      <a:pPr algn="ctr"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グループワーク１</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就労選択支援事業を通して自身の事業所の就労支援力の向上や地域連携をどう考えるか</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012906"/>
                  </a:ext>
                </a:extLst>
              </a:tr>
              <a:tr h="384122">
                <a:tc vMerge="1">
                  <a:txBody>
                    <a:bodyPr/>
                    <a:lstStyle/>
                    <a:p>
                      <a:pPr algn="ctr"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講義３</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就労定着支援の好事例</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76133520"/>
                  </a:ext>
                </a:extLst>
              </a:tr>
              <a:tr h="397926">
                <a:tc vMerge="1">
                  <a:txBody>
                    <a:bodyPr/>
                    <a:lstStyle/>
                    <a:p>
                      <a:pPr algn="ctr"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講師</a:t>
                      </a:r>
                      <a:endParaRPr kumimoji="1" lang="ja-JP" altLang="en-US" dirty="0"/>
                    </a:p>
                  </a:txBody>
                  <a:tcPr marL="4771" marR="4771" marT="4771" marB="0" anchor="ctr">
                    <a:lnL w="12700" cap="flat" cmpd="sng" algn="ctr">
                      <a:solidFill>
                        <a:schemeClr val="accent6">
                          <a:lumMod val="75000"/>
                        </a:schemeClr>
                      </a:solidFill>
                      <a:prstDash val="sysDot"/>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社会福祉法人　加島友愛会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Link</a:t>
                      </a:r>
                    </a:p>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玉城 由美子　氏</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 </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ysDot"/>
                      <a:round/>
                      <a:headEnd type="none" w="med" len="med"/>
                      <a:tailEnd type="none" w="med" len="med"/>
                    </a:lnR>
                    <a:lnT w="12700" cap="flat" cmpd="sng" algn="ctr">
                      <a:solidFill>
                        <a:schemeClr val="accent6">
                          <a:lumMod val="75000"/>
                        </a:scheme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ＮＰＯ法人 クロスジョブ</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クロスジョブ鳳　徳谷 健　氏</a:t>
                      </a:r>
                    </a:p>
                  </a:txBody>
                  <a:tcPr marL="4771" marR="4771" marT="4771" marB="0" anchor="ctr">
                    <a:lnL w="12700" cap="flat" cmpd="sng" algn="ctr">
                      <a:solidFill>
                        <a:schemeClr val="accent6">
                          <a:lumMod val="75000"/>
                        </a:schemeClr>
                      </a:solidFill>
                      <a:prstDash val="sysDot"/>
                      <a:round/>
                      <a:headEnd type="none" w="med" len="med"/>
                      <a:tailEnd type="none" w="med" len="med"/>
                    </a:lnL>
                    <a:lnR w="12700" cap="flat" cmpd="sng" algn="ctr">
                      <a:solidFill>
                        <a:schemeClr val="accent6">
                          <a:lumMod val="75000"/>
                        </a:schemeClr>
                      </a:solidFill>
                      <a:prstDash val="sysDot"/>
                      <a:round/>
                      <a:headEnd type="none" w="med" len="med"/>
                      <a:tailEnd type="none" w="med" len="med"/>
                    </a:lnR>
                    <a:lnT w="12700" cap="flat" cmpd="sng" algn="ctr">
                      <a:solidFill>
                        <a:schemeClr val="accent6">
                          <a:lumMod val="75000"/>
                        </a:scheme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すいた障害者就業・生活支援センター</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内藤 祐輔　氏</a:t>
                      </a:r>
                    </a:p>
                  </a:txBody>
                  <a:tcPr marL="4771" marR="4771" marT="4771" marB="0" anchor="ctr">
                    <a:lnL w="12700" cap="flat" cmpd="sng" algn="ctr">
                      <a:solidFill>
                        <a:schemeClr val="accent6">
                          <a:lumMod val="75000"/>
                        </a:schemeClr>
                      </a:solidFill>
                      <a:prstDash val="sysDot"/>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4027026562"/>
                  </a:ext>
                </a:extLst>
              </a:tr>
              <a:tr h="384122">
                <a:tc vMerge="1">
                  <a:txBody>
                    <a:bodyPr/>
                    <a:lstStyle/>
                    <a:p>
                      <a:pPr algn="ctr" fontAlgn="ct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2">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グループワーク２</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就労定着支援のあるべき姿とは？</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94168020"/>
                  </a:ext>
                </a:extLst>
              </a:tr>
              <a:tr h="384122">
                <a:tc gridSpan="3">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参加者数</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参加者数</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62</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名</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51</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名　</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54</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名　</a:t>
                      </a:r>
                    </a:p>
                  </a:txBody>
                  <a:tcPr marL="4771" marR="4771" marT="4771"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840228553"/>
                  </a:ext>
                </a:extLst>
              </a:tr>
            </a:tbl>
          </a:graphicData>
        </a:graphic>
      </p:graphicFrame>
      <p:sp>
        <p:nvSpPr>
          <p:cNvPr id="20" name="テキスト ボックス 19">
            <a:extLst>
              <a:ext uri="{FF2B5EF4-FFF2-40B4-BE49-F238E27FC236}">
                <a16:creationId xmlns:a16="http://schemas.microsoft.com/office/drawing/2014/main" id="{2B4AD505-711F-4398-B870-9002EEB9D22C}"/>
              </a:ext>
            </a:extLst>
          </p:cNvPr>
          <p:cNvSpPr txBox="1"/>
          <p:nvPr/>
        </p:nvSpPr>
        <p:spPr>
          <a:xfrm>
            <a:off x="0" y="1754779"/>
            <a:ext cx="7026386" cy="276999"/>
          </a:xfrm>
          <a:prstGeom prst="rect">
            <a:avLst/>
          </a:prstGeom>
          <a:noFill/>
        </p:spPr>
        <p:txBody>
          <a:bodyPr wrap="square" rtlCol="0">
            <a:spAutoFit/>
          </a:bodyPr>
          <a:lstStyle/>
          <a:p>
            <a:pPr marL="171450" indent="-171450" defTabSz="1007943">
              <a:buClr>
                <a:schemeClr val="accent6">
                  <a:lumMod val="75000"/>
                </a:schemeClr>
              </a:buClr>
              <a:buFont typeface="Wingdings" panose="05000000000000000000" pitchFamily="2" charset="2"/>
              <a:buChar char="Ø"/>
            </a:pPr>
            <a:r>
              <a:rPr kumimoji="1" lang="ja-JP" altLang="en-US" sz="1200" b="1" dirty="0">
                <a:solidFill>
                  <a:prstClr val="black"/>
                </a:solidFill>
                <a:latin typeface="BIZ UDPゴシック" panose="020B0400000000000000" pitchFamily="50" charset="-128"/>
                <a:ea typeface="BIZ UDPゴシック" panose="020B0400000000000000" pitchFamily="50" charset="-128"/>
              </a:rPr>
              <a:t>実施内容（実績）</a:t>
            </a:r>
            <a:endParaRPr kumimoji="1" lang="en-US" altLang="ja-JP" sz="1200" b="1" dirty="0">
              <a:solidFill>
                <a:prstClr val="black"/>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823B43F-2F6B-4A2A-ABC0-5CCB72A1A149}"/>
              </a:ext>
            </a:extLst>
          </p:cNvPr>
          <p:cNvSpPr txBox="1"/>
          <p:nvPr/>
        </p:nvSpPr>
        <p:spPr>
          <a:xfrm>
            <a:off x="8489659" y="1754779"/>
            <a:ext cx="2827089" cy="276999"/>
          </a:xfrm>
          <a:prstGeom prst="rect">
            <a:avLst/>
          </a:prstGeom>
          <a:noFill/>
        </p:spPr>
        <p:txBody>
          <a:bodyPr wrap="square" rtlCol="0">
            <a:spAutoFit/>
          </a:bodyPr>
          <a:lstStyle/>
          <a:p>
            <a:pPr marL="171450" indent="-171450" defTabSz="1007943">
              <a:buClr>
                <a:schemeClr val="accent6">
                  <a:lumMod val="75000"/>
                </a:schemeClr>
              </a:buClr>
              <a:buFont typeface="Wingdings" panose="05000000000000000000" pitchFamily="2" charset="2"/>
              <a:buChar char="Ø"/>
            </a:pPr>
            <a:r>
              <a:rPr lang="ja-JP" altLang="en-US" sz="1200" b="1" dirty="0">
                <a:solidFill>
                  <a:prstClr val="black"/>
                </a:solidFill>
                <a:latin typeface="BIZ UDPゴシック" panose="020B0400000000000000" pitchFamily="50" charset="-128"/>
                <a:ea typeface="BIZ UDPゴシック" panose="020B0400000000000000" pitchFamily="50" charset="-128"/>
              </a:rPr>
              <a:t>受講者の声（受講後アンケートより）</a:t>
            </a:r>
            <a:endParaRPr lang="en-US" altLang="ja-JP" sz="1200" b="1" dirty="0">
              <a:solidFill>
                <a:prstClr val="black"/>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948395EF-A2D3-4FA9-90AF-BA139756C143}"/>
              </a:ext>
            </a:extLst>
          </p:cNvPr>
          <p:cNvSpPr/>
          <p:nvPr/>
        </p:nvSpPr>
        <p:spPr>
          <a:xfrm>
            <a:off x="8593100" y="2089458"/>
            <a:ext cx="3451696" cy="46508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BIZ UDPゴシック" panose="020B0400000000000000" pitchFamily="50" charset="-128"/>
                <a:ea typeface="BIZ UDPゴシック" panose="020B0400000000000000" pitchFamily="50" charset="-128"/>
              </a:rPr>
              <a:t>就労アセスメントの重要性を再認識した。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100" dirty="0">
                <a:solidFill>
                  <a:schemeClr val="tx1"/>
                </a:solidFill>
                <a:latin typeface="BIZ UDPゴシック" panose="020B0400000000000000" pitchFamily="50" charset="-128"/>
                <a:ea typeface="BIZ UDPゴシック" panose="020B0400000000000000" pitchFamily="50" charset="-128"/>
              </a:rPr>
              <a:t>地域連携に関しては理想的ではあるが、現実とのギャップも少し感じた。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100" dirty="0">
                <a:solidFill>
                  <a:schemeClr val="tx1"/>
                </a:solidFill>
                <a:latin typeface="BIZ UDPゴシック" panose="020B0400000000000000" pitchFamily="50" charset="-128"/>
                <a:ea typeface="BIZ UDPゴシック" panose="020B0400000000000000" pitchFamily="50" charset="-128"/>
              </a:rPr>
              <a:t>就労系サービスを担う者として、改めて就労系各サービスの内容、対象者といったところを見直し、来たるべき就労選択支援事業に向けて、地域が面として機能し、本人により良い選択がなされるよう、準備を進めていきたい。</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モデル事業で見えたことが聞けて良かった。 就労選択支援事業が始まる前に、地域の資源を把握することや、関係機関それぞれが就労選択支援に思うことなど、取り組みやすくするための話し合いが必要だと思った。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100" dirty="0">
                <a:solidFill>
                  <a:schemeClr val="tx1"/>
                </a:solidFill>
                <a:latin typeface="BIZ UDPゴシック" panose="020B0400000000000000" pitchFamily="50" charset="-128"/>
                <a:ea typeface="BIZ UDPゴシック" panose="020B0400000000000000" pitchFamily="50" charset="-128"/>
              </a:rPr>
              <a:t>就労支援や定着支援の取り組みについて、他事業所の事例が聞けて参考になった。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kumimoji="1" lang="ja-JP" altLang="en-US" sz="1100" dirty="0">
                <a:solidFill>
                  <a:schemeClr val="tx1"/>
                </a:solidFill>
                <a:latin typeface="BIZ UDPゴシック" panose="020B0400000000000000" pitchFamily="50" charset="-128"/>
                <a:ea typeface="BIZ UDPゴシック" panose="020B0400000000000000" pitchFamily="50" charset="-128"/>
              </a:rPr>
              <a:t>同じ就労関係でも、種別が異なれば立場は様々であるため、色々な意見が聞けて良かった。</a:t>
            </a:r>
          </a:p>
        </p:txBody>
      </p:sp>
      <p:graphicFrame>
        <p:nvGraphicFramePr>
          <p:cNvPr id="12" name="表 7">
            <a:extLst>
              <a:ext uri="{FF2B5EF4-FFF2-40B4-BE49-F238E27FC236}">
                <a16:creationId xmlns:a16="http://schemas.microsoft.com/office/drawing/2014/main" id="{2996A241-4A11-494E-9954-54E929F98861}"/>
              </a:ext>
            </a:extLst>
          </p:cNvPr>
          <p:cNvGraphicFramePr>
            <a:graphicFrameLocks noGrp="1"/>
          </p:cNvGraphicFramePr>
          <p:nvPr>
            <p:extLst>
              <p:ext uri="{D42A27DB-BD31-4B8C-83A1-F6EECF244321}">
                <p14:modId xmlns:p14="http://schemas.microsoft.com/office/powerpoint/2010/main" val="3675431533"/>
              </p:ext>
            </p:extLst>
          </p:nvPr>
        </p:nvGraphicFramePr>
        <p:xfrm>
          <a:off x="147204" y="658653"/>
          <a:ext cx="2554051" cy="333513"/>
        </p:xfrm>
        <a:graphic>
          <a:graphicData uri="http://schemas.openxmlformats.org/drawingml/2006/table">
            <a:tbl>
              <a:tblPr firstRow="1" bandRow="1">
                <a:tableStyleId>{5C22544A-7EE6-4342-B048-85BDC9FD1C3A}</a:tableStyleId>
              </a:tblPr>
              <a:tblGrid>
                <a:gridCol w="2554051">
                  <a:extLst>
                    <a:ext uri="{9D8B030D-6E8A-4147-A177-3AD203B41FA5}">
                      <a16:colId xmlns:a16="http://schemas.microsoft.com/office/drawing/2014/main" val="2125925953"/>
                    </a:ext>
                  </a:extLst>
                </a:gridCol>
              </a:tblGrid>
              <a:tr h="33351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令和６年度事業について（報告）</a:t>
                      </a:r>
                      <a:endParaRPr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407240"/>
                  </a:ext>
                </a:extLst>
              </a:tr>
            </a:tbl>
          </a:graphicData>
        </a:graphic>
      </p:graphicFrame>
      <p:sp>
        <p:nvSpPr>
          <p:cNvPr id="13" name="正方形/長方形 12">
            <a:extLst>
              <a:ext uri="{FF2B5EF4-FFF2-40B4-BE49-F238E27FC236}">
                <a16:creationId xmlns:a16="http://schemas.microsoft.com/office/drawing/2014/main" id="{5516813E-B405-409A-9183-30FC4D51EF30}"/>
              </a:ext>
            </a:extLst>
          </p:cNvPr>
          <p:cNvSpPr/>
          <p:nvPr/>
        </p:nvSpPr>
        <p:spPr bwMode="gray">
          <a:xfrm>
            <a:off x="147204" y="1158557"/>
            <a:ext cx="4303052" cy="450972"/>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ja-JP" altLang="en-US" sz="1400" b="1" u="none" dirty="0">
                <a:solidFill>
                  <a:schemeClr val="tx1"/>
                </a:solidFill>
                <a:latin typeface="BIZ UDPゴシック" panose="020B0400000000000000" pitchFamily="50" charset="-128"/>
                <a:ea typeface="BIZ UDPゴシック" panose="020B0400000000000000" pitchFamily="50" charset="-128"/>
              </a:rPr>
              <a:t>「一般就労・定着に向けた支援力向上研修」</a:t>
            </a:r>
            <a:r>
              <a:rPr lang="ja-JP" altLang="en-US" sz="1400" b="0" u="none" dirty="0">
                <a:solidFill>
                  <a:schemeClr val="tx1"/>
                </a:solidFill>
                <a:latin typeface="BIZ UDPゴシック" panose="020B0400000000000000" pitchFamily="50" charset="-128"/>
                <a:ea typeface="BIZ UDPゴシック" panose="020B0400000000000000" pitchFamily="50" charset="-128"/>
              </a:rPr>
              <a:t>の実施</a:t>
            </a:r>
            <a:endParaRPr lang="en-US" altLang="ja-JP" sz="1400" b="0" u="none"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6023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1A32C2-B7C7-47B1-9686-292E83170C05}"/>
              </a:ext>
            </a:extLst>
          </p:cNvPr>
          <p:cNvSpPr/>
          <p:nvPr/>
        </p:nvSpPr>
        <p:spPr bwMode="gray">
          <a:xfrm>
            <a:off x="1" y="0"/>
            <a:ext cx="12192000" cy="5172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6461125" algn="l"/>
              </a:tabLst>
            </a:pPr>
            <a:r>
              <a:rPr kumimoji="1" lang="ja-JP" altLang="en-US"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就労移行等連携調整事業について</a:t>
            </a:r>
            <a:endParaRPr kumimoji="1" lang="ja-JP" altLang="en-US" sz="1800"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2661EAA-DE38-4AEA-9C56-956B5E668735}"/>
              </a:ext>
            </a:extLst>
          </p:cNvPr>
          <p:cNvSpPr txBox="1"/>
          <p:nvPr/>
        </p:nvSpPr>
        <p:spPr bwMode="gray">
          <a:xfrm>
            <a:off x="7721600" y="58998"/>
            <a:ext cx="4470400" cy="400110"/>
          </a:xfrm>
          <a:prstGeom prst="rect">
            <a:avLst/>
          </a:prstGeom>
          <a:noFill/>
        </p:spPr>
        <p:txBody>
          <a:bodyPr wrap="square" rtlCol="0">
            <a:spAutoFit/>
          </a:bodyPr>
          <a:lstStyle/>
          <a:p>
            <a:pPr algn="r"/>
            <a:r>
              <a:rPr lang="ja-JP" altLang="en-US" sz="1000" b="1" dirty="0">
                <a:solidFill>
                  <a:schemeClr val="bg1">
                    <a:lumMod val="95000"/>
                  </a:schemeClr>
                </a:solidFill>
                <a:latin typeface="BIZ UDPゴシック" panose="020B0400000000000000" pitchFamily="50" charset="-128"/>
                <a:ea typeface="BIZ UDPゴシック" panose="020B0400000000000000" pitchFamily="50" charset="-128"/>
              </a:rPr>
              <a:t>令和６年度 第２回 大阪府障がい者自立支援協議会就労支援部会</a:t>
            </a:r>
            <a:endParaRPr lang="en-US" altLang="ja-JP" sz="1000" b="1" dirty="0">
              <a:solidFill>
                <a:schemeClr val="bg1">
                  <a:lumMod val="95000"/>
                </a:schemeClr>
              </a:solidFill>
              <a:latin typeface="BIZ UDPゴシック" panose="020B0400000000000000" pitchFamily="50" charset="-128"/>
              <a:ea typeface="BIZ UDPゴシック" panose="020B0400000000000000" pitchFamily="50" charset="-128"/>
            </a:endParaRPr>
          </a:p>
          <a:p>
            <a:pPr algn="r"/>
            <a:r>
              <a:rPr kumimoji="1" lang="ja-JP" altLang="en-US" sz="1000" b="1" dirty="0">
                <a:solidFill>
                  <a:schemeClr val="bg1">
                    <a:lumMod val="95000"/>
                  </a:schemeClr>
                </a:solidFill>
                <a:latin typeface="BIZ UDPゴシック" panose="020B0400000000000000" pitchFamily="50" charset="-128"/>
                <a:ea typeface="BIZ UDPゴシック" panose="020B0400000000000000" pitchFamily="50" charset="-128"/>
              </a:rPr>
              <a:t>福祉部障がい福祉室自立支援課</a:t>
            </a:r>
            <a:endParaRPr kumimoji="1" lang="ja-JP" altLang="en-US" sz="1000" b="1" dirty="0">
              <a:solidFill>
                <a:schemeClr val="bg1">
                  <a:lumMod val="95000"/>
                </a:schemeClr>
              </a:solidFill>
            </a:endParaRPr>
          </a:p>
        </p:txBody>
      </p:sp>
      <p:sp>
        <p:nvSpPr>
          <p:cNvPr id="4" name="正方形/長方形 3">
            <a:extLst>
              <a:ext uri="{FF2B5EF4-FFF2-40B4-BE49-F238E27FC236}">
                <a16:creationId xmlns:a16="http://schemas.microsoft.com/office/drawing/2014/main" id="{117E01C0-76B4-443C-8B22-F4FBD8B6EFDD}"/>
              </a:ext>
            </a:extLst>
          </p:cNvPr>
          <p:cNvSpPr/>
          <p:nvPr/>
        </p:nvSpPr>
        <p:spPr bwMode="gray">
          <a:xfrm>
            <a:off x="76003" y="1249658"/>
            <a:ext cx="7272751" cy="50178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rgbClr val="000000"/>
                </a:solidFill>
                <a:latin typeface="BIZ UDPゴシック" panose="020B0400000000000000" pitchFamily="50" charset="-128"/>
                <a:ea typeface="BIZ UDPゴシック" panose="020B0400000000000000" pitchFamily="50" charset="-128"/>
              </a:rPr>
              <a:t>　</a:t>
            </a:r>
            <a:r>
              <a:rPr lang="ja-JP" altLang="en-US" sz="1050" b="0" i="0" dirty="0">
                <a:solidFill>
                  <a:srgbClr val="000000"/>
                </a:solidFill>
                <a:effectLst/>
                <a:latin typeface="BIZ UDPゴシック" panose="020B0400000000000000" pitchFamily="50" charset="-128"/>
                <a:ea typeface="BIZ UDPゴシック" panose="020B0400000000000000" pitchFamily="50" charset="-128"/>
              </a:rPr>
              <a:t>福祉施設からの一般就労への移行及び就労定着の促進のため、</a:t>
            </a:r>
            <a:r>
              <a:rPr lang="ja-JP" altLang="en-US" sz="1050" dirty="0">
                <a:solidFill>
                  <a:srgbClr val="000000"/>
                </a:solidFill>
                <a:latin typeface="BIZ UDPゴシック" panose="020B0400000000000000" pitchFamily="50" charset="-128"/>
                <a:ea typeface="BIZ UDPゴシック" panose="020B0400000000000000" pitchFamily="50" charset="-128"/>
              </a:rPr>
              <a:t>就労選択支援の効果的な実施をめざす。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68679018-160C-4104-A92C-DA4D428FBD34}"/>
              </a:ext>
            </a:extLst>
          </p:cNvPr>
          <p:cNvSpPr txBox="1"/>
          <p:nvPr/>
        </p:nvSpPr>
        <p:spPr bwMode="gray">
          <a:xfrm>
            <a:off x="134726" y="1070470"/>
            <a:ext cx="1257878" cy="261610"/>
          </a:xfrm>
          <a:prstGeom prst="rect">
            <a:avLst/>
          </a:prstGeom>
          <a:solidFill>
            <a:schemeClr val="accent6">
              <a:lumMod val="40000"/>
              <a:lumOff val="60000"/>
            </a:schemeClr>
          </a:solidFill>
        </p:spPr>
        <p:txBody>
          <a:bodyPr wrap="square" rtlCol="0" anchor="ctr">
            <a:spAutoFit/>
          </a:bodyPr>
          <a:lstStyle/>
          <a:p>
            <a:pPr algn="ctr"/>
            <a:r>
              <a:rPr lang="ja-JP" altLang="en-US" sz="1100" b="1" kern="0" dirty="0">
                <a:latin typeface="BIZ UDPゴシック" panose="020B0400000000000000" pitchFamily="50" charset="-128"/>
                <a:ea typeface="BIZ UDPゴシック" panose="020B0400000000000000" pitchFamily="50" charset="-128"/>
                <a:cs typeface="Meiryo UI" panose="020B0604030504040204" pitchFamily="50" charset="-128"/>
              </a:rPr>
              <a:t>目的</a:t>
            </a:r>
          </a:p>
        </p:txBody>
      </p:sp>
      <p:sp>
        <p:nvSpPr>
          <p:cNvPr id="8" name="正方形/長方形 7">
            <a:extLst>
              <a:ext uri="{FF2B5EF4-FFF2-40B4-BE49-F238E27FC236}">
                <a16:creationId xmlns:a16="http://schemas.microsoft.com/office/drawing/2014/main" id="{AC97E8CB-565C-4CF8-8023-7A0DEFF4B6B6}"/>
              </a:ext>
            </a:extLst>
          </p:cNvPr>
          <p:cNvSpPr/>
          <p:nvPr/>
        </p:nvSpPr>
        <p:spPr bwMode="gray">
          <a:xfrm>
            <a:off x="76002" y="2167259"/>
            <a:ext cx="7272752" cy="501789"/>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050" dirty="0">
                <a:solidFill>
                  <a:schemeClr val="tx1"/>
                </a:solidFill>
                <a:latin typeface="BIZ UDPゴシック" panose="020B0400000000000000" pitchFamily="50" charset="-128"/>
                <a:ea typeface="BIZ UDPゴシック" panose="020B0400000000000000" pitchFamily="50" charset="-128"/>
              </a:rPr>
              <a:t>就労選択支援の実施者をはじめ、関係機関が就労選択支援の目的や意味を十分に理解する必要がある。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050" dirty="0">
                <a:solidFill>
                  <a:schemeClr val="tx1"/>
                </a:solidFill>
                <a:latin typeface="BIZ UDPゴシック" panose="020B0400000000000000" pitchFamily="50" charset="-128"/>
                <a:ea typeface="BIZ UDPゴシック" panose="020B0400000000000000" pitchFamily="50" charset="-128"/>
              </a:rPr>
              <a:t>地域の実情に応じて、持続可能性のある、より有機的な多機関連携体制の在り方を検討し、構築する必要がある。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A7381C3-C4B3-4897-8F49-89B36F3A9549}"/>
              </a:ext>
            </a:extLst>
          </p:cNvPr>
          <p:cNvSpPr txBox="1"/>
          <p:nvPr/>
        </p:nvSpPr>
        <p:spPr bwMode="gray">
          <a:xfrm>
            <a:off x="134726" y="1955069"/>
            <a:ext cx="1257878" cy="261610"/>
          </a:xfrm>
          <a:prstGeom prst="rect">
            <a:avLst/>
          </a:prstGeom>
          <a:solidFill>
            <a:schemeClr val="accent6">
              <a:lumMod val="40000"/>
              <a:lumOff val="60000"/>
            </a:schemeClr>
          </a:solidFill>
        </p:spPr>
        <p:txBody>
          <a:bodyPr wrap="square" rtlCol="0" anchor="ctr">
            <a:spAutoFit/>
          </a:bodyPr>
          <a:lstStyle/>
          <a:p>
            <a:pPr algn="ctr"/>
            <a:r>
              <a:rPr lang="ja-JP" altLang="en-US" sz="1100" b="1" kern="0" dirty="0">
                <a:latin typeface="BIZ UDPゴシック" panose="020B0400000000000000" pitchFamily="50" charset="-128"/>
                <a:ea typeface="BIZ UDPゴシック" panose="020B0400000000000000" pitchFamily="50" charset="-128"/>
                <a:cs typeface="Meiryo UI" panose="020B0604030504040204" pitchFamily="50" charset="-128"/>
              </a:rPr>
              <a:t>課題</a:t>
            </a:r>
          </a:p>
        </p:txBody>
      </p:sp>
      <p:sp>
        <p:nvSpPr>
          <p:cNvPr id="14" name="正方形/長方形 13">
            <a:extLst>
              <a:ext uri="{FF2B5EF4-FFF2-40B4-BE49-F238E27FC236}">
                <a16:creationId xmlns:a16="http://schemas.microsoft.com/office/drawing/2014/main" id="{CEE36247-D1A0-4B18-A4CA-741442445F2C}"/>
              </a:ext>
            </a:extLst>
          </p:cNvPr>
          <p:cNvSpPr/>
          <p:nvPr/>
        </p:nvSpPr>
        <p:spPr bwMode="gray">
          <a:xfrm>
            <a:off x="76002" y="3134281"/>
            <a:ext cx="12039994" cy="3547102"/>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r>
              <a:rPr lang="ja-JP" altLang="en-US" sz="1100" b="1" dirty="0">
                <a:solidFill>
                  <a:schemeClr val="tx1"/>
                </a:solidFill>
                <a:latin typeface="BIZ UDPゴシック" panose="020B0400000000000000" pitchFamily="50" charset="-128"/>
                <a:ea typeface="BIZ UDPゴシック" panose="020B0400000000000000" pitchFamily="50" charset="-128"/>
              </a:rPr>
              <a:t>１．就労選択支援の理解を深めるための研修</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　就労選択支援が創設された経緯、目的、サービスの流れ等、制度の理解を深めるための研修動画を配信する。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360363" indent="-184150">
              <a:buFont typeface="Wingdings" panose="05000000000000000000" pitchFamily="2" charset="2"/>
              <a:buChar char="Ø"/>
            </a:pPr>
            <a:r>
              <a:rPr lang="ja-JP" altLang="en-US" sz="1050" dirty="0">
                <a:solidFill>
                  <a:schemeClr val="tx1"/>
                </a:solidFill>
                <a:latin typeface="BIZ UDPゴシック" panose="020B0400000000000000" pitchFamily="50" charset="-128"/>
                <a:ea typeface="BIZ UDPゴシック" panose="020B0400000000000000" pitchFamily="50" charset="-128"/>
              </a:rPr>
              <a:t>受講対象者：関係機関すべて（市町村、計画相談支援事業所、障がい福祉サービス事業所、障害者就業・生活支援センター、支援学校等教育機関、医療機関、ハローワーク、障害者職業センター、企業等）</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360363" indent="-184150">
              <a:buFont typeface="Wingdings" panose="05000000000000000000" pitchFamily="2" charset="2"/>
              <a:buChar char="Ø"/>
            </a:pPr>
            <a:r>
              <a:rPr lang="ja-JP" altLang="en-US" sz="1050" dirty="0">
                <a:solidFill>
                  <a:schemeClr val="tx1"/>
                </a:solidFill>
                <a:latin typeface="BIZ UDPゴシック" panose="020B0400000000000000" pitchFamily="50" charset="-128"/>
                <a:ea typeface="BIZ UDPゴシック" panose="020B0400000000000000" pitchFamily="50" charset="-128"/>
              </a:rPr>
              <a:t>方法：動画配信</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100" b="1" dirty="0">
                <a:solidFill>
                  <a:schemeClr val="tx1"/>
                </a:solidFill>
                <a:latin typeface="BIZ UDPゴシック" panose="020B0400000000000000" pitchFamily="50" charset="-128"/>
                <a:ea typeface="BIZ UDPゴシック" panose="020B0400000000000000" pitchFamily="50" charset="-128"/>
              </a:rPr>
              <a:t>２．就労選択支援のモデル実施</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　府内の都市部及び地方において就労選択支援を試行的に実施</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　作業場面等を活用した状況把握（アセスメント）や、多機関連携によるケース会議を開催し支援を行う場合のノウハウや課題等を把握・分析する。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ja-JP" altLang="en-US" sz="1100" b="1" dirty="0">
                <a:solidFill>
                  <a:schemeClr val="tx1"/>
                </a:solidFill>
                <a:latin typeface="BIZ UDPゴシック" panose="020B0400000000000000" pitchFamily="50" charset="-128"/>
                <a:ea typeface="BIZ UDPゴシック" panose="020B0400000000000000" pitchFamily="50" charset="-128"/>
              </a:rPr>
              <a:t>３．モデル実施の報告会</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r>
              <a:rPr lang="ja-JP" altLang="en-US" sz="1050" dirty="0">
                <a:solidFill>
                  <a:schemeClr val="tx1"/>
                </a:solidFill>
                <a:latin typeface="BIZ UDPゴシック" panose="020B0400000000000000" pitchFamily="50" charset="-128"/>
                <a:ea typeface="BIZ UDPゴシック" panose="020B0400000000000000" pitchFamily="50" charset="-128"/>
              </a:rPr>
              <a:t>　上記２の実施者や関係者から、モデル実施を通じて得られた効果や課題を講義形式で報告する。府域全体への横展開を図る。</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endParaRPr lang="en-US" altLang="ja-JP" sz="1050" dirty="0">
              <a:solidFill>
                <a:schemeClr val="tx1"/>
              </a:solidFill>
              <a:latin typeface="BIZ UDPゴシック" panose="020B0400000000000000" pitchFamily="50" charset="-128"/>
              <a:ea typeface="BIZ UDPゴシック" panose="020B0400000000000000" pitchFamily="50" charset="-128"/>
            </a:endParaRPr>
          </a:p>
          <a:p>
            <a:r>
              <a:rPr lang="en-US" altLang="ja-JP" sz="1050" b="1" dirty="0">
                <a:solidFill>
                  <a:schemeClr val="tx1"/>
                </a:solidFill>
                <a:latin typeface="BIZ UDPゴシック" panose="020B0400000000000000" pitchFamily="50" charset="-128"/>
                <a:ea typeface="BIZ UDPゴシック" panose="020B0400000000000000" pitchFamily="50" charset="-128"/>
              </a:rPr>
              <a:t>【</a:t>
            </a:r>
            <a:r>
              <a:rPr lang="ja-JP" altLang="en-US" sz="1050" b="1" dirty="0">
                <a:solidFill>
                  <a:schemeClr val="tx1"/>
                </a:solidFill>
                <a:latin typeface="BIZ UDPゴシック" panose="020B0400000000000000" pitchFamily="50" charset="-128"/>
                <a:ea typeface="BIZ UDPゴシック" panose="020B0400000000000000" pitchFamily="50" charset="-128"/>
              </a:rPr>
              <a:t>実施スケジュール（イメージ）</a:t>
            </a:r>
            <a:r>
              <a:rPr lang="en-US" altLang="ja-JP" sz="1050" b="1" dirty="0">
                <a:solidFill>
                  <a:schemeClr val="tx1"/>
                </a:solidFill>
                <a:latin typeface="BIZ UDPゴシック" panose="020B0400000000000000" pitchFamily="50" charset="-128"/>
                <a:ea typeface="BIZ UDPゴシック" panose="020B0400000000000000" pitchFamily="50" charset="-128"/>
              </a:rPr>
              <a:t>】</a:t>
            </a:r>
          </a:p>
          <a:p>
            <a:r>
              <a:rPr lang="ja-JP" altLang="en-US" sz="1050" dirty="0">
                <a:solidFill>
                  <a:schemeClr val="tx1"/>
                </a:solidFill>
                <a:latin typeface="BIZ UDPゴシック" panose="020B0400000000000000" pitchFamily="50" charset="-128"/>
                <a:ea typeface="BIZ UDPゴシック" panose="020B0400000000000000" pitchFamily="50" charset="-128"/>
              </a:rPr>
              <a:t>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0810C30-59B0-47DF-BB13-F0CD80B7E3D8}"/>
              </a:ext>
            </a:extLst>
          </p:cNvPr>
          <p:cNvSpPr txBox="1"/>
          <p:nvPr/>
        </p:nvSpPr>
        <p:spPr bwMode="gray">
          <a:xfrm>
            <a:off x="134726" y="2923379"/>
            <a:ext cx="1257878" cy="261610"/>
          </a:xfrm>
          <a:prstGeom prst="rect">
            <a:avLst/>
          </a:prstGeom>
          <a:solidFill>
            <a:schemeClr val="accent6">
              <a:lumMod val="40000"/>
              <a:lumOff val="60000"/>
            </a:schemeClr>
          </a:solidFill>
        </p:spPr>
        <p:txBody>
          <a:bodyPr wrap="square" rtlCol="0" anchor="ctr">
            <a:spAutoFit/>
          </a:bodyPr>
          <a:lstStyle/>
          <a:p>
            <a:pPr algn="ctr"/>
            <a:r>
              <a:rPr lang="ja-JP" altLang="en-US" sz="1100" b="1" kern="0" dirty="0">
                <a:latin typeface="BIZ UDPゴシック" panose="020B0400000000000000" pitchFamily="50" charset="-128"/>
                <a:ea typeface="BIZ UDPゴシック" panose="020B0400000000000000" pitchFamily="50" charset="-128"/>
                <a:cs typeface="Meiryo UI" panose="020B0604030504040204" pitchFamily="50" charset="-128"/>
              </a:rPr>
              <a:t>実施内容</a:t>
            </a:r>
          </a:p>
        </p:txBody>
      </p:sp>
      <p:sp>
        <p:nvSpPr>
          <p:cNvPr id="7" name="正方形/長方形 6">
            <a:extLst>
              <a:ext uri="{FF2B5EF4-FFF2-40B4-BE49-F238E27FC236}">
                <a16:creationId xmlns:a16="http://schemas.microsoft.com/office/drawing/2014/main" id="{86439859-3C24-401D-83E4-4F654162B347}"/>
              </a:ext>
            </a:extLst>
          </p:cNvPr>
          <p:cNvSpPr/>
          <p:nvPr/>
        </p:nvSpPr>
        <p:spPr>
          <a:xfrm>
            <a:off x="7432646" y="1070470"/>
            <a:ext cx="4683351" cy="177727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b="1" dirty="0">
                <a:solidFill>
                  <a:schemeClr val="tx1"/>
                </a:solidFill>
                <a:latin typeface="BIZ UDPゴシック" panose="020B0400000000000000" pitchFamily="50" charset="-128"/>
                <a:ea typeface="BIZ UDPゴシック" panose="020B0400000000000000" pitchFamily="50" charset="-128"/>
              </a:rPr>
              <a:t>【</a:t>
            </a:r>
            <a:r>
              <a:rPr lang="ja-JP" altLang="en-US" sz="1050" b="1" dirty="0">
                <a:solidFill>
                  <a:schemeClr val="tx1"/>
                </a:solidFill>
                <a:latin typeface="BIZ UDPゴシック" panose="020B0400000000000000" pitchFamily="50" charset="-128"/>
                <a:ea typeface="BIZ UDPゴシック" panose="020B0400000000000000" pitchFamily="50" charset="-128"/>
              </a:rPr>
              <a:t>参考：第７期障がい福祉計画</a:t>
            </a:r>
            <a:r>
              <a:rPr lang="en-US" altLang="ja-JP" sz="1050" b="1" dirty="0">
                <a:solidFill>
                  <a:schemeClr val="tx1"/>
                </a:solidFill>
                <a:latin typeface="BIZ UDPゴシック" panose="020B0400000000000000" pitchFamily="50" charset="-128"/>
                <a:ea typeface="BIZ UDPゴシック" panose="020B0400000000000000" pitchFamily="50" charset="-128"/>
              </a:rPr>
              <a:t>】</a:t>
            </a:r>
            <a:r>
              <a:rPr lang="ja-JP" altLang="en-US" sz="1050" b="1" dirty="0">
                <a:solidFill>
                  <a:schemeClr val="tx1"/>
                </a:solidFill>
                <a:latin typeface="BIZ UDPゴシック" panose="020B0400000000000000" pitchFamily="50" charset="-128"/>
                <a:ea typeface="BIZ UDPゴシック" panose="020B0400000000000000" pitchFamily="50" charset="-128"/>
              </a:rPr>
              <a:t>　</a:t>
            </a:r>
            <a:r>
              <a:rPr lang="en-US" altLang="ja-JP" sz="1050" b="1" dirty="0">
                <a:solidFill>
                  <a:schemeClr val="tx1"/>
                </a:solidFill>
                <a:latin typeface="BIZ UDPゴシック" panose="020B0400000000000000" pitchFamily="50" charset="-128"/>
                <a:ea typeface="BIZ UDPゴシック" panose="020B0400000000000000" pitchFamily="50" charset="-128"/>
              </a:rPr>
              <a:t>※</a:t>
            </a:r>
            <a:r>
              <a:rPr lang="ja-JP" altLang="en-US" sz="1050" b="1" dirty="0">
                <a:solidFill>
                  <a:schemeClr val="tx1"/>
                </a:solidFill>
                <a:latin typeface="BIZ UDPゴシック" panose="020B0400000000000000" pitchFamily="50" charset="-128"/>
                <a:ea typeface="BIZ UDPゴシック" panose="020B0400000000000000" pitchFamily="50" charset="-128"/>
              </a:rPr>
              <a:t>いずれも</a:t>
            </a:r>
            <a:r>
              <a:rPr lang="en-US" altLang="ja-JP" sz="1050" b="1" dirty="0">
                <a:solidFill>
                  <a:schemeClr val="tx1"/>
                </a:solidFill>
                <a:latin typeface="BIZ UDPゴシック" panose="020B0400000000000000" pitchFamily="50" charset="-128"/>
                <a:ea typeface="BIZ UDPゴシック" panose="020B0400000000000000" pitchFamily="50" charset="-128"/>
              </a:rPr>
              <a:t>R8</a:t>
            </a:r>
            <a:r>
              <a:rPr lang="ja-JP" altLang="en-US" sz="1050" b="1" dirty="0">
                <a:solidFill>
                  <a:schemeClr val="tx1"/>
                </a:solidFill>
                <a:latin typeface="BIZ UDPゴシック" panose="020B0400000000000000" pitchFamily="50" charset="-128"/>
                <a:ea typeface="BIZ UDPゴシック" panose="020B0400000000000000" pitchFamily="50" charset="-128"/>
              </a:rPr>
              <a:t>目標</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endParaRPr lang="en-US" altLang="ja-JP" sz="500" b="1"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pPr>
            <a:r>
              <a:rPr lang="ja-JP" altLang="en-US" sz="1050" dirty="0">
                <a:solidFill>
                  <a:schemeClr val="tx1"/>
                </a:solidFill>
                <a:latin typeface="BIZ UDPゴシック" panose="020B0400000000000000" pitchFamily="50" charset="-128"/>
                <a:ea typeface="BIZ UDPゴシック" panose="020B0400000000000000" pitchFamily="50" charset="-128"/>
              </a:rPr>
              <a:t>福祉施設からの一般就労への移行者数：</a:t>
            </a:r>
            <a:r>
              <a:rPr lang="en-US" altLang="ja-JP" sz="1050" dirty="0">
                <a:solidFill>
                  <a:schemeClr val="tx1"/>
                </a:solidFill>
                <a:latin typeface="BIZ UDPゴシック" panose="020B0400000000000000" pitchFamily="50" charset="-128"/>
                <a:ea typeface="BIZ UDPゴシック" panose="020B0400000000000000" pitchFamily="50" charset="-128"/>
              </a:rPr>
              <a:t>3,142</a:t>
            </a:r>
            <a:r>
              <a:rPr lang="ja-JP" altLang="en-US" sz="1050" dirty="0">
                <a:solidFill>
                  <a:schemeClr val="tx1"/>
                </a:solidFill>
                <a:latin typeface="BIZ UDPゴシック" panose="020B0400000000000000" pitchFamily="50" charset="-128"/>
                <a:ea typeface="BIZ UDPゴシック" panose="020B0400000000000000" pitchFamily="50" charset="-128"/>
              </a:rPr>
              <a:t>人（</a:t>
            </a:r>
            <a:r>
              <a:rPr lang="en-US" altLang="ja-JP" sz="1050" dirty="0">
                <a:solidFill>
                  <a:schemeClr val="tx1"/>
                </a:solidFill>
                <a:latin typeface="BIZ UDPゴシック" panose="020B0400000000000000" pitchFamily="50" charset="-128"/>
                <a:ea typeface="BIZ UDPゴシック" panose="020B0400000000000000" pitchFamily="50" charset="-128"/>
              </a:rPr>
              <a:t>R3</a:t>
            </a:r>
            <a:r>
              <a:rPr lang="ja-JP" altLang="en-US" sz="1050" dirty="0">
                <a:solidFill>
                  <a:schemeClr val="tx1"/>
                </a:solidFill>
                <a:latin typeface="BIZ UDPゴシック" panose="020B0400000000000000" pitchFamily="50" charset="-128"/>
                <a:ea typeface="BIZ UDPゴシック" panose="020B0400000000000000" pitchFamily="50" charset="-128"/>
              </a:rPr>
              <a:t>実績の</a:t>
            </a:r>
            <a:r>
              <a:rPr lang="en-US" altLang="ja-JP" sz="1050" dirty="0">
                <a:solidFill>
                  <a:schemeClr val="tx1"/>
                </a:solidFill>
                <a:latin typeface="BIZ UDPゴシック" panose="020B0400000000000000" pitchFamily="50" charset="-128"/>
                <a:ea typeface="BIZ UDPゴシック" panose="020B0400000000000000" pitchFamily="50" charset="-128"/>
              </a:rPr>
              <a:t>1.28</a:t>
            </a:r>
            <a:r>
              <a:rPr lang="ja-JP" altLang="en-US" sz="1050" dirty="0">
                <a:solidFill>
                  <a:schemeClr val="tx1"/>
                </a:solidFill>
                <a:latin typeface="BIZ UDPゴシック" panose="020B0400000000000000" pitchFamily="50" charset="-128"/>
                <a:ea typeface="BIZ UDPゴシック" panose="020B0400000000000000" pitchFamily="50" charset="-128"/>
              </a:rPr>
              <a:t>倍）</a:t>
            </a:r>
          </a:p>
          <a:p>
            <a:pPr marL="171450" indent="-171450">
              <a:buFont typeface="Arial" panose="020B0604020202020204" pitchFamily="34" charset="0"/>
              <a:buChar char="•"/>
            </a:pPr>
            <a:r>
              <a:rPr lang="ja-JP" altLang="en-US" sz="1050" dirty="0">
                <a:solidFill>
                  <a:schemeClr val="tx1"/>
                </a:solidFill>
                <a:latin typeface="BIZ UDPゴシック" panose="020B0400000000000000" pitchFamily="50" charset="-128"/>
                <a:ea typeface="BIZ UDPゴシック" panose="020B0400000000000000" pitchFamily="50" charset="-128"/>
              </a:rPr>
              <a:t>利用終了者に占める一般就労へ移行した者の割合が５割以上の就労移行支援事業所：６割</a:t>
            </a:r>
          </a:p>
          <a:p>
            <a:pPr marL="171450" indent="-171450">
              <a:buFont typeface="Arial" panose="020B0604020202020204" pitchFamily="34" charset="0"/>
              <a:buChar char="•"/>
            </a:pPr>
            <a:r>
              <a:rPr lang="ja-JP" altLang="en-US" sz="1050" dirty="0">
                <a:solidFill>
                  <a:schemeClr val="tx1"/>
                </a:solidFill>
                <a:latin typeface="BIZ UDPゴシック" panose="020B0400000000000000" pitchFamily="50" charset="-128"/>
                <a:ea typeface="BIZ UDPゴシック" panose="020B0400000000000000" pitchFamily="50" charset="-128"/>
              </a:rPr>
              <a:t>就労定着支援事業の利用者数：</a:t>
            </a:r>
            <a:r>
              <a:rPr lang="en-US" altLang="ja-JP" sz="1050" dirty="0">
                <a:solidFill>
                  <a:schemeClr val="tx1"/>
                </a:solidFill>
                <a:latin typeface="BIZ UDPゴシック" panose="020B0400000000000000" pitchFamily="50" charset="-128"/>
                <a:ea typeface="BIZ UDPゴシック" panose="020B0400000000000000" pitchFamily="50" charset="-128"/>
              </a:rPr>
              <a:t>1,781</a:t>
            </a:r>
            <a:r>
              <a:rPr lang="ja-JP" altLang="en-US" sz="1050" dirty="0">
                <a:solidFill>
                  <a:schemeClr val="tx1"/>
                </a:solidFill>
                <a:latin typeface="BIZ UDPゴシック" panose="020B0400000000000000" pitchFamily="50" charset="-128"/>
                <a:ea typeface="BIZ UDPゴシック" panose="020B0400000000000000" pitchFamily="50" charset="-128"/>
              </a:rPr>
              <a:t>人（</a:t>
            </a:r>
            <a:r>
              <a:rPr lang="en-US" altLang="ja-JP" sz="1050" dirty="0">
                <a:solidFill>
                  <a:schemeClr val="tx1"/>
                </a:solidFill>
                <a:latin typeface="BIZ UDPゴシック" panose="020B0400000000000000" pitchFamily="50" charset="-128"/>
                <a:ea typeface="BIZ UDPゴシック" panose="020B0400000000000000" pitchFamily="50" charset="-128"/>
              </a:rPr>
              <a:t>R3</a:t>
            </a:r>
            <a:r>
              <a:rPr lang="ja-JP" altLang="en-US" sz="1050" dirty="0">
                <a:solidFill>
                  <a:schemeClr val="tx1"/>
                </a:solidFill>
                <a:latin typeface="BIZ UDPゴシック" panose="020B0400000000000000" pitchFamily="50" charset="-128"/>
                <a:ea typeface="BIZ UDPゴシック" panose="020B0400000000000000" pitchFamily="50" charset="-128"/>
              </a:rPr>
              <a:t>実績の</a:t>
            </a:r>
            <a:r>
              <a:rPr lang="en-US" altLang="ja-JP" sz="1050" dirty="0">
                <a:solidFill>
                  <a:schemeClr val="tx1"/>
                </a:solidFill>
                <a:latin typeface="BIZ UDPゴシック" panose="020B0400000000000000" pitchFamily="50" charset="-128"/>
                <a:ea typeface="BIZ UDPゴシック" panose="020B0400000000000000" pitchFamily="50" charset="-128"/>
              </a:rPr>
              <a:t>1.41</a:t>
            </a:r>
            <a:r>
              <a:rPr lang="ja-JP" altLang="en-US" sz="1050" dirty="0">
                <a:solidFill>
                  <a:schemeClr val="tx1"/>
                </a:solidFill>
                <a:latin typeface="BIZ UDPゴシック" panose="020B0400000000000000" pitchFamily="50" charset="-128"/>
                <a:ea typeface="BIZ UDPゴシック" panose="020B0400000000000000" pitchFamily="50" charset="-128"/>
              </a:rPr>
              <a:t>倍）</a:t>
            </a:r>
          </a:p>
          <a:p>
            <a:pPr marL="171450" indent="-171450">
              <a:buFont typeface="Arial" panose="020B0604020202020204" pitchFamily="34" charset="0"/>
              <a:buChar char="•"/>
            </a:pPr>
            <a:r>
              <a:rPr lang="ja-JP" altLang="en-US" sz="1050" dirty="0">
                <a:solidFill>
                  <a:schemeClr val="tx1"/>
                </a:solidFill>
                <a:latin typeface="BIZ UDPゴシック" panose="020B0400000000000000" pitchFamily="50" charset="-128"/>
                <a:ea typeface="BIZ UDPゴシック" panose="020B0400000000000000" pitchFamily="50" charset="-128"/>
              </a:rPr>
              <a:t>就労定着支援事業所の利用終了後の一定期間における就労定着率が７割以上となる就労定着支援事業所の割合：２割５分</a:t>
            </a:r>
          </a:p>
        </p:txBody>
      </p:sp>
      <p:graphicFrame>
        <p:nvGraphicFramePr>
          <p:cNvPr id="10" name="表 9">
            <a:extLst>
              <a:ext uri="{FF2B5EF4-FFF2-40B4-BE49-F238E27FC236}">
                <a16:creationId xmlns:a16="http://schemas.microsoft.com/office/drawing/2014/main" id="{4148D789-E758-4FC3-ADE6-FEE390DD1438}"/>
              </a:ext>
            </a:extLst>
          </p:cNvPr>
          <p:cNvGraphicFramePr>
            <a:graphicFrameLocks noGrp="1"/>
          </p:cNvGraphicFramePr>
          <p:nvPr>
            <p:extLst>
              <p:ext uri="{D42A27DB-BD31-4B8C-83A1-F6EECF244321}">
                <p14:modId xmlns:p14="http://schemas.microsoft.com/office/powerpoint/2010/main" val="4279300617"/>
              </p:ext>
            </p:extLst>
          </p:nvPr>
        </p:nvGraphicFramePr>
        <p:xfrm>
          <a:off x="199358" y="5464792"/>
          <a:ext cx="11793284" cy="1078920"/>
        </p:xfrm>
        <a:graphic>
          <a:graphicData uri="http://schemas.openxmlformats.org/drawingml/2006/table">
            <a:tbl>
              <a:tblPr>
                <a:tableStyleId>{5940675A-B579-460E-94D1-54222C63F5DA}</a:tableStyleId>
              </a:tblPr>
              <a:tblGrid>
                <a:gridCol w="1067132">
                  <a:extLst>
                    <a:ext uri="{9D8B030D-6E8A-4147-A177-3AD203B41FA5}">
                      <a16:colId xmlns:a16="http://schemas.microsoft.com/office/drawing/2014/main" val="3446916634"/>
                    </a:ext>
                  </a:extLst>
                </a:gridCol>
                <a:gridCol w="893846">
                  <a:extLst>
                    <a:ext uri="{9D8B030D-6E8A-4147-A177-3AD203B41FA5}">
                      <a16:colId xmlns:a16="http://schemas.microsoft.com/office/drawing/2014/main" val="1324927314"/>
                    </a:ext>
                  </a:extLst>
                </a:gridCol>
                <a:gridCol w="893846">
                  <a:extLst>
                    <a:ext uri="{9D8B030D-6E8A-4147-A177-3AD203B41FA5}">
                      <a16:colId xmlns:a16="http://schemas.microsoft.com/office/drawing/2014/main" val="731505580"/>
                    </a:ext>
                  </a:extLst>
                </a:gridCol>
                <a:gridCol w="893846">
                  <a:extLst>
                    <a:ext uri="{9D8B030D-6E8A-4147-A177-3AD203B41FA5}">
                      <a16:colId xmlns:a16="http://schemas.microsoft.com/office/drawing/2014/main" val="3814346829"/>
                    </a:ext>
                  </a:extLst>
                </a:gridCol>
                <a:gridCol w="893846">
                  <a:extLst>
                    <a:ext uri="{9D8B030D-6E8A-4147-A177-3AD203B41FA5}">
                      <a16:colId xmlns:a16="http://schemas.microsoft.com/office/drawing/2014/main" val="576883578"/>
                    </a:ext>
                  </a:extLst>
                </a:gridCol>
                <a:gridCol w="893846">
                  <a:extLst>
                    <a:ext uri="{9D8B030D-6E8A-4147-A177-3AD203B41FA5}">
                      <a16:colId xmlns:a16="http://schemas.microsoft.com/office/drawing/2014/main" val="109795371"/>
                    </a:ext>
                  </a:extLst>
                </a:gridCol>
                <a:gridCol w="893846">
                  <a:extLst>
                    <a:ext uri="{9D8B030D-6E8A-4147-A177-3AD203B41FA5}">
                      <a16:colId xmlns:a16="http://schemas.microsoft.com/office/drawing/2014/main" val="1526282317"/>
                    </a:ext>
                  </a:extLst>
                </a:gridCol>
                <a:gridCol w="893846">
                  <a:extLst>
                    <a:ext uri="{9D8B030D-6E8A-4147-A177-3AD203B41FA5}">
                      <a16:colId xmlns:a16="http://schemas.microsoft.com/office/drawing/2014/main" val="2367291545"/>
                    </a:ext>
                  </a:extLst>
                </a:gridCol>
                <a:gridCol w="893846">
                  <a:extLst>
                    <a:ext uri="{9D8B030D-6E8A-4147-A177-3AD203B41FA5}">
                      <a16:colId xmlns:a16="http://schemas.microsoft.com/office/drawing/2014/main" val="1663840976"/>
                    </a:ext>
                  </a:extLst>
                </a:gridCol>
                <a:gridCol w="893846">
                  <a:extLst>
                    <a:ext uri="{9D8B030D-6E8A-4147-A177-3AD203B41FA5}">
                      <a16:colId xmlns:a16="http://schemas.microsoft.com/office/drawing/2014/main" val="1099425704"/>
                    </a:ext>
                  </a:extLst>
                </a:gridCol>
                <a:gridCol w="893846">
                  <a:extLst>
                    <a:ext uri="{9D8B030D-6E8A-4147-A177-3AD203B41FA5}">
                      <a16:colId xmlns:a16="http://schemas.microsoft.com/office/drawing/2014/main" val="3151042245"/>
                    </a:ext>
                  </a:extLst>
                </a:gridCol>
                <a:gridCol w="893846">
                  <a:extLst>
                    <a:ext uri="{9D8B030D-6E8A-4147-A177-3AD203B41FA5}">
                      <a16:colId xmlns:a16="http://schemas.microsoft.com/office/drawing/2014/main" val="2168854094"/>
                    </a:ext>
                  </a:extLst>
                </a:gridCol>
                <a:gridCol w="893846">
                  <a:extLst>
                    <a:ext uri="{9D8B030D-6E8A-4147-A177-3AD203B41FA5}">
                      <a16:colId xmlns:a16="http://schemas.microsoft.com/office/drawing/2014/main" val="74318228"/>
                    </a:ext>
                  </a:extLst>
                </a:gridCol>
              </a:tblGrid>
              <a:tr h="269730">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　</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４月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５月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６月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７月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８月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９月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１０月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１１月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１２月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１月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２月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000" b="1" u="none" strike="noStrike" dirty="0">
                          <a:effectLst/>
                          <a:latin typeface="BIZ UDPゴシック" panose="020B0400000000000000" pitchFamily="50" charset="-128"/>
                          <a:ea typeface="BIZ UDPゴシック" panose="020B0400000000000000" pitchFamily="50" charset="-128"/>
                        </a:rPr>
                        <a:t>３月</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31619601"/>
                  </a:ext>
                </a:extLst>
              </a:tr>
              <a:tr h="269730">
                <a:tc>
                  <a:txBody>
                    <a:bodyPr/>
                    <a:lstStyle/>
                    <a:p>
                      <a:pPr algn="l" fontAlgn="ctr"/>
                      <a:r>
                        <a:rPr lang="ja-JP" altLang="en-US" sz="1000" b="1" u="none" strike="noStrike" dirty="0">
                          <a:effectLst/>
                          <a:latin typeface="BIZ UDPゴシック" panose="020B0400000000000000" pitchFamily="50" charset="-128"/>
                          <a:ea typeface="BIZ UDPゴシック" panose="020B0400000000000000" pitchFamily="50" charset="-128"/>
                        </a:rPr>
                        <a:t>　１．研修</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2">
                  <a:txBody>
                    <a:bodyPr/>
                    <a:lstStyle/>
                    <a:p>
                      <a:pPr algn="ctr" fontAlgn="ctr"/>
                      <a:r>
                        <a:rPr lang="zh-TW" altLang="en-US" sz="1000" u="none" strike="noStrike" dirty="0">
                          <a:effectLst/>
                          <a:latin typeface="BIZ UDPゴシック" panose="020B0400000000000000" pitchFamily="50" charset="-128"/>
                          <a:ea typeface="BIZ UDPゴシック" panose="020B0400000000000000" pitchFamily="50" charset="-128"/>
                        </a:rPr>
                        <a:t>講義動画撮影</a:t>
                      </a: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動画配信</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10">
                  <a:txBody>
                    <a:bodyPr/>
                    <a:lstStyle/>
                    <a:p>
                      <a:pPr algn="ctr"/>
                      <a:r>
                        <a:rPr kumimoji="1" lang="ja-JP" altLang="en-US" sz="1000" dirty="0">
                          <a:latin typeface="BIZ UDPゴシック" panose="020B0400000000000000" pitchFamily="50" charset="-128"/>
                          <a:ea typeface="BIZ UDPゴシック" panose="020B0400000000000000" pitchFamily="50" charset="-128"/>
                        </a:rPr>
                        <a:t>動画配信</a:t>
                      </a: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41047300"/>
                  </a:ext>
                </a:extLst>
              </a:tr>
              <a:tr h="269730">
                <a:tc>
                  <a:txBody>
                    <a:bodyPr/>
                    <a:lstStyle/>
                    <a:p>
                      <a:pPr algn="l" fontAlgn="ctr"/>
                      <a:r>
                        <a:rPr lang="ja-JP" altLang="en-US" sz="1000" b="1" u="none" strike="noStrike" dirty="0">
                          <a:effectLst/>
                          <a:latin typeface="BIZ UDPゴシック" panose="020B0400000000000000" pitchFamily="50" charset="-128"/>
                          <a:ea typeface="BIZ UDPゴシック" panose="020B0400000000000000" pitchFamily="50" charset="-128"/>
                        </a:rPr>
                        <a:t>　２．モデル実施</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3">
                  <a:txBody>
                    <a:bodyPr/>
                    <a:lstStyle/>
                    <a:p>
                      <a:pPr algn="ctr" fontAlgn="ctr"/>
                      <a:r>
                        <a:rPr lang="ja-JP" altLang="en-US" sz="1000" u="none" strike="noStrike">
                          <a:effectLst/>
                          <a:latin typeface="BIZ UDPゴシック" panose="020B0400000000000000" pitchFamily="50" charset="-128"/>
                          <a:ea typeface="BIZ UDPゴシック" panose="020B0400000000000000" pitchFamily="50" charset="-128"/>
                        </a:rPr>
                        <a:t>対象者等の選定</a:t>
                      </a: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アセスメント・多機関連携会議の実施</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課題等の整理</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lnL w="12700" cap="flat" cmpd="sng" algn="ctr">
                      <a:solidFill>
                        <a:schemeClr val="accent6">
                          <a:lumMod val="75000"/>
                        </a:schemeClr>
                      </a:solidFill>
                      <a:prstDash val="solid"/>
                      <a:round/>
                      <a:headEnd type="none" w="med" len="med"/>
                      <a:tailEnd type="none" w="med" len="med"/>
                    </a:lnL>
                  </a:tcPr>
                </a:tc>
                <a:tc hMerge="1">
                  <a:txBody>
                    <a:bodyPr/>
                    <a:lstStyle/>
                    <a:p>
                      <a:endParaRPr kumimoji="1" lang="ja-JP" altLang="en-US"/>
                    </a:p>
                  </a:txBody>
                  <a:tcPr/>
                </a:tc>
                <a:tc gridSpan="3">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　　－</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91062523"/>
                  </a:ext>
                </a:extLst>
              </a:tr>
              <a:tr h="269730">
                <a:tc>
                  <a:txBody>
                    <a:bodyPr/>
                    <a:lstStyle/>
                    <a:p>
                      <a:pPr algn="l" fontAlgn="ctr"/>
                      <a:r>
                        <a:rPr lang="ja-JP" altLang="en-US" sz="1000" b="1" u="none" strike="noStrike" dirty="0">
                          <a:effectLst/>
                          <a:latin typeface="BIZ UDPゴシック" panose="020B0400000000000000" pitchFamily="50" charset="-128"/>
                          <a:ea typeface="BIZ UDPゴシック" panose="020B0400000000000000" pitchFamily="50" charset="-128"/>
                        </a:rPr>
                        <a:t>　３．報告会</a:t>
                      </a:r>
                      <a:endParaRPr lang="ja-JP" altLang="en-US" sz="10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9">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　－</a:t>
                      </a:r>
                      <a:endParaRPr lang="en-US" altLang="ja-JP" sz="1000" u="none" strike="noStrike" dirty="0">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accent6">
                          <a:lumMod val="75000"/>
                        </a:schemeClr>
                      </a:solidFill>
                      <a:prstDash val="solid"/>
                      <a:round/>
                      <a:headEnd type="none" w="med" len="med"/>
                      <a:tailEnd type="none" w="med" len="med"/>
                    </a:lnL>
                  </a:tcPr>
                </a:tc>
                <a:tc hMerge="1">
                  <a:txBody>
                    <a:bodyPr/>
                    <a:lstStyle/>
                    <a:p>
                      <a:endParaRPr kumimoji="1" lang="ja-JP" altLang="en-US"/>
                    </a:p>
                  </a:txBody>
                  <a:tcPr/>
                </a:tc>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会場開催</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2">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動画配信</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104426420"/>
                  </a:ext>
                </a:extLst>
              </a:tr>
            </a:tbl>
          </a:graphicData>
        </a:graphic>
      </p:graphicFrame>
      <p:graphicFrame>
        <p:nvGraphicFramePr>
          <p:cNvPr id="12" name="表 7">
            <a:extLst>
              <a:ext uri="{FF2B5EF4-FFF2-40B4-BE49-F238E27FC236}">
                <a16:creationId xmlns:a16="http://schemas.microsoft.com/office/drawing/2014/main" id="{DD89AA8B-A926-4597-BD21-E05000CEE528}"/>
              </a:ext>
            </a:extLst>
          </p:cNvPr>
          <p:cNvGraphicFramePr>
            <a:graphicFrameLocks noGrp="1"/>
          </p:cNvGraphicFramePr>
          <p:nvPr>
            <p:extLst>
              <p:ext uri="{D42A27DB-BD31-4B8C-83A1-F6EECF244321}">
                <p14:modId xmlns:p14="http://schemas.microsoft.com/office/powerpoint/2010/main" val="3490381164"/>
              </p:ext>
            </p:extLst>
          </p:nvPr>
        </p:nvGraphicFramePr>
        <p:xfrm>
          <a:off x="76003" y="593839"/>
          <a:ext cx="2138691" cy="333513"/>
        </p:xfrm>
        <a:graphic>
          <a:graphicData uri="http://schemas.openxmlformats.org/drawingml/2006/table">
            <a:tbl>
              <a:tblPr firstRow="1" bandRow="1">
                <a:tableStyleId>{5C22544A-7EE6-4342-B048-85BDC9FD1C3A}</a:tableStyleId>
              </a:tblPr>
              <a:tblGrid>
                <a:gridCol w="2138691">
                  <a:extLst>
                    <a:ext uri="{9D8B030D-6E8A-4147-A177-3AD203B41FA5}">
                      <a16:colId xmlns:a16="http://schemas.microsoft.com/office/drawing/2014/main" val="2125925953"/>
                    </a:ext>
                  </a:extLst>
                </a:gridCol>
              </a:tblGrid>
              <a:tr h="33351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令和７年度事業について</a:t>
                      </a:r>
                      <a:endParaRPr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407240"/>
                  </a:ext>
                </a:extLst>
              </a:tr>
            </a:tbl>
          </a:graphicData>
        </a:graphic>
      </p:graphicFrame>
    </p:spTree>
    <p:extLst>
      <p:ext uri="{BB962C8B-B14F-4D97-AF65-F5344CB8AC3E}">
        <p14:creationId xmlns:p14="http://schemas.microsoft.com/office/powerpoint/2010/main" val="23057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105C8DB-0B6F-41A2-B318-88930FE3F0A9}"/>
              </a:ext>
            </a:extLst>
          </p:cNvPr>
          <p:cNvGrpSpPr/>
          <p:nvPr/>
        </p:nvGrpSpPr>
        <p:grpSpPr>
          <a:xfrm>
            <a:off x="2003720" y="517236"/>
            <a:ext cx="8667076" cy="6030984"/>
            <a:chOff x="1937780" y="565204"/>
            <a:chExt cx="8598140" cy="5983015"/>
          </a:xfrm>
        </p:grpSpPr>
        <p:pic>
          <p:nvPicPr>
            <p:cNvPr id="5" name="図 4">
              <a:extLst>
                <a:ext uri="{FF2B5EF4-FFF2-40B4-BE49-F238E27FC236}">
                  <a16:creationId xmlns:a16="http://schemas.microsoft.com/office/drawing/2014/main" id="{7AB392D9-6A3E-4649-B165-DA4FD5581914}"/>
                </a:ext>
              </a:extLst>
            </p:cNvPr>
            <p:cNvPicPr>
              <a:picLocks noChangeAspect="1"/>
            </p:cNvPicPr>
            <p:nvPr/>
          </p:nvPicPr>
          <p:blipFill rotWithShape="1">
            <a:blip r:embed="rId3"/>
            <a:srcRect l="714" t="1150" r="1235" b="2141"/>
            <a:stretch/>
          </p:blipFill>
          <p:spPr>
            <a:xfrm>
              <a:off x="1937780" y="565204"/>
              <a:ext cx="8471140" cy="5983015"/>
            </a:xfrm>
            <a:prstGeom prst="rect">
              <a:avLst/>
            </a:prstGeom>
          </p:spPr>
        </p:pic>
        <p:sp>
          <p:nvSpPr>
            <p:cNvPr id="6" name="楕円 5">
              <a:extLst>
                <a:ext uri="{FF2B5EF4-FFF2-40B4-BE49-F238E27FC236}">
                  <a16:creationId xmlns:a16="http://schemas.microsoft.com/office/drawing/2014/main" id="{AFBC8E33-E651-4E27-BCE8-222011E4474F}"/>
                </a:ext>
              </a:extLst>
            </p:cNvPr>
            <p:cNvSpPr/>
            <p:nvPr/>
          </p:nvSpPr>
          <p:spPr bwMode="white">
            <a:xfrm>
              <a:off x="10233660" y="6240780"/>
              <a:ext cx="302260" cy="2488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a:extLst>
              <a:ext uri="{FF2B5EF4-FFF2-40B4-BE49-F238E27FC236}">
                <a16:creationId xmlns:a16="http://schemas.microsoft.com/office/drawing/2014/main" id="{441A32C2-B7C7-47B1-9686-292E83170C05}"/>
              </a:ext>
            </a:extLst>
          </p:cNvPr>
          <p:cNvSpPr/>
          <p:nvPr/>
        </p:nvSpPr>
        <p:spPr bwMode="gray">
          <a:xfrm>
            <a:off x="1" y="0"/>
            <a:ext cx="12192000" cy="5172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6461125" algn="l"/>
              </a:tabLst>
            </a:pPr>
            <a:r>
              <a:rPr kumimoji="1" lang="ja-JP" altLang="en-US"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就労移行等連携調整事業について</a:t>
            </a:r>
            <a:endParaRPr kumimoji="1" lang="ja-JP" altLang="en-US" sz="1800"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2661EAA-DE38-4AEA-9C56-956B5E668735}"/>
              </a:ext>
            </a:extLst>
          </p:cNvPr>
          <p:cNvSpPr txBox="1"/>
          <p:nvPr/>
        </p:nvSpPr>
        <p:spPr bwMode="gray">
          <a:xfrm>
            <a:off x="7721600" y="58563"/>
            <a:ext cx="4470400" cy="400110"/>
          </a:xfrm>
          <a:prstGeom prst="rect">
            <a:avLst/>
          </a:prstGeom>
          <a:noFill/>
        </p:spPr>
        <p:txBody>
          <a:bodyPr wrap="square" rtlCol="0">
            <a:spAutoFit/>
          </a:bodyPr>
          <a:lstStyle/>
          <a:p>
            <a:pPr algn="r"/>
            <a:r>
              <a:rPr lang="ja-JP" altLang="en-US" sz="1000" b="1" dirty="0">
                <a:solidFill>
                  <a:schemeClr val="bg1">
                    <a:lumMod val="95000"/>
                  </a:schemeClr>
                </a:solidFill>
                <a:latin typeface="BIZ UDPゴシック" panose="020B0400000000000000" pitchFamily="50" charset="-128"/>
                <a:ea typeface="BIZ UDPゴシック" panose="020B0400000000000000" pitchFamily="50" charset="-128"/>
              </a:rPr>
              <a:t>令和６年度 第２回 大阪府障がい者自立支援協議会就労支援部会</a:t>
            </a:r>
            <a:endParaRPr lang="en-US" altLang="ja-JP" sz="1000" b="1" dirty="0">
              <a:solidFill>
                <a:schemeClr val="bg1">
                  <a:lumMod val="95000"/>
                </a:schemeClr>
              </a:solidFill>
              <a:latin typeface="BIZ UDPゴシック" panose="020B0400000000000000" pitchFamily="50" charset="-128"/>
              <a:ea typeface="BIZ UDPゴシック" panose="020B0400000000000000" pitchFamily="50" charset="-128"/>
            </a:endParaRPr>
          </a:p>
          <a:p>
            <a:pPr algn="r"/>
            <a:r>
              <a:rPr kumimoji="1" lang="ja-JP" altLang="en-US" sz="1000" b="1" dirty="0">
                <a:solidFill>
                  <a:schemeClr val="bg1">
                    <a:lumMod val="95000"/>
                  </a:schemeClr>
                </a:solidFill>
                <a:latin typeface="BIZ UDPゴシック" panose="020B0400000000000000" pitchFamily="50" charset="-128"/>
                <a:ea typeface="BIZ UDPゴシック" panose="020B0400000000000000" pitchFamily="50" charset="-128"/>
              </a:rPr>
              <a:t>福祉部障がい福祉室自立支援課</a:t>
            </a:r>
            <a:endParaRPr kumimoji="1" lang="ja-JP" altLang="en-US" sz="1000" b="1" dirty="0">
              <a:solidFill>
                <a:schemeClr val="bg1">
                  <a:lumMod val="95000"/>
                </a:schemeClr>
              </a:solidFill>
            </a:endParaRPr>
          </a:p>
        </p:txBody>
      </p:sp>
      <p:sp>
        <p:nvSpPr>
          <p:cNvPr id="16" name="正方形/長方形 15">
            <a:extLst>
              <a:ext uri="{FF2B5EF4-FFF2-40B4-BE49-F238E27FC236}">
                <a16:creationId xmlns:a16="http://schemas.microsoft.com/office/drawing/2014/main" id="{A187D53E-4BC9-4AEF-8467-EE4A91E066C6}"/>
              </a:ext>
            </a:extLst>
          </p:cNvPr>
          <p:cNvSpPr/>
          <p:nvPr/>
        </p:nvSpPr>
        <p:spPr bwMode="gray">
          <a:xfrm>
            <a:off x="10321289" y="6154419"/>
            <a:ext cx="214631" cy="37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20" name="楕円 19">
            <a:extLst>
              <a:ext uri="{FF2B5EF4-FFF2-40B4-BE49-F238E27FC236}">
                <a16:creationId xmlns:a16="http://schemas.microsoft.com/office/drawing/2014/main" id="{5B5C6E2D-61C7-4763-B10B-52428585BD39}"/>
              </a:ext>
            </a:extLst>
          </p:cNvPr>
          <p:cNvSpPr/>
          <p:nvPr/>
        </p:nvSpPr>
        <p:spPr>
          <a:xfrm>
            <a:off x="612397" y="760518"/>
            <a:ext cx="931178" cy="93117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参考</a:t>
            </a:r>
          </a:p>
        </p:txBody>
      </p:sp>
      <p:sp>
        <p:nvSpPr>
          <p:cNvPr id="9" name="正方形/長方形 8">
            <a:extLst>
              <a:ext uri="{FF2B5EF4-FFF2-40B4-BE49-F238E27FC236}">
                <a16:creationId xmlns:a16="http://schemas.microsoft.com/office/drawing/2014/main" id="{116C713D-FA35-4A5C-AF11-7D2DA6D4DBB8}"/>
              </a:ext>
            </a:extLst>
          </p:cNvPr>
          <p:cNvSpPr/>
          <p:nvPr/>
        </p:nvSpPr>
        <p:spPr bwMode="gray">
          <a:xfrm>
            <a:off x="8602980" y="6634580"/>
            <a:ext cx="3771900" cy="230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令和７年１月３０日　厚生労働省　</a:t>
            </a:r>
            <a:r>
              <a:rPr kumimoji="1" lang="zh-CN" altLang="en-US" sz="800" dirty="0">
                <a:solidFill>
                  <a:schemeClr val="tx1"/>
                </a:solidFill>
                <a:latin typeface="BIZ UDPゴシック" panose="020B0400000000000000" pitchFamily="50" charset="-128"/>
                <a:ea typeface="BIZ UDPゴシック" panose="020B0400000000000000" pitchFamily="50" charset="-128"/>
              </a:rPr>
              <a:t>社会保障審議会障害者部会</a:t>
            </a:r>
            <a:r>
              <a:rPr kumimoji="1" lang="ja-JP" altLang="en-US" sz="800" dirty="0">
                <a:solidFill>
                  <a:schemeClr val="tx1"/>
                </a:solidFill>
                <a:latin typeface="BIZ UDPゴシック" panose="020B0400000000000000" pitchFamily="50" charset="-128"/>
                <a:ea typeface="BIZ UDPゴシック" panose="020B0400000000000000" pitchFamily="50" charset="-128"/>
              </a:rPr>
              <a:t>（第</a:t>
            </a:r>
            <a:r>
              <a:rPr kumimoji="1" lang="en-US" altLang="ja-JP" sz="800" dirty="0">
                <a:solidFill>
                  <a:schemeClr val="tx1"/>
                </a:solidFill>
                <a:latin typeface="BIZ UDPゴシック" panose="020B0400000000000000" pitchFamily="50" charset="-128"/>
                <a:ea typeface="BIZ UDPゴシック" panose="020B0400000000000000" pitchFamily="50" charset="-128"/>
              </a:rPr>
              <a:t>145</a:t>
            </a:r>
            <a:r>
              <a:rPr kumimoji="1" lang="ja-JP" altLang="en-US" sz="800" dirty="0">
                <a:solidFill>
                  <a:schemeClr val="tx1"/>
                </a:solidFill>
                <a:latin typeface="BIZ UDPゴシック" panose="020B0400000000000000" pitchFamily="50" charset="-128"/>
                <a:ea typeface="BIZ UDPゴシック" panose="020B0400000000000000" pitchFamily="50" charset="-128"/>
              </a:rPr>
              <a:t>回）　資料</a:t>
            </a:r>
          </a:p>
        </p:txBody>
      </p:sp>
    </p:spTree>
    <p:extLst>
      <p:ext uri="{BB962C8B-B14F-4D97-AF65-F5344CB8AC3E}">
        <p14:creationId xmlns:p14="http://schemas.microsoft.com/office/powerpoint/2010/main" val="116438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1A32C2-B7C7-47B1-9686-292E83170C05}"/>
              </a:ext>
            </a:extLst>
          </p:cNvPr>
          <p:cNvSpPr/>
          <p:nvPr/>
        </p:nvSpPr>
        <p:spPr bwMode="gray">
          <a:xfrm>
            <a:off x="1" y="0"/>
            <a:ext cx="12192000" cy="5172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6461125" algn="l"/>
              </a:tabLst>
            </a:pPr>
            <a:r>
              <a:rPr kumimoji="1" lang="ja-JP" altLang="en-US"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就労移行等連携調整事業について</a:t>
            </a:r>
            <a:endParaRPr kumimoji="1" lang="ja-JP" altLang="en-US" sz="1800"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2661EAA-DE38-4AEA-9C56-956B5E668735}"/>
              </a:ext>
            </a:extLst>
          </p:cNvPr>
          <p:cNvSpPr txBox="1"/>
          <p:nvPr/>
        </p:nvSpPr>
        <p:spPr bwMode="gray">
          <a:xfrm>
            <a:off x="7721600" y="58563"/>
            <a:ext cx="4470400" cy="400110"/>
          </a:xfrm>
          <a:prstGeom prst="rect">
            <a:avLst/>
          </a:prstGeom>
          <a:noFill/>
        </p:spPr>
        <p:txBody>
          <a:bodyPr wrap="square" rtlCol="0">
            <a:spAutoFit/>
          </a:bodyPr>
          <a:lstStyle/>
          <a:p>
            <a:pPr algn="r"/>
            <a:r>
              <a:rPr lang="ja-JP" altLang="en-US" sz="1000" b="1" dirty="0">
                <a:solidFill>
                  <a:schemeClr val="bg1">
                    <a:lumMod val="95000"/>
                  </a:schemeClr>
                </a:solidFill>
                <a:latin typeface="BIZ UDPゴシック" panose="020B0400000000000000" pitchFamily="50" charset="-128"/>
                <a:ea typeface="BIZ UDPゴシック" panose="020B0400000000000000" pitchFamily="50" charset="-128"/>
              </a:rPr>
              <a:t>令和６年度 第２回 大阪府障がい者自立支援協議会就労支援部会</a:t>
            </a:r>
            <a:endParaRPr lang="en-US" altLang="ja-JP" sz="1000" b="1" dirty="0">
              <a:solidFill>
                <a:schemeClr val="bg1">
                  <a:lumMod val="95000"/>
                </a:schemeClr>
              </a:solidFill>
              <a:latin typeface="BIZ UDPゴシック" panose="020B0400000000000000" pitchFamily="50" charset="-128"/>
              <a:ea typeface="BIZ UDPゴシック" panose="020B0400000000000000" pitchFamily="50" charset="-128"/>
            </a:endParaRPr>
          </a:p>
          <a:p>
            <a:pPr algn="r"/>
            <a:r>
              <a:rPr kumimoji="1" lang="ja-JP" altLang="en-US" sz="1000" b="1" dirty="0">
                <a:solidFill>
                  <a:schemeClr val="bg1">
                    <a:lumMod val="95000"/>
                  </a:schemeClr>
                </a:solidFill>
                <a:latin typeface="BIZ UDPゴシック" panose="020B0400000000000000" pitchFamily="50" charset="-128"/>
                <a:ea typeface="BIZ UDPゴシック" panose="020B0400000000000000" pitchFamily="50" charset="-128"/>
              </a:rPr>
              <a:t>福祉部障がい福祉室自立支援課</a:t>
            </a:r>
            <a:endParaRPr kumimoji="1" lang="ja-JP" altLang="en-US" sz="1000" b="1" dirty="0">
              <a:solidFill>
                <a:schemeClr val="bg1">
                  <a:lumMod val="95000"/>
                </a:schemeClr>
              </a:solidFill>
            </a:endParaRPr>
          </a:p>
        </p:txBody>
      </p:sp>
      <p:sp>
        <p:nvSpPr>
          <p:cNvPr id="16" name="正方形/長方形 15">
            <a:extLst>
              <a:ext uri="{FF2B5EF4-FFF2-40B4-BE49-F238E27FC236}">
                <a16:creationId xmlns:a16="http://schemas.microsoft.com/office/drawing/2014/main" id="{A187D53E-4BC9-4AEF-8467-EE4A91E066C6}"/>
              </a:ext>
            </a:extLst>
          </p:cNvPr>
          <p:cNvSpPr/>
          <p:nvPr/>
        </p:nvSpPr>
        <p:spPr bwMode="gray">
          <a:xfrm>
            <a:off x="10321289" y="6154419"/>
            <a:ext cx="214631" cy="37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10" name="楕円 9">
            <a:extLst>
              <a:ext uri="{FF2B5EF4-FFF2-40B4-BE49-F238E27FC236}">
                <a16:creationId xmlns:a16="http://schemas.microsoft.com/office/drawing/2014/main" id="{2915779B-E25B-4DC5-8E4E-63429EC974AF}"/>
              </a:ext>
            </a:extLst>
          </p:cNvPr>
          <p:cNvSpPr/>
          <p:nvPr/>
        </p:nvSpPr>
        <p:spPr>
          <a:xfrm>
            <a:off x="612397" y="760518"/>
            <a:ext cx="931178" cy="93117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参考</a:t>
            </a:r>
          </a:p>
        </p:txBody>
      </p:sp>
      <p:pic>
        <p:nvPicPr>
          <p:cNvPr id="5" name="図 4">
            <a:extLst>
              <a:ext uri="{FF2B5EF4-FFF2-40B4-BE49-F238E27FC236}">
                <a16:creationId xmlns:a16="http://schemas.microsoft.com/office/drawing/2014/main" id="{C8762AF8-EBBE-47E1-B2DE-500F2B18D863}"/>
              </a:ext>
            </a:extLst>
          </p:cNvPr>
          <p:cNvPicPr>
            <a:picLocks noChangeAspect="1"/>
          </p:cNvPicPr>
          <p:nvPr/>
        </p:nvPicPr>
        <p:blipFill rotWithShape="1">
          <a:blip r:embed="rId3"/>
          <a:srcRect l="1629"/>
          <a:stretch/>
        </p:blipFill>
        <p:spPr>
          <a:xfrm>
            <a:off x="1719744" y="535538"/>
            <a:ext cx="9029884" cy="6099042"/>
          </a:xfrm>
          <a:prstGeom prst="rect">
            <a:avLst/>
          </a:prstGeom>
        </p:spPr>
      </p:pic>
      <p:sp>
        <p:nvSpPr>
          <p:cNvPr id="11" name="正方形/長方形 10">
            <a:extLst>
              <a:ext uri="{FF2B5EF4-FFF2-40B4-BE49-F238E27FC236}">
                <a16:creationId xmlns:a16="http://schemas.microsoft.com/office/drawing/2014/main" id="{BF4267B2-3E51-4AA8-958D-A7653CA79834}"/>
              </a:ext>
            </a:extLst>
          </p:cNvPr>
          <p:cNvSpPr/>
          <p:nvPr/>
        </p:nvSpPr>
        <p:spPr bwMode="gray">
          <a:xfrm>
            <a:off x="8602980" y="6634580"/>
            <a:ext cx="3771900" cy="230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令和７年１月３０日　厚生労働省　</a:t>
            </a:r>
            <a:r>
              <a:rPr kumimoji="1" lang="zh-CN" altLang="en-US" sz="800" dirty="0">
                <a:solidFill>
                  <a:schemeClr val="tx1"/>
                </a:solidFill>
                <a:latin typeface="BIZ UDPゴシック" panose="020B0400000000000000" pitchFamily="50" charset="-128"/>
                <a:ea typeface="BIZ UDPゴシック" panose="020B0400000000000000" pitchFamily="50" charset="-128"/>
              </a:rPr>
              <a:t>社会保障審議会障害者部会</a:t>
            </a:r>
            <a:r>
              <a:rPr kumimoji="1" lang="ja-JP" altLang="en-US" sz="800" dirty="0">
                <a:solidFill>
                  <a:schemeClr val="tx1"/>
                </a:solidFill>
                <a:latin typeface="BIZ UDPゴシック" panose="020B0400000000000000" pitchFamily="50" charset="-128"/>
                <a:ea typeface="BIZ UDPゴシック" panose="020B0400000000000000" pitchFamily="50" charset="-128"/>
              </a:rPr>
              <a:t>（第</a:t>
            </a:r>
            <a:r>
              <a:rPr kumimoji="1" lang="en-US" altLang="ja-JP" sz="800" dirty="0">
                <a:solidFill>
                  <a:schemeClr val="tx1"/>
                </a:solidFill>
                <a:latin typeface="BIZ UDPゴシック" panose="020B0400000000000000" pitchFamily="50" charset="-128"/>
                <a:ea typeface="BIZ UDPゴシック" panose="020B0400000000000000" pitchFamily="50" charset="-128"/>
              </a:rPr>
              <a:t>145</a:t>
            </a:r>
            <a:r>
              <a:rPr kumimoji="1" lang="ja-JP" altLang="en-US" sz="800" dirty="0">
                <a:solidFill>
                  <a:schemeClr val="tx1"/>
                </a:solidFill>
                <a:latin typeface="BIZ UDPゴシック" panose="020B0400000000000000" pitchFamily="50" charset="-128"/>
                <a:ea typeface="BIZ UDPゴシック" panose="020B0400000000000000" pitchFamily="50" charset="-128"/>
              </a:rPr>
              <a:t>回）　資料</a:t>
            </a:r>
          </a:p>
        </p:txBody>
      </p:sp>
    </p:spTree>
    <p:extLst>
      <p:ext uri="{BB962C8B-B14F-4D97-AF65-F5344CB8AC3E}">
        <p14:creationId xmlns:p14="http://schemas.microsoft.com/office/powerpoint/2010/main" val="319406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41A32C2-B7C7-47B1-9686-292E83170C05}"/>
              </a:ext>
            </a:extLst>
          </p:cNvPr>
          <p:cNvSpPr/>
          <p:nvPr/>
        </p:nvSpPr>
        <p:spPr bwMode="gray">
          <a:xfrm>
            <a:off x="1" y="0"/>
            <a:ext cx="12192000" cy="5172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6461125" algn="l"/>
              </a:tabLst>
            </a:pPr>
            <a:r>
              <a:rPr kumimoji="1" lang="ja-JP" altLang="en-US"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就労移行等連携調整事業について</a:t>
            </a:r>
            <a:endParaRPr kumimoji="1" lang="ja-JP" altLang="en-US" sz="1800"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2661EAA-DE38-4AEA-9C56-956B5E668735}"/>
              </a:ext>
            </a:extLst>
          </p:cNvPr>
          <p:cNvSpPr txBox="1"/>
          <p:nvPr/>
        </p:nvSpPr>
        <p:spPr bwMode="gray">
          <a:xfrm>
            <a:off x="7721600" y="58563"/>
            <a:ext cx="4470400" cy="400110"/>
          </a:xfrm>
          <a:prstGeom prst="rect">
            <a:avLst/>
          </a:prstGeom>
          <a:noFill/>
        </p:spPr>
        <p:txBody>
          <a:bodyPr wrap="square" rtlCol="0">
            <a:spAutoFit/>
          </a:bodyPr>
          <a:lstStyle/>
          <a:p>
            <a:pPr algn="r"/>
            <a:r>
              <a:rPr lang="ja-JP" altLang="en-US" sz="1000" b="1" dirty="0">
                <a:solidFill>
                  <a:schemeClr val="bg1">
                    <a:lumMod val="95000"/>
                  </a:schemeClr>
                </a:solidFill>
                <a:latin typeface="BIZ UDPゴシック" panose="020B0400000000000000" pitchFamily="50" charset="-128"/>
                <a:ea typeface="BIZ UDPゴシック" panose="020B0400000000000000" pitchFamily="50" charset="-128"/>
              </a:rPr>
              <a:t>令和６年度 第２回 大阪府障がい者自立支援協議会就労支援部会</a:t>
            </a:r>
            <a:endParaRPr lang="en-US" altLang="ja-JP" sz="1000" b="1" dirty="0">
              <a:solidFill>
                <a:schemeClr val="bg1">
                  <a:lumMod val="95000"/>
                </a:schemeClr>
              </a:solidFill>
              <a:latin typeface="BIZ UDPゴシック" panose="020B0400000000000000" pitchFamily="50" charset="-128"/>
              <a:ea typeface="BIZ UDPゴシック" panose="020B0400000000000000" pitchFamily="50" charset="-128"/>
            </a:endParaRPr>
          </a:p>
          <a:p>
            <a:pPr algn="r"/>
            <a:r>
              <a:rPr kumimoji="1" lang="ja-JP" altLang="en-US" sz="1000" b="1" dirty="0">
                <a:solidFill>
                  <a:schemeClr val="bg1">
                    <a:lumMod val="95000"/>
                  </a:schemeClr>
                </a:solidFill>
                <a:latin typeface="BIZ UDPゴシック" panose="020B0400000000000000" pitchFamily="50" charset="-128"/>
                <a:ea typeface="BIZ UDPゴシック" panose="020B0400000000000000" pitchFamily="50" charset="-128"/>
              </a:rPr>
              <a:t>福祉部障がい福祉室自立支援課</a:t>
            </a:r>
            <a:endParaRPr kumimoji="1" lang="ja-JP" altLang="en-US" sz="1000" b="1" dirty="0">
              <a:solidFill>
                <a:schemeClr val="bg1">
                  <a:lumMod val="95000"/>
                </a:schemeClr>
              </a:solidFill>
            </a:endParaRPr>
          </a:p>
        </p:txBody>
      </p:sp>
      <p:sp>
        <p:nvSpPr>
          <p:cNvPr id="16" name="正方形/長方形 15">
            <a:extLst>
              <a:ext uri="{FF2B5EF4-FFF2-40B4-BE49-F238E27FC236}">
                <a16:creationId xmlns:a16="http://schemas.microsoft.com/office/drawing/2014/main" id="{A187D53E-4BC9-4AEF-8467-EE4A91E066C6}"/>
              </a:ext>
            </a:extLst>
          </p:cNvPr>
          <p:cNvSpPr/>
          <p:nvPr/>
        </p:nvSpPr>
        <p:spPr bwMode="gray">
          <a:xfrm>
            <a:off x="10321289" y="6154419"/>
            <a:ext cx="214631" cy="37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sp>
        <p:nvSpPr>
          <p:cNvPr id="9" name="楕円 8">
            <a:extLst>
              <a:ext uri="{FF2B5EF4-FFF2-40B4-BE49-F238E27FC236}">
                <a16:creationId xmlns:a16="http://schemas.microsoft.com/office/drawing/2014/main" id="{7D07D99F-1B16-48E4-801B-40EFEC3339E8}"/>
              </a:ext>
            </a:extLst>
          </p:cNvPr>
          <p:cNvSpPr/>
          <p:nvPr/>
        </p:nvSpPr>
        <p:spPr>
          <a:xfrm>
            <a:off x="612362" y="760518"/>
            <a:ext cx="931178" cy="93117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参考</a:t>
            </a:r>
          </a:p>
        </p:txBody>
      </p:sp>
      <p:sp>
        <p:nvSpPr>
          <p:cNvPr id="10" name="正方形/長方形 9">
            <a:extLst>
              <a:ext uri="{FF2B5EF4-FFF2-40B4-BE49-F238E27FC236}">
                <a16:creationId xmlns:a16="http://schemas.microsoft.com/office/drawing/2014/main" id="{76B85168-A015-485B-8A84-992C7D96EA87}"/>
              </a:ext>
            </a:extLst>
          </p:cNvPr>
          <p:cNvSpPr/>
          <p:nvPr/>
        </p:nvSpPr>
        <p:spPr bwMode="gray">
          <a:xfrm>
            <a:off x="8602980" y="6634580"/>
            <a:ext cx="3771900" cy="230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令和７年１月３０日　厚生労働省　</a:t>
            </a:r>
            <a:r>
              <a:rPr kumimoji="1" lang="zh-CN" altLang="en-US" sz="800" dirty="0">
                <a:solidFill>
                  <a:schemeClr val="tx1"/>
                </a:solidFill>
                <a:latin typeface="BIZ UDPゴシック" panose="020B0400000000000000" pitchFamily="50" charset="-128"/>
                <a:ea typeface="BIZ UDPゴシック" panose="020B0400000000000000" pitchFamily="50" charset="-128"/>
              </a:rPr>
              <a:t>社会保障審議会障害者部会</a:t>
            </a:r>
            <a:r>
              <a:rPr kumimoji="1" lang="ja-JP" altLang="en-US" sz="800" dirty="0">
                <a:solidFill>
                  <a:schemeClr val="tx1"/>
                </a:solidFill>
                <a:latin typeface="BIZ UDPゴシック" panose="020B0400000000000000" pitchFamily="50" charset="-128"/>
                <a:ea typeface="BIZ UDPゴシック" panose="020B0400000000000000" pitchFamily="50" charset="-128"/>
              </a:rPr>
              <a:t>（第</a:t>
            </a:r>
            <a:r>
              <a:rPr kumimoji="1" lang="en-US" altLang="ja-JP" sz="800" dirty="0">
                <a:solidFill>
                  <a:schemeClr val="tx1"/>
                </a:solidFill>
                <a:latin typeface="BIZ UDPゴシック" panose="020B0400000000000000" pitchFamily="50" charset="-128"/>
                <a:ea typeface="BIZ UDPゴシック" panose="020B0400000000000000" pitchFamily="50" charset="-128"/>
              </a:rPr>
              <a:t>145</a:t>
            </a:r>
            <a:r>
              <a:rPr kumimoji="1" lang="ja-JP" altLang="en-US" sz="800" dirty="0">
                <a:solidFill>
                  <a:schemeClr val="tx1"/>
                </a:solidFill>
                <a:latin typeface="BIZ UDPゴシック" panose="020B0400000000000000" pitchFamily="50" charset="-128"/>
                <a:ea typeface="BIZ UDPゴシック" panose="020B0400000000000000" pitchFamily="50" charset="-128"/>
              </a:rPr>
              <a:t>回）　資料</a:t>
            </a:r>
          </a:p>
        </p:txBody>
      </p:sp>
      <p:pic>
        <p:nvPicPr>
          <p:cNvPr id="5" name="図 4">
            <a:extLst>
              <a:ext uri="{FF2B5EF4-FFF2-40B4-BE49-F238E27FC236}">
                <a16:creationId xmlns:a16="http://schemas.microsoft.com/office/drawing/2014/main" id="{C22A892F-480B-4292-8D10-926193EE8E85}"/>
              </a:ext>
            </a:extLst>
          </p:cNvPr>
          <p:cNvPicPr>
            <a:picLocks noChangeAspect="1"/>
          </p:cNvPicPr>
          <p:nvPr/>
        </p:nvPicPr>
        <p:blipFill rotWithShape="1">
          <a:blip r:embed="rId3"/>
          <a:srcRect l="788"/>
          <a:stretch/>
        </p:blipFill>
        <p:spPr>
          <a:xfrm>
            <a:off x="1728132" y="590083"/>
            <a:ext cx="9067143" cy="6103060"/>
          </a:xfrm>
          <a:prstGeom prst="rect">
            <a:avLst/>
          </a:prstGeom>
        </p:spPr>
      </p:pic>
    </p:spTree>
    <p:extLst>
      <p:ext uri="{BB962C8B-B14F-4D97-AF65-F5344CB8AC3E}">
        <p14:creationId xmlns:p14="http://schemas.microsoft.com/office/powerpoint/2010/main" val="13167403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1071</Words>
  <PresentationFormat>ワイド画面</PresentationFormat>
  <Paragraphs>139</Paragraphs>
  <Slides>5</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BIZ UDPゴシック</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2025-03-17T00:33:09Z</cp:lastPrinted>
  <dcterms:created xsi:type="dcterms:W3CDTF">2025-02-14T00:40:02Z</dcterms:created>
  <dcterms:modified xsi:type="dcterms:W3CDTF">2025-03-17T00:33:58Z</dcterms:modified>
</cp:coreProperties>
</file>