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1"/>
  </p:sldMasterIdLst>
  <p:notesMasterIdLst>
    <p:notesMasterId r:id="rId4"/>
  </p:notesMasterIdLst>
  <p:handoutMasterIdLst>
    <p:handoutMasterId r:id="rId5"/>
  </p:handoutMasterIdLst>
  <p:sldIdLst>
    <p:sldId id="405" r:id="rId2"/>
    <p:sldId id="40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FF"/>
    <a:srgbClr val="FFCCCC"/>
    <a:srgbClr val="000000"/>
    <a:srgbClr val="FFFF66"/>
    <a:srgbClr val="FFCC99"/>
    <a:srgbClr val="99CCFF"/>
    <a:srgbClr val="CCECFF"/>
    <a:srgbClr val="66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3896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832"/>
    </p:cViewPr>
  </p:sorterViewPr>
  <p:notesViewPr>
    <p:cSldViewPr>
      <p:cViewPr varScale="1">
        <p:scale>
          <a:sx n="52" d="100"/>
          <a:sy n="52" d="100"/>
        </p:scale>
        <p:origin x="-19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ECC71F22-97ED-4B75-9D58-AAD17182EA21}" type="datetimeFigureOut">
              <a:rPr kumimoji="1" lang="ja-JP" altLang="en-US" smtClean="0"/>
              <a:pPr/>
              <a:t>2021/4/13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29B3A076-794D-472C-A3A3-4CC642383DE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32968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38834562-816C-4CBE-BB4F-00D6933C3F95}" type="datetimeFigureOut">
              <a:rPr kumimoji="1" lang="ja-JP" altLang="en-US" smtClean="0"/>
              <a:pPr/>
              <a:t>2021/4/13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F7F4E222-0475-45DC-BD72-A7DEAAB248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693333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117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723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 dirty="0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 dirty="0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DBF5F9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DBF5F9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 dirty="0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890011-B3EE-4DEE-9048-FB62BA48D075}" type="datetimeFigureOut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2021/4/13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7D6273-0083-4356-A077-E855ADC4339D}" type="slidenum">
              <a:rPr kumimoji="1" lang="ja-JP" alt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kumimoji="1" lang="ja-JP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6" name="AutoShape 128"/>
          <p:cNvSpPr>
            <a:spLocks noChangeArrowheads="1"/>
          </p:cNvSpPr>
          <p:nvPr/>
        </p:nvSpPr>
        <p:spPr bwMode="auto">
          <a:xfrm>
            <a:off x="163741" y="286606"/>
            <a:ext cx="8889988" cy="4852865"/>
          </a:xfrm>
          <a:prstGeom prst="roundRect">
            <a:avLst>
              <a:gd name="adj" fmla="val 22903"/>
            </a:avLst>
          </a:prstGeom>
          <a:solidFill>
            <a:srgbClr val="CCFFCC"/>
          </a:solidFill>
          <a:ln w="317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7347" name="Oval 179"/>
          <p:cNvSpPr>
            <a:spLocks noChangeArrowheads="1"/>
          </p:cNvSpPr>
          <p:nvPr/>
        </p:nvSpPr>
        <p:spPr bwMode="auto">
          <a:xfrm>
            <a:off x="445471" y="-27384"/>
            <a:ext cx="8326528" cy="453987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endParaRPr lang="en-US" altLang="ja-JP" sz="2400" dirty="0"/>
          </a:p>
          <a:p>
            <a:endParaRPr lang="en-US" altLang="ja-JP" sz="2400" dirty="0"/>
          </a:p>
        </p:txBody>
      </p:sp>
      <p:sp>
        <p:nvSpPr>
          <p:cNvPr id="7310" name="AutoShape 142"/>
          <p:cNvSpPr>
            <a:spLocks noChangeArrowheads="1"/>
          </p:cNvSpPr>
          <p:nvPr/>
        </p:nvSpPr>
        <p:spPr bwMode="auto">
          <a:xfrm>
            <a:off x="4860032" y="4674048"/>
            <a:ext cx="3308301" cy="26712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200" b="1" dirty="0"/>
              <a:t>ブロック会議の充実</a:t>
            </a:r>
            <a:r>
              <a:rPr lang="ja-JP" altLang="en-US" sz="1200" b="1" dirty="0">
                <a:ea typeface="ＭＳ ゴシック" pitchFamily="49" charset="-128"/>
              </a:rPr>
              <a:t>・</a:t>
            </a:r>
            <a:r>
              <a:rPr lang="ja-JP" altLang="en-US" sz="1200" b="1" dirty="0"/>
              <a:t>ブロック内学校園の連携</a:t>
            </a:r>
          </a:p>
        </p:txBody>
      </p:sp>
      <p:sp>
        <p:nvSpPr>
          <p:cNvPr id="7411" name="Oval 243"/>
          <p:cNvSpPr>
            <a:spLocks noChangeArrowheads="1"/>
          </p:cNvSpPr>
          <p:nvPr/>
        </p:nvSpPr>
        <p:spPr bwMode="auto">
          <a:xfrm>
            <a:off x="7020272" y="5445224"/>
            <a:ext cx="1547813" cy="3603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800" dirty="0" smtClean="0"/>
              <a:t>大阪府</a:t>
            </a:r>
            <a:r>
              <a:rPr lang="ja-JP" altLang="en-US" sz="800" dirty="0"/>
              <a:t>支援教育</a:t>
            </a:r>
            <a:r>
              <a:rPr lang="ja-JP" altLang="en-US" sz="800" dirty="0" smtClean="0"/>
              <a:t>研究会</a:t>
            </a:r>
            <a:endParaRPr lang="ja-JP" altLang="en-US" sz="800" dirty="0"/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-134037" y="-66800"/>
            <a:ext cx="7706940" cy="399456"/>
          </a:xfrm>
          <a:prstGeom prst="rect">
            <a:avLst/>
          </a:prstGeom>
          <a:noFill/>
          <a:ln w="28575" cap="flat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b">
            <a:normAutofit fontScale="97500"/>
          </a:bodyPr>
          <a:lstStyle>
            <a:lvl1pPr algn="ctr" rtl="0" eaLnBrk="1" fontAlgn="auto" latinLnBrk="0" hangingPunct="1">
              <a:spcBef>
                <a:spcPct val="0"/>
              </a:spcBef>
              <a:buNone/>
              <a:defRPr kumimoji="1" sz="4400" baseline="0">
                <a:solidFill>
                  <a:schemeClr val="dk1"/>
                </a:solidFill>
                <a:effectLst>
                  <a:outerShdw blurRad="127000" algn="tl" rotWithShape="0">
                    <a:schemeClr val="bg1">
                      <a:alpha val="9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HGS創英角ﾎﾟｯﾌﾟ体" pitchFamily="50" charset="-128"/>
                <a:ea typeface="HGS創英角ﾎﾟｯﾌﾟ体" pitchFamily="50" charset="-128"/>
              </a:rPr>
              <a:t> 大阪府 「支援教育地域支援整備事業」</a:t>
            </a:r>
            <a:r>
              <a:rPr lang="ja-JP" altLang="en-US" sz="1800" smtClean="0">
                <a:latin typeface="HGS創英角ﾎﾟｯﾌﾟ体" pitchFamily="50" charset="-128"/>
                <a:ea typeface="HGS創英角ﾎﾟｯﾌﾟ体" pitchFamily="50" charset="-128"/>
              </a:rPr>
              <a:t>推進体制</a:t>
            </a:r>
            <a:endParaRPr lang="ja-JP" altLang="en-US" sz="18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 bwMode="auto">
          <a:xfrm>
            <a:off x="0" y="5661248"/>
            <a:ext cx="9144000" cy="1423467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dirty="0" smtClean="0"/>
              <a:t>「支援教育地域支援整備事業」における地域ブロック体制：</a:t>
            </a:r>
            <a:endParaRPr lang="en-US" altLang="ja-JP" sz="1000" dirty="0" smtClean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dirty="0" smtClean="0"/>
              <a:t>　　　府内を８つの地域ブロック（豊能ブロック、三島ブロック、北河内ブロック、中河内ブロック、南河内ブロック、泉北ブロック、泉南ブロック、大阪市ブロック）に分割。</a:t>
            </a:r>
            <a:endParaRPr lang="en-US" altLang="ja-JP" sz="1000" dirty="0" smtClean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dirty="0"/>
              <a:t>　</a:t>
            </a:r>
            <a:r>
              <a:rPr lang="ja-JP" altLang="en-US" sz="1000" dirty="0" smtClean="0"/>
              <a:t>　　ブロック内の支援学校と市町村教育委員会が連携して、小・中学校等の支援にあたり、各ブロックの地域支援体制の充実を図る。</a:t>
            </a:r>
            <a:endParaRPr lang="en-US" altLang="ja-JP" sz="1000" dirty="0" smtClean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dirty="0" smtClean="0"/>
              <a:t>　　　視覚、聴覚、病弱の各支援学校は広域支援グループとして、職業学科のある高等支援学校は職業学科高等支援</a:t>
            </a:r>
            <a:r>
              <a:rPr lang="ja-JP" altLang="en-US" sz="1000" dirty="0"/>
              <a:t>グループ</a:t>
            </a:r>
            <a:r>
              <a:rPr lang="ja-JP" altLang="en-US" sz="1000" dirty="0" smtClean="0"/>
              <a:t>として指定し、各グループ内の連携、</a:t>
            </a:r>
            <a:endParaRPr lang="en-US" altLang="ja-JP" sz="1000" dirty="0" smtClean="0"/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dirty="0"/>
              <a:t>　</a:t>
            </a:r>
            <a:r>
              <a:rPr lang="ja-JP" altLang="en-US" sz="1000" dirty="0" smtClean="0"/>
              <a:t>　　情報共有及び府内の学校の相談・支援にあたる。</a:t>
            </a:r>
            <a:r>
              <a:rPr lang="ja-JP" altLang="en-US" sz="1050" dirty="0" smtClean="0"/>
              <a:t> </a:t>
            </a:r>
            <a:endParaRPr lang="en-US" altLang="ja-JP" sz="1050" dirty="0" smtClean="0"/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endParaRPr kumimoji="1" lang="ja-JP" altLang="en-US" sz="1050" dirty="0" smtClean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5652120" y="1255121"/>
            <a:ext cx="2989641" cy="2893959"/>
            <a:chOff x="5210228" y="1347986"/>
            <a:chExt cx="2989641" cy="2893959"/>
          </a:xfrm>
        </p:grpSpPr>
        <p:sp>
          <p:nvSpPr>
            <p:cNvPr id="7402" name="Oval 234"/>
            <p:cNvSpPr>
              <a:spLocks noChangeArrowheads="1"/>
            </p:cNvSpPr>
            <p:nvPr/>
          </p:nvSpPr>
          <p:spPr bwMode="auto">
            <a:xfrm>
              <a:off x="5210228" y="1347986"/>
              <a:ext cx="2989641" cy="2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ja-JP" sz="2400" dirty="0"/>
            </a:p>
            <a:p>
              <a:endParaRPr lang="en-US" altLang="ja-JP" sz="2400" dirty="0"/>
            </a:p>
          </p:txBody>
        </p:sp>
        <p:sp>
          <p:nvSpPr>
            <p:cNvPr id="7251" name="Rectangle 83"/>
            <p:cNvSpPr>
              <a:spLocks noChangeArrowheads="1"/>
            </p:cNvSpPr>
            <p:nvPr/>
          </p:nvSpPr>
          <p:spPr bwMode="auto">
            <a:xfrm>
              <a:off x="6437521" y="2203512"/>
              <a:ext cx="682228" cy="29660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ja-JP" altLang="en-US" sz="1000" dirty="0"/>
                <a:t>中</a:t>
              </a:r>
              <a:r>
                <a:rPr lang="ja-JP" altLang="en-US" sz="1000" dirty="0" smtClean="0"/>
                <a:t>学校</a:t>
              </a:r>
              <a:endParaRPr lang="ja-JP" altLang="en-US" sz="1000" dirty="0"/>
            </a:p>
          </p:txBody>
        </p:sp>
        <p:sp>
          <p:nvSpPr>
            <p:cNvPr id="7252" name="Rectangle 84"/>
            <p:cNvSpPr>
              <a:spLocks noChangeArrowheads="1"/>
            </p:cNvSpPr>
            <p:nvPr/>
          </p:nvSpPr>
          <p:spPr bwMode="auto">
            <a:xfrm>
              <a:off x="5823605" y="3150915"/>
              <a:ext cx="1720427" cy="3503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ja-JP" altLang="en-US" sz="1000" dirty="0" smtClean="0"/>
                <a:t>保育所・幼稚園・認定こども園</a:t>
              </a:r>
              <a:endParaRPr lang="en-US" altLang="ja-JP" sz="1000" dirty="0" smtClean="0"/>
            </a:p>
            <a:p>
              <a:endParaRPr lang="ja-JP" altLang="en-US" sz="1000" dirty="0"/>
            </a:p>
          </p:txBody>
        </p:sp>
        <p:grpSp>
          <p:nvGrpSpPr>
            <p:cNvPr id="53" name="Group 132"/>
            <p:cNvGrpSpPr>
              <a:grpSpLocks/>
            </p:cNvGrpSpPr>
            <p:nvPr/>
          </p:nvGrpSpPr>
          <p:grpSpPr bwMode="auto">
            <a:xfrm>
              <a:off x="5485024" y="1924742"/>
              <a:ext cx="804999" cy="1016654"/>
              <a:chOff x="2330" y="551"/>
              <a:chExt cx="659" cy="545"/>
            </a:xfrm>
            <a:solidFill>
              <a:schemeClr val="accent3">
                <a:lumMod val="75000"/>
              </a:schemeClr>
            </a:solidFill>
          </p:grpSpPr>
          <p:pic>
            <p:nvPicPr>
              <p:cNvPr id="54" name="Picture 54" descr="BL00148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30" y="551"/>
                <a:ext cx="659" cy="353"/>
              </a:xfrm>
              <a:prstGeom prst="rect">
                <a:avLst/>
              </a:prstGeom>
              <a:grpFill/>
              <a:extLst/>
            </p:spPr>
          </p:pic>
          <p:sp>
            <p:nvSpPr>
              <p:cNvPr id="55" name="Rectangle 83"/>
              <p:cNvSpPr>
                <a:spLocks noChangeArrowheads="1"/>
              </p:cNvSpPr>
              <p:nvPr/>
            </p:nvSpPr>
            <p:spPr bwMode="auto">
              <a:xfrm>
                <a:off x="2382" y="937"/>
                <a:ext cx="478" cy="15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ja-JP" altLang="en-US" sz="1000" dirty="0" smtClean="0"/>
                  <a:t>小学校</a:t>
                </a:r>
                <a:endParaRPr lang="ja-JP" altLang="en-US" sz="1000" dirty="0"/>
              </a:p>
            </p:txBody>
          </p:sp>
        </p:grpSp>
      </p:grpSp>
      <p:sp>
        <p:nvSpPr>
          <p:cNvPr id="5" name="左右矢印 4"/>
          <p:cNvSpPr/>
          <p:nvPr/>
        </p:nvSpPr>
        <p:spPr>
          <a:xfrm>
            <a:off x="3035464" y="476672"/>
            <a:ext cx="2897081" cy="556910"/>
          </a:xfrm>
          <a:prstGeom prst="leftRightArrow">
            <a:avLst/>
          </a:prstGeom>
          <a:solidFill>
            <a:srgbClr val="FF0000"/>
          </a:solidFill>
          <a:ln w="190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6516216" y="3284984"/>
            <a:ext cx="1778620" cy="1094162"/>
            <a:chOff x="7106150" y="2869628"/>
            <a:chExt cx="1778620" cy="1094162"/>
          </a:xfrm>
        </p:grpSpPr>
        <p:sp>
          <p:nvSpPr>
            <p:cNvPr id="7365" name="AutoShape 197"/>
            <p:cNvSpPr>
              <a:spLocks noChangeArrowheads="1"/>
            </p:cNvSpPr>
            <p:nvPr/>
          </p:nvSpPr>
          <p:spPr bwMode="auto">
            <a:xfrm>
              <a:off x="7106150" y="2869628"/>
              <a:ext cx="1651102" cy="1094162"/>
            </a:xfrm>
            <a:prstGeom prst="roundRect">
              <a:avLst>
                <a:gd name="adj" fmla="val 30819"/>
              </a:avLst>
            </a:prstGeom>
            <a:solidFill>
              <a:srgbClr val="FFFF99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200" dirty="0" smtClean="0"/>
                <a:t>市町村</a:t>
              </a:r>
              <a:endParaRPr lang="en-US" altLang="ja-JP" sz="1200" dirty="0" smtClean="0"/>
            </a:p>
            <a:p>
              <a:pPr algn="ctr"/>
              <a:r>
                <a:rPr lang="en-US" altLang="ja-JP" sz="1200" b="1" dirty="0" smtClean="0">
                  <a:solidFill>
                    <a:srgbClr val="FF0000"/>
                  </a:solidFill>
                </a:rPr>
                <a:t>〈</a:t>
              </a:r>
              <a:r>
                <a:rPr lang="ja-JP" altLang="en-US" sz="1200" b="1" dirty="0">
                  <a:solidFill>
                    <a:srgbClr val="FF0000"/>
                  </a:solidFill>
                </a:rPr>
                <a:t>リーディングチーム</a:t>
              </a:r>
              <a:r>
                <a:rPr lang="en-US" altLang="ja-JP" sz="1200" b="1" dirty="0" smtClean="0">
                  <a:solidFill>
                    <a:srgbClr val="FF0000"/>
                  </a:solidFill>
                </a:rPr>
                <a:t>〉</a:t>
              </a:r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 smtClean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7366" name="Text Box 198"/>
            <p:cNvSpPr txBox="1">
              <a:spLocks noChangeArrowheads="1"/>
            </p:cNvSpPr>
            <p:nvPr/>
          </p:nvSpPr>
          <p:spPr bwMode="auto">
            <a:xfrm>
              <a:off x="7154395" y="3337695"/>
              <a:ext cx="173037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000" dirty="0" smtClean="0"/>
                <a:t>コーディネーター・支援学級、</a:t>
              </a:r>
              <a:endParaRPr lang="ja-JP" altLang="en-US" sz="1000" dirty="0"/>
            </a:p>
            <a:p>
              <a:pPr algn="l"/>
              <a:r>
                <a:rPr lang="ja-JP" altLang="en-US" sz="1000" dirty="0" smtClean="0"/>
                <a:t>通級</a:t>
              </a:r>
              <a:r>
                <a:rPr lang="ja-JP" altLang="en-US" sz="1000" dirty="0"/>
                <a:t>指導教室</a:t>
              </a:r>
              <a:r>
                <a:rPr lang="ja-JP" altLang="en-US" sz="1000" dirty="0" smtClean="0"/>
                <a:t>担当者等、</a:t>
              </a:r>
              <a:endParaRPr lang="en-US" altLang="ja-JP" sz="1000" dirty="0" smtClean="0"/>
            </a:p>
            <a:p>
              <a:pPr algn="l"/>
              <a:r>
                <a:rPr lang="ja-JP" altLang="en-US" sz="1000" dirty="0" smtClean="0"/>
                <a:t>複数人で構成される。</a:t>
              </a:r>
              <a:endParaRPr lang="ja-JP" altLang="en-US" sz="1000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987835" y="548680"/>
            <a:ext cx="2281866" cy="654999"/>
            <a:chOff x="4991220" y="1061640"/>
            <a:chExt cx="2281866" cy="654999"/>
          </a:xfrm>
        </p:grpSpPr>
        <p:sp>
          <p:nvSpPr>
            <p:cNvPr id="7315" name="AutoShape 147"/>
            <p:cNvSpPr>
              <a:spLocks noChangeArrowheads="1"/>
            </p:cNvSpPr>
            <p:nvPr/>
          </p:nvSpPr>
          <p:spPr bwMode="auto">
            <a:xfrm>
              <a:off x="4991220" y="1061640"/>
              <a:ext cx="2281866" cy="654999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endParaRPr lang="en-US" altLang="ja-JP" dirty="0"/>
            </a:p>
            <a:p>
              <a:pPr algn="l"/>
              <a:endParaRPr lang="en-US" altLang="ja-JP" dirty="0"/>
            </a:p>
            <a:p>
              <a:pPr algn="l"/>
              <a:endParaRPr lang="en-US" altLang="ja-JP" dirty="0"/>
            </a:p>
          </p:txBody>
        </p:sp>
        <p:sp>
          <p:nvSpPr>
            <p:cNvPr id="7368" name="AutoShape 200"/>
            <p:cNvSpPr>
              <a:spLocks noChangeArrowheads="1"/>
            </p:cNvSpPr>
            <p:nvPr/>
          </p:nvSpPr>
          <p:spPr bwMode="auto">
            <a:xfrm>
              <a:off x="5145059" y="1100629"/>
              <a:ext cx="1439862" cy="2159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ja-JP" altLang="en-US" sz="1200" dirty="0"/>
                <a:t>市町村教育委員会</a:t>
              </a:r>
            </a:p>
          </p:txBody>
        </p:sp>
        <p:sp>
          <p:nvSpPr>
            <p:cNvPr id="7369" name="Text Box 201"/>
            <p:cNvSpPr txBox="1">
              <a:spLocks noChangeArrowheads="1"/>
            </p:cNvSpPr>
            <p:nvPr/>
          </p:nvSpPr>
          <p:spPr bwMode="auto">
            <a:xfrm>
              <a:off x="5030788" y="1316529"/>
              <a:ext cx="224229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000" dirty="0" smtClean="0"/>
                <a:t>・市町村リーディングチームを組織する</a:t>
              </a:r>
              <a:endParaRPr lang="ja-JP" altLang="en-US" sz="1000" dirty="0"/>
            </a:p>
            <a:p>
              <a:pPr algn="l"/>
              <a:r>
                <a:rPr lang="ja-JP" altLang="en-US" sz="1000" dirty="0" smtClean="0"/>
                <a:t>・府立支援学校との連携・調整をする</a:t>
              </a:r>
              <a:endParaRPr lang="ja-JP" altLang="en-US" sz="1000" dirty="0"/>
            </a:p>
          </p:txBody>
        </p:sp>
      </p:grp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3850423" y="548680"/>
            <a:ext cx="1307808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b="1" dirty="0" smtClean="0">
                <a:latin typeface="+mn-ea"/>
              </a:rPr>
              <a:t>連　　携</a:t>
            </a:r>
            <a:endParaRPr lang="ja-JP" altLang="en-US" b="1" dirty="0">
              <a:latin typeface="+mn-ea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3601635" y="836712"/>
            <a:ext cx="1945089" cy="1545000"/>
            <a:chOff x="3556875" y="1436240"/>
            <a:chExt cx="1845719" cy="1545000"/>
          </a:xfrm>
        </p:grpSpPr>
        <p:sp>
          <p:nvSpPr>
            <p:cNvPr id="7335" name="AutoShape 167"/>
            <p:cNvSpPr>
              <a:spLocks noChangeArrowheads="1"/>
            </p:cNvSpPr>
            <p:nvPr/>
          </p:nvSpPr>
          <p:spPr bwMode="auto">
            <a:xfrm rot="5400000">
              <a:off x="3760785" y="1339430"/>
              <a:ext cx="1437900" cy="1845719"/>
            </a:xfrm>
            <a:prstGeom prst="homePlate">
              <a:avLst>
                <a:gd name="adj" fmla="val 16667"/>
              </a:avLst>
            </a:prstGeom>
            <a:solidFill>
              <a:srgbClr val="99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anchor="ctr"/>
            <a:lstStyle/>
            <a:p>
              <a:pPr algn="l"/>
              <a:endParaRPr lang="en-US" altLang="ja-JP" sz="12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endParaRPr>
            </a:p>
            <a:p>
              <a:pPr algn="l"/>
              <a:r>
                <a:rPr lang="ja-JP" altLang="en-US" sz="1000" dirty="0" smtClean="0">
                  <a:solidFill>
                    <a:srgbClr val="000000"/>
                  </a:solidFill>
                  <a:latin typeface="+mn-ea"/>
                </a:rPr>
                <a:t>・事例</a:t>
              </a:r>
              <a:r>
                <a:rPr lang="zh-TW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相談</a:t>
              </a:r>
              <a:endParaRPr lang="zh-TW" altLang="ja-JP" sz="10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l"/>
              <a:r>
                <a:rPr lang="ja-JP" altLang="en-US" sz="1000" dirty="0" smtClean="0">
                  <a:solidFill>
                    <a:srgbClr val="000000"/>
                  </a:solidFill>
                  <a:latin typeface="+mn-ea"/>
                </a:rPr>
                <a:t>・</a:t>
              </a:r>
              <a:r>
                <a:rPr lang="ja-JP" altLang="en-US" sz="1000" dirty="0" smtClean="0">
                  <a:latin typeface="+mn-ea"/>
                </a:rPr>
                <a:t>校内体制構築支援</a:t>
              </a:r>
            </a:p>
            <a:p>
              <a:pPr algn="l"/>
              <a:r>
                <a:rPr lang="ja-JP" altLang="en-US" sz="1000" dirty="0" smtClean="0">
                  <a:latin typeface="+mn-ea"/>
                </a:rPr>
                <a:t>・「個別の教育支援計画」の</a:t>
              </a:r>
            </a:p>
            <a:p>
              <a:pPr algn="l"/>
              <a:r>
                <a:rPr lang="ja-JP" altLang="en-US" sz="1000" dirty="0" smtClean="0">
                  <a:latin typeface="+mn-ea"/>
                </a:rPr>
                <a:t>　作成・活用支援</a:t>
              </a:r>
            </a:p>
            <a:p>
              <a:pPr algn="l"/>
              <a:r>
                <a:rPr lang="ja-JP" altLang="en-US" sz="1000" dirty="0" smtClean="0">
                  <a:solidFill>
                    <a:srgbClr val="000000"/>
                  </a:solidFill>
                  <a:latin typeface="+mn-ea"/>
                </a:rPr>
                <a:t>・</a:t>
              </a:r>
              <a:r>
                <a:rPr lang="zh-TW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教員研修（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保</a:t>
              </a:r>
              <a:r>
                <a:rPr lang="zh-TW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幼小中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義務</a:t>
              </a:r>
              <a:r>
                <a:rPr lang="zh-TW" altLang="en-US" sz="1000" dirty="0" smtClean="0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高）支援</a:t>
              </a:r>
              <a:endParaRPr lang="zh-TW" altLang="ja-JP" sz="10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algn="l"/>
              <a:r>
                <a:rPr lang="ja-JP" altLang="en-US" sz="1000" dirty="0" smtClean="0">
                  <a:latin typeface="+mn-ea"/>
                </a:rPr>
                <a:t>・保護者相談　　等</a:t>
              </a:r>
              <a:endParaRPr lang="ja-JP" altLang="en-US" sz="1000" dirty="0">
                <a:latin typeface="+mn-ea"/>
              </a:endParaRPr>
            </a:p>
          </p:txBody>
        </p:sp>
        <p:sp>
          <p:nvSpPr>
            <p:cNvPr id="69" name="Rectangle 112"/>
            <p:cNvSpPr>
              <a:spLocks noChangeArrowheads="1"/>
            </p:cNvSpPr>
            <p:nvPr/>
          </p:nvSpPr>
          <p:spPr bwMode="auto">
            <a:xfrm>
              <a:off x="3792108" y="1436240"/>
              <a:ext cx="1329503" cy="458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>
                  <a:latin typeface="+mn-ea"/>
                </a:rPr>
                <a:t>支援メニュー</a:t>
              </a:r>
            </a:p>
          </p:txBody>
        </p:sp>
      </p:grpSp>
      <p:grpSp>
        <p:nvGrpSpPr>
          <p:cNvPr id="87" name="グループ化 86"/>
          <p:cNvGrpSpPr/>
          <p:nvPr/>
        </p:nvGrpSpPr>
        <p:grpSpPr>
          <a:xfrm rot="2781919">
            <a:off x="2191915" y="4341418"/>
            <a:ext cx="510480" cy="291404"/>
            <a:chOff x="1867411" y="3690980"/>
            <a:chExt cx="510480" cy="291404"/>
          </a:xfrm>
        </p:grpSpPr>
        <p:sp>
          <p:nvSpPr>
            <p:cNvPr id="88" name="左右矢印 87"/>
            <p:cNvSpPr/>
            <p:nvPr/>
          </p:nvSpPr>
          <p:spPr>
            <a:xfrm>
              <a:off x="1867411" y="3690980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テキスト ボックス 88"/>
            <p:cNvSpPr txBox="1"/>
            <p:nvPr/>
          </p:nvSpPr>
          <p:spPr bwMode="auto">
            <a:xfrm>
              <a:off x="1907704" y="3716754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連携</a:t>
              </a:r>
            </a:p>
          </p:txBody>
        </p:sp>
      </p:grpSp>
      <p:sp>
        <p:nvSpPr>
          <p:cNvPr id="101" name="AutoShape 246"/>
          <p:cNvSpPr>
            <a:spLocks noChangeArrowheads="1"/>
          </p:cNvSpPr>
          <p:nvPr/>
        </p:nvSpPr>
        <p:spPr bwMode="auto">
          <a:xfrm rot="19655208">
            <a:off x="7293345" y="4909621"/>
            <a:ext cx="551404" cy="576765"/>
          </a:xfrm>
          <a:prstGeom prst="upDownArrow">
            <a:avLst>
              <a:gd name="adj1" fmla="val 50112"/>
              <a:gd name="adj2" fmla="val 354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 anchorCtr="1"/>
          <a:lstStyle/>
          <a:p>
            <a:r>
              <a:rPr lang="ja-JP" altLang="en-US" sz="900" dirty="0" smtClean="0"/>
              <a:t>連携</a:t>
            </a:r>
            <a:endParaRPr lang="ja-JP" altLang="en-US" sz="900" dirty="0"/>
          </a:p>
        </p:txBody>
      </p:sp>
      <p:sp>
        <p:nvSpPr>
          <p:cNvPr id="107" name="Oval 138"/>
          <p:cNvSpPr>
            <a:spLocks noChangeArrowheads="1"/>
          </p:cNvSpPr>
          <p:nvPr/>
        </p:nvSpPr>
        <p:spPr bwMode="auto">
          <a:xfrm>
            <a:off x="757981" y="1556792"/>
            <a:ext cx="3021931" cy="242528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dirty="0"/>
          </a:p>
        </p:txBody>
      </p:sp>
      <p:grpSp>
        <p:nvGrpSpPr>
          <p:cNvPr id="7303" name="Group 135"/>
          <p:cNvGrpSpPr>
            <a:grpSpLocks/>
          </p:cNvGrpSpPr>
          <p:nvPr/>
        </p:nvGrpSpPr>
        <p:grpSpPr bwMode="auto">
          <a:xfrm>
            <a:off x="1673041" y="1451497"/>
            <a:ext cx="1331920" cy="1041399"/>
            <a:chOff x="351" y="2024"/>
            <a:chExt cx="987" cy="656"/>
          </a:xfrm>
        </p:grpSpPr>
        <p:pic>
          <p:nvPicPr>
            <p:cNvPr id="7298" name="Picture 130" descr="BL001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024"/>
              <a:ext cx="907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99" name="Rectangle 131"/>
            <p:cNvSpPr>
              <a:spLocks noChangeArrowheads="1"/>
            </p:cNvSpPr>
            <p:nvPr/>
          </p:nvSpPr>
          <p:spPr bwMode="auto">
            <a:xfrm>
              <a:off x="351" y="2523"/>
              <a:ext cx="987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000" dirty="0" smtClean="0"/>
                <a:t>A</a:t>
              </a:r>
              <a:r>
                <a:rPr lang="ja-JP" altLang="en-US" sz="1000" dirty="0" smtClean="0"/>
                <a:t>支援学校</a:t>
              </a:r>
              <a:endParaRPr lang="en-US" altLang="ja-JP" sz="1000" dirty="0" smtClean="0"/>
            </a:p>
            <a:p>
              <a:pPr algn="ctr"/>
              <a:r>
                <a:rPr lang="ja-JP" altLang="en-US" sz="1000" dirty="0" smtClean="0"/>
                <a:t>（推進校）</a:t>
              </a:r>
              <a:endParaRPr lang="ja-JP" altLang="en-US" sz="1000" dirty="0"/>
            </a:p>
          </p:txBody>
        </p:sp>
      </p:grpSp>
      <p:grpSp>
        <p:nvGrpSpPr>
          <p:cNvPr id="56" name="Group 135"/>
          <p:cNvGrpSpPr>
            <a:grpSpLocks/>
          </p:cNvGrpSpPr>
          <p:nvPr/>
        </p:nvGrpSpPr>
        <p:grpSpPr bwMode="auto">
          <a:xfrm>
            <a:off x="988332" y="2758184"/>
            <a:ext cx="1044675" cy="958848"/>
            <a:chOff x="431" y="2076"/>
            <a:chExt cx="907" cy="604"/>
          </a:xfrm>
        </p:grpSpPr>
        <p:pic>
          <p:nvPicPr>
            <p:cNvPr id="57" name="Picture 130" descr="BL001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076"/>
              <a:ext cx="907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Rectangle 131"/>
            <p:cNvSpPr>
              <a:spLocks noChangeArrowheads="1"/>
            </p:cNvSpPr>
            <p:nvPr/>
          </p:nvSpPr>
          <p:spPr bwMode="auto">
            <a:xfrm>
              <a:off x="615" y="2523"/>
              <a:ext cx="533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ja-JP" sz="1000" dirty="0" smtClean="0"/>
                <a:t>B</a:t>
              </a:r>
              <a:r>
                <a:rPr lang="ja-JP" altLang="en-US" sz="1000" dirty="0" smtClean="0"/>
                <a:t>支援学校</a:t>
              </a:r>
              <a:endParaRPr lang="ja-JP" altLang="en-US" sz="1000" dirty="0"/>
            </a:p>
          </p:txBody>
        </p:sp>
      </p:grpSp>
      <p:grpSp>
        <p:nvGrpSpPr>
          <p:cNvPr id="59" name="Group 135"/>
          <p:cNvGrpSpPr>
            <a:grpSpLocks/>
          </p:cNvGrpSpPr>
          <p:nvPr/>
        </p:nvGrpSpPr>
        <p:grpSpPr bwMode="auto">
          <a:xfrm>
            <a:off x="2335805" y="2734371"/>
            <a:ext cx="1074415" cy="982661"/>
            <a:chOff x="406" y="2220"/>
            <a:chExt cx="907" cy="619"/>
          </a:xfrm>
        </p:grpSpPr>
        <p:pic>
          <p:nvPicPr>
            <p:cNvPr id="60" name="Picture 130" descr="BL001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" y="2220"/>
              <a:ext cx="907" cy="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131"/>
            <p:cNvSpPr>
              <a:spLocks noChangeArrowheads="1"/>
            </p:cNvSpPr>
            <p:nvPr/>
          </p:nvSpPr>
          <p:spPr bwMode="auto">
            <a:xfrm>
              <a:off x="500" y="2682"/>
              <a:ext cx="676" cy="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ja-JP" sz="1000" dirty="0" smtClean="0"/>
                <a:t>C</a:t>
              </a:r>
              <a:r>
                <a:rPr lang="ja-JP" altLang="en-US" sz="1000" dirty="0" smtClean="0"/>
                <a:t>支援学校</a:t>
              </a:r>
              <a:endParaRPr lang="ja-JP" altLang="en-US" sz="1000" dirty="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1920068" y="3525930"/>
            <a:ext cx="510480" cy="291404"/>
            <a:chOff x="1867411" y="3690980"/>
            <a:chExt cx="510480" cy="291404"/>
          </a:xfrm>
        </p:grpSpPr>
        <p:sp>
          <p:nvSpPr>
            <p:cNvPr id="80" name="左右矢印 79"/>
            <p:cNvSpPr/>
            <p:nvPr/>
          </p:nvSpPr>
          <p:spPr>
            <a:xfrm>
              <a:off x="1867411" y="3690980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 bwMode="auto">
            <a:xfrm>
              <a:off x="1907704" y="3716754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連携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588248" y="2276872"/>
            <a:ext cx="481803" cy="510480"/>
            <a:chOff x="1588247" y="2595971"/>
            <a:chExt cx="481803" cy="510480"/>
          </a:xfrm>
        </p:grpSpPr>
        <p:sp>
          <p:nvSpPr>
            <p:cNvPr id="14" name="左右矢印 13"/>
            <p:cNvSpPr/>
            <p:nvPr/>
          </p:nvSpPr>
          <p:spPr>
            <a:xfrm rot="18474464">
              <a:off x="1573909" y="2705509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テキスト ボックス 82"/>
            <p:cNvSpPr txBox="1"/>
            <p:nvPr/>
          </p:nvSpPr>
          <p:spPr bwMode="auto">
            <a:xfrm>
              <a:off x="1683608" y="2706656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 bwMode="auto">
            <a:xfrm>
              <a:off x="1588247" y="2835194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800" b="1" dirty="0"/>
                <a:t>携</a:t>
              </a:r>
              <a:endParaRPr kumimoji="1" lang="ja-JP" altLang="en-US" sz="800" b="1" dirty="0" smtClean="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714477" y="2276872"/>
            <a:ext cx="476280" cy="510480"/>
            <a:chOff x="2560904" y="2606370"/>
            <a:chExt cx="476280" cy="510480"/>
          </a:xfrm>
        </p:grpSpPr>
        <p:sp>
          <p:nvSpPr>
            <p:cNvPr id="79" name="左右矢印 78"/>
            <p:cNvSpPr/>
            <p:nvPr/>
          </p:nvSpPr>
          <p:spPr>
            <a:xfrm rot="3393507">
              <a:off x="2524354" y="2715908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テキスト ボックス 83"/>
            <p:cNvSpPr txBox="1"/>
            <p:nvPr/>
          </p:nvSpPr>
          <p:spPr bwMode="auto">
            <a:xfrm>
              <a:off x="2560904" y="2691681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 bwMode="auto">
            <a:xfrm>
              <a:off x="2650742" y="2827093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800" b="1" dirty="0"/>
                <a:t>携</a:t>
              </a:r>
              <a:endParaRPr kumimoji="1" lang="ja-JP" altLang="en-US" sz="800" b="1" dirty="0" smtClean="0"/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191647" y="1382099"/>
            <a:ext cx="1644049" cy="1110797"/>
            <a:chOff x="7154395" y="2897624"/>
            <a:chExt cx="1730375" cy="1094162"/>
          </a:xfrm>
        </p:grpSpPr>
        <p:sp>
          <p:nvSpPr>
            <p:cNvPr id="104" name="AutoShape 197"/>
            <p:cNvSpPr>
              <a:spLocks noChangeArrowheads="1"/>
            </p:cNvSpPr>
            <p:nvPr/>
          </p:nvSpPr>
          <p:spPr bwMode="auto">
            <a:xfrm>
              <a:off x="7154395" y="2897624"/>
              <a:ext cx="1651102" cy="1094162"/>
            </a:xfrm>
            <a:prstGeom prst="roundRect">
              <a:avLst>
                <a:gd name="adj" fmla="val 30819"/>
              </a:avLst>
            </a:prstGeom>
            <a:solidFill>
              <a:srgbClr val="FFFF99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200" dirty="0"/>
                <a:t>支援</a:t>
              </a:r>
              <a:r>
                <a:rPr lang="ja-JP" altLang="en-US" sz="1200" dirty="0" smtClean="0"/>
                <a:t>学校</a:t>
              </a:r>
              <a:endParaRPr lang="en-US" altLang="ja-JP" sz="1200" dirty="0"/>
            </a:p>
            <a:p>
              <a:pPr algn="ctr"/>
              <a:r>
                <a:rPr lang="en-US" altLang="ja-JP" sz="1200" b="1" dirty="0" smtClean="0">
                  <a:solidFill>
                    <a:srgbClr val="FF0000"/>
                  </a:solidFill>
                </a:rPr>
                <a:t>〈</a:t>
              </a:r>
              <a:r>
                <a:rPr lang="ja-JP" altLang="en-US" sz="1200" b="1" dirty="0" smtClean="0">
                  <a:solidFill>
                    <a:srgbClr val="FF0000"/>
                  </a:solidFill>
                </a:rPr>
                <a:t>リーディングスタッフ</a:t>
              </a:r>
              <a:r>
                <a:rPr lang="en-US" altLang="ja-JP" sz="1200" b="1" dirty="0" smtClean="0">
                  <a:solidFill>
                    <a:srgbClr val="FF0000"/>
                  </a:solidFill>
                </a:rPr>
                <a:t>〉</a:t>
              </a:r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 smtClean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5" name="Text Box 198"/>
            <p:cNvSpPr txBox="1">
              <a:spLocks noChangeArrowheads="1"/>
            </p:cNvSpPr>
            <p:nvPr/>
          </p:nvSpPr>
          <p:spPr bwMode="auto">
            <a:xfrm>
              <a:off x="7154395" y="3337695"/>
              <a:ext cx="1730375" cy="558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000" dirty="0" smtClean="0"/>
                <a:t>地域支援の牽引役となり、</a:t>
              </a:r>
              <a:endParaRPr lang="en-US" altLang="ja-JP" sz="1000" dirty="0" smtClean="0"/>
            </a:p>
            <a:p>
              <a:pPr algn="l"/>
              <a:r>
                <a:rPr lang="ja-JP" altLang="en-US" sz="1000" dirty="0"/>
                <a:t>ブロック</a:t>
              </a:r>
              <a:r>
                <a:rPr lang="ja-JP" altLang="en-US" sz="1000" dirty="0" smtClean="0"/>
                <a:t>の支援教育を推進</a:t>
              </a:r>
              <a:endParaRPr lang="en-US" altLang="ja-JP" sz="1000" dirty="0" smtClean="0"/>
            </a:p>
            <a:p>
              <a:pPr algn="l"/>
              <a:r>
                <a:rPr lang="ja-JP" altLang="en-US" sz="1000" dirty="0"/>
                <a:t>する</a:t>
              </a:r>
              <a:r>
                <a:rPr lang="ja-JP" altLang="en-US" sz="1000" dirty="0" smtClean="0"/>
                <a:t>役割</a:t>
              </a:r>
              <a:r>
                <a:rPr lang="ja-JP" altLang="en-US" sz="1000" dirty="0"/>
                <a:t>を</a:t>
              </a:r>
              <a:r>
                <a:rPr lang="ja-JP" altLang="en-US" sz="1000" dirty="0" smtClean="0"/>
                <a:t>担う</a:t>
              </a:r>
              <a:r>
                <a:rPr lang="ja-JP" altLang="en-US" sz="1000" dirty="0"/>
                <a:t>。</a:t>
              </a:r>
            </a:p>
          </p:txBody>
        </p:sp>
      </p:grpSp>
      <p:sp>
        <p:nvSpPr>
          <p:cNvPr id="21" name="テキスト ボックス 20"/>
          <p:cNvSpPr txBox="1"/>
          <p:nvPr/>
        </p:nvSpPr>
        <p:spPr bwMode="auto">
          <a:xfrm>
            <a:off x="2873012" y="260648"/>
            <a:ext cx="1583265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b="1" dirty="0"/>
              <a:t>地域ブロック</a:t>
            </a:r>
            <a:endParaRPr kumimoji="1" lang="ja-JP" altLang="en-US" sz="1800" b="1" dirty="0" smtClean="0"/>
          </a:p>
        </p:txBody>
      </p:sp>
      <p:sp>
        <p:nvSpPr>
          <p:cNvPr id="111" name="テキスト ボックス 110"/>
          <p:cNvSpPr txBox="1"/>
          <p:nvPr/>
        </p:nvSpPr>
        <p:spPr bwMode="auto">
          <a:xfrm>
            <a:off x="5146069" y="260648"/>
            <a:ext cx="3111470" cy="338554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支援</a:t>
            </a:r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教育</a:t>
            </a:r>
            <a:r>
              <a:rPr lang="ja-JP" altLang="en-US" sz="1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地域支援整備事業</a:t>
            </a:r>
            <a:endParaRPr kumimoji="1" lang="ja-JP" altLang="en-US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52031" y="332656"/>
            <a:ext cx="2406568" cy="995214"/>
            <a:chOff x="478204" y="1151827"/>
            <a:chExt cx="2406568" cy="995214"/>
          </a:xfrm>
        </p:grpSpPr>
        <p:sp>
          <p:nvSpPr>
            <p:cNvPr id="63" name="AutoShape 147"/>
            <p:cNvSpPr>
              <a:spLocks noChangeArrowheads="1"/>
            </p:cNvSpPr>
            <p:nvPr/>
          </p:nvSpPr>
          <p:spPr bwMode="auto">
            <a:xfrm>
              <a:off x="478204" y="1151827"/>
              <a:ext cx="2394774" cy="995214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endParaRPr lang="en-US" altLang="ja-JP" dirty="0"/>
            </a:p>
            <a:p>
              <a:pPr algn="l"/>
              <a:endParaRPr lang="en-US" altLang="ja-JP" dirty="0"/>
            </a:p>
            <a:p>
              <a:pPr algn="l"/>
              <a:endParaRPr lang="en-US" altLang="ja-JP" dirty="0"/>
            </a:p>
          </p:txBody>
        </p:sp>
        <p:sp>
          <p:nvSpPr>
            <p:cNvPr id="64" name="AutoShape 200"/>
            <p:cNvSpPr>
              <a:spLocks noChangeArrowheads="1"/>
            </p:cNvSpPr>
            <p:nvPr/>
          </p:nvSpPr>
          <p:spPr bwMode="auto">
            <a:xfrm>
              <a:off x="672292" y="1208579"/>
              <a:ext cx="1439862" cy="2159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ja-JP" altLang="en-US" sz="1200" dirty="0"/>
                <a:t>府立支援学校</a:t>
              </a:r>
            </a:p>
          </p:txBody>
        </p:sp>
        <p:sp>
          <p:nvSpPr>
            <p:cNvPr id="65" name="Text Box 201"/>
            <p:cNvSpPr txBox="1">
              <a:spLocks noChangeArrowheads="1"/>
            </p:cNvSpPr>
            <p:nvPr/>
          </p:nvSpPr>
          <p:spPr bwMode="auto">
            <a:xfrm>
              <a:off x="509781" y="1419706"/>
              <a:ext cx="237499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000" dirty="0" smtClean="0"/>
                <a:t>・リーディングスタッフを指名する</a:t>
              </a:r>
              <a:endParaRPr lang="ja-JP" altLang="en-US" sz="1000" dirty="0"/>
            </a:p>
            <a:p>
              <a:pPr algn="l"/>
              <a:r>
                <a:rPr lang="ja-JP" altLang="en-US" sz="1000" dirty="0" smtClean="0"/>
                <a:t>・推進校を中心にブロック会議を運営する</a:t>
              </a:r>
              <a:endParaRPr lang="en-US" altLang="ja-JP" sz="1000" dirty="0" smtClean="0"/>
            </a:p>
            <a:p>
              <a:pPr algn="l"/>
              <a:r>
                <a:rPr lang="ja-JP" altLang="en-US" sz="1000" dirty="0" smtClean="0"/>
                <a:t>・市町村教育委員会と連携し、ブロック内</a:t>
              </a:r>
              <a:endParaRPr lang="en-US" altLang="ja-JP" sz="1000" dirty="0" smtClean="0"/>
            </a:p>
            <a:p>
              <a:pPr algn="l"/>
              <a:r>
                <a:rPr lang="ja-JP" altLang="en-US" sz="1000" dirty="0" smtClean="0"/>
                <a:t>  の地域支援体制の充実を図る</a:t>
              </a:r>
              <a:endParaRPr lang="ja-JP" altLang="en-US" sz="1000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543742" y="2314846"/>
            <a:ext cx="2085995" cy="466082"/>
            <a:chOff x="3298693" y="2535318"/>
            <a:chExt cx="2181604" cy="466082"/>
          </a:xfrm>
        </p:grpSpPr>
        <p:sp>
          <p:nvSpPr>
            <p:cNvPr id="7399" name="AutoShape 231"/>
            <p:cNvSpPr>
              <a:spLocks noChangeArrowheads="1"/>
            </p:cNvSpPr>
            <p:nvPr/>
          </p:nvSpPr>
          <p:spPr bwMode="auto">
            <a:xfrm>
              <a:off x="3298693" y="2535318"/>
              <a:ext cx="2181604" cy="466082"/>
            </a:xfrm>
            <a:custGeom>
              <a:avLst/>
              <a:gdLst>
                <a:gd name="G0" fmla="+- 18993 0 0"/>
                <a:gd name="G1" fmla="+- 4256 0 0"/>
                <a:gd name="G2" fmla="+- 21600 0 4256"/>
                <a:gd name="G3" fmla="+- 10800 0 4256"/>
                <a:gd name="G4" fmla="+- 21600 0 18993"/>
                <a:gd name="G5" fmla="*/ G4 G3 10800"/>
                <a:gd name="G6" fmla="+- 21600 0 G5"/>
                <a:gd name="T0" fmla="*/ 18993 w 21600"/>
                <a:gd name="T1" fmla="*/ 0 h 21600"/>
                <a:gd name="T2" fmla="*/ 0 w 21600"/>
                <a:gd name="T3" fmla="*/ 10800 h 21600"/>
                <a:gd name="T4" fmla="*/ 18993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993" y="0"/>
                  </a:moveTo>
                  <a:lnTo>
                    <a:pt x="18993" y="4256"/>
                  </a:lnTo>
                  <a:lnTo>
                    <a:pt x="3375" y="4256"/>
                  </a:lnTo>
                  <a:lnTo>
                    <a:pt x="3375" y="17344"/>
                  </a:lnTo>
                  <a:lnTo>
                    <a:pt x="18993" y="17344"/>
                  </a:lnTo>
                  <a:lnTo>
                    <a:pt x="18993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4256"/>
                  </a:moveTo>
                  <a:lnTo>
                    <a:pt x="1350" y="17344"/>
                  </a:lnTo>
                  <a:lnTo>
                    <a:pt x="2700" y="17344"/>
                  </a:lnTo>
                  <a:lnTo>
                    <a:pt x="2700" y="4256"/>
                  </a:lnTo>
                  <a:close/>
                </a:path>
                <a:path w="21600" h="21600">
                  <a:moveTo>
                    <a:pt x="0" y="4256"/>
                  </a:moveTo>
                  <a:lnTo>
                    <a:pt x="0" y="17344"/>
                  </a:lnTo>
                  <a:lnTo>
                    <a:pt x="675" y="17344"/>
                  </a:lnTo>
                  <a:lnTo>
                    <a:pt x="675" y="4256"/>
                  </a:lnTo>
                  <a:close/>
                </a:path>
              </a:pathLst>
            </a:custGeom>
            <a:solidFill>
              <a:srgbClr val="777777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/>
            </a:p>
          </p:txBody>
        </p:sp>
        <p:sp>
          <p:nvSpPr>
            <p:cNvPr id="7374" name="Text Box 206"/>
            <p:cNvSpPr txBox="1">
              <a:spLocks noChangeArrowheads="1"/>
            </p:cNvSpPr>
            <p:nvPr/>
          </p:nvSpPr>
          <p:spPr bwMode="auto">
            <a:xfrm>
              <a:off x="3801218" y="2580704"/>
              <a:ext cx="1592262" cy="350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ja-JP" sz="1400" b="1" u="sng" dirty="0" smtClean="0"/>
                <a:t>【</a:t>
              </a:r>
              <a:r>
                <a:rPr lang="ja-JP" altLang="en-US" sz="1400" b="1" u="sng" dirty="0"/>
                <a:t>訪問</a:t>
              </a:r>
              <a:r>
                <a:rPr lang="ja-JP" altLang="en-US" sz="1400" b="1" u="sng" dirty="0" smtClean="0"/>
                <a:t>相談</a:t>
              </a:r>
              <a:r>
                <a:rPr lang="en-US" altLang="ja-JP" sz="1400" b="1" u="sng" dirty="0"/>
                <a:t>】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3442453" y="2780928"/>
            <a:ext cx="2222498" cy="430580"/>
            <a:chOff x="3282822" y="2420430"/>
            <a:chExt cx="2138362" cy="430580"/>
          </a:xfrm>
        </p:grpSpPr>
        <p:sp>
          <p:nvSpPr>
            <p:cNvPr id="7380" name="AutoShape 212"/>
            <p:cNvSpPr>
              <a:spLocks noChangeArrowheads="1"/>
            </p:cNvSpPr>
            <p:nvPr/>
          </p:nvSpPr>
          <p:spPr bwMode="auto">
            <a:xfrm flipH="1">
              <a:off x="3282822" y="2420430"/>
              <a:ext cx="2138362" cy="430580"/>
            </a:xfrm>
            <a:custGeom>
              <a:avLst/>
              <a:gdLst>
                <a:gd name="G0" fmla="+- 18993 0 0"/>
                <a:gd name="G1" fmla="+- 4256 0 0"/>
                <a:gd name="G2" fmla="+- 21600 0 4256"/>
                <a:gd name="G3" fmla="+- 10800 0 4256"/>
                <a:gd name="G4" fmla="+- 21600 0 18993"/>
                <a:gd name="G5" fmla="*/ G4 G3 10800"/>
                <a:gd name="G6" fmla="+- 21600 0 G5"/>
                <a:gd name="T0" fmla="*/ 18993 w 21600"/>
                <a:gd name="T1" fmla="*/ 0 h 21600"/>
                <a:gd name="T2" fmla="*/ 0 w 21600"/>
                <a:gd name="T3" fmla="*/ 10800 h 21600"/>
                <a:gd name="T4" fmla="*/ 18993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993" y="0"/>
                  </a:moveTo>
                  <a:lnTo>
                    <a:pt x="18993" y="4256"/>
                  </a:lnTo>
                  <a:lnTo>
                    <a:pt x="3375" y="4256"/>
                  </a:lnTo>
                  <a:lnTo>
                    <a:pt x="3375" y="17344"/>
                  </a:lnTo>
                  <a:lnTo>
                    <a:pt x="18993" y="17344"/>
                  </a:lnTo>
                  <a:lnTo>
                    <a:pt x="18993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4256"/>
                  </a:moveTo>
                  <a:lnTo>
                    <a:pt x="1350" y="17344"/>
                  </a:lnTo>
                  <a:lnTo>
                    <a:pt x="2700" y="17344"/>
                  </a:lnTo>
                  <a:lnTo>
                    <a:pt x="2700" y="4256"/>
                  </a:lnTo>
                  <a:close/>
                </a:path>
                <a:path w="21600" h="21600">
                  <a:moveTo>
                    <a:pt x="0" y="4256"/>
                  </a:moveTo>
                  <a:lnTo>
                    <a:pt x="0" y="17344"/>
                  </a:lnTo>
                  <a:lnTo>
                    <a:pt x="675" y="17344"/>
                  </a:lnTo>
                  <a:lnTo>
                    <a:pt x="675" y="4256"/>
                  </a:lnTo>
                  <a:close/>
                </a:path>
              </a:pathLst>
            </a:custGeom>
            <a:solidFill>
              <a:srgbClr val="777777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/>
            </a:p>
          </p:txBody>
        </p:sp>
        <p:sp>
          <p:nvSpPr>
            <p:cNvPr id="7381" name="Text Box 213"/>
            <p:cNvSpPr txBox="1">
              <a:spLocks noChangeArrowheads="1"/>
            </p:cNvSpPr>
            <p:nvPr/>
          </p:nvSpPr>
          <p:spPr bwMode="auto">
            <a:xfrm>
              <a:off x="3792073" y="2473752"/>
              <a:ext cx="1512887" cy="3239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ja-JP" sz="1400" b="1" u="sng" dirty="0"/>
                <a:t>【</a:t>
              </a:r>
              <a:r>
                <a:rPr lang="ja-JP" altLang="en-US" sz="1400" b="1" u="sng" dirty="0"/>
                <a:t>来校相談</a:t>
              </a:r>
              <a:r>
                <a:rPr lang="en-US" altLang="ja-JP" sz="1400" b="1" u="sng" dirty="0"/>
                <a:t>】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777000" y="3758954"/>
            <a:ext cx="1506404" cy="1038422"/>
            <a:chOff x="3475439" y="4236585"/>
            <a:chExt cx="1713084" cy="1083491"/>
          </a:xfrm>
        </p:grpSpPr>
        <p:grpSp>
          <p:nvGrpSpPr>
            <p:cNvPr id="7372" name="Group 204"/>
            <p:cNvGrpSpPr>
              <a:grpSpLocks/>
            </p:cNvGrpSpPr>
            <p:nvPr/>
          </p:nvGrpSpPr>
          <p:grpSpPr bwMode="auto">
            <a:xfrm>
              <a:off x="4239894" y="4569187"/>
              <a:ext cx="948629" cy="750889"/>
              <a:chOff x="1793" y="652"/>
              <a:chExt cx="657" cy="473"/>
            </a:xfrm>
          </p:grpSpPr>
          <p:pic>
            <p:nvPicPr>
              <p:cNvPr id="7221" name="Picture 53" descr="BL00148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3" y="652"/>
                <a:ext cx="657" cy="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250" name="Rectangle 82"/>
              <p:cNvSpPr>
                <a:spLocks noChangeArrowheads="1"/>
              </p:cNvSpPr>
              <p:nvPr/>
            </p:nvSpPr>
            <p:spPr bwMode="auto">
              <a:xfrm>
                <a:off x="1876" y="974"/>
                <a:ext cx="574" cy="1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ja-JP" altLang="en-US" sz="1000" dirty="0"/>
                  <a:t>高等</a:t>
                </a:r>
                <a:r>
                  <a:rPr lang="ja-JP" altLang="en-US" sz="1000" dirty="0" smtClean="0"/>
                  <a:t>学校</a:t>
                </a:r>
                <a:endParaRPr lang="ja-JP" altLang="en-US" sz="1000" dirty="0"/>
              </a:p>
            </p:txBody>
          </p:sp>
        </p:grpSp>
        <p:grpSp>
          <p:nvGrpSpPr>
            <p:cNvPr id="90" name="グループ化 89"/>
            <p:cNvGrpSpPr/>
            <p:nvPr/>
          </p:nvGrpSpPr>
          <p:grpSpPr>
            <a:xfrm rot="1099722">
              <a:off x="3567637" y="4236585"/>
              <a:ext cx="968379" cy="269753"/>
              <a:chOff x="3015543" y="2622783"/>
              <a:chExt cx="1758717" cy="429856"/>
            </a:xfrm>
          </p:grpSpPr>
          <p:sp>
            <p:nvSpPr>
              <p:cNvPr id="91" name="AutoShape 231"/>
              <p:cNvSpPr>
                <a:spLocks noChangeArrowheads="1"/>
              </p:cNvSpPr>
              <p:nvPr/>
            </p:nvSpPr>
            <p:spPr bwMode="auto">
              <a:xfrm>
                <a:off x="3167029" y="2743275"/>
                <a:ext cx="1607231" cy="223324"/>
              </a:xfrm>
              <a:custGeom>
                <a:avLst/>
                <a:gdLst>
                  <a:gd name="G0" fmla="+- 18993 0 0"/>
                  <a:gd name="G1" fmla="+- 4256 0 0"/>
                  <a:gd name="G2" fmla="+- 21600 0 4256"/>
                  <a:gd name="G3" fmla="+- 10800 0 4256"/>
                  <a:gd name="G4" fmla="+- 21600 0 18993"/>
                  <a:gd name="G5" fmla="*/ G4 G3 10800"/>
                  <a:gd name="G6" fmla="+- 21600 0 G5"/>
                  <a:gd name="T0" fmla="*/ 18993 w 21600"/>
                  <a:gd name="T1" fmla="*/ 0 h 21600"/>
                  <a:gd name="T2" fmla="*/ 0 w 21600"/>
                  <a:gd name="T3" fmla="*/ 10800 h 21600"/>
                  <a:gd name="T4" fmla="*/ 18993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8993" y="0"/>
                    </a:moveTo>
                    <a:lnTo>
                      <a:pt x="18993" y="4256"/>
                    </a:lnTo>
                    <a:lnTo>
                      <a:pt x="3375" y="4256"/>
                    </a:lnTo>
                    <a:lnTo>
                      <a:pt x="3375" y="17344"/>
                    </a:lnTo>
                    <a:lnTo>
                      <a:pt x="18993" y="17344"/>
                    </a:lnTo>
                    <a:lnTo>
                      <a:pt x="18993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4256"/>
                    </a:moveTo>
                    <a:lnTo>
                      <a:pt x="1350" y="17344"/>
                    </a:lnTo>
                    <a:lnTo>
                      <a:pt x="2700" y="17344"/>
                    </a:lnTo>
                    <a:lnTo>
                      <a:pt x="2700" y="4256"/>
                    </a:lnTo>
                    <a:close/>
                  </a:path>
                  <a:path w="21600" h="21600">
                    <a:moveTo>
                      <a:pt x="0" y="4256"/>
                    </a:moveTo>
                    <a:lnTo>
                      <a:pt x="0" y="17344"/>
                    </a:lnTo>
                    <a:lnTo>
                      <a:pt x="675" y="17344"/>
                    </a:lnTo>
                    <a:lnTo>
                      <a:pt x="675" y="4256"/>
                    </a:lnTo>
                    <a:close/>
                  </a:path>
                </a:pathLst>
              </a:custGeom>
              <a:solidFill>
                <a:srgbClr val="777777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92" name="Text Box 206"/>
              <p:cNvSpPr txBox="1">
                <a:spLocks noChangeArrowheads="1"/>
              </p:cNvSpPr>
              <p:nvPr/>
            </p:nvSpPr>
            <p:spPr bwMode="auto">
              <a:xfrm>
                <a:off x="3015543" y="2622783"/>
                <a:ext cx="1592253" cy="429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ja-JP" sz="900" b="1" u="sng" dirty="0" smtClean="0"/>
                  <a:t>【</a:t>
                </a:r>
                <a:r>
                  <a:rPr lang="ja-JP" altLang="en-US" sz="900" b="1" u="sng" dirty="0"/>
                  <a:t>訪問</a:t>
                </a:r>
                <a:r>
                  <a:rPr lang="ja-JP" altLang="en-US" sz="900" b="1" u="sng" dirty="0" smtClean="0"/>
                  <a:t>相談</a:t>
                </a:r>
                <a:r>
                  <a:rPr lang="en-US" altLang="ja-JP" sz="900" b="1" u="sng" dirty="0"/>
                  <a:t>】</a:t>
                </a:r>
              </a:p>
            </p:txBody>
          </p:sp>
        </p:grpSp>
        <p:grpSp>
          <p:nvGrpSpPr>
            <p:cNvPr id="94" name="グループ化 93"/>
            <p:cNvGrpSpPr/>
            <p:nvPr/>
          </p:nvGrpSpPr>
          <p:grpSpPr>
            <a:xfrm rot="299651">
              <a:off x="3475439" y="4405260"/>
              <a:ext cx="955398" cy="270416"/>
              <a:chOff x="2529822" y="3127424"/>
              <a:chExt cx="1211488" cy="270416"/>
            </a:xfrm>
          </p:grpSpPr>
          <p:sp>
            <p:nvSpPr>
              <p:cNvPr id="95" name="AutoShape 212"/>
              <p:cNvSpPr>
                <a:spLocks noChangeArrowheads="1"/>
              </p:cNvSpPr>
              <p:nvPr/>
            </p:nvSpPr>
            <p:spPr bwMode="auto">
              <a:xfrm rot="785282" flipH="1">
                <a:off x="2529822" y="3194444"/>
                <a:ext cx="1159431" cy="118746"/>
              </a:xfrm>
              <a:custGeom>
                <a:avLst/>
                <a:gdLst>
                  <a:gd name="G0" fmla="+- 18993 0 0"/>
                  <a:gd name="G1" fmla="+- 4256 0 0"/>
                  <a:gd name="G2" fmla="+- 21600 0 4256"/>
                  <a:gd name="G3" fmla="+- 10800 0 4256"/>
                  <a:gd name="G4" fmla="+- 21600 0 18993"/>
                  <a:gd name="G5" fmla="*/ G4 G3 10800"/>
                  <a:gd name="G6" fmla="+- 21600 0 G5"/>
                  <a:gd name="T0" fmla="*/ 18993 w 21600"/>
                  <a:gd name="T1" fmla="*/ 0 h 21600"/>
                  <a:gd name="T2" fmla="*/ 0 w 21600"/>
                  <a:gd name="T3" fmla="*/ 10800 h 21600"/>
                  <a:gd name="T4" fmla="*/ 18993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8993" y="0"/>
                    </a:moveTo>
                    <a:lnTo>
                      <a:pt x="18993" y="4256"/>
                    </a:lnTo>
                    <a:lnTo>
                      <a:pt x="3375" y="4256"/>
                    </a:lnTo>
                    <a:lnTo>
                      <a:pt x="3375" y="17344"/>
                    </a:lnTo>
                    <a:lnTo>
                      <a:pt x="18993" y="17344"/>
                    </a:lnTo>
                    <a:lnTo>
                      <a:pt x="18993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4256"/>
                    </a:moveTo>
                    <a:lnTo>
                      <a:pt x="1350" y="17344"/>
                    </a:lnTo>
                    <a:lnTo>
                      <a:pt x="2700" y="17344"/>
                    </a:lnTo>
                    <a:lnTo>
                      <a:pt x="2700" y="4256"/>
                    </a:lnTo>
                    <a:close/>
                  </a:path>
                  <a:path w="21600" h="21600">
                    <a:moveTo>
                      <a:pt x="0" y="4256"/>
                    </a:moveTo>
                    <a:lnTo>
                      <a:pt x="0" y="17344"/>
                    </a:lnTo>
                    <a:lnTo>
                      <a:pt x="675" y="17344"/>
                    </a:lnTo>
                    <a:lnTo>
                      <a:pt x="675" y="4256"/>
                    </a:lnTo>
                    <a:close/>
                  </a:path>
                </a:pathLst>
              </a:custGeom>
              <a:solidFill>
                <a:srgbClr val="777777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96" name="Text Box 213"/>
              <p:cNvSpPr txBox="1">
                <a:spLocks noChangeArrowheads="1"/>
              </p:cNvSpPr>
              <p:nvPr/>
            </p:nvSpPr>
            <p:spPr bwMode="auto">
              <a:xfrm rot="727526">
                <a:off x="2641902" y="3127424"/>
                <a:ext cx="1099408" cy="2704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ja-JP" sz="900" b="1" u="sng" dirty="0"/>
                  <a:t>【</a:t>
                </a:r>
                <a:r>
                  <a:rPr lang="ja-JP" altLang="en-US" sz="900" b="1" u="sng" dirty="0"/>
                  <a:t>来校相談</a:t>
                </a:r>
                <a:r>
                  <a:rPr lang="en-US" altLang="ja-JP" sz="900" b="1" u="sng" dirty="0"/>
                  <a:t>】</a:t>
                </a:r>
              </a:p>
            </p:txBody>
          </p:sp>
        </p:grpSp>
      </p:grpSp>
      <p:sp>
        <p:nvSpPr>
          <p:cNvPr id="98" name="AutoShape 197"/>
          <p:cNvSpPr>
            <a:spLocks noChangeArrowheads="1"/>
          </p:cNvSpPr>
          <p:nvPr/>
        </p:nvSpPr>
        <p:spPr bwMode="auto">
          <a:xfrm>
            <a:off x="126136" y="4005065"/>
            <a:ext cx="3005704" cy="1645244"/>
          </a:xfrm>
          <a:prstGeom prst="roundRect">
            <a:avLst>
              <a:gd name="adj" fmla="val 30819"/>
            </a:avLst>
          </a:prstGeom>
          <a:solidFill>
            <a:srgbClr val="FFFF99">
              <a:alpha val="6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高等学校支援教育力充実事業</a:t>
            </a:r>
            <a:endParaRPr lang="en-US" altLang="ja-JP" sz="1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6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en-US" altLang="ja-JP" sz="1200" b="1" dirty="0" smtClean="0">
              <a:solidFill>
                <a:srgbClr val="FF0000"/>
              </a:solidFill>
            </a:endParaRPr>
          </a:p>
          <a:p>
            <a:endParaRPr lang="en-US" altLang="ja-JP" sz="1200" dirty="0">
              <a:solidFill>
                <a:srgbClr val="FF0000"/>
              </a:solidFill>
            </a:endParaRPr>
          </a:p>
          <a:p>
            <a:endParaRPr lang="en-US" altLang="ja-JP" sz="1200" b="1" dirty="0">
              <a:solidFill>
                <a:srgbClr val="FF0000"/>
              </a:solidFill>
            </a:endParaRPr>
          </a:p>
        </p:txBody>
      </p:sp>
      <p:grpSp>
        <p:nvGrpSpPr>
          <p:cNvPr id="75" name="Group 204"/>
          <p:cNvGrpSpPr>
            <a:grpSpLocks/>
          </p:cNvGrpSpPr>
          <p:nvPr/>
        </p:nvGrpSpPr>
        <p:grpSpPr bwMode="auto">
          <a:xfrm>
            <a:off x="2195736" y="4221088"/>
            <a:ext cx="891824" cy="794364"/>
            <a:chOff x="2286" y="705"/>
            <a:chExt cx="856" cy="613"/>
          </a:xfrm>
        </p:grpSpPr>
        <p:pic>
          <p:nvPicPr>
            <p:cNvPr id="76" name="Picture 53" descr="BL001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" y="705"/>
              <a:ext cx="819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Rectangle 82"/>
            <p:cNvSpPr>
              <a:spLocks noChangeArrowheads="1"/>
            </p:cNvSpPr>
            <p:nvPr/>
          </p:nvSpPr>
          <p:spPr bwMode="auto">
            <a:xfrm>
              <a:off x="2287" y="1182"/>
              <a:ext cx="855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000" dirty="0" smtClean="0"/>
                <a:t>高等学校</a:t>
              </a:r>
              <a:endParaRPr lang="en-US" altLang="ja-JP" sz="1000" dirty="0" smtClean="0"/>
            </a:p>
            <a:p>
              <a:pPr algn="ctr"/>
              <a:r>
                <a:rPr lang="ja-JP" altLang="en-US" sz="1000" dirty="0" smtClean="0"/>
                <a:t>（サポート校）</a:t>
              </a:r>
              <a:endParaRPr lang="ja-JP" altLang="en-US" sz="1000" dirty="0"/>
            </a:p>
          </p:txBody>
        </p:sp>
      </p:grpSp>
      <p:grpSp>
        <p:nvGrpSpPr>
          <p:cNvPr id="117" name="グループ化 116"/>
          <p:cNvGrpSpPr/>
          <p:nvPr/>
        </p:nvGrpSpPr>
        <p:grpSpPr>
          <a:xfrm>
            <a:off x="2267744" y="3782616"/>
            <a:ext cx="476280" cy="510480"/>
            <a:chOff x="2560904" y="2606370"/>
            <a:chExt cx="476280" cy="510480"/>
          </a:xfrm>
        </p:grpSpPr>
        <p:sp>
          <p:nvSpPr>
            <p:cNvPr id="118" name="左右矢印 117"/>
            <p:cNvSpPr/>
            <p:nvPr/>
          </p:nvSpPr>
          <p:spPr>
            <a:xfrm rot="3393507">
              <a:off x="2524354" y="2715908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テキスト ボックス 118"/>
            <p:cNvSpPr txBox="1"/>
            <p:nvPr/>
          </p:nvSpPr>
          <p:spPr bwMode="auto">
            <a:xfrm>
              <a:off x="2560904" y="2691681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</a:t>
              </a:r>
            </a:p>
          </p:txBody>
        </p:sp>
        <p:sp>
          <p:nvSpPr>
            <p:cNvPr id="120" name="テキスト ボックス 119"/>
            <p:cNvSpPr txBox="1"/>
            <p:nvPr/>
          </p:nvSpPr>
          <p:spPr bwMode="auto">
            <a:xfrm>
              <a:off x="2650742" y="2827093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800" b="1" dirty="0"/>
                <a:t>携</a:t>
              </a:r>
              <a:endParaRPr kumimoji="1" lang="ja-JP" altLang="en-US" sz="800" b="1" dirty="0" smtClean="0"/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251521" y="4077072"/>
            <a:ext cx="2712077" cy="1266570"/>
            <a:chOff x="6288539" y="2717604"/>
            <a:chExt cx="2596231" cy="1234289"/>
          </a:xfrm>
        </p:grpSpPr>
        <p:sp>
          <p:nvSpPr>
            <p:cNvPr id="97" name="AutoShape 197"/>
            <p:cNvSpPr>
              <a:spLocks noChangeArrowheads="1"/>
            </p:cNvSpPr>
            <p:nvPr/>
          </p:nvSpPr>
          <p:spPr bwMode="auto">
            <a:xfrm>
              <a:off x="6288539" y="2717604"/>
              <a:ext cx="1832846" cy="1234289"/>
            </a:xfrm>
            <a:prstGeom prst="roundRect">
              <a:avLst>
                <a:gd name="adj" fmla="val 33335"/>
              </a:avLst>
            </a:prstGeom>
            <a:solidFill>
              <a:srgbClr val="FFFF99"/>
            </a:solidFill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200" dirty="0" smtClean="0"/>
                <a:t>府立高等学校</a:t>
              </a:r>
              <a:endParaRPr lang="en-US" altLang="ja-JP" sz="1200" dirty="0" smtClean="0"/>
            </a:p>
            <a:p>
              <a:pPr algn="ctr"/>
              <a:r>
                <a:rPr lang="en-US" altLang="ja-JP" sz="1200" b="1" dirty="0" smtClean="0">
                  <a:solidFill>
                    <a:srgbClr val="FF0000"/>
                  </a:solidFill>
                </a:rPr>
                <a:t>〈</a:t>
              </a:r>
              <a:r>
                <a:rPr lang="ja-JP" altLang="en-US" sz="1200" b="1" dirty="0" smtClean="0">
                  <a:solidFill>
                    <a:srgbClr val="FF0000"/>
                  </a:solidFill>
                </a:rPr>
                <a:t>支援教育サポート校</a:t>
              </a:r>
              <a:r>
                <a:rPr lang="en-US" altLang="ja-JP" sz="1200" b="1" dirty="0" smtClean="0">
                  <a:solidFill>
                    <a:srgbClr val="FF0000"/>
                  </a:solidFill>
                </a:rPr>
                <a:t>〉</a:t>
              </a:r>
            </a:p>
            <a:p>
              <a:pPr algn="ctr"/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 smtClean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  <a:p>
              <a:endParaRPr lang="en-US" altLang="ja-JP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2" name="Text Box 198"/>
            <p:cNvSpPr txBox="1">
              <a:spLocks noChangeArrowheads="1"/>
            </p:cNvSpPr>
            <p:nvPr/>
          </p:nvSpPr>
          <p:spPr bwMode="auto">
            <a:xfrm>
              <a:off x="7154395" y="3337695"/>
              <a:ext cx="17303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endParaRPr lang="ja-JP" altLang="en-US" sz="1000" dirty="0"/>
            </a:p>
          </p:txBody>
        </p:sp>
      </p:grpSp>
      <p:sp>
        <p:nvSpPr>
          <p:cNvPr id="99" name="Text Box 198"/>
          <p:cNvSpPr txBox="1">
            <a:spLocks noChangeArrowheads="1"/>
          </p:cNvSpPr>
          <p:nvPr/>
        </p:nvSpPr>
        <p:spPr bwMode="auto">
          <a:xfrm>
            <a:off x="339413" y="4509120"/>
            <a:ext cx="1856323" cy="81965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ja-JP" altLang="en-US" sz="1000" dirty="0" smtClean="0"/>
              <a:t>支援</a:t>
            </a:r>
            <a:r>
              <a:rPr lang="ja-JP" altLang="en-US" sz="1000" dirty="0"/>
              <a:t>学校と連携</a:t>
            </a:r>
            <a:r>
              <a:rPr lang="ja-JP" altLang="en-US" sz="1000" dirty="0" smtClean="0"/>
              <a:t>し、高等学校</a:t>
            </a:r>
            <a:endParaRPr lang="en-US" altLang="ja-JP" sz="1000" dirty="0" smtClean="0"/>
          </a:p>
          <a:p>
            <a:pPr algn="l"/>
            <a:r>
              <a:rPr lang="ja-JP" altLang="en-US" sz="1000" dirty="0" smtClean="0"/>
              <a:t>の支援教育力向上のサポートをする。自立支援推進校等から</a:t>
            </a:r>
            <a:r>
              <a:rPr lang="en-US" altLang="ja-JP" sz="1000" dirty="0" smtClean="0"/>
              <a:t>4</a:t>
            </a:r>
            <a:r>
              <a:rPr lang="ja-JP" altLang="en-US" sz="1000" dirty="0" smtClean="0"/>
              <a:t>校が指定されている。</a:t>
            </a:r>
            <a:endParaRPr lang="ja-JP" altLang="en-US" sz="1000" dirty="0"/>
          </a:p>
        </p:txBody>
      </p:sp>
      <p:sp>
        <p:nvSpPr>
          <p:cNvPr id="106" name="Oval 244"/>
          <p:cNvSpPr>
            <a:spLocks noChangeArrowheads="1"/>
          </p:cNvSpPr>
          <p:nvPr/>
        </p:nvSpPr>
        <p:spPr bwMode="auto">
          <a:xfrm>
            <a:off x="4464347" y="5445224"/>
            <a:ext cx="1547813" cy="410171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800" dirty="0" smtClean="0"/>
              <a:t>大</a:t>
            </a:r>
            <a:r>
              <a:rPr lang="ja-JP" altLang="en-US" sz="800" dirty="0"/>
              <a:t>阪府発達障がい者</a:t>
            </a:r>
          </a:p>
          <a:p>
            <a:r>
              <a:rPr lang="ja-JP" altLang="en-US" sz="800" dirty="0"/>
              <a:t>支援</a:t>
            </a:r>
            <a:r>
              <a:rPr lang="ja-JP" altLang="en-US" sz="800" dirty="0" smtClean="0"/>
              <a:t>センター</a:t>
            </a:r>
            <a:endParaRPr lang="ja-JP" altLang="en-US" sz="800" dirty="0"/>
          </a:p>
        </p:txBody>
      </p:sp>
      <p:sp>
        <p:nvSpPr>
          <p:cNvPr id="108" name="AutoShape 246"/>
          <p:cNvSpPr>
            <a:spLocks noChangeArrowheads="1"/>
          </p:cNvSpPr>
          <p:nvPr/>
        </p:nvSpPr>
        <p:spPr bwMode="auto">
          <a:xfrm rot="1481723">
            <a:off x="5172199" y="4943425"/>
            <a:ext cx="479220" cy="565144"/>
          </a:xfrm>
          <a:prstGeom prst="upDownArrow">
            <a:avLst>
              <a:gd name="adj1" fmla="val 50112"/>
              <a:gd name="adj2" fmla="val 354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 anchorCtr="1"/>
          <a:lstStyle/>
          <a:p>
            <a:r>
              <a:rPr lang="ja-JP" altLang="en-US" sz="900" dirty="0" smtClean="0"/>
              <a:t>連携</a:t>
            </a:r>
            <a:endParaRPr lang="ja-JP" altLang="en-US" sz="900" dirty="0"/>
          </a:p>
        </p:txBody>
      </p:sp>
      <p:sp>
        <p:nvSpPr>
          <p:cNvPr id="100" name="Oval 138"/>
          <p:cNvSpPr>
            <a:spLocks noChangeArrowheads="1"/>
          </p:cNvSpPr>
          <p:nvPr/>
        </p:nvSpPr>
        <p:spPr bwMode="auto">
          <a:xfrm>
            <a:off x="107504" y="2627219"/>
            <a:ext cx="650852" cy="12730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/>
        </p:spPr>
        <p:txBody>
          <a:bodyPr vert="eaVert" wrap="none" anchor="ctr"/>
          <a:lstStyle/>
          <a:p>
            <a:r>
              <a:rPr lang="en-US" altLang="ja-JP" sz="1400" dirty="0"/>
              <a:t> </a:t>
            </a:r>
            <a:r>
              <a:rPr lang="ja-JP" altLang="en-US" sz="1400" dirty="0" smtClean="0"/>
              <a:t>他ブロック</a:t>
            </a:r>
            <a:endParaRPr lang="en-US" altLang="ja-JP" sz="1400" dirty="0" smtClean="0"/>
          </a:p>
          <a:p>
            <a:r>
              <a:rPr lang="ja-JP" altLang="en-US" sz="1400" dirty="0" smtClean="0"/>
              <a:t> 他</a:t>
            </a:r>
            <a:r>
              <a:rPr lang="ja-JP" altLang="en-US" sz="1400" dirty="0"/>
              <a:t>グループ</a:t>
            </a:r>
          </a:p>
        </p:txBody>
      </p:sp>
      <p:grpSp>
        <p:nvGrpSpPr>
          <p:cNvPr id="109" name="グループ化 108"/>
          <p:cNvGrpSpPr/>
          <p:nvPr/>
        </p:nvGrpSpPr>
        <p:grpSpPr>
          <a:xfrm>
            <a:off x="611560" y="2924944"/>
            <a:ext cx="481803" cy="510480"/>
            <a:chOff x="1588247" y="2595971"/>
            <a:chExt cx="481803" cy="510480"/>
          </a:xfrm>
        </p:grpSpPr>
        <p:sp>
          <p:nvSpPr>
            <p:cNvPr id="110" name="左右矢印 109"/>
            <p:cNvSpPr/>
            <p:nvPr/>
          </p:nvSpPr>
          <p:spPr>
            <a:xfrm rot="18474464">
              <a:off x="1573909" y="2705509"/>
              <a:ext cx="510480" cy="291404"/>
            </a:xfrm>
            <a:prstGeom prst="left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テキスト ボックス 111"/>
            <p:cNvSpPr txBox="1"/>
            <p:nvPr/>
          </p:nvSpPr>
          <p:spPr bwMode="auto">
            <a:xfrm>
              <a:off x="1683608" y="2706656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kumimoji="1" lang="ja-JP" altLang="en-US" sz="800" b="1" dirty="0" smtClean="0"/>
                <a:t>連</a:t>
              </a:r>
            </a:p>
          </p:txBody>
        </p:sp>
        <p:sp>
          <p:nvSpPr>
            <p:cNvPr id="113" name="テキスト ボックス 112"/>
            <p:cNvSpPr txBox="1"/>
            <p:nvPr/>
          </p:nvSpPr>
          <p:spPr bwMode="auto">
            <a:xfrm>
              <a:off x="1588247" y="2835194"/>
              <a:ext cx="386442" cy="2154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800" b="1" dirty="0"/>
                <a:t>携</a:t>
              </a:r>
              <a:endParaRPr kumimoji="1" lang="ja-JP" altLang="en-US" sz="800" b="1" dirty="0" smtClean="0"/>
            </a:p>
          </p:txBody>
        </p:sp>
      </p:grpSp>
      <p:pic>
        <p:nvPicPr>
          <p:cNvPr id="115" name="Picture 54" descr="BL0014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25" y="2050427"/>
            <a:ext cx="804999" cy="658493"/>
          </a:xfrm>
          <a:prstGeom prst="rect">
            <a:avLst/>
          </a:prstGeom>
          <a:solidFill>
            <a:schemeClr val="accent3">
              <a:lumMod val="75000"/>
            </a:schemeClr>
          </a:solidFill>
          <a:extLst/>
        </p:spPr>
      </p:pic>
      <p:pic>
        <p:nvPicPr>
          <p:cNvPr id="116" name="Picture 54" descr="BL0014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345" y="1402355"/>
            <a:ext cx="804999" cy="658493"/>
          </a:xfrm>
          <a:prstGeom prst="rect">
            <a:avLst/>
          </a:prstGeom>
          <a:solidFill>
            <a:schemeClr val="accent3">
              <a:lumMod val="75000"/>
            </a:schemeClr>
          </a:solidFill>
          <a:extLst/>
        </p:spPr>
      </p:pic>
      <p:sp>
        <p:nvSpPr>
          <p:cNvPr id="121" name="Rectangle 83"/>
          <p:cNvSpPr>
            <a:spLocks noChangeArrowheads="1"/>
          </p:cNvSpPr>
          <p:nvPr/>
        </p:nvSpPr>
        <p:spPr bwMode="auto">
          <a:xfrm>
            <a:off x="7524328" y="2708920"/>
            <a:ext cx="996648" cy="29660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000" dirty="0" smtClean="0"/>
              <a:t>義務教育学校</a:t>
            </a:r>
            <a:endParaRPr lang="ja-JP" altLang="en-US" sz="1000" dirty="0"/>
          </a:p>
        </p:txBody>
      </p:sp>
      <p:pic>
        <p:nvPicPr>
          <p:cNvPr id="122" name="Picture 54" descr="BL0014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733" y="2432001"/>
            <a:ext cx="804999" cy="658493"/>
          </a:xfrm>
          <a:prstGeom prst="rect">
            <a:avLst/>
          </a:prstGeom>
          <a:solidFill>
            <a:schemeClr val="accent3">
              <a:lumMod val="75000"/>
            </a:schemeClr>
          </a:solidFill>
          <a:extLst/>
        </p:spPr>
      </p:pic>
      <p:grpSp>
        <p:nvGrpSpPr>
          <p:cNvPr id="124" name="Group 204"/>
          <p:cNvGrpSpPr>
            <a:grpSpLocks/>
          </p:cNvGrpSpPr>
          <p:nvPr/>
        </p:nvGrpSpPr>
        <p:grpSpPr bwMode="auto">
          <a:xfrm>
            <a:off x="4251314" y="3429000"/>
            <a:ext cx="680726" cy="553073"/>
            <a:chOff x="2227" y="483"/>
            <a:chExt cx="694" cy="510"/>
          </a:xfrm>
        </p:grpSpPr>
        <p:pic>
          <p:nvPicPr>
            <p:cNvPr id="131" name="Picture 53" descr="BL00148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0" y="483"/>
              <a:ext cx="671" cy="3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2" name="Rectangle 82"/>
            <p:cNvSpPr>
              <a:spLocks noChangeArrowheads="1"/>
            </p:cNvSpPr>
            <p:nvPr/>
          </p:nvSpPr>
          <p:spPr bwMode="auto">
            <a:xfrm>
              <a:off x="2227" y="842"/>
              <a:ext cx="574" cy="1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ja-JP" altLang="en-US" sz="1000" dirty="0" smtClean="0"/>
                <a:t>私立</a:t>
              </a:r>
              <a:r>
                <a:rPr lang="ja-JP" altLang="en-US" sz="1000" dirty="0"/>
                <a:t>学校</a:t>
              </a: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>
            <a:off x="3563888" y="3284984"/>
            <a:ext cx="750393" cy="246732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AutoShape 212"/>
          <p:cNvSpPr>
            <a:spLocks noChangeArrowheads="1"/>
          </p:cNvSpPr>
          <p:nvPr/>
        </p:nvSpPr>
        <p:spPr bwMode="auto">
          <a:xfrm rot="1084933" flipH="1">
            <a:off x="3417680" y="3478960"/>
            <a:ext cx="804031" cy="113807"/>
          </a:xfrm>
          <a:custGeom>
            <a:avLst/>
            <a:gdLst>
              <a:gd name="G0" fmla="+- 18993 0 0"/>
              <a:gd name="G1" fmla="+- 4256 0 0"/>
              <a:gd name="G2" fmla="+- 21600 0 4256"/>
              <a:gd name="G3" fmla="+- 10800 0 4256"/>
              <a:gd name="G4" fmla="+- 21600 0 18993"/>
              <a:gd name="G5" fmla="*/ G4 G3 10800"/>
              <a:gd name="G6" fmla="+- 21600 0 G5"/>
              <a:gd name="T0" fmla="*/ 18993 w 21600"/>
              <a:gd name="T1" fmla="*/ 0 h 21600"/>
              <a:gd name="T2" fmla="*/ 0 w 21600"/>
              <a:gd name="T3" fmla="*/ 10800 h 21600"/>
              <a:gd name="T4" fmla="*/ 18993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993" y="0"/>
                </a:moveTo>
                <a:lnTo>
                  <a:pt x="18993" y="4256"/>
                </a:lnTo>
                <a:lnTo>
                  <a:pt x="3375" y="4256"/>
                </a:lnTo>
                <a:lnTo>
                  <a:pt x="3375" y="17344"/>
                </a:lnTo>
                <a:lnTo>
                  <a:pt x="18993" y="17344"/>
                </a:lnTo>
                <a:lnTo>
                  <a:pt x="1899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256"/>
                </a:moveTo>
                <a:lnTo>
                  <a:pt x="1350" y="17344"/>
                </a:lnTo>
                <a:lnTo>
                  <a:pt x="2700" y="17344"/>
                </a:lnTo>
                <a:lnTo>
                  <a:pt x="2700" y="4256"/>
                </a:lnTo>
                <a:close/>
              </a:path>
              <a:path w="21600" h="21600">
                <a:moveTo>
                  <a:pt x="0" y="4256"/>
                </a:moveTo>
                <a:lnTo>
                  <a:pt x="0" y="17344"/>
                </a:lnTo>
                <a:lnTo>
                  <a:pt x="675" y="17344"/>
                </a:lnTo>
                <a:lnTo>
                  <a:pt x="675" y="4256"/>
                </a:lnTo>
                <a:close/>
              </a:path>
            </a:pathLst>
          </a:custGeom>
          <a:solidFill>
            <a:srgbClr val="777777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36" name="Text Box 213"/>
          <p:cNvSpPr txBox="1">
            <a:spLocks noChangeArrowheads="1"/>
          </p:cNvSpPr>
          <p:nvPr/>
        </p:nvSpPr>
        <p:spPr bwMode="auto">
          <a:xfrm rot="1027177">
            <a:off x="3435919" y="3483081"/>
            <a:ext cx="921825" cy="24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900" b="1" u="sng" dirty="0"/>
              <a:t>【</a:t>
            </a:r>
            <a:r>
              <a:rPr lang="ja-JP" altLang="en-US" sz="900" b="1" u="sng" dirty="0"/>
              <a:t>来校相談</a:t>
            </a:r>
            <a:r>
              <a:rPr lang="en-US" altLang="ja-JP" sz="900" b="1" u="sng" dirty="0"/>
              <a:t>】</a:t>
            </a:r>
          </a:p>
        </p:txBody>
      </p:sp>
      <p:sp>
        <p:nvSpPr>
          <p:cNvPr id="137" name="Text Box 206"/>
          <p:cNvSpPr txBox="1">
            <a:spLocks noChangeArrowheads="1"/>
          </p:cNvSpPr>
          <p:nvPr/>
        </p:nvSpPr>
        <p:spPr bwMode="auto">
          <a:xfrm rot="1099722">
            <a:off x="3508594" y="3242406"/>
            <a:ext cx="770953" cy="25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ja-JP" sz="900" b="1" u="sng" dirty="0" smtClean="0"/>
              <a:t>【</a:t>
            </a:r>
            <a:r>
              <a:rPr lang="ja-JP" altLang="en-US" sz="900" b="1" u="sng" dirty="0"/>
              <a:t>訪問</a:t>
            </a:r>
            <a:r>
              <a:rPr lang="ja-JP" altLang="en-US" sz="900" b="1" u="sng" dirty="0" smtClean="0"/>
              <a:t>相談</a:t>
            </a:r>
            <a:r>
              <a:rPr lang="en-US" altLang="ja-JP" sz="900" b="1" u="sng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3873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24"/>
          <p:cNvSpPr>
            <a:spLocks noChangeArrowheads="1"/>
          </p:cNvSpPr>
          <p:nvPr/>
        </p:nvSpPr>
        <p:spPr bwMode="auto">
          <a:xfrm>
            <a:off x="4427984" y="5163577"/>
            <a:ext cx="4625253" cy="1569660"/>
          </a:xfrm>
          <a:prstGeom prst="rect">
            <a:avLst/>
          </a:prstGeom>
          <a:solidFill>
            <a:srgbClr val="FFCC99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sz="600" dirty="0"/>
          </a:p>
          <a:p>
            <a:endParaRPr lang="en-US" altLang="ja-JP" sz="600" dirty="0" smtClean="0"/>
          </a:p>
          <a:p>
            <a:endParaRPr lang="en-US" altLang="ja-JP" dirty="0" smtClean="0"/>
          </a:p>
        </p:txBody>
      </p:sp>
      <p:sp>
        <p:nvSpPr>
          <p:cNvPr id="133" name="AutoShape 4"/>
          <p:cNvSpPr>
            <a:spLocks noChangeArrowheads="1"/>
          </p:cNvSpPr>
          <p:nvPr/>
        </p:nvSpPr>
        <p:spPr bwMode="auto">
          <a:xfrm>
            <a:off x="7540538" y="896351"/>
            <a:ext cx="1427782" cy="149702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 smtClean="0">
                <a:latin typeface="HGSｺﾞｼｯｸE" pitchFamily="50" charset="-128"/>
                <a:ea typeface="HGSｺﾞｼｯｸE" pitchFamily="50" charset="-128"/>
              </a:rPr>
              <a:t>　・大阪市</a:t>
            </a:r>
            <a:endParaRPr lang="ja-JP" altLang="en-US" sz="1100" dirty="0">
              <a:latin typeface="HGSｺﾞｼｯｸE" pitchFamily="50" charset="-128"/>
              <a:ea typeface="HGSｺﾞｼｯｸE" pitchFamily="50" charset="-128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endParaRPr lang="ja-JP" altLang="en-US" sz="1100" dirty="0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912435" name="AutoShape 51"/>
          <p:cNvSpPr>
            <a:spLocks noChangeArrowheads="1"/>
          </p:cNvSpPr>
          <p:nvPr/>
        </p:nvSpPr>
        <p:spPr bwMode="auto">
          <a:xfrm>
            <a:off x="225858" y="64223"/>
            <a:ext cx="8234574" cy="340519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5715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ja-JP" altLang="en-US" sz="1400" b="1" dirty="0" smtClean="0">
                <a:effectLst>
                  <a:outerShdw blurRad="38100" dist="228600" dir="2700000" algn="tl">
                    <a:schemeClr val="bg1"/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令和３年度</a:t>
            </a:r>
            <a:r>
              <a:rPr lang="ja-JP" altLang="en-US" sz="1400" b="1" dirty="0">
                <a:effectLst>
                  <a:outerShdw blurRad="38100" dist="228600" dir="2700000" algn="tl">
                    <a:schemeClr val="bg1"/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　</a:t>
            </a:r>
            <a:r>
              <a:rPr lang="ja-JP" altLang="en-US" sz="1400" b="1" dirty="0" smtClean="0">
                <a:effectLst>
                  <a:outerShdw blurRad="38100" dist="228600" dir="2700000" algn="tl">
                    <a:schemeClr val="bg1"/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「大阪府支援</a:t>
            </a:r>
            <a:r>
              <a:rPr lang="ja-JP" altLang="en-US" sz="1400" b="1" dirty="0">
                <a:effectLst>
                  <a:outerShdw blurRad="38100" dist="228600" dir="2700000" algn="tl">
                    <a:schemeClr val="bg1"/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教育地域</a:t>
            </a:r>
            <a:r>
              <a:rPr lang="ja-JP" altLang="en-US" sz="1400" b="1" dirty="0" smtClean="0">
                <a:effectLst>
                  <a:outerShdw blurRad="38100" dist="228600" dir="2700000" algn="tl">
                    <a:schemeClr val="bg1"/>
                  </a:outerShdw>
                </a:effectLst>
                <a:latin typeface="HG創英角ﾎﾟｯﾌﾟ体" pitchFamily="49" charset="-128"/>
                <a:ea typeface="HG創英角ﾎﾟｯﾌﾟ体" pitchFamily="49" charset="-128"/>
              </a:rPr>
              <a:t>支援整備事業」における地域ブロック内の連携体制</a:t>
            </a:r>
            <a:endParaRPr lang="ja-JP" altLang="en-US" sz="1400" b="1" dirty="0">
              <a:effectLst>
                <a:outerShdw blurRad="38100" dist="228600" dir="2700000" algn="tl">
                  <a:schemeClr val="bg1"/>
                </a:outerShdw>
              </a:effectLst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178186" y="3191736"/>
            <a:ext cx="2041886" cy="224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正方形/長方形 58"/>
          <p:cNvSpPr/>
          <p:nvPr/>
        </p:nvSpPr>
        <p:spPr>
          <a:xfrm>
            <a:off x="5310437" y="3192278"/>
            <a:ext cx="2092593" cy="216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2051720" y="3190112"/>
            <a:ext cx="1034491" cy="238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35492" y="3192952"/>
            <a:ext cx="1852573" cy="236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113590" y="439247"/>
            <a:ext cx="835080" cy="40246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豊能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94875" y="899457"/>
            <a:ext cx="835079" cy="145970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・能勢町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・豊能町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・箕面市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・池田市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・豊中市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1035858" y="880418"/>
            <a:ext cx="824146" cy="1497027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・茨木市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・吹田市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・摂津市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・高槻市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・島本町</a:t>
            </a: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1947980" y="888696"/>
            <a:ext cx="1047278" cy="147046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・枚方市  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・交野市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・守口市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・寝屋川市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・四條畷市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・門真市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・大東市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3068236" y="907260"/>
            <a:ext cx="995261" cy="1584325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・東大阪市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・八尾市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・柏原市</a:t>
            </a: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4125622" y="862300"/>
            <a:ext cx="1146470" cy="1800225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・松原市 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・藤井寺市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・羽曳野市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・富田林市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・大阪狭山市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・千早赤阪村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・太子町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・河内長野市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・河南町</a:t>
            </a: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5392655" y="873346"/>
            <a:ext cx="986755" cy="165735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・和泉市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・高石市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・泉大津市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・忠岡町</a:t>
            </a: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6457638" y="888696"/>
            <a:ext cx="1014533" cy="18002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・岸和田市 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・貝塚市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・熊取町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・泉佐野市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・田尻町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・泉南市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・阪南市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・岬町</a:t>
            </a:r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>
            <a:off x="1936595" y="455771"/>
            <a:ext cx="1070048" cy="3794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北河内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3090322" y="454463"/>
            <a:ext cx="954376" cy="379412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中河内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4133424" y="446829"/>
            <a:ext cx="1146470" cy="379413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南河内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5379578" y="428107"/>
            <a:ext cx="992434" cy="3794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泉北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6440296" y="439247"/>
            <a:ext cx="1031875" cy="379413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泉南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8" name="AutoShape 22"/>
          <p:cNvSpPr>
            <a:spLocks noChangeArrowheads="1"/>
          </p:cNvSpPr>
          <p:nvPr/>
        </p:nvSpPr>
        <p:spPr bwMode="auto">
          <a:xfrm>
            <a:off x="1052041" y="446829"/>
            <a:ext cx="807964" cy="379412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三島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113590" y="3540143"/>
            <a:ext cx="8939647" cy="150019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49" name="Text Box 34"/>
          <p:cNvSpPr txBox="1">
            <a:spLocks noChangeArrowheads="1"/>
          </p:cNvSpPr>
          <p:nvPr/>
        </p:nvSpPr>
        <p:spPr bwMode="auto">
          <a:xfrm>
            <a:off x="166152" y="3667090"/>
            <a:ext cx="841059" cy="64017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◆豊中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箕面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中津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34850" name="Text Box 35"/>
          <p:cNvSpPr txBox="1">
            <a:spLocks noChangeArrowheads="1"/>
          </p:cNvSpPr>
          <p:nvPr/>
        </p:nvSpPr>
        <p:spPr bwMode="auto">
          <a:xfrm>
            <a:off x="1064851" y="3665965"/>
            <a:ext cx="853321" cy="880241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◆高槻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吹田支援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摂津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茨木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34853" name="Text Box 38"/>
          <p:cNvSpPr txBox="1">
            <a:spLocks noChangeArrowheads="1"/>
          </p:cNvSpPr>
          <p:nvPr/>
        </p:nvSpPr>
        <p:spPr bwMode="auto">
          <a:xfrm>
            <a:off x="4101525" y="3667090"/>
            <a:ext cx="974531" cy="683264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◆藤井寺支援</a:t>
            </a: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西浦</a:t>
            </a: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富田林支援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34854" name="Text Box 39"/>
          <p:cNvSpPr txBox="1">
            <a:spLocks noChangeArrowheads="1"/>
          </p:cNvSpPr>
          <p:nvPr/>
        </p:nvSpPr>
        <p:spPr bwMode="auto">
          <a:xfrm>
            <a:off x="5148064" y="3662857"/>
            <a:ext cx="1107417" cy="107721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/>
              <a:t>◆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泉北高等支援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堺支援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和泉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堺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大手前分校</a:t>
            </a:r>
            <a:endParaRPr lang="ja-JP" altLang="en-US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34855" name="Text Box 40"/>
          <p:cNvSpPr txBox="1">
            <a:spLocks noChangeArrowheads="1"/>
          </p:cNvSpPr>
          <p:nvPr/>
        </p:nvSpPr>
        <p:spPr bwMode="auto">
          <a:xfrm>
            <a:off x="6361127" y="3667090"/>
            <a:ext cx="1019185" cy="55399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ja-JP" altLang="en-US" sz="1000" b="1" dirty="0" smtClean="0"/>
              <a:t>◆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佐野支援</a:t>
            </a:r>
            <a:endParaRPr lang="en-US" altLang="ja-JP" sz="1000" b="1" dirty="0">
              <a:latin typeface="Century" pitchFamily="18" charset="0"/>
              <a:ea typeface="ＭＳ 明朝" pitchFamily="17" charset="-128"/>
            </a:endParaRPr>
          </a:p>
          <a:p>
            <a:pPr algn="just"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岸和田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ja-JP" altLang="en-US" sz="1000" b="1" dirty="0"/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　泉南支援　　</a:t>
            </a:r>
            <a:endParaRPr lang="en-US" altLang="ja-JP" sz="1000" b="1" dirty="0" smtClean="0"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34856" name="AutoShape 41"/>
          <p:cNvSpPr>
            <a:spLocks noChangeArrowheads="1"/>
          </p:cNvSpPr>
          <p:nvPr/>
        </p:nvSpPr>
        <p:spPr bwMode="auto">
          <a:xfrm>
            <a:off x="361764" y="2281108"/>
            <a:ext cx="358775" cy="1296000"/>
          </a:xfrm>
          <a:prstGeom prst="upDownArrow">
            <a:avLst>
              <a:gd name="adj1" fmla="val 56796"/>
              <a:gd name="adj2" fmla="val 64248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57" name="AutoShape 42"/>
          <p:cNvSpPr>
            <a:spLocks noChangeArrowheads="1"/>
          </p:cNvSpPr>
          <p:nvPr/>
        </p:nvSpPr>
        <p:spPr bwMode="auto">
          <a:xfrm>
            <a:off x="1321218" y="2310828"/>
            <a:ext cx="358775" cy="1296000"/>
          </a:xfrm>
          <a:prstGeom prst="upDownArrow">
            <a:avLst>
              <a:gd name="adj1" fmla="val 50000"/>
              <a:gd name="adj2" fmla="val 60266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58" name="AutoShape 43"/>
          <p:cNvSpPr>
            <a:spLocks noChangeArrowheads="1"/>
          </p:cNvSpPr>
          <p:nvPr/>
        </p:nvSpPr>
        <p:spPr bwMode="auto">
          <a:xfrm>
            <a:off x="2288898" y="2309998"/>
            <a:ext cx="431800" cy="1260000"/>
          </a:xfrm>
          <a:prstGeom prst="upDownArrow">
            <a:avLst>
              <a:gd name="adj1" fmla="val 50000"/>
              <a:gd name="adj2" fmla="val 46691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59" name="AutoShape 44"/>
          <p:cNvSpPr>
            <a:spLocks noChangeArrowheads="1"/>
          </p:cNvSpPr>
          <p:nvPr/>
        </p:nvSpPr>
        <p:spPr bwMode="auto">
          <a:xfrm>
            <a:off x="3386478" y="2293804"/>
            <a:ext cx="358775" cy="1260000"/>
          </a:xfrm>
          <a:prstGeom prst="upDownArrow">
            <a:avLst>
              <a:gd name="adj1" fmla="val 50000"/>
              <a:gd name="adj2" fmla="val 56195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60" name="AutoShape 45"/>
          <p:cNvSpPr>
            <a:spLocks noChangeArrowheads="1"/>
          </p:cNvSpPr>
          <p:nvPr/>
        </p:nvSpPr>
        <p:spPr bwMode="auto">
          <a:xfrm>
            <a:off x="4577181" y="2497666"/>
            <a:ext cx="360363" cy="1044000"/>
          </a:xfrm>
          <a:prstGeom prst="upDownArrow">
            <a:avLst>
              <a:gd name="adj1" fmla="val 50000"/>
              <a:gd name="adj2" fmla="val 51894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61" name="AutoShape 46"/>
          <p:cNvSpPr>
            <a:spLocks noChangeArrowheads="1"/>
          </p:cNvSpPr>
          <p:nvPr/>
        </p:nvSpPr>
        <p:spPr bwMode="auto">
          <a:xfrm>
            <a:off x="5659101" y="2352143"/>
            <a:ext cx="433387" cy="1188000"/>
          </a:xfrm>
          <a:prstGeom prst="upDownArrow">
            <a:avLst>
              <a:gd name="adj1" fmla="val 50000"/>
              <a:gd name="adj2" fmla="val 46520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34862" name="AutoShape 47"/>
          <p:cNvSpPr>
            <a:spLocks noChangeArrowheads="1"/>
          </p:cNvSpPr>
          <p:nvPr/>
        </p:nvSpPr>
        <p:spPr bwMode="auto">
          <a:xfrm>
            <a:off x="6793316" y="2437907"/>
            <a:ext cx="360362" cy="1116000"/>
          </a:xfrm>
          <a:prstGeom prst="upDownArrow">
            <a:avLst>
              <a:gd name="adj1" fmla="val 50000"/>
              <a:gd name="adj2" fmla="val 55947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679993" y="3192952"/>
            <a:ext cx="180012" cy="198489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１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1996091" y="3667090"/>
            <a:ext cx="991733" cy="127419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◆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寝屋川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　　　　　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交野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守口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 smtClean="0"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交野</a:t>
            </a: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　四條畷校　　　</a:t>
            </a:r>
            <a:endParaRPr lang="en-US" altLang="ja-JP" sz="1000" b="1" dirty="0" smtClean="0"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latin typeface="Century" pitchFamily="18" charset="0"/>
                <a:ea typeface="ＭＳ 明朝" pitchFamily="17" charset="-128"/>
              </a:rPr>
              <a:t>　</a:t>
            </a:r>
            <a:r>
              <a:rPr lang="ja-JP" altLang="en-US" sz="1000" b="1" dirty="0" smtClean="0">
                <a:latin typeface="Century" pitchFamily="18" charset="0"/>
                <a:ea typeface="ＭＳ 明朝" pitchFamily="17" charset="-128"/>
              </a:rPr>
              <a:t>枚方支援</a:t>
            </a:r>
            <a:endParaRPr lang="en-US" altLang="ja-JP" sz="1000" b="1" dirty="0" smtClean="0">
              <a:latin typeface="Century" pitchFamily="18" charset="0"/>
              <a:ea typeface="ＭＳ 明朝" pitchFamily="17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22215" y="5155337"/>
            <a:ext cx="6270744" cy="1580293"/>
            <a:chOff x="107706" y="5064422"/>
            <a:chExt cx="6270744" cy="1336226"/>
          </a:xfrm>
        </p:grpSpPr>
        <p:sp>
          <p:nvSpPr>
            <p:cNvPr id="34848" name="Text Box 33"/>
            <p:cNvSpPr txBox="1">
              <a:spLocks noChangeArrowheads="1"/>
            </p:cNvSpPr>
            <p:nvPr/>
          </p:nvSpPr>
          <p:spPr bwMode="auto">
            <a:xfrm>
              <a:off x="4707160" y="5064422"/>
              <a:ext cx="1671290" cy="26024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400" dirty="0" smtClean="0">
                  <a:ln>
                    <a:solidFill>
                      <a:schemeClr val="bg1"/>
                    </a:solidFill>
                  </a:ln>
                  <a:latin typeface="HG創英角ﾎﾟｯﾌﾟ体" pitchFamily="49" charset="-128"/>
                  <a:ea typeface="HG創英角ﾎﾟｯﾌﾟ体" pitchFamily="49" charset="-128"/>
                </a:rPr>
                <a:t>広域支援グループ</a:t>
              </a:r>
              <a:endParaRPr lang="ja-JP" altLang="en-US" sz="1400" dirty="0">
                <a:ln>
                  <a:solidFill>
                    <a:schemeClr val="bg1"/>
                  </a:solidFill>
                </a:ln>
                <a:latin typeface="HG創英角ﾎﾟｯﾌﾟ体" pitchFamily="49" charset="-128"/>
                <a:ea typeface="HG創英角ﾎﾟｯﾌﾟ体" pitchFamily="49" charset="-128"/>
              </a:endParaRPr>
            </a:p>
          </p:txBody>
        </p:sp>
        <p:sp>
          <p:nvSpPr>
            <p:cNvPr id="65" name="Rectangle 24"/>
            <p:cNvSpPr>
              <a:spLocks noChangeArrowheads="1"/>
            </p:cNvSpPr>
            <p:nvPr/>
          </p:nvSpPr>
          <p:spPr bwMode="auto">
            <a:xfrm>
              <a:off x="107706" y="5073413"/>
              <a:ext cx="4254520" cy="1327235"/>
            </a:xfrm>
            <a:prstGeom prst="rect">
              <a:avLst/>
            </a:prstGeom>
            <a:solidFill>
              <a:srgbClr val="FFCC99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sz="600" dirty="0"/>
            </a:p>
            <a:p>
              <a:endParaRPr lang="en-US" altLang="ja-JP" sz="600" dirty="0" smtClean="0"/>
            </a:p>
            <a:p>
              <a:endParaRPr lang="en-US" altLang="ja-JP" dirty="0" smtClean="0"/>
            </a:p>
          </p:txBody>
        </p:sp>
        <p:sp>
          <p:nvSpPr>
            <p:cNvPr id="60" name="Text Box 31"/>
            <p:cNvSpPr txBox="1">
              <a:spLocks noChangeArrowheads="1"/>
            </p:cNvSpPr>
            <p:nvPr/>
          </p:nvSpPr>
          <p:spPr bwMode="auto">
            <a:xfrm>
              <a:off x="2250763" y="5426399"/>
              <a:ext cx="1717417" cy="260243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200" b="1" dirty="0" smtClean="0"/>
                <a:t>たまがわ高等支援  ③</a:t>
              </a:r>
              <a:r>
                <a:rPr lang="ja-JP" altLang="en-US" sz="1400" b="1" dirty="0"/>
                <a:t>　　　　 </a:t>
              </a:r>
              <a:r>
                <a:rPr lang="ja-JP" altLang="en-US" sz="1400" b="1" dirty="0" smtClean="0"/>
                <a:t>  </a:t>
              </a:r>
              <a:endParaRPr lang="ja-JP" altLang="en-US" sz="1400" b="1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73436" y="5743997"/>
              <a:ext cx="1890550" cy="260243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200" b="1" dirty="0"/>
                <a:t>◆すながわ</a:t>
              </a:r>
              <a:r>
                <a:rPr lang="ja-JP" altLang="en-US" sz="1200" b="1" dirty="0" smtClean="0"/>
                <a:t>高等支援  </a:t>
              </a:r>
              <a:r>
                <a:rPr lang="ja-JP" altLang="en-US" sz="1100" b="1" dirty="0"/>
                <a:t>④</a:t>
              </a:r>
              <a:r>
                <a:rPr lang="ja-JP" altLang="en-US" sz="1400" b="1" dirty="0"/>
                <a:t>　　　　 </a:t>
              </a:r>
            </a:p>
          </p:txBody>
        </p:sp>
        <p:sp>
          <p:nvSpPr>
            <p:cNvPr id="34847" name="Text Box 31"/>
            <p:cNvSpPr txBox="1">
              <a:spLocks noChangeArrowheads="1"/>
            </p:cNvSpPr>
            <p:nvPr/>
          </p:nvSpPr>
          <p:spPr bwMode="auto">
            <a:xfrm>
              <a:off x="185762" y="5422038"/>
              <a:ext cx="1851374" cy="260243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200" b="1" dirty="0" smtClean="0"/>
                <a:t>とりかい高等支援  </a:t>
              </a:r>
              <a:r>
                <a:rPr lang="ja-JP" altLang="en-US" sz="1200" b="1" dirty="0"/>
                <a:t>①</a:t>
              </a:r>
              <a:r>
                <a:rPr lang="ja-JP" altLang="en-US" sz="1400" b="1" dirty="0"/>
                <a:t>　　　　 </a:t>
              </a:r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259856" y="5768101"/>
              <a:ext cx="1728192" cy="260243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200" b="1" dirty="0" smtClean="0"/>
                <a:t>むら</a:t>
              </a:r>
              <a:r>
                <a:rPr lang="ja-JP" altLang="en-US" sz="1200" b="1" dirty="0"/>
                <a:t>の</a:t>
              </a:r>
              <a:r>
                <a:rPr lang="ja-JP" altLang="en-US" sz="1200" b="1" dirty="0" smtClean="0"/>
                <a:t>高等支援 　 </a:t>
              </a:r>
              <a:r>
                <a:rPr lang="ja-JP" altLang="en-US" sz="1100" b="1" dirty="0" smtClean="0"/>
                <a:t>②</a:t>
              </a:r>
              <a:r>
                <a:rPr lang="ja-JP" altLang="en-US" sz="1200" b="1" dirty="0"/>
                <a:t>　</a:t>
              </a:r>
              <a:r>
                <a:rPr lang="ja-JP" altLang="en-US" sz="1400" b="1" dirty="0"/>
                <a:t>　　　 </a:t>
              </a:r>
            </a:p>
          </p:txBody>
        </p:sp>
        <p:sp>
          <p:nvSpPr>
            <p:cNvPr id="67" name="Text Box 33"/>
            <p:cNvSpPr txBox="1">
              <a:spLocks noChangeArrowheads="1"/>
            </p:cNvSpPr>
            <p:nvPr/>
          </p:nvSpPr>
          <p:spPr bwMode="auto">
            <a:xfrm>
              <a:off x="125567" y="5116039"/>
              <a:ext cx="2940515" cy="26024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400" dirty="0" smtClean="0">
                  <a:ln>
                    <a:solidFill>
                      <a:schemeClr val="bg1"/>
                    </a:solidFill>
                  </a:ln>
                  <a:latin typeface="HG創英角ﾎﾟｯﾌﾟ体" pitchFamily="49" charset="-128"/>
                  <a:ea typeface="HG創英角ﾎﾟｯﾌﾟ体" pitchFamily="49" charset="-128"/>
                </a:rPr>
                <a:t>職業学科高等支援</a:t>
              </a:r>
              <a:r>
                <a:rPr lang="ja-JP" altLang="en-US" sz="1400" dirty="0">
                  <a:ln>
                    <a:solidFill>
                      <a:schemeClr val="bg1"/>
                    </a:solidFill>
                  </a:ln>
                  <a:latin typeface="HG創英角ﾎﾟｯﾌﾟ体" pitchFamily="49" charset="-128"/>
                  <a:ea typeface="HG創英角ﾎﾟｯﾌﾟ体" pitchFamily="49" charset="-128"/>
                </a:rPr>
                <a:t>グループ</a:t>
              </a:r>
              <a:endParaRPr lang="ja-JP" altLang="en-US" sz="1700" dirty="0">
                <a:ln>
                  <a:solidFill>
                    <a:schemeClr val="bg1"/>
                  </a:solidFill>
                </a:ln>
                <a:latin typeface="HG創英角ﾎﾟｯﾌﾟ体" pitchFamily="49" charset="-128"/>
                <a:ea typeface="HG創英角ﾎﾟｯﾌﾟ体" pitchFamily="49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 bwMode="auto">
            <a:xfrm>
              <a:off x="2363487" y="5160661"/>
              <a:ext cx="1926731" cy="20819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57150" algn="ctr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ja-JP" altLang="en-US" sz="1000" b="1" dirty="0" smtClean="0"/>
                <a:t>○</a:t>
              </a:r>
              <a:r>
                <a:rPr lang="ja-JP" altLang="en-US" sz="800" b="1" dirty="0" smtClean="0"/>
                <a:t>数字は、オブザーバー  参加する地域</a:t>
              </a:r>
              <a:endParaRPr kumimoji="1" lang="ja-JP" altLang="en-US" sz="800" b="1" dirty="0" smtClean="0"/>
            </a:p>
          </p:txBody>
        </p:sp>
      </p:grp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7540538" y="439247"/>
            <a:ext cx="1439673" cy="3794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大阪市</a:t>
            </a:r>
            <a:endParaRPr lang="en-US" altLang="ja-JP" sz="100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000" dirty="0" smtClean="0">
                <a:latin typeface="HG創英角ｺﾞｼｯｸUB" pitchFamily="49" charset="-128"/>
                <a:ea typeface="HG創英角ｺﾞｼｯｸUB" pitchFamily="49" charset="-128"/>
              </a:rPr>
              <a:t>ブロック</a:t>
            </a:r>
            <a:endParaRPr lang="ja-JP" altLang="en-US" sz="10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135" name="Text Box 35"/>
          <p:cNvSpPr txBox="1">
            <a:spLocks noChangeArrowheads="1"/>
          </p:cNvSpPr>
          <p:nvPr/>
        </p:nvSpPr>
        <p:spPr bwMode="auto">
          <a:xfrm>
            <a:off x="7452320" y="3645024"/>
            <a:ext cx="1528909" cy="1034129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ja-JP" altLang="en-US" sz="1000" b="1" dirty="0" smtClean="0"/>
              <a:t>◆難波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</a:rPr>
              <a:t>思</a:t>
            </a:r>
            <a:r>
              <a:rPr lang="ja-JP" altLang="en-US" sz="1000" b="1" dirty="0">
                <a:solidFill>
                  <a:srgbClr val="000000"/>
                </a:solidFill>
              </a:rPr>
              <a:t>斉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支援</a:t>
            </a:r>
            <a:r>
              <a:rPr lang="ja-JP" altLang="en-US" sz="1000" b="1" dirty="0">
                <a:solidFill>
                  <a:srgbClr val="000000"/>
                </a:solidFill>
              </a:rPr>
              <a:t>　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生野</a:t>
            </a:r>
            <a:r>
              <a:rPr lang="ja-JP" altLang="en-US" sz="1000" b="1" dirty="0">
                <a:solidFill>
                  <a:srgbClr val="000000"/>
                </a:solidFill>
              </a:rPr>
              <a:t>支援　</a:t>
            </a:r>
            <a:endParaRPr lang="en-US" altLang="ja-JP" sz="1000" b="1" dirty="0" smtClean="0">
              <a:solidFill>
                <a:srgbClr val="000000"/>
              </a:solidFill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</a:rPr>
              <a:t>住之江支援  東淀川支援</a:t>
            </a:r>
            <a:endParaRPr lang="en-US" altLang="ja-JP" sz="1000" b="1" dirty="0">
              <a:solidFill>
                <a:srgbClr val="000000"/>
              </a:solidFill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 smtClean="0">
                <a:solidFill>
                  <a:srgbClr val="000000"/>
                </a:solidFill>
              </a:rPr>
              <a:t>東住吉支援</a:t>
            </a:r>
            <a:r>
              <a:rPr lang="ja-JP" altLang="en-US" sz="1000" b="1" dirty="0">
                <a:solidFill>
                  <a:srgbClr val="000000"/>
                </a:solidFill>
              </a:rPr>
              <a:t>　</a:t>
            </a:r>
            <a:r>
              <a:rPr lang="ja-JP" altLang="en-US" sz="1000" b="1" dirty="0" smtClean="0">
                <a:solidFill>
                  <a:srgbClr val="000000"/>
                </a:solidFill>
              </a:rPr>
              <a:t>光陽</a:t>
            </a:r>
            <a:r>
              <a:rPr lang="ja-JP" altLang="en-US" sz="1000" b="1" dirty="0">
                <a:solidFill>
                  <a:srgbClr val="000000"/>
                </a:solidFill>
              </a:rPr>
              <a:t>支援　　　</a:t>
            </a:r>
            <a:endParaRPr lang="en-US" altLang="ja-JP" sz="1000" b="1" dirty="0">
              <a:solidFill>
                <a:srgbClr val="000000"/>
              </a:solidFill>
            </a:endParaRPr>
          </a:p>
          <a:p>
            <a:pPr algn="just">
              <a:lnSpc>
                <a:spcPct val="128000"/>
              </a:lnSpc>
              <a:spcBef>
                <a:spcPct val="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西淀川</a:t>
            </a: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支援  平野支援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75" name="円/楕円 74"/>
          <p:cNvSpPr/>
          <p:nvPr/>
        </p:nvSpPr>
        <p:spPr>
          <a:xfrm>
            <a:off x="2765150" y="3196150"/>
            <a:ext cx="180012" cy="198489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２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4035616" y="3210633"/>
            <a:ext cx="180012" cy="198489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３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円/楕円 76"/>
          <p:cNvSpPr/>
          <p:nvPr/>
        </p:nvSpPr>
        <p:spPr>
          <a:xfrm>
            <a:off x="6340409" y="3201455"/>
            <a:ext cx="180012" cy="198489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４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549728" y="3185456"/>
            <a:ext cx="1330479" cy="230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Text Box 38"/>
          <p:cNvSpPr txBox="1">
            <a:spLocks noChangeArrowheads="1"/>
          </p:cNvSpPr>
          <p:nvPr/>
        </p:nvSpPr>
        <p:spPr bwMode="auto">
          <a:xfrm>
            <a:off x="3059831" y="3667090"/>
            <a:ext cx="974531" cy="477054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000" b="1" dirty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◆東大阪支援</a:t>
            </a:r>
            <a:endParaRPr lang="en-US" altLang="ja-JP" sz="1000" b="1" dirty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1000" b="1" dirty="0" smtClean="0">
                <a:solidFill>
                  <a:srgbClr val="000000"/>
                </a:solidFill>
                <a:latin typeface="Century" pitchFamily="18" charset="0"/>
                <a:ea typeface="ＭＳ 明朝" pitchFamily="17" charset="-128"/>
              </a:rPr>
              <a:t>　八尾支援</a:t>
            </a:r>
            <a:endParaRPr lang="en-US" altLang="ja-JP" sz="1000" b="1" dirty="0" smtClean="0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84" name="円/楕円 83"/>
          <p:cNvSpPr/>
          <p:nvPr/>
        </p:nvSpPr>
        <p:spPr>
          <a:xfrm>
            <a:off x="8052363" y="3217666"/>
            <a:ext cx="180012" cy="198489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５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5" name="AutoShape 44"/>
          <p:cNvSpPr>
            <a:spLocks noChangeArrowheads="1"/>
          </p:cNvSpPr>
          <p:nvPr/>
        </p:nvSpPr>
        <p:spPr bwMode="auto">
          <a:xfrm>
            <a:off x="8389689" y="2204864"/>
            <a:ext cx="358775" cy="1260000"/>
          </a:xfrm>
          <a:prstGeom prst="upDownArrow">
            <a:avLst>
              <a:gd name="adj1" fmla="val 50000"/>
              <a:gd name="adj2" fmla="val 56195"/>
            </a:avLst>
          </a:prstGeom>
          <a:solidFill>
            <a:srgbClr val="00B050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 dirty="0"/>
          </a:p>
        </p:txBody>
      </p:sp>
      <p:sp>
        <p:nvSpPr>
          <p:cNvPr id="86" name="Text Box 31"/>
          <p:cNvSpPr txBox="1">
            <a:spLocks noChangeArrowheads="1"/>
          </p:cNvSpPr>
          <p:nvPr/>
        </p:nvSpPr>
        <p:spPr bwMode="auto">
          <a:xfrm>
            <a:off x="186926" y="6329684"/>
            <a:ext cx="1730762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200" b="1" dirty="0" smtClean="0"/>
              <a:t>なにわ高等支援  </a:t>
            </a:r>
            <a:r>
              <a:rPr lang="ja-JP" altLang="en-US" sz="1100" b="1" dirty="0" smtClean="0"/>
              <a:t>⑤</a:t>
            </a:r>
            <a:r>
              <a:rPr lang="ja-JP" altLang="en-US" sz="1400" b="1" dirty="0"/>
              <a:t>　　　　 </a:t>
            </a:r>
            <a:r>
              <a:rPr lang="ja-JP" altLang="en-US" sz="1400" b="1" dirty="0" smtClean="0"/>
              <a:t>  </a:t>
            </a:r>
            <a:endParaRPr lang="ja-JP" altLang="en-US" sz="1400" b="1" dirty="0"/>
          </a:p>
        </p:txBody>
      </p:sp>
      <p:sp>
        <p:nvSpPr>
          <p:cNvPr id="92" name="Text Box 27"/>
          <p:cNvSpPr txBox="1">
            <a:spLocks noChangeArrowheads="1"/>
          </p:cNvSpPr>
          <p:nvPr/>
        </p:nvSpPr>
        <p:spPr bwMode="auto">
          <a:xfrm>
            <a:off x="4588789" y="5499577"/>
            <a:ext cx="1207347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大阪南視覚支援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5886032" y="5497487"/>
            <a:ext cx="1566288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大阪北視覚支援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4" name="Text Box 27"/>
          <p:cNvSpPr txBox="1">
            <a:spLocks noChangeArrowheads="1"/>
          </p:cNvSpPr>
          <p:nvPr/>
        </p:nvSpPr>
        <p:spPr bwMode="auto">
          <a:xfrm>
            <a:off x="7537028" y="5497487"/>
            <a:ext cx="1294558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生野</a:t>
            </a:r>
            <a:r>
              <a:rPr lang="ja-JP" altLang="en-US" sz="1100" b="1" dirty="0"/>
              <a:t>聴覚</a:t>
            </a:r>
            <a:r>
              <a:rPr lang="ja-JP" altLang="en-US" sz="1100" b="1" dirty="0" smtClean="0"/>
              <a:t>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5" name="Text Box 27"/>
          <p:cNvSpPr txBox="1">
            <a:spLocks noChangeArrowheads="1"/>
          </p:cNvSpPr>
          <p:nvPr/>
        </p:nvSpPr>
        <p:spPr bwMode="auto">
          <a:xfrm>
            <a:off x="6231708" y="5894954"/>
            <a:ext cx="1205954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smtClean="0"/>
              <a:t>堺</a:t>
            </a:r>
            <a:r>
              <a:rPr lang="ja-JP" altLang="en-US" sz="1100" b="1" dirty="0" smtClean="0"/>
              <a:t>聴覚支援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6" name="Text Box 27"/>
          <p:cNvSpPr txBox="1">
            <a:spLocks noChangeArrowheads="1"/>
          </p:cNvSpPr>
          <p:nvPr/>
        </p:nvSpPr>
        <p:spPr bwMode="auto">
          <a:xfrm>
            <a:off x="7514663" y="5888393"/>
            <a:ext cx="1365543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中央聴覚支援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8" name="Text Box 27"/>
          <p:cNvSpPr txBox="1">
            <a:spLocks noChangeArrowheads="1"/>
          </p:cNvSpPr>
          <p:nvPr/>
        </p:nvSpPr>
        <p:spPr bwMode="auto">
          <a:xfrm>
            <a:off x="5886031" y="6288084"/>
            <a:ext cx="1566289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刀根山支援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99" name="Text Box 27"/>
          <p:cNvSpPr txBox="1">
            <a:spLocks noChangeArrowheads="1"/>
          </p:cNvSpPr>
          <p:nvPr/>
        </p:nvSpPr>
        <p:spPr bwMode="auto">
          <a:xfrm>
            <a:off x="4588791" y="6288085"/>
            <a:ext cx="1207345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/>
              <a:t>◆光陽</a:t>
            </a:r>
            <a:r>
              <a:rPr lang="ja-JP" altLang="en-US" sz="1100" b="1" dirty="0" smtClean="0"/>
              <a:t>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2" name="テキスト ボックス 1"/>
          <p:cNvSpPr txBox="1"/>
          <p:nvPr/>
        </p:nvSpPr>
        <p:spPr bwMode="auto">
          <a:xfrm>
            <a:off x="7549728" y="4997657"/>
            <a:ext cx="1363715" cy="200055"/>
          </a:xfrm>
          <a:prstGeom prst="rect">
            <a:avLst/>
          </a:prstGeom>
          <a:solidFill>
            <a:srgbClr val="FFCCCC"/>
          </a:solidFill>
          <a:ln w="3175" algn="ctr">
            <a:solidFill>
              <a:srgbClr val="FF33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kumimoji="1" lang="ja-JP" altLang="en-US" sz="700" b="1" dirty="0" smtClean="0"/>
              <a:t>◆令和３年度推進校、幹事校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7549728" y="6288084"/>
            <a:ext cx="1294558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100" b="1" dirty="0" smtClean="0"/>
              <a:t>羽曳野支援</a:t>
            </a:r>
            <a:r>
              <a:rPr lang="ja-JP" altLang="en-US" sz="1100" b="1" dirty="0"/>
              <a:t>　</a:t>
            </a:r>
            <a:r>
              <a:rPr lang="ja-JP" altLang="en-US" sz="1400" b="1" dirty="0"/>
              <a:t> </a:t>
            </a:r>
          </a:p>
        </p:txBody>
      </p:sp>
      <p:sp>
        <p:nvSpPr>
          <p:cNvPr id="79" name="Text Box 27"/>
          <p:cNvSpPr txBox="1">
            <a:spLocks noChangeArrowheads="1"/>
          </p:cNvSpPr>
          <p:nvPr/>
        </p:nvSpPr>
        <p:spPr bwMode="auto">
          <a:xfrm>
            <a:off x="4563492" y="5894954"/>
            <a:ext cx="1591215" cy="30777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100" b="1" dirty="0" smtClean="0"/>
              <a:t>だい</a:t>
            </a:r>
            <a:r>
              <a:rPr lang="ja-JP" altLang="en-US" sz="1100" b="1" dirty="0"/>
              <a:t>せん聴覚高等</a:t>
            </a:r>
            <a:r>
              <a:rPr lang="ja-JP" altLang="en-US" sz="1100" b="1" dirty="0" smtClean="0"/>
              <a:t>支援</a:t>
            </a:r>
            <a:r>
              <a:rPr lang="ja-JP" altLang="en-US" sz="1400" b="1" dirty="0" smtClean="0"/>
              <a:t> </a:t>
            </a:r>
            <a:endParaRPr lang="ja-JP" altLang="en-US" sz="1400" b="1" dirty="0"/>
          </a:p>
        </p:txBody>
      </p:sp>
      <p:sp>
        <p:nvSpPr>
          <p:cNvPr id="34865" name="Text Box 50"/>
          <p:cNvSpPr txBox="1">
            <a:spLocks noChangeArrowheads="1"/>
          </p:cNvSpPr>
          <p:nvPr/>
        </p:nvSpPr>
        <p:spPr bwMode="auto">
          <a:xfrm>
            <a:off x="186926" y="2738860"/>
            <a:ext cx="8633545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800" b="1" dirty="0" smtClean="0"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lang="ja-JP" altLang="en-US" sz="1800" b="1" dirty="0" smtClean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各ブロック</a:t>
            </a:r>
            <a:r>
              <a:rPr lang="ja-JP" altLang="en-US" sz="1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単位での</a:t>
            </a:r>
            <a:r>
              <a:rPr lang="ja-JP" altLang="en-US" sz="1800" b="1" dirty="0" smtClean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連携と</a:t>
            </a:r>
            <a:r>
              <a:rPr lang="ja-JP" altLang="en-US" sz="1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リーディングスタッフ</a:t>
            </a:r>
            <a:r>
              <a:rPr lang="ja-JP" altLang="en-US" sz="1800" b="1" dirty="0" smtClean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の</a:t>
            </a:r>
            <a:r>
              <a:rPr lang="ja-JP" altLang="en-US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訪問</a:t>
            </a:r>
            <a:r>
              <a:rPr lang="ja-JP" altLang="en-US" sz="1800" b="1" dirty="0" smtClean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相談</a:t>
            </a:r>
            <a:r>
              <a:rPr lang="ja-JP" altLang="en-US" sz="1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の実施</a:t>
            </a:r>
          </a:p>
        </p:txBody>
      </p:sp>
    </p:spTree>
    <p:extLst>
      <p:ext uri="{BB962C8B-B14F-4D97-AF65-F5344CB8AC3E}">
        <p14:creationId xmlns:p14="http://schemas.microsoft.com/office/powerpoint/2010/main" val="255498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クール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>
    <a:txDef>
      <a:spPr bwMode="auto">
        <a:solidFill>
          <a:srgbClr val="FFCCCC"/>
        </a:solidFill>
        <a:ln w="57150" algn="ctr">
          <a:solidFill>
            <a:srgbClr val="FF3300"/>
          </a:solidFill>
          <a:miter lim="800000"/>
          <a:headEnd/>
          <a:tailEnd/>
        </a:ln>
      </a:spPr>
      <a:bodyPr>
        <a:spAutoFit/>
      </a:bodyPr>
      <a:lstStyle>
        <a:defPPr algn="ctr">
          <a:lnSpc>
            <a:spcPct val="100000"/>
          </a:lnSpc>
          <a:spcBef>
            <a:spcPct val="50000"/>
          </a:spcBef>
          <a:defRPr sz="18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6413</TotalTime>
  <Words>816</Words>
  <Application>Microsoft Office PowerPoint</Application>
  <PresentationFormat>画面に合わせる (4:3)</PresentationFormat>
  <Paragraphs>231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HGPｺﾞｼｯｸE</vt:lpstr>
      <vt:lpstr>HGP明朝E</vt:lpstr>
      <vt:lpstr>HGSｺﾞｼｯｸE</vt:lpstr>
      <vt:lpstr>HGS創英角ｺﾞｼｯｸUB</vt:lpstr>
      <vt:lpstr>HGS創英角ﾎﾟｯﾌﾟ体</vt:lpstr>
      <vt:lpstr>HG創英角ｺﾞｼｯｸUB</vt:lpstr>
      <vt:lpstr>HG創英角ﾎﾟｯﾌﾟ体</vt:lpstr>
      <vt:lpstr>ＭＳ Ｐゴシック</vt:lpstr>
      <vt:lpstr>ＭＳ Ｐ明朝</vt:lpstr>
      <vt:lpstr>ＭＳ ゴシック</vt:lpstr>
      <vt:lpstr>ＭＳ 明朝</vt:lpstr>
      <vt:lpstr>Bookman Old Style</vt:lpstr>
      <vt:lpstr>Calibri</vt:lpstr>
      <vt:lpstr>Century</vt:lpstr>
      <vt:lpstr>Century Schoolbook</vt:lpstr>
      <vt:lpstr>Wingdings</vt:lpstr>
      <vt:lpstr>雪藤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特別支援教育について 平成２３年度教員免許状に係る 介護等体験</dc:title>
  <dc:creator>haruka</dc:creator>
  <cp:lastModifiedBy>植野　耕司</cp:lastModifiedBy>
  <cp:revision>541</cp:revision>
  <cp:lastPrinted>2021-04-07T01:26:15Z</cp:lastPrinted>
  <dcterms:created xsi:type="dcterms:W3CDTF">2011-07-31T15:08:29Z</dcterms:created>
  <dcterms:modified xsi:type="dcterms:W3CDTF">2021-04-13T11:00:48Z</dcterms:modified>
</cp:coreProperties>
</file>