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2" r:id="rId2"/>
    <p:sldId id="425" r:id="rId3"/>
    <p:sldId id="430" r:id="rId4"/>
    <p:sldId id="273" r:id="rId5"/>
    <p:sldId id="276" r:id="rId6"/>
    <p:sldId id="277" r:id="rId7"/>
    <p:sldId id="257" r:id="rId8"/>
    <p:sldId id="431" r:id="rId9"/>
    <p:sldId id="275" r:id="rId10"/>
    <p:sldId id="278" r:id="rId11"/>
    <p:sldId id="428" r:id="rId12"/>
    <p:sldId id="429" r:id="rId13"/>
    <p:sldId id="427" r:id="rId1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97D9"/>
    <a:srgbClr val="F9D3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9" d="100"/>
          <a:sy n="79" d="100"/>
        </p:scale>
        <p:origin x="15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dk1"/>
                </a:solidFill>
                <a:latin typeface="+mn-lt"/>
                <a:ea typeface="+mn-ea"/>
                <a:cs typeface="+mn-cs"/>
              </a:defRPr>
            </a:pPr>
            <a:r>
              <a:rPr lang="ja-JP" altLang="en-US" sz="1050" b="1" dirty="0"/>
              <a:t>（</a:t>
            </a:r>
            <a:r>
              <a:rPr lang="en-US" altLang="ja-JP" sz="1050" b="1" dirty="0"/>
              <a:t>※</a:t>
            </a:r>
            <a:r>
              <a:rPr lang="ja-JP" altLang="en-US" sz="1050" b="1" dirty="0"/>
              <a:t>１）</a:t>
            </a:r>
            <a:r>
              <a:rPr lang="ja-JP" sz="1400" b="1" dirty="0"/>
              <a:t>発達障がいと診断された者の数</a:t>
            </a:r>
            <a:r>
              <a:rPr lang="ja-JP" altLang="en-US" sz="1400" b="1" dirty="0"/>
              <a:t>（推計値）</a:t>
            </a:r>
            <a:endParaRPr lang="ja-JP" sz="1400"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dk1"/>
              </a:solidFill>
              <a:latin typeface="+mn-lt"/>
              <a:ea typeface="+mn-ea"/>
              <a:cs typeface="+mn-cs"/>
            </a:defRPr>
          </a:pPr>
          <a:endParaRPr lang="ja-JP"/>
        </a:p>
      </c:txPr>
    </c:title>
    <c:autoTitleDeleted val="0"/>
    <c:plotArea>
      <c:layout/>
      <c:barChart>
        <c:barDir val="col"/>
        <c:grouping val="stacked"/>
        <c:varyColors val="0"/>
        <c:ser>
          <c:idx val="0"/>
          <c:order val="0"/>
          <c:tx>
            <c:strRef>
              <c:f>Sheet1!$A$2</c:f>
              <c:strCache>
                <c:ptCount val="1"/>
                <c:pt idx="0">
                  <c:v>0～9歳</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H28年度</c:v>
                </c:pt>
                <c:pt idx="1">
                  <c:v>R4年度</c:v>
                </c:pt>
              </c:strCache>
            </c:strRef>
          </c:cat>
          <c:val>
            <c:numRef>
              <c:f>Sheet1!$B$2:$C$2</c:f>
              <c:numCache>
                <c:formatCode>General</c:formatCode>
                <c:ptCount val="2"/>
                <c:pt idx="0">
                  <c:v>103</c:v>
                </c:pt>
                <c:pt idx="1">
                  <c:v>151</c:v>
                </c:pt>
              </c:numCache>
            </c:numRef>
          </c:val>
          <c:extLst>
            <c:ext xmlns:c16="http://schemas.microsoft.com/office/drawing/2014/chart" uri="{C3380CC4-5D6E-409C-BE32-E72D297353CC}">
              <c16:uniqueId val="{00000000-4D25-460C-8E4C-544E85B84E50}"/>
            </c:ext>
          </c:extLst>
        </c:ser>
        <c:ser>
          <c:idx val="1"/>
          <c:order val="1"/>
          <c:tx>
            <c:strRef>
              <c:f>Sheet1!$A$3</c:f>
              <c:strCache>
                <c:ptCount val="1"/>
                <c:pt idx="0">
                  <c:v>10～19歳</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H28年度</c:v>
                </c:pt>
                <c:pt idx="1">
                  <c:v>R4年度</c:v>
                </c:pt>
              </c:strCache>
            </c:strRef>
          </c:cat>
          <c:val>
            <c:numRef>
              <c:f>Sheet1!$B$3:$C$3</c:f>
              <c:numCache>
                <c:formatCode>General</c:formatCode>
                <c:ptCount val="2"/>
                <c:pt idx="0">
                  <c:v>122</c:v>
                </c:pt>
                <c:pt idx="1">
                  <c:v>229</c:v>
                </c:pt>
              </c:numCache>
            </c:numRef>
          </c:val>
          <c:extLst>
            <c:ext xmlns:c16="http://schemas.microsoft.com/office/drawing/2014/chart" uri="{C3380CC4-5D6E-409C-BE32-E72D297353CC}">
              <c16:uniqueId val="{00000001-4D25-460C-8E4C-544E85B84E50}"/>
            </c:ext>
          </c:extLst>
        </c:ser>
        <c:ser>
          <c:idx val="2"/>
          <c:order val="2"/>
          <c:tx>
            <c:strRef>
              <c:f>Sheet1!$A$4</c:f>
              <c:strCache>
                <c:ptCount val="1"/>
                <c:pt idx="0">
                  <c:v>20～64歳</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H28年度</c:v>
                </c:pt>
                <c:pt idx="1">
                  <c:v>R4年度</c:v>
                </c:pt>
              </c:strCache>
            </c:strRef>
          </c:cat>
          <c:val>
            <c:numRef>
              <c:f>Sheet1!$B$4:$C$4</c:f>
              <c:numCache>
                <c:formatCode>General</c:formatCode>
                <c:ptCount val="2"/>
                <c:pt idx="0">
                  <c:v>235</c:v>
                </c:pt>
                <c:pt idx="1">
                  <c:v>462</c:v>
                </c:pt>
              </c:numCache>
            </c:numRef>
          </c:val>
          <c:extLst>
            <c:ext xmlns:c16="http://schemas.microsoft.com/office/drawing/2014/chart" uri="{C3380CC4-5D6E-409C-BE32-E72D297353CC}">
              <c16:uniqueId val="{00000004-4D25-460C-8E4C-544E85B84E50}"/>
            </c:ext>
          </c:extLst>
        </c:ser>
        <c:ser>
          <c:idx val="3"/>
          <c:order val="3"/>
          <c:tx>
            <c:strRef>
              <c:f>Sheet1!$A$5</c:f>
              <c:strCache>
                <c:ptCount val="1"/>
                <c:pt idx="0">
                  <c:v>65歳以上</c:v>
                </c:pt>
              </c:strCache>
            </c:strRef>
          </c:tx>
          <c:spPr>
            <a:solidFill>
              <a:schemeClr val="accent4"/>
            </a:solidFill>
            <a:ln>
              <a:noFill/>
            </a:ln>
            <a:effectLst/>
          </c:spPr>
          <c:invertIfNegative val="0"/>
          <c:dLbls>
            <c:dLbl>
              <c:idx val="0"/>
              <c:layout>
                <c:manualLayout>
                  <c:x val="0.12887332540037127"/>
                  <c:y val="-1.788207086047157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D3B-436A-AE1E-3B1159D8C1E7}"/>
                </c:ext>
              </c:extLst>
            </c:dLbl>
            <c:dLbl>
              <c:idx val="1"/>
              <c:layout>
                <c:manualLayout>
                  <c:x val="8.3388622317887198E-2"/>
                  <c:y val="4.598246792692689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D3B-436A-AE1E-3B1159D8C1E7}"/>
                </c:ext>
              </c:extLst>
            </c:dLbl>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H28年度</c:v>
                </c:pt>
                <c:pt idx="1">
                  <c:v>R4年度</c:v>
                </c:pt>
              </c:strCache>
            </c:strRef>
          </c:cat>
          <c:val>
            <c:numRef>
              <c:f>Sheet1!$B$5:$C$5</c:f>
              <c:numCache>
                <c:formatCode>General</c:formatCode>
                <c:ptCount val="2"/>
                <c:pt idx="0">
                  <c:v>8</c:v>
                </c:pt>
                <c:pt idx="1">
                  <c:v>16</c:v>
                </c:pt>
              </c:numCache>
            </c:numRef>
          </c:val>
          <c:extLst>
            <c:ext xmlns:c16="http://schemas.microsoft.com/office/drawing/2014/chart" uri="{C3380CC4-5D6E-409C-BE32-E72D297353CC}">
              <c16:uniqueId val="{00000005-4D25-460C-8E4C-544E85B84E50}"/>
            </c:ext>
          </c:extLst>
        </c:ser>
        <c:ser>
          <c:idx val="4"/>
          <c:order val="4"/>
          <c:tx>
            <c:strRef>
              <c:f>Sheet1!$A$6</c:f>
              <c:strCache>
                <c:ptCount val="1"/>
                <c:pt idx="0">
                  <c:v>年齢不詳</c:v>
                </c:pt>
              </c:strCache>
            </c:strRef>
          </c:tx>
          <c:spPr>
            <a:solidFill>
              <a:schemeClr val="accent5"/>
            </a:solidFill>
            <a:ln>
              <a:noFill/>
            </a:ln>
            <a:effectLst/>
          </c:spPr>
          <c:invertIfNegative val="0"/>
          <c:dLbls>
            <c:dLbl>
              <c:idx val="0"/>
              <c:layout>
                <c:manualLayout>
                  <c:x val="3.0323135388322597E-2"/>
                  <c:y val="-4.853704947842283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3B-436A-AE1E-3B1159D8C1E7}"/>
                </c:ext>
              </c:extLst>
            </c:dLbl>
            <c:dLbl>
              <c:idx val="1"/>
              <c:layout>
                <c:manualLayout>
                  <c:x val="0.10992151501069802"/>
                  <c:y val="0"/>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7.319246804356383E-2"/>
                      <c:h val="5.8832013130951474E-2"/>
                    </c:manualLayout>
                  </c15:layout>
                </c:ext>
                <c:ext xmlns:c16="http://schemas.microsoft.com/office/drawing/2014/chart" uri="{C3380CC4-5D6E-409C-BE32-E72D297353CC}">
                  <c16:uniqueId val="{00000002-1D3B-436A-AE1E-3B1159D8C1E7}"/>
                </c:ext>
              </c:extLst>
            </c:dLbl>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H28年度</c:v>
                </c:pt>
                <c:pt idx="1">
                  <c:v>R4年度</c:v>
                </c:pt>
              </c:strCache>
            </c:strRef>
          </c:cat>
          <c:val>
            <c:numRef>
              <c:f>Sheet1!$B$6:$C$6</c:f>
              <c:numCache>
                <c:formatCode>General</c:formatCode>
                <c:ptCount val="2"/>
                <c:pt idx="0">
                  <c:v>13</c:v>
                </c:pt>
                <c:pt idx="1">
                  <c:v>11</c:v>
                </c:pt>
              </c:numCache>
            </c:numRef>
          </c:val>
          <c:extLst>
            <c:ext xmlns:c16="http://schemas.microsoft.com/office/drawing/2014/chart" uri="{C3380CC4-5D6E-409C-BE32-E72D297353CC}">
              <c16:uniqueId val="{00000006-4D25-460C-8E4C-544E85B84E50}"/>
            </c:ext>
          </c:extLst>
        </c:ser>
        <c:dLbls>
          <c:dLblPos val="ctr"/>
          <c:showLegendKey val="0"/>
          <c:showVal val="1"/>
          <c:showCatName val="0"/>
          <c:showSerName val="0"/>
          <c:showPercent val="0"/>
          <c:showBubbleSize val="0"/>
        </c:dLbls>
        <c:gapWidth val="219"/>
        <c:overlap val="100"/>
        <c:axId val="2115846176"/>
        <c:axId val="2115834944"/>
      </c:barChart>
      <c:catAx>
        <c:axId val="2115846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crossAx val="2115834944"/>
        <c:crosses val="autoZero"/>
        <c:auto val="1"/>
        <c:lblAlgn val="ctr"/>
        <c:lblOffset val="100"/>
        <c:noMultiLvlLbl val="0"/>
      </c:catAx>
      <c:valAx>
        <c:axId val="2115834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crossAx val="2115846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UD デジタル 教科書体 NK-B" panose="02020700000000000000" pitchFamily="18" charset="-128"/>
                <a:cs typeface="+mn-cs"/>
              </a:defRPr>
            </a:pPr>
            <a:r>
              <a:rPr lang="ja-JP" altLang="en-US" sz="1200" baseline="0" dirty="0">
                <a:ea typeface="UD デジタル 教科書体 NK-B" panose="02020700000000000000" pitchFamily="18" charset="-128"/>
              </a:rPr>
              <a:t>（６）巡回支援の財源</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UD デジタル 教科書体 NK-B" panose="02020700000000000000" pitchFamily="18" charset="-128"/>
              <a:cs typeface="+mn-cs"/>
            </a:defRPr>
          </a:pPr>
          <a:endParaRPr lang="ja-JP"/>
        </a:p>
      </c:txPr>
    </c:title>
    <c:autoTitleDeleted val="0"/>
    <c:plotArea>
      <c:layout/>
      <c:barChart>
        <c:barDir val="bar"/>
        <c:grouping val="clustered"/>
        <c:varyColors val="0"/>
        <c:ser>
          <c:idx val="0"/>
          <c:order val="0"/>
          <c:tx>
            <c:strRef>
              <c:f>集計の留意事項など!$M$242</c:f>
              <c:strCache>
                <c:ptCount val="1"/>
                <c:pt idx="0">
                  <c:v>実施手法
（複数選択可）</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集計の留意事項など!$L$243:$L$245</c:f>
              <c:strCache>
                <c:ptCount val="3"/>
                <c:pt idx="0">
                  <c:v>巡回支援専門員整備事業</c:v>
                </c:pt>
                <c:pt idx="1">
                  <c:v>新子育て支援交付金</c:v>
                </c:pt>
                <c:pt idx="2">
                  <c:v>市町村独自事業</c:v>
                </c:pt>
              </c:strCache>
            </c:strRef>
          </c:cat>
          <c:val>
            <c:numRef>
              <c:f>集計の留意事項など!$M$243:$M$245</c:f>
              <c:numCache>
                <c:formatCode>General</c:formatCode>
                <c:ptCount val="3"/>
                <c:pt idx="0">
                  <c:v>5</c:v>
                </c:pt>
                <c:pt idx="1">
                  <c:v>31</c:v>
                </c:pt>
                <c:pt idx="2">
                  <c:v>20</c:v>
                </c:pt>
              </c:numCache>
            </c:numRef>
          </c:val>
          <c:extLst>
            <c:ext xmlns:c16="http://schemas.microsoft.com/office/drawing/2014/chart" uri="{C3380CC4-5D6E-409C-BE32-E72D297353CC}">
              <c16:uniqueId val="{00000000-1057-41AE-9EF3-C3C54C4A380A}"/>
            </c:ext>
          </c:extLst>
        </c:ser>
        <c:dLbls>
          <c:dLblPos val="outEnd"/>
          <c:showLegendKey val="0"/>
          <c:showVal val="1"/>
          <c:showCatName val="0"/>
          <c:showSerName val="0"/>
          <c:showPercent val="0"/>
          <c:showBubbleSize val="0"/>
        </c:dLbls>
        <c:gapWidth val="219"/>
        <c:axId val="584946207"/>
        <c:axId val="584947039"/>
      </c:barChart>
      <c:catAx>
        <c:axId val="58494620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UD デジタル 教科書体 NK-B" panose="02020700000000000000" pitchFamily="18" charset="-128"/>
                <a:cs typeface="+mn-cs"/>
              </a:defRPr>
            </a:pPr>
            <a:endParaRPr lang="ja-JP"/>
          </a:p>
        </c:txPr>
        <c:crossAx val="584947039"/>
        <c:crosses val="autoZero"/>
        <c:auto val="1"/>
        <c:lblAlgn val="ctr"/>
        <c:lblOffset val="100"/>
        <c:noMultiLvlLbl val="0"/>
      </c:catAx>
      <c:valAx>
        <c:axId val="58494703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84946207"/>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r>
              <a:rPr lang="ja-JP" altLang="en-US" sz="1200" baseline="0" dirty="0">
                <a:ea typeface="UD デジタル 教科書体 NK-B" panose="02020700000000000000" pitchFamily="18" charset="-128"/>
              </a:rPr>
              <a:t>（１）幼稚園、保育所等に対する巡回支援の実施</a:t>
            </a:r>
          </a:p>
        </c:rich>
      </c:tx>
      <c:overlay val="0"/>
      <c:spPr>
        <a:no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tx>
            <c:strRef>
              <c:f>集計の留意事項など!$C$242</c:f>
              <c:strCache>
                <c:ptCount val="1"/>
                <c:pt idx="0">
                  <c:v>幼稚園、保育所、認定こども園等に対して、発達障がい支援の視点を含めた巡回支援を実施していますか。</c:v>
                </c:pt>
              </c:strCache>
            </c:strRef>
          </c:tx>
          <c:dPt>
            <c:idx val="0"/>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1-1C6A-4970-8927-70451A24B954}"/>
              </c:ext>
            </c:extLst>
          </c:dPt>
          <c:dPt>
            <c:idx val="1"/>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3-1C6A-4970-8927-70451A24B954}"/>
              </c:ext>
            </c:extLst>
          </c:dPt>
          <c:dLbls>
            <c:spPr>
              <a:noFill/>
              <a:ln>
                <a:solidFill>
                  <a:schemeClr val="tx1"/>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集計の留意事項など!$B$243:$B$244</c:f>
              <c:strCache>
                <c:ptCount val="2"/>
                <c:pt idx="0">
                  <c:v>実施有</c:v>
                </c:pt>
                <c:pt idx="1">
                  <c:v>実施無</c:v>
                </c:pt>
              </c:strCache>
            </c:strRef>
          </c:cat>
          <c:val>
            <c:numRef>
              <c:f>集計の留意事項など!$C$243:$C$244</c:f>
              <c:numCache>
                <c:formatCode>General</c:formatCode>
                <c:ptCount val="2"/>
                <c:pt idx="0">
                  <c:v>43</c:v>
                </c:pt>
                <c:pt idx="1">
                  <c:v>0</c:v>
                </c:pt>
              </c:numCache>
            </c:numRef>
          </c:val>
          <c:extLst>
            <c:ext xmlns:c16="http://schemas.microsoft.com/office/drawing/2014/chart" uri="{C3380CC4-5D6E-409C-BE32-E72D297353CC}">
              <c16:uniqueId val="{00000004-1C6A-4970-8927-70451A24B954}"/>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8069442471990316"/>
          <c:y val="0.45994830374901008"/>
          <c:w val="0.24496836444725809"/>
          <c:h val="0.34924878204937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Text" lastClr="000000"/>
      </a:solidFill>
      <a:round/>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UD デジタル 教科書体 NK-B" panose="02020700000000000000" pitchFamily="18" charset="-128"/>
                <a:cs typeface="+mn-cs"/>
              </a:defRPr>
            </a:pPr>
            <a:r>
              <a:rPr lang="ja-JP" altLang="en-US" sz="1200" baseline="0" dirty="0">
                <a:ea typeface="UD デジタル 教科書体 NK-B" panose="02020700000000000000" pitchFamily="18" charset="-128"/>
              </a:rPr>
              <a:t>（２）巡回支援の対象施設</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UD デジタル 教科書体 NK-B" panose="02020700000000000000" pitchFamily="18" charset="-128"/>
              <a:cs typeface="+mn-cs"/>
            </a:defRPr>
          </a:pPr>
          <a:endParaRPr lang="ja-JP"/>
        </a:p>
      </c:txPr>
    </c:title>
    <c:autoTitleDeleted val="0"/>
    <c:plotArea>
      <c:layout/>
      <c:barChart>
        <c:barDir val="bar"/>
        <c:grouping val="clustered"/>
        <c:varyColors val="0"/>
        <c:ser>
          <c:idx val="0"/>
          <c:order val="0"/>
          <c:tx>
            <c:strRef>
              <c:f>集計の留意事項など!$C$257</c:f>
              <c:strCache>
                <c:ptCount val="1"/>
                <c:pt idx="0">
                  <c:v>対象施設</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集計の留意事項など!$B$258:$B$268</c:f>
              <c:strCache>
                <c:ptCount val="11"/>
                <c:pt idx="0">
                  <c:v>公立保育所</c:v>
                </c:pt>
                <c:pt idx="1">
                  <c:v>私立保育所</c:v>
                </c:pt>
                <c:pt idx="2">
                  <c:v>地域型保育事業所</c:v>
                </c:pt>
                <c:pt idx="3">
                  <c:v>公立認定こども園</c:v>
                </c:pt>
                <c:pt idx="4">
                  <c:v>私立認定こども園</c:v>
                </c:pt>
                <c:pt idx="5">
                  <c:v>公立幼稚園</c:v>
                </c:pt>
                <c:pt idx="6">
                  <c:v>私立幼稚園</c:v>
                </c:pt>
                <c:pt idx="7">
                  <c:v>認可外保育施設</c:v>
                </c:pt>
                <c:pt idx="8">
                  <c:v>放課後等デイサービス</c:v>
                </c:pt>
                <c:pt idx="9">
                  <c:v>児童発達支援</c:v>
                </c:pt>
                <c:pt idx="10">
                  <c:v>その他</c:v>
                </c:pt>
              </c:strCache>
            </c:strRef>
          </c:cat>
          <c:val>
            <c:numRef>
              <c:f>集計の留意事項など!$C$258:$C$268</c:f>
              <c:numCache>
                <c:formatCode>General</c:formatCode>
                <c:ptCount val="11"/>
                <c:pt idx="0">
                  <c:v>29</c:v>
                </c:pt>
                <c:pt idx="1">
                  <c:v>30</c:v>
                </c:pt>
                <c:pt idx="2">
                  <c:v>8</c:v>
                </c:pt>
                <c:pt idx="3">
                  <c:v>28</c:v>
                </c:pt>
                <c:pt idx="4">
                  <c:v>38</c:v>
                </c:pt>
                <c:pt idx="5">
                  <c:v>21</c:v>
                </c:pt>
                <c:pt idx="6">
                  <c:v>16</c:v>
                </c:pt>
                <c:pt idx="7">
                  <c:v>4</c:v>
                </c:pt>
                <c:pt idx="8">
                  <c:v>2</c:v>
                </c:pt>
                <c:pt idx="9">
                  <c:v>3</c:v>
                </c:pt>
                <c:pt idx="10">
                  <c:v>8</c:v>
                </c:pt>
              </c:numCache>
            </c:numRef>
          </c:val>
          <c:extLst>
            <c:ext xmlns:c16="http://schemas.microsoft.com/office/drawing/2014/chart" uri="{C3380CC4-5D6E-409C-BE32-E72D297353CC}">
              <c16:uniqueId val="{00000000-4D6B-4E8F-9559-03851D7A66E5}"/>
            </c:ext>
          </c:extLst>
        </c:ser>
        <c:dLbls>
          <c:dLblPos val="outEnd"/>
          <c:showLegendKey val="0"/>
          <c:showVal val="1"/>
          <c:showCatName val="0"/>
          <c:showSerName val="0"/>
          <c:showPercent val="0"/>
          <c:showBubbleSize val="0"/>
        </c:dLbls>
        <c:gapWidth val="219"/>
        <c:axId val="837604927"/>
        <c:axId val="837609919"/>
      </c:barChart>
      <c:catAx>
        <c:axId val="83760492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UD デジタル 教科書体 NK-B" panose="02020700000000000000" pitchFamily="18" charset="-128"/>
                <a:cs typeface="+mn-cs"/>
              </a:defRPr>
            </a:pPr>
            <a:endParaRPr lang="ja-JP"/>
          </a:p>
        </c:txPr>
        <c:crossAx val="837609919"/>
        <c:crosses val="autoZero"/>
        <c:auto val="1"/>
        <c:lblAlgn val="ctr"/>
        <c:lblOffset val="100"/>
        <c:noMultiLvlLbl val="0"/>
      </c:catAx>
      <c:valAx>
        <c:axId val="837609919"/>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37604927"/>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UD デジタル 教科書体 NK-B" panose="02020700000000000000" pitchFamily="18" charset="-128"/>
                <a:cs typeface="+mn-cs"/>
              </a:defRPr>
            </a:pPr>
            <a:r>
              <a:rPr lang="ja-JP" altLang="en-US" baseline="0" dirty="0">
                <a:ea typeface="UD デジタル 教科書体 NK-B" panose="02020700000000000000" pitchFamily="18" charset="-128"/>
              </a:rPr>
              <a:t>（４）巡回支援担当職員の職種</a:t>
            </a:r>
            <a:endParaRPr lang="en-US" altLang="ja-JP" baseline="0" dirty="0">
              <a:ea typeface="UD デジタル 教科書体 NK-B" panose="02020700000000000000" pitchFamily="18" charset="-128"/>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UD デジタル 教科書体 NK-B" panose="02020700000000000000" pitchFamily="18" charset="-128"/>
              <a:cs typeface="+mn-cs"/>
            </a:defRPr>
          </a:pPr>
          <a:endParaRPr lang="ja-JP"/>
        </a:p>
      </c:txPr>
    </c:title>
    <c:autoTitleDeleted val="0"/>
    <c:plotArea>
      <c:layout/>
      <c:barChart>
        <c:barDir val="bar"/>
        <c:grouping val="clustered"/>
        <c:varyColors val="0"/>
        <c:ser>
          <c:idx val="0"/>
          <c:order val="0"/>
          <c:tx>
            <c:strRef>
              <c:f>集計の留意事項など!$M$257</c:f>
              <c:strCache>
                <c:ptCount val="1"/>
                <c:pt idx="0">
                  <c:v>巡回支援を担当する職員の職種（複数選択可）</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集計の留意事項など!$L$258:$L$270</c:f>
              <c:strCache>
                <c:ptCount val="13"/>
                <c:pt idx="0">
                  <c:v>医師</c:v>
                </c:pt>
                <c:pt idx="1">
                  <c:v>児童指導員</c:v>
                </c:pt>
                <c:pt idx="2">
                  <c:v>保育士</c:v>
                </c:pt>
                <c:pt idx="3">
                  <c:v>心理職</c:v>
                </c:pt>
                <c:pt idx="4">
                  <c:v>作業療法士</c:v>
                </c:pt>
                <c:pt idx="5">
                  <c:v>言語聴覚士</c:v>
                </c:pt>
                <c:pt idx="6">
                  <c:v>大学教員</c:v>
                </c:pt>
                <c:pt idx="7">
                  <c:v>特別支援教育士</c:v>
                </c:pt>
                <c:pt idx="8">
                  <c:v>理学療法士</c:v>
                </c:pt>
                <c:pt idx="9">
                  <c:v>教員・元教員</c:v>
                </c:pt>
                <c:pt idx="10">
                  <c:v>保健師</c:v>
                </c:pt>
                <c:pt idx="11">
                  <c:v>社会福祉士</c:v>
                </c:pt>
                <c:pt idx="12">
                  <c:v>その他</c:v>
                </c:pt>
              </c:strCache>
            </c:strRef>
          </c:cat>
          <c:val>
            <c:numRef>
              <c:f>集計の留意事項など!$M$258:$M$270</c:f>
              <c:numCache>
                <c:formatCode>General</c:formatCode>
                <c:ptCount val="13"/>
                <c:pt idx="0">
                  <c:v>2</c:v>
                </c:pt>
                <c:pt idx="1">
                  <c:v>4</c:v>
                </c:pt>
                <c:pt idx="2">
                  <c:v>18</c:v>
                </c:pt>
                <c:pt idx="3">
                  <c:v>36</c:v>
                </c:pt>
                <c:pt idx="4">
                  <c:v>8</c:v>
                </c:pt>
                <c:pt idx="5">
                  <c:v>7</c:v>
                </c:pt>
                <c:pt idx="6">
                  <c:v>7</c:v>
                </c:pt>
                <c:pt idx="7">
                  <c:v>3</c:v>
                </c:pt>
                <c:pt idx="8">
                  <c:v>5</c:v>
                </c:pt>
                <c:pt idx="9">
                  <c:v>4</c:v>
                </c:pt>
                <c:pt idx="10">
                  <c:v>4</c:v>
                </c:pt>
                <c:pt idx="11">
                  <c:v>2</c:v>
                </c:pt>
                <c:pt idx="12">
                  <c:v>4</c:v>
                </c:pt>
              </c:numCache>
            </c:numRef>
          </c:val>
          <c:extLst>
            <c:ext xmlns:c16="http://schemas.microsoft.com/office/drawing/2014/chart" uri="{C3380CC4-5D6E-409C-BE32-E72D297353CC}">
              <c16:uniqueId val="{00000000-2B74-4EAE-9806-975802123861}"/>
            </c:ext>
          </c:extLst>
        </c:ser>
        <c:dLbls>
          <c:dLblPos val="outEnd"/>
          <c:showLegendKey val="0"/>
          <c:showVal val="1"/>
          <c:showCatName val="0"/>
          <c:showSerName val="0"/>
          <c:showPercent val="0"/>
          <c:showBubbleSize val="0"/>
        </c:dLbls>
        <c:gapWidth val="219"/>
        <c:axId val="837791311"/>
        <c:axId val="837787983"/>
      </c:barChart>
      <c:catAx>
        <c:axId val="83779131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UD デジタル 教科書体 NK-B" panose="02020700000000000000" pitchFamily="18" charset="-128"/>
                <a:cs typeface="+mn-cs"/>
              </a:defRPr>
            </a:pPr>
            <a:endParaRPr lang="ja-JP"/>
          </a:p>
        </c:txPr>
        <c:crossAx val="837787983"/>
        <c:crosses val="autoZero"/>
        <c:auto val="1"/>
        <c:lblAlgn val="ctr"/>
        <c:lblOffset val="100"/>
        <c:noMultiLvlLbl val="0"/>
      </c:catAx>
      <c:valAx>
        <c:axId val="837787983"/>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37791311"/>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UD デジタル 教科書体 NK-B" panose="02020700000000000000" pitchFamily="18" charset="-128"/>
                <a:cs typeface="+mn-cs"/>
              </a:defRPr>
            </a:pPr>
            <a:r>
              <a:rPr lang="ja-JP" altLang="en-US" sz="1200" baseline="0" dirty="0">
                <a:ea typeface="UD デジタル 教科書体 NK-B" panose="02020700000000000000" pitchFamily="18" charset="-128"/>
              </a:rPr>
              <a:t>（３）巡回支援の実施内容</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UD デジタル 教科書体 NK-B" panose="02020700000000000000" pitchFamily="18" charset="-128"/>
              <a:cs typeface="+mn-cs"/>
            </a:defRPr>
          </a:pPr>
          <a:endParaRPr lang="ja-JP"/>
        </a:p>
      </c:txPr>
    </c:title>
    <c:autoTitleDeleted val="0"/>
    <c:plotArea>
      <c:layout/>
      <c:barChart>
        <c:barDir val="bar"/>
        <c:grouping val="clustered"/>
        <c:varyColors val="0"/>
        <c:ser>
          <c:idx val="0"/>
          <c:order val="0"/>
          <c:tx>
            <c:strRef>
              <c:f>集計の留意事項など!$C$272</c:f>
              <c:strCache>
                <c:ptCount val="1"/>
                <c:pt idx="0">
                  <c:v>実施内容（複数選択可）</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集計の留意事項など!$B$273:$B$281</c:f>
              <c:strCache>
                <c:ptCount val="9"/>
                <c:pt idx="0">
                  <c:v>施設職員への助言</c:v>
                </c:pt>
                <c:pt idx="1">
                  <c:v>施設職員への研修</c:v>
                </c:pt>
                <c:pt idx="2">
                  <c:v>保護者の個別相談</c:v>
                </c:pt>
                <c:pt idx="3">
                  <c:v>家族支援プログラムの実施</c:v>
                </c:pt>
                <c:pt idx="4">
                  <c:v>対象児のアセスメント</c:v>
                </c:pt>
                <c:pt idx="5">
                  <c:v>対象児への直接支援</c:v>
                </c:pt>
                <c:pt idx="6">
                  <c:v>関係機関への引継ぎ等</c:v>
                </c:pt>
                <c:pt idx="7">
                  <c:v>専門機関へのつなぎ</c:v>
                </c:pt>
                <c:pt idx="8">
                  <c:v>その他</c:v>
                </c:pt>
              </c:strCache>
            </c:strRef>
          </c:cat>
          <c:val>
            <c:numRef>
              <c:f>集計の留意事項など!$C$273:$C$281</c:f>
              <c:numCache>
                <c:formatCode>General</c:formatCode>
                <c:ptCount val="9"/>
                <c:pt idx="0">
                  <c:v>32</c:v>
                </c:pt>
                <c:pt idx="1">
                  <c:v>16</c:v>
                </c:pt>
                <c:pt idx="2">
                  <c:v>28</c:v>
                </c:pt>
                <c:pt idx="3">
                  <c:v>2</c:v>
                </c:pt>
                <c:pt idx="4">
                  <c:v>37</c:v>
                </c:pt>
                <c:pt idx="5">
                  <c:v>10</c:v>
                </c:pt>
                <c:pt idx="6">
                  <c:v>30</c:v>
                </c:pt>
                <c:pt idx="7">
                  <c:v>26</c:v>
                </c:pt>
                <c:pt idx="8">
                  <c:v>4</c:v>
                </c:pt>
              </c:numCache>
            </c:numRef>
          </c:val>
          <c:extLst>
            <c:ext xmlns:c16="http://schemas.microsoft.com/office/drawing/2014/chart" uri="{C3380CC4-5D6E-409C-BE32-E72D297353CC}">
              <c16:uniqueId val="{00000000-A99D-4E29-8C87-0864D21FB90D}"/>
            </c:ext>
          </c:extLst>
        </c:ser>
        <c:dLbls>
          <c:dLblPos val="outEnd"/>
          <c:showLegendKey val="0"/>
          <c:showVal val="1"/>
          <c:showCatName val="0"/>
          <c:showSerName val="0"/>
          <c:showPercent val="0"/>
          <c:showBubbleSize val="0"/>
        </c:dLbls>
        <c:gapWidth val="219"/>
        <c:axId val="1835227232"/>
        <c:axId val="1835224736"/>
      </c:barChart>
      <c:catAx>
        <c:axId val="18352272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UD デジタル 教科書体 NK-B" panose="02020700000000000000" pitchFamily="18" charset="-128"/>
                <a:cs typeface="+mn-cs"/>
              </a:defRPr>
            </a:pPr>
            <a:endParaRPr lang="ja-JP"/>
          </a:p>
        </c:txPr>
        <c:crossAx val="1835224736"/>
        <c:crosses val="autoZero"/>
        <c:auto val="1"/>
        <c:lblAlgn val="ctr"/>
        <c:lblOffset val="100"/>
        <c:noMultiLvlLbl val="0"/>
      </c:catAx>
      <c:valAx>
        <c:axId val="1835224736"/>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35227232"/>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UD デジタル 教科書体 NK-B" panose="02020700000000000000" pitchFamily="18" charset="-128"/>
                <a:cs typeface="+mn-cs"/>
              </a:defRPr>
            </a:pPr>
            <a:r>
              <a:rPr lang="ja-JP" altLang="en-US" sz="1200" baseline="0" dirty="0">
                <a:ea typeface="UD デジタル 教科書体 NK-B" panose="02020700000000000000" pitchFamily="18" charset="-128"/>
              </a:rPr>
              <a:t>（５）巡回支援担当職員の配置手法</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UD デジタル 教科書体 NK-B" panose="02020700000000000000" pitchFamily="18" charset="-128"/>
              <a:cs typeface="+mn-cs"/>
            </a:defRPr>
          </a:pPr>
          <a:endParaRPr lang="ja-JP"/>
        </a:p>
      </c:txPr>
    </c:title>
    <c:autoTitleDeleted val="0"/>
    <c:plotArea>
      <c:layout/>
      <c:barChart>
        <c:barDir val="bar"/>
        <c:grouping val="clustered"/>
        <c:varyColors val="0"/>
        <c:ser>
          <c:idx val="0"/>
          <c:order val="0"/>
          <c:tx>
            <c:strRef>
              <c:f>集計の留意事項など!$M$272</c:f>
              <c:strCache>
                <c:ptCount val="1"/>
                <c:pt idx="0">
                  <c:v>巡回支援を担当する職員の配置手法（複数選択可）</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集計の留意事項など!$L$273:$L$277</c:f>
              <c:strCache>
                <c:ptCount val="5"/>
                <c:pt idx="0">
                  <c:v>専門職等に委嘱・指定</c:v>
                </c:pt>
                <c:pt idx="1">
                  <c:v>保健センターに配置</c:v>
                </c:pt>
                <c:pt idx="2">
                  <c:v>保健センター以外の市町村の機関に配置</c:v>
                </c:pt>
                <c:pt idx="3">
                  <c:v>児童発達支援センターに委託</c:v>
                </c:pt>
                <c:pt idx="4">
                  <c:v>その他</c:v>
                </c:pt>
              </c:strCache>
            </c:strRef>
          </c:cat>
          <c:val>
            <c:numRef>
              <c:f>集計の留意事項など!$M$273:$M$277</c:f>
              <c:numCache>
                <c:formatCode>General</c:formatCode>
                <c:ptCount val="5"/>
                <c:pt idx="0">
                  <c:v>18</c:v>
                </c:pt>
                <c:pt idx="1">
                  <c:v>5</c:v>
                </c:pt>
                <c:pt idx="2">
                  <c:v>24</c:v>
                </c:pt>
                <c:pt idx="3">
                  <c:v>1</c:v>
                </c:pt>
                <c:pt idx="4">
                  <c:v>9</c:v>
                </c:pt>
              </c:numCache>
            </c:numRef>
          </c:val>
          <c:extLst>
            <c:ext xmlns:c16="http://schemas.microsoft.com/office/drawing/2014/chart" uri="{C3380CC4-5D6E-409C-BE32-E72D297353CC}">
              <c16:uniqueId val="{00000000-AE5C-41AB-8878-0FFE15298E56}"/>
            </c:ext>
          </c:extLst>
        </c:ser>
        <c:dLbls>
          <c:dLblPos val="outEnd"/>
          <c:showLegendKey val="0"/>
          <c:showVal val="1"/>
          <c:showCatName val="0"/>
          <c:showSerName val="0"/>
          <c:showPercent val="0"/>
          <c:showBubbleSize val="0"/>
        </c:dLbls>
        <c:gapWidth val="219"/>
        <c:axId val="1833461056"/>
        <c:axId val="1833448160"/>
      </c:barChart>
      <c:catAx>
        <c:axId val="1833461056"/>
        <c:scaling>
          <c:orientation val="maxMin"/>
        </c:scaling>
        <c:delete val="0"/>
        <c:axPos val="l"/>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UD デジタル 教科書体 NK-B" panose="02020700000000000000" pitchFamily="18" charset="-128"/>
                <a:cs typeface="+mn-cs"/>
              </a:defRPr>
            </a:pPr>
            <a:endParaRPr lang="ja-JP"/>
          </a:p>
        </c:txPr>
        <c:crossAx val="1833448160"/>
        <c:crosses val="autoZero"/>
        <c:auto val="1"/>
        <c:lblAlgn val="ctr"/>
        <c:lblOffset val="100"/>
        <c:noMultiLvlLbl val="0"/>
      </c:catAx>
      <c:valAx>
        <c:axId val="1833448160"/>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33461056"/>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F09797-F8AC-48F5-8295-10CBFA8B6FAA}"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kumimoji="1" lang="ja-JP" altLang="en-US"/>
        </a:p>
      </dgm:t>
    </dgm:pt>
    <dgm:pt modelId="{F841DD14-A4D5-411B-82E0-2CF9E2D8B30A}">
      <dgm:prSet phldrT="[テキスト]"/>
      <dgm:spPr/>
      <dgm:t>
        <a:bodyPr/>
        <a:lstStyle/>
        <a:p>
          <a:r>
            <a:rPr kumimoji="1" lang="ja-JP" altLang="en-US" b="1" dirty="0"/>
            <a:t>乳幼児を対象とした健康診査</a:t>
          </a:r>
        </a:p>
      </dgm:t>
    </dgm:pt>
    <dgm:pt modelId="{17550EE8-1E63-494F-909C-F51513892FEF}" type="parTrans" cxnId="{560D1FB0-F47A-4B5E-B70E-D98BC6933478}">
      <dgm:prSet/>
      <dgm:spPr/>
      <dgm:t>
        <a:bodyPr/>
        <a:lstStyle/>
        <a:p>
          <a:endParaRPr kumimoji="1" lang="ja-JP" altLang="en-US"/>
        </a:p>
      </dgm:t>
    </dgm:pt>
    <dgm:pt modelId="{4D8F20B6-0985-43CD-86EB-9EB80FDB8C96}" type="sibTrans" cxnId="{560D1FB0-F47A-4B5E-B70E-D98BC6933478}">
      <dgm:prSet/>
      <dgm:spPr/>
      <dgm:t>
        <a:bodyPr/>
        <a:lstStyle/>
        <a:p>
          <a:endParaRPr kumimoji="1" lang="ja-JP" altLang="en-US"/>
        </a:p>
      </dgm:t>
    </dgm:pt>
    <dgm:pt modelId="{E97455B3-D082-489D-ACD6-75081FEB62E1}">
      <dgm:prSet phldrT="[テキスト]"/>
      <dgm:spPr/>
      <dgm:t>
        <a:bodyPr/>
        <a:lstStyle/>
        <a:p>
          <a:r>
            <a:rPr kumimoji="1" lang="ja-JP" altLang="en-US" b="1" dirty="0"/>
            <a:t>巡回相談事業</a:t>
          </a:r>
        </a:p>
      </dgm:t>
    </dgm:pt>
    <dgm:pt modelId="{54A50E63-6ACE-4CAC-A79C-77518AE53DEF}" type="parTrans" cxnId="{AA71E961-1F03-47BB-BAB4-669C6E4049A1}">
      <dgm:prSet/>
      <dgm:spPr/>
      <dgm:t>
        <a:bodyPr/>
        <a:lstStyle/>
        <a:p>
          <a:endParaRPr kumimoji="1" lang="ja-JP" altLang="en-US"/>
        </a:p>
      </dgm:t>
    </dgm:pt>
    <dgm:pt modelId="{90FBB9E1-DD61-45EC-A5F6-0CF8B677A302}" type="sibTrans" cxnId="{AA71E961-1F03-47BB-BAB4-669C6E4049A1}">
      <dgm:prSet/>
      <dgm:spPr/>
      <dgm:t>
        <a:bodyPr/>
        <a:lstStyle/>
        <a:p>
          <a:endParaRPr kumimoji="1" lang="ja-JP" altLang="en-US"/>
        </a:p>
      </dgm:t>
    </dgm:pt>
    <dgm:pt modelId="{F0775ED8-A1D8-48E1-B80E-8AE316125CF4}">
      <dgm:prSet phldrT="[テキスト]"/>
      <dgm:spPr/>
      <dgm:t>
        <a:bodyPr/>
        <a:lstStyle/>
        <a:p>
          <a:r>
            <a:rPr kumimoji="1" lang="ja-JP" altLang="en-US" dirty="0"/>
            <a:t>乳幼児健康診査や就学前に実施する就学時の健康診断を市町村が実施。</a:t>
          </a:r>
        </a:p>
      </dgm:t>
    </dgm:pt>
    <dgm:pt modelId="{C3C8BE7F-AC16-45B3-B51E-42FF427DAF9E}" type="parTrans" cxnId="{B78639C9-91FB-4BC6-915A-3164CFEE065F}">
      <dgm:prSet/>
      <dgm:spPr/>
      <dgm:t>
        <a:bodyPr/>
        <a:lstStyle/>
        <a:p>
          <a:endParaRPr kumimoji="1" lang="ja-JP" altLang="en-US"/>
        </a:p>
      </dgm:t>
    </dgm:pt>
    <dgm:pt modelId="{7E91A757-90AA-4F61-B4C1-60F2528C8CFA}" type="sibTrans" cxnId="{B78639C9-91FB-4BC6-915A-3164CFEE065F}">
      <dgm:prSet/>
      <dgm:spPr/>
      <dgm:t>
        <a:bodyPr/>
        <a:lstStyle/>
        <a:p>
          <a:endParaRPr kumimoji="1" lang="ja-JP" altLang="en-US"/>
        </a:p>
      </dgm:t>
    </dgm:pt>
    <dgm:pt modelId="{189D554B-6083-4BFC-A880-E534E339AF54}">
      <dgm:prSet phldrT="[テキスト]"/>
      <dgm:spPr/>
      <dgm:t>
        <a:bodyPr/>
        <a:lstStyle/>
        <a:p>
          <a:r>
            <a:rPr kumimoji="1" lang="ja-JP" altLang="en-US" dirty="0"/>
            <a:t>集団方式により、問診・診察・行動観察等によりスクリーニングを行う。</a:t>
          </a:r>
        </a:p>
      </dgm:t>
    </dgm:pt>
    <dgm:pt modelId="{3764290B-D077-445F-A7E6-EC7FBB6CABDF}" type="parTrans" cxnId="{609E6644-8B95-44FA-8BCC-D0A86C951DE1}">
      <dgm:prSet/>
      <dgm:spPr/>
      <dgm:t>
        <a:bodyPr/>
        <a:lstStyle/>
        <a:p>
          <a:endParaRPr kumimoji="1" lang="ja-JP" altLang="en-US"/>
        </a:p>
      </dgm:t>
    </dgm:pt>
    <dgm:pt modelId="{C7ACAD0F-D7C6-46E8-BC69-C6514A966FA5}" type="sibTrans" cxnId="{609E6644-8B95-44FA-8BCC-D0A86C951DE1}">
      <dgm:prSet/>
      <dgm:spPr/>
      <dgm:t>
        <a:bodyPr/>
        <a:lstStyle/>
        <a:p>
          <a:endParaRPr kumimoji="1" lang="ja-JP" altLang="en-US"/>
        </a:p>
      </dgm:t>
    </dgm:pt>
    <dgm:pt modelId="{6AF4E2AC-30BD-46B3-81A0-89112668D2EA}">
      <dgm:prSet phldrT="[テキスト]"/>
      <dgm:spPr/>
      <dgm:t>
        <a:bodyPr/>
        <a:lstStyle/>
        <a:p>
          <a:r>
            <a:rPr kumimoji="1" lang="ja-JP" altLang="en-US" dirty="0"/>
            <a:t>こどもやその親が集まる施設・場に専門員（医師・心理士・保育士等）を派遣し、巡回等支援を実施し、気になる段階から支援を行う。</a:t>
          </a:r>
        </a:p>
      </dgm:t>
    </dgm:pt>
    <dgm:pt modelId="{B8DE5CB5-D40F-4E55-ACB8-464F71FAB1B9}" type="parTrans" cxnId="{B5569A91-F923-4471-9C9C-782E603B7A6C}">
      <dgm:prSet/>
      <dgm:spPr/>
      <dgm:t>
        <a:bodyPr/>
        <a:lstStyle/>
        <a:p>
          <a:endParaRPr kumimoji="1" lang="ja-JP" altLang="en-US"/>
        </a:p>
      </dgm:t>
    </dgm:pt>
    <dgm:pt modelId="{22EEE64E-F570-4869-9DCD-1EB2F335FD37}" type="sibTrans" cxnId="{B5569A91-F923-4471-9C9C-782E603B7A6C}">
      <dgm:prSet/>
      <dgm:spPr/>
      <dgm:t>
        <a:bodyPr/>
        <a:lstStyle/>
        <a:p>
          <a:endParaRPr kumimoji="1" lang="ja-JP" altLang="en-US"/>
        </a:p>
      </dgm:t>
    </dgm:pt>
    <dgm:pt modelId="{CCF980AD-C721-4E0D-AFDA-F7756A587716}" type="pres">
      <dgm:prSet presAssocID="{0DF09797-F8AC-48F5-8295-10CBFA8B6FAA}" presName="linear" presStyleCnt="0">
        <dgm:presLayoutVars>
          <dgm:dir/>
          <dgm:animLvl val="lvl"/>
          <dgm:resizeHandles val="exact"/>
        </dgm:presLayoutVars>
      </dgm:prSet>
      <dgm:spPr/>
    </dgm:pt>
    <dgm:pt modelId="{5E273AB2-674E-492E-BFAA-5027AFD46C19}" type="pres">
      <dgm:prSet presAssocID="{F841DD14-A4D5-411B-82E0-2CF9E2D8B30A}" presName="parentLin" presStyleCnt="0"/>
      <dgm:spPr/>
    </dgm:pt>
    <dgm:pt modelId="{042D4DA3-7436-49B1-B773-2C205E8360F2}" type="pres">
      <dgm:prSet presAssocID="{F841DD14-A4D5-411B-82E0-2CF9E2D8B30A}" presName="parentLeftMargin" presStyleLbl="node1" presStyleIdx="0" presStyleCnt="2"/>
      <dgm:spPr/>
    </dgm:pt>
    <dgm:pt modelId="{9C5E2E67-0D7C-475A-8A9A-0F941AF4072F}" type="pres">
      <dgm:prSet presAssocID="{F841DD14-A4D5-411B-82E0-2CF9E2D8B30A}" presName="parentText" presStyleLbl="node1" presStyleIdx="0" presStyleCnt="2">
        <dgm:presLayoutVars>
          <dgm:chMax val="0"/>
          <dgm:bulletEnabled val="1"/>
        </dgm:presLayoutVars>
      </dgm:prSet>
      <dgm:spPr/>
    </dgm:pt>
    <dgm:pt modelId="{FB584F07-B674-45DF-B1E7-41A83E39A65A}" type="pres">
      <dgm:prSet presAssocID="{F841DD14-A4D5-411B-82E0-2CF9E2D8B30A}" presName="negativeSpace" presStyleCnt="0"/>
      <dgm:spPr/>
    </dgm:pt>
    <dgm:pt modelId="{548FEBE6-6236-41A4-9A86-99F2E401DBE6}" type="pres">
      <dgm:prSet presAssocID="{F841DD14-A4D5-411B-82E0-2CF9E2D8B30A}" presName="childText" presStyleLbl="conFgAcc1" presStyleIdx="0" presStyleCnt="2">
        <dgm:presLayoutVars>
          <dgm:bulletEnabled val="1"/>
        </dgm:presLayoutVars>
      </dgm:prSet>
      <dgm:spPr/>
    </dgm:pt>
    <dgm:pt modelId="{985ADAF8-4E75-40A1-BB62-8BE6123C2C30}" type="pres">
      <dgm:prSet presAssocID="{4D8F20B6-0985-43CD-86EB-9EB80FDB8C96}" presName="spaceBetweenRectangles" presStyleCnt="0"/>
      <dgm:spPr/>
    </dgm:pt>
    <dgm:pt modelId="{8499343F-AD39-4660-AE49-CB08B5E814B0}" type="pres">
      <dgm:prSet presAssocID="{E97455B3-D082-489D-ACD6-75081FEB62E1}" presName="parentLin" presStyleCnt="0"/>
      <dgm:spPr/>
    </dgm:pt>
    <dgm:pt modelId="{F91271F0-B0F9-449C-9BA0-5E826A3CDAA4}" type="pres">
      <dgm:prSet presAssocID="{E97455B3-D082-489D-ACD6-75081FEB62E1}" presName="parentLeftMargin" presStyleLbl="node1" presStyleIdx="0" presStyleCnt="2"/>
      <dgm:spPr/>
    </dgm:pt>
    <dgm:pt modelId="{0D581B8C-F913-49A2-BC1E-7B4A752DA41A}" type="pres">
      <dgm:prSet presAssocID="{E97455B3-D082-489D-ACD6-75081FEB62E1}" presName="parentText" presStyleLbl="node1" presStyleIdx="1" presStyleCnt="2">
        <dgm:presLayoutVars>
          <dgm:chMax val="0"/>
          <dgm:bulletEnabled val="1"/>
        </dgm:presLayoutVars>
      </dgm:prSet>
      <dgm:spPr/>
    </dgm:pt>
    <dgm:pt modelId="{431D8CB4-FCDB-40B6-8B88-D7022642E6C0}" type="pres">
      <dgm:prSet presAssocID="{E97455B3-D082-489D-ACD6-75081FEB62E1}" presName="negativeSpace" presStyleCnt="0"/>
      <dgm:spPr/>
    </dgm:pt>
    <dgm:pt modelId="{7ABB9917-4A99-4D6A-8BCD-2FE03ED01DA2}" type="pres">
      <dgm:prSet presAssocID="{E97455B3-D082-489D-ACD6-75081FEB62E1}" presName="childText" presStyleLbl="conFgAcc1" presStyleIdx="1" presStyleCnt="2">
        <dgm:presLayoutVars>
          <dgm:bulletEnabled val="1"/>
        </dgm:presLayoutVars>
      </dgm:prSet>
      <dgm:spPr/>
    </dgm:pt>
  </dgm:ptLst>
  <dgm:cxnLst>
    <dgm:cxn modelId="{4E05CC0F-0629-44C2-8444-A0BAF3C16C02}" type="presOf" srcId="{F0775ED8-A1D8-48E1-B80E-8AE316125CF4}" destId="{548FEBE6-6236-41A4-9A86-99F2E401DBE6}" srcOrd="0" destOrd="0" presId="urn:microsoft.com/office/officeart/2005/8/layout/list1"/>
    <dgm:cxn modelId="{617D1C19-FA94-4855-8C68-4A48F8988E9C}" type="presOf" srcId="{E97455B3-D082-489D-ACD6-75081FEB62E1}" destId="{0D581B8C-F913-49A2-BC1E-7B4A752DA41A}" srcOrd="1" destOrd="0" presId="urn:microsoft.com/office/officeart/2005/8/layout/list1"/>
    <dgm:cxn modelId="{AA71E961-1F03-47BB-BAB4-669C6E4049A1}" srcId="{0DF09797-F8AC-48F5-8295-10CBFA8B6FAA}" destId="{E97455B3-D082-489D-ACD6-75081FEB62E1}" srcOrd="1" destOrd="0" parTransId="{54A50E63-6ACE-4CAC-A79C-77518AE53DEF}" sibTransId="{90FBB9E1-DD61-45EC-A5F6-0CF8B677A302}"/>
    <dgm:cxn modelId="{609E6644-8B95-44FA-8BCC-D0A86C951DE1}" srcId="{F841DD14-A4D5-411B-82E0-2CF9E2D8B30A}" destId="{189D554B-6083-4BFC-A880-E534E339AF54}" srcOrd="1" destOrd="0" parTransId="{3764290B-D077-445F-A7E6-EC7FBB6CABDF}" sibTransId="{C7ACAD0F-D7C6-46E8-BC69-C6514A966FA5}"/>
    <dgm:cxn modelId="{A68C2C6D-D2BD-4869-B45B-102B4864430E}" type="presOf" srcId="{E97455B3-D082-489D-ACD6-75081FEB62E1}" destId="{F91271F0-B0F9-449C-9BA0-5E826A3CDAA4}" srcOrd="0" destOrd="0" presId="urn:microsoft.com/office/officeart/2005/8/layout/list1"/>
    <dgm:cxn modelId="{04575558-FAF9-481B-B781-B9485E9E5959}" type="presOf" srcId="{6AF4E2AC-30BD-46B3-81A0-89112668D2EA}" destId="{7ABB9917-4A99-4D6A-8BCD-2FE03ED01DA2}" srcOrd="0" destOrd="0" presId="urn:microsoft.com/office/officeart/2005/8/layout/list1"/>
    <dgm:cxn modelId="{74E75C80-12E2-4512-AD6F-81C1A7CE0AF0}" type="presOf" srcId="{F841DD14-A4D5-411B-82E0-2CF9E2D8B30A}" destId="{042D4DA3-7436-49B1-B773-2C205E8360F2}" srcOrd="0" destOrd="0" presId="urn:microsoft.com/office/officeart/2005/8/layout/list1"/>
    <dgm:cxn modelId="{52416988-F7C5-4A4D-960B-343035991445}" type="presOf" srcId="{0DF09797-F8AC-48F5-8295-10CBFA8B6FAA}" destId="{CCF980AD-C721-4E0D-AFDA-F7756A587716}" srcOrd="0" destOrd="0" presId="urn:microsoft.com/office/officeart/2005/8/layout/list1"/>
    <dgm:cxn modelId="{DAE9608D-B3A6-4A5A-9948-081DFE50FDD8}" type="presOf" srcId="{189D554B-6083-4BFC-A880-E534E339AF54}" destId="{548FEBE6-6236-41A4-9A86-99F2E401DBE6}" srcOrd="0" destOrd="1" presId="urn:microsoft.com/office/officeart/2005/8/layout/list1"/>
    <dgm:cxn modelId="{B5569A91-F923-4471-9C9C-782E603B7A6C}" srcId="{E97455B3-D082-489D-ACD6-75081FEB62E1}" destId="{6AF4E2AC-30BD-46B3-81A0-89112668D2EA}" srcOrd="0" destOrd="0" parTransId="{B8DE5CB5-D40F-4E55-ACB8-464F71FAB1B9}" sibTransId="{22EEE64E-F570-4869-9DCD-1EB2F335FD37}"/>
    <dgm:cxn modelId="{CEBC4DA4-272F-4990-B163-90158EE3FB82}" type="presOf" srcId="{F841DD14-A4D5-411B-82E0-2CF9E2D8B30A}" destId="{9C5E2E67-0D7C-475A-8A9A-0F941AF4072F}" srcOrd="1" destOrd="0" presId="urn:microsoft.com/office/officeart/2005/8/layout/list1"/>
    <dgm:cxn modelId="{560D1FB0-F47A-4B5E-B70E-D98BC6933478}" srcId="{0DF09797-F8AC-48F5-8295-10CBFA8B6FAA}" destId="{F841DD14-A4D5-411B-82E0-2CF9E2D8B30A}" srcOrd="0" destOrd="0" parTransId="{17550EE8-1E63-494F-909C-F51513892FEF}" sibTransId="{4D8F20B6-0985-43CD-86EB-9EB80FDB8C96}"/>
    <dgm:cxn modelId="{B78639C9-91FB-4BC6-915A-3164CFEE065F}" srcId="{F841DD14-A4D5-411B-82E0-2CF9E2D8B30A}" destId="{F0775ED8-A1D8-48E1-B80E-8AE316125CF4}" srcOrd="0" destOrd="0" parTransId="{C3C8BE7F-AC16-45B3-B51E-42FF427DAF9E}" sibTransId="{7E91A757-90AA-4F61-B4C1-60F2528C8CFA}"/>
    <dgm:cxn modelId="{C4FFE7DC-0A3C-4C7E-ABE8-F65B7700D0F3}" type="presParOf" srcId="{CCF980AD-C721-4E0D-AFDA-F7756A587716}" destId="{5E273AB2-674E-492E-BFAA-5027AFD46C19}" srcOrd="0" destOrd="0" presId="urn:microsoft.com/office/officeart/2005/8/layout/list1"/>
    <dgm:cxn modelId="{3CEF21D3-FA06-42B5-98A3-9061C9F21BFC}" type="presParOf" srcId="{5E273AB2-674E-492E-BFAA-5027AFD46C19}" destId="{042D4DA3-7436-49B1-B773-2C205E8360F2}" srcOrd="0" destOrd="0" presId="urn:microsoft.com/office/officeart/2005/8/layout/list1"/>
    <dgm:cxn modelId="{DB4CD08F-4239-4934-9A6B-3801DDE67611}" type="presParOf" srcId="{5E273AB2-674E-492E-BFAA-5027AFD46C19}" destId="{9C5E2E67-0D7C-475A-8A9A-0F941AF4072F}" srcOrd="1" destOrd="0" presId="urn:microsoft.com/office/officeart/2005/8/layout/list1"/>
    <dgm:cxn modelId="{0EF0BEAE-AF02-44F5-8343-9A4CCBA15B89}" type="presParOf" srcId="{CCF980AD-C721-4E0D-AFDA-F7756A587716}" destId="{FB584F07-B674-45DF-B1E7-41A83E39A65A}" srcOrd="1" destOrd="0" presId="urn:microsoft.com/office/officeart/2005/8/layout/list1"/>
    <dgm:cxn modelId="{3805E6BD-395F-445C-A042-17E5A8F89D13}" type="presParOf" srcId="{CCF980AD-C721-4E0D-AFDA-F7756A587716}" destId="{548FEBE6-6236-41A4-9A86-99F2E401DBE6}" srcOrd="2" destOrd="0" presId="urn:microsoft.com/office/officeart/2005/8/layout/list1"/>
    <dgm:cxn modelId="{4CF01138-97DA-460E-A3E6-C3547472203A}" type="presParOf" srcId="{CCF980AD-C721-4E0D-AFDA-F7756A587716}" destId="{985ADAF8-4E75-40A1-BB62-8BE6123C2C30}" srcOrd="3" destOrd="0" presId="urn:microsoft.com/office/officeart/2005/8/layout/list1"/>
    <dgm:cxn modelId="{71D038FA-6CBF-47FE-AC19-51BD437237B8}" type="presParOf" srcId="{CCF980AD-C721-4E0D-AFDA-F7756A587716}" destId="{8499343F-AD39-4660-AE49-CB08B5E814B0}" srcOrd="4" destOrd="0" presId="urn:microsoft.com/office/officeart/2005/8/layout/list1"/>
    <dgm:cxn modelId="{E3704DE4-379D-4FF5-AF99-507E79166527}" type="presParOf" srcId="{8499343F-AD39-4660-AE49-CB08B5E814B0}" destId="{F91271F0-B0F9-449C-9BA0-5E826A3CDAA4}" srcOrd="0" destOrd="0" presId="urn:microsoft.com/office/officeart/2005/8/layout/list1"/>
    <dgm:cxn modelId="{5B9FA04B-7FC0-4751-BFF1-7B14F72FACA5}" type="presParOf" srcId="{8499343F-AD39-4660-AE49-CB08B5E814B0}" destId="{0D581B8C-F913-49A2-BC1E-7B4A752DA41A}" srcOrd="1" destOrd="0" presId="urn:microsoft.com/office/officeart/2005/8/layout/list1"/>
    <dgm:cxn modelId="{4E1EB1C1-BBED-4AD7-858F-467EEAE387AE}" type="presParOf" srcId="{CCF980AD-C721-4E0D-AFDA-F7756A587716}" destId="{431D8CB4-FCDB-40B6-8B88-D7022642E6C0}" srcOrd="5" destOrd="0" presId="urn:microsoft.com/office/officeart/2005/8/layout/list1"/>
    <dgm:cxn modelId="{F3F65DDD-695D-40D1-81AD-0AA45DA7E111}" type="presParOf" srcId="{CCF980AD-C721-4E0D-AFDA-F7756A587716}" destId="{7ABB9917-4A99-4D6A-8BCD-2FE03ED01DA2}"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C257A5-5FA6-432F-9A48-3A9EA99D3871}"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kumimoji="1" lang="ja-JP" altLang="en-US"/>
        </a:p>
      </dgm:t>
    </dgm:pt>
    <dgm:pt modelId="{7EE9ED7D-784C-440A-AA49-4BD078BE0E01}">
      <dgm:prSet phldrT="[テキスト]" custT="1"/>
      <dgm:spPr/>
      <dgm:t>
        <a:bodyPr/>
        <a:lstStyle/>
        <a:p>
          <a:r>
            <a:rPr kumimoji="1" lang="ja-JP" altLang="en-US" sz="1400" b="1" dirty="0"/>
            <a:t>親子教室　（療育教室）</a:t>
          </a:r>
        </a:p>
      </dgm:t>
    </dgm:pt>
    <dgm:pt modelId="{105101BD-2842-415E-918E-5887CA907600}" type="parTrans" cxnId="{9084B085-2898-4B8D-916C-9625EC4A0C9E}">
      <dgm:prSet/>
      <dgm:spPr/>
      <dgm:t>
        <a:bodyPr/>
        <a:lstStyle/>
        <a:p>
          <a:endParaRPr kumimoji="1" lang="ja-JP" altLang="en-US" sz="1300"/>
        </a:p>
      </dgm:t>
    </dgm:pt>
    <dgm:pt modelId="{39572A89-4A42-462A-AC75-FB96A4B19D3B}" type="sibTrans" cxnId="{9084B085-2898-4B8D-916C-9625EC4A0C9E}">
      <dgm:prSet/>
      <dgm:spPr/>
      <dgm:t>
        <a:bodyPr/>
        <a:lstStyle/>
        <a:p>
          <a:endParaRPr kumimoji="1" lang="ja-JP" altLang="en-US" sz="1300"/>
        </a:p>
      </dgm:t>
    </dgm:pt>
    <dgm:pt modelId="{3C13E2EF-EFF0-472D-BBC2-B80F0AA81BA8}">
      <dgm:prSet phldrT="[テキスト]" custT="1"/>
      <dgm:spPr/>
      <dgm:t>
        <a:bodyPr/>
        <a:lstStyle/>
        <a:p>
          <a:r>
            <a:rPr kumimoji="1" lang="ja-JP" altLang="en-US" sz="1300" dirty="0"/>
            <a:t>育児上の悩みや不安を抱える親やその子どもに対し、集団生活や遊びなどを通してより良い親子関係を構築する。</a:t>
          </a:r>
        </a:p>
      </dgm:t>
    </dgm:pt>
    <dgm:pt modelId="{D6F1F3BF-5388-4F17-BD00-2E03A0220605}" type="parTrans" cxnId="{37AE18AB-1916-4197-8A5E-E3950541EAEB}">
      <dgm:prSet/>
      <dgm:spPr/>
      <dgm:t>
        <a:bodyPr/>
        <a:lstStyle/>
        <a:p>
          <a:endParaRPr kumimoji="1" lang="ja-JP" altLang="en-US" sz="1300"/>
        </a:p>
      </dgm:t>
    </dgm:pt>
    <dgm:pt modelId="{2E427B5B-C395-4B76-83CC-2FCAAF3BC97B}" type="sibTrans" cxnId="{37AE18AB-1916-4197-8A5E-E3950541EAEB}">
      <dgm:prSet/>
      <dgm:spPr/>
      <dgm:t>
        <a:bodyPr/>
        <a:lstStyle/>
        <a:p>
          <a:endParaRPr kumimoji="1" lang="ja-JP" altLang="en-US" sz="1300"/>
        </a:p>
      </dgm:t>
    </dgm:pt>
    <dgm:pt modelId="{4A97CFA4-31E0-4004-A976-31CDD599ED20}">
      <dgm:prSet phldrT="[テキスト]" custT="1"/>
      <dgm:spPr/>
      <dgm:t>
        <a:bodyPr/>
        <a:lstStyle/>
        <a:p>
          <a:r>
            <a:rPr kumimoji="1" lang="ja-JP" altLang="en-US" sz="1400" b="1" dirty="0"/>
            <a:t>医療機関の紹介</a:t>
          </a:r>
        </a:p>
      </dgm:t>
    </dgm:pt>
    <dgm:pt modelId="{2B1CA64A-C309-46E7-9234-916F2F5B58F0}" type="parTrans" cxnId="{4F303911-2496-4748-9043-0346837EAFAE}">
      <dgm:prSet/>
      <dgm:spPr/>
      <dgm:t>
        <a:bodyPr/>
        <a:lstStyle/>
        <a:p>
          <a:endParaRPr kumimoji="1" lang="ja-JP" altLang="en-US" sz="1300"/>
        </a:p>
      </dgm:t>
    </dgm:pt>
    <dgm:pt modelId="{AB764A6A-37A5-4373-B560-98796E344947}" type="sibTrans" cxnId="{4F303911-2496-4748-9043-0346837EAFAE}">
      <dgm:prSet/>
      <dgm:spPr/>
      <dgm:t>
        <a:bodyPr/>
        <a:lstStyle/>
        <a:p>
          <a:endParaRPr kumimoji="1" lang="ja-JP" altLang="en-US" sz="1300"/>
        </a:p>
      </dgm:t>
    </dgm:pt>
    <dgm:pt modelId="{B25EA15B-6F9B-454A-9833-4FA0CAA33BD0}">
      <dgm:prSet phldrT="[テキスト]" custT="1"/>
      <dgm:spPr/>
      <dgm:t>
        <a:bodyPr/>
        <a:lstStyle/>
        <a:p>
          <a:r>
            <a:rPr kumimoji="1" lang="ja-JP" altLang="en-US" sz="1400" b="1" dirty="0"/>
            <a:t>通所給付決定（療育サービス）</a:t>
          </a:r>
        </a:p>
      </dgm:t>
    </dgm:pt>
    <dgm:pt modelId="{06F38944-E16A-4CED-9B63-C16294F24A38}" type="parTrans" cxnId="{D6D56596-2BB2-41B5-8817-CFBCE6CAC22D}">
      <dgm:prSet/>
      <dgm:spPr/>
      <dgm:t>
        <a:bodyPr/>
        <a:lstStyle/>
        <a:p>
          <a:endParaRPr kumimoji="1" lang="ja-JP" altLang="en-US" sz="1300"/>
        </a:p>
      </dgm:t>
    </dgm:pt>
    <dgm:pt modelId="{DD96BD41-874A-4725-BC49-0DC3E895EABD}" type="sibTrans" cxnId="{D6D56596-2BB2-41B5-8817-CFBCE6CAC22D}">
      <dgm:prSet/>
      <dgm:spPr/>
      <dgm:t>
        <a:bodyPr/>
        <a:lstStyle/>
        <a:p>
          <a:endParaRPr kumimoji="1" lang="ja-JP" altLang="en-US" sz="1300"/>
        </a:p>
      </dgm:t>
    </dgm:pt>
    <dgm:pt modelId="{C55BC506-0143-452D-A40E-116DDEDBAB33}">
      <dgm:prSet phldrT="[テキスト]" custT="1"/>
      <dgm:spPr/>
      <dgm:t>
        <a:bodyPr/>
        <a:lstStyle/>
        <a:p>
          <a:r>
            <a:rPr kumimoji="1" lang="ja-JP" altLang="en-US" sz="1300" dirty="0"/>
            <a:t>障がい児通所支援などのサービスの支給決定を行い、事業所で発達支援を受ける。</a:t>
          </a:r>
        </a:p>
      </dgm:t>
    </dgm:pt>
    <dgm:pt modelId="{0318BE3A-EBB1-4C3F-8863-CAF098696F9D}" type="parTrans" cxnId="{0399F033-031D-411D-9C16-FFE119CCA243}">
      <dgm:prSet/>
      <dgm:spPr/>
      <dgm:t>
        <a:bodyPr/>
        <a:lstStyle/>
        <a:p>
          <a:endParaRPr kumimoji="1" lang="ja-JP" altLang="en-US" sz="1300"/>
        </a:p>
      </dgm:t>
    </dgm:pt>
    <dgm:pt modelId="{3B4DC36E-490C-47A1-B618-C3489EDF114E}" type="sibTrans" cxnId="{0399F033-031D-411D-9C16-FFE119CCA243}">
      <dgm:prSet/>
      <dgm:spPr/>
      <dgm:t>
        <a:bodyPr/>
        <a:lstStyle/>
        <a:p>
          <a:endParaRPr kumimoji="1" lang="ja-JP" altLang="en-US" sz="1300"/>
        </a:p>
      </dgm:t>
    </dgm:pt>
    <dgm:pt modelId="{0A4CDEB5-3F65-4A72-B3A4-E726E4F7C74A}">
      <dgm:prSet phldrT="[テキスト]" custT="1"/>
      <dgm:spPr/>
      <dgm:t>
        <a:bodyPr/>
        <a:lstStyle/>
        <a:p>
          <a:r>
            <a:rPr kumimoji="1" lang="ja-JP" altLang="en-US" sz="1300" dirty="0"/>
            <a:t>精神科・児童精神科・小児科などの専門医療機関を紹介する。</a:t>
          </a:r>
        </a:p>
      </dgm:t>
    </dgm:pt>
    <dgm:pt modelId="{737F6367-B1F9-4D43-8E65-7272B7324779}" type="parTrans" cxnId="{0D1E1005-D99A-4A06-B9D4-DB8BB004AB4B}">
      <dgm:prSet/>
      <dgm:spPr/>
      <dgm:t>
        <a:bodyPr/>
        <a:lstStyle/>
        <a:p>
          <a:endParaRPr kumimoji="1" lang="ja-JP" altLang="en-US" sz="1300"/>
        </a:p>
      </dgm:t>
    </dgm:pt>
    <dgm:pt modelId="{9ECC39BA-58FC-48A6-ABDC-E40BE4B99596}" type="sibTrans" cxnId="{0D1E1005-D99A-4A06-B9D4-DB8BB004AB4B}">
      <dgm:prSet/>
      <dgm:spPr/>
      <dgm:t>
        <a:bodyPr/>
        <a:lstStyle/>
        <a:p>
          <a:endParaRPr kumimoji="1" lang="ja-JP" altLang="en-US" sz="1300"/>
        </a:p>
      </dgm:t>
    </dgm:pt>
    <dgm:pt modelId="{EC4BAEA1-4BC1-4A44-9B99-10FA5E2AF783}">
      <dgm:prSet phldrT="[テキスト]" custT="1"/>
      <dgm:spPr/>
      <dgm:t>
        <a:bodyPr/>
        <a:lstStyle/>
        <a:p>
          <a:r>
            <a:rPr kumimoji="1" lang="ja-JP" altLang="en-US" sz="1300" b="1" dirty="0"/>
            <a:t>家族支援（ペアレントトレーニング等）</a:t>
          </a:r>
        </a:p>
      </dgm:t>
    </dgm:pt>
    <dgm:pt modelId="{95E13EA7-F63F-40D4-9DFC-7B452D8F4EC4}" type="parTrans" cxnId="{2D917957-A8B1-4675-A0AB-01FE7B83E8C6}">
      <dgm:prSet/>
      <dgm:spPr/>
      <dgm:t>
        <a:bodyPr/>
        <a:lstStyle/>
        <a:p>
          <a:endParaRPr kumimoji="1" lang="ja-JP" altLang="en-US"/>
        </a:p>
      </dgm:t>
    </dgm:pt>
    <dgm:pt modelId="{2CECFE7C-AA5A-4705-86EC-F9BE108C3FCF}" type="sibTrans" cxnId="{2D917957-A8B1-4675-A0AB-01FE7B83E8C6}">
      <dgm:prSet/>
      <dgm:spPr/>
      <dgm:t>
        <a:bodyPr/>
        <a:lstStyle/>
        <a:p>
          <a:endParaRPr kumimoji="1" lang="ja-JP" altLang="en-US"/>
        </a:p>
      </dgm:t>
    </dgm:pt>
    <dgm:pt modelId="{1E83762F-D658-49F9-A2F4-E9A8D294322E}">
      <dgm:prSet phldrT="[テキスト]" custT="1"/>
      <dgm:spPr/>
      <dgm:t>
        <a:bodyPr/>
        <a:lstStyle/>
        <a:p>
          <a:r>
            <a:rPr kumimoji="1" lang="ja-JP" altLang="en-US" sz="1300" dirty="0"/>
            <a:t>保護者が子どもの発達特性を理解することや、適切に対応するための知識を身に付けることを支援する。</a:t>
          </a:r>
        </a:p>
      </dgm:t>
    </dgm:pt>
    <dgm:pt modelId="{720290B7-3E86-4FA5-8D19-102749579CE9}" type="parTrans" cxnId="{3A801292-EDE8-468E-A78D-2C7A1BA4EE60}">
      <dgm:prSet/>
      <dgm:spPr/>
      <dgm:t>
        <a:bodyPr/>
        <a:lstStyle/>
        <a:p>
          <a:endParaRPr kumimoji="1" lang="ja-JP" altLang="en-US"/>
        </a:p>
      </dgm:t>
    </dgm:pt>
    <dgm:pt modelId="{025A5A4B-4A2F-47AD-A841-BB59507CD83D}" type="sibTrans" cxnId="{3A801292-EDE8-468E-A78D-2C7A1BA4EE60}">
      <dgm:prSet/>
      <dgm:spPr/>
      <dgm:t>
        <a:bodyPr/>
        <a:lstStyle/>
        <a:p>
          <a:endParaRPr kumimoji="1" lang="ja-JP" altLang="en-US"/>
        </a:p>
      </dgm:t>
    </dgm:pt>
    <dgm:pt modelId="{B46A43E5-103F-4147-8C20-4C6A328EBB8D}" type="pres">
      <dgm:prSet presAssocID="{AAC257A5-5FA6-432F-9A48-3A9EA99D3871}" presName="linear" presStyleCnt="0">
        <dgm:presLayoutVars>
          <dgm:dir/>
          <dgm:animLvl val="lvl"/>
          <dgm:resizeHandles val="exact"/>
        </dgm:presLayoutVars>
      </dgm:prSet>
      <dgm:spPr/>
    </dgm:pt>
    <dgm:pt modelId="{00EA5AEB-3803-4C89-8D2C-35EAF9B165C9}" type="pres">
      <dgm:prSet presAssocID="{7EE9ED7D-784C-440A-AA49-4BD078BE0E01}" presName="parentLin" presStyleCnt="0"/>
      <dgm:spPr/>
    </dgm:pt>
    <dgm:pt modelId="{04D8B34A-5EB7-4BBF-9CDF-1414587A444C}" type="pres">
      <dgm:prSet presAssocID="{7EE9ED7D-784C-440A-AA49-4BD078BE0E01}" presName="parentLeftMargin" presStyleLbl="node1" presStyleIdx="0" presStyleCnt="4"/>
      <dgm:spPr/>
    </dgm:pt>
    <dgm:pt modelId="{80AE70CF-A1AF-4865-A357-80DBAD11075D}" type="pres">
      <dgm:prSet presAssocID="{7EE9ED7D-784C-440A-AA49-4BD078BE0E01}" presName="parentText" presStyleLbl="node1" presStyleIdx="0" presStyleCnt="4">
        <dgm:presLayoutVars>
          <dgm:chMax val="0"/>
          <dgm:bulletEnabled val="1"/>
        </dgm:presLayoutVars>
      </dgm:prSet>
      <dgm:spPr/>
    </dgm:pt>
    <dgm:pt modelId="{8C6E28AB-345C-4BFE-A942-145079046B47}" type="pres">
      <dgm:prSet presAssocID="{7EE9ED7D-784C-440A-AA49-4BD078BE0E01}" presName="negativeSpace" presStyleCnt="0"/>
      <dgm:spPr/>
    </dgm:pt>
    <dgm:pt modelId="{808478B1-88D4-4847-95C2-95AE90EFEDCB}" type="pres">
      <dgm:prSet presAssocID="{7EE9ED7D-784C-440A-AA49-4BD078BE0E01}" presName="childText" presStyleLbl="conFgAcc1" presStyleIdx="0" presStyleCnt="4">
        <dgm:presLayoutVars>
          <dgm:bulletEnabled val="1"/>
        </dgm:presLayoutVars>
      </dgm:prSet>
      <dgm:spPr/>
    </dgm:pt>
    <dgm:pt modelId="{65EEC5D5-78E8-47A1-B5AD-2C468095888F}" type="pres">
      <dgm:prSet presAssocID="{39572A89-4A42-462A-AC75-FB96A4B19D3B}" presName="spaceBetweenRectangles" presStyleCnt="0"/>
      <dgm:spPr/>
    </dgm:pt>
    <dgm:pt modelId="{4DC1FBAD-5E11-413E-8B93-14F3402E4489}" type="pres">
      <dgm:prSet presAssocID="{EC4BAEA1-4BC1-4A44-9B99-10FA5E2AF783}" presName="parentLin" presStyleCnt="0"/>
      <dgm:spPr/>
    </dgm:pt>
    <dgm:pt modelId="{3F62A07F-CC10-4BE3-BF8D-8DE8EDB8F9C1}" type="pres">
      <dgm:prSet presAssocID="{EC4BAEA1-4BC1-4A44-9B99-10FA5E2AF783}" presName="parentLeftMargin" presStyleLbl="node1" presStyleIdx="0" presStyleCnt="4"/>
      <dgm:spPr/>
    </dgm:pt>
    <dgm:pt modelId="{AB04235D-8717-45B8-8C0C-93566F1B6FAF}" type="pres">
      <dgm:prSet presAssocID="{EC4BAEA1-4BC1-4A44-9B99-10FA5E2AF783}" presName="parentText" presStyleLbl="node1" presStyleIdx="1" presStyleCnt="4">
        <dgm:presLayoutVars>
          <dgm:chMax val="0"/>
          <dgm:bulletEnabled val="1"/>
        </dgm:presLayoutVars>
      </dgm:prSet>
      <dgm:spPr/>
    </dgm:pt>
    <dgm:pt modelId="{2522657F-5C60-4B27-8817-3D4182C15F57}" type="pres">
      <dgm:prSet presAssocID="{EC4BAEA1-4BC1-4A44-9B99-10FA5E2AF783}" presName="negativeSpace" presStyleCnt="0"/>
      <dgm:spPr/>
    </dgm:pt>
    <dgm:pt modelId="{8DF7B554-4FFC-44A2-805E-4BC23BF26D3D}" type="pres">
      <dgm:prSet presAssocID="{EC4BAEA1-4BC1-4A44-9B99-10FA5E2AF783}" presName="childText" presStyleLbl="conFgAcc1" presStyleIdx="1" presStyleCnt="4">
        <dgm:presLayoutVars>
          <dgm:bulletEnabled val="1"/>
        </dgm:presLayoutVars>
      </dgm:prSet>
      <dgm:spPr/>
    </dgm:pt>
    <dgm:pt modelId="{19520DD2-0F8E-45E6-B0E5-BC1B25A95DFC}" type="pres">
      <dgm:prSet presAssocID="{2CECFE7C-AA5A-4705-86EC-F9BE108C3FCF}" presName="spaceBetweenRectangles" presStyleCnt="0"/>
      <dgm:spPr/>
    </dgm:pt>
    <dgm:pt modelId="{D4144302-E379-4BD7-8585-428AC84C20AF}" type="pres">
      <dgm:prSet presAssocID="{4A97CFA4-31E0-4004-A976-31CDD599ED20}" presName="parentLin" presStyleCnt="0"/>
      <dgm:spPr/>
    </dgm:pt>
    <dgm:pt modelId="{12270CD2-D77A-48F3-8162-5C1CD1B4E7B0}" type="pres">
      <dgm:prSet presAssocID="{4A97CFA4-31E0-4004-A976-31CDD599ED20}" presName="parentLeftMargin" presStyleLbl="node1" presStyleIdx="1" presStyleCnt="4"/>
      <dgm:spPr/>
    </dgm:pt>
    <dgm:pt modelId="{D450ED03-8BF9-4BC9-9CB2-7DABB88E31CC}" type="pres">
      <dgm:prSet presAssocID="{4A97CFA4-31E0-4004-A976-31CDD599ED20}" presName="parentText" presStyleLbl="node1" presStyleIdx="2" presStyleCnt="4">
        <dgm:presLayoutVars>
          <dgm:chMax val="0"/>
          <dgm:bulletEnabled val="1"/>
        </dgm:presLayoutVars>
      </dgm:prSet>
      <dgm:spPr/>
    </dgm:pt>
    <dgm:pt modelId="{64033A35-C646-4DCF-B6FE-0E696A7C1F37}" type="pres">
      <dgm:prSet presAssocID="{4A97CFA4-31E0-4004-A976-31CDD599ED20}" presName="negativeSpace" presStyleCnt="0"/>
      <dgm:spPr/>
    </dgm:pt>
    <dgm:pt modelId="{724188D9-C153-4EB6-BF33-64051607E561}" type="pres">
      <dgm:prSet presAssocID="{4A97CFA4-31E0-4004-A976-31CDD599ED20}" presName="childText" presStyleLbl="conFgAcc1" presStyleIdx="2" presStyleCnt="4">
        <dgm:presLayoutVars>
          <dgm:bulletEnabled val="1"/>
        </dgm:presLayoutVars>
      </dgm:prSet>
      <dgm:spPr/>
    </dgm:pt>
    <dgm:pt modelId="{9E18E880-AAA3-4CC6-8C82-6DAD0C52B866}" type="pres">
      <dgm:prSet presAssocID="{AB764A6A-37A5-4373-B560-98796E344947}" presName="spaceBetweenRectangles" presStyleCnt="0"/>
      <dgm:spPr/>
    </dgm:pt>
    <dgm:pt modelId="{2D19D291-DB28-450F-AEC5-DECB9EE17095}" type="pres">
      <dgm:prSet presAssocID="{B25EA15B-6F9B-454A-9833-4FA0CAA33BD0}" presName="parentLin" presStyleCnt="0"/>
      <dgm:spPr/>
    </dgm:pt>
    <dgm:pt modelId="{3F8F3186-08F7-4DA4-9FC1-8E4F81F62AD4}" type="pres">
      <dgm:prSet presAssocID="{B25EA15B-6F9B-454A-9833-4FA0CAA33BD0}" presName="parentLeftMargin" presStyleLbl="node1" presStyleIdx="2" presStyleCnt="4"/>
      <dgm:spPr/>
    </dgm:pt>
    <dgm:pt modelId="{9C4B882D-722D-41D8-9F13-2CF92332A555}" type="pres">
      <dgm:prSet presAssocID="{B25EA15B-6F9B-454A-9833-4FA0CAA33BD0}" presName="parentText" presStyleLbl="node1" presStyleIdx="3" presStyleCnt="4">
        <dgm:presLayoutVars>
          <dgm:chMax val="0"/>
          <dgm:bulletEnabled val="1"/>
        </dgm:presLayoutVars>
      </dgm:prSet>
      <dgm:spPr/>
    </dgm:pt>
    <dgm:pt modelId="{9DA5738F-48F4-4DED-96ED-E618EC64823B}" type="pres">
      <dgm:prSet presAssocID="{B25EA15B-6F9B-454A-9833-4FA0CAA33BD0}" presName="negativeSpace" presStyleCnt="0"/>
      <dgm:spPr/>
    </dgm:pt>
    <dgm:pt modelId="{9EC9CE9D-3278-4AE3-B2B1-44DB921FEDBD}" type="pres">
      <dgm:prSet presAssocID="{B25EA15B-6F9B-454A-9833-4FA0CAA33BD0}" presName="childText" presStyleLbl="conFgAcc1" presStyleIdx="3" presStyleCnt="4">
        <dgm:presLayoutVars>
          <dgm:bulletEnabled val="1"/>
        </dgm:presLayoutVars>
      </dgm:prSet>
      <dgm:spPr/>
    </dgm:pt>
  </dgm:ptLst>
  <dgm:cxnLst>
    <dgm:cxn modelId="{DCC4D801-8595-4C24-B59D-3592709B132F}" type="presOf" srcId="{C55BC506-0143-452D-A40E-116DDEDBAB33}" destId="{9EC9CE9D-3278-4AE3-B2B1-44DB921FEDBD}" srcOrd="0" destOrd="0" presId="urn:microsoft.com/office/officeart/2005/8/layout/list1"/>
    <dgm:cxn modelId="{0D1E1005-D99A-4A06-B9D4-DB8BB004AB4B}" srcId="{4A97CFA4-31E0-4004-A976-31CDD599ED20}" destId="{0A4CDEB5-3F65-4A72-B3A4-E726E4F7C74A}" srcOrd="0" destOrd="0" parTransId="{737F6367-B1F9-4D43-8E65-7272B7324779}" sibTransId="{9ECC39BA-58FC-48A6-ABDC-E40BE4B99596}"/>
    <dgm:cxn modelId="{8CDF2C06-86D1-4060-A246-4345D0F13099}" type="presOf" srcId="{AAC257A5-5FA6-432F-9A48-3A9EA99D3871}" destId="{B46A43E5-103F-4147-8C20-4C6A328EBB8D}" srcOrd="0" destOrd="0" presId="urn:microsoft.com/office/officeart/2005/8/layout/list1"/>
    <dgm:cxn modelId="{4F303911-2496-4748-9043-0346837EAFAE}" srcId="{AAC257A5-5FA6-432F-9A48-3A9EA99D3871}" destId="{4A97CFA4-31E0-4004-A976-31CDD599ED20}" srcOrd="2" destOrd="0" parTransId="{2B1CA64A-C309-46E7-9234-916F2F5B58F0}" sibTransId="{AB764A6A-37A5-4373-B560-98796E344947}"/>
    <dgm:cxn modelId="{2D423B12-AAAE-4FB3-B52B-8F460E0780A8}" type="presOf" srcId="{EC4BAEA1-4BC1-4A44-9B99-10FA5E2AF783}" destId="{AB04235D-8717-45B8-8C0C-93566F1B6FAF}" srcOrd="1" destOrd="0" presId="urn:microsoft.com/office/officeart/2005/8/layout/list1"/>
    <dgm:cxn modelId="{B218C026-8BC7-4C88-89D5-EED9654AC63B}" type="presOf" srcId="{B25EA15B-6F9B-454A-9833-4FA0CAA33BD0}" destId="{9C4B882D-722D-41D8-9F13-2CF92332A555}" srcOrd="1" destOrd="0" presId="urn:microsoft.com/office/officeart/2005/8/layout/list1"/>
    <dgm:cxn modelId="{0399F033-031D-411D-9C16-FFE119CCA243}" srcId="{B25EA15B-6F9B-454A-9833-4FA0CAA33BD0}" destId="{C55BC506-0143-452D-A40E-116DDEDBAB33}" srcOrd="0" destOrd="0" parTransId="{0318BE3A-EBB1-4C3F-8863-CAF098696F9D}" sibTransId="{3B4DC36E-490C-47A1-B618-C3489EDF114E}"/>
    <dgm:cxn modelId="{47BAE736-7350-431F-AA38-6E4367481EBC}" type="presOf" srcId="{4A97CFA4-31E0-4004-A976-31CDD599ED20}" destId="{12270CD2-D77A-48F3-8162-5C1CD1B4E7B0}" srcOrd="0" destOrd="0" presId="urn:microsoft.com/office/officeart/2005/8/layout/list1"/>
    <dgm:cxn modelId="{3F4C2948-7E64-4EA2-BD1D-3A1BDE27498E}" type="presOf" srcId="{4A97CFA4-31E0-4004-A976-31CDD599ED20}" destId="{D450ED03-8BF9-4BC9-9CB2-7DABB88E31CC}" srcOrd="1" destOrd="0" presId="urn:microsoft.com/office/officeart/2005/8/layout/list1"/>
    <dgm:cxn modelId="{B64A5868-6F18-4EB1-8568-BFE604C9EC9E}" type="presOf" srcId="{3C13E2EF-EFF0-472D-BBC2-B80F0AA81BA8}" destId="{808478B1-88D4-4847-95C2-95AE90EFEDCB}" srcOrd="0" destOrd="0" presId="urn:microsoft.com/office/officeart/2005/8/layout/list1"/>
    <dgm:cxn modelId="{2D917957-A8B1-4675-A0AB-01FE7B83E8C6}" srcId="{AAC257A5-5FA6-432F-9A48-3A9EA99D3871}" destId="{EC4BAEA1-4BC1-4A44-9B99-10FA5E2AF783}" srcOrd="1" destOrd="0" parTransId="{95E13EA7-F63F-40D4-9DFC-7B452D8F4EC4}" sibTransId="{2CECFE7C-AA5A-4705-86EC-F9BE108C3FCF}"/>
    <dgm:cxn modelId="{9084B085-2898-4B8D-916C-9625EC4A0C9E}" srcId="{AAC257A5-5FA6-432F-9A48-3A9EA99D3871}" destId="{7EE9ED7D-784C-440A-AA49-4BD078BE0E01}" srcOrd="0" destOrd="0" parTransId="{105101BD-2842-415E-918E-5887CA907600}" sibTransId="{39572A89-4A42-462A-AC75-FB96A4B19D3B}"/>
    <dgm:cxn modelId="{3A801292-EDE8-468E-A78D-2C7A1BA4EE60}" srcId="{EC4BAEA1-4BC1-4A44-9B99-10FA5E2AF783}" destId="{1E83762F-D658-49F9-A2F4-E9A8D294322E}" srcOrd="0" destOrd="0" parTransId="{720290B7-3E86-4FA5-8D19-102749579CE9}" sibTransId="{025A5A4B-4A2F-47AD-A841-BB59507CD83D}"/>
    <dgm:cxn modelId="{392D8C95-0E38-48C8-9E91-CFA555996D6C}" type="presOf" srcId="{EC4BAEA1-4BC1-4A44-9B99-10FA5E2AF783}" destId="{3F62A07F-CC10-4BE3-BF8D-8DE8EDB8F9C1}" srcOrd="0" destOrd="0" presId="urn:microsoft.com/office/officeart/2005/8/layout/list1"/>
    <dgm:cxn modelId="{D6D56596-2BB2-41B5-8817-CFBCE6CAC22D}" srcId="{AAC257A5-5FA6-432F-9A48-3A9EA99D3871}" destId="{B25EA15B-6F9B-454A-9833-4FA0CAA33BD0}" srcOrd="3" destOrd="0" parTransId="{06F38944-E16A-4CED-9B63-C16294F24A38}" sibTransId="{DD96BD41-874A-4725-BC49-0DC3E895EABD}"/>
    <dgm:cxn modelId="{0050C798-BABE-4F58-A5FB-CE922AADC3BD}" type="presOf" srcId="{7EE9ED7D-784C-440A-AA49-4BD078BE0E01}" destId="{80AE70CF-A1AF-4865-A357-80DBAD11075D}" srcOrd="1" destOrd="0" presId="urn:microsoft.com/office/officeart/2005/8/layout/list1"/>
    <dgm:cxn modelId="{37AE18AB-1916-4197-8A5E-E3950541EAEB}" srcId="{7EE9ED7D-784C-440A-AA49-4BD078BE0E01}" destId="{3C13E2EF-EFF0-472D-BBC2-B80F0AA81BA8}" srcOrd="0" destOrd="0" parTransId="{D6F1F3BF-5388-4F17-BD00-2E03A0220605}" sibTransId="{2E427B5B-C395-4B76-83CC-2FCAAF3BC97B}"/>
    <dgm:cxn modelId="{4B2140AC-FCDB-4252-BAC1-8B5C896B190C}" type="presOf" srcId="{B25EA15B-6F9B-454A-9833-4FA0CAA33BD0}" destId="{3F8F3186-08F7-4DA4-9FC1-8E4F81F62AD4}" srcOrd="0" destOrd="0" presId="urn:microsoft.com/office/officeart/2005/8/layout/list1"/>
    <dgm:cxn modelId="{EF0A44BB-6ED6-4637-ACD6-1B88354043A2}" type="presOf" srcId="{1E83762F-D658-49F9-A2F4-E9A8D294322E}" destId="{8DF7B554-4FFC-44A2-805E-4BC23BF26D3D}" srcOrd="0" destOrd="0" presId="urn:microsoft.com/office/officeart/2005/8/layout/list1"/>
    <dgm:cxn modelId="{CAA869D8-77A4-4419-9ED3-0374B6A526ED}" type="presOf" srcId="{0A4CDEB5-3F65-4A72-B3A4-E726E4F7C74A}" destId="{724188D9-C153-4EB6-BF33-64051607E561}" srcOrd="0" destOrd="0" presId="urn:microsoft.com/office/officeart/2005/8/layout/list1"/>
    <dgm:cxn modelId="{EB042AD9-02C2-4D7A-9F5D-C3D6513CBEAE}" type="presOf" srcId="{7EE9ED7D-784C-440A-AA49-4BD078BE0E01}" destId="{04D8B34A-5EB7-4BBF-9CDF-1414587A444C}" srcOrd="0" destOrd="0" presId="urn:microsoft.com/office/officeart/2005/8/layout/list1"/>
    <dgm:cxn modelId="{A647B860-3C09-4265-B94D-D45EC9BBC172}" type="presParOf" srcId="{B46A43E5-103F-4147-8C20-4C6A328EBB8D}" destId="{00EA5AEB-3803-4C89-8D2C-35EAF9B165C9}" srcOrd="0" destOrd="0" presId="urn:microsoft.com/office/officeart/2005/8/layout/list1"/>
    <dgm:cxn modelId="{4F747800-53E3-46A9-ADEE-BEEF8061727C}" type="presParOf" srcId="{00EA5AEB-3803-4C89-8D2C-35EAF9B165C9}" destId="{04D8B34A-5EB7-4BBF-9CDF-1414587A444C}" srcOrd="0" destOrd="0" presId="urn:microsoft.com/office/officeart/2005/8/layout/list1"/>
    <dgm:cxn modelId="{79BF31DF-B41E-4436-922A-92593C28C1DE}" type="presParOf" srcId="{00EA5AEB-3803-4C89-8D2C-35EAF9B165C9}" destId="{80AE70CF-A1AF-4865-A357-80DBAD11075D}" srcOrd="1" destOrd="0" presId="urn:microsoft.com/office/officeart/2005/8/layout/list1"/>
    <dgm:cxn modelId="{CB6EF834-7FF8-44EC-8F8E-B41C8D616443}" type="presParOf" srcId="{B46A43E5-103F-4147-8C20-4C6A328EBB8D}" destId="{8C6E28AB-345C-4BFE-A942-145079046B47}" srcOrd="1" destOrd="0" presId="urn:microsoft.com/office/officeart/2005/8/layout/list1"/>
    <dgm:cxn modelId="{E00F0646-9B47-4686-AD9A-C66660C5B2ED}" type="presParOf" srcId="{B46A43E5-103F-4147-8C20-4C6A328EBB8D}" destId="{808478B1-88D4-4847-95C2-95AE90EFEDCB}" srcOrd="2" destOrd="0" presId="urn:microsoft.com/office/officeart/2005/8/layout/list1"/>
    <dgm:cxn modelId="{B4921BCE-F093-4D68-8924-EDA54FC05239}" type="presParOf" srcId="{B46A43E5-103F-4147-8C20-4C6A328EBB8D}" destId="{65EEC5D5-78E8-47A1-B5AD-2C468095888F}" srcOrd="3" destOrd="0" presId="urn:microsoft.com/office/officeart/2005/8/layout/list1"/>
    <dgm:cxn modelId="{88F86593-7B66-4ED5-BCF4-DFA886FA2570}" type="presParOf" srcId="{B46A43E5-103F-4147-8C20-4C6A328EBB8D}" destId="{4DC1FBAD-5E11-413E-8B93-14F3402E4489}" srcOrd="4" destOrd="0" presId="urn:microsoft.com/office/officeart/2005/8/layout/list1"/>
    <dgm:cxn modelId="{35B2D898-14E1-4AE0-9B32-EAA51BCDD6B6}" type="presParOf" srcId="{4DC1FBAD-5E11-413E-8B93-14F3402E4489}" destId="{3F62A07F-CC10-4BE3-BF8D-8DE8EDB8F9C1}" srcOrd="0" destOrd="0" presId="urn:microsoft.com/office/officeart/2005/8/layout/list1"/>
    <dgm:cxn modelId="{77E24734-2629-4CC5-B70B-7A004412CCAD}" type="presParOf" srcId="{4DC1FBAD-5E11-413E-8B93-14F3402E4489}" destId="{AB04235D-8717-45B8-8C0C-93566F1B6FAF}" srcOrd="1" destOrd="0" presId="urn:microsoft.com/office/officeart/2005/8/layout/list1"/>
    <dgm:cxn modelId="{1983E7B7-EDDA-4A7B-BF9F-1BB6994351AD}" type="presParOf" srcId="{B46A43E5-103F-4147-8C20-4C6A328EBB8D}" destId="{2522657F-5C60-4B27-8817-3D4182C15F57}" srcOrd="5" destOrd="0" presId="urn:microsoft.com/office/officeart/2005/8/layout/list1"/>
    <dgm:cxn modelId="{B90A0101-9568-44A3-90C1-643DDFB9CCE2}" type="presParOf" srcId="{B46A43E5-103F-4147-8C20-4C6A328EBB8D}" destId="{8DF7B554-4FFC-44A2-805E-4BC23BF26D3D}" srcOrd="6" destOrd="0" presId="urn:microsoft.com/office/officeart/2005/8/layout/list1"/>
    <dgm:cxn modelId="{29909A8A-8BD3-4442-B27E-D4DA3E658528}" type="presParOf" srcId="{B46A43E5-103F-4147-8C20-4C6A328EBB8D}" destId="{19520DD2-0F8E-45E6-B0E5-BC1B25A95DFC}" srcOrd="7" destOrd="0" presId="urn:microsoft.com/office/officeart/2005/8/layout/list1"/>
    <dgm:cxn modelId="{DC546D4C-5924-4550-AF07-3F40028B6682}" type="presParOf" srcId="{B46A43E5-103F-4147-8C20-4C6A328EBB8D}" destId="{D4144302-E379-4BD7-8585-428AC84C20AF}" srcOrd="8" destOrd="0" presId="urn:microsoft.com/office/officeart/2005/8/layout/list1"/>
    <dgm:cxn modelId="{B3709E27-5367-4458-91E9-89800DB2FF0C}" type="presParOf" srcId="{D4144302-E379-4BD7-8585-428AC84C20AF}" destId="{12270CD2-D77A-48F3-8162-5C1CD1B4E7B0}" srcOrd="0" destOrd="0" presId="urn:microsoft.com/office/officeart/2005/8/layout/list1"/>
    <dgm:cxn modelId="{8F45135F-DFC3-4EA8-AA9E-FB3A0C012797}" type="presParOf" srcId="{D4144302-E379-4BD7-8585-428AC84C20AF}" destId="{D450ED03-8BF9-4BC9-9CB2-7DABB88E31CC}" srcOrd="1" destOrd="0" presId="urn:microsoft.com/office/officeart/2005/8/layout/list1"/>
    <dgm:cxn modelId="{C92268BD-BDD0-4821-9AC8-9AF8D8697073}" type="presParOf" srcId="{B46A43E5-103F-4147-8C20-4C6A328EBB8D}" destId="{64033A35-C646-4DCF-B6FE-0E696A7C1F37}" srcOrd="9" destOrd="0" presId="urn:microsoft.com/office/officeart/2005/8/layout/list1"/>
    <dgm:cxn modelId="{F857F617-4E47-49BC-A79B-AD51885EEC98}" type="presParOf" srcId="{B46A43E5-103F-4147-8C20-4C6A328EBB8D}" destId="{724188D9-C153-4EB6-BF33-64051607E561}" srcOrd="10" destOrd="0" presId="urn:microsoft.com/office/officeart/2005/8/layout/list1"/>
    <dgm:cxn modelId="{63E40B76-DB10-4CCA-96C5-1F71D16FAFD1}" type="presParOf" srcId="{B46A43E5-103F-4147-8C20-4C6A328EBB8D}" destId="{9E18E880-AAA3-4CC6-8C82-6DAD0C52B866}" srcOrd="11" destOrd="0" presId="urn:microsoft.com/office/officeart/2005/8/layout/list1"/>
    <dgm:cxn modelId="{35917FEB-64F7-4560-AFA9-921D890A52CD}" type="presParOf" srcId="{B46A43E5-103F-4147-8C20-4C6A328EBB8D}" destId="{2D19D291-DB28-450F-AEC5-DECB9EE17095}" srcOrd="12" destOrd="0" presId="urn:microsoft.com/office/officeart/2005/8/layout/list1"/>
    <dgm:cxn modelId="{7614AE1D-9309-4E8B-B81B-DCA17A8F7881}" type="presParOf" srcId="{2D19D291-DB28-450F-AEC5-DECB9EE17095}" destId="{3F8F3186-08F7-4DA4-9FC1-8E4F81F62AD4}" srcOrd="0" destOrd="0" presId="urn:microsoft.com/office/officeart/2005/8/layout/list1"/>
    <dgm:cxn modelId="{A3D68C07-69E0-46E8-96E7-394CF0605A08}" type="presParOf" srcId="{2D19D291-DB28-450F-AEC5-DECB9EE17095}" destId="{9C4B882D-722D-41D8-9F13-2CF92332A555}" srcOrd="1" destOrd="0" presId="urn:microsoft.com/office/officeart/2005/8/layout/list1"/>
    <dgm:cxn modelId="{CB91E974-1DC6-4A7A-BF96-55522D93BA44}" type="presParOf" srcId="{B46A43E5-103F-4147-8C20-4C6A328EBB8D}" destId="{9DA5738F-48F4-4DED-96ED-E618EC64823B}" srcOrd="13" destOrd="0" presId="urn:microsoft.com/office/officeart/2005/8/layout/list1"/>
    <dgm:cxn modelId="{DD636899-BDD7-4053-90FB-96B3ACACA454}" type="presParOf" srcId="{B46A43E5-103F-4147-8C20-4C6A328EBB8D}" destId="{9EC9CE9D-3278-4AE3-B2B1-44DB921FEDBD}"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FCDDFD-1A54-4CFA-B0C2-C5804ACABE61}"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kumimoji="1" lang="ja-JP" altLang="en-US"/>
        </a:p>
      </dgm:t>
    </dgm:pt>
    <dgm:pt modelId="{0F5A68EE-6368-47D5-8D7C-7D8E2A343C66}">
      <dgm:prSet phldrT="[テキスト]" custT="1"/>
      <dgm:spPr/>
      <dgm:t>
        <a:bodyPr/>
        <a:lstStyle/>
        <a:p>
          <a:r>
            <a:rPr kumimoji="1" lang="ja-JP" altLang="en-US" sz="1400" b="1" dirty="0">
              <a:latin typeface="+mn-lt"/>
            </a:rPr>
            <a:t>電話確認</a:t>
          </a:r>
        </a:p>
      </dgm:t>
    </dgm:pt>
    <dgm:pt modelId="{44415422-F22F-4252-8833-4972C71D395E}" type="parTrans" cxnId="{13C296D5-E7D5-4839-9EB5-680A16A63657}">
      <dgm:prSet/>
      <dgm:spPr/>
      <dgm:t>
        <a:bodyPr/>
        <a:lstStyle/>
        <a:p>
          <a:endParaRPr kumimoji="1" lang="ja-JP" altLang="en-US" sz="2800"/>
        </a:p>
      </dgm:t>
    </dgm:pt>
    <dgm:pt modelId="{9F06E0FC-FDBC-4D7E-8CFC-7E2280BFEC6C}" type="sibTrans" cxnId="{13C296D5-E7D5-4839-9EB5-680A16A63657}">
      <dgm:prSet/>
      <dgm:spPr/>
      <dgm:t>
        <a:bodyPr/>
        <a:lstStyle/>
        <a:p>
          <a:endParaRPr kumimoji="1" lang="ja-JP" altLang="en-US" sz="2800"/>
        </a:p>
      </dgm:t>
    </dgm:pt>
    <dgm:pt modelId="{0B77BD1F-0545-46E9-A47D-456FC65DF1D5}">
      <dgm:prSet phldrT="[テキスト]" custT="1"/>
      <dgm:spPr/>
      <dgm:t>
        <a:bodyPr/>
        <a:lstStyle/>
        <a:p>
          <a:r>
            <a:rPr kumimoji="1" lang="ja-JP" altLang="en-US" sz="1200" dirty="0"/>
            <a:t>心理士・言語聴覚士・作業療法士などが療育に関する相談を個別に実施する。</a:t>
          </a:r>
        </a:p>
      </dgm:t>
    </dgm:pt>
    <dgm:pt modelId="{C42E1FBF-73A8-4D5D-B351-0D0457912811}" type="parTrans" cxnId="{EAA9563A-6C1A-4A9D-8DE5-8D52A20B0930}">
      <dgm:prSet/>
      <dgm:spPr/>
      <dgm:t>
        <a:bodyPr/>
        <a:lstStyle/>
        <a:p>
          <a:endParaRPr kumimoji="1" lang="ja-JP" altLang="en-US" sz="2800"/>
        </a:p>
      </dgm:t>
    </dgm:pt>
    <dgm:pt modelId="{88576904-4A64-4B17-808D-836D5A81F3FB}" type="sibTrans" cxnId="{EAA9563A-6C1A-4A9D-8DE5-8D52A20B0930}">
      <dgm:prSet/>
      <dgm:spPr/>
      <dgm:t>
        <a:bodyPr/>
        <a:lstStyle/>
        <a:p>
          <a:endParaRPr kumimoji="1" lang="ja-JP" altLang="en-US" sz="2800"/>
        </a:p>
      </dgm:t>
    </dgm:pt>
    <dgm:pt modelId="{5E90B8E9-7BFA-40C9-A32A-C211600A6C21}">
      <dgm:prSet custT="1"/>
      <dgm:spPr/>
      <dgm:t>
        <a:bodyPr/>
        <a:lstStyle/>
        <a:p>
          <a:r>
            <a:rPr kumimoji="1" lang="ja-JP" altLang="en-US" sz="1200" dirty="0"/>
            <a:t>担当保健師等が健診後の経過などを電話で確認し、助言や支援の提案を行う。</a:t>
          </a:r>
        </a:p>
      </dgm:t>
    </dgm:pt>
    <dgm:pt modelId="{9FA41017-9078-49FE-82C0-26016FD9060E}" type="parTrans" cxnId="{9D4FA21D-058F-4A86-BCB0-4BE1948B50AD}">
      <dgm:prSet/>
      <dgm:spPr/>
      <dgm:t>
        <a:bodyPr/>
        <a:lstStyle/>
        <a:p>
          <a:endParaRPr kumimoji="1" lang="ja-JP" altLang="en-US" sz="2800"/>
        </a:p>
      </dgm:t>
    </dgm:pt>
    <dgm:pt modelId="{CC36B3D3-05CB-486B-B112-A30F07D6C2E0}" type="sibTrans" cxnId="{9D4FA21D-058F-4A86-BCB0-4BE1948B50AD}">
      <dgm:prSet/>
      <dgm:spPr/>
      <dgm:t>
        <a:bodyPr/>
        <a:lstStyle/>
        <a:p>
          <a:endParaRPr kumimoji="1" lang="ja-JP" altLang="en-US" sz="2800"/>
        </a:p>
      </dgm:t>
    </dgm:pt>
    <dgm:pt modelId="{4EC3B49A-2F4F-4B82-A927-AC28CC56D2B7}">
      <dgm:prSet custT="1"/>
      <dgm:spPr/>
      <dgm:t>
        <a:bodyPr/>
        <a:lstStyle/>
        <a:p>
          <a:r>
            <a:rPr kumimoji="1" lang="ja-JP" altLang="en-US" sz="1400" b="1" dirty="0">
              <a:latin typeface="+mn-lt"/>
            </a:rPr>
            <a:t>療育相談</a:t>
          </a:r>
        </a:p>
      </dgm:t>
    </dgm:pt>
    <dgm:pt modelId="{B4B38A2C-8503-4231-9DA1-A006B0431AB2}" type="parTrans" cxnId="{527F3F7F-7A21-462D-834D-690DC66A8DBC}">
      <dgm:prSet/>
      <dgm:spPr/>
      <dgm:t>
        <a:bodyPr/>
        <a:lstStyle/>
        <a:p>
          <a:endParaRPr kumimoji="1" lang="ja-JP" altLang="en-US" sz="2800"/>
        </a:p>
      </dgm:t>
    </dgm:pt>
    <dgm:pt modelId="{E977332B-44CA-401D-96EE-7648BF11BA65}" type="sibTrans" cxnId="{527F3F7F-7A21-462D-834D-690DC66A8DBC}">
      <dgm:prSet/>
      <dgm:spPr/>
      <dgm:t>
        <a:bodyPr/>
        <a:lstStyle/>
        <a:p>
          <a:endParaRPr kumimoji="1" lang="ja-JP" altLang="en-US" sz="2800"/>
        </a:p>
      </dgm:t>
    </dgm:pt>
    <dgm:pt modelId="{2EF5DF25-951B-4205-8003-D27CB56E7F14}">
      <dgm:prSet custT="1"/>
      <dgm:spPr/>
      <dgm:t>
        <a:bodyPr/>
        <a:lstStyle/>
        <a:p>
          <a:r>
            <a:rPr kumimoji="1" lang="ja-JP" altLang="en-US" sz="1200" dirty="0"/>
            <a:t>吃音・構音障害・不器用さ・体幹の弱さなどの課題を相談</a:t>
          </a:r>
        </a:p>
      </dgm:t>
    </dgm:pt>
    <dgm:pt modelId="{175B16EC-AB7A-46C3-A4A6-613BC88618CA}" type="parTrans" cxnId="{48891998-6F14-43E8-BEC7-CEC2B69F5D4C}">
      <dgm:prSet/>
      <dgm:spPr/>
      <dgm:t>
        <a:bodyPr/>
        <a:lstStyle/>
        <a:p>
          <a:endParaRPr kumimoji="1" lang="ja-JP" altLang="en-US" sz="2800"/>
        </a:p>
      </dgm:t>
    </dgm:pt>
    <dgm:pt modelId="{03FEA04A-FB9E-41F6-81E6-FE3E5D17B3E7}" type="sibTrans" cxnId="{48891998-6F14-43E8-BEC7-CEC2B69F5D4C}">
      <dgm:prSet/>
      <dgm:spPr/>
      <dgm:t>
        <a:bodyPr/>
        <a:lstStyle/>
        <a:p>
          <a:endParaRPr kumimoji="1" lang="ja-JP" altLang="en-US" sz="2800"/>
        </a:p>
      </dgm:t>
    </dgm:pt>
    <dgm:pt modelId="{A4417A24-E469-4EE2-95A7-FEA995310D38}">
      <dgm:prSet custT="1"/>
      <dgm:spPr/>
      <dgm:t>
        <a:bodyPr/>
        <a:lstStyle/>
        <a:p>
          <a:r>
            <a:rPr kumimoji="1" lang="ja-JP" altLang="en-US" sz="1400" b="1" dirty="0">
              <a:latin typeface="+mn-lt"/>
            </a:rPr>
            <a:t>心理発達相談</a:t>
          </a:r>
        </a:p>
      </dgm:t>
    </dgm:pt>
    <dgm:pt modelId="{D0E53AA4-CACB-4641-B216-3F23A96176D2}" type="parTrans" cxnId="{B528148A-DA11-4E10-AD92-7D2AB66BAEEE}">
      <dgm:prSet/>
      <dgm:spPr/>
      <dgm:t>
        <a:bodyPr/>
        <a:lstStyle/>
        <a:p>
          <a:endParaRPr kumimoji="1" lang="ja-JP" altLang="en-US" sz="2800"/>
        </a:p>
      </dgm:t>
    </dgm:pt>
    <dgm:pt modelId="{A849B48E-9EE9-4E8C-AA6A-24641BCF58CA}" type="sibTrans" cxnId="{B528148A-DA11-4E10-AD92-7D2AB66BAEEE}">
      <dgm:prSet/>
      <dgm:spPr/>
      <dgm:t>
        <a:bodyPr/>
        <a:lstStyle/>
        <a:p>
          <a:endParaRPr kumimoji="1" lang="ja-JP" altLang="en-US" sz="2800"/>
        </a:p>
      </dgm:t>
    </dgm:pt>
    <dgm:pt modelId="{D8765420-A8E4-4139-9444-1A2524C972DD}">
      <dgm:prSet custT="1"/>
      <dgm:spPr/>
      <dgm:t>
        <a:bodyPr/>
        <a:lstStyle/>
        <a:p>
          <a:r>
            <a:rPr kumimoji="1" lang="ja-JP" altLang="en-US" sz="1200" dirty="0"/>
            <a:t>心理士・保健師・医師等が発達の相談を実施し、発達の全般的な評価をおこなう。</a:t>
          </a:r>
        </a:p>
      </dgm:t>
    </dgm:pt>
    <dgm:pt modelId="{BFC28534-52BA-417A-ADB4-C2E254131BA4}" type="parTrans" cxnId="{89ECAB1A-E237-41C4-B7C3-89974679A5FA}">
      <dgm:prSet/>
      <dgm:spPr/>
      <dgm:t>
        <a:bodyPr/>
        <a:lstStyle/>
        <a:p>
          <a:endParaRPr kumimoji="1" lang="ja-JP" altLang="en-US" sz="2800"/>
        </a:p>
      </dgm:t>
    </dgm:pt>
    <dgm:pt modelId="{03457833-F6EA-4B5C-9BD5-8BE1A06E3191}" type="sibTrans" cxnId="{89ECAB1A-E237-41C4-B7C3-89974679A5FA}">
      <dgm:prSet/>
      <dgm:spPr/>
      <dgm:t>
        <a:bodyPr/>
        <a:lstStyle/>
        <a:p>
          <a:endParaRPr kumimoji="1" lang="ja-JP" altLang="en-US" sz="2800"/>
        </a:p>
      </dgm:t>
    </dgm:pt>
    <dgm:pt modelId="{4C0F2DBB-A030-4FAB-82CF-6DDB39C5E245}">
      <dgm:prSet custT="1"/>
      <dgm:spPr/>
      <dgm:t>
        <a:bodyPr/>
        <a:lstStyle/>
        <a:p>
          <a:r>
            <a:rPr kumimoji="1" lang="ja-JP" altLang="en-US" sz="1400" b="1" dirty="0">
              <a:latin typeface="+mn-lt"/>
            </a:rPr>
            <a:t>経過観察健診（フォロー健診）</a:t>
          </a:r>
        </a:p>
      </dgm:t>
    </dgm:pt>
    <dgm:pt modelId="{5F36E94C-8D6F-4CAA-9C07-AA4F2C077432}" type="parTrans" cxnId="{C08A6AA3-70BE-4C55-8E92-E634B6FA5DF3}">
      <dgm:prSet/>
      <dgm:spPr/>
      <dgm:t>
        <a:bodyPr/>
        <a:lstStyle/>
        <a:p>
          <a:endParaRPr kumimoji="1" lang="ja-JP" altLang="en-US" sz="2800"/>
        </a:p>
      </dgm:t>
    </dgm:pt>
    <dgm:pt modelId="{B00891EC-B3FA-4A1E-9785-6BB06454D0FB}" type="sibTrans" cxnId="{C08A6AA3-70BE-4C55-8E92-E634B6FA5DF3}">
      <dgm:prSet/>
      <dgm:spPr/>
      <dgm:t>
        <a:bodyPr/>
        <a:lstStyle/>
        <a:p>
          <a:endParaRPr kumimoji="1" lang="ja-JP" altLang="en-US" sz="2800"/>
        </a:p>
      </dgm:t>
    </dgm:pt>
    <dgm:pt modelId="{0EF3EFA3-6424-4178-8BA9-C25F08A15A01}">
      <dgm:prSet custT="1"/>
      <dgm:spPr/>
      <dgm:t>
        <a:bodyPr/>
        <a:lstStyle/>
        <a:p>
          <a:r>
            <a:rPr kumimoji="1" lang="ja-JP" altLang="en-US" sz="1200" dirty="0"/>
            <a:t>医師や心理士等が経過観察が必要な児に対して実施。</a:t>
          </a:r>
        </a:p>
      </dgm:t>
    </dgm:pt>
    <dgm:pt modelId="{5FBCB32C-C4B8-4336-B502-150957836120}" type="parTrans" cxnId="{696AED4F-49FE-4B4E-BF98-E2F004C11B66}">
      <dgm:prSet/>
      <dgm:spPr/>
      <dgm:t>
        <a:bodyPr/>
        <a:lstStyle/>
        <a:p>
          <a:endParaRPr kumimoji="1" lang="ja-JP" altLang="en-US" sz="2800"/>
        </a:p>
      </dgm:t>
    </dgm:pt>
    <dgm:pt modelId="{B657B4D9-6255-4582-8D03-BB535DFCCE9E}" type="sibTrans" cxnId="{696AED4F-49FE-4B4E-BF98-E2F004C11B66}">
      <dgm:prSet/>
      <dgm:spPr/>
      <dgm:t>
        <a:bodyPr/>
        <a:lstStyle/>
        <a:p>
          <a:endParaRPr kumimoji="1" lang="ja-JP" altLang="en-US" sz="2800"/>
        </a:p>
      </dgm:t>
    </dgm:pt>
    <dgm:pt modelId="{A47BCAAF-2B24-4F01-A1E2-06039996CE00}">
      <dgm:prSet custT="1"/>
      <dgm:spPr/>
      <dgm:t>
        <a:bodyPr/>
        <a:lstStyle/>
        <a:p>
          <a:r>
            <a:rPr kumimoji="1" lang="ja-JP" altLang="en-US" sz="1200" dirty="0"/>
            <a:t>必要に応じて市の常勤・非常勤の心理士がＫ式等の発達検査を行う。</a:t>
          </a:r>
        </a:p>
      </dgm:t>
    </dgm:pt>
    <dgm:pt modelId="{A2330F34-ECFD-4BCF-9CD9-46679511C42A}" type="parTrans" cxnId="{EEDC2D7E-5A90-48B3-BC85-BFE4C62A8438}">
      <dgm:prSet/>
      <dgm:spPr/>
      <dgm:t>
        <a:bodyPr/>
        <a:lstStyle/>
        <a:p>
          <a:endParaRPr kumimoji="1" lang="ja-JP" altLang="en-US"/>
        </a:p>
      </dgm:t>
    </dgm:pt>
    <dgm:pt modelId="{FF207422-61B8-4175-B1E3-9BE21FDC1835}" type="sibTrans" cxnId="{EEDC2D7E-5A90-48B3-BC85-BFE4C62A8438}">
      <dgm:prSet/>
      <dgm:spPr/>
      <dgm:t>
        <a:bodyPr/>
        <a:lstStyle/>
        <a:p>
          <a:endParaRPr kumimoji="1" lang="ja-JP" altLang="en-US"/>
        </a:p>
      </dgm:t>
    </dgm:pt>
    <dgm:pt modelId="{4A40D949-551F-4AEC-AD6C-9FF6A48E8A6F}" type="pres">
      <dgm:prSet presAssocID="{A5FCDDFD-1A54-4CFA-B0C2-C5804ACABE61}" presName="linear" presStyleCnt="0">
        <dgm:presLayoutVars>
          <dgm:dir/>
          <dgm:animLvl val="lvl"/>
          <dgm:resizeHandles val="exact"/>
        </dgm:presLayoutVars>
      </dgm:prSet>
      <dgm:spPr/>
    </dgm:pt>
    <dgm:pt modelId="{78C27897-00F0-46E1-9826-6B9B46D28AEA}" type="pres">
      <dgm:prSet presAssocID="{0F5A68EE-6368-47D5-8D7C-7D8E2A343C66}" presName="parentLin" presStyleCnt="0"/>
      <dgm:spPr/>
    </dgm:pt>
    <dgm:pt modelId="{4F96C335-14B8-4BEE-B4DE-096CBCB3DEC6}" type="pres">
      <dgm:prSet presAssocID="{0F5A68EE-6368-47D5-8D7C-7D8E2A343C66}" presName="parentLeftMargin" presStyleLbl="node1" presStyleIdx="0" presStyleCnt="4"/>
      <dgm:spPr/>
    </dgm:pt>
    <dgm:pt modelId="{C4BCFEDF-E0CD-4046-B5DA-7DD070CDB7C9}" type="pres">
      <dgm:prSet presAssocID="{0F5A68EE-6368-47D5-8D7C-7D8E2A343C66}" presName="parentText" presStyleLbl="node1" presStyleIdx="0" presStyleCnt="4" custScaleY="88340">
        <dgm:presLayoutVars>
          <dgm:chMax val="0"/>
          <dgm:bulletEnabled val="1"/>
        </dgm:presLayoutVars>
      </dgm:prSet>
      <dgm:spPr/>
    </dgm:pt>
    <dgm:pt modelId="{C11C2B2E-CDC3-4D49-BA2B-198697649759}" type="pres">
      <dgm:prSet presAssocID="{0F5A68EE-6368-47D5-8D7C-7D8E2A343C66}" presName="negativeSpace" presStyleCnt="0"/>
      <dgm:spPr/>
    </dgm:pt>
    <dgm:pt modelId="{4B911182-5E4C-4E2E-9662-D169AEA656E4}" type="pres">
      <dgm:prSet presAssocID="{0F5A68EE-6368-47D5-8D7C-7D8E2A343C66}" presName="childText" presStyleLbl="conFgAcc1" presStyleIdx="0" presStyleCnt="4">
        <dgm:presLayoutVars>
          <dgm:bulletEnabled val="1"/>
        </dgm:presLayoutVars>
      </dgm:prSet>
      <dgm:spPr/>
    </dgm:pt>
    <dgm:pt modelId="{BDF10D0E-1BC1-4625-9820-C61DDE619DA9}" type="pres">
      <dgm:prSet presAssocID="{9F06E0FC-FDBC-4D7E-8CFC-7E2280BFEC6C}" presName="spaceBetweenRectangles" presStyleCnt="0"/>
      <dgm:spPr/>
    </dgm:pt>
    <dgm:pt modelId="{C085D8A0-BC31-43BB-BA55-B1032527E7A6}" type="pres">
      <dgm:prSet presAssocID="{4EC3B49A-2F4F-4B82-A927-AC28CC56D2B7}" presName="parentLin" presStyleCnt="0"/>
      <dgm:spPr/>
    </dgm:pt>
    <dgm:pt modelId="{45575D16-9FFD-42F5-862A-45FB63DE9C02}" type="pres">
      <dgm:prSet presAssocID="{4EC3B49A-2F4F-4B82-A927-AC28CC56D2B7}" presName="parentLeftMargin" presStyleLbl="node1" presStyleIdx="0" presStyleCnt="4"/>
      <dgm:spPr/>
    </dgm:pt>
    <dgm:pt modelId="{3145339D-C2BC-46AE-B2BC-82A62C6A3AB8}" type="pres">
      <dgm:prSet presAssocID="{4EC3B49A-2F4F-4B82-A927-AC28CC56D2B7}" presName="parentText" presStyleLbl="node1" presStyleIdx="1" presStyleCnt="4" custScaleY="88340">
        <dgm:presLayoutVars>
          <dgm:chMax val="0"/>
          <dgm:bulletEnabled val="1"/>
        </dgm:presLayoutVars>
      </dgm:prSet>
      <dgm:spPr/>
    </dgm:pt>
    <dgm:pt modelId="{3BD95421-D4DE-403E-A417-C386A91882C4}" type="pres">
      <dgm:prSet presAssocID="{4EC3B49A-2F4F-4B82-A927-AC28CC56D2B7}" presName="negativeSpace" presStyleCnt="0"/>
      <dgm:spPr/>
    </dgm:pt>
    <dgm:pt modelId="{BB7C54AF-CB59-49EF-86EA-DCD6F0673503}" type="pres">
      <dgm:prSet presAssocID="{4EC3B49A-2F4F-4B82-A927-AC28CC56D2B7}" presName="childText" presStyleLbl="conFgAcc1" presStyleIdx="1" presStyleCnt="4">
        <dgm:presLayoutVars>
          <dgm:bulletEnabled val="1"/>
        </dgm:presLayoutVars>
      </dgm:prSet>
      <dgm:spPr/>
    </dgm:pt>
    <dgm:pt modelId="{E8834743-5C71-40E7-8010-2F010BEB2DE0}" type="pres">
      <dgm:prSet presAssocID="{E977332B-44CA-401D-96EE-7648BF11BA65}" presName="spaceBetweenRectangles" presStyleCnt="0"/>
      <dgm:spPr/>
    </dgm:pt>
    <dgm:pt modelId="{47E4386D-1A42-4400-A7AA-F92E6F624D1E}" type="pres">
      <dgm:prSet presAssocID="{A4417A24-E469-4EE2-95A7-FEA995310D38}" presName="parentLin" presStyleCnt="0"/>
      <dgm:spPr/>
    </dgm:pt>
    <dgm:pt modelId="{F50876A1-6A6E-4E0B-A1F2-31F7C8DDFA8A}" type="pres">
      <dgm:prSet presAssocID="{A4417A24-E469-4EE2-95A7-FEA995310D38}" presName="parentLeftMargin" presStyleLbl="node1" presStyleIdx="1" presStyleCnt="4"/>
      <dgm:spPr/>
    </dgm:pt>
    <dgm:pt modelId="{82283BE3-D77A-45A2-AF39-F282E046139C}" type="pres">
      <dgm:prSet presAssocID="{A4417A24-E469-4EE2-95A7-FEA995310D38}" presName="parentText" presStyleLbl="node1" presStyleIdx="2" presStyleCnt="4" custScaleY="88340">
        <dgm:presLayoutVars>
          <dgm:chMax val="0"/>
          <dgm:bulletEnabled val="1"/>
        </dgm:presLayoutVars>
      </dgm:prSet>
      <dgm:spPr/>
    </dgm:pt>
    <dgm:pt modelId="{D186D70C-1710-42FE-AB80-0DCDA9801AAB}" type="pres">
      <dgm:prSet presAssocID="{A4417A24-E469-4EE2-95A7-FEA995310D38}" presName="negativeSpace" presStyleCnt="0"/>
      <dgm:spPr/>
    </dgm:pt>
    <dgm:pt modelId="{F0FD566D-3C3C-4A25-84D8-9831FBA01F77}" type="pres">
      <dgm:prSet presAssocID="{A4417A24-E469-4EE2-95A7-FEA995310D38}" presName="childText" presStyleLbl="conFgAcc1" presStyleIdx="2" presStyleCnt="4">
        <dgm:presLayoutVars>
          <dgm:bulletEnabled val="1"/>
        </dgm:presLayoutVars>
      </dgm:prSet>
      <dgm:spPr/>
    </dgm:pt>
    <dgm:pt modelId="{2A1123C1-573C-4FCC-BB31-CEDEE8D54410}" type="pres">
      <dgm:prSet presAssocID="{A849B48E-9EE9-4E8C-AA6A-24641BCF58CA}" presName="spaceBetweenRectangles" presStyleCnt="0"/>
      <dgm:spPr/>
    </dgm:pt>
    <dgm:pt modelId="{76173742-12C6-438E-9767-BDE21BF8BF1F}" type="pres">
      <dgm:prSet presAssocID="{4C0F2DBB-A030-4FAB-82CF-6DDB39C5E245}" presName="parentLin" presStyleCnt="0"/>
      <dgm:spPr/>
    </dgm:pt>
    <dgm:pt modelId="{932448F3-E17F-494B-A23A-C4EBCDE486AA}" type="pres">
      <dgm:prSet presAssocID="{4C0F2DBB-A030-4FAB-82CF-6DDB39C5E245}" presName="parentLeftMargin" presStyleLbl="node1" presStyleIdx="2" presStyleCnt="4"/>
      <dgm:spPr/>
    </dgm:pt>
    <dgm:pt modelId="{CA75E052-D404-4981-A843-A3ED771A05D3}" type="pres">
      <dgm:prSet presAssocID="{4C0F2DBB-A030-4FAB-82CF-6DDB39C5E245}" presName="parentText" presStyleLbl="node1" presStyleIdx="3" presStyleCnt="4" custScaleY="88340">
        <dgm:presLayoutVars>
          <dgm:chMax val="0"/>
          <dgm:bulletEnabled val="1"/>
        </dgm:presLayoutVars>
      </dgm:prSet>
      <dgm:spPr/>
    </dgm:pt>
    <dgm:pt modelId="{8FE55E28-D01B-4A27-B2B1-6B45B43135F8}" type="pres">
      <dgm:prSet presAssocID="{4C0F2DBB-A030-4FAB-82CF-6DDB39C5E245}" presName="negativeSpace" presStyleCnt="0"/>
      <dgm:spPr/>
    </dgm:pt>
    <dgm:pt modelId="{2E2EF416-3995-4006-8E75-15DB7767007B}" type="pres">
      <dgm:prSet presAssocID="{4C0F2DBB-A030-4FAB-82CF-6DDB39C5E245}" presName="childText" presStyleLbl="conFgAcc1" presStyleIdx="3" presStyleCnt="4">
        <dgm:presLayoutVars>
          <dgm:bulletEnabled val="1"/>
        </dgm:presLayoutVars>
      </dgm:prSet>
      <dgm:spPr/>
    </dgm:pt>
  </dgm:ptLst>
  <dgm:cxnLst>
    <dgm:cxn modelId="{4318B305-BDB6-44B1-BCE7-5D5D80C42913}" type="presOf" srcId="{0B77BD1F-0545-46E9-A47D-456FC65DF1D5}" destId="{BB7C54AF-CB59-49EF-86EA-DCD6F0673503}" srcOrd="0" destOrd="0" presId="urn:microsoft.com/office/officeart/2005/8/layout/list1"/>
    <dgm:cxn modelId="{E0E97916-FD39-49F4-BF7B-928D4402E30C}" type="presOf" srcId="{D8765420-A8E4-4139-9444-1A2524C972DD}" destId="{F0FD566D-3C3C-4A25-84D8-9831FBA01F77}" srcOrd="0" destOrd="0" presId="urn:microsoft.com/office/officeart/2005/8/layout/list1"/>
    <dgm:cxn modelId="{89ECAB1A-E237-41C4-B7C3-89974679A5FA}" srcId="{A4417A24-E469-4EE2-95A7-FEA995310D38}" destId="{D8765420-A8E4-4139-9444-1A2524C972DD}" srcOrd="0" destOrd="0" parTransId="{BFC28534-52BA-417A-ADB4-C2E254131BA4}" sibTransId="{03457833-F6EA-4B5C-9BD5-8BE1A06E3191}"/>
    <dgm:cxn modelId="{9D4FA21D-058F-4A86-BCB0-4BE1948B50AD}" srcId="{0F5A68EE-6368-47D5-8D7C-7D8E2A343C66}" destId="{5E90B8E9-7BFA-40C9-A32A-C211600A6C21}" srcOrd="0" destOrd="0" parTransId="{9FA41017-9078-49FE-82C0-26016FD9060E}" sibTransId="{CC36B3D3-05CB-486B-B112-A30F07D6C2E0}"/>
    <dgm:cxn modelId="{EB2CF839-2AE2-46C7-AE65-8BB3DD989C75}" type="presOf" srcId="{2EF5DF25-951B-4205-8003-D27CB56E7F14}" destId="{BB7C54AF-CB59-49EF-86EA-DCD6F0673503}" srcOrd="0" destOrd="1" presId="urn:microsoft.com/office/officeart/2005/8/layout/list1"/>
    <dgm:cxn modelId="{EAA9563A-6C1A-4A9D-8DE5-8D52A20B0930}" srcId="{4EC3B49A-2F4F-4B82-A927-AC28CC56D2B7}" destId="{0B77BD1F-0545-46E9-A47D-456FC65DF1D5}" srcOrd="0" destOrd="0" parTransId="{C42E1FBF-73A8-4D5D-B351-0D0457912811}" sibTransId="{88576904-4A64-4B17-808D-836D5A81F3FB}"/>
    <dgm:cxn modelId="{AF1C9F49-34F8-423C-9FF7-D26C70FEDB36}" type="presOf" srcId="{0EF3EFA3-6424-4178-8BA9-C25F08A15A01}" destId="{2E2EF416-3995-4006-8E75-15DB7767007B}" srcOrd="0" destOrd="0" presId="urn:microsoft.com/office/officeart/2005/8/layout/list1"/>
    <dgm:cxn modelId="{42F4CF4B-CC2E-4715-8156-247CEF6D10B1}" type="presOf" srcId="{A5FCDDFD-1A54-4CFA-B0C2-C5804ACABE61}" destId="{4A40D949-551F-4AEC-AD6C-9FF6A48E8A6F}" srcOrd="0" destOrd="0" presId="urn:microsoft.com/office/officeart/2005/8/layout/list1"/>
    <dgm:cxn modelId="{696AED4F-49FE-4B4E-BF98-E2F004C11B66}" srcId="{4C0F2DBB-A030-4FAB-82CF-6DDB39C5E245}" destId="{0EF3EFA3-6424-4178-8BA9-C25F08A15A01}" srcOrd="0" destOrd="0" parTransId="{5FBCB32C-C4B8-4336-B502-150957836120}" sibTransId="{B657B4D9-6255-4582-8D03-BB535DFCCE9E}"/>
    <dgm:cxn modelId="{97DEAB50-8281-4911-8E0B-4EE40CF82F64}" type="presOf" srcId="{0F5A68EE-6368-47D5-8D7C-7D8E2A343C66}" destId="{4F96C335-14B8-4BEE-B4DE-096CBCB3DEC6}" srcOrd="0" destOrd="0" presId="urn:microsoft.com/office/officeart/2005/8/layout/list1"/>
    <dgm:cxn modelId="{344A1151-4C6F-43C1-9158-CE76A825FDF2}" type="presOf" srcId="{4EC3B49A-2F4F-4B82-A927-AC28CC56D2B7}" destId="{45575D16-9FFD-42F5-862A-45FB63DE9C02}" srcOrd="0" destOrd="0" presId="urn:microsoft.com/office/officeart/2005/8/layout/list1"/>
    <dgm:cxn modelId="{F3E5EF77-799B-44E5-BB02-274273194D9D}" type="presOf" srcId="{4EC3B49A-2F4F-4B82-A927-AC28CC56D2B7}" destId="{3145339D-C2BC-46AE-B2BC-82A62C6A3AB8}" srcOrd="1" destOrd="0" presId="urn:microsoft.com/office/officeart/2005/8/layout/list1"/>
    <dgm:cxn modelId="{8A1D607C-B113-4258-AF66-8BA9CDF59C2D}" type="presOf" srcId="{0F5A68EE-6368-47D5-8D7C-7D8E2A343C66}" destId="{C4BCFEDF-E0CD-4046-B5DA-7DD070CDB7C9}" srcOrd="1" destOrd="0" presId="urn:microsoft.com/office/officeart/2005/8/layout/list1"/>
    <dgm:cxn modelId="{EEDC2D7E-5A90-48B3-BC85-BFE4C62A8438}" srcId="{A4417A24-E469-4EE2-95A7-FEA995310D38}" destId="{A47BCAAF-2B24-4F01-A1E2-06039996CE00}" srcOrd="1" destOrd="0" parTransId="{A2330F34-ECFD-4BCF-9CD9-46679511C42A}" sibTransId="{FF207422-61B8-4175-B1E3-9BE21FDC1835}"/>
    <dgm:cxn modelId="{527F3F7F-7A21-462D-834D-690DC66A8DBC}" srcId="{A5FCDDFD-1A54-4CFA-B0C2-C5804ACABE61}" destId="{4EC3B49A-2F4F-4B82-A927-AC28CC56D2B7}" srcOrd="1" destOrd="0" parTransId="{B4B38A2C-8503-4231-9DA1-A006B0431AB2}" sibTransId="{E977332B-44CA-401D-96EE-7648BF11BA65}"/>
    <dgm:cxn modelId="{B528148A-DA11-4E10-AD92-7D2AB66BAEEE}" srcId="{A5FCDDFD-1A54-4CFA-B0C2-C5804ACABE61}" destId="{A4417A24-E469-4EE2-95A7-FEA995310D38}" srcOrd="2" destOrd="0" parTransId="{D0E53AA4-CACB-4641-B216-3F23A96176D2}" sibTransId="{A849B48E-9EE9-4E8C-AA6A-24641BCF58CA}"/>
    <dgm:cxn modelId="{1838CA93-DC82-45AA-B76D-5746040C835D}" type="presOf" srcId="{4C0F2DBB-A030-4FAB-82CF-6DDB39C5E245}" destId="{CA75E052-D404-4981-A843-A3ED771A05D3}" srcOrd="1" destOrd="0" presId="urn:microsoft.com/office/officeart/2005/8/layout/list1"/>
    <dgm:cxn modelId="{48891998-6F14-43E8-BEC7-CEC2B69F5D4C}" srcId="{4EC3B49A-2F4F-4B82-A927-AC28CC56D2B7}" destId="{2EF5DF25-951B-4205-8003-D27CB56E7F14}" srcOrd="1" destOrd="0" parTransId="{175B16EC-AB7A-46C3-A4A6-613BC88618CA}" sibTransId="{03FEA04A-FB9E-41F6-81E6-FE3E5D17B3E7}"/>
    <dgm:cxn modelId="{887C869A-1BD7-46C0-B2B5-709B25352B91}" type="presOf" srcId="{4C0F2DBB-A030-4FAB-82CF-6DDB39C5E245}" destId="{932448F3-E17F-494B-A23A-C4EBCDE486AA}" srcOrd="0" destOrd="0" presId="urn:microsoft.com/office/officeart/2005/8/layout/list1"/>
    <dgm:cxn modelId="{C08A6AA3-70BE-4C55-8E92-E634B6FA5DF3}" srcId="{A5FCDDFD-1A54-4CFA-B0C2-C5804ACABE61}" destId="{4C0F2DBB-A030-4FAB-82CF-6DDB39C5E245}" srcOrd="3" destOrd="0" parTransId="{5F36E94C-8D6F-4CAA-9C07-AA4F2C077432}" sibTransId="{B00891EC-B3FA-4A1E-9785-6BB06454D0FB}"/>
    <dgm:cxn modelId="{7EF7AAA4-CA4A-49A4-AC73-0DBBA3C1B586}" type="presOf" srcId="{A4417A24-E469-4EE2-95A7-FEA995310D38}" destId="{F50876A1-6A6E-4E0B-A1F2-31F7C8DDFA8A}" srcOrd="0" destOrd="0" presId="urn:microsoft.com/office/officeart/2005/8/layout/list1"/>
    <dgm:cxn modelId="{E121F8D2-6DBC-4E1E-BF73-C421F1BC69DD}" type="presOf" srcId="{5E90B8E9-7BFA-40C9-A32A-C211600A6C21}" destId="{4B911182-5E4C-4E2E-9662-D169AEA656E4}" srcOrd="0" destOrd="0" presId="urn:microsoft.com/office/officeart/2005/8/layout/list1"/>
    <dgm:cxn modelId="{0A59EED4-E79F-4FF7-8250-9C78FFDC7FD0}" type="presOf" srcId="{A47BCAAF-2B24-4F01-A1E2-06039996CE00}" destId="{F0FD566D-3C3C-4A25-84D8-9831FBA01F77}" srcOrd="0" destOrd="1" presId="urn:microsoft.com/office/officeart/2005/8/layout/list1"/>
    <dgm:cxn modelId="{13C296D5-E7D5-4839-9EB5-680A16A63657}" srcId="{A5FCDDFD-1A54-4CFA-B0C2-C5804ACABE61}" destId="{0F5A68EE-6368-47D5-8D7C-7D8E2A343C66}" srcOrd="0" destOrd="0" parTransId="{44415422-F22F-4252-8833-4972C71D395E}" sibTransId="{9F06E0FC-FDBC-4D7E-8CFC-7E2280BFEC6C}"/>
    <dgm:cxn modelId="{A12120F7-D4C8-41AC-BEA6-3695F9D3ADB2}" type="presOf" srcId="{A4417A24-E469-4EE2-95A7-FEA995310D38}" destId="{82283BE3-D77A-45A2-AF39-F282E046139C}" srcOrd="1" destOrd="0" presId="urn:microsoft.com/office/officeart/2005/8/layout/list1"/>
    <dgm:cxn modelId="{5F7FF638-412C-4986-B8ED-CA2AA5045723}" type="presParOf" srcId="{4A40D949-551F-4AEC-AD6C-9FF6A48E8A6F}" destId="{78C27897-00F0-46E1-9826-6B9B46D28AEA}" srcOrd="0" destOrd="0" presId="urn:microsoft.com/office/officeart/2005/8/layout/list1"/>
    <dgm:cxn modelId="{AEB14826-7B66-43A6-9EC8-36AF06B80CEB}" type="presParOf" srcId="{78C27897-00F0-46E1-9826-6B9B46D28AEA}" destId="{4F96C335-14B8-4BEE-B4DE-096CBCB3DEC6}" srcOrd="0" destOrd="0" presId="urn:microsoft.com/office/officeart/2005/8/layout/list1"/>
    <dgm:cxn modelId="{D38CCD83-98E1-493D-A821-8AF051C53FBE}" type="presParOf" srcId="{78C27897-00F0-46E1-9826-6B9B46D28AEA}" destId="{C4BCFEDF-E0CD-4046-B5DA-7DD070CDB7C9}" srcOrd="1" destOrd="0" presId="urn:microsoft.com/office/officeart/2005/8/layout/list1"/>
    <dgm:cxn modelId="{E7469B8A-663F-4966-B010-4DCE51378064}" type="presParOf" srcId="{4A40D949-551F-4AEC-AD6C-9FF6A48E8A6F}" destId="{C11C2B2E-CDC3-4D49-BA2B-198697649759}" srcOrd="1" destOrd="0" presId="urn:microsoft.com/office/officeart/2005/8/layout/list1"/>
    <dgm:cxn modelId="{E2D32F19-F2E9-40B0-B68A-30C74BCA09C9}" type="presParOf" srcId="{4A40D949-551F-4AEC-AD6C-9FF6A48E8A6F}" destId="{4B911182-5E4C-4E2E-9662-D169AEA656E4}" srcOrd="2" destOrd="0" presId="urn:microsoft.com/office/officeart/2005/8/layout/list1"/>
    <dgm:cxn modelId="{567AE994-77B2-467A-8206-7ED0FE43DCFB}" type="presParOf" srcId="{4A40D949-551F-4AEC-AD6C-9FF6A48E8A6F}" destId="{BDF10D0E-1BC1-4625-9820-C61DDE619DA9}" srcOrd="3" destOrd="0" presId="urn:microsoft.com/office/officeart/2005/8/layout/list1"/>
    <dgm:cxn modelId="{69E1BB72-8160-431B-B91B-B0540BFDADC1}" type="presParOf" srcId="{4A40D949-551F-4AEC-AD6C-9FF6A48E8A6F}" destId="{C085D8A0-BC31-43BB-BA55-B1032527E7A6}" srcOrd="4" destOrd="0" presId="urn:microsoft.com/office/officeart/2005/8/layout/list1"/>
    <dgm:cxn modelId="{FB6DF3C6-E0F9-4CA8-9B4B-D0898D254CF4}" type="presParOf" srcId="{C085D8A0-BC31-43BB-BA55-B1032527E7A6}" destId="{45575D16-9FFD-42F5-862A-45FB63DE9C02}" srcOrd="0" destOrd="0" presId="urn:microsoft.com/office/officeart/2005/8/layout/list1"/>
    <dgm:cxn modelId="{B34CDB6E-FE3D-4797-9277-C1CBF6A228A0}" type="presParOf" srcId="{C085D8A0-BC31-43BB-BA55-B1032527E7A6}" destId="{3145339D-C2BC-46AE-B2BC-82A62C6A3AB8}" srcOrd="1" destOrd="0" presId="urn:microsoft.com/office/officeart/2005/8/layout/list1"/>
    <dgm:cxn modelId="{50D1C187-0385-44CB-9063-7A615ED571C5}" type="presParOf" srcId="{4A40D949-551F-4AEC-AD6C-9FF6A48E8A6F}" destId="{3BD95421-D4DE-403E-A417-C386A91882C4}" srcOrd="5" destOrd="0" presId="urn:microsoft.com/office/officeart/2005/8/layout/list1"/>
    <dgm:cxn modelId="{A9076739-C55D-4527-9EF1-32BDB6BD4A81}" type="presParOf" srcId="{4A40D949-551F-4AEC-AD6C-9FF6A48E8A6F}" destId="{BB7C54AF-CB59-49EF-86EA-DCD6F0673503}" srcOrd="6" destOrd="0" presId="urn:microsoft.com/office/officeart/2005/8/layout/list1"/>
    <dgm:cxn modelId="{05F9A65F-DD45-4BB5-B97A-AB719DD2F26C}" type="presParOf" srcId="{4A40D949-551F-4AEC-AD6C-9FF6A48E8A6F}" destId="{E8834743-5C71-40E7-8010-2F010BEB2DE0}" srcOrd="7" destOrd="0" presId="urn:microsoft.com/office/officeart/2005/8/layout/list1"/>
    <dgm:cxn modelId="{D7E4F8FC-552F-4C26-9D46-7C0037285838}" type="presParOf" srcId="{4A40D949-551F-4AEC-AD6C-9FF6A48E8A6F}" destId="{47E4386D-1A42-4400-A7AA-F92E6F624D1E}" srcOrd="8" destOrd="0" presId="urn:microsoft.com/office/officeart/2005/8/layout/list1"/>
    <dgm:cxn modelId="{A0378EF9-63B6-4BA8-A6C8-05E7AB5BF6B1}" type="presParOf" srcId="{47E4386D-1A42-4400-A7AA-F92E6F624D1E}" destId="{F50876A1-6A6E-4E0B-A1F2-31F7C8DDFA8A}" srcOrd="0" destOrd="0" presId="urn:microsoft.com/office/officeart/2005/8/layout/list1"/>
    <dgm:cxn modelId="{C21AFB0F-77B9-4CAE-B24E-28B593472E89}" type="presParOf" srcId="{47E4386D-1A42-4400-A7AA-F92E6F624D1E}" destId="{82283BE3-D77A-45A2-AF39-F282E046139C}" srcOrd="1" destOrd="0" presId="urn:microsoft.com/office/officeart/2005/8/layout/list1"/>
    <dgm:cxn modelId="{DE67AB39-6228-4C53-B236-D0A3340AFB75}" type="presParOf" srcId="{4A40D949-551F-4AEC-AD6C-9FF6A48E8A6F}" destId="{D186D70C-1710-42FE-AB80-0DCDA9801AAB}" srcOrd="9" destOrd="0" presId="urn:microsoft.com/office/officeart/2005/8/layout/list1"/>
    <dgm:cxn modelId="{D3A6A154-2C9C-412B-A7D4-AC3D59D79152}" type="presParOf" srcId="{4A40D949-551F-4AEC-AD6C-9FF6A48E8A6F}" destId="{F0FD566D-3C3C-4A25-84D8-9831FBA01F77}" srcOrd="10" destOrd="0" presId="urn:microsoft.com/office/officeart/2005/8/layout/list1"/>
    <dgm:cxn modelId="{1459EAFE-33C3-472F-B719-7978EC5961CE}" type="presParOf" srcId="{4A40D949-551F-4AEC-AD6C-9FF6A48E8A6F}" destId="{2A1123C1-573C-4FCC-BB31-CEDEE8D54410}" srcOrd="11" destOrd="0" presId="urn:microsoft.com/office/officeart/2005/8/layout/list1"/>
    <dgm:cxn modelId="{C58763CB-2855-40A1-832F-644DB558473C}" type="presParOf" srcId="{4A40D949-551F-4AEC-AD6C-9FF6A48E8A6F}" destId="{76173742-12C6-438E-9767-BDE21BF8BF1F}" srcOrd="12" destOrd="0" presId="urn:microsoft.com/office/officeart/2005/8/layout/list1"/>
    <dgm:cxn modelId="{B442E6A8-0AEB-4108-9EAA-5741608D0971}" type="presParOf" srcId="{76173742-12C6-438E-9767-BDE21BF8BF1F}" destId="{932448F3-E17F-494B-A23A-C4EBCDE486AA}" srcOrd="0" destOrd="0" presId="urn:microsoft.com/office/officeart/2005/8/layout/list1"/>
    <dgm:cxn modelId="{FF72C281-E990-404D-A643-490D690ABE16}" type="presParOf" srcId="{76173742-12C6-438E-9767-BDE21BF8BF1F}" destId="{CA75E052-D404-4981-A843-A3ED771A05D3}" srcOrd="1" destOrd="0" presId="urn:microsoft.com/office/officeart/2005/8/layout/list1"/>
    <dgm:cxn modelId="{43BE8DF5-F1BB-4561-BDBE-98820B626E91}" type="presParOf" srcId="{4A40D949-551F-4AEC-AD6C-9FF6A48E8A6F}" destId="{8FE55E28-D01B-4A27-B2B1-6B45B43135F8}" srcOrd="13" destOrd="0" presId="urn:microsoft.com/office/officeart/2005/8/layout/list1"/>
    <dgm:cxn modelId="{49AC8618-65E0-4322-B09A-FB74BD05551F}" type="presParOf" srcId="{4A40D949-551F-4AEC-AD6C-9FF6A48E8A6F}" destId="{2E2EF416-3995-4006-8E75-15DB7767007B}" srcOrd="14"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D97CBC-4CDD-4A24-A708-5559727339E4}"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kumimoji="1" lang="ja-JP" altLang="en-US"/>
        </a:p>
      </dgm:t>
    </dgm:pt>
    <dgm:pt modelId="{EFB93524-9221-459B-AC84-3E3646F411E7}">
      <dgm:prSet phldrT="[テキスト]" custT="1"/>
      <dgm:spPr/>
      <dgm:t>
        <a:bodyPr/>
        <a:lstStyle/>
        <a:p>
          <a:r>
            <a:rPr kumimoji="1" lang="ja-JP" altLang="en-US" sz="1600" b="1" dirty="0"/>
            <a:t>社会資源（受け皿）の不足</a:t>
          </a:r>
        </a:p>
      </dgm:t>
    </dgm:pt>
    <dgm:pt modelId="{D1BA0257-2453-40AC-8662-306FAAF3F624}" type="parTrans" cxnId="{94E9C486-5B8E-4660-A544-D5B110DC3EC0}">
      <dgm:prSet/>
      <dgm:spPr/>
      <dgm:t>
        <a:bodyPr/>
        <a:lstStyle/>
        <a:p>
          <a:endParaRPr kumimoji="1" lang="ja-JP" altLang="en-US" sz="1400"/>
        </a:p>
      </dgm:t>
    </dgm:pt>
    <dgm:pt modelId="{A382367B-05D3-47C6-8747-B7C9AB79CDC5}" type="sibTrans" cxnId="{94E9C486-5B8E-4660-A544-D5B110DC3EC0}">
      <dgm:prSet/>
      <dgm:spPr/>
      <dgm:t>
        <a:bodyPr/>
        <a:lstStyle/>
        <a:p>
          <a:endParaRPr kumimoji="1" lang="ja-JP" altLang="en-US" sz="1400"/>
        </a:p>
      </dgm:t>
    </dgm:pt>
    <dgm:pt modelId="{65D8E820-4C9C-4C31-9872-0C749CF2F749}">
      <dgm:prSet phldrT="[テキスト]" custT="1"/>
      <dgm:spPr/>
      <dgm:t>
        <a:bodyPr/>
        <a:lstStyle/>
        <a:p>
          <a:r>
            <a:rPr kumimoji="1" lang="ja-JP" altLang="en-US" sz="1600" b="1" dirty="0"/>
            <a:t>相談対応課の連携不足</a:t>
          </a:r>
        </a:p>
      </dgm:t>
    </dgm:pt>
    <dgm:pt modelId="{3FA844D9-C6F0-422F-89CC-2D30FA44FACC}" type="parTrans" cxnId="{8BD29880-A7A7-4381-AEB7-158745551523}">
      <dgm:prSet/>
      <dgm:spPr/>
      <dgm:t>
        <a:bodyPr/>
        <a:lstStyle/>
        <a:p>
          <a:endParaRPr kumimoji="1" lang="ja-JP" altLang="en-US" sz="1400"/>
        </a:p>
      </dgm:t>
    </dgm:pt>
    <dgm:pt modelId="{99F50048-8650-4A14-91E5-B4DB5DBCFFB6}" type="sibTrans" cxnId="{8BD29880-A7A7-4381-AEB7-158745551523}">
      <dgm:prSet/>
      <dgm:spPr/>
      <dgm:t>
        <a:bodyPr/>
        <a:lstStyle/>
        <a:p>
          <a:endParaRPr kumimoji="1" lang="ja-JP" altLang="en-US" sz="1400"/>
        </a:p>
      </dgm:t>
    </dgm:pt>
    <dgm:pt modelId="{677F1AE3-F5A3-4BC8-98CE-4945A26B4F06}">
      <dgm:prSet phldrT="[テキスト]" custT="1"/>
      <dgm:spPr/>
      <dgm:t>
        <a:bodyPr/>
        <a:lstStyle/>
        <a:p>
          <a:r>
            <a:rPr kumimoji="1" lang="ja-JP" altLang="en-US" sz="1300" dirty="0"/>
            <a:t>発達障がいの診断ができる専門医療機関の不足により</a:t>
          </a:r>
          <a:r>
            <a:rPr kumimoji="1" lang="ja-JP" altLang="en-US" sz="1300" dirty="0">
              <a:solidFill>
                <a:schemeClr val="tx1"/>
              </a:solidFill>
            </a:rPr>
            <a:t>、待機がある。このため、サービス利用に診断書を必須としている場合、必</a:t>
          </a:r>
          <a:r>
            <a:rPr kumimoji="1" lang="ja-JP" altLang="en-US" sz="1300" dirty="0"/>
            <a:t>要な時期に利用できない。</a:t>
          </a:r>
        </a:p>
      </dgm:t>
    </dgm:pt>
    <dgm:pt modelId="{6D2384E9-0BC9-44FF-85D4-817B1DDC06B3}" type="parTrans" cxnId="{192F4FA5-C62E-4CB8-9B29-3DB891AC9672}">
      <dgm:prSet/>
      <dgm:spPr/>
      <dgm:t>
        <a:bodyPr/>
        <a:lstStyle/>
        <a:p>
          <a:endParaRPr kumimoji="1" lang="ja-JP" altLang="en-US" sz="1400"/>
        </a:p>
      </dgm:t>
    </dgm:pt>
    <dgm:pt modelId="{B44A6445-4B31-469E-AF89-085025A26FC4}" type="sibTrans" cxnId="{192F4FA5-C62E-4CB8-9B29-3DB891AC9672}">
      <dgm:prSet/>
      <dgm:spPr/>
      <dgm:t>
        <a:bodyPr/>
        <a:lstStyle/>
        <a:p>
          <a:endParaRPr kumimoji="1" lang="ja-JP" altLang="en-US" sz="1400"/>
        </a:p>
      </dgm:t>
    </dgm:pt>
    <dgm:pt modelId="{26F15A01-D2A2-4A46-A594-CEDF2F7A6870}">
      <dgm:prSet phldrT="[テキスト]" custT="1"/>
      <dgm:spPr/>
      <dgm:t>
        <a:bodyPr/>
        <a:lstStyle/>
        <a:p>
          <a:r>
            <a:rPr kumimoji="1" lang="ja-JP" altLang="en-US" sz="1300" dirty="0"/>
            <a:t>未就学の間は母子保健所管課、就学後は教育センター、福祉は障がい福祉所管課や児童発達支援センター、保育所等</a:t>
          </a:r>
          <a:r>
            <a:rPr kumimoji="1" lang="ja-JP" altLang="en-US" sz="1300" dirty="0">
              <a:solidFill>
                <a:schemeClr val="tx1"/>
              </a:solidFill>
            </a:rPr>
            <a:t>のことは</a:t>
          </a:r>
          <a:r>
            <a:rPr kumimoji="1" lang="ja-JP" altLang="en-US" sz="1300" dirty="0"/>
            <a:t>子育て支援所管課など、相談対応者が異なるため、これまでの経過を踏まえた一体的な対応ができない。</a:t>
          </a:r>
        </a:p>
      </dgm:t>
    </dgm:pt>
    <dgm:pt modelId="{CE32E2F1-B011-4D07-9FCA-05E186AEFFB5}" type="parTrans" cxnId="{6AD0972A-96BD-451E-9035-400260D60D75}">
      <dgm:prSet/>
      <dgm:spPr/>
      <dgm:t>
        <a:bodyPr/>
        <a:lstStyle/>
        <a:p>
          <a:endParaRPr kumimoji="1" lang="ja-JP" altLang="en-US" sz="1400"/>
        </a:p>
      </dgm:t>
    </dgm:pt>
    <dgm:pt modelId="{0FE5ACBD-F5A1-411A-A4A5-AA10F4180D44}" type="sibTrans" cxnId="{6AD0972A-96BD-451E-9035-400260D60D75}">
      <dgm:prSet/>
      <dgm:spPr/>
      <dgm:t>
        <a:bodyPr/>
        <a:lstStyle/>
        <a:p>
          <a:endParaRPr kumimoji="1" lang="ja-JP" altLang="en-US" sz="1400"/>
        </a:p>
      </dgm:t>
    </dgm:pt>
    <dgm:pt modelId="{62C09E43-5A5E-4168-B59C-A12813C0354E}">
      <dgm:prSet phldrT="[テキスト]" custT="1"/>
      <dgm:spPr/>
      <dgm:t>
        <a:bodyPr/>
        <a:lstStyle/>
        <a:p>
          <a:r>
            <a:rPr kumimoji="1" lang="ja-JP" altLang="en-US" sz="1300" dirty="0">
              <a:solidFill>
                <a:schemeClr val="tx1"/>
              </a:solidFill>
            </a:rPr>
            <a:t>地域によっては障がい児通所支援事業所の不足により待機が発生し、必要な時期に利用できない。</a:t>
          </a:r>
        </a:p>
      </dgm:t>
    </dgm:pt>
    <dgm:pt modelId="{D4FF230D-0DA0-4FEE-B619-D54E6CB6597C}" type="parTrans" cxnId="{C6BB3D3E-ABB6-48A1-9B69-E3E6E8886306}">
      <dgm:prSet/>
      <dgm:spPr/>
      <dgm:t>
        <a:bodyPr/>
        <a:lstStyle/>
        <a:p>
          <a:endParaRPr kumimoji="1" lang="ja-JP" altLang="en-US"/>
        </a:p>
      </dgm:t>
    </dgm:pt>
    <dgm:pt modelId="{60D68818-36CD-4E3E-94ED-F1511555B094}" type="sibTrans" cxnId="{C6BB3D3E-ABB6-48A1-9B69-E3E6E8886306}">
      <dgm:prSet/>
      <dgm:spPr/>
      <dgm:t>
        <a:bodyPr/>
        <a:lstStyle/>
        <a:p>
          <a:endParaRPr kumimoji="1" lang="ja-JP" altLang="en-US"/>
        </a:p>
      </dgm:t>
    </dgm:pt>
    <dgm:pt modelId="{534BEBEA-835D-4377-BBB5-C487DFEDF5AB}">
      <dgm:prSet phldrT="[テキスト]" custT="1"/>
      <dgm:spPr/>
      <dgm:t>
        <a:bodyPr/>
        <a:lstStyle/>
        <a:p>
          <a:r>
            <a:rPr kumimoji="1" lang="ja-JP" altLang="en-US" sz="1300" dirty="0"/>
            <a:t>心理発達相談などを担う心理士が不足しており、相談対応や発達検査の機会が限定される。</a:t>
          </a:r>
        </a:p>
      </dgm:t>
    </dgm:pt>
    <dgm:pt modelId="{E79FE33E-7A6D-4027-8235-F276194D83E2}" type="parTrans" cxnId="{EF6EC2A1-80B0-4B62-9489-EE5C06EF8F9A}">
      <dgm:prSet/>
      <dgm:spPr/>
      <dgm:t>
        <a:bodyPr/>
        <a:lstStyle/>
        <a:p>
          <a:endParaRPr kumimoji="1" lang="ja-JP" altLang="en-US"/>
        </a:p>
      </dgm:t>
    </dgm:pt>
    <dgm:pt modelId="{056E08C1-45A9-423B-9697-33E451D6078D}" type="sibTrans" cxnId="{EF6EC2A1-80B0-4B62-9489-EE5C06EF8F9A}">
      <dgm:prSet/>
      <dgm:spPr/>
      <dgm:t>
        <a:bodyPr/>
        <a:lstStyle/>
        <a:p>
          <a:endParaRPr kumimoji="1" lang="ja-JP" altLang="en-US"/>
        </a:p>
      </dgm:t>
    </dgm:pt>
    <dgm:pt modelId="{0032FC85-06E2-44A3-B638-96BCCDD37939}">
      <dgm:prSet phldrT="[テキスト]" custT="1"/>
      <dgm:spPr/>
      <dgm:t>
        <a:bodyPr/>
        <a:lstStyle/>
        <a:p>
          <a:r>
            <a:rPr kumimoji="1" lang="ja-JP" altLang="en-US" sz="1500" b="1" dirty="0"/>
            <a:t>必要があっても支援につながらないケースの存在</a:t>
          </a:r>
        </a:p>
      </dgm:t>
    </dgm:pt>
    <dgm:pt modelId="{DC9ABF80-85C0-4AA5-9328-1E70C111FBEF}" type="parTrans" cxnId="{B6E184C5-49EE-4EFF-B07D-CE89819BEDF0}">
      <dgm:prSet/>
      <dgm:spPr/>
      <dgm:t>
        <a:bodyPr/>
        <a:lstStyle/>
        <a:p>
          <a:endParaRPr kumimoji="1" lang="ja-JP" altLang="en-US"/>
        </a:p>
      </dgm:t>
    </dgm:pt>
    <dgm:pt modelId="{32F0BF47-01A0-456C-B6AA-85AC22839BD4}" type="sibTrans" cxnId="{B6E184C5-49EE-4EFF-B07D-CE89819BEDF0}">
      <dgm:prSet/>
      <dgm:spPr/>
      <dgm:t>
        <a:bodyPr/>
        <a:lstStyle/>
        <a:p>
          <a:endParaRPr kumimoji="1" lang="ja-JP" altLang="en-US"/>
        </a:p>
      </dgm:t>
    </dgm:pt>
    <dgm:pt modelId="{40CA0F81-3736-4C45-808D-70AABC0F5268}">
      <dgm:prSet phldrT="[テキスト]" custT="1"/>
      <dgm:spPr/>
      <dgm:t>
        <a:bodyPr/>
        <a:lstStyle/>
        <a:p>
          <a:r>
            <a:rPr kumimoji="1" lang="ja-JP" altLang="en-US" sz="1300" dirty="0"/>
            <a:t>健診結果に納得がいかない場合や、様子見したいというニーズが保護者にある場合、支援が必要でも支援につながらない。</a:t>
          </a:r>
        </a:p>
      </dgm:t>
    </dgm:pt>
    <dgm:pt modelId="{86BFB7A5-87C8-4FB6-A511-D42792B3ABCF}" type="parTrans" cxnId="{2CB4525F-1A45-4CE1-B593-2A382412E592}">
      <dgm:prSet/>
      <dgm:spPr/>
      <dgm:t>
        <a:bodyPr/>
        <a:lstStyle/>
        <a:p>
          <a:endParaRPr kumimoji="1" lang="ja-JP" altLang="en-US"/>
        </a:p>
      </dgm:t>
    </dgm:pt>
    <dgm:pt modelId="{0669DAA8-B136-4F5E-8E3F-04A47601B428}" type="sibTrans" cxnId="{2CB4525F-1A45-4CE1-B593-2A382412E592}">
      <dgm:prSet/>
      <dgm:spPr/>
      <dgm:t>
        <a:bodyPr/>
        <a:lstStyle/>
        <a:p>
          <a:endParaRPr kumimoji="1" lang="ja-JP" altLang="en-US"/>
        </a:p>
      </dgm:t>
    </dgm:pt>
    <dgm:pt modelId="{AA5110FD-6241-4F4E-B51A-7DA088F2D2EA}">
      <dgm:prSet phldrT="[テキスト]" custT="1"/>
      <dgm:spPr/>
      <dgm:t>
        <a:bodyPr/>
        <a:lstStyle/>
        <a:p>
          <a:r>
            <a:rPr kumimoji="1" lang="ja-JP" altLang="en-US" sz="1300" dirty="0"/>
            <a:t>保護者が就労している場合、平日に開催する親子教室や相談等は利用しづらく、保育園等でも課題がなければ見過ごされる。</a:t>
          </a:r>
        </a:p>
      </dgm:t>
    </dgm:pt>
    <dgm:pt modelId="{F6F054AD-D368-401A-82EB-A8EC41F9E2CD}" type="parTrans" cxnId="{812A35BE-9C60-47ED-8041-AA9A5395D3DA}">
      <dgm:prSet/>
      <dgm:spPr/>
      <dgm:t>
        <a:bodyPr/>
        <a:lstStyle/>
        <a:p>
          <a:endParaRPr kumimoji="1" lang="ja-JP" altLang="en-US"/>
        </a:p>
      </dgm:t>
    </dgm:pt>
    <dgm:pt modelId="{A64C8434-1EF4-4239-8842-EA4A89089F28}" type="sibTrans" cxnId="{812A35BE-9C60-47ED-8041-AA9A5395D3DA}">
      <dgm:prSet/>
      <dgm:spPr/>
      <dgm:t>
        <a:bodyPr/>
        <a:lstStyle/>
        <a:p>
          <a:endParaRPr kumimoji="1" lang="ja-JP" altLang="en-US"/>
        </a:p>
      </dgm:t>
    </dgm:pt>
    <dgm:pt modelId="{C2EBB84E-BDDF-4CA4-8FC1-EB385EC7A210}" type="pres">
      <dgm:prSet presAssocID="{66D97CBC-4CDD-4A24-A708-5559727339E4}" presName="linear" presStyleCnt="0">
        <dgm:presLayoutVars>
          <dgm:dir/>
          <dgm:animLvl val="lvl"/>
          <dgm:resizeHandles val="exact"/>
        </dgm:presLayoutVars>
      </dgm:prSet>
      <dgm:spPr/>
    </dgm:pt>
    <dgm:pt modelId="{E43A5599-2265-4DC6-BC80-87BE7168B485}" type="pres">
      <dgm:prSet presAssocID="{EFB93524-9221-459B-AC84-3E3646F411E7}" presName="parentLin" presStyleCnt="0"/>
      <dgm:spPr/>
    </dgm:pt>
    <dgm:pt modelId="{0AF7B3CE-72C9-4B66-AA6E-3A227BAF1DCE}" type="pres">
      <dgm:prSet presAssocID="{EFB93524-9221-459B-AC84-3E3646F411E7}" presName="parentLeftMargin" presStyleLbl="node1" presStyleIdx="0" presStyleCnt="3"/>
      <dgm:spPr/>
    </dgm:pt>
    <dgm:pt modelId="{D6F08063-9455-497F-838C-DAC7FA9DFCDB}" type="pres">
      <dgm:prSet presAssocID="{EFB93524-9221-459B-AC84-3E3646F411E7}" presName="parentText" presStyleLbl="node1" presStyleIdx="0" presStyleCnt="3" custScaleY="76687">
        <dgm:presLayoutVars>
          <dgm:chMax val="0"/>
          <dgm:bulletEnabled val="1"/>
        </dgm:presLayoutVars>
      </dgm:prSet>
      <dgm:spPr/>
    </dgm:pt>
    <dgm:pt modelId="{41B7EAF2-EF4F-4783-A985-A2031AC01856}" type="pres">
      <dgm:prSet presAssocID="{EFB93524-9221-459B-AC84-3E3646F411E7}" presName="negativeSpace" presStyleCnt="0"/>
      <dgm:spPr/>
    </dgm:pt>
    <dgm:pt modelId="{98FE224B-CD6D-4A87-BB3B-F696629C2534}" type="pres">
      <dgm:prSet presAssocID="{EFB93524-9221-459B-AC84-3E3646F411E7}" presName="childText" presStyleLbl="conFgAcc1" presStyleIdx="0" presStyleCnt="3">
        <dgm:presLayoutVars>
          <dgm:bulletEnabled val="1"/>
        </dgm:presLayoutVars>
      </dgm:prSet>
      <dgm:spPr/>
    </dgm:pt>
    <dgm:pt modelId="{8E4D1169-F407-4544-9E6A-8D32C99A3372}" type="pres">
      <dgm:prSet presAssocID="{A382367B-05D3-47C6-8747-B7C9AB79CDC5}" presName="spaceBetweenRectangles" presStyleCnt="0"/>
      <dgm:spPr/>
    </dgm:pt>
    <dgm:pt modelId="{0462B37F-DC33-468B-BCB6-AAA69D406BA9}" type="pres">
      <dgm:prSet presAssocID="{65D8E820-4C9C-4C31-9872-0C749CF2F749}" presName="parentLin" presStyleCnt="0"/>
      <dgm:spPr/>
    </dgm:pt>
    <dgm:pt modelId="{A7777808-6C6D-4CBC-AF69-7497844D510C}" type="pres">
      <dgm:prSet presAssocID="{65D8E820-4C9C-4C31-9872-0C749CF2F749}" presName="parentLeftMargin" presStyleLbl="node1" presStyleIdx="0" presStyleCnt="3"/>
      <dgm:spPr/>
    </dgm:pt>
    <dgm:pt modelId="{C499D5FA-4496-4806-8B89-2AD73E453A71}" type="pres">
      <dgm:prSet presAssocID="{65D8E820-4C9C-4C31-9872-0C749CF2F749}" presName="parentText" presStyleLbl="node1" presStyleIdx="1" presStyleCnt="3" custScaleY="76687">
        <dgm:presLayoutVars>
          <dgm:chMax val="0"/>
          <dgm:bulletEnabled val="1"/>
        </dgm:presLayoutVars>
      </dgm:prSet>
      <dgm:spPr/>
    </dgm:pt>
    <dgm:pt modelId="{B9326635-93FB-476E-9EA1-A45746046ED4}" type="pres">
      <dgm:prSet presAssocID="{65D8E820-4C9C-4C31-9872-0C749CF2F749}" presName="negativeSpace" presStyleCnt="0"/>
      <dgm:spPr/>
    </dgm:pt>
    <dgm:pt modelId="{113860EC-7FFB-438F-BEF6-A1E041497714}" type="pres">
      <dgm:prSet presAssocID="{65D8E820-4C9C-4C31-9872-0C749CF2F749}" presName="childText" presStyleLbl="conFgAcc1" presStyleIdx="1" presStyleCnt="3">
        <dgm:presLayoutVars>
          <dgm:bulletEnabled val="1"/>
        </dgm:presLayoutVars>
      </dgm:prSet>
      <dgm:spPr/>
    </dgm:pt>
    <dgm:pt modelId="{BA1A434F-530C-4DAB-8021-C3D73C3C6135}" type="pres">
      <dgm:prSet presAssocID="{99F50048-8650-4A14-91E5-B4DB5DBCFFB6}" presName="spaceBetweenRectangles" presStyleCnt="0"/>
      <dgm:spPr/>
    </dgm:pt>
    <dgm:pt modelId="{C8736BA5-7B94-4AEA-82A5-40E97A894098}" type="pres">
      <dgm:prSet presAssocID="{0032FC85-06E2-44A3-B638-96BCCDD37939}" presName="parentLin" presStyleCnt="0"/>
      <dgm:spPr/>
    </dgm:pt>
    <dgm:pt modelId="{7B6399B6-ABDB-44F8-B850-B5C4C80451E8}" type="pres">
      <dgm:prSet presAssocID="{0032FC85-06E2-44A3-B638-96BCCDD37939}" presName="parentLeftMargin" presStyleLbl="node1" presStyleIdx="1" presStyleCnt="3"/>
      <dgm:spPr/>
    </dgm:pt>
    <dgm:pt modelId="{C12F903E-D331-4B19-AA2D-46F25B4CF247}" type="pres">
      <dgm:prSet presAssocID="{0032FC85-06E2-44A3-B638-96BCCDD37939}" presName="parentText" presStyleLbl="node1" presStyleIdx="2" presStyleCnt="3" custScaleX="106825" custScaleY="69827" custLinFactNeighborX="-2619" custLinFactNeighborY="-2860">
        <dgm:presLayoutVars>
          <dgm:chMax val="0"/>
          <dgm:bulletEnabled val="1"/>
        </dgm:presLayoutVars>
      </dgm:prSet>
      <dgm:spPr/>
    </dgm:pt>
    <dgm:pt modelId="{5179ABD3-7EB5-46EF-9610-BEA3CB41BC59}" type="pres">
      <dgm:prSet presAssocID="{0032FC85-06E2-44A3-B638-96BCCDD37939}" presName="negativeSpace" presStyleCnt="0"/>
      <dgm:spPr/>
    </dgm:pt>
    <dgm:pt modelId="{E55CCD6D-5BD9-4307-AA51-F8537B0C6E7D}" type="pres">
      <dgm:prSet presAssocID="{0032FC85-06E2-44A3-B638-96BCCDD37939}" presName="childText" presStyleLbl="conFgAcc1" presStyleIdx="2" presStyleCnt="3">
        <dgm:presLayoutVars>
          <dgm:bulletEnabled val="1"/>
        </dgm:presLayoutVars>
      </dgm:prSet>
      <dgm:spPr/>
    </dgm:pt>
  </dgm:ptLst>
  <dgm:cxnLst>
    <dgm:cxn modelId="{8E182C12-1D6D-4EF5-A6DB-38E87BA9DF64}" type="presOf" srcId="{66D97CBC-4CDD-4A24-A708-5559727339E4}" destId="{C2EBB84E-BDDF-4CA4-8FC1-EB385EC7A210}" srcOrd="0" destOrd="0" presId="urn:microsoft.com/office/officeart/2005/8/layout/list1"/>
    <dgm:cxn modelId="{E8828A14-40A4-4F2C-B69B-8080A490704D}" type="presOf" srcId="{65D8E820-4C9C-4C31-9872-0C749CF2F749}" destId="{A7777808-6C6D-4CBC-AF69-7497844D510C}" srcOrd="0" destOrd="0" presId="urn:microsoft.com/office/officeart/2005/8/layout/list1"/>
    <dgm:cxn modelId="{43868020-F1B8-4A3A-A2B1-6E8E856A5A3E}" type="presOf" srcId="{0032FC85-06E2-44A3-B638-96BCCDD37939}" destId="{7B6399B6-ABDB-44F8-B850-B5C4C80451E8}" srcOrd="0" destOrd="0" presId="urn:microsoft.com/office/officeart/2005/8/layout/list1"/>
    <dgm:cxn modelId="{B1CB3229-7E00-4D0B-8D23-D27676113391}" type="presOf" srcId="{534BEBEA-835D-4377-BBB5-C487DFEDF5AB}" destId="{98FE224B-CD6D-4A87-BB3B-F696629C2534}" srcOrd="0" destOrd="2" presId="urn:microsoft.com/office/officeart/2005/8/layout/list1"/>
    <dgm:cxn modelId="{6AD0972A-96BD-451E-9035-400260D60D75}" srcId="{65D8E820-4C9C-4C31-9872-0C749CF2F749}" destId="{26F15A01-D2A2-4A46-A594-CEDF2F7A6870}" srcOrd="0" destOrd="0" parTransId="{CE32E2F1-B011-4D07-9FCA-05E186AEFFB5}" sibTransId="{0FE5ACBD-F5A1-411A-A4A5-AA10F4180D44}"/>
    <dgm:cxn modelId="{8043C735-EDC0-43BF-A9E4-FEE4054FBC32}" type="presOf" srcId="{65D8E820-4C9C-4C31-9872-0C749CF2F749}" destId="{C499D5FA-4496-4806-8B89-2AD73E453A71}" srcOrd="1" destOrd="0" presId="urn:microsoft.com/office/officeart/2005/8/layout/list1"/>
    <dgm:cxn modelId="{9DD4D538-5713-4CEF-9B64-D2A086B9DFFC}" type="presOf" srcId="{677F1AE3-F5A3-4BC8-98CE-4945A26B4F06}" destId="{98FE224B-CD6D-4A87-BB3B-F696629C2534}" srcOrd="0" destOrd="0" presId="urn:microsoft.com/office/officeart/2005/8/layout/list1"/>
    <dgm:cxn modelId="{C6BB3D3E-ABB6-48A1-9B69-E3E6E8886306}" srcId="{EFB93524-9221-459B-AC84-3E3646F411E7}" destId="{62C09E43-5A5E-4168-B59C-A12813C0354E}" srcOrd="1" destOrd="0" parTransId="{D4FF230D-0DA0-4FEE-B619-D54E6CB6597C}" sibTransId="{60D68818-36CD-4E3E-94ED-F1511555B094}"/>
    <dgm:cxn modelId="{2CB4525F-1A45-4CE1-B593-2A382412E592}" srcId="{0032FC85-06E2-44A3-B638-96BCCDD37939}" destId="{40CA0F81-3736-4C45-808D-70AABC0F5268}" srcOrd="0" destOrd="0" parTransId="{86BFB7A5-87C8-4FB6-A511-D42792B3ABCF}" sibTransId="{0669DAA8-B136-4F5E-8E3F-04A47601B428}"/>
    <dgm:cxn modelId="{28C9C645-499D-4CFD-854B-E87BA7137DD7}" type="presOf" srcId="{40CA0F81-3736-4C45-808D-70AABC0F5268}" destId="{E55CCD6D-5BD9-4307-AA51-F8537B0C6E7D}" srcOrd="0" destOrd="0" presId="urn:microsoft.com/office/officeart/2005/8/layout/list1"/>
    <dgm:cxn modelId="{FCA40767-D0D1-43D4-A929-F806DEF40F5B}" type="presOf" srcId="{26F15A01-D2A2-4A46-A594-CEDF2F7A6870}" destId="{113860EC-7FFB-438F-BEF6-A1E041497714}" srcOrd="0" destOrd="0" presId="urn:microsoft.com/office/officeart/2005/8/layout/list1"/>
    <dgm:cxn modelId="{8E7BBA74-94FB-412A-AAD1-DEC343CC649D}" type="presOf" srcId="{0032FC85-06E2-44A3-B638-96BCCDD37939}" destId="{C12F903E-D331-4B19-AA2D-46F25B4CF247}" srcOrd="1" destOrd="0" presId="urn:microsoft.com/office/officeart/2005/8/layout/list1"/>
    <dgm:cxn modelId="{8BD29880-A7A7-4381-AEB7-158745551523}" srcId="{66D97CBC-4CDD-4A24-A708-5559727339E4}" destId="{65D8E820-4C9C-4C31-9872-0C749CF2F749}" srcOrd="1" destOrd="0" parTransId="{3FA844D9-C6F0-422F-89CC-2D30FA44FACC}" sibTransId="{99F50048-8650-4A14-91E5-B4DB5DBCFFB6}"/>
    <dgm:cxn modelId="{94E9C486-5B8E-4660-A544-D5B110DC3EC0}" srcId="{66D97CBC-4CDD-4A24-A708-5559727339E4}" destId="{EFB93524-9221-459B-AC84-3E3646F411E7}" srcOrd="0" destOrd="0" parTransId="{D1BA0257-2453-40AC-8662-306FAAF3F624}" sibTransId="{A382367B-05D3-47C6-8747-B7C9AB79CDC5}"/>
    <dgm:cxn modelId="{EF6EC2A1-80B0-4B62-9489-EE5C06EF8F9A}" srcId="{EFB93524-9221-459B-AC84-3E3646F411E7}" destId="{534BEBEA-835D-4377-BBB5-C487DFEDF5AB}" srcOrd="2" destOrd="0" parTransId="{E79FE33E-7A6D-4027-8235-F276194D83E2}" sibTransId="{056E08C1-45A9-423B-9697-33E451D6078D}"/>
    <dgm:cxn modelId="{192F4FA5-C62E-4CB8-9B29-3DB891AC9672}" srcId="{EFB93524-9221-459B-AC84-3E3646F411E7}" destId="{677F1AE3-F5A3-4BC8-98CE-4945A26B4F06}" srcOrd="0" destOrd="0" parTransId="{6D2384E9-0BC9-44FF-85D4-817B1DDC06B3}" sibTransId="{B44A6445-4B31-469E-AF89-085025A26FC4}"/>
    <dgm:cxn modelId="{812A35BE-9C60-47ED-8041-AA9A5395D3DA}" srcId="{0032FC85-06E2-44A3-B638-96BCCDD37939}" destId="{AA5110FD-6241-4F4E-B51A-7DA088F2D2EA}" srcOrd="1" destOrd="0" parTransId="{F6F054AD-D368-401A-82EB-A8EC41F9E2CD}" sibTransId="{A64C8434-1EF4-4239-8842-EA4A89089F28}"/>
    <dgm:cxn modelId="{B5FF79BE-AE21-4D47-903C-5D4FC0C61911}" type="presOf" srcId="{EFB93524-9221-459B-AC84-3E3646F411E7}" destId="{D6F08063-9455-497F-838C-DAC7FA9DFCDB}" srcOrd="1" destOrd="0" presId="urn:microsoft.com/office/officeart/2005/8/layout/list1"/>
    <dgm:cxn modelId="{B6E184C5-49EE-4EFF-B07D-CE89819BEDF0}" srcId="{66D97CBC-4CDD-4A24-A708-5559727339E4}" destId="{0032FC85-06E2-44A3-B638-96BCCDD37939}" srcOrd="2" destOrd="0" parTransId="{DC9ABF80-85C0-4AA5-9328-1E70C111FBEF}" sibTransId="{32F0BF47-01A0-456C-B6AA-85AC22839BD4}"/>
    <dgm:cxn modelId="{5C171ECB-BFC1-40FD-BDD3-77B5E305036C}" type="presOf" srcId="{62C09E43-5A5E-4168-B59C-A12813C0354E}" destId="{98FE224B-CD6D-4A87-BB3B-F696629C2534}" srcOrd="0" destOrd="1" presId="urn:microsoft.com/office/officeart/2005/8/layout/list1"/>
    <dgm:cxn modelId="{BBB5C2F5-2712-489C-A6E6-0B9E2E63C39A}" type="presOf" srcId="{AA5110FD-6241-4F4E-B51A-7DA088F2D2EA}" destId="{E55CCD6D-5BD9-4307-AA51-F8537B0C6E7D}" srcOrd="0" destOrd="1" presId="urn:microsoft.com/office/officeart/2005/8/layout/list1"/>
    <dgm:cxn modelId="{F3BDE8F9-97AB-42A8-8C0F-6B6B3D7D4892}" type="presOf" srcId="{EFB93524-9221-459B-AC84-3E3646F411E7}" destId="{0AF7B3CE-72C9-4B66-AA6E-3A227BAF1DCE}" srcOrd="0" destOrd="0" presId="urn:microsoft.com/office/officeart/2005/8/layout/list1"/>
    <dgm:cxn modelId="{9D4C2EB6-94CF-4553-9848-E39AA4B69C4B}" type="presParOf" srcId="{C2EBB84E-BDDF-4CA4-8FC1-EB385EC7A210}" destId="{E43A5599-2265-4DC6-BC80-87BE7168B485}" srcOrd="0" destOrd="0" presId="urn:microsoft.com/office/officeart/2005/8/layout/list1"/>
    <dgm:cxn modelId="{A5D74DA3-0BD6-4149-B476-B450635590EF}" type="presParOf" srcId="{E43A5599-2265-4DC6-BC80-87BE7168B485}" destId="{0AF7B3CE-72C9-4B66-AA6E-3A227BAF1DCE}" srcOrd="0" destOrd="0" presId="urn:microsoft.com/office/officeart/2005/8/layout/list1"/>
    <dgm:cxn modelId="{3DBBC9BE-661B-4C3E-9158-F49E31F1B2E0}" type="presParOf" srcId="{E43A5599-2265-4DC6-BC80-87BE7168B485}" destId="{D6F08063-9455-497F-838C-DAC7FA9DFCDB}" srcOrd="1" destOrd="0" presId="urn:microsoft.com/office/officeart/2005/8/layout/list1"/>
    <dgm:cxn modelId="{69E20442-483A-4A3C-8CD4-BC42DCC3613C}" type="presParOf" srcId="{C2EBB84E-BDDF-4CA4-8FC1-EB385EC7A210}" destId="{41B7EAF2-EF4F-4783-A985-A2031AC01856}" srcOrd="1" destOrd="0" presId="urn:microsoft.com/office/officeart/2005/8/layout/list1"/>
    <dgm:cxn modelId="{A61C21A2-84EE-4209-BD77-F7ACD6B8FB10}" type="presParOf" srcId="{C2EBB84E-BDDF-4CA4-8FC1-EB385EC7A210}" destId="{98FE224B-CD6D-4A87-BB3B-F696629C2534}" srcOrd="2" destOrd="0" presId="urn:microsoft.com/office/officeart/2005/8/layout/list1"/>
    <dgm:cxn modelId="{F3A407CC-07F2-4BA6-9C11-A676D52D7AA2}" type="presParOf" srcId="{C2EBB84E-BDDF-4CA4-8FC1-EB385EC7A210}" destId="{8E4D1169-F407-4544-9E6A-8D32C99A3372}" srcOrd="3" destOrd="0" presId="urn:microsoft.com/office/officeart/2005/8/layout/list1"/>
    <dgm:cxn modelId="{6CA9CCA8-B127-4C75-8E27-DF3FAFCD76F5}" type="presParOf" srcId="{C2EBB84E-BDDF-4CA4-8FC1-EB385EC7A210}" destId="{0462B37F-DC33-468B-BCB6-AAA69D406BA9}" srcOrd="4" destOrd="0" presId="urn:microsoft.com/office/officeart/2005/8/layout/list1"/>
    <dgm:cxn modelId="{69FACA6A-E503-4F47-A932-8168F4DA50FE}" type="presParOf" srcId="{0462B37F-DC33-468B-BCB6-AAA69D406BA9}" destId="{A7777808-6C6D-4CBC-AF69-7497844D510C}" srcOrd="0" destOrd="0" presId="urn:microsoft.com/office/officeart/2005/8/layout/list1"/>
    <dgm:cxn modelId="{9231B64B-FD34-48DF-9A17-647DBB80931A}" type="presParOf" srcId="{0462B37F-DC33-468B-BCB6-AAA69D406BA9}" destId="{C499D5FA-4496-4806-8B89-2AD73E453A71}" srcOrd="1" destOrd="0" presId="urn:microsoft.com/office/officeart/2005/8/layout/list1"/>
    <dgm:cxn modelId="{0DFC70A1-3EB4-4E68-A291-A6FAEAD4E918}" type="presParOf" srcId="{C2EBB84E-BDDF-4CA4-8FC1-EB385EC7A210}" destId="{B9326635-93FB-476E-9EA1-A45746046ED4}" srcOrd="5" destOrd="0" presId="urn:microsoft.com/office/officeart/2005/8/layout/list1"/>
    <dgm:cxn modelId="{0DE9C87A-22A9-47C7-AF57-A365128DD306}" type="presParOf" srcId="{C2EBB84E-BDDF-4CA4-8FC1-EB385EC7A210}" destId="{113860EC-7FFB-438F-BEF6-A1E041497714}" srcOrd="6" destOrd="0" presId="urn:microsoft.com/office/officeart/2005/8/layout/list1"/>
    <dgm:cxn modelId="{36E7DF68-EF34-415A-928E-811AC5C49E33}" type="presParOf" srcId="{C2EBB84E-BDDF-4CA4-8FC1-EB385EC7A210}" destId="{BA1A434F-530C-4DAB-8021-C3D73C3C6135}" srcOrd="7" destOrd="0" presId="urn:microsoft.com/office/officeart/2005/8/layout/list1"/>
    <dgm:cxn modelId="{2C3A9DCE-4DDF-4D0C-98B0-02A3439DEACF}" type="presParOf" srcId="{C2EBB84E-BDDF-4CA4-8FC1-EB385EC7A210}" destId="{C8736BA5-7B94-4AEA-82A5-40E97A894098}" srcOrd="8" destOrd="0" presId="urn:microsoft.com/office/officeart/2005/8/layout/list1"/>
    <dgm:cxn modelId="{15F94D63-9609-4799-97C8-DF8F023B11F0}" type="presParOf" srcId="{C8736BA5-7B94-4AEA-82A5-40E97A894098}" destId="{7B6399B6-ABDB-44F8-B850-B5C4C80451E8}" srcOrd="0" destOrd="0" presId="urn:microsoft.com/office/officeart/2005/8/layout/list1"/>
    <dgm:cxn modelId="{FFD52225-93A7-4D92-AFC8-E26DC9164F5A}" type="presParOf" srcId="{C8736BA5-7B94-4AEA-82A5-40E97A894098}" destId="{C12F903E-D331-4B19-AA2D-46F25B4CF247}" srcOrd="1" destOrd="0" presId="urn:microsoft.com/office/officeart/2005/8/layout/list1"/>
    <dgm:cxn modelId="{1490B305-252E-4EEA-B158-971803A3E238}" type="presParOf" srcId="{C2EBB84E-BDDF-4CA4-8FC1-EB385EC7A210}" destId="{5179ABD3-7EB5-46EF-9610-BEA3CB41BC59}" srcOrd="9" destOrd="0" presId="urn:microsoft.com/office/officeart/2005/8/layout/list1"/>
    <dgm:cxn modelId="{EA1E6BE0-90D2-4873-B92B-0C83B6B2EDDB}" type="presParOf" srcId="{C2EBB84E-BDDF-4CA4-8FC1-EB385EC7A210}" destId="{E55CCD6D-5BD9-4307-AA51-F8537B0C6E7D}"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3CA70E-99C8-49C9-BADD-786EB3F343DA}"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kumimoji="1" lang="ja-JP" altLang="en-US"/>
        </a:p>
      </dgm:t>
    </dgm:pt>
    <dgm:pt modelId="{CF47AB25-BCF8-4868-92AE-03559F9C0058}">
      <dgm:prSet phldrT="[テキスト]" custT="1"/>
      <dgm:spPr/>
      <dgm:t>
        <a:bodyPr/>
        <a:lstStyle/>
        <a:p>
          <a:r>
            <a:rPr kumimoji="1" lang="ja-JP" altLang="en-US" sz="1600" b="1" dirty="0"/>
            <a:t>保育園等との情報共有・連携不足</a:t>
          </a:r>
        </a:p>
      </dgm:t>
    </dgm:pt>
    <dgm:pt modelId="{A28E3E19-F44A-463F-9F8C-C7E28EA35EAA}" type="parTrans" cxnId="{26C75D98-6EBF-440E-96D5-08346FF56BC5}">
      <dgm:prSet/>
      <dgm:spPr/>
      <dgm:t>
        <a:bodyPr/>
        <a:lstStyle/>
        <a:p>
          <a:endParaRPr kumimoji="1" lang="ja-JP" altLang="en-US" sz="1100"/>
        </a:p>
      </dgm:t>
    </dgm:pt>
    <dgm:pt modelId="{743B4AF4-4FCA-4D41-98B0-02DF40B3F8EE}" type="sibTrans" cxnId="{26C75D98-6EBF-440E-96D5-08346FF56BC5}">
      <dgm:prSet/>
      <dgm:spPr/>
      <dgm:t>
        <a:bodyPr/>
        <a:lstStyle/>
        <a:p>
          <a:endParaRPr kumimoji="1" lang="ja-JP" altLang="en-US" sz="1100"/>
        </a:p>
      </dgm:t>
    </dgm:pt>
    <dgm:pt modelId="{B8BB16C8-04D8-4067-B06A-6301279D7578}">
      <dgm:prSet phldrT="[テキスト]" custT="1"/>
      <dgm:spPr/>
      <dgm:t>
        <a:bodyPr/>
        <a:lstStyle/>
        <a:p>
          <a:r>
            <a:rPr kumimoji="1" lang="ja-JP" altLang="en-US" sz="1300" dirty="0"/>
            <a:t>近年は幼児教育の無償化等により、保育園等の所属がある子どもが多いが、保護者同意がなければ健診で得た情報や結果を所属先に共有することができない。</a:t>
          </a:r>
        </a:p>
      </dgm:t>
    </dgm:pt>
    <dgm:pt modelId="{9009A50E-1329-4A89-AD72-CF6814BF5D40}" type="parTrans" cxnId="{585E517A-EE35-4B08-BC7D-F65DDE997A79}">
      <dgm:prSet/>
      <dgm:spPr/>
      <dgm:t>
        <a:bodyPr/>
        <a:lstStyle/>
        <a:p>
          <a:endParaRPr kumimoji="1" lang="ja-JP" altLang="en-US" sz="1100"/>
        </a:p>
      </dgm:t>
    </dgm:pt>
    <dgm:pt modelId="{9AC0A377-033B-480E-9F83-EFB0A2CBF3B5}" type="sibTrans" cxnId="{585E517A-EE35-4B08-BC7D-F65DDE997A79}">
      <dgm:prSet/>
      <dgm:spPr/>
      <dgm:t>
        <a:bodyPr/>
        <a:lstStyle/>
        <a:p>
          <a:endParaRPr kumimoji="1" lang="ja-JP" altLang="en-US" sz="1100"/>
        </a:p>
      </dgm:t>
    </dgm:pt>
    <dgm:pt modelId="{F028286D-BE7D-47C0-AB54-2E122AE8D9A8}">
      <dgm:prSet phldrT="[テキスト]" custT="1"/>
      <dgm:spPr/>
      <dgm:t>
        <a:bodyPr/>
        <a:lstStyle/>
        <a:p>
          <a:r>
            <a:rPr kumimoji="1" lang="ja-JP" altLang="en-US" sz="1600" b="1" dirty="0"/>
            <a:t>就学先との情報共有・連携不足</a:t>
          </a:r>
        </a:p>
      </dgm:t>
    </dgm:pt>
    <dgm:pt modelId="{77F6C4F0-2D8B-43F9-8F9C-24C1495EE732}" type="parTrans" cxnId="{0928F43B-F498-4D4D-8BF7-51B14B801680}">
      <dgm:prSet/>
      <dgm:spPr/>
      <dgm:t>
        <a:bodyPr/>
        <a:lstStyle/>
        <a:p>
          <a:endParaRPr kumimoji="1" lang="ja-JP" altLang="en-US" sz="1100"/>
        </a:p>
      </dgm:t>
    </dgm:pt>
    <dgm:pt modelId="{441E202D-55DC-48DC-B244-5E91530F5466}" type="sibTrans" cxnId="{0928F43B-F498-4D4D-8BF7-51B14B801680}">
      <dgm:prSet/>
      <dgm:spPr/>
      <dgm:t>
        <a:bodyPr/>
        <a:lstStyle/>
        <a:p>
          <a:endParaRPr kumimoji="1" lang="ja-JP" altLang="en-US" sz="1100"/>
        </a:p>
      </dgm:t>
    </dgm:pt>
    <dgm:pt modelId="{4D0738C0-91ED-455F-9A1D-E6C802D13D36}">
      <dgm:prSet phldrT="[テキスト]" custT="1"/>
      <dgm:spPr/>
      <dgm:t>
        <a:bodyPr/>
        <a:lstStyle/>
        <a:p>
          <a:r>
            <a:rPr kumimoji="1" lang="ja-JP" altLang="en-US" sz="1300" dirty="0"/>
            <a:t>就学時健康診断は母子保健が関与しないため、乳幼児健診で把握している情報を十分に</a:t>
          </a:r>
          <a:r>
            <a:rPr kumimoji="1" lang="ja-JP" altLang="en-US" sz="1300" dirty="0">
              <a:solidFill>
                <a:schemeClr val="tx1"/>
              </a:solidFill>
            </a:rPr>
            <a:t>就学時健</a:t>
          </a:r>
          <a:r>
            <a:rPr kumimoji="1" lang="ja-JP" altLang="en-US" sz="1300" dirty="0"/>
            <a:t>診で活かせない。</a:t>
          </a:r>
        </a:p>
      </dgm:t>
    </dgm:pt>
    <dgm:pt modelId="{F99524C5-9886-48F5-97F0-7815623FC434}" type="parTrans" cxnId="{8A9B3E75-2E58-4C4F-8EA3-5F39533ABFB9}">
      <dgm:prSet/>
      <dgm:spPr/>
      <dgm:t>
        <a:bodyPr/>
        <a:lstStyle/>
        <a:p>
          <a:endParaRPr kumimoji="1" lang="ja-JP" altLang="en-US" sz="1100"/>
        </a:p>
      </dgm:t>
    </dgm:pt>
    <dgm:pt modelId="{292FB3CB-3D22-4FB3-8634-697E4B624110}" type="sibTrans" cxnId="{8A9B3E75-2E58-4C4F-8EA3-5F39533ABFB9}">
      <dgm:prSet/>
      <dgm:spPr/>
      <dgm:t>
        <a:bodyPr/>
        <a:lstStyle/>
        <a:p>
          <a:endParaRPr kumimoji="1" lang="ja-JP" altLang="en-US" sz="1100"/>
        </a:p>
      </dgm:t>
    </dgm:pt>
    <dgm:pt modelId="{0CADB39A-DA16-4699-AFDE-A6BF0FFEA455}">
      <dgm:prSet phldrT="[テキスト]" custT="1"/>
      <dgm:spPr/>
      <dgm:t>
        <a:bodyPr/>
        <a:lstStyle/>
        <a:p>
          <a:r>
            <a:rPr kumimoji="1" lang="ja-JP" altLang="en-US" sz="1300" dirty="0"/>
            <a:t>最大</a:t>
          </a:r>
          <a:r>
            <a:rPr kumimoji="1" lang="en-US" altLang="ja-JP" sz="1300" dirty="0"/>
            <a:t>1</a:t>
          </a:r>
          <a:r>
            <a:rPr kumimoji="1" lang="ja-JP" altLang="en-US" sz="1300" dirty="0"/>
            <a:t>年の月齢差のある子どもを集団でみる保育園等と、同じ月齢の子を集めて健診で個別に評価する保健師とでは、観点が異なるため、支援の方向性や子どもの評価に認識のズレが生じることがある。</a:t>
          </a:r>
        </a:p>
      </dgm:t>
    </dgm:pt>
    <dgm:pt modelId="{2E6ED630-8BEC-4F2F-80EF-EEA06B18DF27}" type="parTrans" cxnId="{7D09FC82-71F7-42D4-93FC-6CE647FEA2AA}">
      <dgm:prSet/>
      <dgm:spPr/>
      <dgm:t>
        <a:bodyPr/>
        <a:lstStyle/>
        <a:p>
          <a:endParaRPr kumimoji="1" lang="ja-JP" altLang="en-US"/>
        </a:p>
      </dgm:t>
    </dgm:pt>
    <dgm:pt modelId="{FA1F05F9-6E04-45FD-B0C1-0CDDD4236EF7}" type="sibTrans" cxnId="{7D09FC82-71F7-42D4-93FC-6CE647FEA2AA}">
      <dgm:prSet/>
      <dgm:spPr/>
      <dgm:t>
        <a:bodyPr/>
        <a:lstStyle/>
        <a:p>
          <a:endParaRPr kumimoji="1" lang="ja-JP" altLang="en-US"/>
        </a:p>
      </dgm:t>
    </dgm:pt>
    <dgm:pt modelId="{86EF560D-6814-45A3-AE80-C988FA100014}">
      <dgm:prSet phldrT="[テキスト]" custT="1"/>
      <dgm:spPr/>
      <dgm:t>
        <a:bodyPr/>
        <a:lstStyle/>
        <a:p>
          <a:r>
            <a:rPr kumimoji="1" lang="ja-JP" altLang="en-US" sz="1300" dirty="0"/>
            <a:t>発達特性を踏まえた学びの場の選択を行うため、教育相談・進路相談を実施しているが、希望者制のため、保護者に就学に向けた課題意識がなければ必要な準備ができない。（</a:t>
          </a:r>
          <a:r>
            <a:rPr kumimoji="1" lang="en-US" altLang="ja-JP" sz="1300" dirty="0"/>
            <a:t>※</a:t>
          </a:r>
          <a:r>
            <a:rPr kumimoji="1" lang="ja-JP" altLang="en-US" sz="1300" dirty="0"/>
            <a:t>保育園等から小学校への引継ぎは実施される）</a:t>
          </a:r>
        </a:p>
      </dgm:t>
    </dgm:pt>
    <dgm:pt modelId="{6810C5BB-10E7-4B96-93FD-010085710A89}" type="parTrans" cxnId="{EAB5EC34-6125-40A5-ABF2-2389DDF28647}">
      <dgm:prSet/>
      <dgm:spPr/>
      <dgm:t>
        <a:bodyPr/>
        <a:lstStyle/>
        <a:p>
          <a:endParaRPr kumimoji="1" lang="ja-JP" altLang="en-US"/>
        </a:p>
      </dgm:t>
    </dgm:pt>
    <dgm:pt modelId="{D8E9C9BC-D85F-445D-80B2-F3236567167A}" type="sibTrans" cxnId="{EAB5EC34-6125-40A5-ABF2-2389DDF28647}">
      <dgm:prSet/>
      <dgm:spPr/>
      <dgm:t>
        <a:bodyPr/>
        <a:lstStyle/>
        <a:p>
          <a:endParaRPr kumimoji="1" lang="ja-JP" altLang="en-US"/>
        </a:p>
      </dgm:t>
    </dgm:pt>
    <dgm:pt modelId="{00B6015E-23AB-4BEE-9524-221EF3FBA289}">
      <dgm:prSet phldrT="[テキスト]" custT="1"/>
      <dgm:spPr/>
      <dgm:t>
        <a:bodyPr/>
        <a:lstStyle/>
        <a:p>
          <a:r>
            <a:rPr kumimoji="1" lang="ja-JP" altLang="en-US" sz="1300" dirty="0"/>
            <a:t>入学前年度（年長児）の夏～秋には進路を決めておく必要があることが多く、十分な検討ができない場合がある。</a:t>
          </a:r>
        </a:p>
      </dgm:t>
    </dgm:pt>
    <dgm:pt modelId="{A5954AF0-1964-457D-AC62-70DF59C40965}" type="parTrans" cxnId="{C369C469-3AFC-4BDE-BAEE-F7960BC9AD43}">
      <dgm:prSet/>
      <dgm:spPr/>
      <dgm:t>
        <a:bodyPr/>
        <a:lstStyle/>
        <a:p>
          <a:endParaRPr kumimoji="1" lang="ja-JP" altLang="en-US"/>
        </a:p>
      </dgm:t>
    </dgm:pt>
    <dgm:pt modelId="{912C899B-69C4-4309-8365-27BC828BB468}" type="sibTrans" cxnId="{C369C469-3AFC-4BDE-BAEE-F7960BC9AD43}">
      <dgm:prSet/>
      <dgm:spPr/>
      <dgm:t>
        <a:bodyPr/>
        <a:lstStyle/>
        <a:p>
          <a:endParaRPr kumimoji="1" lang="ja-JP" altLang="en-US"/>
        </a:p>
      </dgm:t>
    </dgm:pt>
    <dgm:pt modelId="{F8E4A711-2AEF-4718-BDCC-280BC7DD3ABB}" type="pres">
      <dgm:prSet presAssocID="{3B3CA70E-99C8-49C9-BADD-786EB3F343DA}" presName="linear" presStyleCnt="0">
        <dgm:presLayoutVars>
          <dgm:dir/>
          <dgm:animLvl val="lvl"/>
          <dgm:resizeHandles val="exact"/>
        </dgm:presLayoutVars>
      </dgm:prSet>
      <dgm:spPr/>
    </dgm:pt>
    <dgm:pt modelId="{66C898E5-96E0-4862-8446-0743C0DDFC9F}" type="pres">
      <dgm:prSet presAssocID="{CF47AB25-BCF8-4868-92AE-03559F9C0058}" presName="parentLin" presStyleCnt="0"/>
      <dgm:spPr/>
    </dgm:pt>
    <dgm:pt modelId="{DD4C10D4-EC7E-408F-AF9F-3CB24F0724BC}" type="pres">
      <dgm:prSet presAssocID="{CF47AB25-BCF8-4868-92AE-03559F9C0058}" presName="parentLeftMargin" presStyleLbl="node1" presStyleIdx="0" presStyleCnt="2"/>
      <dgm:spPr/>
    </dgm:pt>
    <dgm:pt modelId="{8FD00E28-D99B-4FCB-B466-70B6E1144FDF}" type="pres">
      <dgm:prSet presAssocID="{CF47AB25-BCF8-4868-92AE-03559F9C0058}" presName="parentText" presStyleLbl="node1" presStyleIdx="0" presStyleCnt="2">
        <dgm:presLayoutVars>
          <dgm:chMax val="0"/>
          <dgm:bulletEnabled val="1"/>
        </dgm:presLayoutVars>
      </dgm:prSet>
      <dgm:spPr/>
    </dgm:pt>
    <dgm:pt modelId="{CFB20A18-5802-4D91-AE90-E723EDA71180}" type="pres">
      <dgm:prSet presAssocID="{CF47AB25-BCF8-4868-92AE-03559F9C0058}" presName="negativeSpace" presStyleCnt="0"/>
      <dgm:spPr/>
    </dgm:pt>
    <dgm:pt modelId="{FD6E6628-451E-427E-BC73-DF2576FE34CA}" type="pres">
      <dgm:prSet presAssocID="{CF47AB25-BCF8-4868-92AE-03559F9C0058}" presName="childText" presStyleLbl="conFgAcc1" presStyleIdx="0" presStyleCnt="2">
        <dgm:presLayoutVars>
          <dgm:bulletEnabled val="1"/>
        </dgm:presLayoutVars>
      </dgm:prSet>
      <dgm:spPr/>
    </dgm:pt>
    <dgm:pt modelId="{32C897E4-98A0-4068-86F0-DE9CBED264EA}" type="pres">
      <dgm:prSet presAssocID="{743B4AF4-4FCA-4D41-98B0-02DF40B3F8EE}" presName="spaceBetweenRectangles" presStyleCnt="0"/>
      <dgm:spPr/>
    </dgm:pt>
    <dgm:pt modelId="{C408B942-7A9B-4D57-A411-E920F8BD7C58}" type="pres">
      <dgm:prSet presAssocID="{F028286D-BE7D-47C0-AB54-2E122AE8D9A8}" presName="parentLin" presStyleCnt="0"/>
      <dgm:spPr/>
    </dgm:pt>
    <dgm:pt modelId="{6E265137-A7B2-4533-95D7-F8BD3271A90D}" type="pres">
      <dgm:prSet presAssocID="{F028286D-BE7D-47C0-AB54-2E122AE8D9A8}" presName="parentLeftMargin" presStyleLbl="node1" presStyleIdx="0" presStyleCnt="2"/>
      <dgm:spPr/>
    </dgm:pt>
    <dgm:pt modelId="{C9A1A922-AC87-43EC-A61C-B0C7E73F87FB}" type="pres">
      <dgm:prSet presAssocID="{F028286D-BE7D-47C0-AB54-2E122AE8D9A8}" presName="parentText" presStyleLbl="node1" presStyleIdx="1" presStyleCnt="2" custLinFactNeighborY="5482">
        <dgm:presLayoutVars>
          <dgm:chMax val="0"/>
          <dgm:bulletEnabled val="1"/>
        </dgm:presLayoutVars>
      </dgm:prSet>
      <dgm:spPr/>
    </dgm:pt>
    <dgm:pt modelId="{78D911DF-93AC-4E76-8F47-18CE4588E730}" type="pres">
      <dgm:prSet presAssocID="{F028286D-BE7D-47C0-AB54-2E122AE8D9A8}" presName="negativeSpace" presStyleCnt="0"/>
      <dgm:spPr/>
    </dgm:pt>
    <dgm:pt modelId="{C109801D-4F98-48B8-8A4E-A2C7DB971DC9}" type="pres">
      <dgm:prSet presAssocID="{F028286D-BE7D-47C0-AB54-2E122AE8D9A8}" presName="childText" presStyleLbl="conFgAcc1" presStyleIdx="1" presStyleCnt="2">
        <dgm:presLayoutVars>
          <dgm:bulletEnabled val="1"/>
        </dgm:presLayoutVars>
      </dgm:prSet>
      <dgm:spPr/>
    </dgm:pt>
  </dgm:ptLst>
  <dgm:cxnLst>
    <dgm:cxn modelId="{42B8D90A-F4E0-4D53-AD91-0F815F5BE954}" type="presOf" srcId="{CF47AB25-BCF8-4868-92AE-03559F9C0058}" destId="{8FD00E28-D99B-4FCB-B466-70B6E1144FDF}" srcOrd="1" destOrd="0" presId="urn:microsoft.com/office/officeart/2005/8/layout/list1"/>
    <dgm:cxn modelId="{99285A27-B7D0-4D6F-8F71-42314332F891}" type="presOf" srcId="{F028286D-BE7D-47C0-AB54-2E122AE8D9A8}" destId="{6E265137-A7B2-4533-95D7-F8BD3271A90D}" srcOrd="0" destOrd="0" presId="urn:microsoft.com/office/officeart/2005/8/layout/list1"/>
    <dgm:cxn modelId="{0F42C62E-6EEA-467F-B001-468AA189555E}" type="presOf" srcId="{0CADB39A-DA16-4699-AFDE-A6BF0FFEA455}" destId="{FD6E6628-451E-427E-BC73-DF2576FE34CA}" srcOrd="0" destOrd="1" presId="urn:microsoft.com/office/officeart/2005/8/layout/list1"/>
    <dgm:cxn modelId="{EAB5EC34-6125-40A5-ABF2-2389DDF28647}" srcId="{F028286D-BE7D-47C0-AB54-2E122AE8D9A8}" destId="{86EF560D-6814-45A3-AE80-C988FA100014}" srcOrd="1" destOrd="0" parTransId="{6810C5BB-10E7-4B96-93FD-010085710A89}" sibTransId="{D8E9C9BC-D85F-445D-80B2-F3236567167A}"/>
    <dgm:cxn modelId="{0928F43B-F498-4D4D-8BF7-51B14B801680}" srcId="{3B3CA70E-99C8-49C9-BADD-786EB3F343DA}" destId="{F028286D-BE7D-47C0-AB54-2E122AE8D9A8}" srcOrd="1" destOrd="0" parTransId="{77F6C4F0-2D8B-43F9-8F9C-24C1495EE732}" sibTransId="{441E202D-55DC-48DC-B244-5E91530F5466}"/>
    <dgm:cxn modelId="{D38EFB63-442A-492E-B0C6-7C2C1C45E0DC}" type="presOf" srcId="{F028286D-BE7D-47C0-AB54-2E122AE8D9A8}" destId="{C9A1A922-AC87-43EC-A61C-B0C7E73F87FB}" srcOrd="1" destOrd="0" presId="urn:microsoft.com/office/officeart/2005/8/layout/list1"/>
    <dgm:cxn modelId="{425E8C45-FE51-4FC7-AE5C-4099C8620C2F}" type="presOf" srcId="{CF47AB25-BCF8-4868-92AE-03559F9C0058}" destId="{DD4C10D4-EC7E-408F-AF9F-3CB24F0724BC}" srcOrd="0" destOrd="0" presId="urn:microsoft.com/office/officeart/2005/8/layout/list1"/>
    <dgm:cxn modelId="{AF041847-AB37-4C1F-A314-3377A36FDEFE}" type="presOf" srcId="{3B3CA70E-99C8-49C9-BADD-786EB3F343DA}" destId="{F8E4A711-2AEF-4718-BDCC-280BC7DD3ABB}" srcOrd="0" destOrd="0" presId="urn:microsoft.com/office/officeart/2005/8/layout/list1"/>
    <dgm:cxn modelId="{EFF47C47-B892-4331-AB0D-D97DE559406B}" type="presOf" srcId="{00B6015E-23AB-4BEE-9524-221EF3FBA289}" destId="{C109801D-4F98-48B8-8A4E-A2C7DB971DC9}" srcOrd="0" destOrd="2" presId="urn:microsoft.com/office/officeart/2005/8/layout/list1"/>
    <dgm:cxn modelId="{C369C469-3AFC-4BDE-BAEE-F7960BC9AD43}" srcId="{F028286D-BE7D-47C0-AB54-2E122AE8D9A8}" destId="{00B6015E-23AB-4BEE-9524-221EF3FBA289}" srcOrd="2" destOrd="0" parTransId="{A5954AF0-1964-457D-AC62-70DF59C40965}" sibTransId="{912C899B-69C4-4309-8365-27BC828BB468}"/>
    <dgm:cxn modelId="{2FFFD070-C241-48CF-A3E5-72ADA486A007}" type="presOf" srcId="{86EF560D-6814-45A3-AE80-C988FA100014}" destId="{C109801D-4F98-48B8-8A4E-A2C7DB971DC9}" srcOrd="0" destOrd="1" presId="urn:microsoft.com/office/officeart/2005/8/layout/list1"/>
    <dgm:cxn modelId="{8A9B3E75-2E58-4C4F-8EA3-5F39533ABFB9}" srcId="{F028286D-BE7D-47C0-AB54-2E122AE8D9A8}" destId="{4D0738C0-91ED-455F-9A1D-E6C802D13D36}" srcOrd="0" destOrd="0" parTransId="{F99524C5-9886-48F5-97F0-7815623FC434}" sibTransId="{292FB3CB-3D22-4FB3-8634-697E4B624110}"/>
    <dgm:cxn modelId="{97B99F57-2EE2-4BAA-8D7C-586A7D47FFF1}" type="presOf" srcId="{4D0738C0-91ED-455F-9A1D-E6C802D13D36}" destId="{C109801D-4F98-48B8-8A4E-A2C7DB971DC9}" srcOrd="0" destOrd="0" presId="urn:microsoft.com/office/officeart/2005/8/layout/list1"/>
    <dgm:cxn modelId="{585E517A-EE35-4B08-BC7D-F65DDE997A79}" srcId="{CF47AB25-BCF8-4868-92AE-03559F9C0058}" destId="{B8BB16C8-04D8-4067-B06A-6301279D7578}" srcOrd="0" destOrd="0" parTransId="{9009A50E-1329-4A89-AD72-CF6814BF5D40}" sibTransId="{9AC0A377-033B-480E-9F83-EFB0A2CBF3B5}"/>
    <dgm:cxn modelId="{7D09FC82-71F7-42D4-93FC-6CE647FEA2AA}" srcId="{CF47AB25-BCF8-4868-92AE-03559F9C0058}" destId="{0CADB39A-DA16-4699-AFDE-A6BF0FFEA455}" srcOrd="1" destOrd="0" parTransId="{2E6ED630-8BEC-4F2F-80EF-EEA06B18DF27}" sibTransId="{FA1F05F9-6E04-45FD-B0C1-0CDDD4236EF7}"/>
    <dgm:cxn modelId="{26C75D98-6EBF-440E-96D5-08346FF56BC5}" srcId="{3B3CA70E-99C8-49C9-BADD-786EB3F343DA}" destId="{CF47AB25-BCF8-4868-92AE-03559F9C0058}" srcOrd="0" destOrd="0" parTransId="{A28E3E19-F44A-463F-9F8C-C7E28EA35EAA}" sibTransId="{743B4AF4-4FCA-4D41-98B0-02DF40B3F8EE}"/>
    <dgm:cxn modelId="{B7FB3FE3-4790-4B90-91D9-E015185F6F76}" type="presOf" srcId="{B8BB16C8-04D8-4067-B06A-6301279D7578}" destId="{FD6E6628-451E-427E-BC73-DF2576FE34CA}" srcOrd="0" destOrd="0" presId="urn:microsoft.com/office/officeart/2005/8/layout/list1"/>
    <dgm:cxn modelId="{65F9B491-CF47-4657-AED3-B83B7FE4869F}" type="presParOf" srcId="{F8E4A711-2AEF-4718-BDCC-280BC7DD3ABB}" destId="{66C898E5-96E0-4862-8446-0743C0DDFC9F}" srcOrd="0" destOrd="0" presId="urn:microsoft.com/office/officeart/2005/8/layout/list1"/>
    <dgm:cxn modelId="{0D306017-75AF-400B-9A09-8501FA5C8178}" type="presParOf" srcId="{66C898E5-96E0-4862-8446-0743C0DDFC9F}" destId="{DD4C10D4-EC7E-408F-AF9F-3CB24F0724BC}" srcOrd="0" destOrd="0" presId="urn:microsoft.com/office/officeart/2005/8/layout/list1"/>
    <dgm:cxn modelId="{9703241B-4BCE-4503-81CF-6C37BF8679D1}" type="presParOf" srcId="{66C898E5-96E0-4862-8446-0743C0DDFC9F}" destId="{8FD00E28-D99B-4FCB-B466-70B6E1144FDF}" srcOrd="1" destOrd="0" presId="urn:microsoft.com/office/officeart/2005/8/layout/list1"/>
    <dgm:cxn modelId="{156D2B27-254C-43F5-AD1E-0EBB88E1B214}" type="presParOf" srcId="{F8E4A711-2AEF-4718-BDCC-280BC7DD3ABB}" destId="{CFB20A18-5802-4D91-AE90-E723EDA71180}" srcOrd="1" destOrd="0" presId="urn:microsoft.com/office/officeart/2005/8/layout/list1"/>
    <dgm:cxn modelId="{127BE3B4-9C4E-4846-A130-57AD0B434073}" type="presParOf" srcId="{F8E4A711-2AEF-4718-BDCC-280BC7DD3ABB}" destId="{FD6E6628-451E-427E-BC73-DF2576FE34CA}" srcOrd="2" destOrd="0" presId="urn:microsoft.com/office/officeart/2005/8/layout/list1"/>
    <dgm:cxn modelId="{2702D8A5-24F3-4A3D-BEC7-2F8DA60014BC}" type="presParOf" srcId="{F8E4A711-2AEF-4718-BDCC-280BC7DD3ABB}" destId="{32C897E4-98A0-4068-86F0-DE9CBED264EA}" srcOrd="3" destOrd="0" presId="urn:microsoft.com/office/officeart/2005/8/layout/list1"/>
    <dgm:cxn modelId="{CFEA2AC0-6C7B-44CE-BD4C-CCFE32A0C0E8}" type="presParOf" srcId="{F8E4A711-2AEF-4718-BDCC-280BC7DD3ABB}" destId="{C408B942-7A9B-4D57-A411-E920F8BD7C58}" srcOrd="4" destOrd="0" presId="urn:microsoft.com/office/officeart/2005/8/layout/list1"/>
    <dgm:cxn modelId="{EEDA7A7B-3F1C-4087-9DE6-F32CFB87CEBF}" type="presParOf" srcId="{C408B942-7A9B-4D57-A411-E920F8BD7C58}" destId="{6E265137-A7B2-4533-95D7-F8BD3271A90D}" srcOrd="0" destOrd="0" presId="urn:microsoft.com/office/officeart/2005/8/layout/list1"/>
    <dgm:cxn modelId="{EB017A15-E0E9-46E7-BA95-A925C4BFDCAC}" type="presParOf" srcId="{C408B942-7A9B-4D57-A411-E920F8BD7C58}" destId="{C9A1A922-AC87-43EC-A61C-B0C7E73F87FB}" srcOrd="1" destOrd="0" presId="urn:microsoft.com/office/officeart/2005/8/layout/list1"/>
    <dgm:cxn modelId="{DA3612EE-2D79-4C18-9F38-ABD494422A75}" type="presParOf" srcId="{F8E4A711-2AEF-4718-BDCC-280BC7DD3ABB}" destId="{78D911DF-93AC-4E76-8F47-18CE4588E730}" srcOrd="5" destOrd="0" presId="urn:microsoft.com/office/officeart/2005/8/layout/list1"/>
    <dgm:cxn modelId="{18707E2D-D898-4F9E-86E5-4FB5D687A56F}" type="presParOf" srcId="{F8E4A711-2AEF-4718-BDCC-280BC7DD3ABB}" destId="{C109801D-4F98-48B8-8A4E-A2C7DB971DC9}" srcOrd="6"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FEBE6-6236-41A4-9A86-99F2E401DBE6}">
      <dsp:nvSpPr>
        <dsp:cNvPr id="0" name=""/>
        <dsp:cNvSpPr/>
      </dsp:nvSpPr>
      <dsp:spPr>
        <a:xfrm>
          <a:off x="0" y="630433"/>
          <a:ext cx="10341621" cy="188527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2625" tIns="437388" rIns="802625" bIns="149352" numCol="1" spcCol="1270" anchor="t" anchorCtr="0">
          <a:noAutofit/>
        </a:bodyPr>
        <a:lstStyle/>
        <a:p>
          <a:pPr marL="228600" lvl="1" indent="-228600" algn="l" defTabSz="933450">
            <a:lnSpc>
              <a:spcPct val="90000"/>
            </a:lnSpc>
            <a:spcBef>
              <a:spcPct val="0"/>
            </a:spcBef>
            <a:spcAft>
              <a:spcPct val="15000"/>
            </a:spcAft>
            <a:buChar char="•"/>
          </a:pPr>
          <a:r>
            <a:rPr kumimoji="1" lang="ja-JP" altLang="en-US" sz="2100" kern="1200" dirty="0"/>
            <a:t>乳幼児健康診査や就学前に実施する就学時の健康診断を市町村が実施。</a:t>
          </a:r>
        </a:p>
        <a:p>
          <a:pPr marL="228600" lvl="1" indent="-228600" algn="l" defTabSz="933450">
            <a:lnSpc>
              <a:spcPct val="90000"/>
            </a:lnSpc>
            <a:spcBef>
              <a:spcPct val="0"/>
            </a:spcBef>
            <a:spcAft>
              <a:spcPct val="15000"/>
            </a:spcAft>
            <a:buChar char="•"/>
          </a:pPr>
          <a:r>
            <a:rPr kumimoji="1" lang="ja-JP" altLang="en-US" sz="2100" kern="1200" dirty="0"/>
            <a:t>集団方式により、問診・診察・行動観察等によりスクリーニングを行う。</a:t>
          </a:r>
        </a:p>
      </dsp:txBody>
      <dsp:txXfrm>
        <a:off x="0" y="630433"/>
        <a:ext cx="10341621" cy="1885275"/>
      </dsp:txXfrm>
    </dsp:sp>
    <dsp:sp modelId="{9C5E2E67-0D7C-475A-8A9A-0F941AF4072F}">
      <dsp:nvSpPr>
        <dsp:cNvPr id="0" name=""/>
        <dsp:cNvSpPr/>
      </dsp:nvSpPr>
      <dsp:spPr>
        <a:xfrm>
          <a:off x="517081" y="320473"/>
          <a:ext cx="7239134" cy="6199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622" tIns="0" rIns="273622" bIns="0" numCol="1" spcCol="1270" anchor="ctr" anchorCtr="0">
          <a:noAutofit/>
        </a:bodyPr>
        <a:lstStyle/>
        <a:p>
          <a:pPr marL="0" lvl="0" indent="0" algn="l" defTabSz="933450">
            <a:lnSpc>
              <a:spcPct val="90000"/>
            </a:lnSpc>
            <a:spcBef>
              <a:spcPct val="0"/>
            </a:spcBef>
            <a:spcAft>
              <a:spcPct val="35000"/>
            </a:spcAft>
            <a:buNone/>
          </a:pPr>
          <a:r>
            <a:rPr kumimoji="1" lang="ja-JP" altLang="en-US" sz="2100" b="1" kern="1200" dirty="0"/>
            <a:t>乳幼児を対象とした健康診査</a:t>
          </a:r>
        </a:p>
      </dsp:txBody>
      <dsp:txXfrm>
        <a:off x="547343" y="350735"/>
        <a:ext cx="7178610" cy="559396"/>
      </dsp:txXfrm>
    </dsp:sp>
    <dsp:sp modelId="{7ABB9917-4A99-4D6A-8BCD-2FE03ED01DA2}">
      <dsp:nvSpPr>
        <dsp:cNvPr id="0" name=""/>
        <dsp:cNvSpPr/>
      </dsp:nvSpPr>
      <dsp:spPr>
        <a:xfrm>
          <a:off x="0" y="2939068"/>
          <a:ext cx="10341621" cy="142222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2625" tIns="437388" rIns="802625" bIns="149352" numCol="1" spcCol="1270" anchor="t" anchorCtr="0">
          <a:noAutofit/>
        </a:bodyPr>
        <a:lstStyle/>
        <a:p>
          <a:pPr marL="228600" lvl="1" indent="-228600" algn="l" defTabSz="933450">
            <a:lnSpc>
              <a:spcPct val="90000"/>
            </a:lnSpc>
            <a:spcBef>
              <a:spcPct val="0"/>
            </a:spcBef>
            <a:spcAft>
              <a:spcPct val="15000"/>
            </a:spcAft>
            <a:buChar char="•"/>
          </a:pPr>
          <a:r>
            <a:rPr kumimoji="1" lang="ja-JP" altLang="en-US" sz="2100" kern="1200" dirty="0"/>
            <a:t>こどもやその親が集まる施設・場に専門員（医師・心理士・保育士等）を派遣し、巡回等支援を実施し、気になる段階から支援を行う。</a:t>
          </a:r>
        </a:p>
      </dsp:txBody>
      <dsp:txXfrm>
        <a:off x="0" y="2939068"/>
        <a:ext cx="10341621" cy="1422225"/>
      </dsp:txXfrm>
    </dsp:sp>
    <dsp:sp modelId="{0D581B8C-F913-49A2-BC1E-7B4A752DA41A}">
      <dsp:nvSpPr>
        <dsp:cNvPr id="0" name=""/>
        <dsp:cNvSpPr/>
      </dsp:nvSpPr>
      <dsp:spPr>
        <a:xfrm>
          <a:off x="517081" y="2629108"/>
          <a:ext cx="7239134" cy="6199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622" tIns="0" rIns="273622" bIns="0" numCol="1" spcCol="1270" anchor="ctr" anchorCtr="0">
          <a:noAutofit/>
        </a:bodyPr>
        <a:lstStyle/>
        <a:p>
          <a:pPr marL="0" lvl="0" indent="0" algn="l" defTabSz="933450">
            <a:lnSpc>
              <a:spcPct val="90000"/>
            </a:lnSpc>
            <a:spcBef>
              <a:spcPct val="0"/>
            </a:spcBef>
            <a:spcAft>
              <a:spcPct val="35000"/>
            </a:spcAft>
            <a:buNone/>
          </a:pPr>
          <a:r>
            <a:rPr kumimoji="1" lang="ja-JP" altLang="en-US" sz="2100" b="1" kern="1200" dirty="0"/>
            <a:t>巡回相談事業</a:t>
          </a:r>
        </a:p>
      </dsp:txBody>
      <dsp:txXfrm>
        <a:off x="547343" y="2659370"/>
        <a:ext cx="7178610" cy="55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8478B1-88D4-4847-95C2-95AE90EFEDCB}">
      <dsp:nvSpPr>
        <dsp:cNvPr id="0" name=""/>
        <dsp:cNvSpPr/>
      </dsp:nvSpPr>
      <dsp:spPr>
        <a:xfrm>
          <a:off x="0" y="210995"/>
          <a:ext cx="4671888" cy="112612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2590" tIns="270764" rIns="362590" bIns="92456" numCol="1" spcCol="1270" anchor="t" anchorCtr="0">
          <a:noAutofit/>
        </a:bodyPr>
        <a:lstStyle/>
        <a:p>
          <a:pPr marL="114300" lvl="1" indent="-114300" algn="l" defTabSz="577850">
            <a:lnSpc>
              <a:spcPct val="90000"/>
            </a:lnSpc>
            <a:spcBef>
              <a:spcPct val="0"/>
            </a:spcBef>
            <a:spcAft>
              <a:spcPct val="15000"/>
            </a:spcAft>
            <a:buChar char="•"/>
          </a:pPr>
          <a:r>
            <a:rPr kumimoji="1" lang="ja-JP" altLang="en-US" sz="1300" kern="1200" dirty="0"/>
            <a:t>育児上の悩みや不安を抱える親やその子どもに対し、集団生活や遊びなどを通してより良い親子関係を構築する。</a:t>
          </a:r>
        </a:p>
      </dsp:txBody>
      <dsp:txXfrm>
        <a:off x="0" y="210995"/>
        <a:ext cx="4671888" cy="1126125"/>
      </dsp:txXfrm>
    </dsp:sp>
    <dsp:sp modelId="{80AE70CF-A1AF-4865-A357-80DBAD11075D}">
      <dsp:nvSpPr>
        <dsp:cNvPr id="0" name=""/>
        <dsp:cNvSpPr/>
      </dsp:nvSpPr>
      <dsp:spPr>
        <a:xfrm>
          <a:off x="233594" y="19115"/>
          <a:ext cx="3270321" cy="3837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610" tIns="0" rIns="123610" bIns="0" numCol="1" spcCol="1270" anchor="ctr" anchorCtr="0">
          <a:noAutofit/>
        </a:bodyPr>
        <a:lstStyle/>
        <a:p>
          <a:pPr marL="0" lvl="0" indent="0" algn="l" defTabSz="622300">
            <a:lnSpc>
              <a:spcPct val="90000"/>
            </a:lnSpc>
            <a:spcBef>
              <a:spcPct val="0"/>
            </a:spcBef>
            <a:spcAft>
              <a:spcPct val="35000"/>
            </a:spcAft>
            <a:buNone/>
          </a:pPr>
          <a:r>
            <a:rPr kumimoji="1" lang="ja-JP" altLang="en-US" sz="1400" b="1" kern="1200" dirty="0"/>
            <a:t>親子教室　（療育教室）</a:t>
          </a:r>
        </a:p>
      </dsp:txBody>
      <dsp:txXfrm>
        <a:off x="252328" y="37849"/>
        <a:ext cx="3232853" cy="346292"/>
      </dsp:txXfrm>
    </dsp:sp>
    <dsp:sp modelId="{8DF7B554-4FFC-44A2-805E-4BC23BF26D3D}">
      <dsp:nvSpPr>
        <dsp:cNvPr id="0" name=""/>
        <dsp:cNvSpPr/>
      </dsp:nvSpPr>
      <dsp:spPr>
        <a:xfrm>
          <a:off x="0" y="1599200"/>
          <a:ext cx="4671888" cy="88042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2590" tIns="270764" rIns="362590" bIns="92456" numCol="1" spcCol="1270" anchor="t" anchorCtr="0">
          <a:noAutofit/>
        </a:bodyPr>
        <a:lstStyle/>
        <a:p>
          <a:pPr marL="114300" lvl="1" indent="-114300" algn="l" defTabSz="577850">
            <a:lnSpc>
              <a:spcPct val="90000"/>
            </a:lnSpc>
            <a:spcBef>
              <a:spcPct val="0"/>
            </a:spcBef>
            <a:spcAft>
              <a:spcPct val="15000"/>
            </a:spcAft>
            <a:buChar char="•"/>
          </a:pPr>
          <a:r>
            <a:rPr kumimoji="1" lang="ja-JP" altLang="en-US" sz="1300" kern="1200" dirty="0"/>
            <a:t>保護者が子どもの発達特性を理解することや、適切に対応するための知識を身に付けることを支援する。</a:t>
          </a:r>
        </a:p>
      </dsp:txBody>
      <dsp:txXfrm>
        <a:off x="0" y="1599200"/>
        <a:ext cx="4671888" cy="880425"/>
      </dsp:txXfrm>
    </dsp:sp>
    <dsp:sp modelId="{AB04235D-8717-45B8-8C0C-93566F1B6FAF}">
      <dsp:nvSpPr>
        <dsp:cNvPr id="0" name=""/>
        <dsp:cNvSpPr/>
      </dsp:nvSpPr>
      <dsp:spPr>
        <a:xfrm>
          <a:off x="233594" y="1407320"/>
          <a:ext cx="3270321" cy="3837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610" tIns="0" rIns="123610" bIns="0" numCol="1" spcCol="1270" anchor="ctr" anchorCtr="0">
          <a:noAutofit/>
        </a:bodyPr>
        <a:lstStyle/>
        <a:p>
          <a:pPr marL="0" lvl="0" indent="0" algn="l" defTabSz="577850">
            <a:lnSpc>
              <a:spcPct val="90000"/>
            </a:lnSpc>
            <a:spcBef>
              <a:spcPct val="0"/>
            </a:spcBef>
            <a:spcAft>
              <a:spcPct val="35000"/>
            </a:spcAft>
            <a:buNone/>
          </a:pPr>
          <a:r>
            <a:rPr kumimoji="1" lang="ja-JP" altLang="en-US" sz="1300" b="1" kern="1200" dirty="0"/>
            <a:t>家族支援（ペアレントトレーニング等）</a:t>
          </a:r>
        </a:p>
      </dsp:txBody>
      <dsp:txXfrm>
        <a:off x="252328" y="1426054"/>
        <a:ext cx="3232853" cy="346292"/>
      </dsp:txXfrm>
    </dsp:sp>
    <dsp:sp modelId="{724188D9-C153-4EB6-BF33-64051607E561}">
      <dsp:nvSpPr>
        <dsp:cNvPr id="0" name=""/>
        <dsp:cNvSpPr/>
      </dsp:nvSpPr>
      <dsp:spPr>
        <a:xfrm>
          <a:off x="0" y="2741706"/>
          <a:ext cx="4671888" cy="88042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2590" tIns="270764" rIns="362590" bIns="92456" numCol="1" spcCol="1270" anchor="t" anchorCtr="0">
          <a:noAutofit/>
        </a:bodyPr>
        <a:lstStyle/>
        <a:p>
          <a:pPr marL="114300" lvl="1" indent="-114300" algn="l" defTabSz="577850">
            <a:lnSpc>
              <a:spcPct val="90000"/>
            </a:lnSpc>
            <a:spcBef>
              <a:spcPct val="0"/>
            </a:spcBef>
            <a:spcAft>
              <a:spcPct val="15000"/>
            </a:spcAft>
            <a:buChar char="•"/>
          </a:pPr>
          <a:r>
            <a:rPr kumimoji="1" lang="ja-JP" altLang="en-US" sz="1300" kern="1200" dirty="0"/>
            <a:t>精神科・児童精神科・小児科などの専門医療機関を紹介する。</a:t>
          </a:r>
        </a:p>
      </dsp:txBody>
      <dsp:txXfrm>
        <a:off x="0" y="2741706"/>
        <a:ext cx="4671888" cy="880425"/>
      </dsp:txXfrm>
    </dsp:sp>
    <dsp:sp modelId="{D450ED03-8BF9-4BC9-9CB2-7DABB88E31CC}">
      <dsp:nvSpPr>
        <dsp:cNvPr id="0" name=""/>
        <dsp:cNvSpPr/>
      </dsp:nvSpPr>
      <dsp:spPr>
        <a:xfrm>
          <a:off x="233594" y="2549826"/>
          <a:ext cx="3270321" cy="3837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610" tIns="0" rIns="123610" bIns="0" numCol="1" spcCol="1270" anchor="ctr" anchorCtr="0">
          <a:noAutofit/>
        </a:bodyPr>
        <a:lstStyle/>
        <a:p>
          <a:pPr marL="0" lvl="0" indent="0" algn="l" defTabSz="622300">
            <a:lnSpc>
              <a:spcPct val="90000"/>
            </a:lnSpc>
            <a:spcBef>
              <a:spcPct val="0"/>
            </a:spcBef>
            <a:spcAft>
              <a:spcPct val="35000"/>
            </a:spcAft>
            <a:buNone/>
          </a:pPr>
          <a:r>
            <a:rPr kumimoji="1" lang="ja-JP" altLang="en-US" sz="1400" b="1" kern="1200" dirty="0"/>
            <a:t>医療機関の紹介</a:t>
          </a:r>
        </a:p>
      </dsp:txBody>
      <dsp:txXfrm>
        <a:off x="252328" y="2568560"/>
        <a:ext cx="3232853" cy="346292"/>
      </dsp:txXfrm>
    </dsp:sp>
    <dsp:sp modelId="{9EC9CE9D-3278-4AE3-B2B1-44DB921FEDBD}">
      <dsp:nvSpPr>
        <dsp:cNvPr id="0" name=""/>
        <dsp:cNvSpPr/>
      </dsp:nvSpPr>
      <dsp:spPr>
        <a:xfrm>
          <a:off x="0" y="3884211"/>
          <a:ext cx="4671888" cy="88042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2590" tIns="270764" rIns="362590" bIns="92456" numCol="1" spcCol="1270" anchor="t" anchorCtr="0">
          <a:noAutofit/>
        </a:bodyPr>
        <a:lstStyle/>
        <a:p>
          <a:pPr marL="114300" lvl="1" indent="-114300" algn="l" defTabSz="577850">
            <a:lnSpc>
              <a:spcPct val="90000"/>
            </a:lnSpc>
            <a:spcBef>
              <a:spcPct val="0"/>
            </a:spcBef>
            <a:spcAft>
              <a:spcPct val="15000"/>
            </a:spcAft>
            <a:buChar char="•"/>
          </a:pPr>
          <a:r>
            <a:rPr kumimoji="1" lang="ja-JP" altLang="en-US" sz="1300" kern="1200" dirty="0"/>
            <a:t>障がい児通所支援などのサービスの支給決定を行い、事業所で発達支援を受ける。</a:t>
          </a:r>
        </a:p>
      </dsp:txBody>
      <dsp:txXfrm>
        <a:off x="0" y="3884211"/>
        <a:ext cx="4671888" cy="880425"/>
      </dsp:txXfrm>
    </dsp:sp>
    <dsp:sp modelId="{9C4B882D-722D-41D8-9F13-2CF92332A555}">
      <dsp:nvSpPr>
        <dsp:cNvPr id="0" name=""/>
        <dsp:cNvSpPr/>
      </dsp:nvSpPr>
      <dsp:spPr>
        <a:xfrm>
          <a:off x="233594" y="3692331"/>
          <a:ext cx="3270321" cy="3837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610" tIns="0" rIns="123610" bIns="0" numCol="1" spcCol="1270" anchor="ctr" anchorCtr="0">
          <a:noAutofit/>
        </a:bodyPr>
        <a:lstStyle/>
        <a:p>
          <a:pPr marL="0" lvl="0" indent="0" algn="l" defTabSz="622300">
            <a:lnSpc>
              <a:spcPct val="90000"/>
            </a:lnSpc>
            <a:spcBef>
              <a:spcPct val="0"/>
            </a:spcBef>
            <a:spcAft>
              <a:spcPct val="35000"/>
            </a:spcAft>
            <a:buNone/>
          </a:pPr>
          <a:r>
            <a:rPr kumimoji="1" lang="ja-JP" altLang="en-US" sz="1400" b="1" kern="1200" dirty="0"/>
            <a:t>通所給付決定（療育サービス）</a:t>
          </a:r>
        </a:p>
      </dsp:txBody>
      <dsp:txXfrm>
        <a:off x="252328" y="3711065"/>
        <a:ext cx="3232853" cy="346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911182-5E4C-4E2E-9662-D169AEA656E4}">
      <dsp:nvSpPr>
        <dsp:cNvPr id="0" name=""/>
        <dsp:cNvSpPr/>
      </dsp:nvSpPr>
      <dsp:spPr>
        <a:xfrm>
          <a:off x="0" y="195638"/>
          <a:ext cx="5425794" cy="87412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1102" tIns="312420" rIns="421102" bIns="85344" numCol="1" spcCol="1270" anchor="t" anchorCtr="0">
          <a:noAutofit/>
        </a:bodyPr>
        <a:lstStyle/>
        <a:p>
          <a:pPr marL="114300" lvl="1" indent="-114300" algn="l" defTabSz="533400">
            <a:lnSpc>
              <a:spcPct val="90000"/>
            </a:lnSpc>
            <a:spcBef>
              <a:spcPct val="0"/>
            </a:spcBef>
            <a:spcAft>
              <a:spcPct val="15000"/>
            </a:spcAft>
            <a:buChar char="•"/>
          </a:pPr>
          <a:r>
            <a:rPr kumimoji="1" lang="ja-JP" altLang="en-US" sz="1200" kern="1200" dirty="0"/>
            <a:t>担当保健師等が健診後の経過などを電話で確認し、助言や支援の提案を行う。</a:t>
          </a:r>
        </a:p>
      </dsp:txBody>
      <dsp:txXfrm>
        <a:off x="0" y="195638"/>
        <a:ext cx="5425794" cy="874125"/>
      </dsp:txXfrm>
    </dsp:sp>
    <dsp:sp modelId="{C4BCFEDF-E0CD-4046-B5DA-7DD070CDB7C9}">
      <dsp:nvSpPr>
        <dsp:cNvPr id="0" name=""/>
        <dsp:cNvSpPr/>
      </dsp:nvSpPr>
      <dsp:spPr>
        <a:xfrm>
          <a:off x="271289" y="25869"/>
          <a:ext cx="3798055" cy="39116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557" tIns="0" rIns="143557" bIns="0" numCol="1" spcCol="1270" anchor="ctr" anchorCtr="0">
          <a:noAutofit/>
        </a:bodyPr>
        <a:lstStyle/>
        <a:p>
          <a:pPr marL="0" lvl="0" indent="0" algn="l" defTabSz="622300">
            <a:lnSpc>
              <a:spcPct val="90000"/>
            </a:lnSpc>
            <a:spcBef>
              <a:spcPct val="0"/>
            </a:spcBef>
            <a:spcAft>
              <a:spcPct val="35000"/>
            </a:spcAft>
            <a:buNone/>
          </a:pPr>
          <a:r>
            <a:rPr kumimoji="1" lang="ja-JP" altLang="en-US" sz="1400" b="1" kern="1200" dirty="0">
              <a:latin typeface="+mn-lt"/>
            </a:rPr>
            <a:t>電話確認</a:t>
          </a:r>
        </a:p>
      </dsp:txBody>
      <dsp:txXfrm>
        <a:off x="290384" y="44964"/>
        <a:ext cx="3759865" cy="352979"/>
      </dsp:txXfrm>
    </dsp:sp>
    <dsp:sp modelId="{BB7C54AF-CB59-49EF-86EA-DCD6F0673503}">
      <dsp:nvSpPr>
        <dsp:cNvPr id="0" name=""/>
        <dsp:cNvSpPr/>
      </dsp:nvSpPr>
      <dsp:spPr>
        <a:xfrm>
          <a:off x="0" y="1320533"/>
          <a:ext cx="5425794" cy="1134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1102" tIns="312420" rIns="421102" bIns="85344" numCol="1" spcCol="1270" anchor="t" anchorCtr="0">
          <a:noAutofit/>
        </a:bodyPr>
        <a:lstStyle/>
        <a:p>
          <a:pPr marL="114300" lvl="1" indent="-114300" algn="l" defTabSz="533400">
            <a:lnSpc>
              <a:spcPct val="90000"/>
            </a:lnSpc>
            <a:spcBef>
              <a:spcPct val="0"/>
            </a:spcBef>
            <a:spcAft>
              <a:spcPct val="15000"/>
            </a:spcAft>
            <a:buChar char="•"/>
          </a:pPr>
          <a:r>
            <a:rPr kumimoji="1" lang="ja-JP" altLang="en-US" sz="1200" kern="1200" dirty="0"/>
            <a:t>心理士・言語聴覚士・作業療法士などが療育に関する相談を個別に実施する。</a:t>
          </a:r>
        </a:p>
        <a:p>
          <a:pPr marL="114300" lvl="1" indent="-114300" algn="l" defTabSz="533400">
            <a:lnSpc>
              <a:spcPct val="90000"/>
            </a:lnSpc>
            <a:spcBef>
              <a:spcPct val="0"/>
            </a:spcBef>
            <a:spcAft>
              <a:spcPct val="15000"/>
            </a:spcAft>
            <a:buChar char="•"/>
          </a:pPr>
          <a:r>
            <a:rPr kumimoji="1" lang="ja-JP" altLang="en-US" sz="1200" kern="1200" dirty="0"/>
            <a:t>吃音・構音障害・不器用さ・体幹の弱さなどの課題を相談</a:t>
          </a:r>
        </a:p>
      </dsp:txBody>
      <dsp:txXfrm>
        <a:off x="0" y="1320533"/>
        <a:ext cx="5425794" cy="1134000"/>
      </dsp:txXfrm>
    </dsp:sp>
    <dsp:sp modelId="{3145339D-C2BC-46AE-B2BC-82A62C6A3AB8}">
      <dsp:nvSpPr>
        <dsp:cNvPr id="0" name=""/>
        <dsp:cNvSpPr/>
      </dsp:nvSpPr>
      <dsp:spPr>
        <a:xfrm>
          <a:off x="271289" y="1150763"/>
          <a:ext cx="3798055" cy="39116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557" tIns="0" rIns="143557" bIns="0" numCol="1" spcCol="1270" anchor="ctr" anchorCtr="0">
          <a:noAutofit/>
        </a:bodyPr>
        <a:lstStyle/>
        <a:p>
          <a:pPr marL="0" lvl="0" indent="0" algn="l" defTabSz="622300">
            <a:lnSpc>
              <a:spcPct val="90000"/>
            </a:lnSpc>
            <a:spcBef>
              <a:spcPct val="0"/>
            </a:spcBef>
            <a:spcAft>
              <a:spcPct val="35000"/>
            </a:spcAft>
            <a:buNone/>
          </a:pPr>
          <a:r>
            <a:rPr kumimoji="1" lang="ja-JP" altLang="en-US" sz="1400" b="1" kern="1200" dirty="0">
              <a:latin typeface="+mn-lt"/>
            </a:rPr>
            <a:t>療育相談</a:t>
          </a:r>
        </a:p>
      </dsp:txBody>
      <dsp:txXfrm>
        <a:off x="290384" y="1169858"/>
        <a:ext cx="3759865" cy="352979"/>
      </dsp:txXfrm>
    </dsp:sp>
    <dsp:sp modelId="{F0FD566D-3C3C-4A25-84D8-9831FBA01F77}">
      <dsp:nvSpPr>
        <dsp:cNvPr id="0" name=""/>
        <dsp:cNvSpPr/>
      </dsp:nvSpPr>
      <dsp:spPr>
        <a:xfrm>
          <a:off x="0" y="2705303"/>
          <a:ext cx="5425794" cy="137025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1102" tIns="312420" rIns="421102" bIns="85344" numCol="1" spcCol="1270" anchor="t" anchorCtr="0">
          <a:noAutofit/>
        </a:bodyPr>
        <a:lstStyle/>
        <a:p>
          <a:pPr marL="114300" lvl="1" indent="-114300" algn="l" defTabSz="533400">
            <a:lnSpc>
              <a:spcPct val="90000"/>
            </a:lnSpc>
            <a:spcBef>
              <a:spcPct val="0"/>
            </a:spcBef>
            <a:spcAft>
              <a:spcPct val="15000"/>
            </a:spcAft>
            <a:buChar char="•"/>
          </a:pPr>
          <a:r>
            <a:rPr kumimoji="1" lang="ja-JP" altLang="en-US" sz="1200" kern="1200" dirty="0"/>
            <a:t>心理士・保健師・医師等が発達の相談を実施し、発達の全般的な評価をおこなう。</a:t>
          </a:r>
        </a:p>
        <a:p>
          <a:pPr marL="114300" lvl="1" indent="-114300" algn="l" defTabSz="533400">
            <a:lnSpc>
              <a:spcPct val="90000"/>
            </a:lnSpc>
            <a:spcBef>
              <a:spcPct val="0"/>
            </a:spcBef>
            <a:spcAft>
              <a:spcPct val="15000"/>
            </a:spcAft>
            <a:buChar char="•"/>
          </a:pPr>
          <a:r>
            <a:rPr kumimoji="1" lang="ja-JP" altLang="en-US" sz="1200" kern="1200" dirty="0"/>
            <a:t>必要に応じて市の常勤・非常勤の心理士がＫ式等の発達検査を行う。</a:t>
          </a:r>
        </a:p>
      </dsp:txBody>
      <dsp:txXfrm>
        <a:off x="0" y="2705303"/>
        <a:ext cx="5425794" cy="1370250"/>
      </dsp:txXfrm>
    </dsp:sp>
    <dsp:sp modelId="{82283BE3-D77A-45A2-AF39-F282E046139C}">
      <dsp:nvSpPr>
        <dsp:cNvPr id="0" name=""/>
        <dsp:cNvSpPr/>
      </dsp:nvSpPr>
      <dsp:spPr>
        <a:xfrm>
          <a:off x="271289" y="2535533"/>
          <a:ext cx="3798055" cy="39116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557" tIns="0" rIns="143557" bIns="0" numCol="1" spcCol="1270" anchor="ctr" anchorCtr="0">
          <a:noAutofit/>
        </a:bodyPr>
        <a:lstStyle/>
        <a:p>
          <a:pPr marL="0" lvl="0" indent="0" algn="l" defTabSz="622300">
            <a:lnSpc>
              <a:spcPct val="90000"/>
            </a:lnSpc>
            <a:spcBef>
              <a:spcPct val="0"/>
            </a:spcBef>
            <a:spcAft>
              <a:spcPct val="35000"/>
            </a:spcAft>
            <a:buNone/>
          </a:pPr>
          <a:r>
            <a:rPr kumimoji="1" lang="ja-JP" altLang="en-US" sz="1400" b="1" kern="1200" dirty="0">
              <a:latin typeface="+mn-lt"/>
            </a:rPr>
            <a:t>心理発達相談</a:t>
          </a:r>
        </a:p>
      </dsp:txBody>
      <dsp:txXfrm>
        <a:off x="290384" y="2554628"/>
        <a:ext cx="3759865" cy="352979"/>
      </dsp:txXfrm>
    </dsp:sp>
    <dsp:sp modelId="{2E2EF416-3995-4006-8E75-15DB7767007B}">
      <dsp:nvSpPr>
        <dsp:cNvPr id="0" name=""/>
        <dsp:cNvSpPr/>
      </dsp:nvSpPr>
      <dsp:spPr>
        <a:xfrm>
          <a:off x="0" y="4326322"/>
          <a:ext cx="5425794" cy="63787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1102" tIns="312420" rIns="421102" bIns="85344" numCol="1" spcCol="1270" anchor="t" anchorCtr="0">
          <a:noAutofit/>
        </a:bodyPr>
        <a:lstStyle/>
        <a:p>
          <a:pPr marL="114300" lvl="1" indent="-114300" algn="l" defTabSz="533400">
            <a:lnSpc>
              <a:spcPct val="90000"/>
            </a:lnSpc>
            <a:spcBef>
              <a:spcPct val="0"/>
            </a:spcBef>
            <a:spcAft>
              <a:spcPct val="15000"/>
            </a:spcAft>
            <a:buChar char="•"/>
          </a:pPr>
          <a:r>
            <a:rPr kumimoji="1" lang="ja-JP" altLang="en-US" sz="1200" kern="1200" dirty="0"/>
            <a:t>医師や心理士等が経過観察が必要な児に対して実施。</a:t>
          </a:r>
        </a:p>
      </dsp:txBody>
      <dsp:txXfrm>
        <a:off x="0" y="4326322"/>
        <a:ext cx="5425794" cy="637875"/>
      </dsp:txXfrm>
    </dsp:sp>
    <dsp:sp modelId="{CA75E052-D404-4981-A843-A3ED771A05D3}">
      <dsp:nvSpPr>
        <dsp:cNvPr id="0" name=""/>
        <dsp:cNvSpPr/>
      </dsp:nvSpPr>
      <dsp:spPr>
        <a:xfrm>
          <a:off x="271289" y="4156553"/>
          <a:ext cx="3798055" cy="39116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557" tIns="0" rIns="143557" bIns="0" numCol="1" spcCol="1270" anchor="ctr" anchorCtr="0">
          <a:noAutofit/>
        </a:bodyPr>
        <a:lstStyle/>
        <a:p>
          <a:pPr marL="0" lvl="0" indent="0" algn="l" defTabSz="622300">
            <a:lnSpc>
              <a:spcPct val="90000"/>
            </a:lnSpc>
            <a:spcBef>
              <a:spcPct val="0"/>
            </a:spcBef>
            <a:spcAft>
              <a:spcPct val="35000"/>
            </a:spcAft>
            <a:buNone/>
          </a:pPr>
          <a:r>
            <a:rPr kumimoji="1" lang="ja-JP" altLang="en-US" sz="1400" b="1" kern="1200" dirty="0">
              <a:latin typeface="+mn-lt"/>
            </a:rPr>
            <a:t>経過観察健診（フォロー健診）</a:t>
          </a:r>
        </a:p>
      </dsp:txBody>
      <dsp:txXfrm>
        <a:off x="290384" y="4175648"/>
        <a:ext cx="3759865" cy="3529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FE224B-CD6D-4A87-BB3B-F696629C2534}">
      <dsp:nvSpPr>
        <dsp:cNvPr id="0" name=""/>
        <dsp:cNvSpPr/>
      </dsp:nvSpPr>
      <dsp:spPr>
        <a:xfrm>
          <a:off x="0" y="170921"/>
          <a:ext cx="6124770" cy="233415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5350" tIns="395732" rIns="475350" bIns="92456" numCol="1" spcCol="1270" anchor="t" anchorCtr="0">
          <a:noAutofit/>
        </a:bodyPr>
        <a:lstStyle/>
        <a:p>
          <a:pPr marL="114300" lvl="1" indent="-114300" algn="l" defTabSz="577850">
            <a:lnSpc>
              <a:spcPct val="90000"/>
            </a:lnSpc>
            <a:spcBef>
              <a:spcPct val="0"/>
            </a:spcBef>
            <a:spcAft>
              <a:spcPct val="15000"/>
            </a:spcAft>
            <a:buChar char="•"/>
          </a:pPr>
          <a:r>
            <a:rPr kumimoji="1" lang="ja-JP" altLang="en-US" sz="1300" kern="1200" dirty="0"/>
            <a:t>発達障がいの診断ができる専門医療機関の不足により</a:t>
          </a:r>
          <a:r>
            <a:rPr kumimoji="1" lang="ja-JP" altLang="en-US" sz="1300" kern="1200" dirty="0">
              <a:solidFill>
                <a:schemeClr val="tx1"/>
              </a:solidFill>
            </a:rPr>
            <a:t>、待機がある。このため、サービス利用に診断書を必須としている場合、必</a:t>
          </a:r>
          <a:r>
            <a:rPr kumimoji="1" lang="ja-JP" altLang="en-US" sz="1300" kern="1200" dirty="0"/>
            <a:t>要な時期に利用できない。</a:t>
          </a:r>
        </a:p>
        <a:p>
          <a:pPr marL="114300" lvl="1" indent="-114300" algn="l" defTabSz="577850">
            <a:lnSpc>
              <a:spcPct val="90000"/>
            </a:lnSpc>
            <a:spcBef>
              <a:spcPct val="0"/>
            </a:spcBef>
            <a:spcAft>
              <a:spcPct val="15000"/>
            </a:spcAft>
            <a:buChar char="•"/>
          </a:pPr>
          <a:r>
            <a:rPr kumimoji="1" lang="ja-JP" altLang="en-US" sz="1300" kern="1200" dirty="0">
              <a:solidFill>
                <a:schemeClr val="tx1"/>
              </a:solidFill>
            </a:rPr>
            <a:t>地域によっては障がい児通所支援事業所の不足により待機が発生し、必要な時期に利用できない。</a:t>
          </a:r>
        </a:p>
        <a:p>
          <a:pPr marL="114300" lvl="1" indent="-114300" algn="l" defTabSz="577850">
            <a:lnSpc>
              <a:spcPct val="90000"/>
            </a:lnSpc>
            <a:spcBef>
              <a:spcPct val="0"/>
            </a:spcBef>
            <a:spcAft>
              <a:spcPct val="15000"/>
            </a:spcAft>
            <a:buChar char="•"/>
          </a:pPr>
          <a:r>
            <a:rPr kumimoji="1" lang="ja-JP" altLang="en-US" sz="1300" kern="1200" dirty="0"/>
            <a:t>心理発達相談などを担う心理士が不足しており、相談対応や発達検査の機会が限定される。</a:t>
          </a:r>
        </a:p>
      </dsp:txBody>
      <dsp:txXfrm>
        <a:off x="0" y="170921"/>
        <a:ext cx="6124770" cy="2334150"/>
      </dsp:txXfrm>
    </dsp:sp>
    <dsp:sp modelId="{D6F08063-9455-497F-838C-DAC7FA9DFCDB}">
      <dsp:nvSpPr>
        <dsp:cNvPr id="0" name=""/>
        <dsp:cNvSpPr/>
      </dsp:nvSpPr>
      <dsp:spPr>
        <a:xfrm>
          <a:off x="306238" y="21239"/>
          <a:ext cx="4287339" cy="43012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051" tIns="0" rIns="162051" bIns="0" numCol="1" spcCol="1270" anchor="ctr" anchorCtr="0">
          <a:noAutofit/>
        </a:bodyPr>
        <a:lstStyle/>
        <a:p>
          <a:pPr marL="0" lvl="0" indent="0" algn="l" defTabSz="711200">
            <a:lnSpc>
              <a:spcPct val="90000"/>
            </a:lnSpc>
            <a:spcBef>
              <a:spcPct val="0"/>
            </a:spcBef>
            <a:spcAft>
              <a:spcPct val="35000"/>
            </a:spcAft>
            <a:buNone/>
          </a:pPr>
          <a:r>
            <a:rPr kumimoji="1" lang="ja-JP" altLang="en-US" sz="1600" b="1" kern="1200" dirty="0"/>
            <a:t>社会資源（受け皿）の不足</a:t>
          </a:r>
        </a:p>
      </dsp:txBody>
      <dsp:txXfrm>
        <a:off x="327235" y="42236"/>
        <a:ext cx="4245345" cy="388128"/>
      </dsp:txXfrm>
    </dsp:sp>
    <dsp:sp modelId="{113860EC-7FFB-438F-BEF6-A1E041497714}">
      <dsp:nvSpPr>
        <dsp:cNvPr id="0" name=""/>
        <dsp:cNvSpPr/>
      </dsp:nvSpPr>
      <dsp:spPr>
        <a:xfrm>
          <a:off x="0" y="2757353"/>
          <a:ext cx="6124770" cy="149625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5350" tIns="395732" rIns="475350" bIns="92456" numCol="1" spcCol="1270" anchor="t" anchorCtr="0">
          <a:noAutofit/>
        </a:bodyPr>
        <a:lstStyle/>
        <a:p>
          <a:pPr marL="114300" lvl="1" indent="-114300" algn="l" defTabSz="577850">
            <a:lnSpc>
              <a:spcPct val="90000"/>
            </a:lnSpc>
            <a:spcBef>
              <a:spcPct val="0"/>
            </a:spcBef>
            <a:spcAft>
              <a:spcPct val="15000"/>
            </a:spcAft>
            <a:buChar char="•"/>
          </a:pPr>
          <a:r>
            <a:rPr kumimoji="1" lang="ja-JP" altLang="en-US" sz="1300" kern="1200" dirty="0"/>
            <a:t>未就学の間は母子保健所管課、就学後は教育センター、福祉は障がい福祉所管課や児童発達支援センター、保育所等</a:t>
          </a:r>
          <a:r>
            <a:rPr kumimoji="1" lang="ja-JP" altLang="en-US" sz="1300" kern="1200" dirty="0">
              <a:solidFill>
                <a:schemeClr val="tx1"/>
              </a:solidFill>
            </a:rPr>
            <a:t>のことは</a:t>
          </a:r>
          <a:r>
            <a:rPr kumimoji="1" lang="ja-JP" altLang="en-US" sz="1300" kern="1200" dirty="0"/>
            <a:t>子育て支援所管課など、相談対応者が異なるため、これまでの経過を踏まえた一体的な対応ができない。</a:t>
          </a:r>
        </a:p>
      </dsp:txBody>
      <dsp:txXfrm>
        <a:off x="0" y="2757353"/>
        <a:ext cx="6124770" cy="1496250"/>
      </dsp:txXfrm>
    </dsp:sp>
    <dsp:sp modelId="{C499D5FA-4496-4806-8B89-2AD73E453A71}">
      <dsp:nvSpPr>
        <dsp:cNvPr id="0" name=""/>
        <dsp:cNvSpPr/>
      </dsp:nvSpPr>
      <dsp:spPr>
        <a:xfrm>
          <a:off x="306238" y="2607671"/>
          <a:ext cx="4287339" cy="43012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051" tIns="0" rIns="162051" bIns="0" numCol="1" spcCol="1270" anchor="ctr" anchorCtr="0">
          <a:noAutofit/>
        </a:bodyPr>
        <a:lstStyle/>
        <a:p>
          <a:pPr marL="0" lvl="0" indent="0" algn="l" defTabSz="711200">
            <a:lnSpc>
              <a:spcPct val="90000"/>
            </a:lnSpc>
            <a:spcBef>
              <a:spcPct val="0"/>
            </a:spcBef>
            <a:spcAft>
              <a:spcPct val="35000"/>
            </a:spcAft>
            <a:buNone/>
          </a:pPr>
          <a:r>
            <a:rPr kumimoji="1" lang="ja-JP" altLang="en-US" sz="1600" b="1" kern="1200" dirty="0"/>
            <a:t>相談対応課の連携不足</a:t>
          </a:r>
        </a:p>
      </dsp:txBody>
      <dsp:txXfrm>
        <a:off x="327235" y="2628668"/>
        <a:ext cx="4245345" cy="388128"/>
      </dsp:txXfrm>
    </dsp:sp>
    <dsp:sp modelId="{E55CCD6D-5BD9-4307-AA51-F8537B0C6E7D}">
      <dsp:nvSpPr>
        <dsp:cNvPr id="0" name=""/>
        <dsp:cNvSpPr/>
      </dsp:nvSpPr>
      <dsp:spPr>
        <a:xfrm>
          <a:off x="0" y="4467409"/>
          <a:ext cx="6124770" cy="15561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5350" tIns="395732" rIns="475350" bIns="92456" numCol="1" spcCol="1270" anchor="t" anchorCtr="0">
          <a:noAutofit/>
        </a:bodyPr>
        <a:lstStyle/>
        <a:p>
          <a:pPr marL="114300" lvl="1" indent="-114300" algn="l" defTabSz="577850">
            <a:lnSpc>
              <a:spcPct val="90000"/>
            </a:lnSpc>
            <a:spcBef>
              <a:spcPct val="0"/>
            </a:spcBef>
            <a:spcAft>
              <a:spcPct val="15000"/>
            </a:spcAft>
            <a:buChar char="•"/>
          </a:pPr>
          <a:r>
            <a:rPr kumimoji="1" lang="ja-JP" altLang="en-US" sz="1300" kern="1200" dirty="0"/>
            <a:t>健診結果に納得がいかない場合や、様子見したいというニーズが保護者にある場合、支援が必要でも支援につながらない。</a:t>
          </a:r>
        </a:p>
        <a:p>
          <a:pPr marL="114300" lvl="1" indent="-114300" algn="l" defTabSz="577850">
            <a:lnSpc>
              <a:spcPct val="90000"/>
            </a:lnSpc>
            <a:spcBef>
              <a:spcPct val="0"/>
            </a:spcBef>
            <a:spcAft>
              <a:spcPct val="15000"/>
            </a:spcAft>
            <a:buChar char="•"/>
          </a:pPr>
          <a:r>
            <a:rPr kumimoji="1" lang="ja-JP" altLang="en-US" sz="1300" kern="1200" dirty="0"/>
            <a:t>保護者が就労している場合、平日に開催する親子教室や相談等は利用しづらく、保育園等でも課題がなければ見過ごされる。</a:t>
          </a:r>
        </a:p>
      </dsp:txBody>
      <dsp:txXfrm>
        <a:off x="0" y="4467409"/>
        <a:ext cx="6124770" cy="1556100"/>
      </dsp:txXfrm>
    </dsp:sp>
    <dsp:sp modelId="{C12F903E-D331-4B19-AA2D-46F25B4CF247}">
      <dsp:nvSpPr>
        <dsp:cNvPr id="0" name=""/>
        <dsp:cNvSpPr/>
      </dsp:nvSpPr>
      <dsp:spPr>
        <a:xfrm>
          <a:off x="298218" y="4340162"/>
          <a:ext cx="4579950" cy="39164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051" tIns="0" rIns="162051" bIns="0" numCol="1" spcCol="1270" anchor="ctr" anchorCtr="0">
          <a:noAutofit/>
        </a:bodyPr>
        <a:lstStyle/>
        <a:p>
          <a:pPr marL="0" lvl="0" indent="0" algn="l" defTabSz="666750">
            <a:lnSpc>
              <a:spcPct val="90000"/>
            </a:lnSpc>
            <a:spcBef>
              <a:spcPct val="0"/>
            </a:spcBef>
            <a:spcAft>
              <a:spcPct val="35000"/>
            </a:spcAft>
            <a:buNone/>
          </a:pPr>
          <a:r>
            <a:rPr kumimoji="1" lang="ja-JP" altLang="en-US" sz="1500" b="1" kern="1200" dirty="0"/>
            <a:t>必要があっても支援につながらないケースの存在</a:t>
          </a:r>
        </a:p>
      </dsp:txBody>
      <dsp:txXfrm>
        <a:off x="317337" y="4359281"/>
        <a:ext cx="4541712" cy="3534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6E6628-451E-427E-BC73-DF2576FE34CA}">
      <dsp:nvSpPr>
        <dsp:cNvPr id="0" name=""/>
        <dsp:cNvSpPr/>
      </dsp:nvSpPr>
      <dsp:spPr>
        <a:xfrm>
          <a:off x="0" y="305078"/>
          <a:ext cx="5462123" cy="2268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3921" tIns="374904" rIns="423921" bIns="92456" numCol="1" spcCol="1270" anchor="t" anchorCtr="0">
          <a:noAutofit/>
        </a:bodyPr>
        <a:lstStyle/>
        <a:p>
          <a:pPr marL="114300" lvl="1" indent="-114300" algn="l" defTabSz="577850">
            <a:lnSpc>
              <a:spcPct val="90000"/>
            </a:lnSpc>
            <a:spcBef>
              <a:spcPct val="0"/>
            </a:spcBef>
            <a:spcAft>
              <a:spcPct val="15000"/>
            </a:spcAft>
            <a:buChar char="•"/>
          </a:pPr>
          <a:r>
            <a:rPr kumimoji="1" lang="ja-JP" altLang="en-US" sz="1300" kern="1200" dirty="0"/>
            <a:t>近年は幼児教育の無償化等により、保育園等の所属がある子どもが多いが、保護者同意がなければ健診で得た情報や結果を所属先に共有することができない。</a:t>
          </a:r>
        </a:p>
        <a:p>
          <a:pPr marL="114300" lvl="1" indent="-114300" algn="l" defTabSz="577850">
            <a:lnSpc>
              <a:spcPct val="90000"/>
            </a:lnSpc>
            <a:spcBef>
              <a:spcPct val="0"/>
            </a:spcBef>
            <a:spcAft>
              <a:spcPct val="15000"/>
            </a:spcAft>
            <a:buChar char="•"/>
          </a:pPr>
          <a:r>
            <a:rPr kumimoji="1" lang="ja-JP" altLang="en-US" sz="1300" kern="1200" dirty="0"/>
            <a:t>最大</a:t>
          </a:r>
          <a:r>
            <a:rPr kumimoji="1" lang="en-US" altLang="ja-JP" sz="1300" kern="1200" dirty="0"/>
            <a:t>1</a:t>
          </a:r>
          <a:r>
            <a:rPr kumimoji="1" lang="ja-JP" altLang="en-US" sz="1300" kern="1200" dirty="0"/>
            <a:t>年の月齢差のある子どもを集団でみる保育園等と、同じ月齢の子を集めて健診で個別に評価する保健師とでは、観点が異なるため、支援の方向性や子どもの評価に認識のズレが生じることがある。</a:t>
          </a:r>
        </a:p>
      </dsp:txBody>
      <dsp:txXfrm>
        <a:off x="0" y="305078"/>
        <a:ext cx="5462123" cy="2268000"/>
      </dsp:txXfrm>
    </dsp:sp>
    <dsp:sp modelId="{8FD00E28-D99B-4FCB-B466-70B6E1144FDF}">
      <dsp:nvSpPr>
        <dsp:cNvPr id="0" name=""/>
        <dsp:cNvSpPr/>
      </dsp:nvSpPr>
      <dsp:spPr>
        <a:xfrm>
          <a:off x="273106" y="39398"/>
          <a:ext cx="3823486" cy="5313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519" tIns="0" rIns="144519" bIns="0" numCol="1" spcCol="1270" anchor="ctr" anchorCtr="0">
          <a:noAutofit/>
        </a:bodyPr>
        <a:lstStyle/>
        <a:p>
          <a:pPr marL="0" lvl="0" indent="0" algn="l" defTabSz="711200">
            <a:lnSpc>
              <a:spcPct val="90000"/>
            </a:lnSpc>
            <a:spcBef>
              <a:spcPct val="0"/>
            </a:spcBef>
            <a:spcAft>
              <a:spcPct val="35000"/>
            </a:spcAft>
            <a:buNone/>
          </a:pPr>
          <a:r>
            <a:rPr kumimoji="1" lang="ja-JP" altLang="en-US" sz="1600" b="1" kern="1200" dirty="0"/>
            <a:t>保育園等との情報共有・連携不足</a:t>
          </a:r>
        </a:p>
      </dsp:txBody>
      <dsp:txXfrm>
        <a:off x="299045" y="65337"/>
        <a:ext cx="3771608" cy="479482"/>
      </dsp:txXfrm>
    </dsp:sp>
    <dsp:sp modelId="{C109801D-4F98-48B8-8A4E-A2C7DB971DC9}">
      <dsp:nvSpPr>
        <dsp:cNvPr id="0" name=""/>
        <dsp:cNvSpPr/>
      </dsp:nvSpPr>
      <dsp:spPr>
        <a:xfrm>
          <a:off x="0" y="2935959"/>
          <a:ext cx="5462123" cy="25515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3921" tIns="374904" rIns="423921" bIns="92456" numCol="1" spcCol="1270" anchor="t" anchorCtr="0">
          <a:noAutofit/>
        </a:bodyPr>
        <a:lstStyle/>
        <a:p>
          <a:pPr marL="114300" lvl="1" indent="-114300" algn="l" defTabSz="577850">
            <a:lnSpc>
              <a:spcPct val="90000"/>
            </a:lnSpc>
            <a:spcBef>
              <a:spcPct val="0"/>
            </a:spcBef>
            <a:spcAft>
              <a:spcPct val="15000"/>
            </a:spcAft>
            <a:buChar char="•"/>
          </a:pPr>
          <a:r>
            <a:rPr kumimoji="1" lang="ja-JP" altLang="en-US" sz="1300" kern="1200" dirty="0"/>
            <a:t>就学時健康診断は母子保健が関与しないため、乳幼児健診で把握している情報を十分に</a:t>
          </a:r>
          <a:r>
            <a:rPr kumimoji="1" lang="ja-JP" altLang="en-US" sz="1300" kern="1200" dirty="0">
              <a:solidFill>
                <a:schemeClr val="tx1"/>
              </a:solidFill>
            </a:rPr>
            <a:t>就学時健</a:t>
          </a:r>
          <a:r>
            <a:rPr kumimoji="1" lang="ja-JP" altLang="en-US" sz="1300" kern="1200" dirty="0"/>
            <a:t>診で活かせない。</a:t>
          </a:r>
        </a:p>
        <a:p>
          <a:pPr marL="114300" lvl="1" indent="-114300" algn="l" defTabSz="577850">
            <a:lnSpc>
              <a:spcPct val="90000"/>
            </a:lnSpc>
            <a:spcBef>
              <a:spcPct val="0"/>
            </a:spcBef>
            <a:spcAft>
              <a:spcPct val="15000"/>
            </a:spcAft>
            <a:buChar char="•"/>
          </a:pPr>
          <a:r>
            <a:rPr kumimoji="1" lang="ja-JP" altLang="en-US" sz="1300" kern="1200" dirty="0"/>
            <a:t>発達特性を踏まえた学びの場の選択を行うため、教育相談・進路相談を実施しているが、希望者制のため、保護者に就学に向けた課題意識がなければ必要な準備ができない。（</a:t>
          </a:r>
          <a:r>
            <a:rPr kumimoji="1" lang="en-US" altLang="ja-JP" sz="1300" kern="1200" dirty="0"/>
            <a:t>※</a:t>
          </a:r>
          <a:r>
            <a:rPr kumimoji="1" lang="ja-JP" altLang="en-US" sz="1300" kern="1200" dirty="0"/>
            <a:t>保育園等から小学校への引継ぎは実施される）</a:t>
          </a:r>
        </a:p>
        <a:p>
          <a:pPr marL="114300" lvl="1" indent="-114300" algn="l" defTabSz="577850">
            <a:lnSpc>
              <a:spcPct val="90000"/>
            </a:lnSpc>
            <a:spcBef>
              <a:spcPct val="0"/>
            </a:spcBef>
            <a:spcAft>
              <a:spcPct val="15000"/>
            </a:spcAft>
            <a:buChar char="•"/>
          </a:pPr>
          <a:r>
            <a:rPr kumimoji="1" lang="ja-JP" altLang="en-US" sz="1300" kern="1200" dirty="0"/>
            <a:t>入学前年度（年長児）の夏～秋には進路を決めておく必要があることが多く、十分な検討ができない場合がある。</a:t>
          </a:r>
        </a:p>
      </dsp:txBody>
      <dsp:txXfrm>
        <a:off x="0" y="2935959"/>
        <a:ext cx="5462123" cy="2551500"/>
      </dsp:txXfrm>
    </dsp:sp>
    <dsp:sp modelId="{C9A1A922-AC87-43EC-A61C-B0C7E73F87FB}">
      <dsp:nvSpPr>
        <dsp:cNvPr id="0" name=""/>
        <dsp:cNvSpPr/>
      </dsp:nvSpPr>
      <dsp:spPr>
        <a:xfrm>
          <a:off x="273106" y="2699408"/>
          <a:ext cx="3823486" cy="5313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519" tIns="0" rIns="144519" bIns="0" numCol="1" spcCol="1270" anchor="ctr" anchorCtr="0">
          <a:noAutofit/>
        </a:bodyPr>
        <a:lstStyle/>
        <a:p>
          <a:pPr marL="0" lvl="0" indent="0" algn="l" defTabSz="711200">
            <a:lnSpc>
              <a:spcPct val="90000"/>
            </a:lnSpc>
            <a:spcBef>
              <a:spcPct val="0"/>
            </a:spcBef>
            <a:spcAft>
              <a:spcPct val="35000"/>
            </a:spcAft>
            <a:buNone/>
          </a:pPr>
          <a:r>
            <a:rPr kumimoji="1" lang="ja-JP" altLang="en-US" sz="1600" b="1" kern="1200" dirty="0"/>
            <a:t>就学先との情報共有・連携不足</a:t>
          </a:r>
        </a:p>
      </dsp:txBody>
      <dsp:txXfrm>
        <a:off x="299045" y="2725347"/>
        <a:ext cx="3771608"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78EB46-A763-41F5-A7A8-EE1EBD2FA9AE}" type="datetimeFigureOut">
              <a:rPr kumimoji="1" lang="ja-JP" altLang="en-US" smtClean="0"/>
              <a:t>2024/6/21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FC42A3-1B0D-4982-BE99-742A05D69587}" type="slidenum">
              <a:rPr kumimoji="1" lang="ja-JP" altLang="en-US" smtClean="0"/>
              <a:t>‹#›</a:t>
            </a:fld>
            <a:endParaRPr kumimoji="1" lang="ja-JP" altLang="en-US"/>
          </a:p>
        </p:txBody>
      </p:sp>
    </p:spTree>
    <p:extLst>
      <p:ext uri="{BB962C8B-B14F-4D97-AF65-F5344CB8AC3E}">
        <p14:creationId xmlns:p14="http://schemas.microsoft.com/office/powerpoint/2010/main" val="8150380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E0C51E-ED5D-4283-8657-E47CEA7BA2B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71D07F5-0467-4F81-A045-05139F6868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1BACD4E-915A-4F1F-A2F8-F32F810887D4}"/>
              </a:ext>
            </a:extLst>
          </p:cNvPr>
          <p:cNvSpPr>
            <a:spLocks noGrp="1"/>
          </p:cNvSpPr>
          <p:nvPr>
            <p:ph type="dt" sz="half" idx="10"/>
          </p:nvPr>
        </p:nvSpPr>
        <p:spPr/>
        <p:txBody>
          <a:bodyPr/>
          <a:lstStyle/>
          <a:p>
            <a:fld id="{6817E488-BC38-4123-867F-2075B2B0909E}" type="datetime1">
              <a:rPr kumimoji="1" lang="ja-JP" altLang="en-US" smtClean="0"/>
              <a:t>2024/6/21</a:t>
            </a:fld>
            <a:endParaRPr kumimoji="1" lang="ja-JP" altLang="en-US"/>
          </a:p>
        </p:txBody>
      </p:sp>
      <p:sp>
        <p:nvSpPr>
          <p:cNvPr id="5" name="フッター プレースホルダー 4">
            <a:extLst>
              <a:ext uri="{FF2B5EF4-FFF2-40B4-BE49-F238E27FC236}">
                <a16:creationId xmlns:a16="http://schemas.microsoft.com/office/drawing/2014/main" id="{A655D7E6-E2CF-4AAB-B53E-6F1C7FC57DF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DBF79F2-B6E2-4FDA-ACE0-23810F528E1F}"/>
              </a:ext>
            </a:extLst>
          </p:cNvPr>
          <p:cNvSpPr>
            <a:spLocks noGrp="1"/>
          </p:cNvSpPr>
          <p:nvPr>
            <p:ph type="sldNum" sz="quarter" idx="12"/>
          </p:nvPr>
        </p:nvSpPr>
        <p:spPr/>
        <p:txBody>
          <a:bodyPr/>
          <a:lstStyle/>
          <a:p>
            <a:fld id="{D52098D1-B9F2-4437-9E96-31768B73093C}" type="slidenum">
              <a:rPr kumimoji="1" lang="ja-JP" altLang="en-US" smtClean="0"/>
              <a:t>‹#›</a:t>
            </a:fld>
            <a:endParaRPr kumimoji="1" lang="ja-JP" altLang="en-US"/>
          </a:p>
        </p:txBody>
      </p:sp>
    </p:spTree>
    <p:extLst>
      <p:ext uri="{BB962C8B-B14F-4D97-AF65-F5344CB8AC3E}">
        <p14:creationId xmlns:p14="http://schemas.microsoft.com/office/powerpoint/2010/main" val="1699379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18DF36-C6FF-4D71-BBA0-6B34211C060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4BC82BB-6047-4460-BDC5-BBCD04BD2D0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3118D34-45A8-4C87-88AF-37CAD88AC59F}"/>
              </a:ext>
            </a:extLst>
          </p:cNvPr>
          <p:cNvSpPr>
            <a:spLocks noGrp="1"/>
          </p:cNvSpPr>
          <p:nvPr>
            <p:ph type="dt" sz="half" idx="10"/>
          </p:nvPr>
        </p:nvSpPr>
        <p:spPr/>
        <p:txBody>
          <a:bodyPr/>
          <a:lstStyle/>
          <a:p>
            <a:fld id="{EE482141-0393-49E7-B360-0B06364DD45B}" type="datetime1">
              <a:rPr kumimoji="1" lang="ja-JP" altLang="en-US" smtClean="0"/>
              <a:t>2024/6/21</a:t>
            </a:fld>
            <a:endParaRPr kumimoji="1" lang="ja-JP" altLang="en-US"/>
          </a:p>
        </p:txBody>
      </p:sp>
      <p:sp>
        <p:nvSpPr>
          <p:cNvPr id="5" name="フッター プレースホルダー 4">
            <a:extLst>
              <a:ext uri="{FF2B5EF4-FFF2-40B4-BE49-F238E27FC236}">
                <a16:creationId xmlns:a16="http://schemas.microsoft.com/office/drawing/2014/main" id="{B02AFF79-CA0C-42D9-930E-6D0AF26589D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A56957F-964C-4D98-982F-10B20253C27A}"/>
              </a:ext>
            </a:extLst>
          </p:cNvPr>
          <p:cNvSpPr>
            <a:spLocks noGrp="1"/>
          </p:cNvSpPr>
          <p:nvPr>
            <p:ph type="sldNum" sz="quarter" idx="12"/>
          </p:nvPr>
        </p:nvSpPr>
        <p:spPr/>
        <p:txBody>
          <a:bodyPr/>
          <a:lstStyle/>
          <a:p>
            <a:fld id="{D52098D1-B9F2-4437-9E96-31768B73093C}" type="slidenum">
              <a:rPr kumimoji="1" lang="ja-JP" altLang="en-US" smtClean="0"/>
              <a:t>‹#›</a:t>
            </a:fld>
            <a:endParaRPr kumimoji="1" lang="ja-JP" altLang="en-US"/>
          </a:p>
        </p:txBody>
      </p:sp>
    </p:spTree>
    <p:extLst>
      <p:ext uri="{BB962C8B-B14F-4D97-AF65-F5344CB8AC3E}">
        <p14:creationId xmlns:p14="http://schemas.microsoft.com/office/powerpoint/2010/main" val="3283280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E4EB052-F62D-44C3-B085-72609FB07C4F}"/>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D9826DA-2C30-4011-920F-6AE65E0475DC}"/>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2A7E3FE-7B6B-4056-912E-CBBA907CD758}"/>
              </a:ext>
            </a:extLst>
          </p:cNvPr>
          <p:cNvSpPr>
            <a:spLocks noGrp="1"/>
          </p:cNvSpPr>
          <p:nvPr>
            <p:ph type="dt" sz="half" idx="10"/>
          </p:nvPr>
        </p:nvSpPr>
        <p:spPr/>
        <p:txBody>
          <a:bodyPr/>
          <a:lstStyle/>
          <a:p>
            <a:fld id="{8F0619D3-AF34-42F6-B33D-BC46B20A8FDC}" type="datetime1">
              <a:rPr kumimoji="1" lang="ja-JP" altLang="en-US" smtClean="0"/>
              <a:t>2024/6/21</a:t>
            </a:fld>
            <a:endParaRPr kumimoji="1" lang="ja-JP" altLang="en-US"/>
          </a:p>
        </p:txBody>
      </p:sp>
      <p:sp>
        <p:nvSpPr>
          <p:cNvPr id="5" name="フッター プレースホルダー 4">
            <a:extLst>
              <a:ext uri="{FF2B5EF4-FFF2-40B4-BE49-F238E27FC236}">
                <a16:creationId xmlns:a16="http://schemas.microsoft.com/office/drawing/2014/main" id="{6FF891DF-4DDF-47E1-8BD5-BE148F49BAB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B316430-2563-4A49-AB70-CBCDA02463EB}"/>
              </a:ext>
            </a:extLst>
          </p:cNvPr>
          <p:cNvSpPr>
            <a:spLocks noGrp="1"/>
          </p:cNvSpPr>
          <p:nvPr>
            <p:ph type="sldNum" sz="quarter" idx="12"/>
          </p:nvPr>
        </p:nvSpPr>
        <p:spPr/>
        <p:txBody>
          <a:bodyPr/>
          <a:lstStyle/>
          <a:p>
            <a:fld id="{D52098D1-B9F2-4437-9E96-31768B73093C}" type="slidenum">
              <a:rPr kumimoji="1" lang="ja-JP" altLang="en-US" smtClean="0"/>
              <a:t>‹#›</a:t>
            </a:fld>
            <a:endParaRPr kumimoji="1" lang="ja-JP" altLang="en-US"/>
          </a:p>
        </p:txBody>
      </p:sp>
    </p:spTree>
    <p:extLst>
      <p:ext uri="{BB962C8B-B14F-4D97-AF65-F5344CB8AC3E}">
        <p14:creationId xmlns:p14="http://schemas.microsoft.com/office/powerpoint/2010/main" val="3135728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4BB562-0028-4E90-824B-BD2E134BE23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A6FE58E-8B25-4BB9-886B-556870A1401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540B2A4-BC39-4ADF-A5A5-C301A3EE0533}"/>
              </a:ext>
            </a:extLst>
          </p:cNvPr>
          <p:cNvSpPr>
            <a:spLocks noGrp="1"/>
          </p:cNvSpPr>
          <p:nvPr>
            <p:ph type="dt" sz="half" idx="10"/>
          </p:nvPr>
        </p:nvSpPr>
        <p:spPr/>
        <p:txBody>
          <a:bodyPr/>
          <a:lstStyle/>
          <a:p>
            <a:fld id="{FF88AD85-EE09-4759-B0A5-7E548D115223}" type="datetime1">
              <a:rPr kumimoji="1" lang="ja-JP" altLang="en-US" smtClean="0"/>
              <a:t>2024/6/21</a:t>
            </a:fld>
            <a:endParaRPr kumimoji="1" lang="ja-JP" altLang="en-US"/>
          </a:p>
        </p:txBody>
      </p:sp>
      <p:sp>
        <p:nvSpPr>
          <p:cNvPr id="5" name="フッター プレースホルダー 4">
            <a:extLst>
              <a:ext uri="{FF2B5EF4-FFF2-40B4-BE49-F238E27FC236}">
                <a16:creationId xmlns:a16="http://schemas.microsoft.com/office/drawing/2014/main" id="{92B27321-B3C7-4EAB-8274-36CE1EDC41B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8EE2637-A583-4916-879B-2EAC0FF7C5F8}"/>
              </a:ext>
            </a:extLst>
          </p:cNvPr>
          <p:cNvSpPr>
            <a:spLocks noGrp="1"/>
          </p:cNvSpPr>
          <p:nvPr>
            <p:ph type="sldNum" sz="quarter" idx="12"/>
          </p:nvPr>
        </p:nvSpPr>
        <p:spPr/>
        <p:txBody>
          <a:bodyPr/>
          <a:lstStyle/>
          <a:p>
            <a:fld id="{D52098D1-B9F2-4437-9E96-31768B73093C}" type="slidenum">
              <a:rPr kumimoji="1" lang="ja-JP" altLang="en-US" smtClean="0"/>
              <a:t>‹#›</a:t>
            </a:fld>
            <a:endParaRPr kumimoji="1" lang="ja-JP" altLang="en-US"/>
          </a:p>
        </p:txBody>
      </p:sp>
    </p:spTree>
    <p:extLst>
      <p:ext uri="{BB962C8B-B14F-4D97-AF65-F5344CB8AC3E}">
        <p14:creationId xmlns:p14="http://schemas.microsoft.com/office/powerpoint/2010/main" val="1171183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4B4459-38DA-47CE-887A-82F58C9BC5F9}"/>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E9EDEC4-5A3F-4502-AB7F-4793F2107B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803C5CF-0E15-402F-A6F8-E7995CD65AE6}"/>
              </a:ext>
            </a:extLst>
          </p:cNvPr>
          <p:cNvSpPr>
            <a:spLocks noGrp="1"/>
          </p:cNvSpPr>
          <p:nvPr>
            <p:ph type="dt" sz="half" idx="10"/>
          </p:nvPr>
        </p:nvSpPr>
        <p:spPr/>
        <p:txBody>
          <a:bodyPr/>
          <a:lstStyle/>
          <a:p>
            <a:fld id="{8A00C652-A1B8-49B5-BCC6-3D4E1AA5C756}" type="datetime1">
              <a:rPr kumimoji="1" lang="ja-JP" altLang="en-US" smtClean="0"/>
              <a:t>2024/6/21</a:t>
            </a:fld>
            <a:endParaRPr kumimoji="1" lang="ja-JP" altLang="en-US"/>
          </a:p>
        </p:txBody>
      </p:sp>
      <p:sp>
        <p:nvSpPr>
          <p:cNvPr id="5" name="フッター プレースホルダー 4">
            <a:extLst>
              <a:ext uri="{FF2B5EF4-FFF2-40B4-BE49-F238E27FC236}">
                <a16:creationId xmlns:a16="http://schemas.microsoft.com/office/drawing/2014/main" id="{5163A3E7-CB26-4115-ACD6-C209E6E2652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15872BD-2997-4F61-9C3F-F7FF1A066572}"/>
              </a:ext>
            </a:extLst>
          </p:cNvPr>
          <p:cNvSpPr>
            <a:spLocks noGrp="1"/>
          </p:cNvSpPr>
          <p:nvPr>
            <p:ph type="sldNum" sz="quarter" idx="12"/>
          </p:nvPr>
        </p:nvSpPr>
        <p:spPr/>
        <p:txBody>
          <a:bodyPr/>
          <a:lstStyle/>
          <a:p>
            <a:fld id="{D52098D1-B9F2-4437-9E96-31768B73093C}" type="slidenum">
              <a:rPr kumimoji="1" lang="ja-JP" altLang="en-US" smtClean="0"/>
              <a:t>‹#›</a:t>
            </a:fld>
            <a:endParaRPr kumimoji="1" lang="ja-JP" altLang="en-US"/>
          </a:p>
        </p:txBody>
      </p:sp>
    </p:spTree>
    <p:extLst>
      <p:ext uri="{BB962C8B-B14F-4D97-AF65-F5344CB8AC3E}">
        <p14:creationId xmlns:p14="http://schemas.microsoft.com/office/powerpoint/2010/main" val="1672015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E648A7-F62E-4F72-9E5D-03C3D06D557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2F4A6AE-41D5-4C2E-87F8-730A8A1008D6}"/>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8B8078F-97C7-4B86-AFCE-11F0008BD77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A683F38-4FF6-4880-BD12-9DBAD54505B1}"/>
              </a:ext>
            </a:extLst>
          </p:cNvPr>
          <p:cNvSpPr>
            <a:spLocks noGrp="1"/>
          </p:cNvSpPr>
          <p:nvPr>
            <p:ph type="dt" sz="half" idx="10"/>
          </p:nvPr>
        </p:nvSpPr>
        <p:spPr/>
        <p:txBody>
          <a:bodyPr/>
          <a:lstStyle/>
          <a:p>
            <a:fld id="{D45E6E3C-68F9-4359-BB5E-3C4B22A37AD0}" type="datetime1">
              <a:rPr kumimoji="1" lang="ja-JP" altLang="en-US" smtClean="0"/>
              <a:t>2024/6/21</a:t>
            </a:fld>
            <a:endParaRPr kumimoji="1" lang="ja-JP" altLang="en-US"/>
          </a:p>
        </p:txBody>
      </p:sp>
      <p:sp>
        <p:nvSpPr>
          <p:cNvPr id="6" name="フッター プレースホルダー 5">
            <a:extLst>
              <a:ext uri="{FF2B5EF4-FFF2-40B4-BE49-F238E27FC236}">
                <a16:creationId xmlns:a16="http://schemas.microsoft.com/office/drawing/2014/main" id="{FB079BC7-5D85-4C73-A741-A866FDB27BE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94B1E96-4AED-4808-B557-07D998934FF2}"/>
              </a:ext>
            </a:extLst>
          </p:cNvPr>
          <p:cNvSpPr>
            <a:spLocks noGrp="1"/>
          </p:cNvSpPr>
          <p:nvPr>
            <p:ph type="sldNum" sz="quarter" idx="12"/>
          </p:nvPr>
        </p:nvSpPr>
        <p:spPr/>
        <p:txBody>
          <a:bodyPr/>
          <a:lstStyle/>
          <a:p>
            <a:fld id="{D52098D1-B9F2-4437-9E96-31768B73093C}" type="slidenum">
              <a:rPr kumimoji="1" lang="ja-JP" altLang="en-US" smtClean="0"/>
              <a:t>‹#›</a:t>
            </a:fld>
            <a:endParaRPr kumimoji="1" lang="ja-JP" altLang="en-US"/>
          </a:p>
        </p:txBody>
      </p:sp>
    </p:spTree>
    <p:extLst>
      <p:ext uri="{BB962C8B-B14F-4D97-AF65-F5344CB8AC3E}">
        <p14:creationId xmlns:p14="http://schemas.microsoft.com/office/powerpoint/2010/main" val="822783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265139-22FD-44B1-86E0-ED684E52F86B}"/>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9263EB5-B508-4E1E-B81C-B205B19DDE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3B5A1C2-DD1F-4380-994E-512C790165DD}"/>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CF853ED-83A4-4C72-B3C5-0C5E1B3A70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00373FF-D8BD-405E-9D28-7CA01D53B12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F76BDF2-9D7A-4A59-9934-FCF8734692BD}"/>
              </a:ext>
            </a:extLst>
          </p:cNvPr>
          <p:cNvSpPr>
            <a:spLocks noGrp="1"/>
          </p:cNvSpPr>
          <p:nvPr>
            <p:ph type="dt" sz="half" idx="10"/>
          </p:nvPr>
        </p:nvSpPr>
        <p:spPr/>
        <p:txBody>
          <a:bodyPr/>
          <a:lstStyle/>
          <a:p>
            <a:fld id="{1B1C5F64-32D5-4284-A44A-7E2E5BE05147}" type="datetime1">
              <a:rPr kumimoji="1" lang="ja-JP" altLang="en-US" smtClean="0"/>
              <a:t>2024/6/21</a:t>
            </a:fld>
            <a:endParaRPr kumimoji="1" lang="ja-JP" altLang="en-US"/>
          </a:p>
        </p:txBody>
      </p:sp>
      <p:sp>
        <p:nvSpPr>
          <p:cNvPr id="8" name="フッター プレースホルダー 7">
            <a:extLst>
              <a:ext uri="{FF2B5EF4-FFF2-40B4-BE49-F238E27FC236}">
                <a16:creationId xmlns:a16="http://schemas.microsoft.com/office/drawing/2014/main" id="{99E9E131-1BC0-409E-8262-5C411F5D9F5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56E2647-8CCE-41BF-9B0C-09A88B4C134C}"/>
              </a:ext>
            </a:extLst>
          </p:cNvPr>
          <p:cNvSpPr>
            <a:spLocks noGrp="1"/>
          </p:cNvSpPr>
          <p:nvPr>
            <p:ph type="sldNum" sz="quarter" idx="12"/>
          </p:nvPr>
        </p:nvSpPr>
        <p:spPr/>
        <p:txBody>
          <a:bodyPr/>
          <a:lstStyle/>
          <a:p>
            <a:fld id="{D52098D1-B9F2-4437-9E96-31768B73093C}" type="slidenum">
              <a:rPr kumimoji="1" lang="ja-JP" altLang="en-US" smtClean="0"/>
              <a:t>‹#›</a:t>
            </a:fld>
            <a:endParaRPr kumimoji="1" lang="ja-JP" altLang="en-US"/>
          </a:p>
        </p:txBody>
      </p:sp>
    </p:spTree>
    <p:extLst>
      <p:ext uri="{BB962C8B-B14F-4D97-AF65-F5344CB8AC3E}">
        <p14:creationId xmlns:p14="http://schemas.microsoft.com/office/powerpoint/2010/main" val="903355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F7C7C1-B22B-4DEA-BDDE-025476F209C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32AB809-99D0-4EFC-9E3B-BBB81A1FDCC6}"/>
              </a:ext>
            </a:extLst>
          </p:cNvPr>
          <p:cNvSpPr>
            <a:spLocks noGrp="1"/>
          </p:cNvSpPr>
          <p:nvPr>
            <p:ph type="dt" sz="half" idx="10"/>
          </p:nvPr>
        </p:nvSpPr>
        <p:spPr/>
        <p:txBody>
          <a:bodyPr/>
          <a:lstStyle/>
          <a:p>
            <a:fld id="{1E651538-9DA4-4252-98E5-F7601B32D6E1}" type="datetime1">
              <a:rPr kumimoji="1" lang="ja-JP" altLang="en-US" smtClean="0"/>
              <a:t>2024/6/21</a:t>
            </a:fld>
            <a:endParaRPr kumimoji="1" lang="ja-JP" altLang="en-US"/>
          </a:p>
        </p:txBody>
      </p:sp>
      <p:sp>
        <p:nvSpPr>
          <p:cNvPr id="4" name="フッター プレースホルダー 3">
            <a:extLst>
              <a:ext uri="{FF2B5EF4-FFF2-40B4-BE49-F238E27FC236}">
                <a16:creationId xmlns:a16="http://schemas.microsoft.com/office/drawing/2014/main" id="{61DE2A77-37C0-458E-9EBF-BF63C87553B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A4D6851-1E77-4519-835F-0849CCEEEB3D}"/>
              </a:ext>
            </a:extLst>
          </p:cNvPr>
          <p:cNvSpPr>
            <a:spLocks noGrp="1"/>
          </p:cNvSpPr>
          <p:nvPr>
            <p:ph type="sldNum" sz="quarter" idx="12"/>
          </p:nvPr>
        </p:nvSpPr>
        <p:spPr/>
        <p:txBody>
          <a:bodyPr/>
          <a:lstStyle/>
          <a:p>
            <a:fld id="{D52098D1-B9F2-4437-9E96-31768B73093C}" type="slidenum">
              <a:rPr kumimoji="1" lang="ja-JP" altLang="en-US" smtClean="0"/>
              <a:t>‹#›</a:t>
            </a:fld>
            <a:endParaRPr kumimoji="1" lang="ja-JP" altLang="en-US"/>
          </a:p>
        </p:txBody>
      </p:sp>
    </p:spTree>
    <p:extLst>
      <p:ext uri="{BB962C8B-B14F-4D97-AF65-F5344CB8AC3E}">
        <p14:creationId xmlns:p14="http://schemas.microsoft.com/office/powerpoint/2010/main" val="787308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D12A89E-A293-4420-9F65-A6E7F20F0AEA}"/>
              </a:ext>
            </a:extLst>
          </p:cNvPr>
          <p:cNvSpPr>
            <a:spLocks noGrp="1"/>
          </p:cNvSpPr>
          <p:nvPr>
            <p:ph type="dt" sz="half" idx="10"/>
          </p:nvPr>
        </p:nvSpPr>
        <p:spPr/>
        <p:txBody>
          <a:bodyPr/>
          <a:lstStyle/>
          <a:p>
            <a:fld id="{D0C918A3-F3FB-445D-B0C0-D3907BA9953D}" type="datetime1">
              <a:rPr kumimoji="1" lang="ja-JP" altLang="en-US" smtClean="0"/>
              <a:t>2024/6/21</a:t>
            </a:fld>
            <a:endParaRPr kumimoji="1" lang="ja-JP" altLang="en-US"/>
          </a:p>
        </p:txBody>
      </p:sp>
      <p:sp>
        <p:nvSpPr>
          <p:cNvPr id="3" name="フッター プレースホルダー 2">
            <a:extLst>
              <a:ext uri="{FF2B5EF4-FFF2-40B4-BE49-F238E27FC236}">
                <a16:creationId xmlns:a16="http://schemas.microsoft.com/office/drawing/2014/main" id="{FEF68D92-2EB0-4927-B77B-0AE8E9C60CA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CE562D8-98BC-46F5-AA33-AEF9A017ADAA}"/>
              </a:ext>
            </a:extLst>
          </p:cNvPr>
          <p:cNvSpPr>
            <a:spLocks noGrp="1"/>
          </p:cNvSpPr>
          <p:nvPr>
            <p:ph type="sldNum" sz="quarter" idx="12"/>
          </p:nvPr>
        </p:nvSpPr>
        <p:spPr/>
        <p:txBody>
          <a:bodyPr/>
          <a:lstStyle/>
          <a:p>
            <a:fld id="{D52098D1-B9F2-4437-9E96-31768B73093C}" type="slidenum">
              <a:rPr kumimoji="1" lang="ja-JP" altLang="en-US" smtClean="0"/>
              <a:t>‹#›</a:t>
            </a:fld>
            <a:endParaRPr kumimoji="1" lang="ja-JP" altLang="en-US"/>
          </a:p>
        </p:txBody>
      </p:sp>
    </p:spTree>
    <p:extLst>
      <p:ext uri="{BB962C8B-B14F-4D97-AF65-F5344CB8AC3E}">
        <p14:creationId xmlns:p14="http://schemas.microsoft.com/office/powerpoint/2010/main" val="2765888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E3C62F-CD19-4736-8C26-B84915A5468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B309E4F-F376-41F5-BDE0-2ACDE57B85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3B956D9-74F4-4D7D-A656-4FC0FE5E4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CC20ECA-8423-479B-B7A3-F1D54E5F81CF}"/>
              </a:ext>
            </a:extLst>
          </p:cNvPr>
          <p:cNvSpPr>
            <a:spLocks noGrp="1"/>
          </p:cNvSpPr>
          <p:nvPr>
            <p:ph type="dt" sz="half" idx="10"/>
          </p:nvPr>
        </p:nvSpPr>
        <p:spPr/>
        <p:txBody>
          <a:bodyPr/>
          <a:lstStyle/>
          <a:p>
            <a:fld id="{978328FE-7EAD-4888-B4C4-14C5D4D6601D}" type="datetime1">
              <a:rPr kumimoji="1" lang="ja-JP" altLang="en-US" smtClean="0"/>
              <a:t>2024/6/21</a:t>
            </a:fld>
            <a:endParaRPr kumimoji="1" lang="ja-JP" altLang="en-US"/>
          </a:p>
        </p:txBody>
      </p:sp>
      <p:sp>
        <p:nvSpPr>
          <p:cNvPr id="6" name="フッター プレースホルダー 5">
            <a:extLst>
              <a:ext uri="{FF2B5EF4-FFF2-40B4-BE49-F238E27FC236}">
                <a16:creationId xmlns:a16="http://schemas.microsoft.com/office/drawing/2014/main" id="{1F6F6E82-9EB5-4218-916E-3469950DCD5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F688EB6-9282-494E-AC51-449D21BDE613}"/>
              </a:ext>
            </a:extLst>
          </p:cNvPr>
          <p:cNvSpPr>
            <a:spLocks noGrp="1"/>
          </p:cNvSpPr>
          <p:nvPr>
            <p:ph type="sldNum" sz="quarter" idx="12"/>
          </p:nvPr>
        </p:nvSpPr>
        <p:spPr/>
        <p:txBody>
          <a:bodyPr/>
          <a:lstStyle/>
          <a:p>
            <a:fld id="{D52098D1-B9F2-4437-9E96-31768B73093C}" type="slidenum">
              <a:rPr kumimoji="1" lang="ja-JP" altLang="en-US" smtClean="0"/>
              <a:t>‹#›</a:t>
            </a:fld>
            <a:endParaRPr kumimoji="1" lang="ja-JP" altLang="en-US"/>
          </a:p>
        </p:txBody>
      </p:sp>
    </p:spTree>
    <p:extLst>
      <p:ext uri="{BB962C8B-B14F-4D97-AF65-F5344CB8AC3E}">
        <p14:creationId xmlns:p14="http://schemas.microsoft.com/office/powerpoint/2010/main" val="1196657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FA44EE-003E-432E-A662-CF7CC9BEC1E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386F679-BF5D-4F2C-9E5A-0B4DEECE97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E021228-533C-46F8-BF60-B2C8A9DCF3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2B4EA03-19B1-4A9F-AB45-537AA54F1FBB}"/>
              </a:ext>
            </a:extLst>
          </p:cNvPr>
          <p:cNvSpPr>
            <a:spLocks noGrp="1"/>
          </p:cNvSpPr>
          <p:nvPr>
            <p:ph type="dt" sz="half" idx="10"/>
          </p:nvPr>
        </p:nvSpPr>
        <p:spPr/>
        <p:txBody>
          <a:bodyPr/>
          <a:lstStyle/>
          <a:p>
            <a:fld id="{005C242F-8E90-4D93-B529-D18918E7B7F0}" type="datetime1">
              <a:rPr kumimoji="1" lang="ja-JP" altLang="en-US" smtClean="0"/>
              <a:t>2024/6/21</a:t>
            </a:fld>
            <a:endParaRPr kumimoji="1" lang="ja-JP" altLang="en-US"/>
          </a:p>
        </p:txBody>
      </p:sp>
      <p:sp>
        <p:nvSpPr>
          <p:cNvPr id="6" name="フッター プレースホルダー 5">
            <a:extLst>
              <a:ext uri="{FF2B5EF4-FFF2-40B4-BE49-F238E27FC236}">
                <a16:creationId xmlns:a16="http://schemas.microsoft.com/office/drawing/2014/main" id="{92E4BF3B-612D-4682-8C6A-BA9B8BB3F02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5BFB456-FD7C-4D4B-9684-837114BC50C4}"/>
              </a:ext>
            </a:extLst>
          </p:cNvPr>
          <p:cNvSpPr>
            <a:spLocks noGrp="1"/>
          </p:cNvSpPr>
          <p:nvPr>
            <p:ph type="sldNum" sz="quarter" idx="12"/>
          </p:nvPr>
        </p:nvSpPr>
        <p:spPr/>
        <p:txBody>
          <a:bodyPr/>
          <a:lstStyle/>
          <a:p>
            <a:fld id="{D52098D1-B9F2-4437-9E96-31768B73093C}" type="slidenum">
              <a:rPr kumimoji="1" lang="ja-JP" altLang="en-US" smtClean="0"/>
              <a:t>‹#›</a:t>
            </a:fld>
            <a:endParaRPr kumimoji="1" lang="ja-JP" altLang="en-US"/>
          </a:p>
        </p:txBody>
      </p:sp>
    </p:spTree>
    <p:extLst>
      <p:ext uri="{BB962C8B-B14F-4D97-AF65-F5344CB8AC3E}">
        <p14:creationId xmlns:p14="http://schemas.microsoft.com/office/powerpoint/2010/main" val="1412850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1727216-F200-4064-BAB3-B5270147E3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9E42E7D-EF14-459D-8AD8-24D930589F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190CF0B-8353-494D-99D5-9C5865AC87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E0A181-D65A-4BDB-A540-95CB310B5EF9}" type="datetime1">
              <a:rPr kumimoji="1" lang="ja-JP" altLang="en-US" smtClean="0"/>
              <a:t>2024/6/21</a:t>
            </a:fld>
            <a:endParaRPr kumimoji="1" lang="ja-JP" altLang="en-US"/>
          </a:p>
        </p:txBody>
      </p:sp>
      <p:sp>
        <p:nvSpPr>
          <p:cNvPr id="5" name="フッター プレースホルダー 4">
            <a:extLst>
              <a:ext uri="{FF2B5EF4-FFF2-40B4-BE49-F238E27FC236}">
                <a16:creationId xmlns:a16="http://schemas.microsoft.com/office/drawing/2014/main" id="{C173A086-2400-49D0-AE3B-B67173A1E1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6D75CA0-0313-4ABF-BA6B-D4FEA75EA5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2098D1-B9F2-4437-9E96-31768B73093C}" type="slidenum">
              <a:rPr kumimoji="1" lang="ja-JP" altLang="en-US" smtClean="0"/>
              <a:t>‹#›</a:t>
            </a:fld>
            <a:endParaRPr kumimoji="1" lang="ja-JP" altLang="en-US"/>
          </a:p>
        </p:txBody>
      </p:sp>
    </p:spTree>
    <p:extLst>
      <p:ext uri="{BB962C8B-B14F-4D97-AF65-F5344CB8AC3E}">
        <p14:creationId xmlns:p14="http://schemas.microsoft.com/office/powerpoint/2010/main" val="1515811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chart" Target="../charts/chart7.xml"/><Relationship Id="rId2" Type="http://schemas.openxmlformats.org/officeDocument/2006/relationships/chart" Target="../charts/chart2.xml"/><Relationship Id="rId1" Type="http://schemas.openxmlformats.org/officeDocument/2006/relationships/slideLayout" Target="../slideLayouts/slideLayout1.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EEEEF5-32F4-4F35-94B3-62E02B44757C}"/>
              </a:ext>
            </a:extLst>
          </p:cNvPr>
          <p:cNvSpPr>
            <a:spLocks noGrp="1"/>
          </p:cNvSpPr>
          <p:nvPr>
            <p:ph type="ctrTitle"/>
          </p:nvPr>
        </p:nvSpPr>
        <p:spPr>
          <a:xfrm>
            <a:off x="-34835" y="2029097"/>
            <a:ext cx="12261669" cy="1566360"/>
          </a:xfrm>
        </p:spPr>
        <p:style>
          <a:lnRef idx="3">
            <a:schemeClr val="lt1"/>
          </a:lnRef>
          <a:fillRef idx="1">
            <a:schemeClr val="accent5"/>
          </a:fillRef>
          <a:effectRef idx="1">
            <a:schemeClr val="accent5"/>
          </a:effectRef>
          <a:fontRef idx="minor">
            <a:schemeClr val="lt1"/>
          </a:fontRef>
        </p:style>
        <p:txBody>
          <a:bodyPr>
            <a:normAutofit/>
          </a:bodyPr>
          <a:lstStyle/>
          <a:p>
            <a:r>
              <a:rPr kumimoji="1" lang="ja-JP" altLang="en-US" sz="4800" b="1" dirty="0"/>
              <a:t>乳幼児健診等で発見された発達特性のある子どもの支援スキームについて</a:t>
            </a:r>
          </a:p>
        </p:txBody>
      </p:sp>
      <p:sp>
        <p:nvSpPr>
          <p:cNvPr id="3" name="字幕 2">
            <a:extLst>
              <a:ext uri="{FF2B5EF4-FFF2-40B4-BE49-F238E27FC236}">
                <a16:creationId xmlns:a16="http://schemas.microsoft.com/office/drawing/2014/main" id="{1F17B037-DF3E-47C5-8A1A-EAD7E6B8456B}"/>
              </a:ext>
            </a:extLst>
          </p:cNvPr>
          <p:cNvSpPr>
            <a:spLocks noGrp="1"/>
          </p:cNvSpPr>
          <p:nvPr>
            <p:ph type="subTitle" idx="1"/>
          </p:nvPr>
        </p:nvSpPr>
        <p:spPr>
          <a:xfrm>
            <a:off x="3082834" y="5300209"/>
            <a:ext cx="9144000" cy="1655762"/>
          </a:xfrm>
        </p:spPr>
        <p:txBody>
          <a:bodyPr/>
          <a:lstStyle/>
          <a:p>
            <a:r>
              <a:rPr lang="ja-JP" altLang="en-US" u="sng" dirty="0"/>
              <a:t>令和</a:t>
            </a:r>
            <a:r>
              <a:rPr lang="ja-JP" altLang="en-US" u="sng"/>
              <a:t>６</a:t>
            </a:r>
            <a:r>
              <a:rPr kumimoji="1" lang="ja-JP" altLang="en-US" u="sng"/>
              <a:t>年</a:t>
            </a:r>
            <a:r>
              <a:rPr kumimoji="1" lang="ja-JP" altLang="en-US" u="sng" dirty="0"/>
              <a:t>６月</a:t>
            </a:r>
            <a:r>
              <a:rPr kumimoji="1" lang="en-US" altLang="ja-JP" u="sng" dirty="0"/>
              <a:t>28</a:t>
            </a:r>
            <a:r>
              <a:rPr kumimoji="1" lang="ja-JP" altLang="en-US" u="sng" dirty="0"/>
              <a:t>日　大阪府福祉部障がい福祉室地域生活支援課</a:t>
            </a:r>
          </a:p>
        </p:txBody>
      </p:sp>
      <p:sp>
        <p:nvSpPr>
          <p:cNvPr id="4" name="スライド番号プレースホルダー 3">
            <a:extLst>
              <a:ext uri="{FF2B5EF4-FFF2-40B4-BE49-F238E27FC236}">
                <a16:creationId xmlns:a16="http://schemas.microsoft.com/office/drawing/2014/main" id="{F77270CA-54A1-47CC-93CB-58A8CBB070C0}"/>
              </a:ext>
            </a:extLst>
          </p:cNvPr>
          <p:cNvSpPr>
            <a:spLocks noGrp="1"/>
          </p:cNvSpPr>
          <p:nvPr>
            <p:ph type="sldNum" sz="quarter" idx="12"/>
          </p:nvPr>
        </p:nvSpPr>
        <p:spPr/>
        <p:txBody>
          <a:bodyPr/>
          <a:lstStyle/>
          <a:p>
            <a:fld id="{BDA3839F-8F31-49AD-9A69-7A194C78B29C}" type="slidenum">
              <a:rPr kumimoji="1" lang="ja-JP" altLang="en-US" b="1" smtClean="0">
                <a:latin typeface="Meiryo UI" panose="020B0604030504040204" pitchFamily="50" charset="-128"/>
                <a:ea typeface="Meiryo UI" panose="020B0604030504040204" pitchFamily="50" charset="-128"/>
              </a:rPr>
              <a:t>1</a:t>
            </a:fld>
            <a:endParaRPr kumimoji="1" lang="ja-JP" altLang="en-US" b="1"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75088467-CCFA-4309-94F7-711E0724615F}"/>
              </a:ext>
            </a:extLst>
          </p:cNvPr>
          <p:cNvSpPr txBox="1"/>
          <p:nvPr/>
        </p:nvSpPr>
        <p:spPr>
          <a:xfrm>
            <a:off x="3082834" y="299559"/>
            <a:ext cx="8813243" cy="338554"/>
          </a:xfrm>
          <a:prstGeom prst="rect">
            <a:avLst/>
          </a:prstGeom>
          <a:noFill/>
        </p:spPr>
        <p:txBody>
          <a:bodyPr wrap="square" rtlCol="0">
            <a:spAutoFit/>
          </a:bodyPr>
          <a:lstStyle/>
          <a:p>
            <a:r>
              <a:rPr kumimoji="1" lang="ja-JP" altLang="en-US" sz="1600" dirty="0"/>
              <a:t>令和６年度大阪府発達障がい児者支援体制整備検討部会こどもワーキンググループ（資料３）</a:t>
            </a:r>
          </a:p>
        </p:txBody>
      </p:sp>
    </p:spTree>
    <p:extLst>
      <p:ext uri="{BB962C8B-B14F-4D97-AF65-F5344CB8AC3E}">
        <p14:creationId xmlns:p14="http://schemas.microsoft.com/office/powerpoint/2010/main" val="483535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2101B20-1312-4C50-8DD8-707FF1EC7972}"/>
              </a:ext>
            </a:extLst>
          </p:cNvPr>
          <p:cNvSpPr txBox="1">
            <a:spLocks/>
          </p:cNvSpPr>
          <p:nvPr/>
        </p:nvSpPr>
        <p:spPr>
          <a:xfrm>
            <a:off x="0" y="0"/>
            <a:ext cx="12192000" cy="44532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９．就学後までの切れ目のない支援に向けた現状の課題（市町村へのヒアリングより）　</a:t>
            </a:r>
          </a:p>
        </p:txBody>
      </p:sp>
      <p:graphicFrame>
        <p:nvGraphicFramePr>
          <p:cNvPr id="2" name="図表 1">
            <a:extLst>
              <a:ext uri="{FF2B5EF4-FFF2-40B4-BE49-F238E27FC236}">
                <a16:creationId xmlns:a16="http://schemas.microsoft.com/office/drawing/2014/main" id="{F34630AE-2F13-474A-A6F0-2F352F41A264}"/>
              </a:ext>
            </a:extLst>
          </p:cNvPr>
          <p:cNvGraphicFramePr/>
          <p:nvPr>
            <p:extLst>
              <p:ext uri="{D42A27DB-BD31-4B8C-83A1-F6EECF244321}">
                <p14:modId xmlns:p14="http://schemas.microsoft.com/office/powerpoint/2010/main" val="2761500448"/>
              </p:ext>
            </p:extLst>
          </p:nvPr>
        </p:nvGraphicFramePr>
        <p:xfrm>
          <a:off x="203200" y="639271"/>
          <a:ext cx="6124771" cy="60447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図表 4">
            <a:extLst>
              <a:ext uri="{FF2B5EF4-FFF2-40B4-BE49-F238E27FC236}">
                <a16:creationId xmlns:a16="http://schemas.microsoft.com/office/drawing/2014/main" id="{ED303505-71ED-4F7B-A2B9-0A06E917F14D}"/>
              </a:ext>
            </a:extLst>
          </p:cNvPr>
          <p:cNvGraphicFramePr/>
          <p:nvPr>
            <p:extLst>
              <p:ext uri="{D42A27DB-BD31-4B8C-83A1-F6EECF244321}">
                <p14:modId xmlns:p14="http://schemas.microsoft.com/office/powerpoint/2010/main" val="36450627"/>
              </p:ext>
            </p:extLst>
          </p:nvPr>
        </p:nvGraphicFramePr>
        <p:xfrm>
          <a:off x="6441260" y="574537"/>
          <a:ext cx="5462123" cy="55268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スライド番号プレースホルダー 2">
            <a:extLst>
              <a:ext uri="{FF2B5EF4-FFF2-40B4-BE49-F238E27FC236}">
                <a16:creationId xmlns:a16="http://schemas.microsoft.com/office/drawing/2014/main" id="{A383AA4B-D78D-43C2-8AC2-161AA928C8E5}"/>
              </a:ext>
            </a:extLst>
          </p:cNvPr>
          <p:cNvSpPr>
            <a:spLocks noGrp="1"/>
          </p:cNvSpPr>
          <p:nvPr>
            <p:ph type="sldNum" sz="quarter" idx="12"/>
          </p:nvPr>
        </p:nvSpPr>
        <p:spPr/>
        <p:txBody>
          <a:bodyPr/>
          <a:lstStyle/>
          <a:p>
            <a:fld id="{D52098D1-B9F2-4437-9E96-31768B73093C}" type="slidenum">
              <a:rPr kumimoji="1" lang="ja-JP" altLang="en-US" b="1" smtClean="0">
                <a:latin typeface="Meiryo UI" panose="020B0604030504040204" pitchFamily="50" charset="-128"/>
                <a:ea typeface="Meiryo UI" panose="020B0604030504040204" pitchFamily="50" charset="-128"/>
              </a:rPr>
              <a:t>10</a:t>
            </a:fld>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65856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8A93D92-9F08-44B9-A109-3AA18B42DF07}"/>
              </a:ext>
            </a:extLst>
          </p:cNvPr>
          <p:cNvSpPr txBox="1"/>
          <p:nvPr/>
        </p:nvSpPr>
        <p:spPr>
          <a:xfrm>
            <a:off x="882855" y="571985"/>
            <a:ext cx="10200442" cy="523220"/>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ja-JP" altLang="en-US" sz="2800" dirty="0"/>
              <a:t>こどもワーキンググループでご意見をいただきたい点</a:t>
            </a:r>
            <a:endParaRPr kumimoji="1" lang="en-US" altLang="ja-JP" sz="2800" dirty="0"/>
          </a:p>
        </p:txBody>
      </p:sp>
      <p:sp>
        <p:nvSpPr>
          <p:cNvPr id="3" name="テキスト ボックス 2">
            <a:extLst>
              <a:ext uri="{FF2B5EF4-FFF2-40B4-BE49-F238E27FC236}">
                <a16:creationId xmlns:a16="http://schemas.microsoft.com/office/drawing/2014/main" id="{E42E7DCB-A7AD-4E89-8DC9-18FD36B379D2}"/>
              </a:ext>
            </a:extLst>
          </p:cNvPr>
          <p:cNvSpPr txBox="1"/>
          <p:nvPr/>
        </p:nvSpPr>
        <p:spPr>
          <a:xfrm>
            <a:off x="1209185" y="1784560"/>
            <a:ext cx="9547781" cy="3847207"/>
          </a:xfrm>
          <a:prstGeom prst="rect">
            <a:avLst/>
          </a:prstGeom>
          <a:noFill/>
        </p:spPr>
        <p:txBody>
          <a:bodyPr wrap="square" rtlCol="0">
            <a:spAutoFit/>
          </a:bodyPr>
          <a:lstStyle/>
          <a:p>
            <a:pPr marL="285750" indent="-285750">
              <a:buFont typeface="Wingdings" panose="05000000000000000000" pitchFamily="2" charset="2"/>
              <a:buChar char="l"/>
            </a:pPr>
            <a:r>
              <a:rPr lang="ja-JP" altLang="en-US" sz="2000" dirty="0"/>
              <a:t>未就学の発達障がい児の支援にあたって、下記のような支援の場面等において課題と思われることはなにか</a:t>
            </a:r>
            <a:endParaRPr lang="en-US" altLang="ja-JP" sz="2000" dirty="0"/>
          </a:p>
          <a:p>
            <a:pPr marL="285750" indent="-285750">
              <a:buFont typeface="Wingdings" panose="05000000000000000000" pitchFamily="2" charset="2"/>
              <a:buChar char="l"/>
            </a:pPr>
            <a:endParaRPr lang="en-US" altLang="ja-JP" sz="2000" dirty="0"/>
          </a:p>
          <a:p>
            <a:endParaRPr lang="en-US" altLang="ja-JP" sz="2000" dirty="0"/>
          </a:p>
          <a:p>
            <a:r>
              <a:rPr lang="en-US" altLang="ja-JP" sz="2000" dirty="0"/>
              <a:t>〈</a:t>
            </a:r>
            <a:r>
              <a:rPr lang="ja-JP" altLang="en-US" sz="2000" dirty="0"/>
              <a:t>支援の場面</a:t>
            </a:r>
            <a:r>
              <a:rPr lang="en-US" altLang="ja-JP" sz="2000" dirty="0"/>
              <a:t>〉</a:t>
            </a:r>
          </a:p>
          <a:p>
            <a:r>
              <a:rPr lang="ja-JP" altLang="en-US" dirty="0"/>
              <a:t>・特性把握（アセスメント）</a:t>
            </a:r>
            <a:endParaRPr lang="en-US" altLang="ja-JP" dirty="0"/>
          </a:p>
          <a:p>
            <a:r>
              <a:rPr lang="ja-JP" altLang="en-US" dirty="0"/>
              <a:t>・保護者との関係性の構築</a:t>
            </a:r>
            <a:endParaRPr lang="en-US" altLang="ja-JP" dirty="0"/>
          </a:p>
          <a:p>
            <a:r>
              <a:rPr lang="ja-JP" altLang="en-US" dirty="0"/>
              <a:t>・支援方法等の検討・共有</a:t>
            </a:r>
            <a:endParaRPr lang="en-US" altLang="ja-JP" dirty="0"/>
          </a:p>
          <a:p>
            <a:r>
              <a:rPr lang="ja-JP" altLang="en-US" dirty="0"/>
              <a:t>・発達支援やことばの教室</a:t>
            </a:r>
            <a:endParaRPr lang="en-US" altLang="ja-JP" dirty="0"/>
          </a:p>
          <a:p>
            <a:r>
              <a:rPr lang="ja-JP" altLang="en-US" dirty="0"/>
              <a:t>・障がい受容や家族支援（親子教室・ペアトレ等）</a:t>
            </a:r>
            <a:endParaRPr lang="en-US" altLang="ja-JP" dirty="0"/>
          </a:p>
          <a:p>
            <a:r>
              <a:rPr lang="ja-JP" altLang="en-US" dirty="0"/>
              <a:t>・保育園等の所属先での支援</a:t>
            </a:r>
            <a:endParaRPr lang="en-US" altLang="ja-JP" dirty="0"/>
          </a:p>
          <a:p>
            <a:r>
              <a:rPr lang="ja-JP" altLang="en-US" dirty="0"/>
              <a:t>・学びの場の選択や合理的配慮の検討</a:t>
            </a:r>
            <a:endParaRPr lang="en-US" altLang="ja-JP" dirty="0"/>
          </a:p>
          <a:p>
            <a:r>
              <a:rPr lang="ja-JP" altLang="en-US" dirty="0"/>
              <a:t>・就学後のフォロー</a:t>
            </a:r>
            <a:endParaRPr lang="en-US" altLang="ja-JP" dirty="0"/>
          </a:p>
        </p:txBody>
      </p:sp>
      <p:sp>
        <p:nvSpPr>
          <p:cNvPr id="4" name="スライド番号プレースホルダー 3">
            <a:extLst>
              <a:ext uri="{FF2B5EF4-FFF2-40B4-BE49-F238E27FC236}">
                <a16:creationId xmlns:a16="http://schemas.microsoft.com/office/drawing/2014/main" id="{FFF84908-6265-4241-A94F-8DFC74860E81}"/>
              </a:ext>
            </a:extLst>
          </p:cNvPr>
          <p:cNvSpPr>
            <a:spLocks noGrp="1"/>
          </p:cNvSpPr>
          <p:nvPr>
            <p:ph type="sldNum" sz="quarter" idx="12"/>
          </p:nvPr>
        </p:nvSpPr>
        <p:spPr/>
        <p:txBody>
          <a:bodyPr/>
          <a:lstStyle/>
          <a:p>
            <a:fld id="{D52098D1-B9F2-4437-9E96-31768B73093C}" type="slidenum">
              <a:rPr kumimoji="1" lang="ja-JP" altLang="en-US" b="1" smtClean="0">
                <a:latin typeface="Meiryo UI" panose="020B0604030504040204" pitchFamily="50" charset="-128"/>
                <a:ea typeface="Meiryo UI" panose="020B0604030504040204" pitchFamily="50" charset="-128"/>
              </a:rPr>
              <a:t>11</a:t>
            </a:fld>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82836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E8AF2BA-7868-4A7C-B7AD-076E475C2515}"/>
              </a:ext>
            </a:extLst>
          </p:cNvPr>
          <p:cNvPicPr>
            <a:picLocks noChangeAspect="1"/>
          </p:cNvPicPr>
          <p:nvPr/>
        </p:nvPicPr>
        <p:blipFill rotWithShape="1">
          <a:blip r:embed="rId2">
            <a:extLst>
              <a:ext uri="{28A0092B-C50C-407E-A947-70E740481C1C}">
                <a14:useLocalDpi xmlns:a14="http://schemas.microsoft.com/office/drawing/2010/main" val="0"/>
              </a:ext>
            </a:extLst>
          </a:blip>
          <a:srcRect l="6426" t="24135" r="12853" b="7199"/>
          <a:stretch/>
        </p:blipFill>
        <p:spPr>
          <a:xfrm>
            <a:off x="300452" y="741670"/>
            <a:ext cx="11591095" cy="5916168"/>
          </a:xfrm>
          <a:prstGeom prst="rect">
            <a:avLst/>
          </a:prstGeom>
          <a:ln>
            <a:solidFill>
              <a:schemeClr val="tx1"/>
            </a:solidFill>
          </a:ln>
        </p:spPr>
      </p:pic>
      <p:sp>
        <p:nvSpPr>
          <p:cNvPr id="4" name="テキスト ボックス 3">
            <a:extLst>
              <a:ext uri="{FF2B5EF4-FFF2-40B4-BE49-F238E27FC236}">
                <a16:creationId xmlns:a16="http://schemas.microsoft.com/office/drawing/2014/main" id="{294162AA-123F-4927-B941-9F1699D54F22}"/>
              </a:ext>
            </a:extLst>
          </p:cNvPr>
          <p:cNvSpPr txBox="1"/>
          <p:nvPr/>
        </p:nvSpPr>
        <p:spPr>
          <a:xfrm>
            <a:off x="150001" y="346466"/>
            <a:ext cx="11891996" cy="323165"/>
          </a:xfrm>
          <a:prstGeom prst="rect">
            <a:avLst/>
          </a:prstGeom>
          <a:noFill/>
        </p:spPr>
        <p:txBody>
          <a:bodyPr wrap="square" rtlCol="0">
            <a:spAutoFit/>
          </a:bodyPr>
          <a:lstStyle/>
          <a:p>
            <a:r>
              <a:rPr kumimoji="1" lang="ja-JP" altLang="en-US" sz="1500" dirty="0"/>
              <a:t>（参考）令和４年生活のしづらさなどに関する調査（全国在宅障害児・者等実態調査）における発達障害と診断された者の数（推計値）</a:t>
            </a:r>
          </a:p>
        </p:txBody>
      </p:sp>
      <p:sp>
        <p:nvSpPr>
          <p:cNvPr id="2" name="スライド番号プレースホルダー 1">
            <a:extLst>
              <a:ext uri="{FF2B5EF4-FFF2-40B4-BE49-F238E27FC236}">
                <a16:creationId xmlns:a16="http://schemas.microsoft.com/office/drawing/2014/main" id="{90491B9C-67F2-430A-8EEB-E95E8575639C}"/>
              </a:ext>
            </a:extLst>
          </p:cNvPr>
          <p:cNvSpPr>
            <a:spLocks noGrp="1"/>
          </p:cNvSpPr>
          <p:nvPr>
            <p:ph type="sldNum" sz="quarter" idx="12"/>
          </p:nvPr>
        </p:nvSpPr>
        <p:spPr>
          <a:xfrm>
            <a:off x="8746958" y="6364752"/>
            <a:ext cx="2743200" cy="365125"/>
          </a:xfrm>
        </p:spPr>
        <p:txBody>
          <a:bodyPr/>
          <a:lstStyle/>
          <a:p>
            <a:fld id="{D52098D1-B9F2-4437-9E96-31768B73093C}" type="slidenum">
              <a:rPr kumimoji="1" lang="ja-JP" altLang="en-US" b="1" smtClean="0">
                <a:latin typeface="Meiryo UI" panose="020B0604030504040204" pitchFamily="50" charset="-128"/>
                <a:ea typeface="Meiryo UI" panose="020B0604030504040204" pitchFamily="50" charset="-128"/>
              </a:rPr>
              <a:t>12</a:t>
            </a:fld>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05725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E87A7CB-6BE8-43FD-8302-21F3EC9176DF}"/>
              </a:ext>
            </a:extLst>
          </p:cNvPr>
          <p:cNvPicPr>
            <a:picLocks noChangeAspect="1"/>
          </p:cNvPicPr>
          <p:nvPr/>
        </p:nvPicPr>
        <p:blipFill rotWithShape="1">
          <a:blip r:embed="rId2">
            <a:extLst>
              <a:ext uri="{28A0092B-C50C-407E-A947-70E740481C1C}">
                <a14:useLocalDpi xmlns:a14="http://schemas.microsoft.com/office/drawing/2010/main" val="0"/>
              </a:ext>
            </a:extLst>
          </a:blip>
          <a:srcRect l="5869" t="18643" r="26803" b="3127"/>
          <a:stretch/>
        </p:blipFill>
        <p:spPr>
          <a:xfrm>
            <a:off x="722781" y="566500"/>
            <a:ext cx="9216748" cy="6230657"/>
          </a:xfrm>
          <a:prstGeom prst="rect">
            <a:avLst/>
          </a:prstGeom>
        </p:spPr>
      </p:pic>
      <p:sp>
        <p:nvSpPr>
          <p:cNvPr id="2" name="テキスト ボックス 1">
            <a:extLst>
              <a:ext uri="{FF2B5EF4-FFF2-40B4-BE49-F238E27FC236}">
                <a16:creationId xmlns:a16="http://schemas.microsoft.com/office/drawing/2014/main" id="{15B71383-9EE7-48C5-8EC3-1C2E487287EF}"/>
              </a:ext>
            </a:extLst>
          </p:cNvPr>
          <p:cNvSpPr txBox="1"/>
          <p:nvPr/>
        </p:nvSpPr>
        <p:spPr>
          <a:xfrm>
            <a:off x="9972700" y="5389388"/>
            <a:ext cx="2219300" cy="954107"/>
          </a:xfrm>
          <a:prstGeom prst="rect">
            <a:avLst/>
          </a:prstGeom>
          <a:noFill/>
        </p:spPr>
        <p:txBody>
          <a:bodyPr wrap="square" rtlCol="0">
            <a:spAutoFit/>
          </a:bodyPr>
          <a:lstStyle/>
          <a:p>
            <a:r>
              <a:rPr kumimoji="1" lang="ja-JP" altLang="en-US" sz="1400" dirty="0"/>
              <a:t>こども家庭庁「令和</a:t>
            </a:r>
            <a:r>
              <a:rPr kumimoji="1" lang="en-US" altLang="ja-JP" sz="1400" dirty="0"/>
              <a:t>5</a:t>
            </a:r>
            <a:r>
              <a:rPr kumimoji="1" lang="ja-JP" altLang="en-US" sz="1400" dirty="0"/>
              <a:t>年度こども家庭庁関連補正予算の施策集（令和</a:t>
            </a:r>
            <a:r>
              <a:rPr kumimoji="1" lang="en-US" altLang="ja-JP" sz="1400" dirty="0"/>
              <a:t>5</a:t>
            </a:r>
            <a:r>
              <a:rPr kumimoji="1" lang="ja-JP" altLang="en-US" sz="1400" dirty="0"/>
              <a:t>年</a:t>
            </a:r>
            <a:r>
              <a:rPr kumimoji="1" lang="en-US" altLang="ja-JP" sz="1400" dirty="0"/>
              <a:t>11</a:t>
            </a:r>
            <a:r>
              <a:rPr kumimoji="1" lang="ja-JP" altLang="en-US" sz="1400" dirty="0"/>
              <a:t>月</a:t>
            </a:r>
            <a:r>
              <a:rPr kumimoji="1" lang="en-US" altLang="ja-JP" sz="1400" dirty="0"/>
              <a:t>29</a:t>
            </a:r>
            <a:r>
              <a:rPr kumimoji="1" lang="ja-JP" altLang="en-US" sz="1400" dirty="0"/>
              <a:t>日）」より抜粋</a:t>
            </a:r>
          </a:p>
        </p:txBody>
      </p:sp>
      <p:sp>
        <p:nvSpPr>
          <p:cNvPr id="3" name="テキスト ボックス 2">
            <a:extLst>
              <a:ext uri="{FF2B5EF4-FFF2-40B4-BE49-F238E27FC236}">
                <a16:creationId xmlns:a16="http://schemas.microsoft.com/office/drawing/2014/main" id="{8DCF5A93-EEEA-463E-BF62-E8F511486B2B}"/>
              </a:ext>
            </a:extLst>
          </p:cNvPr>
          <p:cNvSpPr txBox="1"/>
          <p:nvPr/>
        </p:nvSpPr>
        <p:spPr>
          <a:xfrm>
            <a:off x="301752" y="197168"/>
            <a:ext cx="10213848" cy="369332"/>
          </a:xfrm>
          <a:prstGeom prst="rect">
            <a:avLst/>
          </a:prstGeom>
          <a:noFill/>
        </p:spPr>
        <p:txBody>
          <a:bodyPr wrap="square" rtlCol="0">
            <a:spAutoFit/>
          </a:bodyPr>
          <a:lstStyle/>
          <a:p>
            <a:r>
              <a:rPr kumimoji="1" lang="ja-JP" altLang="en-US" dirty="0"/>
              <a:t>（参考）地域におけるこどもの発達相談と家族支援の機能強化事業の概要</a:t>
            </a:r>
          </a:p>
        </p:txBody>
      </p:sp>
      <p:sp>
        <p:nvSpPr>
          <p:cNvPr id="4" name="スライド番号プレースホルダー 3">
            <a:extLst>
              <a:ext uri="{FF2B5EF4-FFF2-40B4-BE49-F238E27FC236}">
                <a16:creationId xmlns:a16="http://schemas.microsoft.com/office/drawing/2014/main" id="{BFB4EA91-5785-4B89-AD9C-2642B7DED8C4}"/>
              </a:ext>
            </a:extLst>
          </p:cNvPr>
          <p:cNvSpPr>
            <a:spLocks noGrp="1"/>
          </p:cNvSpPr>
          <p:nvPr>
            <p:ph type="sldNum" sz="quarter" idx="12"/>
          </p:nvPr>
        </p:nvSpPr>
        <p:spPr/>
        <p:txBody>
          <a:bodyPr/>
          <a:lstStyle/>
          <a:p>
            <a:fld id="{D52098D1-B9F2-4437-9E96-31768B73093C}" type="slidenum">
              <a:rPr kumimoji="1" lang="ja-JP" altLang="en-US" b="1" smtClean="0">
                <a:latin typeface="Meiryo UI" panose="020B0604030504040204" pitchFamily="50" charset="-128"/>
                <a:ea typeface="Meiryo UI" panose="020B0604030504040204" pitchFamily="50" charset="-128"/>
              </a:rPr>
              <a:t>13</a:t>
            </a:fld>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56354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2101B20-1312-4C50-8DD8-707FF1EC7972}"/>
              </a:ext>
            </a:extLst>
          </p:cNvPr>
          <p:cNvSpPr txBox="1">
            <a:spLocks/>
          </p:cNvSpPr>
          <p:nvPr/>
        </p:nvSpPr>
        <p:spPr>
          <a:xfrm>
            <a:off x="0" y="0"/>
            <a:ext cx="12192000" cy="44532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１．乳幼児期における支援の重要性と支援スキームを取り巻く状況等</a:t>
            </a:r>
          </a:p>
        </p:txBody>
      </p:sp>
      <p:sp>
        <p:nvSpPr>
          <p:cNvPr id="5" name="矢印: 右 4">
            <a:extLst>
              <a:ext uri="{FF2B5EF4-FFF2-40B4-BE49-F238E27FC236}">
                <a16:creationId xmlns:a16="http://schemas.microsoft.com/office/drawing/2014/main" id="{8D4FD3C0-A394-4F8A-88A0-4478CA176C34}"/>
              </a:ext>
            </a:extLst>
          </p:cNvPr>
          <p:cNvSpPr/>
          <p:nvPr/>
        </p:nvSpPr>
        <p:spPr>
          <a:xfrm rot="5400000">
            <a:off x="4280891" y="4406111"/>
            <a:ext cx="435006" cy="2433144"/>
          </a:xfrm>
          <a:prstGeom prst="rightArrow">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F993D3C2-B872-4E68-9179-4B7EE7BE9BD9}"/>
              </a:ext>
            </a:extLst>
          </p:cNvPr>
          <p:cNvSpPr/>
          <p:nvPr/>
        </p:nvSpPr>
        <p:spPr>
          <a:xfrm>
            <a:off x="191728" y="860806"/>
            <a:ext cx="8257303" cy="4464311"/>
          </a:xfrm>
          <a:prstGeom prst="rect">
            <a:avLst/>
          </a:prstGeom>
        </p:spPr>
        <p:style>
          <a:lnRef idx="2">
            <a:schemeClr val="accent5">
              <a:shade val="50000"/>
            </a:schemeClr>
          </a:lnRef>
          <a:fillRef idx="1">
            <a:schemeClr val="accent5"/>
          </a:fillRef>
          <a:effectRef idx="0">
            <a:schemeClr val="accent5"/>
          </a:effectRef>
          <a:fontRef idx="minor">
            <a:schemeClr val="lt1"/>
          </a:fontRef>
        </p:style>
      </p:sp>
      <p:sp>
        <p:nvSpPr>
          <p:cNvPr id="7" name="フリーフォーム: 図形 6">
            <a:extLst>
              <a:ext uri="{FF2B5EF4-FFF2-40B4-BE49-F238E27FC236}">
                <a16:creationId xmlns:a16="http://schemas.microsoft.com/office/drawing/2014/main" id="{BACE7EAD-68BD-427B-B04C-8CA07164EB2F}"/>
              </a:ext>
            </a:extLst>
          </p:cNvPr>
          <p:cNvSpPr/>
          <p:nvPr/>
        </p:nvSpPr>
        <p:spPr>
          <a:xfrm>
            <a:off x="356008" y="1058112"/>
            <a:ext cx="7958014" cy="931110"/>
          </a:xfrm>
          <a:custGeom>
            <a:avLst/>
            <a:gdLst>
              <a:gd name="connsiteX0" fmla="*/ 0 w 7189639"/>
              <a:gd name="connsiteY0" fmla="*/ 170400 h 1022379"/>
              <a:gd name="connsiteX1" fmla="*/ 170400 w 7189639"/>
              <a:gd name="connsiteY1" fmla="*/ 0 h 1022379"/>
              <a:gd name="connsiteX2" fmla="*/ 7019239 w 7189639"/>
              <a:gd name="connsiteY2" fmla="*/ 0 h 1022379"/>
              <a:gd name="connsiteX3" fmla="*/ 7189639 w 7189639"/>
              <a:gd name="connsiteY3" fmla="*/ 170400 h 1022379"/>
              <a:gd name="connsiteX4" fmla="*/ 7189639 w 7189639"/>
              <a:gd name="connsiteY4" fmla="*/ 851979 h 1022379"/>
              <a:gd name="connsiteX5" fmla="*/ 7019239 w 7189639"/>
              <a:gd name="connsiteY5" fmla="*/ 1022379 h 1022379"/>
              <a:gd name="connsiteX6" fmla="*/ 170400 w 7189639"/>
              <a:gd name="connsiteY6" fmla="*/ 1022379 h 1022379"/>
              <a:gd name="connsiteX7" fmla="*/ 0 w 7189639"/>
              <a:gd name="connsiteY7" fmla="*/ 851979 h 1022379"/>
              <a:gd name="connsiteX8" fmla="*/ 0 w 7189639"/>
              <a:gd name="connsiteY8" fmla="*/ 170400 h 102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9639" h="1022379">
                <a:moveTo>
                  <a:pt x="0" y="170400"/>
                </a:moveTo>
                <a:cubicBezTo>
                  <a:pt x="0" y="76291"/>
                  <a:pt x="76291" y="0"/>
                  <a:pt x="170400" y="0"/>
                </a:cubicBezTo>
                <a:lnTo>
                  <a:pt x="7019239" y="0"/>
                </a:lnTo>
                <a:cubicBezTo>
                  <a:pt x="7113348" y="0"/>
                  <a:pt x="7189639" y="76291"/>
                  <a:pt x="7189639" y="170400"/>
                </a:cubicBezTo>
                <a:lnTo>
                  <a:pt x="7189639" y="851979"/>
                </a:lnTo>
                <a:cubicBezTo>
                  <a:pt x="7189639" y="946088"/>
                  <a:pt x="7113348" y="1022379"/>
                  <a:pt x="7019239" y="1022379"/>
                </a:cubicBezTo>
                <a:lnTo>
                  <a:pt x="170400" y="1022379"/>
                </a:lnTo>
                <a:cubicBezTo>
                  <a:pt x="76291" y="1022379"/>
                  <a:pt x="0" y="946088"/>
                  <a:pt x="0" y="851979"/>
                </a:cubicBezTo>
                <a:lnTo>
                  <a:pt x="0" y="170400"/>
                </a:lnTo>
                <a:close/>
              </a:path>
            </a:pathLst>
          </a:custGeom>
          <a:ln>
            <a:solidFill>
              <a:schemeClr val="accent5">
                <a:lumMod val="40000"/>
                <a:lumOff val="60000"/>
              </a:schemeClr>
            </a:solidFill>
          </a:ln>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18488" tIns="118488" rIns="118488" bIns="118488" numCol="1" spcCol="1270" anchor="ctr" anchorCtr="0">
            <a:noAutofit/>
          </a:bodyPr>
          <a:lstStyle/>
          <a:p>
            <a:pPr marL="0" lvl="0" indent="0" algn="l" defTabSz="800100">
              <a:lnSpc>
                <a:spcPct val="90000"/>
              </a:lnSpc>
              <a:spcBef>
                <a:spcPct val="0"/>
              </a:spcBef>
              <a:spcAft>
                <a:spcPct val="35000"/>
              </a:spcAft>
              <a:buNone/>
            </a:pPr>
            <a:r>
              <a:rPr kumimoji="1" lang="ja-JP" altLang="en-US" sz="1600" kern="1200" dirty="0">
                <a:solidFill>
                  <a:schemeClr val="tx1"/>
                </a:solidFill>
              </a:rPr>
              <a:t>発達障がいに気づく機会の多い乳幼児期において、個々の発達の特性を早期に把握し、育児の困難さや子育て相談のニーズを踏まえながら、こどもとその家族に必要な支援を提供し、その後の切れ目のない支援に繋げることが重要</a:t>
            </a:r>
          </a:p>
        </p:txBody>
      </p:sp>
      <p:sp>
        <p:nvSpPr>
          <p:cNvPr id="8" name="フリーフォーム: 図形 7">
            <a:extLst>
              <a:ext uri="{FF2B5EF4-FFF2-40B4-BE49-F238E27FC236}">
                <a16:creationId xmlns:a16="http://schemas.microsoft.com/office/drawing/2014/main" id="{97E0ACE4-9789-4304-AE9F-D1F4729AEFF1}"/>
              </a:ext>
            </a:extLst>
          </p:cNvPr>
          <p:cNvSpPr/>
          <p:nvPr/>
        </p:nvSpPr>
        <p:spPr>
          <a:xfrm>
            <a:off x="392199" y="2133329"/>
            <a:ext cx="7958014" cy="762234"/>
          </a:xfrm>
          <a:custGeom>
            <a:avLst/>
            <a:gdLst>
              <a:gd name="connsiteX0" fmla="*/ 0 w 7189639"/>
              <a:gd name="connsiteY0" fmla="*/ 168037 h 1008204"/>
              <a:gd name="connsiteX1" fmla="*/ 168037 w 7189639"/>
              <a:gd name="connsiteY1" fmla="*/ 0 h 1008204"/>
              <a:gd name="connsiteX2" fmla="*/ 7021602 w 7189639"/>
              <a:gd name="connsiteY2" fmla="*/ 0 h 1008204"/>
              <a:gd name="connsiteX3" fmla="*/ 7189639 w 7189639"/>
              <a:gd name="connsiteY3" fmla="*/ 168037 h 1008204"/>
              <a:gd name="connsiteX4" fmla="*/ 7189639 w 7189639"/>
              <a:gd name="connsiteY4" fmla="*/ 840167 h 1008204"/>
              <a:gd name="connsiteX5" fmla="*/ 7021602 w 7189639"/>
              <a:gd name="connsiteY5" fmla="*/ 1008204 h 1008204"/>
              <a:gd name="connsiteX6" fmla="*/ 168037 w 7189639"/>
              <a:gd name="connsiteY6" fmla="*/ 1008204 h 1008204"/>
              <a:gd name="connsiteX7" fmla="*/ 0 w 7189639"/>
              <a:gd name="connsiteY7" fmla="*/ 840167 h 1008204"/>
              <a:gd name="connsiteX8" fmla="*/ 0 w 7189639"/>
              <a:gd name="connsiteY8" fmla="*/ 168037 h 1008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9639" h="1008204">
                <a:moveTo>
                  <a:pt x="0" y="168037"/>
                </a:moveTo>
                <a:cubicBezTo>
                  <a:pt x="0" y="75233"/>
                  <a:pt x="75233" y="0"/>
                  <a:pt x="168037" y="0"/>
                </a:cubicBezTo>
                <a:lnTo>
                  <a:pt x="7021602" y="0"/>
                </a:lnTo>
                <a:cubicBezTo>
                  <a:pt x="7114406" y="0"/>
                  <a:pt x="7189639" y="75233"/>
                  <a:pt x="7189639" y="168037"/>
                </a:cubicBezTo>
                <a:lnTo>
                  <a:pt x="7189639" y="840167"/>
                </a:lnTo>
                <a:cubicBezTo>
                  <a:pt x="7189639" y="932971"/>
                  <a:pt x="7114406" y="1008204"/>
                  <a:pt x="7021602" y="1008204"/>
                </a:cubicBezTo>
                <a:lnTo>
                  <a:pt x="168037" y="1008204"/>
                </a:lnTo>
                <a:cubicBezTo>
                  <a:pt x="75233" y="1008204"/>
                  <a:pt x="0" y="932971"/>
                  <a:pt x="0" y="840167"/>
                </a:cubicBezTo>
                <a:lnTo>
                  <a:pt x="0" y="168037"/>
                </a:lnTo>
                <a:close/>
              </a:path>
            </a:pathLst>
          </a:custGeom>
          <a:ln>
            <a:solidFill>
              <a:schemeClr val="accent5">
                <a:lumMod val="40000"/>
                <a:lumOff val="60000"/>
              </a:schemeClr>
            </a:solidFill>
          </a:ln>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17796" tIns="117796" rIns="117796" bIns="117796" numCol="1" spcCol="1270" anchor="ctr" anchorCtr="0">
            <a:noAutofit/>
          </a:bodyPr>
          <a:lstStyle/>
          <a:p>
            <a:pPr lvl="0" defTabSz="800100">
              <a:lnSpc>
                <a:spcPct val="90000"/>
              </a:lnSpc>
              <a:spcBef>
                <a:spcPct val="0"/>
              </a:spcBef>
              <a:spcAft>
                <a:spcPct val="35000"/>
              </a:spcAft>
            </a:pPr>
            <a:r>
              <a:rPr kumimoji="1" lang="ja-JP" altLang="en-US" sz="1600" kern="1200" dirty="0">
                <a:solidFill>
                  <a:schemeClr val="tx1"/>
                </a:solidFill>
              </a:rPr>
              <a:t>乳幼児期に障がい児や保護者に対して適切な支援を行うことは、</a:t>
            </a:r>
            <a:r>
              <a:rPr lang="ja-JP" altLang="en-US" sz="1600" dirty="0">
                <a:solidFill>
                  <a:schemeClr val="tx1"/>
                </a:solidFill>
              </a:rPr>
              <a:t>不適応や強度行動障がいな</a:t>
            </a:r>
            <a:r>
              <a:rPr kumimoji="1" lang="ja-JP" altLang="en-US" sz="1600" kern="1200" dirty="0">
                <a:solidFill>
                  <a:schemeClr val="tx1"/>
                </a:solidFill>
              </a:rPr>
              <a:t>どの</a:t>
            </a:r>
            <a:r>
              <a:rPr kumimoji="1" lang="en-US" altLang="ja-JP" sz="1600" kern="1200" dirty="0">
                <a:solidFill>
                  <a:schemeClr val="tx1"/>
                </a:solidFill>
              </a:rPr>
              <a:t>2</a:t>
            </a:r>
            <a:r>
              <a:rPr kumimoji="1" lang="ja-JP" altLang="en-US" sz="1600" kern="1200" dirty="0">
                <a:solidFill>
                  <a:schemeClr val="tx1"/>
                </a:solidFill>
              </a:rPr>
              <a:t>次的な課題や虐待の予防にもつながる</a:t>
            </a:r>
          </a:p>
        </p:txBody>
      </p:sp>
      <p:sp>
        <p:nvSpPr>
          <p:cNvPr id="9" name="フリーフォーム: 図形 8">
            <a:extLst>
              <a:ext uri="{FF2B5EF4-FFF2-40B4-BE49-F238E27FC236}">
                <a16:creationId xmlns:a16="http://schemas.microsoft.com/office/drawing/2014/main" id="{C778F3FD-4D02-4E1F-BD1C-2919DD21C790}"/>
              </a:ext>
            </a:extLst>
          </p:cNvPr>
          <p:cNvSpPr/>
          <p:nvPr/>
        </p:nvSpPr>
        <p:spPr>
          <a:xfrm>
            <a:off x="392199" y="3039671"/>
            <a:ext cx="7958014" cy="1065678"/>
          </a:xfrm>
          <a:custGeom>
            <a:avLst/>
            <a:gdLst>
              <a:gd name="connsiteX0" fmla="*/ 0 w 7189639"/>
              <a:gd name="connsiteY0" fmla="*/ 209630 h 1257755"/>
              <a:gd name="connsiteX1" fmla="*/ 209630 w 7189639"/>
              <a:gd name="connsiteY1" fmla="*/ 0 h 1257755"/>
              <a:gd name="connsiteX2" fmla="*/ 6980009 w 7189639"/>
              <a:gd name="connsiteY2" fmla="*/ 0 h 1257755"/>
              <a:gd name="connsiteX3" fmla="*/ 7189639 w 7189639"/>
              <a:gd name="connsiteY3" fmla="*/ 209630 h 1257755"/>
              <a:gd name="connsiteX4" fmla="*/ 7189639 w 7189639"/>
              <a:gd name="connsiteY4" fmla="*/ 1048125 h 1257755"/>
              <a:gd name="connsiteX5" fmla="*/ 6980009 w 7189639"/>
              <a:gd name="connsiteY5" fmla="*/ 1257755 h 1257755"/>
              <a:gd name="connsiteX6" fmla="*/ 209630 w 7189639"/>
              <a:gd name="connsiteY6" fmla="*/ 1257755 h 1257755"/>
              <a:gd name="connsiteX7" fmla="*/ 0 w 7189639"/>
              <a:gd name="connsiteY7" fmla="*/ 1048125 h 1257755"/>
              <a:gd name="connsiteX8" fmla="*/ 0 w 7189639"/>
              <a:gd name="connsiteY8" fmla="*/ 209630 h 125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9639" h="1257755">
                <a:moveTo>
                  <a:pt x="0" y="209630"/>
                </a:moveTo>
                <a:cubicBezTo>
                  <a:pt x="0" y="93855"/>
                  <a:pt x="93855" y="0"/>
                  <a:pt x="209630" y="0"/>
                </a:cubicBezTo>
                <a:lnTo>
                  <a:pt x="6980009" y="0"/>
                </a:lnTo>
                <a:cubicBezTo>
                  <a:pt x="7095784" y="0"/>
                  <a:pt x="7189639" y="93855"/>
                  <a:pt x="7189639" y="209630"/>
                </a:cubicBezTo>
                <a:lnTo>
                  <a:pt x="7189639" y="1048125"/>
                </a:lnTo>
                <a:cubicBezTo>
                  <a:pt x="7189639" y="1163900"/>
                  <a:pt x="7095784" y="1257755"/>
                  <a:pt x="6980009" y="1257755"/>
                </a:cubicBezTo>
                <a:lnTo>
                  <a:pt x="209630" y="1257755"/>
                </a:lnTo>
                <a:cubicBezTo>
                  <a:pt x="93855" y="1257755"/>
                  <a:pt x="0" y="1163900"/>
                  <a:pt x="0" y="1048125"/>
                </a:cubicBezTo>
                <a:lnTo>
                  <a:pt x="0" y="209630"/>
                </a:lnTo>
                <a:close/>
              </a:path>
            </a:pathLst>
          </a:custGeom>
          <a:ln>
            <a:solidFill>
              <a:schemeClr val="accent5">
                <a:lumMod val="40000"/>
                <a:lumOff val="60000"/>
              </a:schemeClr>
            </a:solidFill>
          </a:ln>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29979" tIns="129979" rIns="129979" bIns="129979" numCol="1" spcCol="1270" anchor="ctr" anchorCtr="0">
            <a:noAutofit/>
          </a:bodyPr>
          <a:lstStyle/>
          <a:p>
            <a:r>
              <a:rPr lang="ja-JP" altLang="en-US" sz="1600" b="0" i="0" u="none" strike="noStrike" baseline="0" dirty="0">
                <a:solidFill>
                  <a:schemeClr val="tx1"/>
                </a:solidFill>
                <a:latin typeface="CIDFont+F2"/>
              </a:rPr>
              <a:t>発達障がい等の早期発見・早期支援につなげることを主な目的とする５歳児健診の</a:t>
            </a:r>
            <a:r>
              <a:rPr lang="ja-JP" altLang="en-US" sz="1600" dirty="0">
                <a:solidFill>
                  <a:schemeClr val="tx1"/>
                </a:solidFill>
                <a:latin typeface="CIDFont+F2"/>
              </a:rPr>
              <a:t>実施を支援する国事業が創設された</a:t>
            </a:r>
            <a:r>
              <a:rPr kumimoji="1" lang="ja-JP" altLang="en-US" sz="1600" kern="1200" dirty="0">
                <a:solidFill>
                  <a:schemeClr val="tx1"/>
                </a:solidFill>
              </a:rPr>
              <a:t>ことにより、乳幼児期にさらに発達障がい児が発見される可能性がある</a:t>
            </a:r>
          </a:p>
        </p:txBody>
      </p:sp>
      <p:sp>
        <p:nvSpPr>
          <p:cNvPr id="10" name="フリーフォーム: 図形 9">
            <a:extLst>
              <a:ext uri="{FF2B5EF4-FFF2-40B4-BE49-F238E27FC236}">
                <a16:creationId xmlns:a16="http://schemas.microsoft.com/office/drawing/2014/main" id="{DE90F7AA-818E-4521-B9A1-4AB3C1E79F4B}"/>
              </a:ext>
            </a:extLst>
          </p:cNvPr>
          <p:cNvSpPr/>
          <p:nvPr/>
        </p:nvSpPr>
        <p:spPr>
          <a:xfrm>
            <a:off x="392199" y="4236020"/>
            <a:ext cx="7958014" cy="856338"/>
          </a:xfrm>
          <a:custGeom>
            <a:avLst/>
            <a:gdLst>
              <a:gd name="connsiteX0" fmla="*/ 0 w 7189639"/>
              <a:gd name="connsiteY0" fmla="*/ 209630 h 1257755"/>
              <a:gd name="connsiteX1" fmla="*/ 209630 w 7189639"/>
              <a:gd name="connsiteY1" fmla="*/ 0 h 1257755"/>
              <a:gd name="connsiteX2" fmla="*/ 6980009 w 7189639"/>
              <a:gd name="connsiteY2" fmla="*/ 0 h 1257755"/>
              <a:gd name="connsiteX3" fmla="*/ 7189639 w 7189639"/>
              <a:gd name="connsiteY3" fmla="*/ 209630 h 1257755"/>
              <a:gd name="connsiteX4" fmla="*/ 7189639 w 7189639"/>
              <a:gd name="connsiteY4" fmla="*/ 1048125 h 1257755"/>
              <a:gd name="connsiteX5" fmla="*/ 6980009 w 7189639"/>
              <a:gd name="connsiteY5" fmla="*/ 1257755 h 1257755"/>
              <a:gd name="connsiteX6" fmla="*/ 209630 w 7189639"/>
              <a:gd name="connsiteY6" fmla="*/ 1257755 h 1257755"/>
              <a:gd name="connsiteX7" fmla="*/ 0 w 7189639"/>
              <a:gd name="connsiteY7" fmla="*/ 1048125 h 1257755"/>
              <a:gd name="connsiteX8" fmla="*/ 0 w 7189639"/>
              <a:gd name="connsiteY8" fmla="*/ 209630 h 125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9639" h="1257755">
                <a:moveTo>
                  <a:pt x="0" y="209630"/>
                </a:moveTo>
                <a:cubicBezTo>
                  <a:pt x="0" y="93855"/>
                  <a:pt x="93855" y="0"/>
                  <a:pt x="209630" y="0"/>
                </a:cubicBezTo>
                <a:lnTo>
                  <a:pt x="6980009" y="0"/>
                </a:lnTo>
                <a:cubicBezTo>
                  <a:pt x="7095784" y="0"/>
                  <a:pt x="7189639" y="93855"/>
                  <a:pt x="7189639" y="209630"/>
                </a:cubicBezTo>
                <a:lnTo>
                  <a:pt x="7189639" y="1048125"/>
                </a:lnTo>
                <a:cubicBezTo>
                  <a:pt x="7189639" y="1163900"/>
                  <a:pt x="7095784" y="1257755"/>
                  <a:pt x="6980009" y="1257755"/>
                </a:cubicBezTo>
                <a:lnTo>
                  <a:pt x="209630" y="1257755"/>
                </a:lnTo>
                <a:cubicBezTo>
                  <a:pt x="93855" y="1257755"/>
                  <a:pt x="0" y="1163900"/>
                  <a:pt x="0" y="1048125"/>
                </a:cubicBezTo>
                <a:lnTo>
                  <a:pt x="0" y="209630"/>
                </a:lnTo>
                <a:close/>
              </a:path>
            </a:pathLst>
          </a:custGeom>
          <a:ln>
            <a:solidFill>
              <a:schemeClr val="accent5">
                <a:lumMod val="40000"/>
                <a:lumOff val="60000"/>
              </a:schemeClr>
            </a:solidFill>
          </a:ln>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29979" tIns="129979" rIns="129979" bIns="129979" numCol="1" spcCol="1270" anchor="ctr" anchorCtr="0">
            <a:noAutofit/>
          </a:bodyPr>
          <a:lstStyle/>
          <a:p>
            <a:pPr lvl="0" defTabSz="800100">
              <a:lnSpc>
                <a:spcPct val="90000"/>
              </a:lnSpc>
              <a:spcBef>
                <a:spcPct val="0"/>
              </a:spcBef>
              <a:spcAft>
                <a:spcPct val="35000"/>
              </a:spcAft>
            </a:pPr>
            <a:r>
              <a:rPr lang="ja-JP" altLang="en-US" sz="1600" dirty="0">
                <a:solidFill>
                  <a:schemeClr val="tx1"/>
                </a:solidFill>
              </a:rPr>
              <a:t>発達障がいと診断された人の数は近年大幅に増加（</a:t>
            </a:r>
            <a:r>
              <a:rPr lang="en-US" altLang="ja-JP" sz="1600" dirty="0">
                <a:solidFill>
                  <a:schemeClr val="tx1"/>
                </a:solidFill>
              </a:rPr>
              <a:t>※</a:t>
            </a:r>
            <a:r>
              <a:rPr lang="ja-JP" altLang="en-US" sz="1600" dirty="0">
                <a:solidFill>
                  <a:schemeClr val="tx1"/>
                </a:solidFill>
              </a:rPr>
              <a:t>１）する一方、専門医療機関や心理士などの人材の不足、発達支援を提供する社会資源の質の底上げが指摘されており、発達特性のある子どもを支援するための受け皿には課題も多い</a:t>
            </a:r>
            <a:endParaRPr lang="en-US" altLang="ja-JP" sz="1600" dirty="0">
              <a:solidFill>
                <a:schemeClr val="tx1"/>
              </a:solidFill>
            </a:endParaRPr>
          </a:p>
        </p:txBody>
      </p:sp>
      <p:graphicFrame>
        <p:nvGraphicFramePr>
          <p:cNvPr id="12" name="グラフ 11">
            <a:extLst>
              <a:ext uri="{FF2B5EF4-FFF2-40B4-BE49-F238E27FC236}">
                <a16:creationId xmlns:a16="http://schemas.microsoft.com/office/drawing/2014/main" id="{A7C9B1BC-6C65-467D-8190-5B196801C33D}"/>
              </a:ext>
            </a:extLst>
          </p:cNvPr>
          <p:cNvGraphicFramePr/>
          <p:nvPr>
            <p:extLst>
              <p:ext uri="{D42A27DB-BD31-4B8C-83A1-F6EECF244321}">
                <p14:modId xmlns:p14="http://schemas.microsoft.com/office/powerpoint/2010/main" val="101738572"/>
              </p:ext>
            </p:extLst>
          </p:nvPr>
        </p:nvGraphicFramePr>
        <p:xfrm>
          <a:off x="8585650" y="860806"/>
          <a:ext cx="3350577" cy="4971460"/>
        </p:xfrm>
        <a:graphic>
          <a:graphicData uri="http://schemas.openxmlformats.org/drawingml/2006/chart">
            <c:chart xmlns:c="http://schemas.openxmlformats.org/drawingml/2006/chart" xmlns:r="http://schemas.openxmlformats.org/officeDocument/2006/relationships" r:id="rId2"/>
          </a:graphicData>
        </a:graphic>
      </p:graphicFrame>
      <p:sp>
        <p:nvSpPr>
          <p:cNvPr id="13" name="テキスト ボックス 12">
            <a:extLst>
              <a:ext uri="{FF2B5EF4-FFF2-40B4-BE49-F238E27FC236}">
                <a16:creationId xmlns:a16="http://schemas.microsoft.com/office/drawing/2014/main" id="{DEABFDB5-B7F6-4915-88AB-1B13FE7BE615}"/>
              </a:ext>
            </a:extLst>
          </p:cNvPr>
          <p:cNvSpPr txBox="1"/>
          <p:nvPr/>
        </p:nvSpPr>
        <p:spPr>
          <a:xfrm>
            <a:off x="8828412" y="5881778"/>
            <a:ext cx="3107816" cy="400110"/>
          </a:xfrm>
          <a:prstGeom prst="rect">
            <a:avLst/>
          </a:prstGeom>
          <a:noFill/>
        </p:spPr>
        <p:txBody>
          <a:bodyPr wrap="square" rtlCol="0">
            <a:spAutoFit/>
          </a:bodyPr>
          <a:lstStyle/>
          <a:p>
            <a:r>
              <a:rPr kumimoji="1" lang="ja-JP" altLang="en-US" sz="1000" dirty="0"/>
              <a:t>出典：厚生労働省実施　生活のしづらさなどに関する調査</a:t>
            </a:r>
          </a:p>
        </p:txBody>
      </p:sp>
      <p:sp>
        <p:nvSpPr>
          <p:cNvPr id="14" name="テキスト ボックス 13">
            <a:extLst>
              <a:ext uri="{FF2B5EF4-FFF2-40B4-BE49-F238E27FC236}">
                <a16:creationId xmlns:a16="http://schemas.microsoft.com/office/drawing/2014/main" id="{73FDA207-B425-49E8-9296-2B7CCEB86624}"/>
              </a:ext>
            </a:extLst>
          </p:cNvPr>
          <p:cNvSpPr txBox="1"/>
          <p:nvPr/>
        </p:nvSpPr>
        <p:spPr>
          <a:xfrm>
            <a:off x="9426389" y="2517388"/>
            <a:ext cx="752322" cy="261610"/>
          </a:xfrm>
          <a:prstGeom prst="rect">
            <a:avLst/>
          </a:prstGeom>
          <a:solidFill>
            <a:schemeClr val="accent5">
              <a:lumMod val="20000"/>
              <a:lumOff val="80000"/>
            </a:schemeClr>
          </a:solidFill>
          <a:ln w="9525"/>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100" b="1" dirty="0"/>
              <a:t>481</a:t>
            </a:r>
            <a:r>
              <a:rPr kumimoji="1" lang="ja-JP" altLang="en-US" sz="1100" b="1" dirty="0"/>
              <a:t>千人</a:t>
            </a:r>
          </a:p>
        </p:txBody>
      </p:sp>
      <p:sp>
        <p:nvSpPr>
          <p:cNvPr id="15" name="テキスト ボックス 14">
            <a:extLst>
              <a:ext uri="{FF2B5EF4-FFF2-40B4-BE49-F238E27FC236}">
                <a16:creationId xmlns:a16="http://schemas.microsoft.com/office/drawing/2014/main" id="{5F91AEE1-DCA7-4508-8975-7270FB035793}"/>
              </a:ext>
            </a:extLst>
          </p:cNvPr>
          <p:cNvSpPr txBox="1"/>
          <p:nvPr/>
        </p:nvSpPr>
        <p:spPr>
          <a:xfrm>
            <a:off x="10752135" y="1651292"/>
            <a:ext cx="752322" cy="261610"/>
          </a:xfrm>
          <a:prstGeom prst="rect">
            <a:avLst/>
          </a:prstGeom>
          <a:solidFill>
            <a:schemeClr val="accent5">
              <a:lumMod val="20000"/>
              <a:lumOff val="80000"/>
            </a:schemeClr>
          </a:solidFill>
          <a:ln w="9525"/>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100" b="1" dirty="0"/>
              <a:t>872</a:t>
            </a:r>
            <a:r>
              <a:rPr kumimoji="1" lang="ja-JP" altLang="en-US" sz="1100" b="1" dirty="0"/>
              <a:t>千人</a:t>
            </a:r>
          </a:p>
        </p:txBody>
      </p:sp>
      <p:pic>
        <p:nvPicPr>
          <p:cNvPr id="17" name="グラフィックス 16" descr="戻る 単色塗りつぶし">
            <a:extLst>
              <a:ext uri="{FF2B5EF4-FFF2-40B4-BE49-F238E27FC236}">
                <a16:creationId xmlns:a16="http://schemas.microsoft.com/office/drawing/2014/main" id="{BC053DFA-B7AE-4DD6-BC4C-8E211A4DFF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742440">
            <a:off x="9856968" y="1593602"/>
            <a:ext cx="807940" cy="807940"/>
          </a:xfrm>
          <a:prstGeom prst="rect">
            <a:avLst/>
          </a:prstGeom>
        </p:spPr>
      </p:pic>
      <p:sp>
        <p:nvSpPr>
          <p:cNvPr id="16" name="テキスト ボックス 15">
            <a:extLst>
              <a:ext uri="{FF2B5EF4-FFF2-40B4-BE49-F238E27FC236}">
                <a16:creationId xmlns:a16="http://schemas.microsoft.com/office/drawing/2014/main" id="{001507C2-7E9B-466F-A1E8-5C745F1CE335}"/>
              </a:ext>
            </a:extLst>
          </p:cNvPr>
          <p:cNvSpPr txBox="1"/>
          <p:nvPr/>
        </p:nvSpPr>
        <p:spPr>
          <a:xfrm>
            <a:off x="342790" y="5997194"/>
            <a:ext cx="8056832" cy="369332"/>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ja-JP" altLang="en-US" dirty="0"/>
              <a:t>切れ目ない支援のために、乳幼児期における支援スキームの課題を整理する</a:t>
            </a:r>
          </a:p>
        </p:txBody>
      </p:sp>
      <p:sp>
        <p:nvSpPr>
          <p:cNvPr id="3" name="テキスト ボックス 2">
            <a:extLst>
              <a:ext uri="{FF2B5EF4-FFF2-40B4-BE49-F238E27FC236}">
                <a16:creationId xmlns:a16="http://schemas.microsoft.com/office/drawing/2014/main" id="{10A98D4E-D60A-4FE3-A0FC-78E46AA39BB8}"/>
              </a:ext>
            </a:extLst>
          </p:cNvPr>
          <p:cNvSpPr txBox="1"/>
          <p:nvPr/>
        </p:nvSpPr>
        <p:spPr>
          <a:xfrm>
            <a:off x="11047429" y="1375570"/>
            <a:ext cx="987229" cy="261610"/>
          </a:xfrm>
          <a:prstGeom prst="rect">
            <a:avLst/>
          </a:prstGeom>
          <a:noFill/>
        </p:spPr>
        <p:txBody>
          <a:bodyPr wrap="square" rtlCol="0">
            <a:spAutoFit/>
          </a:bodyPr>
          <a:lstStyle/>
          <a:p>
            <a:r>
              <a:rPr kumimoji="1" lang="ja-JP" altLang="en-US" sz="1050" dirty="0"/>
              <a:t>単位：千人</a:t>
            </a:r>
          </a:p>
        </p:txBody>
      </p:sp>
      <p:sp>
        <p:nvSpPr>
          <p:cNvPr id="2" name="スライド番号プレースホルダー 1">
            <a:extLst>
              <a:ext uri="{FF2B5EF4-FFF2-40B4-BE49-F238E27FC236}">
                <a16:creationId xmlns:a16="http://schemas.microsoft.com/office/drawing/2014/main" id="{B2B0D1DB-AA7D-4978-A333-FAA84E5E32B2}"/>
              </a:ext>
            </a:extLst>
          </p:cNvPr>
          <p:cNvSpPr>
            <a:spLocks noGrp="1"/>
          </p:cNvSpPr>
          <p:nvPr>
            <p:ph type="sldNum" sz="quarter" idx="12"/>
          </p:nvPr>
        </p:nvSpPr>
        <p:spPr/>
        <p:txBody>
          <a:bodyPr/>
          <a:lstStyle/>
          <a:p>
            <a:fld id="{D52098D1-B9F2-4437-9E96-31768B73093C}" type="slidenum">
              <a:rPr kumimoji="1" lang="ja-JP" altLang="en-US" b="1" smtClean="0">
                <a:latin typeface="Meiryo UI" panose="020B0604030504040204" pitchFamily="50" charset="-128"/>
                <a:ea typeface="Meiryo UI" panose="020B0604030504040204" pitchFamily="50" charset="-128"/>
              </a:rPr>
              <a:t>2</a:t>
            </a:fld>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91543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D058337-CEA2-4C45-8246-C3315CD8FBDE}"/>
              </a:ext>
            </a:extLst>
          </p:cNvPr>
          <p:cNvSpPr txBox="1">
            <a:spLocks/>
          </p:cNvSpPr>
          <p:nvPr/>
        </p:nvSpPr>
        <p:spPr>
          <a:xfrm>
            <a:off x="0" y="0"/>
            <a:ext cx="12192000" cy="44532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２．乳幼児期における発達障がい児のスクリーニングに関する制度</a:t>
            </a:r>
          </a:p>
        </p:txBody>
      </p:sp>
      <p:graphicFrame>
        <p:nvGraphicFramePr>
          <p:cNvPr id="5" name="図表 4">
            <a:extLst>
              <a:ext uri="{FF2B5EF4-FFF2-40B4-BE49-F238E27FC236}">
                <a16:creationId xmlns:a16="http://schemas.microsoft.com/office/drawing/2014/main" id="{CBCA0DDB-4C8B-4DA0-B767-11EB57DED544}"/>
              </a:ext>
            </a:extLst>
          </p:cNvPr>
          <p:cNvGraphicFramePr/>
          <p:nvPr>
            <p:extLst>
              <p:ext uri="{D42A27DB-BD31-4B8C-83A1-F6EECF244321}">
                <p14:modId xmlns:p14="http://schemas.microsoft.com/office/powerpoint/2010/main" val="2707884402"/>
              </p:ext>
            </p:extLst>
          </p:nvPr>
        </p:nvGraphicFramePr>
        <p:xfrm>
          <a:off x="760652" y="1683144"/>
          <a:ext cx="10341621" cy="46817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テキスト ボックス 5">
            <a:extLst>
              <a:ext uri="{FF2B5EF4-FFF2-40B4-BE49-F238E27FC236}">
                <a16:creationId xmlns:a16="http://schemas.microsoft.com/office/drawing/2014/main" id="{7A74AD19-DDF7-4733-9950-ACDAAEBE7B20}"/>
              </a:ext>
            </a:extLst>
          </p:cNvPr>
          <p:cNvSpPr txBox="1"/>
          <p:nvPr/>
        </p:nvSpPr>
        <p:spPr>
          <a:xfrm>
            <a:off x="455851" y="793019"/>
            <a:ext cx="11280297" cy="646331"/>
          </a:xfrm>
          <a:prstGeom prst="rect">
            <a:avLst/>
          </a:prstGeom>
          <a:ln w="19050"/>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t>乳幼児期においては、市町村が下記のような制度を通じて発達の気になる子をスクリーニングし、支援につなげる。</a:t>
            </a:r>
          </a:p>
        </p:txBody>
      </p:sp>
      <p:sp>
        <p:nvSpPr>
          <p:cNvPr id="2" name="スライド番号プレースホルダー 1">
            <a:extLst>
              <a:ext uri="{FF2B5EF4-FFF2-40B4-BE49-F238E27FC236}">
                <a16:creationId xmlns:a16="http://schemas.microsoft.com/office/drawing/2014/main" id="{BF803FF7-A426-4FD3-B170-EE2F37C141D2}"/>
              </a:ext>
            </a:extLst>
          </p:cNvPr>
          <p:cNvSpPr>
            <a:spLocks noGrp="1"/>
          </p:cNvSpPr>
          <p:nvPr>
            <p:ph type="sldNum" sz="quarter" idx="12"/>
          </p:nvPr>
        </p:nvSpPr>
        <p:spPr/>
        <p:txBody>
          <a:bodyPr/>
          <a:lstStyle/>
          <a:p>
            <a:fld id="{D52098D1-B9F2-4437-9E96-31768B73093C}" type="slidenum">
              <a:rPr kumimoji="1" lang="ja-JP" altLang="en-US" b="1" smtClean="0">
                <a:latin typeface="Meiryo UI" panose="020B0604030504040204" pitchFamily="50" charset="-128"/>
                <a:ea typeface="Meiryo UI" panose="020B0604030504040204" pitchFamily="50" charset="-128"/>
              </a:rPr>
              <a:t>3</a:t>
            </a:fld>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98862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2101B20-1312-4C50-8DD8-707FF1EC7972}"/>
              </a:ext>
            </a:extLst>
          </p:cNvPr>
          <p:cNvSpPr txBox="1">
            <a:spLocks/>
          </p:cNvSpPr>
          <p:nvPr/>
        </p:nvSpPr>
        <p:spPr>
          <a:xfrm>
            <a:off x="0" y="0"/>
            <a:ext cx="12192000" cy="44532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３．乳幼児を対象とした健診の概要</a:t>
            </a:r>
          </a:p>
        </p:txBody>
      </p:sp>
      <p:sp>
        <p:nvSpPr>
          <p:cNvPr id="5" name="テキスト ボックス 4">
            <a:extLst>
              <a:ext uri="{FF2B5EF4-FFF2-40B4-BE49-F238E27FC236}">
                <a16:creationId xmlns:a16="http://schemas.microsoft.com/office/drawing/2014/main" id="{82627DA4-F669-40DE-8AE5-113AE10C95E2}"/>
              </a:ext>
            </a:extLst>
          </p:cNvPr>
          <p:cNvSpPr txBox="1"/>
          <p:nvPr/>
        </p:nvSpPr>
        <p:spPr>
          <a:xfrm>
            <a:off x="270772" y="593241"/>
            <a:ext cx="2984061" cy="30777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乳幼児を対象とした健診の目的</a:t>
            </a:r>
            <a:endParaRPr kumimoji="1" lang="ja-JP" altLang="en-US" sz="16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4B533C75-5B50-4ED0-BE8E-5D86D383F938}"/>
              </a:ext>
            </a:extLst>
          </p:cNvPr>
          <p:cNvSpPr txBox="1"/>
          <p:nvPr/>
        </p:nvSpPr>
        <p:spPr>
          <a:xfrm>
            <a:off x="270772" y="1004086"/>
            <a:ext cx="5301649" cy="249299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Wingdings" panose="05000000000000000000" pitchFamily="2" charset="2"/>
              <a:buChar char="n"/>
            </a:pPr>
            <a:r>
              <a:rPr lang="ja-JP" altLang="en-US" sz="1300" dirty="0"/>
              <a:t>乳幼児健康診査（母子保健法第</a:t>
            </a:r>
            <a:r>
              <a:rPr lang="en-US" altLang="ja-JP" sz="1300" dirty="0"/>
              <a:t>1</a:t>
            </a:r>
            <a:r>
              <a:rPr lang="ja-JP" altLang="en-US" sz="1300" dirty="0"/>
              <a:t>条）</a:t>
            </a:r>
            <a:endParaRPr lang="en-US" altLang="ja-JP" sz="1300" dirty="0"/>
          </a:p>
          <a:p>
            <a:r>
              <a:rPr lang="ja-JP" altLang="en-US" sz="1300" dirty="0"/>
              <a:t>　乳児及び幼児の健康の保持及び増進を図る</a:t>
            </a:r>
            <a:endParaRPr lang="en-US" altLang="ja-JP" sz="1300" dirty="0"/>
          </a:p>
          <a:p>
            <a:endParaRPr lang="en-US" altLang="ja-JP" sz="1300" dirty="0"/>
          </a:p>
          <a:p>
            <a:pPr marL="285750" indent="-285750">
              <a:buFont typeface="Wingdings" panose="05000000000000000000" pitchFamily="2" charset="2"/>
              <a:buChar char="n"/>
            </a:pPr>
            <a:r>
              <a:rPr lang="ja-JP" altLang="en-US" sz="1300" dirty="0"/>
              <a:t>就学時の健康診断（学校保健安全法第</a:t>
            </a:r>
            <a:r>
              <a:rPr lang="en-US" altLang="ja-JP" sz="1300" dirty="0"/>
              <a:t>11</a:t>
            </a:r>
            <a:r>
              <a:rPr lang="ja-JP" altLang="en-US" sz="1300" dirty="0"/>
              <a:t>条・第</a:t>
            </a:r>
            <a:r>
              <a:rPr lang="en-US" altLang="ja-JP" sz="1300" dirty="0"/>
              <a:t>12</a:t>
            </a:r>
            <a:r>
              <a:rPr lang="ja-JP" altLang="en-US" sz="1300" dirty="0"/>
              <a:t>条）</a:t>
            </a:r>
            <a:endParaRPr lang="en-US" altLang="ja-JP" sz="1300" dirty="0"/>
          </a:p>
          <a:p>
            <a:r>
              <a:rPr lang="ja-JP" altLang="en-US" sz="1300" dirty="0"/>
              <a:t>・学校教育を受けるにあたり、幼児等の健康上の課題について保護者</a:t>
            </a:r>
            <a:endParaRPr lang="en-US" altLang="ja-JP" sz="1300" dirty="0"/>
          </a:p>
          <a:p>
            <a:r>
              <a:rPr lang="ja-JP" altLang="en-US" sz="1300" dirty="0"/>
              <a:t>　及び本人の認識と関心を深める</a:t>
            </a:r>
            <a:endParaRPr lang="en-US" altLang="ja-JP" sz="1300" dirty="0"/>
          </a:p>
          <a:p>
            <a:r>
              <a:rPr lang="ja-JP" altLang="en-US" sz="1300" dirty="0"/>
              <a:t>・疾病又は異常を有する就学予定者については、入学までに必要な治</a:t>
            </a:r>
            <a:endParaRPr lang="en-US" altLang="ja-JP" sz="1300" dirty="0"/>
          </a:p>
          <a:p>
            <a:r>
              <a:rPr lang="ja-JP" altLang="en-US" sz="1300" dirty="0"/>
              <a:t>　療あるいは生活規正を適正にする等により、健康な状態もしくは就</a:t>
            </a:r>
            <a:endParaRPr lang="en-US" altLang="ja-JP" sz="1300" dirty="0"/>
          </a:p>
          <a:p>
            <a:r>
              <a:rPr lang="ja-JP" altLang="en-US" sz="1300" dirty="0"/>
              <a:t>　学が可能となる心身状態で入学するよう努めること</a:t>
            </a:r>
            <a:endParaRPr lang="en-US" altLang="ja-JP" sz="1300" dirty="0"/>
          </a:p>
          <a:p>
            <a:r>
              <a:rPr lang="ja-JP" altLang="en-US" sz="1300" dirty="0"/>
              <a:t>・学校生活や日常生活に支障となるような疾病等の疑いのある者等を</a:t>
            </a:r>
            <a:endParaRPr lang="en-US" altLang="ja-JP" sz="1300" dirty="0"/>
          </a:p>
          <a:p>
            <a:r>
              <a:rPr lang="ja-JP" altLang="en-US" sz="1300" dirty="0"/>
              <a:t>　スクリーニングし、適切な治療の勧告、保健上の助言及び就学支援</a:t>
            </a:r>
            <a:endParaRPr lang="en-US" altLang="ja-JP" sz="1300" dirty="0"/>
          </a:p>
          <a:p>
            <a:r>
              <a:rPr lang="ja-JP" altLang="en-US" sz="1300" dirty="0"/>
              <a:t>　等に結びつける　</a:t>
            </a:r>
            <a:r>
              <a:rPr lang="en-US" altLang="ja-JP" sz="1100" dirty="0"/>
              <a:t>※</a:t>
            </a:r>
            <a:r>
              <a:rPr lang="ja-JP" altLang="en-US" sz="1100" dirty="0"/>
              <a:t>目的は就学時の健康診断マニュアルより要約</a:t>
            </a:r>
            <a:endParaRPr lang="en-US" altLang="ja-JP" sz="1300" dirty="0"/>
          </a:p>
        </p:txBody>
      </p:sp>
      <p:sp>
        <p:nvSpPr>
          <p:cNvPr id="7" name="テキスト ボックス 6">
            <a:extLst>
              <a:ext uri="{FF2B5EF4-FFF2-40B4-BE49-F238E27FC236}">
                <a16:creationId xmlns:a16="http://schemas.microsoft.com/office/drawing/2014/main" id="{EFE66EC4-7201-43BA-97A2-6439138B1C5E}"/>
              </a:ext>
            </a:extLst>
          </p:cNvPr>
          <p:cNvSpPr txBox="1"/>
          <p:nvPr/>
        </p:nvSpPr>
        <p:spPr>
          <a:xfrm>
            <a:off x="251698" y="3582888"/>
            <a:ext cx="3078567" cy="30777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乳幼児を対象とした健診の種類</a:t>
            </a:r>
            <a:endParaRPr kumimoji="1" lang="ja-JP" altLang="en-US" sz="16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graphicFrame>
        <p:nvGraphicFramePr>
          <p:cNvPr id="9" name="表 9">
            <a:extLst>
              <a:ext uri="{FF2B5EF4-FFF2-40B4-BE49-F238E27FC236}">
                <a16:creationId xmlns:a16="http://schemas.microsoft.com/office/drawing/2014/main" id="{27444A8B-FEEE-465F-B405-C97ADDB5202A}"/>
              </a:ext>
            </a:extLst>
          </p:cNvPr>
          <p:cNvGraphicFramePr>
            <a:graphicFrameLocks noGrp="1"/>
          </p:cNvGraphicFramePr>
          <p:nvPr>
            <p:extLst>
              <p:ext uri="{D42A27DB-BD31-4B8C-83A1-F6EECF244321}">
                <p14:modId xmlns:p14="http://schemas.microsoft.com/office/powerpoint/2010/main" val="3068319704"/>
              </p:ext>
            </p:extLst>
          </p:nvPr>
        </p:nvGraphicFramePr>
        <p:xfrm>
          <a:off x="251698" y="3993733"/>
          <a:ext cx="5514828" cy="2651760"/>
        </p:xfrm>
        <a:graphic>
          <a:graphicData uri="http://schemas.openxmlformats.org/drawingml/2006/table">
            <a:tbl>
              <a:tblPr firstRow="1" bandRow="1">
                <a:tableStyleId>{7DF18680-E054-41AD-8BC1-D1AEF772440D}</a:tableStyleId>
              </a:tblPr>
              <a:tblGrid>
                <a:gridCol w="1609408">
                  <a:extLst>
                    <a:ext uri="{9D8B030D-6E8A-4147-A177-3AD203B41FA5}">
                      <a16:colId xmlns:a16="http://schemas.microsoft.com/office/drawing/2014/main" val="2788522254"/>
                    </a:ext>
                  </a:extLst>
                </a:gridCol>
                <a:gridCol w="1643649">
                  <a:extLst>
                    <a:ext uri="{9D8B030D-6E8A-4147-A177-3AD203B41FA5}">
                      <a16:colId xmlns:a16="http://schemas.microsoft.com/office/drawing/2014/main" val="491185350"/>
                    </a:ext>
                  </a:extLst>
                </a:gridCol>
                <a:gridCol w="834339">
                  <a:extLst>
                    <a:ext uri="{9D8B030D-6E8A-4147-A177-3AD203B41FA5}">
                      <a16:colId xmlns:a16="http://schemas.microsoft.com/office/drawing/2014/main" val="4211803984"/>
                    </a:ext>
                  </a:extLst>
                </a:gridCol>
                <a:gridCol w="1427432">
                  <a:extLst>
                    <a:ext uri="{9D8B030D-6E8A-4147-A177-3AD203B41FA5}">
                      <a16:colId xmlns:a16="http://schemas.microsoft.com/office/drawing/2014/main" val="606798303"/>
                    </a:ext>
                  </a:extLst>
                </a:gridCol>
              </a:tblGrid>
              <a:tr h="289078">
                <a:tc>
                  <a:txBody>
                    <a:bodyPr/>
                    <a:lstStyle/>
                    <a:p>
                      <a:r>
                        <a:rPr kumimoji="1" lang="ja-JP" altLang="en-US" sz="1400" dirty="0"/>
                        <a:t>時期</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kumimoji="1" lang="ja-JP" altLang="en-US" sz="1400" dirty="0"/>
                        <a:t>区分</a:t>
                      </a:r>
                    </a:p>
                  </a:txBody>
                  <a:tcPr>
                    <a:lnT w="12700" cap="flat" cmpd="sng" algn="ctr">
                      <a:solidFill>
                        <a:schemeClr val="tx1"/>
                      </a:solidFill>
                      <a:prstDash val="solid"/>
                      <a:round/>
                      <a:headEnd type="none" w="med" len="med"/>
                      <a:tailEnd type="none" w="med" len="med"/>
                    </a:lnT>
                  </a:tcPr>
                </a:tc>
                <a:tc>
                  <a:txBody>
                    <a:bodyPr/>
                    <a:lstStyle/>
                    <a:p>
                      <a:r>
                        <a:rPr kumimoji="1" lang="ja-JP" altLang="en-US" sz="1400" dirty="0"/>
                        <a:t>財源</a:t>
                      </a:r>
                    </a:p>
                  </a:txBody>
                  <a:tcPr>
                    <a:lnT w="12700" cap="flat" cmpd="sng" algn="ctr">
                      <a:solidFill>
                        <a:schemeClr val="tx1"/>
                      </a:solidFill>
                      <a:prstDash val="solid"/>
                      <a:round/>
                      <a:headEnd type="none" w="med" len="med"/>
                      <a:tailEnd type="none" w="med" len="med"/>
                    </a:lnT>
                  </a:tcPr>
                </a:tc>
                <a:tc>
                  <a:txBody>
                    <a:bodyPr/>
                    <a:lstStyle/>
                    <a:p>
                      <a:r>
                        <a:rPr kumimoji="1" lang="ja-JP" altLang="en-US" sz="1400" dirty="0"/>
                        <a:t>所管</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57209574"/>
                  </a:ext>
                </a:extLst>
              </a:tr>
              <a:tr h="289078">
                <a:tc>
                  <a:txBody>
                    <a:bodyPr/>
                    <a:lstStyle/>
                    <a:p>
                      <a:r>
                        <a:rPr kumimoji="1" lang="ja-JP" altLang="en-US" sz="1400" dirty="0"/>
                        <a:t>乳児一般</a:t>
                      </a:r>
                      <a:r>
                        <a:rPr kumimoji="1" lang="ja-JP" altLang="en-US" sz="1200" dirty="0"/>
                        <a:t>（</a:t>
                      </a:r>
                      <a:r>
                        <a:rPr kumimoji="1" lang="en-US" altLang="ja-JP" sz="1200" dirty="0"/>
                        <a:t>1</a:t>
                      </a:r>
                      <a:r>
                        <a:rPr kumimoji="1" lang="ja-JP" altLang="en-US" sz="1200" dirty="0"/>
                        <a:t>か月）</a:t>
                      </a:r>
                      <a:endParaRPr kumimoji="1" lang="ja-JP" altLang="en-US" sz="1400" dirty="0"/>
                    </a:p>
                  </a:txBody>
                  <a:tcPr>
                    <a:lnL w="12700" cap="flat" cmpd="sng" algn="ctr">
                      <a:solidFill>
                        <a:schemeClr val="tx1"/>
                      </a:solidFill>
                      <a:prstDash val="solid"/>
                      <a:round/>
                      <a:headEnd type="none" w="med" len="med"/>
                      <a:tailEnd type="none" w="med" len="med"/>
                    </a:lnL>
                  </a:tcPr>
                </a:tc>
                <a:tc>
                  <a:txBody>
                    <a:bodyPr/>
                    <a:lstStyle/>
                    <a:p>
                      <a:r>
                        <a:rPr kumimoji="1" lang="ja-JP" altLang="en-US" sz="1400" dirty="0"/>
                        <a:t>実施は任意</a:t>
                      </a:r>
                    </a:p>
                  </a:txBody>
                  <a:tcPr/>
                </a:tc>
                <a:tc>
                  <a:txBody>
                    <a:bodyPr/>
                    <a:lstStyle/>
                    <a:p>
                      <a:r>
                        <a:rPr kumimoji="1" lang="ja-JP" altLang="en-US" sz="1400" dirty="0"/>
                        <a:t>補助金</a:t>
                      </a:r>
                    </a:p>
                  </a:txBody>
                  <a:tcPr/>
                </a:tc>
                <a:tc rowSpan="6">
                  <a:txBody>
                    <a:bodyPr/>
                    <a:lstStyle/>
                    <a:p>
                      <a:pPr algn="ctr"/>
                      <a:r>
                        <a:rPr kumimoji="1" lang="ja-JP" altLang="en-US" sz="1400" dirty="0"/>
                        <a:t>市町村母子保健</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32460188"/>
                  </a:ext>
                </a:extLst>
              </a:tr>
              <a:tr h="289078">
                <a:tc>
                  <a:txBody>
                    <a:bodyPr/>
                    <a:lstStyle/>
                    <a:p>
                      <a:r>
                        <a:rPr kumimoji="1" lang="en-US" altLang="ja-JP" sz="1400" dirty="0"/>
                        <a:t>4</a:t>
                      </a:r>
                      <a:r>
                        <a:rPr kumimoji="1" lang="ja-JP" altLang="en-US" sz="1400" dirty="0"/>
                        <a:t>か月</a:t>
                      </a:r>
                    </a:p>
                  </a:txBody>
                  <a:tcPr>
                    <a:lnL w="12700" cap="flat" cmpd="sng" algn="ctr">
                      <a:solidFill>
                        <a:schemeClr val="tx1"/>
                      </a:solidFill>
                      <a:prstDash val="solid"/>
                      <a:round/>
                      <a:headEnd type="none" w="med" len="med"/>
                      <a:tailEnd type="none" w="med" len="med"/>
                    </a:lnL>
                  </a:tcPr>
                </a:tc>
                <a:tc>
                  <a:txBody>
                    <a:bodyPr/>
                    <a:lstStyle/>
                    <a:p>
                      <a:r>
                        <a:rPr kumimoji="1" lang="ja-JP" altLang="en-US" sz="1400" dirty="0"/>
                        <a:t>実施は任意</a:t>
                      </a:r>
                    </a:p>
                  </a:txBody>
                  <a:tcPr/>
                </a:tc>
                <a:tc>
                  <a:txBody>
                    <a:bodyPr/>
                    <a:lstStyle/>
                    <a:p>
                      <a:r>
                        <a:rPr kumimoji="1" lang="ja-JP" altLang="en-US" sz="1400" dirty="0"/>
                        <a:t>交付税</a:t>
                      </a:r>
                    </a:p>
                  </a:txBody>
                  <a:tcPr/>
                </a:tc>
                <a:tc vMerge="1">
                  <a:txBody>
                    <a:bodyPr/>
                    <a:lstStyle/>
                    <a:p>
                      <a:endParaRPr kumimoji="1" lang="ja-JP" altLang="en-US" sz="14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22966396"/>
                  </a:ext>
                </a:extLst>
              </a:tr>
              <a:tr h="289078">
                <a:tc>
                  <a:txBody>
                    <a:bodyPr/>
                    <a:lstStyle/>
                    <a:p>
                      <a:r>
                        <a:rPr kumimoji="1" lang="ja-JP" altLang="en-US" sz="1400" dirty="0"/>
                        <a:t>乳児一般</a:t>
                      </a:r>
                      <a:r>
                        <a:rPr kumimoji="1" lang="ja-JP" altLang="en-US" sz="1200" dirty="0"/>
                        <a:t>（後期）</a:t>
                      </a:r>
                      <a:endParaRPr kumimoji="1" lang="ja-JP" altLang="en-US" sz="1400" dirty="0"/>
                    </a:p>
                  </a:txBody>
                  <a:tcPr>
                    <a:lnL w="12700" cap="flat" cmpd="sng" algn="ctr">
                      <a:solidFill>
                        <a:schemeClr val="tx1"/>
                      </a:solidFill>
                      <a:prstDash val="solid"/>
                      <a:round/>
                      <a:headEnd type="none" w="med" len="med"/>
                      <a:tailEnd type="none" w="med" len="med"/>
                    </a:lnL>
                  </a:tcPr>
                </a:tc>
                <a:tc>
                  <a:txBody>
                    <a:bodyPr/>
                    <a:lstStyle/>
                    <a:p>
                      <a:r>
                        <a:rPr kumimoji="1" lang="ja-JP" altLang="en-US" sz="1400" dirty="0"/>
                        <a:t>実施は任意</a:t>
                      </a:r>
                    </a:p>
                  </a:txBody>
                  <a:tcPr/>
                </a:tc>
                <a:tc>
                  <a:txBody>
                    <a:bodyPr/>
                    <a:lstStyle/>
                    <a:p>
                      <a:r>
                        <a:rPr kumimoji="1" lang="ja-JP" altLang="en-US" sz="1400" dirty="0"/>
                        <a:t>交付税</a:t>
                      </a:r>
                    </a:p>
                  </a:txBody>
                  <a:tcPr/>
                </a:tc>
                <a:tc vMerge="1">
                  <a:txBody>
                    <a:bodyPr/>
                    <a:lstStyle/>
                    <a:p>
                      <a:endParaRPr kumimoji="1" lang="ja-JP" altLang="en-US" sz="14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69612565"/>
                  </a:ext>
                </a:extLst>
              </a:tr>
              <a:tr h="289078">
                <a:tc>
                  <a:txBody>
                    <a:bodyPr/>
                    <a:lstStyle/>
                    <a:p>
                      <a:r>
                        <a:rPr kumimoji="1" lang="en-US" altLang="ja-JP" sz="1400" dirty="0"/>
                        <a:t>1</a:t>
                      </a:r>
                      <a:r>
                        <a:rPr kumimoji="1" lang="ja-JP" altLang="en-US" sz="1400" dirty="0"/>
                        <a:t>歳半</a:t>
                      </a:r>
                    </a:p>
                  </a:txBody>
                  <a:tcPr>
                    <a:lnL w="12700" cap="flat" cmpd="sng" algn="ctr">
                      <a:solidFill>
                        <a:schemeClr val="tx1"/>
                      </a:solidFill>
                      <a:prstDash val="solid"/>
                      <a:round/>
                      <a:headEnd type="none" w="med" len="med"/>
                      <a:tailEnd type="none" w="med" len="med"/>
                    </a:lnL>
                  </a:tcPr>
                </a:tc>
                <a:tc rowSpan="2">
                  <a:txBody>
                    <a:bodyPr/>
                    <a:lstStyle/>
                    <a:p>
                      <a:r>
                        <a:rPr kumimoji="1" lang="ja-JP" altLang="en-US" sz="1400" dirty="0"/>
                        <a:t>法定健診</a:t>
                      </a:r>
                    </a:p>
                    <a:p>
                      <a:r>
                        <a:rPr kumimoji="1" lang="ja-JP" altLang="en-US" sz="1200" dirty="0"/>
                        <a:t>（母子保健法）</a:t>
                      </a:r>
                    </a:p>
                  </a:txBody>
                  <a:tcPr/>
                </a:tc>
                <a:tc rowSpan="2">
                  <a:txBody>
                    <a:bodyPr/>
                    <a:lstStyle/>
                    <a:p>
                      <a:r>
                        <a:rPr kumimoji="1" lang="ja-JP" altLang="en-US" sz="1400" dirty="0"/>
                        <a:t>交付税</a:t>
                      </a:r>
                    </a:p>
                  </a:txBody>
                  <a:tcPr/>
                </a:tc>
                <a:tc vMerge="1">
                  <a:txBody>
                    <a:bodyPr/>
                    <a:lstStyle/>
                    <a:p>
                      <a:endParaRPr kumimoji="1" lang="ja-JP" altLang="en-US" sz="14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15041909"/>
                  </a:ext>
                </a:extLst>
              </a:tr>
              <a:tr h="289078">
                <a:tc>
                  <a:txBody>
                    <a:bodyPr/>
                    <a:lstStyle/>
                    <a:p>
                      <a:r>
                        <a:rPr kumimoji="1" lang="en-US" altLang="ja-JP" sz="1400" dirty="0"/>
                        <a:t>3</a:t>
                      </a:r>
                      <a:r>
                        <a:rPr kumimoji="1" lang="ja-JP" altLang="en-US" sz="1400" dirty="0"/>
                        <a:t>歳</a:t>
                      </a:r>
                    </a:p>
                  </a:txBody>
                  <a:tcPr>
                    <a:lnL w="12700" cap="flat" cmpd="sng" algn="ctr">
                      <a:solidFill>
                        <a:schemeClr val="tx1"/>
                      </a:solidFill>
                      <a:prstDash val="solid"/>
                      <a:round/>
                      <a:headEnd type="none" w="med" len="med"/>
                      <a:tailEnd type="none" w="med" len="med"/>
                    </a:lnL>
                  </a:tcPr>
                </a:tc>
                <a:tc vMerge="1">
                  <a:txBody>
                    <a:bodyPr/>
                    <a:lstStyle/>
                    <a:p>
                      <a:r>
                        <a:rPr kumimoji="1" lang="ja-JP" altLang="en-US" sz="1400" dirty="0"/>
                        <a:t>法定健診</a:t>
                      </a:r>
                    </a:p>
                  </a:txBody>
                  <a:tcPr/>
                </a:tc>
                <a:tc vMerge="1">
                  <a:txBody>
                    <a:bodyPr/>
                    <a:lstStyle/>
                    <a:p>
                      <a:endParaRPr kumimoji="1" lang="ja-JP" altLang="en-US"/>
                    </a:p>
                  </a:txBody>
                  <a:tcPr/>
                </a:tc>
                <a:tc vMerge="1">
                  <a:txBody>
                    <a:bodyPr/>
                    <a:lstStyle/>
                    <a:p>
                      <a:endParaRPr kumimoji="1" lang="ja-JP" altLang="en-US" sz="14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12218985"/>
                  </a:ext>
                </a:extLst>
              </a:tr>
              <a:tr h="289078">
                <a:tc>
                  <a:txBody>
                    <a:bodyPr/>
                    <a:lstStyle/>
                    <a:p>
                      <a:r>
                        <a:rPr kumimoji="1" lang="en-US" altLang="ja-JP" sz="1400" dirty="0"/>
                        <a:t>5</a:t>
                      </a:r>
                      <a:r>
                        <a:rPr kumimoji="1" lang="ja-JP" altLang="en-US" sz="1400" dirty="0"/>
                        <a:t>歳</a:t>
                      </a:r>
                    </a:p>
                  </a:txBody>
                  <a:tcPr>
                    <a:lnL w="12700" cap="flat" cmpd="sng" algn="ctr">
                      <a:solidFill>
                        <a:schemeClr val="tx1"/>
                      </a:solidFill>
                      <a:prstDash val="solid"/>
                      <a:round/>
                      <a:headEnd type="none" w="med" len="med"/>
                      <a:tailEnd type="none" w="med" len="med"/>
                    </a:lnL>
                  </a:tcPr>
                </a:tc>
                <a:tc>
                  <a:txBody>
                    <a:bodyPr/>
                    <a:lstStyle/>
                    <a:p>
                      <a:r>
                        <a:rPr kumimoji="1" lang="ja-JP" altLang="en-US" sz="1400" dirty="0"/>
                        <a:t>実施は任意</a:t>
                      </a:r>
                    </a:p>
                  </a:txBody>
                  <a:tcPr/>
                </a:tc>
                <a:tc>
                  <a:txBody>
                    <a:bodyPr/>
                    <a:lstStyle/>
                    <a:p>
                      <a:r>
                        <a:rPr kumimoji="1" lang="ja-JP" altLang="en-US" sz="1400" dirty="0"/>
                        <a:t>補助金</a:t>
                      </a:r>
                    </a:p>
                  </a:txBody>
                  <a:tcPr/>
                </a:tc>
                <a:tc vMerge="1">
                  <a:txBody>
                    <a:bodyPr/>
                    <a:lstStyle/>
                    <a:p>
                      <a:endParaRPr kumimoji="1" lang="ja-JP" altLang="en-US" sz="14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8291650"/>
                  </a:ext>
                </a:extLst>
              </a:tr>
              <a:tr h="491433">
                <a:tc>
                  <a:txBody>
                    <a:bodyPr/>
                    <a:lstStyle/>
                    <a:p>
                      <a:r>
                        <a:rPr kumimoji="1" lang="ja-JP" altLang="en-US" sz="1400" dirty="0"/>
                        <a:t>就学時の健康診断</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kumimoji="1" lang="ja-JP" altLang="en-US" sz="1400" dirty="0"/>
                        <a:t>法定健診</a:t>
                      </a:r>
                      <a:endParaRPr kumimoji="1" lang="en-US" altLang="ja-JP" sz="1400" dirty="0"/>
                    </a:p>
                    <a:p>
                      <a:r>
                        <a:rPr kumimoji="1" lang="ja-JP" altLang="en-US" sz="1200" dirty="0"/>
                        <a:t>（学校保健安全法）</a:t>
                      </a:r>
                    </a:p>
                  </a:txBody>
                  <a:tcPr>
                    <a:lnB w="12700" cap="flat" cmpd="sng" algn="ctr">
                      <a:solidFill>
                        <a:schemeClr val="tx1"/>
                      </a:solidFill>
                      <a:prstDash val="solid"/>
                      <a:round/>
                      <a:headEnd type="none" w="med" len="med"/>
                      <a:tailEnd type="none" w="med" len="med"/>
                    </a:lnB>
                  </a:tcPr>
                </a:tc>
                <a:tc>
                  <a:txBody>
                    <a:bodyPr/>
                    <a:lstStyle/>
                    <a:p>
                      <a:endParaRPr kumimoji="1" lang="ja-JP" altLang="en-US" sz="1400" dirty="0"/>
                    </a:p>
                  </a:txBody>
                  <a:tcPr>
                    <a:lnB w="12700" cap="flat" cmpd="sng" algn="ctr">
                      <a:solidFill>
                        <a:schemeClr val="tx1"/>
                      </a:solidFill>
                      <a:prstDash val="solid"/>
                      <a:round/>
                      <a:headEnd type="none" w="med" len="med"/>
                      <a:tailEnd type="none" w="med" len="med"/>
                    </a:lnB>
                  </a:tcPr>
                </a:tc>
                <a:tc>
                  <a:txBody>
                    <a:bodyPr/>
                    <a:lstStyle/>
                    <a:p>
                      <a:pPr algn="ctr"/>
                      <a:r>
                        <a:rPr kumimoji="1" lang="ja-JP" altLang="en-US" sz="1400" dirty="0"/>
                        <a:t>市町村教育委員会</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2753470"/>
                  </a:ext>
                </a:extLst>
              </a:tr>
            </a:tbl>
          </a:graphicData>
        </a:graphic>
      </p:graphicFrame>
      <p:sp>
        <p:nvSpPr>
          <p:cNvPr id="10" name="テキスト ボックス 9">
            <a:extLst>
              <a:ext uri="{FF2B5EF4-FFF2-40B4-BE49-F238E27FC236}">
                <a16:creationId xmlns:a16="http://schemas.microsoft.com/office/drawing/2014/main" id="{A28DF6FC-2BDA-45BC-8850-3F3A936D2E45}"/>
              </a:ext>
            </a:extLst>
          </p:cNvPr>
          <p:cNvSpPr txBox="1"/>
          <p:nvPr/>
        </p:nvSpPr>
        <p:spPr>
          <a:xfrm>
            <a:off x="5854514" y="619331"/>
            <a:ext cx="2544769" cy="30777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乳幼児健診の一般的な流れ</a:t>
            </a:r>
          </a:p>
        </p:txBody>
      </p:sp>
      <p:sp>
        <p:nvSpPr>
          <p:cNvPr id="11" name="テキスト ボックス 10">
            <a:extLst>
              <a:ext uri="{FF2B5EF4-FFF2-40B4-BE49-F238E27FC236}">
                <a16:creationId xmlns:a16="http://schemas.microsoft.com/office/drawing/2014/main" id="{62AB9CAA-5911-4F6C-A8A3-2E7CEC106D09}"/>
              </a:ext>
            </a:extLst>
          </p:cNvPr>
          <p:cNvSpPr txBox="1"/>
          <p:nvPr/>
        </p:nvSpPr>
        <p:spPr>
          <a:xfrm>
            <a:off x="5911334" y="3697372"/>
            <a:ext cx="4975899"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1400" dirty="0"/>
              <a:t>保健師</a:t>
            </a:r>
            <a:r>
              <a:rPr lang="ja-JP" altLang="en-US" sz="1400" dirty="0"/>
              <a:t>・</a:t>
            </a:r>
            <a:r>
              <a:rPr kumimoji="1" lang="ja-JP" altLang="en-US" sz="1400" dirty="0"/>
              <a:t>医師</a:t>
            </a:r>
            <a:r>
              <a:rPr lang="ja-JP" altLang="en-US" sz="1400" dirty="0"/>
              <a:t>・</a:t>
            </a:r>
            <a:r>
              <a:rPr kumimoji="1" lang="ja-JP" altLang="en-US" sz="1400" dirty="0"/>
              <a:t>心理士</a:t>
            </a:r>
            <a:r>
              <a:rPr lang="ja-JP" altLang="en-US" sz="1400" dirty="0"/>
              <a:t>・</a:t>
            </a:r>
            <a:r>
              <a:rPr kumimoji="1" lang="ja-JP" altLang="en-US" sz="1400" dirty="0"/>
              <a:t>栄養士</a:t>
            </a:r>
            <a:r>
              <a:rPr lang="ja-JP" altLang="en-US" sz="1400" dirty="0"/>
              <a:t>・</a:t>
            </a:r>
            <a:r>
              <a:rPr kumimoji="1" lang="ja-JP" altLang="en-US" sz="1400" dirty="0"/>
              <a:t>保育士　等</a:t>
            </a:r>
          </a:p>
        </p:txBody>
      </p:sp>
      <p:sp>
        <p:nvSpPr>
          <p:cNvPr id="13" name="テキスト ボックス 12">
            <a:extLst>
              <a:ext uri="{FF2B5EF4-FFF2-40B4-BE49-F238E27FC236}">
                <a16:creationId xmlns:a16="http://schemas.microsoft.com/office/drawing/2014/main" id="{9D1B0E54-3B25-4AFE-AB5F-D778716D3A15}"/>
              </a:ext>
            </a:extLst>
          </p:cNvPr>
          <p:cNvSpPr txBox="1"/>
          <p:nvPr/>
        </p:nvSpPr>
        <p:spPr>
          <a:xfrm>
            <a:off x="6056230" y="1264188"/>
            <a:ext cx="369332" cy="1852684"/>
          </a:xfrm>
          <a:prstGeom prst="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vert="eaVert" wrap="square" rtlCol="0">
            <a:spAutoFit/>
          </a:bodyPr>
          <a:lstStyle/>
          <a:p>
            <a:r>
              <a:rPr kumimoji="1" lang="ja-JP" altLang="en-US" sz="1200" dirty="0">
                <a:solidFill>
                  <a:schemeClr val="tx1"/>
                </a:solidFill>
              </a:rPr>
              <a:t>事前カンファレンス</a:t>
            </a:r>
          </a:p>
        </p:txBody>
      </p:sp>
      <p:sp>
        <p:nvSpPr>
          <p:cNvPr id="14" name="テキスト ボックス 13">
            <a:extLst>
              <a:ext uri="{FF2B5EF4-FFF2-40B4-BE49-F238E27FC236}">
                <a16:creationId xmlns:a16="http://schemas.microsoft.com/office/drawing/2014/main" id="{B3B79712-C8A3-46EE-BF64-EEF37A86675E}"/>
              </a:ext>
            </a:extLst>
          </p:cNvPr>
          <p:cNvSpPr txBox="1"/>
          <p:nvPr/>
        </p:nvSpPr>
        <p:spPr>
          <a:xfrm>
            <a:off x="6891713" y="1255531"/>
            <a:ext cx="369332" cy="1852684"/>
          </a:xfrm>
          <a:prstGeom prst="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vert="eaVert" wrap="square" rtlCol="0">
            <a:spAutoFit/>
          </a:bodyPr>
          <a:lstStyle/>
          <a:p>
            <a:r>
              <a:rPr lang="ja-JP" altLang="en-US" sz="1200" dirty="0">
                <a:solidFill>
                  <a:schemeClr val="tx1"/>
                </a:solidFill>
              </a:rPr>
              <a:t>計測</a:t>
            </a:r>
            <a:endParaRPr kumimoji="1" lang="ja-JP" altLang="en-US" sz="1200" dirty="0">
              <a:solidFill>
                <a:schemeClr val="tx1"/>
              </a:solidFill>
            </a:endParaRPr>
          </a:p>
        </p:txBody>
      </p:sp>
      <p:sp>
        <p:nvSpPr>
          <p:cNvPr id="15" name="テキスト ボックス 14">
            <a:extLst>
              <a:ext uri="{FF2B5EF4-FFF2-40B4-BE49-F238E27FC236}">
                <a16:creationId xmlns:a16="http://schemas.microsoft.com/office/drawing/2014/main" id="{E1E9178E-7C51-4E06-9886-B55801F25A3D}"/>
              </a:ext>
            </a:extLst>
          </p:cNvPr>
          <p:cNvSpPr txBox="1"/>
          <p:nvPr/>
        </p:nvSpPr>
        <p:spPr>
          <a:xfrm>
            <a:off x="7681108" y="1246118"/>
            <a:ext cx="369332" cy="1852684"/>
          </a:xfrm>
          <a:prstGeom prst="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vert="eaVert" wrap="square" rtlCol="0">
            <a:spAutoFit/>
          </a:bodyPr>
          <a:lstStyle/>
          <a:p>
            <a:r>
              <a:rPr kumimoji="1" lang="ja-JP" altLang="en-US" sz="1200" dirty="0">
                <a:solidFill>
                  <a:schemeClr val="tx1"/>
                </a:solidFill>
              </a:rPr>
              <a:t>問診・行動観察</a:t>
            </a:r>
          </a:p>
        </p:txBody>
      </p:sp>
      <p:sp>
        <p:nvSpPr>
          <p:cNvPr id="16" name="テキスト ボックス 15">
            <a:extLst>
              <a:ext uri="{FF2B5EF4-FFF2-40B4-BE49-F238E27FC236}">
                <a16:creationId xmlns:a16="http://schemas.microsoft.com/office/drawing/2014/main" id="{52F0C7C9-9B83-4F5F-B0E1-06683929D85B}"/>
              </a:ext>
            </a:extLst>
          </p:cNvPr>
          <p:cNvSpPr txBox="1"/>
          <p:nvPr/>
        </p:nvSpPr>
        <p:spPr>
          <a:xfrm>
            <a:off x="10183909" y="1264673"/>
            <a:ext cx="369332" cy="1852684"/>
          </a:xfrm>
          <a:prstGeom prst="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vert="eaVert" wrap="square" rtlCol="0">
            <a:spAutoFit/>
          </a:bodyPr>
          <a:lstStyle/>
          <a:p>
            <a:r>
              <a:rPr lang="ja-JP" altLang="en-US" sz="1200" dirty="0">
                <a:solidFill>
                  <a:schemeClr val="tx1"/>
                </a:solidFill>
              </a:rPr>
              <a:t>保健指導・専門相談</a:t>
            </a:r>
            <a:endParaRPr kumimoji="1" lang="ja-JP" altLang="en-US" sz="1200" dirty="0">
              <a:solidFill>
                <a:schemeClr val="tx1"/>
              </a:solidFill>
            </a:endParaRPr>
          </a:p>
        </p:txBody>
      </p:sp>
      <p:sp>
        <p:nvSpPr>
          <p:cNvPr id="17" name="テキスト ボックス 16">
            <a:extLst>
              <a:ext uri="{FF2B5EF4-FFF2-40B4-BE49-F238E27FC236}">
                <a16:creationId xmlns:a16="http://schemas.microsoft.com/office/drawing/2014/main" id="{08655BB3-DC85-4D51-804F-69D762C0C1CD}"/>
              </a:ext>
            </a:extLst>
          </p:cNvPr>
          <p:cNvSpPr txBox="1"/>
          <p:nvPr/>
        </p:nvSpPr>
        <p:spPr>
          <a:xfrm>
            <a:off x="8550013" y="1234796"/>
            <a:ext cx="369332" cy="1852684"/>
          </a:xfrm>
          <a:prstGeom prst="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vert="eaVert" wrap="square" rtlCol="0">
            <a:spAutoFit/>
          </a:bodyPr>
          <a:lstStyle/>
          <a:p>
            <a:r>
              <a:rPr kumimoji="1" lang="ja-JP" altLang="en-US" sz="1200" dirty="0">
                <a:solidFill>
                  <a:schemeClr val="tx1"/>
                </a:solidFill>
              </a:rPr>
              <a:t>診察</a:t>
            </a:r>
          </a:p>
        </p:txBody>
      </p:sp>
      <p:sp>
        <p:nvSpPr>
          <p:cNvPr id="18" name="テキスト ボックス 17">
            <a:extLst>
              <a:ext uri="{FF2B5EF4-FFF2-40B4-BE49-F238E27FC236}">
                <a16:creationId xmlns:a16="http://schemas.microsoft.com/office/drawing/2014/main" id="{A5BFA95C-1744-40E1-B94E-AB86B4672504}"/>
              </a:ext>
            </a:extLst>
          </p:cNvPr>
          <p:cNvSpPr txBox="1"/>
          <p:nvPr/>
        </p:nvSpPr>
        <p:spPr>
          <a:xfrm>
            <a:off x="9365325" y="1246118"/>
            <a:ext cx="369332" cy="1852684"/>
          </a:xfrm>
          <a:prstGeom prst="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vert="eaVert" wrap="square" rtlCol="0">
            <a:spAutoFit/>
          </a:bodyPr>
          <a:lstStyle/>
          <a:p>
            <a:r>
              <a:rPr kumimoji="1" lang="ja-JP" altLang="en-US" sz="1200" dirty="0">
                <a:solidFill>
                  <a:schemeClr val="tx1"/>
                </a:solidFill>
              </a:rPr>
              <a:t>歯科検診・指導</a:t>
            </a:r>
          </a:p>
        </p:txBody>
      </p:sp>
      <p:sp>
        <p:nvSpPr>
          <p:cNvPr id="20" name="テキスト ボックス 19">
            <a:extLst>
              <a:ext uri="{FF2B5EF4-FFF2-40B4-BE49-F238E27FC236}">
                <a16:creationId xmlns:a16="http://schemas.microsoft.com/office/drawing/2014/main" id="{F2AEA809-345E-4FBE-94B8-E9FFC55FB729}"/>
              </a:ext>
            </a:extLst>
          </p:cNvPr>
          <p:cNvSpPr txBox="1"/>
          <p:nvPr/>
        </p:nvSpPr>
        <p:spPr>
          <a:xfrm>
            <a:off x="11054965" y="1264188"/>
            <a:ext cx="369332" cy="1852684"/>
          </a:xfrm>
          <a:prstGeom prst="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vert="eaVert" wrap="square" rtlCol="0">
            <a:spAutoFit/>
          </a:bodyPr>
          <a:lstStyle/>
          <a:p>
            <a:r>
              <a:rPr lang="ja-JP" altLang="en-US" sz="1200" dirty="0">
                <a:solidFill>
                  <a:schemeClr val="tx1"/>
                </a:solidFill>
              </a:rPr>
              <a:t>カンファレンス・評価</a:t>
            </a:r>
            <a:endParaRPr kumimoji="1" lang="ja-JP" altLang="en-US" sz="1200" dirty="0">
              <a:solidFill>
                <a:schemeClr val="tx1"/>
              </a:solidFill>
            </a:endParaRPr>
          </a:p>
        </p:txBody>
      </p:sp>
      <p:sp>
        <p:nvSpPr>
          <p:cNvPr id="21" name="矢印: 右 20">
            <a:extLst>
              <a:ext uri="{FF2B5EF4-FFF2-40B4-BE49-F238E27FC236}">
                <a16:creationId xmlns:a16="http://schemas.microsoft.com/office/drawing/2014/main" id="{6652BAB7-A365-4485-9198-4182BFD228F6}"/>
              </a:ext>
            </a:extLst>
          </p:cNvPr>
          <p:cNvSpPr/>
          <p:nvPr/>
        </p:nvSpPr>
        <p:spPr>
          <a:xfrm>
            <a:off x="6602602" y="1850041"/>
            <a:ext cx="116177" cy="416587"/>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矢印: 右 21">
            <a:extLst>
              <a:ext uri="{FF2B5EF4-FFF2-40B4-BE49-F238E27FC236}">
                <a16:creationId xmlns:a16="http://schemas.microsoft.com/office/drawing/2014/main" id="{9E63BEA5-0C88-48C4-820B-F874B996142A}"/>
              </a:ext>
            </a:extLst>
          </p:cNvPr>
          <p:cNvSpPr/>
          <p:nvPr/>
        </p:nvSpPr>
        <p:spPr>
          <a:xfrm>
            <a:off x="7432086" y="1890356"/>
            <a:ext cx="116177" cy="416587"/>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矢印: 右 22">
            <a:extLst>
              <a:ext uri="{FF2B5EF4-FFF2-40B4-BE49-F238E27FC236}">
                <a16:creationId xmlns:a16="http://schemas.microsoft.com/office/drawing/2014/main" id="{F5B3404E-4191-4F5A-827D-9303245F474D}"/>
              </a:ext>
            </a:extLst>
          </p:cNvPr>
          <p:cNvSpPr/>
          <p:nvPr/>
        </p:nvSpPr>
        <p:spPr>
          <a:xfrm>
            <a:off x="8199954" y="1885406"/>
            <a:ext cx="116177" cy="416587"/>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矢印: 右 23">
            <a:extLst>
              <a:ext uri="{FF2B5EF4-FFF2-40B4-BE49-F238E27FC236}">
                <a16:creationId xmlns:a16="http://schemas.microsoft.com/office/drawing/2014/main" id="{34326F76-7B32-42F9-8FF0-1FBC04524F3E}"/>
              </a:ext>
            </a:extLst>
          </p:cNvPr>
          <p:cNvSpPr/>
          <p:nvPr/>
        </p:nvSpPr>
        <p:spPr>
          <a:xfrm>
            <a:off x="10724346" y="1866590"/>
            <a:ext cx="116177" cy="416587"/>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矢印: 右 24">
            <a:extLst>
              <a:ext uri="{FF2B5EF4-FFF2-40B4-BE49-F238E27FC236}">
                <a16:creationId xmlns:a16="http://schemas.microsoft.com/office/drawing/2014/main" id="{77006D9B-B243-481D-96B7-833FB59423AB}"/>
              </a:ext>
            </a:extLst>
          </p:cNvPr>
          <p:cNvSpPr/>
          <p:nvPr/>
        </p:nvSpPr>
        <p:spPr>
          <a:xfrm>
            <a:off x="9065381" y="1891528"/>
            <a:ext cx="116177" cy="416587"/>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矢印: 右 25">
            <a:extLst>
              <a:ext uri="{FF2B5EF4-FFF2-40B4-BE49-F238E27FC236}">
                <a16:creationId xmlns:a16="http://schemas.microsoft.com/office/drawing/2014/main" id="{BAA51BF2-38FB-47CA-A55B-7A99019F4569}"/>
              </a:ext>
            </a:extLst>
          </p:cNvPr>
          <p:cNvSpPr/>
          <p:nvPr/>
        </p:nvSpPr>
        <p:spPr>
          <a:xfrm>
            <a:off x="9914990" y="1903380"/>
            <a:ext cx="116177" cy="416587"/>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B68AA2E4-8DE3-4CD9-A787-97A19FC50170}"/>
              </a:ext>
            </a:extLst>
          </p:cNvPr>
          <p:cNvSpPr txBox="1"/>
          <p:nvPr/>
        </p:nvSpPr>
        <p:spPr>
          <a:xfrm>
            <a:off x="5923062" y="3275111"/>
            <a:ext cx="1916628" cy="30777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b="1" dirty="0">
                <a:solidFill>
                  <a:prstClr val="white"/>
                </a:solidFill>
                <a:latin typeface="游ゴシック" panose="020F0502020204030204"/>
                <a:ea typeface="游ゴシック" panose="020B0400000000000000" pitchFamily="50" charset="-128"/>
              </a:rPr>
              <a:t>当日の</a:t>
            </a:r>
            <a:r>
              <a:rPr kumimoji="1" lang="ja-JP" altLang="en-US" sz="1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人員体制</a:t>
            </a:r>
          </a:p>
        </p:txBody>
      </p:sp>
      <p:sp>
        <p:nvSpPr>
          <p:cNvPr id="28" name="テキスト ボックス 27">
            <a:extLst>
              <a:ext uri="{FF2B5EF4-FFF2-40B4-BE49-F238E27FC236}">
                <a16:creationId xmlns:a16="http://schemas.microsoft.com/office/drawing/2014/main" id="{5E79BB65-0DEA-40E1-9FEA-B66761ECF482}"/>
              </a:ext>
            </a:extLst>
          </p:cNvPr>
          <p:cNvSpPr txBox="1"/>
          <p:nvPr/>
        </p:nvSpPr>
        <p:spPr>
          <a:xfrm>
            <a:off x="5904621" y="4119633"/>
            <a:ext cx="2954153" cy="30777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健診による判定の種類</a:t>
            </a:r>
          </a:p>
        </p:txBody>
      </p:sp>
      <p:sp>
        <p:nvSpPr>
          <p:cNvPr id="30" name="吹き出し: 角を丸めた四角形 29">
            <a:extLst>
              <a:ext uri="{FF2B5EF4-FFF2-40B4-BE49-F238E27FC236}">
                <a16:creationId xmlns:a16="http://schemas.microsoft.com/office/drawing/2014/main" id="{7F8BAB4E-3B36-4AE1-9190-B80CF455E4D0}"/>
              </a:ext>
            </a:extLst>
          </p:cNvPr>
          <p:cNvSpPr/>
          <p:nvPr/>
        </p:nvSpPr>
        <p:spPr>
          <a:xfrm>
            <a:off x="10510473" y="552728"/>
            <a:ext cx="1263164" cy="625428"/>
          </a:xfrm>
          <a:prstGeom prst="wedgeRoundRectCallout">
            <a:avLst>
              <a:gd name="adj1" fmla="val -39499"/>
              <a:gd name="adj2" fmla="val 60022"/>
              <a:gd name="adj3" fmla="val 16667"/>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4A501CAA-A6BA-4D31-96F1-FDEE33350882}"/>
              </a:ext>
            </a:extLst>
          </p:cNvPr>
          <p:cNvSpPr txBox="1"/>
          <p:nvPr/>
        </p:nvSpPr>
        <p:spPr>
          <a:xfrm>
            <a:off x="10553241" y="594510"/>
            <a:ext cx="1489593" cy="577081"/>
          </a:xfrm>
          <a:prstGeom prst="rect">
            <a:avLst/>
          </a:prstGeom>
          <a:noFill/>
        </p:spPr>
        <p:txBody>
          <a:bodyPr wrap="square" rtlCol="0">
            <a:spAutoFit/>
          </a:bodyPr>
          <a:lstStyle/>
          <a:p>
            <a:r>
              <a:rPr kumimoji="1" lang="ja-JP" altLang="en-US" sz="1050" dirty="0"/>
              <a:t>子育て相談</a:t>
            </a:r>
            <a:endParaRPr kumimoji="1" lang="en-US" altLang="ja-JP" sz="1050" dirty="0"/>
          </a:p>
          <a:p>
            <a:r>
              <a:rPr kumimoji="1" lang="ja-JP" altLang="en-US" sz="1050" dirty="0"/>
              <a:t>栄養相談</a:t>
            </a:r>
            <a:endParaRPr kumimoji="1" lang="en-US" altLang="ja-JP" sz="1050" dirty="0"/>
          </a:p>
          <a:p>
            <a:r>
              <a:rPr kumimoji="1" lang="ja-JP" altLang="en-US" sz="1050" dirty="0"/>
              <a:t>心理発達相談　等</a:t>
            </a:r>
          </a:p>
        </p:txBody>
      </p:sp>
      <p:sp>
        <p:nvSpPr>
          <p:cNvPr id="2" name="テキスト ボックス 1">
            <a:extLst>
              <a:ext uri="{FF2B5EF4-FFF2-40B4-BE49-F238E27FC236}">
                <a16:creationId xmlns:a16="http://schemas.microsoft.com/office/drawing/2014/main" id="{A5A5DA28-5B66-4385-A328-70FBE3283DAA}"/>
              </a:ext>
            </a:extLst>
          </p:cNvPr>
          <p:cNvSpPr txBox="1"/>
          <p:nvPr/>
        </p:nvSpPr>
        <p:spPr>
          <a:xfrm>
            <a:off x="10092110" y="3158633"/>
            <a:ext cx="2099890" cy="230832"/>
          </a:xfrm>
          <a:prstGeom prst="rect">
            <a:avLst/>
          </a:prstGeom>
          <a:noFill/>
        </p:spPr>
        <p:txBody>
          <a:bodyPr wrap="square" rtlCol="0">
            <a:spAutoFit/>
          </a:bodyPr>
          <a:lstStyle/>
          <a:p>
            <a:r>
              <a:rPr kumimoji="1" lang="en-US" altLang="ja-JP" sz="900" dirty="0"/>
              <a:t>※</a:t>
            </a:r>
            <a:r>
              <a:rPr kumimoji="1" lang="ja-JP" altLang="en-US" sz="900" dirty="0"/>
              <a:t>結果返しを当日に行う場合もある</a:t>
            </a:r>
          </a:p>
        </p:txBody>
      </p:sp>
      <p:graphicFrame>
        <p:nvGraphicFramePr>
          <p:cNvPr id="32" name="表 29">
            <a:extLst>
              <a:ext uri="{FF2B5EF4-FFF2-40B4-BE49-F238E27FC236}">
                <a16:creationId xmlns:a16="http://schemas.microsoft.com/office/drawing/2014/main" id="{0289093B-4942-42B9-9FA2-FFF830A41596}"/>
              </a:ext>
            </a:extLst>
          </p:cNvPr>
          <p:cNvGraphicFramePr>
            <a:graphicFrameLocks noGrp="1"/>
          </p:cNvGraphicFramePr>
          <p:nvPr>
            <p:extLst>
              <p:ext uri="{D42A27DB-BD31-4B8C-83A1-F6EECF244321}">
                <p14:modId xmlns:p14="http://schemas.microsoft.com/office/powerpoint/2010/main" val="2808862067"/>
              </p:ext>
            </p:extLst>
          </p:nvPr>
        </p:nvGraphicFramePr>
        <p:xfrm>
          <a:off x="5923062" y="4464885"/>
          <a:ext cx="6017240" cy="2133600"/>
        </p:xfrm>
        <a:graphic>
          <a:graphicData uri="http://schemas.openxmlformats.org/drawingml/2006/table">
            <a:tbl>
              <a:tblPr firstRow="1" bandRow="1">
                <a:tableStyleId>{7DF18680-E054-41AD-8BC1-D1AEF772440D}</a:tableStyleId>
              </a:tblPr>
              <a:tblGrid>
                <a:gridCol w="1358582">
                  <a:extLst>
                    <a:ext uri="{9D8B030D-6E8A-4147-A177-3AD203B41FA5}">
                      <a16:colId xmlns:a16="http://schemas.microsoft.com/office/drawing/2014/main" val="3193778375"/>
                    </a:ext>
                  </a:extLst>
                </a:gridCol>
                <a:gridCol w="4658658">
                  <a:extLst>
                    <a:ext uri="{9D8B030D-6E8A-4147-A177-3AD203B41FA5}">
                      <a16:colId xmlns:a16="http://schemas.microsoft.com/office/drawing/2014/main" val="4294025532"/>
                    </a:ext>
                  </a:extLst>
                </a:gridCol>
              </a:tblGrid>
              <a:tr h="265669">
                <a:tc>
                  <a:txBody>
                    <a:bodyPr/>
                    <a:lstStyle/>
                    <a:p>
                      <a:r>
                        <a:rPr kumimoji="1" lang="ja-JP" altLang="en-US" sz="1400" dirty="0"/>
                        <a:t>判定</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kumimoji="1" lang="ja-JP" altLang="en-US" sz="1400" dirty="0"/>
                        <a:t>内容</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524115435"/>
                  </a:ext>
                </a:extLst>
              </a:tr>
              <a:tr h="265669">
                <a:tc>
                  <a:txBody>
                    <a:bodyPr/>
                    <a:lstStyle/>
                    <a:p>
                      <a:r>
                        <a:rPr kumimoji="1" lang="ja-JP" altLang="en-US" sz="1400" dirty="0"/>
                        <a:t>異常なし</a:t>
                      </a:r>
                    </a:p>
                  </a:txBody>
                  <a:tcPr>
                    <a:lnL w="12700" cap="flat" cmpd="sng" algn="ctr">
                      <a:solidFill>
                        <a:schemeClr val="tx1"/>
                      </a:solidFill>
                      <a:prstDash val="solid"/>
                      <a:round/>
                      <a:headEnd type="none" w="med" len="med"/>
                      <a:tailEnd type="none" w="med" len="med"/>
                    </a:lnL>
                  </a:tcPr>
                </a:tc>
                <a:tc>
                  <a:txBody>
                    <a:bodyPr/>
                    <a:lstStyle/>
                    <a:p>
                      <a:r>
                        <a:rPr kumimoji="1" lang="ja-JP" altLang="en-US" sz="1400" dirty="0"/>
                        <a:t>特に問題がない場合</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81698011"/>
                  </a:ext>
                </a:extLst>
              </a:tr>
              <a:tr h="265669">
                <a:tc>
                  <a:txBody>
                    <a:bodyPr/>
                    <a:lstStyle/>
                    <a:p>
                      <a:r>
                        <a:rPr kumimoji="1" lang="ja-JP" altLang="en-US" sz="1400" dirty="0"/>
                        <a:t>要指導</a:t>
                      </a:r>
                    </a:p>
                  </a:txBody>
                  <a:tcPr>
                    <a:lnL w="12700" cap="flat" cmpd="sng" algn="ctr">
                      <a:solidFill>
                        <a:schemeClr val="tx1"/>
                      </a:solidFill>
                      <a:prstDash val="solid"/>
                      <a:round/>
                      <a:headEnd type="none" w="med" len="med"/>
                      <a:tailEnd type="none" w="med" len="med"/>
                    </a:lnL>
                  </a:tcPr>
                </a:tc>
                <a:tc>
                  <a:txBody>
                    <a:bodyPr/>
                    <a:lstStyle/>
                    <a:p>
                      <a:r>
                        <a:rPr kumimoji="1" lang="ja-JP" altLang="en-US" sz="1400" dirty="0"/>
                        <a:t>健診時に指導した場合</a:t>
                      </a:r>
                      <a:endParaRPr kumimoji="1" lang="en-US" altLang="ja-JP" sz="14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89445082"/>
                  </a:ext>
                </a:extLst>
              </a:tr>
              <a:tr h="265669">
                <a:tc>
                  <a:txBody>
                    <a:bodyPr/>
                    <a:lstStyle/>
                    <a:p>
                      <a:r>
                        <a:rPr kumimoji="1" lang="ja-JP" altLang="en-US" sz="1400" dirty="0"/>
                        <a:t>要経過観察</a:t>
                      </a:r>
                    </a:p>
                  </a:txBody>
                  <a:tcPr>
                    <a:lnL w="12700" cap="flat" cmpd="sng" algn="ctr">
                      <a:solidFill>
                        <a:schemeClr val="tx1"/>
                      </a:solidFill>
                      <a:prstDash val="solid"/>
                      <a:round/>
                      <a:headEnd type="none" w="med" len="med"/>
                      <a:tailEnd type="none" w="med" len="med"/>
                    </a:lnL>
                  </a:tcPr>
                </a:tc>
                <a:tc>
                  <a:txBody>
                    <a:bodyPr/>
                    <a:lstStyle/>
                    <a:p>
                      <a:r>
                        <a:rPr kumimoji="1" lang="ja-JP" altLang="en-US" sz="1400" dirty="0"/>
                        <a:t>経過観察が必要な場合</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99177015"/>
                  </a:ext>
                </a:extLst>
              </a:tr>
              <a:tr h="265669">
                <a:tc>
                  <a:txBody>
                    <a:bodyPr/>
                    <a:lstStyle/>
                    <a:p>
                      <a:r>
                        <a:rPr kumimoji="1" lang="ja-JP" altLang="en-US" sz="1400" dirty="0"/>
                        <a:t>要精密検査</a:t>
                      </a:r>
                    </a:p>
                  </a:txBody>
                  <a:tcPr>
                    <a:lnL w="12700" cap="flat" cmpd="sng" algn="ctr">
                      <a:solidFill>
                        <a:schemeClr val="tx1"/>
                      </a:solidFill>
                      <a:prstDash val="solid"/>
                      <a:round/>
                      <a:headEnd type="none" w="med" len="med"/>
                      <a:tailEnd type="none" w="med" len="med"/>
                    </a:lnL>
                  </a:tcPr>
                </a:tc>
                <a:tc>
                  <a:txBody>
                    <a:bodyPr/>
                    <a:lstStyle/>
                    <a:p>
                      <a:r>
                        <a:rPr kumimoji="1" lang="ja-JP" altLang="en-US" sz="1400" dirty="0"/>
                        <a:t>精密検査が必要な場合</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22348939"/>
                  </a:ext>
                </a:extLst>
              </a:tr>
              <a:tr h="265669">
                <a:tc>
                  <a:txBody>
                    <a:bodyPr/>
                    <a:lstStyle/>
                    <a:p>
                      <a:r>
                        <a:rPr kumimoji="1" lang="ja-JP" altLang="en-US" sz="1400" dirty="0"/>
                        <a:t>要医療</a:t>
                      </a:r>
                    </a:p>
                  </a:txBody>
                  <a:tcPr>
                    <a:lnL w="12700" cap="flat" cmpd="sng" algn="ctr">
                      <a:solidFill>
                        <a:schemeClr val="tx1"/>
                      </a:solidFill>
                      <a:prstDash val="solid"/>
                      <a:round/>
                      <a:headEnd type="none" w="med" len="med"/>
                      <a:tailEnd type="none" w="med" len="med"/>
                    </a:lnL>
                  </a:tcPr>
                </a:tc>
                <a:tc>
                  <a:txBody>
                    <a:bodyPr/>
                    <a:lstStyle/>
                    <a:p>
                      <a:r>
                        <a:rPr kumimoji="1" lang="ja-JP" altLang="en-US" sz="1400" dirty="0"/>
                        <a:t>医療が必要な場合</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73074345"/>
                  </a:ext>
                </a:extLst>
              </a:tr>
              <a:tr h="265669">
                <a:tc>
                  <a:txBody>
                    <a:bodyPr/>
                    <a:lstStyle/>
                    <a:p>
                      <a:r>
                        <a:rPr kumimoji="1" lang="ja-JP" altLang="en-US" sz="1400" dirty="0"/>
                        <a:t>既医療</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kumimoji="1" lang="ja-JP" altLang="en-US" sz="1400" dirty="0"/>
                        <a:t>既に医療機関や療育機関で療育や治療を受けている場合</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0130962"/>
                  </a:ext>
                </a:extLst>
              </a:tr>
            </a:tbl>
          </a:graphicData>
        </a:graphic>
      </p:graphicFrame>
      <p:sp>
        <p:nvSpPr>
          <p:cNvPr id="3" name="スライド番号プレースホルダー 2">
            <a:extLst>
              <a:ext uri="{FF2B5EF4-FFF2-40B4-BE49-F238E27FC236}">
                <a16:creationId xmlns:a16="http://schemas.microsoft.com/office/drawing/2014/main" id="{67AC3901-92C3-4080-BDAC-A5FBA476768F}"/>
              </a:ext>
            </a:extLst>
          </p:cNvPr>
          <p:cNvSpPr>
            <a:spLocks noGrp="1"/>
          </p:cNvSpPr>
          <p:nvPr>
            <p:ph type="sldNum" sz="quarter" idx="12"/>
          </p:nvPr>
        </p:nvSpPr>
        <p:spPr>
          <a:xfrm>
            <a:off x="8720510" y="6492875"/>
            <a:ext cx="2743200" cy="365125"/>
          </a:xfrm>
        </p:spPr>
        <p:txBody>
          <a:bodyPr/>
          <a:lstStyle/>
          <a:p>
            <a:fld id="{D52098D1-B9F2-4437-9E96-31768B73093C}" type="slidenum">
              <a:rPr kumimoji="1" lang="ja-JP" altLang="en-US" b="1" smtClean="0">
                <a:latin typeface="Meiryo UI" panose="020B0604030504040204" pitchFamily="50" charset="-128"/>
                <a:ea typeface="Meiryo UI" panose="020B0604030504040204" pitchFamily="50" charset="-128"/>
              </a:rPr>
              <a:t>4</a:t>
            </a:fld>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94714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2101B20-1312-4C50-8DD8-707FF1EC7972}"/>
              </a:ext>
            </a:extLst>
          </p:cNvPr>
          <p:cNvSpPr txBox="1">
            <a:spLocks/>
          </p:cNvSpPr>
          <p:nvPr/>
        </p:nvSpPr>
        <p:spPr>
          <a:xfrm>
            <a:off x="0" y="0"/>
            <a:ext cx="12192000" cy="44532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４．</a:t>
            </a:r>
            <a:r>
              <a:rPr lang="en-US" altLang="ja-JP" sz="2000" b="1" dirty="0"/>
              <a:t>5</a:t>
            </a:r>
            <a:r>
              <a:rPr lang="ja-JP" altLang="en-US" sz="2000" b="1" dirty="0"/>
              <a:t>歳児健診の概要</a:t>
            </a:r>
          </a:p>
        </p:txBody>
      </p:sp>
      <p:pic>
        <p:nvPicPr>
          <p:cNvPr id="3" name="図 2">
            <a:extLst>
              <a:ext uri="{FF2B5EF4-FFF2-40B4-BE49-F238E27FC236}">
                <a16:creationId xmlns:a16="http://schemas.microsoft.com/office/drawing/2014/main" id="{E032E4E5-A1F1-4100-A0A0-6CD50F2B1C16}"/>
              </a:ext>
            </a:extLst>
          </p:cNvPr>
          <p:cNvPicPr>
            <a:picLocks noChangeAspect="1"/>
          </p:cNvPicPr>
          <p:nvPr/>
        </p:nvPicPr>
        <p:blipFill>
          <a:blip r:embed="rId2"/>
          <a:stretch>
            <a:fillRect/>
          </a:stretch>
        </p:blipFill>
        <p:spPr>
          <a:xfrm>
            <a:off x="129472" y="1180650"/>
            <a:ext cx="8272005" cy="5623966"/>
          </a:xfrm>
          <a:prstGeom prst="rect">
            <a:avLst/>
          </a:prstGeom>
        </p:spPr>
      </p:pic>
      <p:sp>
        <p:nvSpPr>
          <p:cNvPr id="5" name="テキスト ボックス 4">
            <a:extLst>
              <a:ext uri="{FF2B5EF4-FFF2-40B4-BE49-F238E27FC236}">
                <a16:creationId xmlns:a16="http://schemas.microsoft.com/office/drawing/2014/main" id="{4C0C5028-458F-4C3D-B494-D21C9BB0EC3F}"/>
              </a:ext>
            </a:extLst>
          </p:cNvPr>
          <p:cNvSpPr txBox="1"/>
          <p:nvPr/>
        </p:nvSpPr>
        <p:spPr>
          <a:xfrm>
            <a:off x="7501317" y="53384"/>
            <a:ext cx="5103377" cy="338554"/>
          </a:xfrm>
          <a:prstGeom prst="rect">
            <a:avLst/>
          </a:prstGeom>
          <a:noFill/>
        </p:spPr>
        <p:txBody>
          <a:bodyPr wrap="square" rtlCol="0">
            <a:spAutoFit/>
          </a:bodyPr>
          <a:lstStyle/>
          <a:p>
            <a:r>
              <a:rPr kumimoji="1" lang="ja-JP" altLang="en-US" sz="1600" b="1" dirty="0">
                <a:solidFill>
                  <a:schemeClr val="bg1"/>
                </a:solidFill>
              </a:rPr>
              <a:t>（こども家庭庁関連補正予算の施策集より抜粋）</a:t>
            </a:r>
          </a:p>
        </p:txBody>
      </p:sp>
      <p:sp>
        <p:nvSpPr>
          <p:cNvPr id="6" name="四角形: 角を丸くする 5">
            <a:extLst>
              <a:ext uri="{FF2B5EF4-FFF2-40B4-BE49-F238E27FC236}">
                <a16:creationId xmlns:a16="http://schemas.microsoft.com/office/drawing/2014/main" id="{72051674-4600-4DB9-84C8-4A3BA81AB389}"/>
              </a:ext>
            </a:extLst>
          </p:cNvPr>
          <p:cNvSpPr/>
          <p:nvPr/>
        </p:nvSpPr>
        <p:spPr>
          <a:xfrm>
            <a:off x="485521" y="4285879"/>
            <a:ext cx="6570733" cy="731183"/>
          </a:xfrm>
          <a:prstGeom prst="roundRect">
            <a:avLst/>
          </a:prstGeom>
          <a:noFill/>
          <a:ln w="28575">
            <a:solidFill>
              <a:srgbClr val="FF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EE87BFC2-4657-4610-A5FF-38B823297743}"/>
              </a:ext>
            </a:extLst>
          </p:cNvPr>
          <p:cNvSpPr txBox="1"/>
          <p:nvPr/>
        </p:nvSpPr>
        <p:spPr>
          <a:xfrm>
            <a:off x="8560567" y="4216629"/>
            <a:ext cx="3501961" cy="224676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sz="1400" dirty="0"/>
              <a:t>幼児期において幼児の言語の理解能力や社会性が高まり、発達障害が認知される時期であり、保健、医療、福祉による対応の有無が、その後の成長・発達に影響を及ぼす時期である５歳児に対して健康診査を行い、こどもの特性を早期に発見し、特性に合わせた適切な支援を行うとともに、生活習慣、その他育児に関する指導を行い、もって幼児の健康の保持及び増進を図ること</a:t>
            </a:r>
            <a:endParaRPr kumimoji="1" lang="en-US" altLang="ja-JP" sz="1400" dirty="0"/>
          </a:p>
        </p:txBody>
      </p:sp>
      <p:pic>
        <p:nvPicPr>
          <p:cNvPr id="9" name="図 8">
            <a:extLst>
              <a:ext uri="{FF2B5EF4-FFF2-40B4-BE49-F238E27FC236}">
                <a16:creationId xmlns:a16="http://schemas.microsoft.com/office/drawing/2014/main" id="{40906586-02CA-4F0D-9991-E6242BC5D483}"/>
              </a:ext>
            </a:extLst>
          </p:cNvPr>
          <p:cNvPicPr>
            <a:picLocks noChangeAspect="1"/>
          </p:cNvPicPr>
          <p:nvPr/>
        </p:nvPicPr>
        <p:blipFill rotWithShape="1">
          <a:blip r:embed="rId3">
            <a:extLst>
              <a:ext uri="{28A0092B-C50C-407E-A947-70E740481C1C}">
                <a14:useLocalDpi xmlns:a14="http://schemas.microsoft.com/office/drawing/2010/main" val="0"/>
              </a:ext>
            </a:extLst>
          </a:blip>
          <a:srcRect l="20313" t="18584" r="45422" b="1769"/>
          <a:stretch/>
        </p:blipFill>
        <p:spPr>
          <a:xfrm>
            <a:off x="8602882" y="1180651"/>
            <a:ext cx="1793529" cy="2501306"/>
          </a:xfrm>
          <a:prstGeom prst="rect">
            <a:avLst/>
          </a:prstGeom>
          <a:ln>
            <a:solidFill>
              <a:schemeClr val="tx1"/>
            </a:solidFill>
          </a:ln>
        </p:spPr>
      </p:pic>
      <p:sp>
        <p:nvSpPr>
          <p:cNvPr id="10" name="テキスト ボックス 9">
            <a:extLst>
              <a:ext uri="{FF2B5EF4-FFF2-40B4-BE49-F238E27FC236}">
                <a16:creationId xmlns:a16="http://schemas.microsoft.com/office/drawing/2014/main" id="{5761EB2D-8FF4-43C3-ADEB-40D8C0716A4B}"/>
              </a:ext>
            </a:extLst>
          </p:cNvPr>
          <p:cNvSpPr txBox="1"/>
          <p:nvPr/>
        </p:nvSpPr>
        <p:spPr>
          <a:xfrm>
            <a:off x="8560567" y="3867008"/>
            <a:ext cx="2029201" cy="30777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b="1" dirty="0">
                <a:solidFill>
                  <a:prstClr val="white"/>
                </a:solidFill>
                <a:latin typeface="游ゴシック" panose="020F0502020204030204"/>
                <a:ea typeface="游ゴシック" panose="020B0400000000000000" pitchFamily="50" charset="-128"/>
              </a:rPr>
              <a:t>5</a:t>
            </a:r>
            <a:r>
              <a:rPr lang="ja-JP" altLang="en-US" sz="1400" b="1" dirty="0">
                <a:solidFill>
                  <a:prstClr val="white"/>
                </a:solidFill>
                <a:latin typeface="游ゴシック" panose="020F0502020204030204"/>
                <a:ea typeface="游ゴシック" panose="020B0400000000000000" pitchFamily="50" charset="-128"/>
              </a:rPr>
              <a:t>歳児</a:t>
            </a:r>
            <a:r>
              <a:rPr kumimoji="1" lang="ja-JP" altLang="en-US" sz="1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健診の目的</a:t>
            </a:r>
            <a:endParaRPr kumimoji="1" lang="ja-JP" altLang="en-US" sz="16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A21C3112-3346-4437-8B95-4D5BD6E42AE1}"/>
              </a:ext>
            </a:extLst>
          </p:cNvPr>
          <p:cNvSpPr txBox="1"/>
          <p:nvPr/>
        </p:nvSpPr>
        <p:spPr>
          <a:xfrm>
            <a:off x="129472" y="659098"/>
            <a:ext cx="11425954" cy="30777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sz="1400" dirty="0"/>
              <a:t>発達障害などの心身の異常の早期発見当を目的として実施する</a:t>
            </a:r>
            <a:r>
              <a:rPr kumimoji="1" lang="en-US" altLang="ja-JP" sz="1400" dirty="0"/>
              <a:t>5</a:t>
            </a:r>
            <a:r>
              <a:rPr kumimoji="1" lang="ja-JP" altLang="en-US" sz="1400" dirty="0"/>
              <a:t>歳児健診について、令和</a:t>
            </a:r>
            <a:r>
              <a:rPr kumimoji="1" lang="en-US" altLang="ja-JP" sz="1400" dirty="0"/>
              <a:t>5</a:t>
            </a:r>
            <a:r>
              <a:rPr kumimoji="1" lang="ja-JP" altLang="en-US" sz="1400" dirty="0"/>
              <a:t>年度にこども家庭庁が助成を行う方針を示した。</a:t>
            </a:r>
          </a:p>
        </p:txBody>
      </p:sp>
      <p:sp>
        <p:nvSpPr>
          <p:cNvPr id="12" name="テキスト ボックス 11">
            <a:extLst>
              <a:ext uri="{FF2B5EF4-FFF2-40B4-BE49-F238E27FC236}">
                <a16:creationId xmlns:a16="http://schemas.microsoft.com/office/drawing/2014/main" id="{58111DE9-47C5-4945-BA8A-33DBC425FCA1}"/>
              </a:ext>
            </a:extLst>
          </p:cNvPr>
          <p:cNvSpPr txBox="1"/>
          <p:nvPr/>
        </p:nvSpPr>
        <p:spPr>
          <a:xfrm>
            <a:off x="8602882" y="6462644"/>
            <a:ext cx="2687362" cy="261610"/>
          </a:xfrm>
          <a:prstGeom prst="rect">
            <a:avLst/>
          </a:prstGeom>
          <a:noFill/>
        </p:spPr>
        <p:txBody>
          <a:bodyPr wrap="square" rtlCol="0">
            <a:spAutoFit/>
          </a:bodyPr>
          <a:lstStyle/>
          <a:p>
            <a:r>
              <a:rPr kumimoji="1" lang="en-US" altLang="ja-JP" sz="1100" dirty="0"/>
              <a:t>5</a:t>
            </a:r>
            <a:r>
              <a:rPr kumimoji="1" lang="ja-JP" altLang="en-US" sz="1100" dirty="0"/>
              <a:t>歳児健康診査マニュアルより</a:t>
            </a:r>
          </a:p>
        </p:txBody>
      </p:sp>
      <p:sp>
        <p:nvSpPr>
          <p:cNvPr id="2" name="スライド番号プレースホルダー 1">
            <a:extLst>
              <a:ext uri="{FF2B5EF4-FFF2-40B4-BE49-F238E27FC236}">
                <a16:creationId xmlns:a16="http://schemas.microsoft.com/office/drawing/2014/main" id="{AEA27CB4-7029-4E46-9DB8-8736F824A6CA}"/>
              </a:ext>
            </a:extLst>
          </p:cNvPr>
          <p:cNvSpPr>
            <a:spLocks noGrp="1"/>
          </p:cNvSpPr>
          <p:nvPr>
            <p:ph type="sldNum" sz="quarter" idx="12"/>
          </p:nvPr>
        </p:nvSpPr>
        <p:spPr/>
        <p:txBody>
          <a:bodyPr/>
          <a:lstStyle/>
          <a:p>
            <a:fld id="{D52098D1-B9F2-4437-9E96-31768B73093C}" type="slidenum">
              <a:rPr kumimoji="1" lang="ja-JP" altLang="en-US" b="1" smtClean="0">
                <a:latin typeface="Meiryo UI" panose="020B0604030504040204" pitchFamily="50" charset="-128"/>
                <a:ea typeface="Meiryo UI" panose="020B0604030504040204" pitchFamily="50" charset="-128"/>
              </a:rPr>
              <a:t>5</a:t>
            </a:fld>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31217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2101B20-1312-4C50-8DD8-707FF1EC7972}"/>
              </a:ext>
            </a:extLst>
          </p:cNvPr>
          <p:cNvSpPr txBox="1">
            <a:spLocks/>
          </p:cNvSpPr>
          <p:nvPr/>
        </p:nvSpPr>
        <p:spPr>
          <a:xfrm>
            <a:off x="0" y="0"/>
            <a:ext cx="12192000" cy="44532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５．府内市町村における</a:t>
            </a:r>
            <a:r>
              <a:rPr lang="en-US" altLang="ja-JP" sz="2000" b="1" dirty="0"/>
              <a:t>5</a:t>
            </a:r>
            <a:r>
              <a:rPr lang="ja-JP" altLang="en-US" sz="2000" b="1" dirty="0"/>
              <a:t>歳児健診の実施及び検討状況</a:t>
            </a:r>
          </a:p>
        </p:txBody>
      </p:sp>
      <p:graphicFrame>
        <p:nvGraphicFramePr>
          <p:cNvPr id="3" name="表 4">
            <a:extLst>
              <a:ext uri="{FF2B5EF4-FFF2-40B4-BE49-F238E27FC236}">
                <a16:creationId xmlns:a16="http://schemas.microsoft.com/office/drawing/2014/main" id="{4446C498-2B15-47EC-B6FC-BC6F42831C92}"/>
              </a:ext>
            </a:extLst>
          </p:cNvPr>
          <p:cNvGraphicFramePr>
            <a:graphicFrameLocks noGrp="1"/>
          </p:cNvGraphicFramePr>
          <p:nvPr>
            <p:extLst>
              <p:ext uri="{D42A27DB-BD31-4B8C-83A1-F6EECF244321}">
                <p14:modId xmlns:p14="http://schemas.microsoft.com/office/powerpoint/2010/main" val="1009413286"/>
              </p:ext>
            </p:extLst>
          </p:nvPr>
        </p:nvGraphicFramePr>
        <p:xfrm>
          <a:off x="340764" y="1047896"/>
          <a:ext cx="4401168" cy="1707945"/>
        </p:xfrm>
        <a:graphic>
          <a:graphicData uri="http://schemas.openxmlformats.org/drawingml/2006/table">
            <a:tbl>
              <a:tblPr firstRow="1" bandRow="1">
                <a:tableStyleId>{7DF18680-E054-41AD-8BC1-D1AEF772440D}</a:tableStyleId>
              </a:tblPr>
              <a:tblGrid>
                <a:gridCol w="2708011">
                  <a:extLst>
                    <a:ext uri="{9D8B030D-6E8A-4147-A177-3AD203B41FA5}">
                      <a16:colId xmlns:a16="http://schemas.microsoft.com/office/drawing/2014/main" val="4017442257"/>
                    </a:ext>
                  </a:extLst>
                </a:gridCol>
                <a:gridCol w="1693157">
                  <a:extLst>
                    <a:ext uri="{9D8B030D-6E8A-4147-A177-3AD203B41FA5}">
                      <a16:colId xmlns:a16="http://schemas.microsoft.com/office/drawing/2014/main" val="4156515985"/>
                    </a:ext>
                  </a:extLst>
                </a:gridCol>
              </a:tblGrid>
              <a:tr h="341589">
                <a:tc>
                  <a:txBody>
                    <a:bodyPr/>
                    <a:lstStyle/>
                    <a:p>
                      <a:r>
                        <a:rPr kumimoji="1" lang="ja-JP" altLang="en-US" sz="1300" dirty="0"/>
                        <a:t>実施状況</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kumimoji="1" lang="ja-JP" altLang="en-US" sz="1300" dirty="0"/>
                        <a:t>市町村数</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06534592"/>
                  </a:ext>
                </a:extLst>
              </a:tr>
              <a:tr h="341589">
                <a:tc>
                  <a:txBody>
                    <a:bodyPr/>
                    <a:lstStyle/>
                    <a:p>
                      <a:r>
                        <a:rPr kumimoji="1" lang="ja-JP" altLang="en-US" sz="1300" dirty="0"/>
                        <a:t>以前より実施</a:t>
                      </a:r>
                    </a:p>
                  </a:txBody>
                  <a:tcPr>
                    <a:lnL w="12700" cap="flat" cmpd="sng" algn="ctr">
                      <a:solidFill>
                        <a:schemeClr val="tx1"/>
                      </a:solidFill>
                      <a:prstDash val="solid"/>
                      <a:round/>
                      <a:headEnd type="none" w="med" len="med"/>
                      <a:tailEnd type="none" w="med" len="med"/>
                    </a:lnL>
                  </a:tcPr>
                </a:tc>
                <a:tc>
                  <a:txBody>
                    <a:bodyPr/>
                    <a:lstStyle/>
                    <a:p>
                      <a:r>
                        <a:rPr kumimoji="1" lang="en-US" altLang="ja-JP" sz="1300" dirty="0"/>
                        <a:t>1</a:t>
                      </a:r>
                      <a:r>
                        <a:rPr kumimoji="1" lang="ja-JP" altLang="en-US" sz="1300" dirty="0"/>
                        <a:t>市</a:t>
                      </a:r>
                      <a:r>
                        <a:rPr kumimoji="1" lang="en-US" altLang="ja-JP" sz="1300" dirty="0"/>
                        <a:t>1</a:t>
                      </a:r>
                      <a:r>
                        <a:rPr kumimoji="1" lang="ja-JP" altLang="en-US" sz="1300" dirty="0"/>
                        <a:t>町</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41546889"/>
                  </a:ext>
                </a:extLst>
              </a:tr>
              <a:tr h="341589">
                <a:tc>
                  <a:txBody>
                    <a:bodyPr/>
                    <a:lstStyle/>
                    <a:p>
                      <a:r>
                        <a:rPr kumimoji="1" lang="ja-JP" altLang="en-US" sz="1300" dirty="0"/>
                        <a:t>令和</a:t>
                      </a:r>
                      <a:r>
                        <a:rPr kumimoji="1" lang="en-US" altLang="ja-JP" sz="1300" dirty="0"/>
                        <a:t>6</a:t>
                      </a:r>
                      <a:r>
                        <a:rPr kumimoji="1" lang="ja-JP" altLang="en-US" sz="1300" dirty="0"/>
                        <a:t>年度から実施予定</a:t>
                      </a:r>
                    </a:p>
                  </a:txBody>
                  <a:tcPr>
                    <a:lnL w="12700" cap="flat" cmpd="sng" algn="ctr">
                      <a:solidFill>
                        <a:schemeClr val="tx1"/>
                      </a:solidFill>
                      <a:prstDash val="solid"/>
                      <a:round/>
                      <a:headEnd type="none" w="med" len="med"/>
                      <a:tailEnd type="none" w="med" len="med"/>
                    </a:lnL>
                  </a:tcPr>
                </a:tc>
                <a:tc>
                  <a:txBody>
                    <a:bodyPr/>
                    <a:lstStyle/>
                    <a:p>
                      <a:r>
                        <a:rPr kumimoji="1" lang="en-US" altLang="ja-JP" sz="1300" dirty="0"/>
                        <a:t>5</a:t>
                      </a:r>
                      <a:r>
                        <a:rPr kumimoji="1" lang="ja-JP" altLang="en-US" sz="1300" dirty="0"/>
                        <a:t>市</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57475101"/>
                  </a:ext>
                </a:extLst>
              </a:tr>
              <a:tr h="341589">
                <a:tc>
                  <a:txBody>
                    <a:bodyPr/>
                    <a:lstStyle/>
                    <a:p>
                      <a:r>
                        <a:rPr kumimoji="1" lang="ja-JP" altLang="en-US" sz="1300" dirty="0"/>
                        <a:t>令和</a:t>
                      </a:r>
                      <a:r>
                        <a:rPr kumimoji="1" lang="en-US" altLang="ja-JP" sz="1300" dirty="0"/>
                        <a:t>7</a:t>
                      </a:r>
                      <a:r>
                        <a:rPr kumimoji="1" lang="ja-JP" altLang="en-US" sz="1300" dirty="0"/>
                        <a:t>年度から実施予定</a:t>
                      </a:r>
                    </a:p>
                  </a:txBody>
                  <a:tcPr>
                    <a:lnL w="12700" cap="flat" cmpd="sng" algn="ctr">
                      <a:solidFill>
                        <a:schemeClr val="tx1"/>
                      </a:solidFill>
                      <a:prstDash val="solid"/>
                      <a:round/>
                      <a:headEnd type="none" w="med" len="med"/>
                      <a:tailEnd type="none" w="med" len="med"/>
                    </a:lnL>
                  </a:tcPr>
                </a:tc>
                <a:tc>
                  <a:txBody>
                    <a:bodyPr/>
                    <a:lstStyle/>
                    <a:p>
                      <a:r>
                        <a:rPr kumimoji="1" lang="en-US" altLang="ja-JP" sz="1300" dirty="0"/>
                        <a:t>3</a:t>
                      </a:r>
                      <a:r>
                        <a:rPr kumimoji="1" lang="ja-JP" altLang="en-US" sz="1300" dirty="0"/>
                        <a:t>市</a:t>
                      </a:r>
                      <a:r>
                        <a:rPr kumimoji="1" lang="en-US" altLang="ja-JP" sz="1300" dirty="0"/>
                        <a:t>1</a:t>
                      </a:r>
                      <a:r>
                        <a:rPr kumimoji="1" lang="ja-JP" altLang="en-US" sz="1300" dirty="0"/>
                        <a:t>町</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08374041"/>
                  </a:ext>
                </a:extLst>
              </a:tr>
              <a:tr h="341589">
                <a:tc>
                  <a:txBody>
                    <a:bodyPr/>
                    <a:lstStyle/>
                    <a:p>
                      <a:r>
                        <a:rPr kumimoji="1" lang="ja-JP" altLang="en-US" sz="1300" dirty="0"/>
                        <a:t>未定（検討中含む）</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kumimoji="1" lang="en-US" altLang="ja-JP" sz="1300" dirty="0"/>
                        <a:t>33</a:t>
                      </a:r>
                      <a:r>
                        <a:rPr kumimoji="1" lang="ja-JP" altLang="en-US" sz="1300" dirty="0"/>
                        <a:t>市町村</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8196584"/>
                  </a:ext>
                </a:extLst>
              </a:tr>
            </a:tbl>
          </a:graphicData>
        </a:graphic>
      </p:graphicFrame>
      <p:sp>
        <p:nvSpPr>
          <p:cNvPr id="5" name="テキスト ボックス 4">
            <a:extLst>
              <a:ext uri="{FF2B5EF4-FFF2-40B4-BE49-F238E27FC236}">
                <a16:creationId xmlns:a16="http://schemas.microsoft.com/office/drawing/2014/main" id="{F10FF89B-3A8C-41FF-B24B-56A6A42AFF44}"/>
              </a:ext>
            </a:extLst>
          </p:cNvPr>
          <p:cNvSpPr txBox="1"/>
          <p:nvPr/>
        </p:nvSpPr>
        <p:spPr>
          <a:xfrm>
            <a:off x="340765" y="629849"/>
            <a:ext cx="2310725" cy="30777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5</a:t>
            </a:r>
            <a:r>
              <a:rPr kumimoji="1" lang="ja-JP" altLang="en-US" sz="1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歳児健診の実施状況</a:t>
            </a:r>
          </a:p>
        </p:txBody>
      </p:sp>
      <p:sp>
        <p:nvSpPr>
          <p:cNvPr id="6" name="テキスト ボックス 5">
            <a:extLst>
              <a:ext uri="{FF2B5EF4-FFF2-40B4-BE49-F238E27FC236}">
                <a16:creationId xmlns:a16="http://schemas.microsoft.com/office/drawing/2014/main" id="{4125FF5C-28DC-40F5-BEAF-B8F5B009CDD9}"/>
              </a:ext>
            </a:extLst>
          </p:cNvPr>
          <p:cNvSpPr txBox="1"/>
          <p:nvPr/>
        </p:nvSpPr>
        <p:spPr>
          <a:xfrm>
            <a:off x="340764" y="2884925"/>
            <a:ext cx="2310725" cy="30777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5</a:t>
            </a:r>
            <a:r>
              <a:rPr kumimoji="1" lang="ja-JP" altLang="en-US" sz="1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歳児健診の実施事例</a:t>
            </a:r>
          </a:p>
        </p:txBody>
      </p:sp>
      <p:sp>
        <p:nvSpPr>
          <p:cNvPr id="7" name="テキスト ボックス 6">
            <a:extLst>
              <a:ext uri="{FF2B5EF4-FFF2-40B4-BE49-F238E27FC236}">
                <a16:creationId xmlns:a16="http://schemas.microsoft.com/office/drawing/2014/main" id="{13BCFCF9-5912-468D-B3FE-EBF657EB36FE}"/>
              </a:ext>
            </a:extLst>
          </p:cNvPr>
          <p:cNvSpPr txBox="1"/>
          <p:nvPr/>
        </p:nvSpPr>
        <p:spPr>
          <a:xfrm>
            <a:off x="340764" y="3253381"/>
            <a:ext cx="4401168" cy="329320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en-US" altLang="ja-JP" sz="1300" dirty="0"/>
              <a:t>〈</a:t>
            </a:r>
            <a:r>
              <a:rPr kumimoji="1" lang="ja-JP" altLang="en-US" sz="1300" dirty="0"/>
              <a:t>能勢町）</a:t>
            </a:r>
            <a:endParaRPr kumimoji="1" lang="en-US" altLang="ja-JP" sz="1300" dirty="0"/>
          </a:p>
          <a:p>
            <a:pPr marL="285750" indent="-285750">
              <a:buFont typeface="Wingdings" panose="05000000000000000000" pitchFamily="2" charset="2"/>
              <a:buChar char="l"/>
            </a:pPr>
            <a:r>
              <a:rPr lang="ja-JP" altLang="en-US" sz="1300" dirty="0"/>
              <a:t>平成</a:t>
            </a:r>
            <a:r>
              <a:rPr lang="en-US" altLang="ja-JP" sz="1300" dirty="0"/>
              <a:t>30</a:t>
            </a:r>
            <a:r>
              <a:rPr lang="ja-JP" altLang="en-US" sz="1300" dirty="0"/>
              <a:t>年度から集団方式で実施。</a:t>
            </a:r>
            <a:endParaRPr lang="en-US" altLang="ja-JP" sz="1300" dirty="0"/>
          </a:p>
          <a:p>
            <a:pPr marL="285750" indent="-285750">
              <a:buFont typeface="Wingdings" panose="05000000000000000000" pitchFamily="2" charset="2"/>
              <a:buChar char="l"/>
            </a:pPr>
            <a:r>
              <a:rPr lang="ja-JP" altLang="en-US" sz="1300" dirty="0"/>
              <a:t>実施を決めた理由</a:t>
            </a:r>
            <a:endParaRPr lang="en-US" altLang="ja-JP" sz="1300" dirty="0"/>
          </a:p>
          <a:p>
            <a:r>
              <a:rPr lang="ja-JP" altLang="en-US" sz="1300" dirty="0"/>
              <a:t>・</a:t>
            </a:r>
            <a:r>
              <a:rPr lang="en-US" altLang="ja-JP" sz="1300" dirty="0"/>
              <a:t>3</a:t>
            </a:r>
            <a:r>
              <a:rPr lang="ja-JP" altLang="en-US" sz="1300" dirty="0"/>
              <a:t>歳半健診から就学まで間が空いて、保護者と話す機会がなく、支援につながっていないケースがあることが課題であった。</a:t>
            </a:r>
            <a:endParaRPr lang="en-US" altLang="ja-JP" sz="1300" dirty="0"/>
          </a:p>
          <a:p>
            <a:r>
              <a:rPr lang="ja-JP" altLang="en-US" sz="1300" dirty="0"/>
              <a:t>・子どもの個性を小学校へつなぐ仕組みが必要であった。</a:t>
            </a:r>
            <a:endParaRPr lang="en-US" altLang="ja-JP" sz="1300" dirty="0"/>
          </a:p>
          <a:p>
            <a:pPr marL="285750" indent="-285750">
              <a:buFont typeface="Wingdings" panose="05000000000000000000" pitchFamily="2" charset="2"/>
              <a:buChar char="l"/>
            </a:pPr>
            <a:r>
              <a:rPr kumimoji="1" lang="ja-JP" altLang="en-US" sz="1300" dirty="0"/>
              <a:t>実施内容</a:t>
            </a:r>
            <a:endParaRPr kumimoji="1" lang="en-US" altLang="ja-JP" sz="1300" dirty="0"/>
          </a:p>
          <a:p>
            <a:r>
              <a:rPr kumimoji="1" lang="ja-JP" altLang="en-US" sz="1300" dirty="0"/>
              <a:t>①集団遊び（行動観察）</a:t>
            </a:r>
            <a:endParaRPr kumimoji="1" lang="en-US" altLang="ja-JP" sz="1300" dirty="0"/>
          </a:p>
          <a:p>
            <a:r>
              <a:rPr lang="ja-JP" altLang="en-US" sz="1300" dirty="0"/>
              <a:t>②問診</a:t>
            </a:r>
            <a:endParaRPr lang="en-US" altLang="ja-JP" sz="1300" dirty="0"/>
          </a:p>
          <a:p>
            <a:r>
              <a:rPr kumimoji="1" lang="ja-JP" altLang="en-US" sz="1300" dirty="0"/>
              <a:t>③身体計測</a:t>
            </a:r>
            <a:endParaRPr kumimoji="1" lang="en-US" altLang="ja-JP" sz="1300" dirty="0"/>
          </a:p>
          <a:p>
            <a:r>
              <a:rPr lang="ja-JP" altLang="en-US" sz="1300" dirty="0"/>
              <a:t>④診察</a:t>
            </a:r>
            <a:endParaRPr lang="en-US" altLang="ja-JP" sz="1300" dirty="0"/>
          </a:p>
          <a:p>
            <a:r>
              <a:rPr kumimoji="1" lang="ja-JP" altLang="en-US" sz="1300" dirty="0"/>
              <a:t>⑤栄養相談・歯科相談</a:t>
            </a:r>
            <a:endParaRPr kumimoji="1" lang="en-US" altLang="ja-JP" sz="1300" dirty="0"/>
          </a:p>
          <a:p>
            <a:r>
              <a:rPr lang="ja-JP" altLang="en-US" sz="1300" dirty="0"/>
              <a:t>⑥作業療法相談（必要者のみ）</a:t>
            </a:r>
            <a:endParaRPr lang="en-US" altLang="ja-JP" sz="1300" dirty="0"/>
          </a:p>
          <a:p>
            <a:r>
              <a:rPr lang="ja-JP" altLang="en-US" sz="1300" dirty="0"/>
              <a:t>⑦結果返し</a:t>
            </a:r>
            <a:endParaRPr lang="en-US" altLang="ja-JP" sz="1300" dirty="0"/>
          </a:p>
          <a:p>
            <a:pPr marL="285750" indent="-285750">
              <a:buFont typeface="Wingdings" panose="05000000000000000000" pitchFamily="2" charset="2"/>
              <a:buChar char="l"/>
            </a:pPr>
            <a:r>
              <a:rPr lang="ja-JP" altLang="en-US" sz="1300" dirty="0"/>
              <a:t>受診率：</a:t>
            </a:r>
            <a:r>
              <a:rPr lang="en-US" altLang="ja-JP" sz="1300" dirty="0"/>
              <a:t>R4</a:t>
            </a:r>
            <a:r>
              <a:rPr lang="ja-JP" altLang="en-US" sz="1300" dirty="0"/>
              <a:t>年度　</a:t>
            </a:r>
            <a:r>
              <a:rPr lang="en-US" altLang="ja-JP" sz="1300" dirty="0"/>
              <a:t>95.2%</a:t>
            </a:r>
          </a:p>
        </p:txBody>
      </p:sp>
      <p:sp>
        <p:nvSpPr>
          <p:cNvPr id="8" name="テキスト ボックス 7">
            <a:extLst>
              <a:ext uri="{FF2B5EF4-FFF2-40B4-BE49-F238E27FC236}">
                <a16:creationId xmlns:a16="http://schemas.microsoft.com/office/drawing/2014/main" id="{31E1A538-7C3C-4DBA-B3F6-F7A1D52D0EC9}"/>
              </a:ext>
            </a:extLst>
          </p:cNvPr>
          <p:cNvSpPr txBox="1"/>
          <p:nvPr/>
        </p:nvSpPr>
        <p:spPr>
          <a:xfrm>
            <a:off x="4940637" y="633354"/>
            <a:ext cx="2730613" cy="30777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5</a:t>
            </a:r>
            <a:r>
              <a:rPr kumimoji="1" lang="ja-JP" altLang="en-US" sz="1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歳児健診等の実施方式</a:t>
            </a:r>
          </a:p>
        </p:txBody>
      </p:sp>
      <p:graphicFrame>
        <p:nvGraphicFramePr>
          <p:cNvPr id="10" name="表 10">
            <a:extLst>
              <a:ext uri="{FF2B5EF4-FFF2-40B4-BE49-F238E27FC236}">
                <a16:creationId xmlns:a16="http://schemas.microsoft.com/office/drawing/2014/main" id="{56408CB8-2C89-4A05-8D88-82003D3BF10F}"/>
              </a:ext>
            </a:extLst>
          </p:cNvPr>
          <p:cNvGraphicFramePr>
            <a:graphicFrameLocks noGrp="1"/>
          </p:cNvGraphicFramePr>
          <p:nvPr>
            <p:extLst>
              <p:ext uri="{D42A27DB-BD31-4B8C-83A1-F6EECF244321}">
                <p14:modId xmlns:p14="http://schemas.microsoft.com/office/powerpoint/2010/main" val="2085136889"/>
              </p:ext>
            </p:extLst>
          </p:nvPr>
        </p:nvGraphicFramePr>
        <p:xfrm>
          <a:off x="4937938" y="1047896"/>
          <a:ext cx="7030182" cy="1600200"/>
        </p:xfrm>
        <a:graphic>
          <a:graphicData uri="http://schemas.openxmlformats.org/drawingml/2006/table">
            <a:tbl>
              <a:tblPr firstRow="1" bandRow="1">
                <a:tableStyleId>{7DF18680-E054-41AD-8BC1-D1AEF772440D}</a:tableStyleId>
              </a:tblPr>
              <a:tblGrid>
                <a:gridCol w="1098720">
                  <a:extLst>
                    <a:ext uri="{9D8B030D-6E8A-4147-A177-3AD203B41FA5}">
                      <a16:colId xmlns:a16="http://schemas.microsoft.com/office/drawing/2014/main" val="2769402166"/>
                    </a:ext>
                  </a:extLst>
                </a:gridCol>
                <a:gridCol w="5931462">
                  <a:extLst>
                    <a:ext uri="{9D8B030D-6E8A-4147-A177-3AD203B41FA5}">
                      <a16:colId xmlns:a16="http://schemas.microsoft.com/office/drawing/2014/main" val="1573959611"/>
                    </a:ext>
                  </a:extLst>
                </a:gridCol>
              </a:tblGrid>
              <a:tr h="370840">
                <a:tc>
                  <a:txBody>
                    <a:bodyPr/>
                    <a:lstStyle/>
                    <a:p>
                      <a:r>
                        <a:rPr kumimoji="1" lang="ja-JP" altLang="en-US" sz="1300" dirty="0"/>
                        <a:t>実施方式</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kumimoji="1" lang="ja-JP" altLang="en-US" sz="1300" dirty="0"/>
                        <a:t>内容</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87532216"/>
                  </a:ext>
                </a:extLst>
              </a:tr>
              <a:tr h="370840">
                <a:tc>
                  <a:txBody>
                    <a:bodyPr/>
                    <a:lstStyle/>
                    <a:p>
                      <a:r>
                        <a:rPr kumimoji="1" lang="ja-JP" altLang="en-US" sz="1300" dirty="0"/>
                        <a:t>集団方式</a:t>
                      </a:r>
                    </a:p>
                  </a:txBody>
                  <a:tcPr>
                    <a:lnL w="12700" cap="flat" cmpd="sng" algn="ctr">
                      <a:solidFill>
                        <a:schemeClr val="tx1"/>
                      </a:solidFill>
                      <a:prstDash val="solid"/>
                      <a:round/>
                      <a:headEnd type="none" w="med" len="med"/>
                      <a:tailEnd type="none" w="med" len="med"/>
                    </a:lnL>
                  </a:tcPr>
                </a:tc>
                <a:tc>
                  <a:txBody>
                    <a:bodyPr/>
                    <a:lstStyle/>
                    <a:p>
                      <a:r>
                        <a:rPr kumimoji="1" lang="ja-JP" altLang="en-US" sz="1300" dirty="0"/>
                        <a:t>保健センター等に対象児を集めて実施する。</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06176714"/>
                  </a:ext>
                </a:extLst>
              </a:tr>
              <a:tr h="370840">
                <a:tc>
                  <a:txBody>
                    <a:bodyPr/>
                    <a:lstStyle/>
                    <a:p>
                      <a:r>
                        <a:rPr kumimoji="1" lang="ja-JP" altLang="en-US" sz="1300" dirty="0"/>
                        <a:t>巡回方式</a:t>
                      </a:r>
                    </a:p>
                  </a:txBody>
                  <a:tcPr>
                    <a:lnL w="12700" cap="flat" cmpd="sng" algn="ctr">
                      <a:solidFill>
                        <a:schemeClr val="tx1"/>
                      </a:solidFill>
                      <a:prstDash val="solid"/>
                      <a:round/>
                      <a:headEnd type="none" w="med" len="med"/>
                      <a:tailEnd type="none" w="med" len="med"/>
                    </a:lnL>
                  </a:tcPr>
                </a:tc>
                <a:tc>
                  <a:txBody>
                    <a:bodyPr/>
                    <a:lstStyle/>
                    <a:p>
                      <a:r>
                        <a:rPr kumimoji="1" lang="ja-JP" altLang="en-US" sz="1300" dirty="0"/>
                        <a:t>保育園等の所属先を医師や心理士等が巡回して実施する。</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88641588"/>
                  </a:ext>
                </a:extLst>
              </a:tr>
              <a:tr h="360748">
                <a:tc>
                  <a:txBody>
                    <a:bodyPr/>
                    <a:lstStyle/>
                    <a:p>
                      <a:r>
                        <a:rPr kumimoji="1" lang="ja-JP" altLang="en-US" sz="1300" dirty="0"/>
                        <a:t>抽出方式</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kumimoji="1" lang="ja-JP" altLang="en-US" sz="1300" dirty="0"/>
                        <a:t>問診項目や困りごと等を保護者に記入してもらい、記入内容等を勘案して対象者を抽出して実施する。</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7332485"/>
                  </a:ext>
                </a:extLst>
              </a:tr>
            </a:tbl>
          </a:graphicData>
        </a:graphic>
      </p:graphicFrame>
      <p:sp>
        <p:nvSpPr>
          <p:cNvPr id="11" name="テキスト ボックス 10">
            <a:extLst>
              <a:ext uri="{FF2B5EF4-FFF2-40B4-BE49-F238E27FC236}">
                <a16:creationId xmlns:a16="http://schemas.microsoft.com/office/drawing/2014/main" id="{81F530C0-D4B3-4BF5-B321-6F18A14AB142}"/>
              </a:ext>
            </a:extLst>
          </p:cNvPr>
          <p:cNvSpPr txBox="1"/>
          <p:nvPr/>
        </p:nvSpPr>
        <p:spPr>
          <a:xfrm>
            <a:off x="4937938" y="3278051"/>
            <a:ext cx="7030181" cy="116955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buFont typeface="Wingdings" panose="05000000000000000000" pitchFamily="2" charset="2"/>
              <a:buChar char="l"/>
            </a:pPr>
            <a:r>
              <a:rPr lang="ja-JP" altLang="en-US" sz="1400" dirty="0"/>
              <a:t>健康医療部を中心に５歳児健康診査ワーキングを実施</a:t>
            </a:r>
            <a:endParaRPr lang="en-US" altLang="ja-JP" sz="1400" dirty="0"/>
          </a:p>
          <a:p>
            <a:pPr marL="285750" indent="-285750">
              <a:buFont typeface="Wingdings" panose="05000000000000000000" pitchFamily="2" charset="2"/>
              <a:buChar char="l"/>
            </a:pPr>
            <a:endParaRPr lang="en-US" altLang="ja-JP" sz="1400" dirty="0"/>
          </a:p>
          <a:p>
            <a:r>
              <a:rPr lang="ja-JP" altLang="en-US" sz="1400" dirty="0"/>
              <a:t>府内市町村、専門医師によるワーキングを開催し、発達障がい等の子どもの支援の現状や課題を把握し、５歳児健康診査の実施に向けて必要とされる実施内容や体制について検討する。（福祉部として地域生活支援課も協議に参加）</a:t>
            </a:r>
            <a:endParaRPr lang="en-US" altLang="ja-JP" sz="1400" dirty="0"/>
          </a:p>
        </p:txBody>
      </p:sp>
      <p:sp>
        <p:nvSpPr>
          <p:cNvPr id="12" name="テキスト ボックス 11">
            <a:extLst>
              <a:ext uri="{FF2B5EF4-FFF2-40B4-BE49-F238E27FC236}">
                <a16:creationId xmlns:a16="http://schemas.microsoft.com/office/drawing/2014/main" id="{EDB61BAA-84A2-4EBF-8410-866D8500C7E4}"/>
              </a:ext>
            </a:extLst>
          </p:cNvPr>
          <p:cNvSpPr txBox="1"/>
          <p:nvPr/>
        </p:nvSpPr>
        <p:spPr>
          <a:xfrm>
            <a:off x="4937938" y="2884659"/>
            <a:ext cx="2730613" cy="30777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現在の検討状況</a:t>
            </a:r>
          </a:p>
        </p:txBody>
      </p:sp>
      <p:sp>
        <p:nvSpPr>
          <p:cNvPr id="14" name="テキスト ボックス 13">
            <a:extLst>
              <a:ext uri="{FF2B5EF4-FFF2-40B4-BE49-F238E27FC236}">
                <a16:creationId xmlns:a16="http://schemas.microsoft.com/office/drawing/2014/main" id="{F4576943-94F7-41F7-93F0-E71C1C296EBC}"/>
              </a:ext>
            </a:extLst>
          </p:cNvPr>
          <p:cNvSpPr txBox="1"/>
          <p:nvPr/>
        </p:nvSpPr>
        <p:spPr>
          <a:xfrm>
            <a:off x="4937937" y="5333050"/>
            <a:ext cx="7030181" cy="954107"/>
          </a:xfrm>
          <a:prstGeom prst="rect">
            <a:avLst/>
          </a:prstGeom>
          <a:solidFill>
            <a:schemeClr val="accent5">
              <a:lumMod val="20000"/>
              <a:lumOff val="80000"/>
            </a:schemeClr>
          </a:solidFill>
          <a:ln w="28575"/>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en-US" altLang="ja-JP" sz="1400" dirty="0"/>
              <a:t>5</a:t>
            </a:r>
            <a:r>
              <a:rPr kumimoji="1" lang="ja-JP" altLang="en-US" sz="1400" dirty="0"/>
              <a:t>歳児健診の広がりにより、これまで以上に発達特性のある子どもが未就学の間に見つかることが予想される。</a:t>
            </a:r>
            <a:endParaRPr kumimoji="1" lang="en-US" altLang="ja-JP" sz="1400" dirty="0"/>
          </a:p>
          <a:p>
            <a:r>
              <a:rPr kumimoji="1" lang="ja-JP" altLang="en-US" sz="1400" dirty="0"/>
              <a:t>スクリーニングはあくまで支援の入り口であり、発達特性のある子どもを就学後まで切れ目なく支援するために、課題を整理する必要がある。</a:t>
            </a:r>
          </a:p>
        </p:txBody>
      </p:sp>
      <p:sp>
        <p:nvSpPr>
          <p:cNvPr id="15" name="矢印: 下 14">
            <a:extLst>
              <a:ext uri="{FF2B5EF4-FFF2-40B4-BE49-F238E27FC236}">
                <a16:creationId xmlns:a16="http://schemas.microsoft.com/office/drawing/2014/main" id="{8F5A042D-2A6D-456E-9C94-4FB59539C0F9}"/>
              </a:ext>
            </a:extLst>
          </p:cNvPr>
          <p:cNvSpPr/>
          <p:nvPr/>
        </p:nvSpPr>
        <p:spPr>
          <a:xfrm>
            <a:off x="7379936" y="4599997"/>
            <a:ext cx="1796431" cy="524231"/>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7317A2E4-6CE2-4DD2-862A-FA8233FB8C8B}"/>
              </a:ext>
            </a:extLst>
          </p:cNvPr>
          <p:cNvSpPr>
            <a:spLocks noGrp="1"/>
          </p:cNvSpPr>
          <p:nvPr>
            <p:ph type="sldNum" sz="quarter" idx="12"/>
          </p:nvPr>
        </p:nvSpPr>
        <p:spPr/>
        <p:txBody>
          <a:bodyPr/>
          <a:lstStyle/>
          <a:p>
            <a:fld id="{D52098D1-B9F2-4437-9E96-31768B73093C}" type="slidenum">
              <a:rPr kumimoji="1" lang="ja-JP" altLang="en-US" b="1" smtClean="0">
                <a:latin typeface="Meiryo UI" panose="020B0604030504040204" pitchFamily="50" charset="-128"/>
                <a:ea typeface="Meiryo UI" panose="020B0604030504040204" pitchFamily="50" charset="-128"/>
              </a:rPr>
              <a:t>6</a:t>
            </a:fld>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41594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D2B45F00-DCDB-4996-9283-FDD5D03AE400}"/>
              </a:ext>
            </a:extLst>
          </p:cNvPr>
          <p:cNvSpPr/>
          <p:nvPr/>
        </p:nvSpPr>
        <p:spPr>
          <a:xfrm>
            <a:off x="7889929" y="3429000"/>
            <a:ext cx="4068725" cy="3275878"/>
          </a:xfrm>
          <a:prstGeom prst="roundRect">
            <a:avLst>
              <a:gd name="adj" fmla="val 1955"/>
            </a:avLst>
          </a:prstGeom>
          <a:solidFill>
            <a:schemeClr val="accent5">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4" name="図 3">
            <a:extLst>
              <a:ext uri="{FF2B5EF4-FFF2-40B4-BE49-F238E27FC236}">
                <a16:creationId xmlns:a16="http://schemas.microsoft.com/office/drawing/2014/main" id="{0CD71C36-2A2B-4388-83C1-6BF8251B96C3}"/>
              </a:ext>
            </a:extLst>
          </p:cNvPr>
          <p:cNvPicPr>
            <a:picLocks noChangeAspect="1"/>
          </p:cNvPicPr>
          <p:nvPr/>
        </p:nvPicPr>
        <p:blipFill>
          <a:blip r:embed="rId2"/>
          <a:stretch>
            <a:fillRect/>
          </a:stretch>
        </p:blipFill>
        <p:spPr>
          <a:xfrm>
            <a:off x="7965468" y="3547003"/>
            <a:ext cx="3934918" cy="2328928"/>
          </a:xfrm>
          <a:prstGeom prst="rect">
            <a:avLst/>
          </a:prstGeom>
        </p:spPr>
      </p:pic>
      <p:pic>
        <p:nvPicPr>
          <p:cNvPr id="8" name="図 7">
            <a:extLst>
              <a:ext uri="{FF2B5EF4-FFF2-40B4-BE49-F238E27FC236}">
                <a16:creationId xmlns:a16="http://schemas.microsoft.com/office/drawing/2014/main" id="{7A426124-FAF6-49F6-ADB7-64202D26794C}"/>
              </a:ext>
            </a:extLst>
          </p:cNvPr>
          <p:cNvPicPr>
            <a:picLocks noChangeAspect="1"/>
          </p:cNvPicPr>
          <p:nvPr/>
        </p:nvPicPr>
        <p:blipFill>
          <a:blip r:embed="rId3"/>
          <a:stretch>
            <a:fillRect/>
          </a:stretch>
        </p:blipFill>
        <p:spPr>
          <a:xfrm>
            <a:off x="9183574" y="5939386"/>
            <a:ext cx="2063749" cy="702037"/>
          </a:xfrm>
          <a:prstGeom prst="rect">
            <a:avLst/>
          </a:prstGeom>
        </p:spPr>
      </p:pic>
      <p:sp>
        <p:nvSpPr>
          <p:cNvPr id="7" name="テキスト ボックス 6">
            <a:extLst>
              <a:ext uri="{FF2B5EF4-FFF2-40B4-BE49-F238E27FC236}">
                <a16:creationId xmlns:a16="http://schemas.microsoft.com/office/drawing/2014/main" id="{C7323C6C-62AA-4F78-92BA-9A1149E12D89}"/>
              </a:ext>
            </a:extLst>
          </p:cNvPr>
          <p:cNvSpPr txBox="1"/>
          <p:nvPr/>
        </p:nvSpPr>
        <p:spPr>
          <a:xfrm>
            <a:off x="0" y="2079964"/>
            <a:ext cx="12009662" cy="1446550"/>
          </a:xfrm>
          <a:prstGeom prst="rect">
            <a:avLst/>
          </a:prstGeom>
          <a:noFill/>
        </p:spPr>
        <p:txBody>
          <a:bodyPr wrap="square">
            <a:spAutoFit/>
          </a:bodyPr>
          <a:lstStyle/>
          <a:p>
            <a:pPr marL="269875" indent="-223838" algn="just"/>
            <a:r>
              <a:rPr lang="ja-JP" altLang="ja-JP" sz="1600" b="1" kern="100" dirty="0">
                <a:latin typeface="Meiryo UI" panose="020B0604030504040204" pitchFamily="50" charset="-128"/>
                <a:ea typeface="Meiryo UI" panose="020B0604030504040204" pitchFamily="50" charset="-128"/>
                <a:cs typeface="Times New Roman" panose="02020603050405020304" pitchFamily="18" charset="0"/>
              </a:rPr>
              <a:t>①子どもの発達支援・相談</a:t>
            </a:r>
          </a:p>
          <a:p>
            <a:pPr marL="269875" indent="-223838" algn="just"/>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　保育所等の子育て支援機関、学校等を訪問し、子どもたちの様子を見たり、一緒に遊んだりしながら、子どもの発達の様子を把握し、保護者や支援者の相談に対応。</a:t>
            </a:r>
          </a:p>
          <a:p>
            <a:pPr marL="269875" indent="-223838" algn="just"/>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　・　子どもの発達状況や適応行動の様子を客観的に把握することで、具体的な子ども支援の方向性を整理。</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269875" indent="-223838" algn="just"/>
            <a:r>
              <a:rPr lang="ja-JP" altLang="ja-JP" sz="1600" b="1" kern="100" dirty="0">
                <a:latin typeface="Meiryo UI" panose="020B0604030504040204" pitchFamily="50" charset="-128"/>
                <a:ea typeface="Meiryo UI" panose="020B0604030504040204" pitchFamily="50" charset="-128"/>
                <a:cs typeface="Times New Roman" panose="02020603050405020304" pitchFamily="18" charset="0"/>
              </a:rPr>
              <a:t>②保護者支援・相談</a:t>
            </a:r>
            <a:endParaRPr lang="en-US" altLang="ja-JP" sz="1600" b="1" kern="100" dirty="0">
              <a:latin typeface="Meiryo UI" panose="020B0604030504040204" pitchFamily="50" charset="-128"/>
              <a:ea typeface="Meiryo UI" panose="020B0604030504040204" pitchFamily="50" charset="-128"/>
              <a:cs typeface="Times New Roman" panose="02020603050405020304" pitchFamily="18" charset="0"/>
            </a:endParaRPr>
          </a:p>
          <a:p>
            <a:pPr marL="269875" indent="-223838" algn="just"/>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　保育所等の子育て支援機関、学校等を訪問し、子どもの状況を把握したうえで、保護者の不安や困りごとを聴き、発達支援の方向性を提案。また、ペアレント・プログラム等の実施や利用をサポート。　</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4B7BD082-2DBB-4F23-A110-02A1A32D5FFF}"/>
              </a:ext>
            </a:extLst>
          </p:cNvPr>
          <p:cNvSpPr txBox="1"/>
          <p:nvPr/>
        </p:nvSpPr>
        <p:spPr>
          <a:xfrm>
            <a:off x="19470" y="3484990"/>
            <a:ext cx="7819521" cy="1415772"/>
          </a:xfrm>
          <a:prstGeom prst="rect">
            <a:avLst/>
          </a:prstGeom>
          <a:noFill/>
        </p:spPr>
        <p:txBody>
          <a:bodyPr wrap="square">
            <a:spAutoFit/>
          </a:bodyPr>
          <a:lstStyle/>
          <a:p>
            <a:pPr marL="269875" indent="-269875" algn="just"/>
            <a:r>
              <a:rPr lang="ja-JP" altLang="ja-JP" sz="1600" b="1" kern="100" dirty="0">
                <a:latin typeface="Meiryo UI" panose="020B0604030504040204" pitchFamily="50" charset="-128"/>
                <a:ea typeface="Meiryo UI" panose="020B0604030504040204" pitchFamily="50" charset="-128"/>
                <a:cs typeface="Times New Roman" panose="02020603050405020304" pitchFamily="18" charset="0"/>
              </a:rPr>
              <a:t>③支援者支援・施設へのコンサルテーション</a:t>
            </a:r>
          </a:p>
          <a:p>
            <a:pPr marL="269875" indent="-223838" algn="just"/>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　保育所等の子育て支援機関、学校等を訪問し、子どもが生活する生活環境（教室等）をすごしやすい、刺激に混乱することのない、理解しやすい環境にするための工夫や、子どもにあった遊びを提案。</a:t>
            </a:r>
          </a:p>
          <a:p>
            <a:pPr marL="269875" indent="-223838" algn="just"/>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　支援者に対して、子どもの発達状況や適応行動の様子を客観的に把握する方法を提示し、子どもの発達を支援する具体的な関わり方を、子どもにあった形で助言。</a:t>
            </a:r>
          </a:p>
          <a:p>
            <a:pPr marL="269875" indent="-223838" algn="just"/>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　個別の支援計画の作成や支援の実施の方向性を助言。　</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4B74688E-2902-49CC-A9AE-B6C31BA16B78}"/>
              </a:ext>
            </a:extLst>
          </p:cNvPr>
          <p:cNvSpPr txBox="1"/>
          <p:nvPr/>
        </p:nvSpPr>
        <p:spPr>
          <a:xfrm>
            <a:off x="0" y="4825937"/>
            <a:ext cx="7907200" cy="984885"/>
          </a:xfrm>
          <a:prstGeom prst="rect">
            <a:avLst/>
          </a:prstGeom>
          <a:noFill/>
        </p:spPr>
        <p:txBody>
          <a:bodyPr wrap="square">
            <a:spAutoFit/>
          </a:bodyPr>
          <a:lstStyle/>
          <a:p>
            <a:pPr marL="269875" indent="-223838" algn="just"/>
            <a:r>
              <a:rPr lang="ja-JP" altLang="ja-JP" sz="1600" b="1" kern="100" dirty="0">
                <a:latin typeface="Meiryo UI" panose="020B0604030504040204" pitchFamily="50" charset="-128"/>
                <a:ea typeface="Meiryo UI" panose="020B0604030504040204" pitchFamily="50" charset="-128"/>
                <a:cs typeface="Times New Roman" panose="02020603050405020304" pitchFamily="18" charset="0"/>
              </a:rPr>
              <a:t>④機関連携・つなぎ</a:t>
            </a:r>
            <a:endParaRPr lang="en-US" altLang="ja-JP" sz="1600" b="1" kern="100" dirty="0">
              <a:latin typeface="Meiryo UI" panose="020B0604030504040204" pitchFamily="50" charset="-128"/>
              <a:ea typeface="Meiryo UI" panose="020B0604030504040204" pitchFamily="50" charset="-128"/>
              <a:cs typeface="Times New Roman" panose="02020603050405020304" pitchFamily="18" charset="0"/>
            </a:endParaRPr>
          </a:p>
          <a:p>
            <a:pPr marL="269875" indent="-223838" algn="just"/>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各機関の専門性を尊重しつつ、子どもの特性や行動の理解、支援技法における「共通の枠組み」を提供することによって、専門性の違いを越えた情報共有と連携を促進し、</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機関を越え</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た</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「橋渡し」</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を実施。</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269875" indent="-223838" algn="just"/>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各機関それぞれの役割を最大化しながら連携を促し、また保護者との信頼関係に根ざした協力体制の構築。</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A4B2A602-E364-419D-82FD-40B0DE2318E3}"/>
              </a:ext>
            </a:extLst>
          </p:cNvPr>
          <p:cNvSpPr txBox="1"/>
          <p:nvPr/>
        </p:nvSpPr>
        <p:spPr>
          <a:xfrm>
            <a:off x="4010245" y="1772187"/>
            <a:ext cx="4285753" cy="307777"/>
          </a:xfrm>
          <a:prstGeom prst="rect">
            <a:avLst/>
          </a:prstGeom>
          <a:noFill/>
          <a:ln>
            <a:solidFill>
              <a:schemeClr val="tx1">
                <a:lumMod val="95000"/>
                <a:lumOff val="5000"/>
              </a:schemeClr>
            </a:solidFill>
          </a:ln>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巡回相談支援における主な実施内容の例</a:t>
            </a:r>
          </a:p>
        </p:txBody>
      </p:sp>
      <p:sp>
        <p:nvSpPr>
          <p:cNvPr id="13" name="テキスト ボックス 12">
            <a:extLst>
              <a:ext uri="{FF2B5EF4-FFF2-40B4-BE49-F238E27FC236}">
                <a16:creationId xmlns:a16="http://schemas.microsoft.com/office/drawing/2014/main" id="{53AFB1BB-C13E-4594-BEF3-B5034814A601}"/>
              </a:ext>
            </a:extLst>
          </p:cNvPr>
          <p:cNvSpPr txBox="1"/>
          <p:nvPr/>
        </p:nvSpPr>
        <p:spPr>
          <a:xfrm>
            <a:off x="99577" y="5810822"/>
            <a:ext cx="7659305" cy="954107"/>
          </a:xfrm>
          <a:prstGeom prst="rect">
            <a:avLst/>
          </a:prstGeom>
          <a:noFill/>
          <a:ln>
            <a:solidFill>
              <a:schemeClr val="tx1"/>
            </a:solidFill>
            <a:prstDash val="dash"/>
          </a:ln>
        </p:spPr>
        <p:txBody>
          <a:bodyPr wrap="square">
            <a:spAutoFit/>
          </a:bodyPr>
          <a:lstStyle/>
          <a:p>
            <a:pPr algn="just"/>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子育て分野・保育分野・教育分野・障</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がい</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分野といった、それぞれが独自のスタイルで支援してきた現状のなかに、「共通の枠組み（プラットフォーム）」を</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つくることで、</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共通の視点で子どもをアセスメントした上で、各分野や各支援者が共通の視点をもった関わりや支援</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が可能となる。</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こうした取り組みは</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、ライフステージを通じた「切れ目のない支援」の</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実現に重要</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a:t>
            </a:r>
          </a:p>
        </p:txBody>
      </p:sp>
      <p:sp>
        <p:nvSpPr>
          <p:cNvPr id="14" name="テキスト ボックス 13">
            <a:extLst>
              <a:ext uri="{FF2B5EF4-FFF2-40B4-BE49-F238E27FC236}">
                <a16:creationId xmlns:a16="http://schemas.microsoft.com/office/drawing/2014/main" id="{04F63682-9420-423E-BD61-17DE2405E425}"/>
              </a:ext>
            </a:extLst>
          </p:cNvPr>
          <p:cNvSpPr txBox="1"/>
          <p:nvPr/>
        </p:nvSpPr>
        <p:spPr>
          <a:xfrm>
            <a:off x="38991" y="620051"/>
            <a:ext cx="12114017" cy="1043834"/>
          </a:xfrm>
          <a:prstGeom prst="rect">
            <a:avLst/>
          </a:prstGeom>
          <a:solidFill>
            <a:schemeClr val="accent5">
              <a:lumMod val="20000"/>
              <a:lumOff val="80000"/>
            </a:schemeClr>
          </a:solidFill>
          <a:ln w="28575">
            <a:solidFill>
              <a:schemeClr val="tx1"/>
            </a:solidFill>
          </a:ln>
        </p:spPr>
        <p:txBody>
          <a:bodyPr wrap="square">
            <a:noAutofit/>
          </a:bodyPr>
          <a:lstStyle/>
          <a:p>
            <a:pPr marL="133350" indent="-133350" algn="just">
              <a:lnSpc>
                <a:spcPts val="1800"/>
              </a:lnSpc>
            </a:pPr>
            <a:r>
              <a:rPr lang="ja-JP" altLang="en-US" sz="1500" kern="100" dirty="0">
                <a:latin typeface="Meiryo UI" panose="020B0604030504040204" pitchFamily="50" charset="-128"/>
                <a:ea typeface="Meiryo UI" panose="020B0604030504040204" pitchFamily="50" charset="-128"/>
                <a:cs typeface="Times New Roman" panose="02020603050405020304" pitchFamily="18" charset="0"/>
              </a:rPr>
              <a:t>○　こどもやその親が集まる施設・場に巡回等支援を実施し、気になる段階から支援。</a:t>
            </a:r>
            <a:endParaRPr lang="en-US" altLang="ja-JP" sz="1500" kern="100" dirty="0">
              <a:latin typeface="Meiryo UI" panose="020B0604030504040204" pitchFamily="50" charset="-128"/>
              <a:ea typeface="Meiryo UI" panose="020B0604030504040204" pitchFamily="50" charset="-128"/>
              <a:cs typeface="Times New Roman" panose="02020603050405020304" pitchFamily="18" charset="0"/>
            </a:endParaRPr>
          </a:p>
          <a:p>
            <a:pPr marL="133350" indent="-133350" algn="just">
              <a:lnSpc>
                <a:spcPts val="1800"/>
              </a:lnSpc>
            </a:pPr>
            <a:r>
              <a:rPr lang="ja-JP" altLang="en-US" sz="15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発達障がい</a:t>
            </a:r>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やその可能性</a:t>
            </a:r>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のある子どもを、ひとつの支援機関だけで抱え込むのではなく、</a:t>
            </a:r>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機関連携・つなぎを行うことにより、インクルーシブな支援の推進を含め、</a:t>
            </a:r>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地域全体で支えていく</a:t>
            </a:r>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重要な取組みとして展開できる性格を有するもの。</a:t>
            </a:r>
            <a:endParaRPr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marL="133350" indent="-133350" algn="just">
              <a:lnSpc>
                <a:spcPts val="1800"/>
              </a:lnSpc>
            </a:pPr>
            <a:r>
              <a:rPr lang="ja-JP" altLang="en-US" sz="15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現在、国補助事業「巡回支援専門員整備」事業のほか、大阪府としては、新子育て支援交付金により市町村における柔軟な取組みを支援。</a:t>
            </a:r>
            <a:endParaRPr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タイトル 1">
            <a:extLst>
              <a:ext uri="{FF2B5EF4-FFF2-40B4-BE49-F238E27FC236}">
                <a16:creationId xmlns:a16="http://schemas.microsoft.com/office/drawing/2014/main" id="{A85575CD-5D9A-4F14-AEC9-4FA1E6C2BB0E}"/>
              </a:ext>
            </a:extLst>
          </p:cNvPr>
          <p:cNvSpPr txBox="1">
            <a:spLocks/>
          </p:cNvSpPr>
          <p:nvPr/>
        </p:nvSpPr>
        <p:spPr>
          <a:xfrm>
            <a:off x="0" y="9336"/>
            <a:ext cx="12192000" cy="44532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６．巡回相談支援について</a:t>
            </a:r>
          </a:p>
        </p:txBody>
      </p:sp>
      <p:sp>
        <p:nvSpPr>
          <p:cNvPr id="2" name="スライド番号プレースホルダー 1">
            <a:extLst>
              <a:ext uri="{FF2B5EF4-FFF2-40B4-BE49-F238E27FC236}">
                <a16:creationId xmlns:a16="http://schemas.microsoft.com/office/drawing/2014/main" id="{95F83A10-4B6F-4151-BF12-CF529F70F9E1}"/>
              </a:ext>
            </a:extLst>
          </p:cNvPr>
          <p:cNvSpPr>
            <a:spLocks noGrp="1"/>
          </p:cNvSpPr>
          <p:nvPr>
            <p:ph type="sldNum" sz="quarter" idx="12"/>
          </p:nvPr>
        </p:nvSpPr>
        <p:spPr>
          <a:xfrm>
            <a:off x="8990926" y="6371480"/>
            <a:ext cx="2743200" cy="365125"/>
          </a:xfrm>
        </p:spPr>
        <p:txBody>
          <a:bodyPr/>
          <a:lstStyle/>
          <a:p>
            <a:fld id="{D52098D1-B9F2-4437-9E96-31768B73093C}" type="slidenum">
              <a:rPr kumimoji="1" lang="ja-JP" altLang="en-US" b="1" smtClean="0">
                <a:latin typeface="Meiryo UI" panose="020B0604030504040204" pitchFamily="50" charset="-128"/>
                <a:ea typeface="Meiryo UI" panose="020B0604030504040204" pitchFamily="50" charset="-128"/>
              </a:rPr>
              <a:t>7</a:t>
            </a:fld>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55493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グラフ 9">
            <a:extLst>
              <a:ext uri="{FF2B5EF4-FFF2-40B4-BE49-F238E27FC236}">
                <a16:creationId xmlns:a16="http://schemas.microsoft.com/office/drawing/2014/main" id="{AD1D8038-D856-4ADB-99E3-9553C2889A36}"/>
              </a:ext>
            </a:extLst>
          </p:cNvPr>
          <p:cNvGraphicFramePr>
            <a:graphicFrameLocks/>
          </p:cNvGraphicFramePr>
          <p:nvPr>
            <p:extLst>
              <p:ext uri="{D42A27DB-BD31-4B8C-83A1-F6EECF244321}">
                <p14:modId xmlns:p14="http://schemas.microsoft.com/office/powerpoint/2010/main" val="1353191430"/>
              </p:ext>
            </p:extLst>
          </p:nvPr>
        </p:nvGraphicFramePr>
        <p:xfrm>
          <a:off x="8482542" y="4215638"/>
          <a:ext cx="3612984" cy="2523477"/>
        </p:xfrm>
        <a:graphic>
          <a:graphicData uri="http://schemas.openxmlformats.org/drawingml/2006/chart">
            <c:chart xmlns:c="http://schemas.openxmlformats.org/drawingml/2006/chart" xmlns:r="http://schemas.openxmlformats.org/officeDocument/2006/relationships" r:id="rId2"/>
          </a:graphicData>
        </a:graphic>
      </p:graphicFrame>
      <p:sp>
        <p:nvSpPr>
          <p:cNvPr id="13" name="正方形/長方形 12"/>
          <p:cNvSpPr/>
          <p:nvPr/>
        </p:nvSpPr>
        <p:spPr>
          <a:xfrm>
            <a:off x="0" y="607223"/>
            <a:ext cx="12107635" cy="1028394"/>
          </a:xfrm>
          <a:prstGeom prst="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a:lnSpc>
                <a:spcPts val="1700"/>
              </a:lnSpc>
            </a:pPr>
            <a:r>
              <a:rPr lang="ja-JP" altLang="en-US" sz="1400" dirty="0">
                <a:solidFill>
                  <a:schemeClr val="tx1">
                    <a:lumMod val="95000"/>
                    <a:lumOff val="5000"/>
                  </a:schemeClr>
                </a:solidFill>
                <a:ea typeface="UD デジタル 教科書体 NK-B" panose="02020700000000000000" pitchFamily="18" charset="-128"/>
              </a:rPr>
              <a:t>〇すべての市町村において、幼稚園、保育所等に対し、発達障がい支援の視点を含めた巡回支援を実施。</a:t>
            </a:r>
            <a:endParaRPr lang="en-US" altLang="ja-JP" sz="1400" dirty="0">
              <a:solidFill>
                <a:schemeClr val="tx1">
                  <a:lumMod val="95000"/>
                  <a:lumOff val="5000"/>
                </a:schemeClr>
              </a:solidFill>
              <a:ea typeface="UD デジタル 教科書体 NK-B" panose="02020700000000000000" pitchFamily="18" charset="-128"/>
            </a:endParaRPr>
          </a:p>
          <a:p>
            <a:pPr marL="174625" indent="-174625">
              <a:lnSpc>
                <a:spcPts val="1700"/>
              </a:lnSpc>
            </a:pPr>
            <a:r>
              <a:rPr lang="ja-JP" altLang="en-US" sz="1400" dirty="0">
                <a:solidFill>
                  <a:schemeClr val="tx1">
                    <a:lumMod val="95000"/>
                    <a:lumOff val="5000"/>
                  </a:schemeClr>
                </a:solidFill>
                <a:ea typeface="UD デジタル 教科書体 NK-B" panose="02020700000000000000" pitchFamily="18" charset="-128"/>
              </a:rPr>
              <a:t>〇巡回支援の実施内容としては、「対象児へのアセスメント」が最も多く、次いで「施設職員への助言」「関係機関への引継ぎ等」が多い。また、巡回支援を担当する職員の職種は、心理職または保育士が多い。</a:t>
            </a:r>
            <a:endParaRPr lang="en-US" altLang="ja-JP" sz="1400" dirty="0">
              <a:solidFill>
                <a:schemeClr val="tx1">
                  <a:lumMod val="95000"/>
                  <a:lumOff val="5000"/>
                </a:schemeClr>
              </a:solidFill>
              <a:ea typeface="UD デジタル 教科書体 NK-B" panose="02020700000000000000" pitchFamily="18" charset="-128"/>
            </a:endParaRPr>
          </a:p>
          <a:p>
            <a:pPr marL="174625" indent="-174625">
              <a:lnSpc>
                <a:spcPts val="1700"/>
              </a:lnSpc>
            </a:pPr>
            <a:r>
              <a:rPr lang="ja-JP" altLang="en-US" sz="1400" dirty="0">
                <a:solidFill>
                  <a:schemeClr val="tx1">
                    <a:lumMod val="95000"/>
                    <a:lumOff val="5000"/>
                  </a:schemeClr>
                </a:solidFill>
                <a:ea typeface="UD デジタル 教科書体 NK-B" panose="02020700000000000000" pitchFamily="18" charset="-128"/>
              </a:rPr>
              <a:t>〇巡回支援の財源については、</a:t>
            </a:r>
            <a:r>
              <a:rPr lang="en-US" altLang="ja-JP" sz="1400" dirty="0">
                <a:solidFill>
                  <a:schemeClr val="tx1">
                    <a:lumMod val="95000"/>
                    <a:lumOff val="5000"/>
                  </a:schemeClr>
                </a:solidFill>
                <a:ea typeface="UD デジタル 教科書体 NK-B" panose="02020700000000000000" pitchFamily="18" charset="-128"/>
              </a:rPr>
              <a:t>31</a:t>
            </a:r>
            <a:r>
              <a:rPr lang="ja-JP" altLang="en-US" sz="1400" dirty="0">
                <a:solidFill>
                  <a:schemeClr val="tx1">
                    <a:lumMod val="95000"/>
                    <a:lumOff val="5000"/>
                  </a:schemeClr>
                </a:solidFill>
                <a:ea typeface="UD デジタル 教科書体 NK-B" panose="02020700000000000000" pitchFamily="18" charset="-128"/>
              </a:rPr>
              <a:t>市町村が大阪府新子育て支援交付金を活用。</a:t>
            </a:r>
            <a:endParaRPr lang="en-US" altLang="ja-JP" sz="1400" dirty="0">
              <a:solidFill>
                <a:schemeClr val="tx1">
                  <a:lumMod val="95000"/>
                  <a:lumOff val="5000"/>
                </a:schemeClr>
              </a:solidFill>
              <a:ea typeface="UD デジタル 教科書体 NK-B" panose="02020700000000000000" pitchFamily="18" charset="-128"/>
            </a:endParaRPr>
          </a:p>
        </p:txBody>
      </p:sp>
      <p:sp>
        <p:nvSpPr>
          <p:cNvPr id="3" name="スライド番号プレースホルダー 2"/>
          <p:cNvSpPr>
            <a:spLocks noGrp="1"/>
          </p:cNvSpPr>
          <p:nvPr>
            <p:ph type="sldNum" sz="quarter" idx="12"/>
          </p:nvPr>
        </p:nvSpPr>
        <p:spPr>
          <a:xfrm>
            <a:off x="10483516" y="6492877"/>
            <a:ext cx="1299409" cy="355788"/>
          </a:xfrm>
        </p:spPr>
        <p:txBody>
          <a:bodyPr/>
          <a:lstStyle/>
          <a:p>
            <a:fld id="{C26963E1-C2C9-42F4-B924-8B76EE7C6D75}" type="slidenum">
              <a:rPr kumimoji="1" lang="ja-JP" altLang="en-US" b="1" smtClean="0">
                <a:latin typeface="Meiryo UI" panose="020B0604030504040204" pitchFamily="50" charset="-128"/>
                <a:ea typeface="Meiryo UI" panose="020B0604030504040204" pitchFamily="50" charset="-128"/>
              </a:rPr>
              <a:t>8</a:t>
            </a:fld>
            <a:endParaRPr kumimoji="1" lang="ja-JP" altLang="en-US" b="1" dirty="0">
              <a:latin typeface="Meiryo UI" panose="020B0604030504040204" pitchFamily="50" charset="-128"/>
              <a:ea typeface="Meiryo UI" panose="020B0604030504040204" pitchFamily="50" charset="-128"/>
            </a:endParaRPr>
          </a:p>
        </p:txBody>
      </p:sp>
      <p:graphicFrame>
        <p:nvGraphicFramePr>
          <p:cNvPr id="9" name="グラフ 8">
            <a:extLst>
              <a:ext uri="{FF2B5EF4-FFF2-40B4-BE49-F238E27FC236}">
                <a16:creationId xmlns:a16="http://schemas.microsoft.com/office/drawing/2014/main" id="{2415F185-FDA5-4AFF-8B47-AEE73F4B6BA5}"/>
              </a:ext>
            </a:extLst>
          </p:cNvPr>
          <p:cNvGraphicFramePr>
            <a:graphicFrameLocks/>
          </p:cNvGraphicFramePr>
          <p:nvPr/>
        </p:nvGraphicFramePr>
        <p:xfrm>
          <a:off x="137512" y="1735762"/>
          <a:ext cx="2249368" cy="23865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グラフ 10">
            <a:extLst>
              <a:ext uri="{FF2B5EF4-FFF2-40B4-BE49-F238E27FC236}">
                <a16:creationId xmlns:a16="http://schemas.microsoft.com/office/drawing/2014/main" id="{6A63D45D-63F1-4CDF-B53D-B783C14A47B4}"/>
              </a:ext>
            </a:extLst>
          </p:cNvPr>
          <p:cNvGraphicFramePr>
            <a:graphicFrameLocks/>
          </p:cNvGraphicFramePr>
          <p:nvPr/>
        </p:nvGraphicFramePr>
        <p:xfrm>
          <a:off x="2528622" y="1735762"/>
          <a:ext cx="4541649" cy="24106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グラフ 11">
            <a:extLst>
              <a:ext uri="{FF2B5EF4-FFF2-40B4-BE49-F238E27FC236}">
                <a16:creationId xmlns:a16="http://schemas.microsoft.com/office/drawing/2014/main" id="{C7446EC5-1BC3-4C95-833D-26A1821ED505}"/>
              </a:ext>
            </a:extLst>
          </p:cNvPr>
          <p:cNvGraphicFramePr>
            <a:graphicFrameLocks/>
          </p:cNvGraphicFramePr>
          <p:nvPr/>
        </p:nvGraphicFramePr>
        <p:xfrm>
          <a:off x="195944" y="4207062"/>
          <a:ext cx="4660348" cy="252347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グラフ 13">
            <a:extLst>
              <a:ext uri="{FF2B5EF4-FFF2-40B4-BE49-F238E27FC236}">
                <a16:creationId xmlns:a16="http://schemas.microsoft.com/office/drawing/2014/main" id="{D60F1448-1714-4349-B4EB-27F73D3AD4C6}"/>
              </a:ext>
            </a:extLst>
          </p:cNvPr>
          <p:cNvGraphicFramePr>
            <a:graphicFrameLocks/>
          </p:cNvGraphicFramePr>
          <p:nvPr/>
        </p:nvGraphicFramePr>
        <p:xfrm>
          <a:off x="7209527" y="1720326"/>
          <a:ext cx="4898108" cy="241060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グラフ 14">
            <a:extLst>
              <a:ext uri="{FF2B5EF4-FFF2-40B4-BE49-F238E27FC236}">
                <a16:creationId xmlns:a16="http://schemas.microsoft.com/office/drawing/2014/main" id="{A45F0BD6-F0AD-49E4-A6A8-7AB3FA8670EC}"/>
              </a:ext>
            </a:extLst>
          </p:cNvPr>
          <p:cNvGraphicFramePr>
            <a:graphicFrameLocks/>
          </p:cNvGraphicFramePr>
          <p:nvPr/>
        </p:nvGraphicFramePr>
        <p:xfrm>
          <a:off x="4916789" y="4215638"/>
          <a:ext cx="3488858" cy="2523477"/>
        </p:xfrm>
        <a:graphic>
          <a:graphicData uri="http://schemas.openxmlformats.org/drawingml/2006/chart">
            <c:chart xmlns:c="http://schemas.openxmlformats.org/drawingml/2006/chart" xmlns:r="http://schemas.openxmlformats.org/officeDocument/2006/relationships" r:id="rId7"/>
          </a:graphicData>
        </a:graphic>
      </p:graphicFrame>
      <p:sp>
        <p:nvSpPr>
          <p:cNvPr id="16" name="タイトル 1">
            <a:extLst>
              <a:ext uri="{FF2B5EF4-FFF2-40B4-BE49-F238E27FC236}">
                <a16:creationId xmlns:a16="http://schemas.microsoft.com/office/drawing/2014/main" id="{1B3AEEEF-7DAF-4B24-B34F-D883CE5EE1AC}"/>
              </a:ext>
            </a:extLst>
          </p:cNvPr>
          <p:cNvSpPr txBox="1">
            <a:spLocks/>
          </p:cNvSpPr>
          <p:nvPr/>
        </p:nvSpPr>
        <p:spPr>
          <a:xfrm>
            <a:off x="0" y="9336"/>
            <a:ext cx="12192000" cy="44532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７．市町村における巡回相談支援の実施状況</a:t>
            </a:r>
          </a:p>
        </p:txBody>
      </p:sp>
    </p:spTree>
    <p:extLst>
      <p:ext uri="{BB962C8B-B14F-4D97-AF65-F5344CB8AC3E}">
        <p14:creationId xmlns:p14="http://schemas.microsoft.com/office/powerpoint/2010/main" val="3745963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矢印: 右 24">
            <a:extLst>
              <a:ext uri="{FF2B5EF4-FFF2-40B4-BE49-F238E27FC236}">
                <a16:creationId xmlns:a16="http://schemas.microsoft.com/office/drawing/2014/main" id="{F1647CCC-C3DA-4D63-BB88-D55CEDA5BA0B}"/>
              </a:ext>
            </a:extLst>
          </p:cNvPr>
          <p:cNvSpPr/>
          <p:nvPr/>
        </p:nvSpPr>
        <p:spPr>
          <a:xfrm>
            <a:off x="5993905" y="2257678"/>
            <a:ext cx="1264895" cy="1053924"/>
          </a:xfrm>
          <a:prstGeom prst="rightArrow">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4" name="タイトル 1">
            <a:extLst>
              <a:ext uri="{FF2B5EF4-FFF2-40B4-BE49-F238E27FC236}">
                <a16:creationId xmlns:a16="http://schemas.microsoft.com/office/drawing/2014/main" id="{92101B20-1312-4C50-8DD8-707FF1EC7972}"/>
              </a:ext>
            </a:extLst>
          </p:cNvPr>
          <p:cNvSpPr txBox="1">
            <a:spLocks/>
          </p:cNvSpPr>
          <p:nvPr/>
        </p:nvSpPr>
        <p:spPr>
          <a:xfrm>
            <a:off x="0" y="0"/>
            <a:ext cx="12192000" cy="44532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８．乳幼児健診等で発見された発達特性のある子どもの主な支援内容</a:t>
            </a:r>
          </a:p>
        </p:txBody>
      </p:sp>
      <p:sp>
        <p:nvSpPr>
          <p:cNvPr id="3" name="テキスト ボックス 2">
            <a:extLst>
              <a:ext uri="{FF2B5EF4-FFF2-40B4-BE49-F238E27FC236}">
                <a16:creationId xmlns:a16="http://schemas.microsoft.com/office/drawing/2014/main" id="{0BAD947B-0DA1-420A-BBB6-7A043DB8F17E}"/>
              </a:ext>
            </a:extLst>
          </p:cNvPr>
          <p:cNvSpPr txBox="1"/>
          <p:nvPr/>
        </p:nvSpPr>
        <p:spPr>
          <a:xfrm>
            <a:off x="302915" y="661226"/>
            <a:ext cx="11381985"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1600" dirty="0"/>
              <a:t>医師の所見など健診の結果を総合的に判定し、要経過観察等となった場合は、必要に応じ</a:t>
            </a:r>
            <a:r>
              <a:rPr lang="ja-JP" altLang="en-US" sz="1600" dirty="0"/>
              <a:t>て下記のような支援を実施</a:t>
            </a:r>
            <a:endParaRPr kumimoji="1" lang="ja-JP" altLang="en-US" sz="1600" dirty="0"/>
          </a:p>
        </p:txBody>
      </p:sp>
      <p:graphicFrame>
        <p:nvGraphicFramePr>
          <p:cNvPr id="5" name="図表 4">
            <a:extLst>
              <a:ext uri="{FF2B5EF4-FFF2-40B4-BE49-F238E27FC236}">
                <a16:creationId xmlns:a16="http://schemas.microsoft.com/office/drawing/2014/main" id="{932E17D1-3C68-45C3-B8FC-B3E82778D1B5}"/>
              </a:ext>
            </a:extLst>
          </p:cNvPr>
          <p:cNvGraphicFramePr/>
          <p:nvPr>
            <p:extLst>
              <p:ext uri="{D42A27DB-BD31-4B8C-83A1-F6EECF244321}">
                <p14:modId xmlns:p14="http://schemas.microsoft.com/office/powerpoint/2010/main" val="2758061797"/>
              </p:ext>
            </p:extLst>
          </p:nvPr>
        </p:nvGraphicFramePr>
        <p:xfrm>
          <a:off x="7357457" y="1495471"/>
          <a:ext cx="4671888" cy="4783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テキスト ボックス 5">
            <a:extLst>
              <a:ext uri="{FF2B5EF4-FFF2-40B4-BE49-F238E27FC236}">
                <a16:creationId xmlns:a16="http://schemas.microsoft.com/office/drawing/2014/main" id="{82DA67E3-F203-414E-8B5C-A36B62292054}"/>
              </a:ext>
            </a:extLst>
          </p:cNvPr>
          <p:cNvSpPr txBox="1"/>
          <p:nvPr/>
        </p:nvSpPr>
        <p:spPr>
          <a:xfrm>
            <a:off x="6016873" y="2591464"/>
            <a:ext cx="1143269" cy="43088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050" dirty="0"/>
              <a:t>継続的な関わりが必要</a:t>
            </a:r>
            <a:endParaRPr kumimoji="1" lang="ja-JP" altLang="en-US" sz="1050" dirty="0"/>
          </a:p>
        </p:txBody>
      </p:sp>
      <p:graphicFrame>
        <p:nvGraphicFramePr>
          <p:cNvPr id="23" name="図表 22">
            <a:extLst>
              <a:ext uri="{FF2B5EF4-FFF2-40B4-BE49-F238E27FC236}">
                <a16:creationId xmlns:a16="http://schemas.microsoft.com/office/drawing/2014/main" id="{181C9268-F89F-447F-AE9A-BA4800BF6E3D}"/>
              </a:ext>
            </a:extLst>
          </p:cNvPr>
          <p:cNvGraphicFramePr/>
          <p:nvPr>
            <p:extLst>
              <p:ext uri="{D42A27DB-BD31-4B8C-83A1-F6EECF244321}">
                <p14:modId xmlns:p14="http://schemas.microsoft.com/office/powerpoint/2010/main" val="886604154"/>
              </p:ext>
            </p:extLst>
          </p:nvPr>
        </p:nvGraphicFramePr>
        <p:xfrm>
          <a:off x="302915" y="1430140"/>
          <a:ext cx="5425794" cy="49900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4" name="テキスト ボックス 23">
            <a:extLst>
              <a:ext uri="{FF2B5EF4-FFF2-40B4-BE49-F238E27FC236}">
                <a16:creationId xmlns:a16="http://schemas.microsoft.com/office/drawing/2014/main" id="{841A7151-B0EA-439F-BB88-76C3815A0473}"/>
              </a:ext>
            </a:extLst>
          </p:cNvPr>
          <p:cNvSpPr txBox="1"/>
          <p:nvPr/>
        </p:nvSpPr>
        <p:spPr>
          <a:xfrm>
            <a:off x="0" y="1112575"/>
            <a:ext cx="3433548" cy="307777"/>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dirty="0">
                <a:solidFill>
                  <a:schemeClr val="tx1"/>
                </a:solidFill>
                <a:latin typeface="游ゴシック" panose="020F0502020204030204"/>
                <a:ea typeface="游ゴシック" panose="020B0400000000000000" pitchFamily="50" charset="-128"/>
              </a:rPr>
              <a:t>〈</a:t>
            </a:r>
            <a:r>
              <a:rPr lang="ja-JP" altLang="en-US" sz="1400" dirty="0">
                <a:solidFill>
                  <a:schemeClr val="tx1"/>
                </a:solidFill>
                <a:latin typeface="游ゴシック" panose="020F0502020204030204"/>
                <a:ea typeface="游ゴシック" panose="020B0400000000000000" pitchFamily="50" charset="-128"/>
              </a:rPr>
              <a:t>相談・アセスメント・見立て</a:t>
            </a:r>
            <a:r>
              <a:rPr lang="en-US" altLang="ja-JP" sz="1400" dirty="0">
                <a:solidFill>
                  <a:schemeClr val="tx1"/>
                </a:solidFill>
                <a:latin typeface="游ゴシック" panose="020F0502020204030204"/>
                <a:ea typeface="游ゴシック" panose="020B0400000000000000" pitchFamily="50" charset="-128"/>
              </a:rPr>
              <a:t>〉</a:t>
            </a:r>
            <a:endParaRPr kumimoji="1" lang="ja-JP" altLang="en-US" sz="1400" i="0" u="none" strike="noStrike" kern="1200" cap="none" spc="0" normalizeH="0" baseline="0" noProof="0" dirty="0">
              <a:ln>
                <a:noFill/>
              </a:ln>
              <a:solidFill>
                <a:schemeClr val="tx1"/>
              </a:solidFill>
              <a:effectLst/>
              <a:uLnTx/>
              <a:uFillTx/>
              <a:latin typeface="游ゴシック" panose="020F0502020204030204"/>
              <a:ea typeface="游ゴシック" panose="020B0400000000000000" pitchFamily="50" charset="-128"/>
              <a:cs typeface="+mn-cs"/>
            </a:endParaRPr>
          </a:p>
        </p:txBody>
      </p:sp>
      <p:sp>
        <p:nvSpPr>
          <p:cNvPr id="26" name="矢印: 右 25">
            <a:extLst>
              <a:ext uri="{FF2B5EF4-FFF2-40B4-BE49-F238E27FC236}">
                <a16:creationId xmlns:a16="http://schemas.microsoft.com/office/drawing/2014/main" id="{2A8CE4AB-DCF9-4C38-A9E7-24D87D997ECC}"/>
              </a:ext>
            </a:extLst>
          </p:cNvPr>
          <p:cNvSpPr/>
          <p:nvPr/>
        </p:nvSpPr>
        <p:spPr>
          <a:xfrm>
            <a:off x="5993905" y="3907896"/>
            <a:ext cx="1241924" cy="1053924"/>
          </a:xfrm>
          <a:prstGeom prst="rightArrow">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F659312E-C73A-4F66-BB86-8564D71DA1D3}"/>
              </a:ext>
            </a:extLst>
          </p:cNvPr>
          <p:cNvSpPr txBox="1"/>
          <p:nvPr/>
        </p:nvSpPr>
        <p:spPr>
          <a:xfrm>
            <a:off x="5993906" y="4227109"/>
            <a:ext cx="1143269" cy="41549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050" dirty="0"/>
              <a:t>医療の介入または診断が必要</a:t>
            </a:r>
          </a:p>
        </p:txBody>
      </p:sp>
      <p:sp>
        <p:nvSpPr>
          <p:cNvPr id="28" name="矢印: 右 27">
            <a:extLst>
              <a:ext uri="{FF2B5EF4-FFF2-40B4-BE49-F238E27FC236}">
                <a16:creationId xmlns:a16="http://schemas.microsoft.com/office/drawing/2014/main" id="{E598DC16-1A1A-42AC-B3B5-06F1E839BFA3}"/>
              </a:ext>
            </a:extLst>
          </p:cNvPr>
          <p:cNvSpPr/>
          <p:nvPr/>
        </p:nvSpPr>
        <p:spPr>
          <a:xfrm>
            <a:off x="6028361" y="5285304"/>
            <a:ext cx="1230439" cy="1023919"/>
          </a:xfrm>
          <a:prstGeom prst="rightArrow">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F289EAB2-1453-4332-83A9-5D54747C0C10}"/>
              </a:ext>
            </a:extLst>
          </p:cNvPr>
          <p:cNvSpPr txBox="1"/>
          <p:nvPr/>
        </p:nvSpPr>
        <p:spPr>
          <a:xfrm>
            <a:off x="6016874" y="5670305"/>
            <a:ext cx="1143269" cy="25391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050" dirty="0"/>
              <a:t>発達支援</a:t>
            </a:r>
            <a:r>
              <a:rPr kumimoji="1" lang="ja-JP" altLang="en-US" sz="1050" dirty="0"/>
              <a:t>が必要</a:t>
            </a:r>
          </a:p>
        </p:txBody>
      </p:sp>
      <p:sp>
        <p:nvSpPr>
          <p:cNvPr id="30" name="テキスト ボックス 29">
            <a:extLst>
              <a:ext uri="{FF2B5EF4-FFF2-40B4-BE49-F238E27FC236}">
                <a16:creationId xmlns:a16="http://schemas.microsoft.com/office/drawing/2014/main" id="{20B3EF6B-6B89-46D6-8159-832EDD4EE2D9}"/>
              </a:ext>
            </a:extLst>
          </p:cNvPr>
          <p:cNvSpPr txBox="1"/>
          <p:nvPr/>
        </p:nvSpPr>
        <p:spPr>
          <a:xfrm>
            <a:off x="6793258" y="1187694"/>
            <a:ext cx="3840660" cy="307777"/>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dirty="0">
                <a:solidFill>
                  <a:schemeClr val="tx1"/>
                </a:solidFill>
                <a:latin typeface="游ゴシック" panose="020F0502020204030204"/>
                <a:ea typeface="游ゴシック" panose="020B0400000000000000" pitchFamily="50" charset="-128"/>
              </a:rPr>
              <a:t>〈</a:t>
            </a:r>
            <a:r>
              <a:rPr lang="ja-JP" altLang="en-US" sz="1400" dirty="0">
                <a:solidFill>
                  <a:schemeClr val="tx1"/>
                </a:solidFill>
                <a:latin typeface="游ゴシック" panose="020F0502020204030204"/>
                <a:ea typeface="游ゴシック" panose="020B0400000000000000" pitchFamily="50" charset="-128"/>
              </a:rPr>
              <a:t>発達支援・エンパワメント・医療介入</a:t>
            </a:r>
            <a:r>
              <a:rPr lang="en-US" altLang="ja-JP" sz="1400" dirty="0">
                <a:solidFill>
                  <a:schemeClr val="tx1"/>
                </a:solidFill>
                <a:latin typeface="游ゴシック" panose="020F0502020204030204"/>
                <a:ea typeface="游ゴシック" panose="020B0400000000000000" pitchFamily="50" charset="-128"/>
              </a:rPr>
              <a:t>〉</a:t>
            </a:r>
            <a:endParaRPr kumimoji="1" lang="ja-JP" altLang="en-US" sz="1400" i="0" u="none" strike="noStrike" kern="1200" cap="none" spc="0" normalizeH="0" baseline="0" noProof="0" dirty="0">
              <a:ln>
                <a:noFill/>
              </a:ln>
              <a:solidFill>
                <a:schemeClr val="tx1"/>
              </a:solidFill>
              <a:effectLst/>
              <a:uLnTx/>
              <a:uFillTx/>
              <a:latin typeface="游ゴシック" panose="020F0502020204030204"/>
              <a:ea typeface="游ゴシック" panose="020B0400000000000000" pitchFamily="50" charset="-128"/>
              <a:cs typeface="+mn-cs"/>
            </a:endParaRPr>
          </a:p>
        </p:txBody>
      </p:sp>
      <p:sp>
        <p:nvSpPr>
          <p:cNvPr id="2" name="スライド番号プレースホルダー 1">
            <a:extLst>
              <a:ext uri="{FF2B5EF4-FFF2-40B4-BE49-F238E27FC236}">
                <a16:creationId xmlns:a16="http://schemas.microsoft.com/office/drawing/2014/main" id="{508C0093-F075-49B9-9249-A29691CCFA70}"/>
              </a:ext>
            </a:extLst>
          </p:cNvPr>
          <p:cNvSpPr>
            <a:spLocks noGrp="1"/>
          </p:cNvSpPr>
          <p:nvPr>
            <p:ph type="sldNum" sz="quarter" idx="12"/>
          </p:nvPr>
        </p:nvSpPr>
        <p:spPr/>
        <p:txBody>
          <a:bodyPr/>
          <a:lstStyle/>
          <a:p>
            <a:fld id="{D52098D1-B9F2-4437-9E96-31768B73093C}" type="slidenum">
              <a:rPr kumimoji="1" lang="ja-JP" altLang="en-US" b="1" smtClean="0">
                <a:latin typeface="Meiryo UI" panose="020B0604030504040204" pitchFamily="50" charset="-128"/>
                <a:ea typeface="Meiryo UI" panose="020B0604030504040204" pitchFamily="50" charset="-128"/>
              </a:rPr>
              <a:t>9</a:t>
            </a:fld>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8417531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1560</TotalTime>
  <Words>3104</Words>
  <Application>Microsoft Office PowerPoint</Application>
  <PresentationFormat>ワイド画面</PresentationFormat>
  <Paragraphs>243</Paragraphs>
  <Slides>13</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13</vt:i4>
      </vt:variant>
    </vt:vector>
  </HeadingPairs>
  <TitlesOfParts>
    <vt:vector size="20" baseType="lpstr">
      <vt:lpstr>CIDFont+F2</vt:lpstr>
      <vt:lpstr>Meiryo UI</vt:lpstr>
      <vt:lpstr>游ゴシック</vt:lpstr>
      <vt:lpstr>游ゴシック Light</vt:lpstr>
      <vt:lpstr>Arial</vt:lpstr>
      <vt:lpstr>Wingdings</vt:lpstr>
      <vt:lpstr>Office テーマ</vt:lpstr>
      <vt:lpstr>乳幼児健診等で発見された発達特性のある子どもの支援スキームについて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乳幼児健診等で発見された発達特性のある子どもの支援スキームについて</dc:title>
  <dc:creator>内藤　友恵</dc:creator>
  <cp:lastModifiedBy>内藤　友恵</cp:lastModifiedBy>
  <cp:revision>126</cp:revision>
  <dcterms:created xsi:type="dcterms:W3CDTF">2024-06-05T03:04:04Z</dcterms:created>
  <dcterms:modified xsi:type="dcterms:W3CDTF">2024-06-21T01:18:35Z</dcterms:modified>
</cp:coreProperties>
</file>