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453" r:id="rId2"/>
    <p:sldId id="452" r:id="rId3"/>
    <p:sldId id="454"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p:cViewPr varScale="1">
        <p:scale>
          <a:sx n="92" d="100"/>
          <a:sy n="92" d="100"/>
        </p:scale>
        <p:origin x="912"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7010400" y="6492877"/>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mtClean="0"/>
              <a:pPr/>
              <a:t>1</a:t>
            </a:fld>
            <a:endParaRPr lang="ja-JP" altLang="en-US" dirty="0"/>
          </a:p>
        </p:txBody>
      </p:sp>
      <p:sp>
        <p:nvSpPr>
          <p:cNvPr id="8" name="テキスト ボックス 7">
            <a:extLst>
              <a:ext uri="{FF2B5EF4-FFF2-40B4-BE49-F238E27FC236}">
                <a16:creationId xmlns:a16="http://schemas.microsoft.com/office/drawing/2014/main" id="{ACD9FF7C-8AAB-4C41-B474-8CB52465270E}"/>
              </a:ext>
            </a:extLst>
          </p:cNvPr>
          <p:cNvSpPr txBox="1"/>
          <p:nvPr/>
        </p:nvSpPr>
        <p:spPr>
          <a:xfrm>
            <a:off x="175466" y="3706616"/>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2025</a:t>
            </a:r>
            <a:r>
              <a:rPr lang="ja-JP" altLang="en-US" sz="1100" dirty="0">
                <a:latin typeface="ＭＳ ゴシック" panose="020B0609070205080204" pitchFamily="49" charset="-128"/>
                <a:ea typeface="ＭＳ ゴシック" panose="020B0609070205080204" pitchFamily="49" charset="-128"/>
              </a:rPr>
              <a:t>（令和７）年度を初年度とし、</a:t>
            </a:r>
            <a:r>
              <a:rPr lang="en-US" altLang="ja-JP" sz="1100" dirty="0">
                <a:latin typeface="ＭＳ ゴシック" panose="020B0609070205080204" pitchFamily="49" charset="-128"/>
                <a:ea typeface="ＭＳ ゴシック" panose="020B0609070205080204" pitchFamily="49" charset="-128"/>
              </a:rPr>
              <a:t>2029</a:t>
            </a:r>
            <a:r>
              <a:rPr lang="ja-JP" altLang="en-US" sz="1100" dirty="0">
                <a:latin typeface="ＭＳ ゴシック" panose="020B0609070205080204" pitchFamily="49" charset="-128"/>
                <a:ea typeface="ＭＳ ゴシック" panose="020B0609070205080204" pitchFamily="49" charset="-128"/>
              </a:rPr>
              <a:t>（令和</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）年度を目標とする５年間を見据えた計画。</a:t>
            </a:r>
            <a:endParaRPr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E26A0784-A4BA-4FB7-9C8A-B5AC48411F62}"/>
              </a:ext>
            </a:extLst>
          </p:cNvPr>
          <p:cNvSpPr txBox="1"/>
          <p:nvPr/>
        </p:nvSpPr>
        <p:spPr>
          <a:xfrm>
            <a:off x="207762" y="3337284"/>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１－（２）　計画期間</a:t>
            </a:r>
          </a:p>
        </p:txBody>
      </p:sp>
      <p:sp>
        <p:nvSpPr>
          <p:cNvPr id="10" name="テキスト ボックス 9">
            <a:extLst>
              <a:ext uri="{FF2B5EF4-FFF2-40B4-BE49-F238E27FC236}">
                <a16:creationId xmlns:a16="http://schemas.microsoft.com/office/drawing/2014/main" id="{1A3C950F-B552-44A8-A53D-CEF4823E106B}"/>
              </a:ext>
            </a:extLst>
          </p:cNvPr>
          <p:cNvSpPr txBox="1"/>
          <p:nvPr/>
        </p:nvSpPr>
        <p:spPr>
          <a:xfrm>
            <a:off x="207762" y="4086181"/>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１－（３）　計画の位置づけ（子ども計画との整合性）</a:t>
            </a:r>
          </a:p>
        </p:txBody>
      </p:sp>
      <p:sp>
        <p:nvSpPr>
          <p:cNvPr id="11" name="テキスト ボックス 10">
            <a:extLst>
              <a:ext uri="{FF2B5EF4-FFF2-40B4-BE49-F238E27FC236}">
                <a16:creationId xmlns:a16="http://schemas.microsoft.com/office/drawing/2014/main" id="{2784A5B5-8F61-46EB-B47D-0F5889485E11}"/>
              </a:ext>
            </a:extLst>
          </p:cNvPr>
          <p:cNvSpPr txBox="1"/>
          <p:nvPr/>
        </p:nvSpPr>
        <p:spPr>
          <a:xfrm>
            <a:off x="326254" y="4458114"/>
            <a:ext cx="8710241" cy="430887"/>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子ども・子育て支援法第</a:t>
            </a:r>
            <a:r>
              <a:rPr lang="en-US" altLang="ja-JP" sz="1100" dirty="0">
                <a:latin typeface="ＭＳ ゴシック" panose="020B0609070205080204" pitchFamily="49" charset="-128"/>
                <a:ea typeface="ＭＳ ゴシック" panose="020B0609070205080204" pitchFamily="49" charset="-128"/>
              </a:rPr>
              <a:t>62</a:t>
            </a:r>
            <a:r>
              <a:rPr lang="ja-JP" altLang="en-US" sz="1100" dirty="0">
                <a:latin typeface="ＭＳ ゴシック" panose="020B0609070205080204" pitchFamily="49" charset="-128"/>
                <a:ea typeface="ＭＳ ゴシック" panose="020B0609070205080204" pitchFamily="49" charset="-128"/>
              </a:rPr>
              <a:t>条第２項第５号（令和８年４月１日以降は第６号）に基づく都道府県社会的養育推進計画として大阪府</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子ども計画に包含しています。</a:t>
            </a:r>
            <a:endParaRPr lang="en-US" altLang="ja-JP" sz="105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１ー（１）　計画の基本的方向性</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326255" y="788857"/>
            <a:ext cx="8710241" cy="2462213"/>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これまで、大阪府では、第三次計画に基づき、実父母や親族等を養育者とする環境を最優先として、家庭での養育が困難または適当</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でない場合は、里親家庭等による「家庭における養育環境と同様の養育環境」による養育を推進するとともに、児童養護施設等の小規模かつ地域分散化等の取組みを進め、施設による「できる限り良好な家庭的環境」を整備してきました。本計画においてもその基本的方向性が変わるものではなく、令和４年改正児童福祉法等の内容も踏まえ、一層の取組推進が求められているものです。</a:t>
            </a:r>
          </a:p>
          <a:p>
            <a:r>
              <a:rPr lang="ja-JP" altLang="en-US" sz="1100" dirty="0">
                <a:latin typeface="ＭＳ ゴシック" panose="020B0609070205080204" pitchFamily="49" charset="-128"/>
                <a:ea typeface="ＭＳ ゴシック" panose="020B0609070205080204" pitchFamily="49" charset="-128"/>
              </a:rPr>
              <a:t>　そこで、大阪府では第４次計画の策定にあたり、以下の第３次計画の理念を引き継ぐこととします。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「あらゆる子どもが権利の主体として尊重され、社会的養育におけるすべての主体が「子どもの最善の利益」を追求することで、</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子どもがぬくもりの中で育ち、自立できる社会の実現」</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これは、平成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年改正児童福祉法による子どもの権利保障を踏まえ、社会的養育に関わる全ての主体が適切な役割分担のもと、力を</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合わせて子どもの最善の利益を追求し、子どもの健やかな育ちと自立を目指すことを旨として掲げたものであり、継続的に目指すべき</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理念です。大阪府は、子どもの権利擁護と次世代育成の観点から、大阪府における社会的養育の実情もふまえつつ、市町村、里親、</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児童福祉施設、地域の関係機関及び府民と協働し、社会全体で、家庭での養育及び一人ひとりの子どものニーズに応じた支援ができる</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よう、本計画を策定します。</a:t>
            </a:r>
          </a:p>
        </p:txBody>
      </p:sp>
      <p:sp>
        <p:nvSpPr>
          <p:cNvPr id="14" name="四角形: 角を丸くする 13">
            <a:extLst>
              <a:ext uri="{FF2B5EF4-FFF2-40B4-BE49-F238E27FC236}">
                <a16:creationId xmlns:a16="http://schemas.microsoft.com/office/drawing/2014/main" id="{297C4197-A711-4E88-A1CF-4AE50DE52889}"/>
              </a:ext>
            </a:extLst>
          </p:cNvPr>
          <p:cNvSpPr/>
          <p:nvPr/>
        </p:nvSpPr>
        <p:spPr>
          <a:xfrm>
            <a:off x="6261250" y="121245"/>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15" name="テキスト ボックス 14">
            <a:extLst>
              <a:ext uri="{FF2B5EF4-FFF2-40B4-BE49-F238E27FC236}">
                <a16:creationId xmlns:a16="http://schemas.microsoft.com/office/drawing/2014/main" id="{9CFF2AF0-AE4B-45DC-9AE8-1884A198FD90}"/>
              </a:ext>
            </a:extLst>
          </p:cNvPr>
          <p:cNvSpPr txBox="1"/>
          <p:nvPr/>
        </p:nvSpPr>
        <p:spPr>
          <a:xfrm>
            <a:off x="175466" y="26360"/>
            <a:ext cx="7780910"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a:t>
            </a:r>
            <a:r>
              <a:rPr lang="ja-JP" altLang="en-US" dirty="0">
                <a:latin typeface="HGP創英角ｺﾞｼｯｸUB" pitchFamily="50" charset="-128"/>
                <a:ea typeface="HGP創英角ｺﾞｼｯｸUB" pitchFamily="50" charset="-128"/>
              </a:rPr>
              <a:t>計画（素案）</a:t>
            </a:r>
            <a:endParaRPr kumimoji="1" lang="ja-JP" altLang="en-US" dirty="0">
              <a:latin typeface="HGP創英角ｺﾞｼｯｸUB" pitchFamily="50" charset="-128"/>
              <a:ea typeface="HGP創英角ｺﾞｼｯｸUB" pitchFamily="50" charset="-128"/>
            </a:endParaRPr>
          </a:p>
        </p:txBody>
      </p:sp>
      <p:sp>
        <p:nvSpPr>
          <p:cNvPr id="4" name="テキスト ボックス 3">
            <a:extLst>
              <a:ext uri="{FF2B5EF4-FFF2-40B4-BE49-F238E27FC236}">
                <a16:creationId xmlns:a16="http://schemas.microsoft.com/office/drawing/2014/main" id="{5D4EEE8C-867A-474C-8581-790B3B1F9CDD}"/>
              </a:ext>
            </a:extLst>
          </p:cNvPr>
          <p:cNvSpPr txBox="1"/>
          <p:nvPr/>
        </p:nvSpPr>
        <p:spPr>
          <a:xfrm>
            <a:off x="378004" y="4877111"/>
            <a:ext cx="8460000" cy="1561966"/>
          </a:xfrm>
          <a:prstGeom prst="rect">
            <a:avLst/>
          </a:prstGeom>
          <a:noFill/>
          <a:ln>
            <a:solidFill>
              <a:schemeClr val="tx1"/>
            </a:solidFill>
            <a:prstDash val="dash"/>
          </a:ln>
        </p:spPr>
        <p:txBody>
          <a:bodyPr wrap="square" rtlCol="0">
            <a:spAutoFit/>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参考</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子ども・子育て支援法抜粋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第六十二条　都道府県は、基本指針に即して、五年を一期とする教育・保育及び地域子ども・子育て支援事業の提供体制の確保その他</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この法律に基づく業務の円滑な実施に関する計画（以下「都道府県子ども・子育て支援事業支援計画」という。）を定めるものとする。</a:t>
            </a: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２　都道府県子ども・子育て支援事業支援計画においては、次に掲げる事項を定めるものとする。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（中略）</a:t>
            </a:r>
          </a:p>
          <a:p>
            <a:pPr indent="-720000"/>
            <a:r>
              <a:rPr lang="ja-JP" altLang="en-US" sz="1050" dirty="0">
                <a:latin typeface="ＭＳ ゴシック" panose="020B0609070205080204" pitchFamily="49" charset="-128"/>
                <a:ea typeface="ＭＳ ゴシック" panose="020B0609070205080204" pitchFamily="49" charset="-128"/>
              </a:rPr>
              <a:t>  五　保護を要する子どもの養育環境の整備　（後略）</a:t>
            </a:r>
            <a:endParaRPr lang="en-US" altLang="ja-JP" sz="105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zh-TW" altLang="en-US" sz="1050" dirty="0">
                <a:latin typeface="ＭＳ ゴシック" panose="020B0609070205080204" pitchFamily="49" charset="-128"/>
                <a:ea typeface="ＭＳ ゴシック" panose="020B0609070205080204" pitchFamily="49" charset="-128"/>
              </a:rPr>
              <a:t>次世代育成支援対策推進法第９条第１項</a:t>
            </a:r>
            <a:r>
              <a:rPr lang="ja-JP" altLang="en-US" sz="1050" dirty="0">
                <a:latin typeface="ＭＳ ゴシック" panose="020B0609070205080204" pitchFamily="49" charset="-128"/>
                <a:ea typeface="ＭＳ ゴシック" panose="020B0609070205080204" pitchFamily="49" charset="-128"/>
              </a:rPr>
              <a:t>に規定する都道府県行動計画においても「保護を要する子どもの養育環境の整備」を策定する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ことができるとされている。</a:t>
            </a:r>
            <a:endParaRPr lang="en-US" altLang="ja-JP" sz="1100" dirty="0">
              <a:latin typeface="ＭＳ ゴシック" panose="020B0609070205080204" pitchFamily="49" charset="-128"/>
              <a:ea typeface="ＭＳ ゴシック" panose="020B0609070205080204" pitchFamily="49" charset="-128"/>
            </a:endParaRPr>
          </a:p>
        </p:txBody>
      </p:sp>
      <p:sp>
        <p:nvSpPr>
          <p:cNvPr id="16" name="正方形/長方形 15">
            <a:extLst>
              <a:ext uri="{FF2B5EF4-FFF2-40B4-BE49-F238E27FC236}">
                <a16:creationId xmlns:a16="http://schemas.microsoft.com/office/drawing/2014/main" id="{672EE6A2-3207-4846-87DD-D2DBE730097D}"/>
              </a:ext>
            </a:extLst>
          </p:cNvPr>
          <p:cNvSpPr/>
          <p:nvPr/>
        </p:nvSpPr>
        <p:spPr>
          <a:xfrm>
            <a:off x="7824529" y="76161"/>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a:t>
            </a:r>
            <a:r>
              <a:rPr kumimoji="1" lang="en-US" altLang="ja-JP" b="1" dirty="0">
                <a:solidFill>
                  <a:schemeClr val="tx1"/>
                </a:solidFill>
              </a:rPr>
              <a:t>11</a:t>
            </a:r>
            <a:endParaRPr kumimoji="1" lang="ja-JP" altLang="en-US" b="1" dirty="0">
              <a:solidFill>
                <a:schemeClr val="tx1"/>
              </a:solidFill>
            </a:endParaRPr>
          </a:p>
        </p:txBody>
      </p:sp>
      <p:sp>
        <p:nvSpPr>
          <p:cNvPr id="17" name="正方形/長方形 16">
            <a:extLst>
              <a:ext uri="{FF2B5EF4-FFF2-40B4-BE49-F238E27FC236}">
                <a16:creationId xmlns:a16="http://schemas.microsoft.com/office/drawing/2014/main" id="{A32864CF-9A09-4BAE-B152-D350FCEFED72}"/>
              </a:ext>
            </a:extLst>
          </p:cNvPr>
          <p:cNvSpPr/>
          <p:nvPr/>
        </p:nvSpPr>
        <p:spPr>
          <a:xfrm>
            <a:off x="2051720" y="6458354"/>
            <a:ext cx="6786284" cy="365125"/>
          </a:xfrm>
          <a:prstGeom prst="rect">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なお、本計画は令和</a:t>
            </a:r>
            <a:r>
              <a:rPr kumimoji="1" lang="en-US" altLang="ja-JP" sz="1000" dirty="0">
                <a:solidFill>
                  <a:schemeClr val="tx1"/>
                </a:solidFill>
                <a:latin typeface="ＭＳ ゴシック" panose="020B0609070205080204" pitchFamily="49" charset="-128"/>
                <a:ea typeface="ＭＳ ゴシック" panose="020B0609070205080204" pitchFamily="49" charset="-128"/>
              </a:rPr>
              <a:t>6</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年度末時点の府所管にかかる計画として策定。政令市及び児童相談所設置市については別途作成（項目</a:t>
            </a:r>
            <a:r>
              <a:rPr kumimoji="1" lang="en-US" altLang="ja-JP" sz="1000" dirty="0">
                <a:solidFill>
                  <a:schemeClr val="tx1"/>
                </a:solidFill>
                <a:latin typeface="ＭＳ ゴシック" panose="020B0609070205080204" pitchFamily="49" charset="-128"/>
                <a:ea typeface="ＭＳ ゴシック" panose="020B0609070205080204" pitchFamily="49" charset="-128"/>
              </a:rPr>
              <a:t>17</a:t>
            </a:r>
            <a:r>
              <a:rPr kumimoji="1" lang="ja-JP" altLang="en-US" sz="1000" dirty="0">
                <a:solidFill>
                  <a:schemeClr val="tx1"/>
                </a:solidFill>
                <a:latin typeface="ＭＳ ゴシック" panose="020B0609070205080204" pitchFamily="49" charset="-128"/>
                <a:ea typeface="ＭＳ ゴシック" panose="020B0609070205080204" pitchFamily="49" charset="-128"/>
              </a:rPr>
              <a:t>に概要を掲載）をして</a:t>
            </a:r>
            <a:r>
              <a:rPr lang="ja-JP" altLang="en-US" sz="1000" dirty="0">
                <a:solidFill>
                  <a:schemeClr val="tx1"/>
                </a:solidFill>
                <a:latin typeface="ＭＳ ゴシック" panose="020B0609070205080204" pitchFamily="49" charset="-128"/>
                <a:ea typeface="ＭＳ ゴシック" panose="020B0609070205080204" pitchFamily="49" charset="-128"/>
              </a:rPr>
              <a:t>おり</a:t>
            </a:r>
            <a:r>
              <a:rPr kumimoji="1" lang="ja-JP" altLang="en-US" sz="1000" dirty="0">
                <a:solidFill>
                  <a:schemeClr val="tx1"/>
                </a:solidFill>
                <a:latin typeface="ＭＳ ゴシック" panose="020B0609070205080204" pitchFamily="49" charset="-128"/>
                <a:ea typeface="ＭＳ ゴシック" panose="020B0609070205080204" pitchFamily="49" charset="-128"/>
              </a:rPr>
              <a:t>、記載データについては政令市を除外しています。</a:t>
            </a:r>
          </a:p>
        </p:txBody>
      </p:sp>
    </p:spTree>
    <p:extLst>
      <p:ext uri="{BB962C8B-B14F-4D97-AF65-F5344CB8AC3E}">
        <p14:creationId xmlns:p14="http://schemas.microsoft.com/office/powerpoint/2010/main" val="219363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DDBD38D-81A9-460B-8E94-922E4A458377}"/>
              </a:ext>
            </a:extLst>
          </p:cNvPr>
          <p:cNvSpPr/>
          <p:nvPr/>
        </p:nvSpPr>
        <p:spPr>
          <a:xfrm>
            <a:off x="142853" y="446229"/>
            <a:ext cx="8920575" cy="5910981"/>
          </a:xfrm>
          <a:prstGeom prst="roundRect">
            <a:avLst>
              <a:gd name="adj" fmla="val 5915"/>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5" name="正方形/長方形 24">
            <a:extLst>
              <a:ext uri="{FF2B5EF4-FFF2-40B4-BE49-F238E27FC236}">
                <a16:creationId xmlns:a16="http://schemas.microsoft.com/office/drawing/2014/main" id="{1F8EA340-C2A4-4F57-8AA8-FBFC85C2E0E6}"/>
              </a:ext>
            </a:extLst>
          </p:cNvPr>
          <p:cNvSpPr/>
          <p:nvPr/>
        </p:nvSpPr>
        <p:spPr>
          <a:xfrm>
            <a:off x="107077" y="500790"/>
            <a:ext cx="1640926" cy="206962"/>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50" b="1" dirty="0">
                <a:solidFill>
                  <a:schemeClr val="tx1"/>
                </a:solidFill>
                <a:latin typeface="ＭＳ ゴシック" panose="020B0609070205080204" pitchFamily="49" charset="-128"/>
                <a:ea typeface="ＭＳ ゴシック" panose="020B0609070205080204" pitchFamily="49" charset="-128"/>
              </a:rPr>
              <a:t>第三次計画の検証</a:t>
            </a:r>
          </a:p>
        </p:txBody>
      </p:sp>
      <p:sp>
        <p:nvSpPr>
          <p:cNvPr id="19" name="テキスト ボックス 18">
            <a:extLst>
              <a:ext uri="{FF2B5EF4-FFF2-40B4-BE49-F238E27FC236}">
                <a16:creationId xmlns:a16="http://schemas.microsoft.com/office/drawing/2014/main" id="{1E472211-F708-4C93-926D-E551CD1ADC10}"/>
              </a:ext>
            </a:extLst>
          </p:cNvPr>
          <p:cNvSpPr txBox="1"/>
          <p:nvPr/>
        </p:nvSpPr>
        <p:spPr>
          <a:xfrm>
            <a:off x="107504" y="105087"/>
            <a:ext cx="6794714"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４．第四次大阪府社会的養育体制整備計画構成（案）</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graphicFrame>
        <p:nvGraphicFramePr>
          <p:cNvPr id="33" name="表 25">
            <a:extLst>
              <a:ext uri="{FF2B5EF4-FFF2-40B4-BE49-F238E27FC236}">
                <a16:creationId xmlns:a16="http://schemas.microsoft.com/office/drawing/2014/main" id="{11F9E3A5-B4B2-4B46-90F6-C436AD8235BA}"/>
              </a:ext>
            </a:extLst>
          </p:cNvPr>
          <p:cNvGraphicFramePr>
            <a:graphicFrameLocks noGrp="1"/>
          </p:cNvGraphicFramePr>
          <p:nvPr>
            <p:extLst>
              <p:ext uri="{D42A27DB-BD31-4B8C-83A1-F6EECF244321}">
                <p14:modId xmlns:p14="http://schemas.microsoft.com/office/powerpoint/2010/main" val="143573521"/>
              </p:ext>
            </p:extLst>
          </p:nvPr>
        </p:nvGraphicFramePr>
        <p:xfrm>
          <a:off x="289871" y="4669725"/>
          <a:ext cx="7882529" cy="1082824"/>
        </p:xfrm>
        <a:graphic>
          <a:graphicData uri="http://schemas.openxmlformats.org/drawingml/2006/table">
            <a:tbl>
              <a:tblPr firstRow="1" bandRow="1">
                <a:tableStyleId>{5C22544A-7EE6-4342-B048-85BDC9FD1C3A}</a:tableStyleId>
              </a:tblPr>
              <a:tblGrid>
                <a:gridCol w="797736">
                  <a:extLst>
                    <a:ext uri="{9D8B030D-6E8A-4147-A177-3AD203B41FA5}">
                      <a16:colId xmlns:a16="http://schemas.microsoft.com/office/drawing/2014/main" val="2161127627"/>
                    </a:ext>
                  </a:extLst>
                </a:gridCol>
                <a:gridCol w="1756201">
                  <a:extLst>
                    <a:ext uri="{9D8B030D-6E8A-4147-A177-3AD203B41FA5}">
                      <a16:colId xmlns:a16="http://schemas.microsoft.com/office/drawing/2014/main" val="3417195726"/>
                    </a:ext>
                  </a:extLst>
                </a:gridCol>
                <a:gridCol w="1332148">
                  <a:extLst>
                    <a:ext uri="{9D8B030D-6E8A-4147-A177-3AD203B41FA5}">
                      <a16:colId xmlns:a16="http://schemas.microsoft.com/office/drawing/2014/main" val="1109945205"/>
                    </a:ext>
                  </a:extLst>
                </a:gridCol>
                <a:gridCol w="1332148">
                  <a:extLst>
                    <a:ext uri="{9D8B030D-6E8A-4147-A177-3AD203B41FA5}">
                      <a16:colId xmlns:a16="http://schemas.microsoft.com/office/drawing/2014/main" val="716778900"/>
                    </a:ext>
                  </a:extLst>
                </a:gridCol>
                <a:gridCol w="1332148">
                  <a:extLst>
                    <a:ext uri="{9D8B030D-6E8A-4147-A177-3AD203B41FA5}">
                      <a16:colId xmlns:a16="http://schemas.microsoft.com/office/drawing/2014/main" val="1422522911"/>
                    </a:ext>
                  </a:extLst>
                </a:gridCol>
                <a:gridCol w="1332148">
                  <a:extLst>
                    <a:ext uri="{9D8B030D-6E8A-4147-A177-3AD203B41FA5}">
                      <a16:colId xmlns:a16="http://schemas.microsoft.com/office/drawing/2014/main" val="4026619467"/>
                    </a:ext>
                  </a:extLst>
                </a:gridCol>
              </a:tblGrid>
              <a:tr h="232440">
                <a:tc gridSpan="2">
                  <a:txBody>
                    <a:bodyPr/>
                    <a:lstStyle/>
                    <a:p>
                      <a:pPr algn="ctr"/>
                      <a:r>
                        <a:rPr kumimoji="1" lang="ja-JP" altLang="en-US" sz="1000" dirty="0">
                          <a:latin typeface="ＭＳ ゴシック" panose="020B0609070205080204" pitchFamily="49" charset="-128"/>
                          <a:ea typeface="ＭＳ ゴシック" panose="020B0609070205080204" pitchFamily="49" charset="-128"/>
                        </a:rPr>
                        <a:t>里親委託率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r>
                        <a:rPr kumimoji="1" lang="en-US" altLang="ja-JP" sz="1000" dirty="0">
                          <a:latin typeface="ＭＳ ゴシック" panose="020B0609070205080204" pitchFamily="49" charset="-128"/>
                          <a:ea typeface="ＭＳ ゴシック" panose="020B0609070205080204" pitchFamily="49" charset="-128"/>
                        </a:rPr>
                        <a:t>17</a:t>
                      </a:r>
                      <a:r>
                        <a:rPr kumimoji="1" lang="ja-JP" altLang="en-US" sz="1000" dirty="0">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595454"/>
                  </a:ext>
                </a:extLst>
              </a:tr>
              <a:tr h="232440">
                <a:tc rowSpan="2">
                  <a:txBody>
                    <a:bodyPr/>
                    <a:lstStyle/>
                    <a:p>
                      <a:pPr algn="ctr"/>
                      <a:r>
                        <a:rPr kumimoji="1" lang="ja-JP" altLang="en-US" sz="1000" dirty="0">
                          <a:latin typeface="ＭＳ ゴシック" panose="020B0609070205080204" pitchFamily="49" charset="-128"/>
                          <a:ea typeface="ＭＳ ゴシック" panose="020B0609070205080204" pitchFamily="49"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latin typeface="ＭＳ ゴシック" panose="020B0609070205080204" pitchFamily="49" charset="-128"/>
                          <a:ea typeface="ＭＳ ゴシック" panose="020B0609070205080204" pitchFamily="49" charset="-128"/>
                        </a:rPr>
                        <a:t>令和</a:t>
                      </a:r>
                      <a:r>
                        <a:rPr kumimoji="1" lang="en-US" altLang="ja-JP" sz="1000" dirty="0">
                          <a:latin typeface="ＭＳ ゴシック" panose="020B0609070205080204" pitchFamily="49" charset="-128"/>
                          <a:ea typeface="ＭＳ ゴシック" panose="020B0609070205080204" pitchFamily="49" charset="-128"/>
                        </a:rPr>
                        <a:t>11</a:t>
                      </a:r>
                      <a:r>
                        <a:rPr kumimoji="1" lang="ja-JP" altLang="en-US" sz="1000" dirty="0">
                          <a:latin typeface="ＭＳ ゴシック" panose="020B0609070205080204" pitchFamily="49" charset="-128"/>
                          <a:ea typeface="ＭＳ ゴシック" panose="020B0609070205080204" pitchFamily="49" charset="-128"/>
                        </a:rPr>
                        <a:t>年度末 委託率</a:t>
                      </a:r>
                      <a:endParaRPr kumimoji="1" lang="en-US" altLang="ja-JP" sz="10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64%</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44%</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38%</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42%</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8333493"/>
                  </a:ext>
                </a:extLst>
              </a:tr>
              <a:tr h="232440">
                <a:tc vMerge="1">
                  <a:txBody>
                    <a:bodyPr/>
                    <a:lstStyle/>
                    <a:p>
                      <a:pPr algn="ctr"/>
                      <a:endParaRPr kumimoji="1" lang="zh-TW"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l"/>
                      <a:r>
                        <a:rPr kumimoji="1" lang="ja-JP" altLang="en-US" sz="1000" dirty="0">
                          <a:latin typeface="ＭＳ ゴシック" panose="020B0609070205080204" pitchFamily="49" charset="-128"/>
                          <a:ea typeface="ＭＳ ゴシック" panose="020B0609070205080204" pitchFamily="49" charset="-128"/>
                        </a:rPr>
                        <a:t>令和６年度末 委託率</a:t>
                      </a:r>
                      <a:endParaRPr kumimoji="1" lang="en-US" altLang="ja-JP" sz="10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47%</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28%</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24%</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26%</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1116277"/>
                  </a:ext>
                </a:extLst>
              </a:tr>
              <a:tr h="290344">
                <a:tc>
                  <a:txBody>
                    <a:bodyPr/>
                    <a:lstStyle/>
                    <a:p>
                      <a:pPr algn="ctr"/>
                      <a:r>
                        <a:rPr kumimoji="1" lang="ja-JP" altLang="en-US" sz="1000" dirty="0">
                          <a:latin typeface="ＭＳ ゴシック" panose="020B0609070205080204" pitchFamily="49" charset="-128"/>
                          <a:ea typeface="ＭＳ ゴシック" panose="020B0609070205080204" pitchFamily="49" charset="-128"/>
                        </a:rPr>
                        <a:t>実績</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dirty="0">
                          <a:latin typeface="ＭＳ ゴシック" panose="020B0609070205080204" pitchFamily="49" charset="-128"/>
                          <a:ea typeface="ＭＳ ゴシック" panose="020B0609070205080204" pitchFamily="49" charset="-128"/>
                        </a:rPr>
                        <a:t>令和５年度末 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18.6%</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18.1%</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12.2%</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13.7%</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9277587"/>
                  </a:ext>
                </a:extLst>
              </a:tr>
            </a:tbl>
          </a:graphicData>
        </a:graphic>
      </p:graphicFrame>
      <p:sp>
        <p:nvSpPr>
          <p:cNvPr id="37" name="テキスト ボックス 36">
            <a:extLst>
              <a:ext uri="{FF2B5EF4-FFF2-40B4-BE49-F238E27FC236}">
                <a16:creationId xmlns:a16="http://schemas.microsoft.com/office/drawing/2014/main" id="{A7FBEE7E-9106-4729-84FD-8FABC06A5666}"/>
              </a:ext>
            </a:extLst>
          </p:cNvPr>
          <p:cNvSpPr txBox="1"/>
          <p:nvPr/>
        </p:nvSpPr>
        <p:spPr>
          <a:xfrm>
            <a:off x="216994" y="4447279"/>
            <a:ext cx="4427014" cy="261610"/>
          </a:xfrm>
          <a:prstGeom prst="rect">
            <a:avLst/>
          </a:prstGeom>
          <a:noFill/>
        </p:spPr>
        <p:txBody>
          <a:bodyPr wrap="square" rtlCol="0">
            <a:spAutoFit/>
          </a:bodyPr>
          <a:lstStyle/>
          <a:p>
            <a:r>
              <a:rPr lang="ja-JP" altLang="en-US" sz="1100" b="1" dirty="0">
                <a:latin typeface="ＭＳ ゴシック" panose="020B0609070205080204" pitchFamily="49" charset="-128"/>
                <a:ea typeface="ＭＳ ゴシック" panose="020B0609070205080204" pitchFamily="49" charset="-128"/>
              </a:rPr>
              <a:t>■家庭における養育環境と同様の養育環境（里親委託等）の推進</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42" name="テキスト ボックス 41">
            <a:extLst>
              <a:ext uri="{FF2B5EF4-FFF2-40B4-BE49-F238E27FC236}">
                <a16:creationId xmlns:a16="http://schemas.microsoft.com/office/drawing/2014/main" id="{34DDDBAA-FA8C-49B1-9BA9-6C6548864799}"/>
              </a:ext>
            </a:extLst>
          </p:cNvPr>
          <p:cNvSpPr txBox="1"/>
          <p:nvPr/>
        </p:nvSpPr>
        <p:spPr>
          <a:xfrm>
            <a:off x="420139" y="5783426"/>
            <a:ext cx="8482704" cy="1044000"/>
          </a:xfrm>
          <a:prstGeom prst="rect">
            <a:avLst/>
          </a:prstGeom>
          <a:noFill/>
          <a:ln>
            <a:solidFill>
              <a:schemeClr val="tx1"/>
            </a:solidFill>
            <a:prstDash val="sysDot"/>
          </a:ln>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・新規里親の開拓から里親による養育を包括的に支援するフォスタリング機関の設置、子ども家庭センターへの家庭移行推進チーム</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設置等に取組みます。</a:t>
            </a:r>
          </a:p>
          <a:p>
            <a:r>
              <a:rPr lang="ja-JP" altLang="en-US" sz="1100" dirty="0">
                <a:latin typeface="ＭＳ ゴシック" panose="020B0609070205080204" pitchFamily="49" charset="-128"/>
                <a:ea typeface="ＭＳ ゴシック" panose="020B0609070205080204" pitchFamily="49" charset="-128"/>
              </a:rPr>
              <a:t>・里親の加齢等の理由による登録消除もあり、全体として里親登録数は伸び悩んでいます。</a:t>
            </a:r>
          </a:p>
        </p:txBody>
      </p:sp>
      <p:sp>
        <p:nvSpPr>
          <p:cNvPr id="21" name="テキスト ボックス 20">
            <a:extLst>
              <a:ext uri="{FF2B5EF4-FFF2-40B4-BE49-F238E27FC236}">
                <a16:creationId xmlns:a16="http://schemas.microsoft.com/office/drawing/2014/main" id="{748AEAFF-986E-4838-BF81-9A6E1A923F96}"/>
              </a:ext>
            </a:extLst>
          </p:cNvPr>
          <p:cNvSpPr txBox="1"/>
          <p:nvPr/>
        </p:nvSpPr>
        <p:spPr>
          <a:xfrm>
            <a:off x="211562" y="713179"/>
            <a:ext cx="3097136" cy="261610"/>
          </a:xfrm>
          <a:prstGeom prst="rect">
            <a:avLst/>
          </a:prstGeom>
          <a:noFill/>
        </p:spPr>
        <p:txBody>
          <a:bodyPr wrap="square" rtlCol="0">
            <a:spAutoFit/>
          </a:bodyPr>
          <a:lstStyle/>
          <a:p>
            <a:r>
              <a:rPr lang="ja-JP" altLang="en-US" sz="1100" b="1" dirty="0">
                <a:latin typeface="ＭＳ ゴシック" panose="020B0609070205080204" pitchFamily="49" charset="-128"/>
                <a:ea typeface="ＭＳ ゴシック" panose="020B0609070205080204" pitchFamily="49" charset="-128"/>
              </a:rPr>
              <a:t>■府の主な取組み状況</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D90F11B4-E973-4BB7-88B3-BBD123889AE1}"/>
              </a:ext>
            </a:extLst>
          </p:cNvPr>
          <p:cNvSpPr txBox="1"/>
          <p:nvPr/>
        </p:nvSpPr>
        <p:spPr>
          <a:xfrm>
            <a:off x="273844" y="946512"/>
            <a:ext cx="8658594" cy="3477875"/>
          </a:xfrm>
          <a:prstGeom prst="rect">
            <a:avLst/>
          </a:prstGeom>
          <a:solidFill>
            <a:schemeClr val="accent3">
              <a:lumMod val="20000"/>
              <a:lumOff val="80000"/>
            </a:schemeClr>
          </a:solidFill>
          <a:ln>
            <a:solidFill>
              <a:schemeClr val="tx1"/>
            </a:solidFill>
            <a:prstDash val="solid"/>
          </a:ln>
        </p:spPr>
        <p:txBody>
          <a:bodyPr wrap="square" rtlCol="0">
            <a:spAutoFit/>
          </a:bodyPr>
          <a:lstStyle/>
          <a:p>
            <a:r>
              <a:rPr lang="ja-JP" altLang="en-US" sz="1100" b="1" u="sng" dirty="0">
                <a:latin typeface="ＭＳ ゴシック" panose="020B0609070205080204" pitchFamily="49" charset="-128"/>
                <a:ea typeface="ＭＳ ゴシック" panose="020B0609070205080204" pitchFamily="49" charset="-128"/>
              </a:rPr>
              <a:t>○ 市町村の子ども家庭支援体制の構築に向けた支援</a:t>
            </a:r>
            <a:endParaRPr lang="en-US" altLang="ja-JP" sz="1100" b="1" u="sng"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≪具体的取組≫</a:t>
            </a:r>
            <a:endParaRPr lang="en-US" altLang="ja-JP" sz="1100" dirty="0">
              <a:latin typeface="ＭＳ ゴシック" panose="020B0609070205080204" pitchFamily="49" charset="-128"/>
              <a:ea typeface="ＭＳ ゴシック" panose="020B0609070205080204" pitchFamily="49" charset="-128"/>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rPr>
              <a:t>　　　・</a:t>
            </a:r>
            <a:r>
              <a:rPr lang="ja-JP"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府内全市町村において、</a:t>
            </a:r>
            <a:r>
              <a:rPr lang="ja-JP" altLang="en-US" sz="1100" dirty="0">
                <a:solidFill>
                  <a:schemeClr val="tx1"/>
                </a:solidFill>
                <a:latin typeface="ＭＳ ゴシック" panose="020B0609070205080204" pitchFamily="49" charset="-128"/>
                <a:ea typeface="ＭＳ ゴシック" panose="020B0609070205080204" pitchFamily="49" charset="-128"/>
                <a:cs typeface="Times New Roman"/>
              </a:rPr>
              <a:t>「子育て世代包括</a:t>
            </a:r>
            <a:r>
              <a:rPr lang="ja-JP" altLang="en-US" sz="1100" dirty="0">
                <a:latin typeface="ＭＳ ゴシック" panose="020B0609070205080204" pitchFamily="49" charset="-128"/>
                <a:ea typeface="ＭＳ ゴシック" panose="020B0609070205080204" pitchFamily="49" charset="-128"/>
                <a:cs typeface="Times New Roman"/>
              </a:rPr>
              <a:t>支援センター」の設置が完了（令和２年度末）</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・市町村子ども家庭総合支援拠点については、 </a:t>
            </a:r>
            <a:r>
              <a:rPr lang="en-US" altLang="ja-JP" sz="1100" dirty="0">
                <a:latin typeface="ＭＳ ゴシック" panose="020B0609070205080204" pitchFamily="49" charset="-128"/>
                <a:ea typeface="ＭＳ ゴシック" panose="020B0609070205080204" pitchFamily="49" charset="-128"/>
                <a:cs typeface="Times New Roman"/>
              </a:rPr>
              <a:t>39</a:t>
            </a:r>
            <a:r>
              <a:rPr lang="ja-JP" altLang="en-US" sz="1100" dirty="0">
                <a:latin typeface="ＭＳ ゴシック" panose="020B0609070205080204" pitchFamily="49" charset="-128"/>
                <a:ea typeface="ＭＳ ゴシック" panose="020B0609070205080204" pitchFamily="49" charset="-128"/>
                <a:cs typeface="Times New Roman"/>
              </a:rPr>
              <a:t>市町村が設置済み（令和４年度末時点）</a:t>
            </a:r>
            <a:endParaRPr lang="en-US" altLang="ja-JP" sz="1100" b="1" dirty="0">
              <a:latin typeface="ＭＳ ゴシック" panose="020B0609070205080204" pitchFamily="49" charset="-128"/>
              <a:ea typeface="ＭＳ ゴシック" panose="020B0609070205080204" pitchFamily="49" charset="-128"/>
              <a:cs typeface="ＭＳ Ｐゴシック"/>
            </a:endParaRPr>
          </a:p>
          <a:p>
            <a:pPr>
              <a:lnSpc>
                <a:spcPts val="1100"/>
              </a:lnSpc>
            </a:pPr>
            <a:r>
              <a:rPr lang="ja-JP" altLang="en-US" sz="1100" b="1" u="sng" dirty="0">
                <a:latin typeface="ＭＳ ゴシック" panose="020B0609070205080204" pitchFamily="49" charset="-128"/>
                <a:ea typeface="ＭＳ ゴシック" panose="020B0609070205080204" pitchFamily="49" charset="-128"/>
                <a:cs typeface="ＭＳ Ｐゴシック"/>
              </a:rPr>
              <a:t>○ 一時保護機能の拡充</a:t>
            </a:r>
            <a:endParaRPr lang="en-US" altLang="ja-JP" sz="1100" b="1" u="sng"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≪具体的取組≫</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・３か所目の一時保護所の開設（令和５年</a:t>
            </a:r>
            <a:r>
              <a:rPr lang="en-US" altLang="ja-JP" sz="1100" dirty="0">
                <a:latin typeface="ＭＳ ゴシック" panose="020B0609070205080204" pitchFamily="49" charset="-128"/>
                <a:ea typeface="ＭＳ ゴシック" panose="020B0609070205080204" pitchFamily="49" charset="-128"/>
                <a:cs typeface="Times New Roman"/>
              </a:rPr>
              <a:t>10</a:t>
            </a:r>
            <a:r>
              <a:rPr lang="ja-JP" altLang="en-US" sz="1100" dirty="0">
                <a:latin typeface="ＭＳ ゴシック" panose="020B0609070205080204" pitchFamily="49" charset="-128"/>
                <a:ea typeface="ＭＳ ゴシック" panose="020B0609070205080204" pitchFamily="49" charset="-128"/>
                <a:cs typeface="Times New Roman"/>
              </a:rPr>
              <a:t>月～）</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b="1" u="sng" dirty="0">
                <a:latin typeface="ＭＳ ゴシック" panose="020B0609070205080204" pitchFamily="49" charset="-128"/>
                <a:ea typeface="ＭＳ ゴシック" panose="020B0609070205080204" pitchFamily="49" charset="-128"/>
                <a:cs typeface="Times New Roman"/>
              </a:rPr>
              <a:t>○</a:t>
            </a:r>
            <a:r>
              <a:rPr lang="ja-JP" altLang="en-US" sz="1100" u="sng" dirty="0">
                <a:latin typeface="ＭＳ ゴシック" panose="020B0609070205080204" pitchFamily="49" charset="-128"/>
                <a:ea typeface="ＭＳ ゴシック" panose="020B0609070205080204" pitchFamily="49" charset="-128"/>
                <a:cs typeface="Times New Roman"/>
              </a:rPr>
              <a:t> </a:t>
            </a:r>
            <a:r>
              <a:rPr lang="ja-JP" altLang="ja-JP" sz="1100" b="1" u="sng" dirty="0">
                <a:latin typeface="ＭＳ ゴシック" panose="020B0609070205080204" pitchFamily="49" charset="-128"/>
                <a:ea typeface="ＭＳ ゴシック" panose="020B0609070205080204" pitchFamily="49" charset="-128"/>
              </a:rPr>
              <a:t>「できるかぎり良好な家庭的環境」の推進</a:t>
            </a:r>
            <a:endParaRPr lang="en-US" altLang="ja-JP" sz="1100" b="1" u="sng" dirty="0">
              <a:latin typeface="ＭＳ ゴシック" panose="020B0609070205080204" pitchFamily="49" charset="-128"/>
              <a:ea typeface="ＭＳ ゴシック" panose="020B0609070205080204" pitchFamily="49" charset="-128"/>
            </a:endParaRPr>
          </a:p>
          <a:p>
            <a:pPr>
              <a:lnSpc>
                <a:spcPts val="1100"/>
              </a:lnSpc>
              <a:spcAft>
                <a:spcPts val="0"/>
              </a:spcAft>
            </a:pPr>
            <a:r>
              <a:rPr lang="en-US" altLang="ja-JP" sz="1100" b="1" dirty="0">
                <a:latin typeface="ＭＳ ゴシック" panose="020B0609070205080204" pitchFamily="49" charset="-128"/>
                <a:ea typeface="ＭＳ ゴシック" panose="020B0609070205080204" pitchFamily="49" charset="-128"/>
                <a:cs typeface="Times New Roman"/>
              </a:rPr>
              <a:t> </a:t>
            </a:r>
            <a:r>
              <a:rPr lang="ja-JP" altLang="en-US" sz="1100" b="1" dirty="0">
                <a:latin typeface="ＭＳ ゴシック" panose="020B0609070205080204" pitchFamily="49" charset="-128"/>
                <a:ea typeface="ＭＳ ゴシック" panose="020B0609070205080204" pitchFamily="49" charset="-128"/>
                <a:cs typeface="Times New Roman"/>
              </a:rPr>
              <a:t>　</a:t>
            </a:r>
            <a:r>
              <a:rPr lang="ja-JP" altLang="en-US" sz="1100" dirty="0">
                <a:latin typeface="ＭＳ ゴシック" panose="020B0609070205080204" pitchFamily="49" charset="-128"/>
                <a:ea typeface="ＭＳ ゴシック" panose="020B0609070205080204" pitchFamily="49" charset="-128"/>
                <a:cs typeface="Times New Roman"/>
              </a:rPr>
              <a:t>≪具体的取組≫</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児童養護施設等の小規模かつ地域分散化、高機能化及び多機能化・機能転換</a:t>
            </a:r>
            <a:br>
              <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rPr>
            </a:br>
            <a:endParaRPr lang="ja-JP" altLang="en-US"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solidFill>
                <a:srgbClr val="000000"/>
              </a:solidFill>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b="1" dirty="0">
                <a:solidFill>
                  <a:srgbClr val="000000"/>
                </a:solidFill>
                <a:latin typeface="ＭＳ ゴシック" panose="020B0609070205080204" pitchFamily="49" charset="-128"/>
                <a:ea typeface="ＭＳ ゴシック" panose="020B0609070205080204" pitchFamily="49" charset="-128"/>
                <a:cs typeface="Times New Roman"/>
              </a:rPr>
              <a:t>　</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u="sng" dirty="0">
                <a:latin typeface="ＭＳ ゴシック" panose="020B0609070205080204" pitchFamily="49" charset="-128"/>
                <a:ea typeface="ＭＳ ゴシック" panose="020B0609070205080204" pitchFamily="49" charset="-128"/>
              </a:rPr>
              <a:t>○ 子どもの権利擁護の充実 　</a:t>
            </a:r>
            <a:endParaRPr lang="en-US" altLang="ja-JP" sz="1100" b="1" u="sng"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≪具体的取組≫</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・府内の児童養護施設等への意見表明等支援員の派遣（令和３年度～）　　　　　　</a:t>
            </a:r>
          </a:p>
        </p:txBody>
      </p:sp>
      <p:sp>
        <p:nvSpPr>
          <p:cNvPr id="23" name="二等辺三角形 22">
            <a:extLst>
              <a:ext uri="{FF2B5EF4-FFF2-40B4-BE49-F238E27FC236}">
                <a16:creationId xmlns:a16="http://schemas.microsoft.com/office/drawing/2014/main" id="{F7A5A347-0CD9-410C-9527-43CFEBC0CE38}"/>
              </a:ext>
            </a:extLst>
          </p:cNvPr>
          <p:cNvSpPr/>
          <p:nvPr/>
        </p:nvSpPr>
        <p:spPr>
          <a:xfrm rot="10800000">
            <a:off x="3504861" y="6366444"/>
            <a:ext cx="2126332" cy="121151"/>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C013071F-464C-4A1E-8D24-93969657D8B8}"/>
              </a:ext>
            </a:extLst>
          </p:cNvPr>
          <p:cNvSpPr txBox="1"/>
          <p:nvPr/>
        </p:nvSpPr>
        <p:spPr>
          <a:xfrm>
            <a:off x="450710" y="6404149"/>
            <a:ext cx="8320209" cy="430887"/>
          </a:xfrm>
          <a:prstGeom prst="rect">
            <a:avLst/>
          </a:prstGeom>
          <a:noFill/>
        </p:spPr>
        <p:txBody>
          <a:bodyPr wrap="square" rtlCol="0">
            <a:spAutoFit/>
          </a:bodyPr>
          <a:lstStyle/>
          <a:p>
            <a:r>
              <a:rPr kumimoji="1" lang="ja-JP" altLang="en-US" sz="1100" b="1" dirty="0">
                <a:solidFill>
                  <a:srgbClr val="FF0000"/>
                </a:solidFill>
                <a:latin typeface="ＭＳ ゴシック" panose="020B0609070205080204" pitchFamily="49" charset="-128"/>
                <a:ea typeface="ＭＳ ゴシック" panose="020B0609070205080204" pitchFamily="49" charset="-128"/>
              </a:rPr>
              <a:t>改正児童福祉法への対応を含め、現計画における掲載事項について順次対応。一方で、目標との乖離が見られる項目もあり、</a:t>
            </a:r>
            <a:br>
              <a:rPr kumimoji="1" lang="en-US" altLang="ja-JP" sz="1100" b="1" dirty="0">
                <a:solidFill>
                  <a:srgbClr val="FF0000"/>
                </a:solidFill>
                <a:latin typeface="ＭＳ ゴシック" panose="020B0609070205080204" pitchFamily="49" charset="-128"/>
                <a:ea typeface="ＭＳ ゴシック" panose="020B0609070205080204" pitchFamily="49" charset="-128"/>
              </a:rPr>
            </a:br>
            <a:r>
              <a:rPr kumimoji="1" lang="ja-JP" altLang="en-US" sz="1100" b="1" dirty="0">
                <a:solidFill>
                  <a:srgbClr val="FF0000"/>
                </a:solidFill>
                <a:latin typeface="ＭＳ ゴシック" panose="020B0609070205080204" pitchFamily="49" charset="-128"/>
                <a:ea typeface="ＭＳ ゴシック" panose="020B0609070205080204" pitchFamily="49" charset="-128"/>
              </a:rPr>
              <a:t>現況も踏まえて、社会的養育の体制整備を更に進めていく必要。</a:t>
            </a:r>
          </a:p>
        </p:txBody>
      </p:sp>
      <p:sp>
        <p:nvSpPr>
          <p:cNvPr id="28" name="テキスト ボックス 27">
            <a:extLst>
              <a:ext uri="{FF2B5EF4-FFF2-40B4-BE49-F238E27FC236}">
                <a16:creationId xmlns:a16="http://schemas.microsoft.com/office/drawing/2014/main" id="{C170EA56-9EFA-4875-8855-912A6E51AE8C}"/>
              </a:ext>
            </a:extLst>
          </p:cNvPr>
          <p:cNvSpPr txBox="1"/>
          <p:nvPr/>
        </p:nvSpPr>
        <p:spPr>
          <a:xfrm>
            <a:off x="5971439" y="3900726"/>
            <a:ext cx="2772000" cy="430887"/>
          </a:xfrm>
          <a:prstGeom prst="rect">
            <a:avLst/>
          </a:prstGeom>
          <a:noFill/>
          <a:ln>
            <a:solidFill>
              <a:schemeClr val="tx1"/>
            </a:solidFill>
            <a:prstDash val="sysDot"/>
          </a:ln>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ほか、改正児童福祉法にかかる内容等に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ついて順次対応を進めている。</a:t>
            </a:r>
          </a:p>
        </p:txBody>
      </p:sp>
      <p:graphicFrame>
        <p:nvGraphicFramePr>
          <p:cNvPr id="13" name="表 12">
            <a:extLst>
              <a:ext uri="{FF2B5EF4-FFF2-40B4-BE49-F238E27FC236}">
                <a16:creationId xmlns:a16="http://schemas.microsoft.com/office/drawing/2014/main" id="{298E58BC-E198-4E6D-A5B8-29068AEE42A2}"/>
              </a:ext>
            </a:extLst>
          </p:cNvPr>
          <p:cNvGraphicFramePr>
            <a:graphicFrameLocks noGrp="1"/>
          </p:cNvGraphicFramePr>
          <p:nvPr>
            <p:extLst>
              <p:ext uri="{D42A27DB-BD31-4B8C-83A1-F6EECF244321}">
                <p14:modId xmlns:p14="http://schemas.microsoft.com/office/powerpoint/2010/main" val="3681659093"/>
              </p:ext>
            </p:extLst>
          </p:nvPr>
        </p:nvGraphicFramePr>
        <p:xfrm>
          <a:off x="420139" y="2454230"/>
          <a:ext cx="7488833" cy="1385383"/>
        </p:xfrm>
        <a:graphic>
          <a:graphicData uri="http://schemas.openxmlformats.org/drawingml/2006/table">
            <a:tbl>
              <a:tblPr firstRow="1" firstCol="1" bandRow="1"/>
              <a:tblGrid>
                <a:gridCol w="444104">
                  <a:extLst>
                    <a:ext uri="{9D8B030D-6E8A-4147-A177-3AD203B41FA5}">
                      <a16:colId xmlns:a16="http://schemas.microsoft.com/office/drawing/2014/main" val="226082377"/>
                    </a:ext>
                  </a:extLst>
                </a:gridCol>
                <a:gridCol w="2267787">
                  <a:extLst>
                    <a:ext uri="{9D8B030D-6E8A-4147-A177-3AD203B41FA5}">
                      <a16:colId xmlns:a16="http://schemas.microsoft.com/office/drawing/2014/main" val="3836751707"/>
                    </a:ext>
                  </a:extLst>
                </a:gridCol>
                <a:gridCol w="1592314">
                  <a:extLst>
                    <a:ext uri="{9D8B030D-6E8A-4147-A177-3AD203B41FA5}">
                      <a16:colId xmlns:a16="http://schemas.microsoft.com/office/drawing/2014/main" val="2892235732"/>
                    </a:ext>
                  </a:extLst>
                </a:gridCol>
                <a:gridCol w="1592314">
                  <a:extLst>
                    <a:ext uri="{9D8B030D-6E8A-4147-A177-3AD203B41FA5}">
                      <a16:colId xmlns:a16="http://schemas.microsoft.com/office/drawing/2014/main" val="2835823988"/>
                    </a:ext>
                  </a:extLst>
                </a:gridCol>
                <a:gridCol w="1592314">
                  <a:extLst>
                    <a:ext uri="{9D8B030D-6E8A-4147-A177-3AD203B41FA5}">
                      <a16:colId xmlns:a16="http://schemas.microsoft.com/office/drawing/2014/main" val="62869932"/>
                    </a:ext>
                  </a:extLst>
                </a:gridCol>
              </a:tblGrid>
              <a:tr h="175065">
                <a:tc gridSpan="2">
                  <a:txBody>
                    <a:bodyPr/>
                    <a:lstStyle/>
                    <a:p>
                      <a:pPr algn="ctr">
                        <a:lnSpc>
                          <a:spcPts val="1900"/>
                        </a:lnSpc>
                        <a:spcAft>
                          <a:spcPts val="0"/>
                        </a:spcAft>
                      </a:pPr>
                      <a:r>
                        <a:rPr lang="ja-JP" altLang="en-US" sz="1000" b="0"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社会的養護の体制整備</a:t>
                      </a:r>
                      <a:endParaRPr lang="ja-JP" sz="100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lnSpc>
                          <a:spcPts val="1900"/>
                        </a:lnSpc>
                        <a:spcAft>
                          <a:spcPts val="0"/>
                        </a:spcAft>
                      </a:pPr>
                      <a:r>
                        <a:rPr lang="ja-JP" altLang="en-US" sz="100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令和元年度時点</a:t>
                      </a:r>
                      <a:endParaRPr lang="ja-JP" sz="100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令和５年度</a:t>
                      </a:r>
                      <a:r>
                        <a:rPr lang="ja-JP" altLang="en-US"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実績</a:t>
                      </a:r>
                      <a:endParaRPr lang="ja-JP" sz="100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令和</a:t>
                      </a:r>
                      <a:r>
                        <a:rPr lang="ja-JP" altLang="en-US"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６</a:t>
                      </a:r>
                      <a:r>
                        <a:rPr lang="ja-JP"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a:t>
                      </a:r>
                      <a:r>
                        <a:rPr lang="ja-JP" altLang="en-US" sz="1000" b="0"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見込</a:t>
                      </a:r>
                      <a:endParaRPr lang="ja-JP" sz="1000" b="0"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851508"/>
                  </a:ext>
                </a:extLst>
              </a:tr>
              <a:tr h="166825">
                <a:tc gridSpan="2">
                  <a:txBody>
                    <a:bodyPr/>
                    <a:lstStyle/>
                    <a:p>
                      <a:pPr algn="l">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児童養護施設</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en-US" alt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1,444</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1,371</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1,346</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9840477"/>
                  </a:ext>
                </a:extLst>
              </a:tr>
              <a:tr h="166825">
                <a:tc rowSpan="2">
                  <a:txBody>
                    <a:bodyPr/>
                    <a:lstStyle/>
                    <a:p>
                      <a:pPr algn="ctr">
                        <a:lnSpc>
                          <a:spcPts val="1800"/>
                        </a:lnSpc>
                        <a:spcAft>
                          <a:spcPts val="0"/>
                        </a:spcAft>
                      </a:pPr>
                      <a:r>
                        <a:rPr 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59</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65</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83</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18601752"/>
                  </a:ext>
                </a:extLst>
              </a:tr>
              <a:tr h="166825">
                <a:tc vMerge="1">
                  <a:txBody>
                    <a:bodyPr/>
                    <a:lstStyle/>
                    <a:p>
                      <a:endParaRPr kumimoji="1" lang="ja-JP" altLang="en-US"/>
                    </a:p>
                  </a:txBody>
                  <a:tcPr/>
                </a:tc>
                <a:tc>
                  <a:txBody>
                    <a:bodyPr/>
                    <a:lstStyle/>
                    <a:p>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kumimoji="1"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33</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40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50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105951"/>
                  </a:ext>
                </a:extLst>
              </a:tr>
              <a:tr h="166825">
                <a:tc gridSpan="2">
                  <a:txBody>
                    <a:bodyPr/>
                    <a:lstStyle/>
                    <a:p>
                      <a:pPr algn="l">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乳児院</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172</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160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152</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29603776"/>
                  </a:ext>
                </a:extLst>
              </a:tr>
              <a:tr h="166825">
                <a:tc rowSpan="2">
                  <a:txBody>
                    <a:bodyPr/>
                    <a:lstStyle/>
                    <a:p>
                      <a:pPr algn="ctr">
                        <a:lnSpc>
                          <a:spcPts val="1800"/>
                        </a:lnSpc>
                        <a:spcAft>
                          <a:spcPts val="0"/>
                        </a:spcAft>
                      </a:pPr>
                      <a:r>
                        <a:rPr 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000" b="0" kern="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a:t>
                      </a:r>
                      <a:r>
                        <a:rPr lang="ja-JP" altLang="en-US" sz="1000" b="0" kern="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000" b="0" kern="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９</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18</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24</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37911790"/>
                  </a:ext>
                </a:extLst>
              </a:tr>
              <a:tr h="166825">
                <a:tc vMerge="1">
                  <a:txBody>
                    <a:bodyPr/>
                    <a:lstStyle/>
                    <a:p>
                      <a:endParaRPr kumimoji="1" lang="ja-JP" altLang="en-US"/>
                    </a:p>
                  </a:txBody>
                  <a:tcPr/>
                </a:tc>
                <a:tc>
                  <a:txBody>
                    <a:bodyPr/>
                    <a:lstStyle/>
                    <a:p>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箇所</a:t>
                      </a: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数</a:t>
                      </a:r>
                      <a:endParaRPr kumimoji="1"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０</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17565465"/>
                  </a:ext>
                </a:extLst>
              </a:tr>
            </a:tbl>
          </a:graphicData>
        </a:graphic>
      </p:graphicFrame>
    </p:spTree>
    <p:extLst>
      <p:ext uri="{BB962C8B-B14F-4D97-AF65-F5344CB8AC3E}">
        <p14:creationId xmlns:p14="http://schemas.microsoft.com/office/powerpoint/2010/main" val="9557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4FE02868-0BDD-4082-A622-034D8EF6EA59}"/>
              </a:ext>
            </a:extLst>
          </p:cNvPr>
          <p:cNvSpPr txBox="1"/>
          <p:nvPr/>
        </p:nvSpPr>
        <p:spPr>
          <a:xfrm>
            <a:off x="179512" y="170399"/>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５</a:t>
            </a:r>
            <a:r>
              <a:rPr kumimoji="1" lang="ja-JP" altLang="en-US" dirty="0">
                <a:solidFill>
                  <a:srgbClr val="002060"/>
                </a:solidFill>
                <a:latin typeface="HGP創英角ｺﾞｼｯｸUB" pitchFamily="50" charset="-128"/>
                <a:ea typeface="HGP創英角ｺﾞｼｯｸUB" pitchFamily="50" charset="-128"/>
              </a:rPr>
              <a:t>．</a:t>
            </a:r>
            <a:r>
              <a:rPr lang="ja-JP" altLang="en-US" dirty="0">
                <a:solidFill>
                  <a:srgbClr val="002060"/>
                </a:solidFill>
                <a:latin typeface="HGP創英角ｺﾞｼｯｸUB" pitchFamily="50" charset="-128"/>
                <a:ea typeface="HGP創英角ｺﾞｼｯｸUB" pitchFamily="50" charset="-128"/>
              </a:rPr>
              <a:t>第四次大阪府社会的養育体制整備計画目次（案）</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7" name="正方形/長方形 6">
            <a:extLst>
              <a:ext uri="{FF2B5EF4-FFF2-40B4-BE49-F238E27FC236}">
                <a16:creationId xmlns:a16="http://schemas.microsoft.com/office/drawing/2014/main" id="{3ADA5286-DFC7-4562-8F72-66649A38EF9A}"/>
              </a:ext>
            </a:extLst>
          </p:cNvPr>
          <p:cNvSpPr/>
          <p:nvPr/>
        </p:nvSpPr>
        <p:spPr>
          <a:xfrm>
            <a:off x="179512" y="584684"/>
            <a:ext cx="8712000" cy="568863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１－（１）</a:t>
            </a:r>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計画の基本的方向性</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１－（２）　計画期間</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１－（３）　計画の位置づけ（子ども計画との整合性）</a:t>
            </a:r>
            <a:endParaRPr lang="en-US" altLang="ja-JP" sz="12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２．第三次計画の検証（Ｒ５年度末実績）</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３．市町村の子ども家庭支援体制の構築等に向けた取組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４．児童相談所の強化等に向けた取組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５．一時保護機能の強化に向けた取組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６．各年度における代替養育を必要とする子ども数の見込み</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７．里親・ファミリーホームへの委託の推進に向けた取組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８．施設の小規模かつ地域分散化、高機能化及び多機能化・機能転換に向けた取組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200" dirty="0">
                <a:solidFill>
                  <a:schemeClr val="tx1"/>
                </a:solidFill>
                <a:latin typeface="ＭＳ ゴシック" panose="020B0609070205080204" pitchFamily="49" charset="-128"/>
                <a:ea typeface="ＭＳ ゴシック" panose="020B0609070205080204" pitchFamily="49" charset="-128"/>
              </a:rPr>
              <a:t>９．代替養育を必要とする子どものパーマネンシー保障に向けた取組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10</a:t>
            </a:r>
            <a:r>
              <a:rPr lang="ja-JP" altLang="en-US" sz="1200" dirty="0">
                <a:solidFill>
                  <a:schemeClr val="tx1"/>
                </a:solidFill>
                <a:latin typeface="ＭＳ ゴシック" panose="020B0609070205080204" pitchFamily="49" charset="-128"/>
                <a:ea typeface="ＭＳ ゴシック" panose="020B0609070205080204" pitchFamily="49" charset="-128"/>
              </a:rPr>
              <a:t>．社会的養護自立支援の推進に向けた取組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11</a:t>
            </a:r>
            <a:r>
              <a:rPr lang="ja-JP" altLang="en-US" sz="1200" dirty="0">
                <a:solidFill>
                  <a:schemeClr val="tx1"/>
                </a:solidFill>
                <a:latin typeface="ＭＳ ゴシック" panose="020B0609070205080204" pitchFamily="49" charset="-128"/>
                <a:ea typeface="ＭＳ ゴシック" panose="020B0609070205080204" pitchFamily="49" charset="-128"/>
              </a:rPr>
              <a:t>．当事者であるこどもの権利擁護の取組（意見聴取・意見表明等支援等）</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12</a:t>
            </a:r>
            <a:r>
              <a:rPr lang="ja-JP" altLang="en-US" sz="1200" dirty="0">
                <a:solidFill>
                  <a:schemeClr val="tx1"/>
                </a:solidFill>
                <a:latin typeface="ＭＳ ゴシック" panose="020B0609070205080204" pitchFamily="49" charset="-128"/>
                <a:ea typeface="ＭＳ ゴシック" panose="020B0609070205080204" pitchFamily="49" charset="-128"/>
              </a:rPr>
              <a:t>．支援を必要とする妊産婦等の支援に向けた取組</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13</a:t>
            </a:r>
            <a:r>
              <a:rPr lang="ja-JP" altLang="en-US" sz="1200" dirty="0">
                <a:solidFill>
                  <a:schemeClr val="tx1"/>
                </a:solidFill>
                <a:latin typeface="ＭＳ ゴシック" panose="020B0609070205080204" pitchFamily="49" charset="-128"/>
                <a:ea typeface="ＭＳ ゴシック" panose="020B0609070205080204" pitchFamily="49" charset="-128"/>
              </a:rPr>
              <a:t>．母子生活支援施設の活用について</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14</a:t>
            </a:r>
            <a:r>
              <a:rPr lang="ja-JP" altLang="en-US" sz="1200" dirty="0">
                <a:solidFill>
                  <a:schemeClr val="tx1"/>
                </a:solidFill>
                <a:latin typeface="ＭＳ ゴシック" panose="020B0609070205080204" pitchFamily="49" charset="-128"/>
                <a:ea typeface="ＭＳ ゴシック" panose="020B0609070205080204" pitchFamily="49" charset="-128"/>
              </a:rPr>
              <a:t>．障がい児入所施設における支援</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15</a:t>
            </a:r>
            <a:r>
              <a:rPr lang="ja-JP" altLang="en-US" sz="1200" dirty="0">
                <a:solidFill>
                  <a:schemeClr val="tx1"/>
                </a:solidFill>
                <a:latin typeface="ＭＳ ゴシック" panose="020B0609070205080204" pitchFamily="49" charset="-128"/>
                <a:ea typeface="ＭＳ ゴシック" panose="020B0609070205080204" pitchFamily="49" charset="-128"/>
              </a:rPr>
              <a:t>．社会的養育を担う分野にまたがる取組み（人材確保・育成）</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200" dirty="0">
                <a:solidFill>
                  <a:schemeClr val="tx1"/>
                </a:solidFill>
                <a:latin typeface="ＭＳ ゴシック" panose="020B0609070205080204" pitchFamily="49" charset="-128"/>
                <a:ea typeface="ＭＳ ゴシック" panose="020B0609070205080204" pitchFamily="49" charset="-128"/>
              </a:rPr>
              <a:t>16</a:t>
            </a:r>
            <a:r>
              <a:rPr lang="ja-JP" altLang="en-US" sz="1200" dirty="0">
                <a:solidFill>
                  <a:schemeClr val="tx1"/>
                </a:solidFill>
                <a:latin typeface="ＭＳ ゴシック" panose="020B0609070205080204" pitchFamily="49" charset="-128"/>
                <a:ea typeface="ＭＳ ゴシック" panose="020B0609070205080204" pitchFamily="49" charset="-128"/>
              </a:rPr>
              <a:t>．社会的養育を担う分野にまたがる取組み（その他の社会的養護施設）</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800"/>
              </a:lnSpc>
            </a:pP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17</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．府内の社会的養育推進計画（大阪市、堺市、豊中市）</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ts val="8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18</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．当事者である子どもの意見について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336728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90371" y="3078185"/>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市町村の子ども家庭支援体制の構築等</a:t>
            </a:r>
          </a:p>
        </p:txBody>
      </p:sp>
      <p:sp>
        <p:nvSpPr>
          <p:cNvPr id="31" name="テキスト ボックス 30">
            <a:extLst>
              <a:ext uri="{FF2B5EF4-FFF2-40B4-BE49-F238E27FC236}">
                <a16:creationId xmlns:a16="http://schemas.microsoft.com/office/drawing/2014/main" id="{64AB8C5F-553C-49E6-A6C1-A02F42828CD0}"/>
              </a:ext>
            </a:extLst>
          </p:cNvPr>
          <p:cNvSpPr txBox="1"/>
          <p:nvPr/>
        </p:nvSpPr>
        <p:spPr>
          <a:xfrm>
            <a:off x="89203" y="3301451"/>
            <a:ext cx="4831964" cy="553998"/>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・市町村こども家庭センターの設置促進、市町村職員に対する研修の充実</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・市町村ヒアリングを通じた市町村家庭支援事業にかかる課題把握、</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事例紹介等の支援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37" name="テキスト ボックス 36">
            <a:extLst>
              <a:ext uri="{FF2B5EF4-FFF2-40B4-BE49-F238E27FC236}">
                <a16:creationId xmlns:a16="http://schemas.microsoft.com/office/drawing/2014/main" id="{A9EDA6B3-0177-4DD1-BBAB-C3F08E905872}"/>
              </a:ext>
            </a:extLst>
          </p:cNvPr>
          <p:cNvSpPr txBox="1"/>
          <p:nvPr/>
        </p:nvSpPr>
        <p:spPr>
          <a:xfrm>
            <a:off x="62124" y="32776"/>
            <a:ext cx="7750236"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６</a:t>
            </a:r>
            <a:r>
              <a:rPr kumimoji="1" lang="ja-JP" altLang="en-US" dirty="0">
                <a:solidFill>
                  <a:srgbClr val="002060"/>
                </a:solidFill>
                <a:latin typeface="HGP創英角ｺﾞｼｯｸUB" pitchFamily="50" charset="-128"/>
                <a:ea typeface="HGP創英角ｺﾞｼｯｸUB" pitchFamily="50" charset="-128"/>
              </a:rPr>
              <a:t>．</a:t>
            </a:r>
            <a:r>
              <a:rPr lang="ja-JP" altLang="en-US" dirty="0">
                <a:solidFill>
                  <a:srgbClr val="002060"/>
                </a:solidFill>
                <a:latin typeface="HGP創英角ｺﾞｼｯｸUB" pitchFamily="50" charset="-128"/>
                <a:ea typeface="HGP創英角ｺﾞｼｯｸUB" pitchFamily="50" charset="-128"/>
              </a:rPr>
              <a:t>第四次大阪府社会的養育体制整備計画（素案）に基づく今後の方向性（案）</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38" name="角丸四角形 6">
            <a:extLst>
              <a:ext uri="{FF2B5EF4-FFF2-40B4-BE49-F238E27FC236}">
                <a16:creationId xmlns:a16="http://schemas.microsoft.com/office/drawing/2014/main" id="{D532089A-96C2-4E9A-B79F-FA8D8739C64C}"/>
              </a:ext>
            </a:extLst>
          </p:cNvPr>
          <p:cNvSpPr/>
          <p:nvPr/>
        </p:nvSpPr>
        <p:spPr>
          <a:xfrm>
            <a:off x="90371" y="3867615"/>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児童相談所の強化等に向けた取組</a:t>
            </a:r>
          </a:p>
        </p:txBody>
      </p:sp>
      <p:sp>
        <p:nvSpPr>
          <p:cNvPr id="39" name="テキスト ボックス 38">
            <a:extLst>
              <a:ext uri="{FF2B5EF4-FFF2-40B4-BE49-F238E27FC236}">
                <a16:creationId xmlns:a16="http://schemas.microsoft.com/office/drawing/2014/main" id="{6E40D37D-EC5F-48C6-93A0-E471DFED7E7D}"/>
              </a:ext>
            </a:extLst>
          </p:cNvPr>
          <p:cNvSpPr txBox="1"/>
          <p:nvPr/>
        </p:nvSpPr>
        <p:spPr>
          <a:xfrm>
            <a:off x="87449" y="4078715"/>
            <a:ext cx="4916599"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・児童相談所設置を目指す中核市への適切な支援</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・児童福祉司等の計画的な増員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40" name="角丸四角形 6">
            <a:extLst>
              <a:ext uri="{FF2B5EF4-FFF2-40B4-BE49-F238E27FC236}">
                <a16:creationId xmlns:a16="http://schemas.microsoft.com/office/drawing/2014/main" id="{B5A5817A-7680-458D-8CAB-31A737B7D795}"/>
              </a:ext>
            </a:extLst>
          </p:cNvPr>
          <p:cNvSpPr/>
          <p:nvPr/>
        </p:nvSpPr>
        <p:spPr>
          <a:xfrm>
            <a:off x="87449" y="4502903"/>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一時保護機能の強化に向けた取組</a:t>
            </a:r>
          </a:p>
        </p:txBody>
      </p:sp>
      <p:sp>
        <p:nvSpPr>
          <p:cNvPr id="41" name="テキスト ボックス 40">
            <a:extLst>
              <a:ext uri="{FF2B5EF4-FFF2-40B4-BE49-F238E27FC236}">
                <a16:creationId xmlns:a16="http://schemas.microsoft.com/office/drawing/2014/main" id="{3AE0ACFA-39AF-4487-8C1C-763F518F1AE1}"/>
              </a:ext>
            </a:extLst>
          </p:cNvPr>
          <p:cNvSpPr txBox="1"/>
          <p:nvPr/>
        </p:nvSpPr>
        <p:spPr>
          <a:xfrm>
            <a:off x="104862" y="4697027"/>
            <a:ext cx="4282496"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・一時保護施設の設備及び運営に関する基準への対応</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・一時保護専用施設等の確保　</a:t>
            </a:r>
            <a:r>
              <a:rPr lang="ja-JP" altLang="en-US" sz="1000" dirty="0">
                <a:solidFill>
                  <a:srgbClr val="FF0000"/>
                </a:solidFill>
                <a:latin typeface="ＭＳ ゴシック" panose="020B0609070205080204" pitchFamily="49" charset="-128"/>
                <a:ea typeface="ＭＳ ゴシック" panose="020B0609070205080204" pitchFamily="49" charset="-128"/>
              </a:rPr>
              <a:t>　　　　　</a:t>
            </a:r>
            <a:endParaRPr kumimoji="1" lang="ja-JP" altLang="en-US" sz="1000" i="1" dirty="0">
              <a:solidFill>
                <a:srgbClr val="FF0000"/>
              </a:solidFill>
              <a:latin typeface="ＭＳ ゴシック" panose="020B0609070205080204" pitchFamily="49" charset="-128"/>
              <a:ea typeface="ＭＳ ゴシック" panose="020B0609070205080204" pitchFamily="49" charset="-128"/>
            </a:endParaRPr>
          </a:p>
        </p:txBody>
      </p:sp>
      <p:sp>
        <p:nvSpPr>
          <p:cNvPr id="10" name="角丸四角形 6">
            <a:extLst>
              <a:ext uri="{FF2B5EF4-FFF2-40B4-BE49-F238E27FC236}">
                <a16:creationId xmlns:a16="http://schemas.microsoft.com/office/drawing/2014/main" id="{BAB60EF6-B11B-4697-9D14-B151C008EFF9}"/>
              </a:ext>
            </a:extLst>
          </p:cNvPr>
          <p:cNvSpPr/>
          <p:nvPr/>
        </p:nvSpPr>
        <p:spPr>
          <a:xfrm>
            <a:off x="123924" y="5203496"/>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里親・ファミリーホームへの委託の推進</a:t>
            </a:r>
          </a:p>
        </p:txBody>
      </p:sp>
      <p:sp>
        <p:nvSpPr>
          <p:cNvPr id="11" name="テキスト ボックス 10">
            <a:extLst>
              <a:ext uri="{FF2B5EF4-FFF2-40B4-BE49-F238E27FC236}">
                <a16:creationId xmlns:a16="http://schemas.microsoft.com/office/drawing/2014/main" id="{9FC9D4BB-9D7D-4B65-8676-71AE8959FF9F}"/>
              </a:ext>
            </a:extLst>
          </p:cNvPr>
          <p:cNvSpPr txBox="1"/>
          <p:nvPr/>
        </p:nvSpPr>
        <p:spPr>
          <a:xfrm>
            <a:off x="65811" y="5465265"/>
            <a:ext cx="4430622" cy="707886"/>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・新規里親確保の促進（里親支援センター設置促進、Ｂ型里親支援機関</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への支援、乳幼児の養育を担う新規里親のリクルート強化　等）</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・里親稼働率の向上（親子面会への支援強化検討・未委託里親への支援</a:t>
            </a:r>
            <a:br>
              <a:rPr lang="en-US" altLang="ja-JP" sz="1000" dirty="0">
                <a:latin typeface="ＭＳ ゴシック" panose="020B0609070205080204" pitchFamily="49" charset="-128"/>
                <a:ea typeface="ＭＳ ゴシック" panose="020B0609070205080204" pitchFamily="49" charset="-128"/>
              </a:rPr>
            </a:br>
            <a:r>
              <a:rPr lang="ja-JP" altLang="en-US" sz="1000" dirty="0">
                <a:latin typeface="ＭＳ ゴシック" panose="020B0609070205080204" pitchFamily="49" charset="-128"/>
                <a:ea typeface="ＭＳ ゴシック" panose="020B0609070205080204" pitchFamily="49" charset="-128"/>
              </a:rPr>
              <a:t>　強化検討）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12" name="角丸四角形 6">
            <a:extLst>
              <a:ext uri="{FF2B5EF4-FFF2-40B4-BE49-F238E27FC236}">
                <a16:creationId xmlns:a16="http://schemas.microsoft.com/office/drawing/2014/main" id="{45248141-CD71-4B75-96F9-0C28412539D7}"/>
              </a:ext>
            </a:extLst>
          </p:cNvPr>
          <p:cNvSpPr/>
          <p:nvPr/>
        </p:nvSpPr>
        <p:spPr>
          <a:xfrm>
            <a:off x="132579" y="6182394"/>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施設の小規模かつ地域分散化、高機能化及び多機能化</a:t>
            </a:r>
          </a:p>
        </p:txBody>
      </p:sp>
      <p:sp>
        <p:nvSpPr>
          <p:cNvPr id="13" name="テキスト ボックス 12">
            <a:extLst>
              <a:ext uri="{FF2B5EF4-FFF2-40B4-BE49-F238E27FC236}">
                <a16:creationId xmlns:a16="http://schemas.microsoft.com/office/drawing/2014/main" id="{353D37E2-4BB8-4586-93F9-E7389DF48324}"/>
              </a:ext>
            </a:extLst>
          </p:cNvPr>
          <p:cNvSpPr txBox="1"/>
          <p:nvPr/>
        </p:nvSpPr>
        <p:spPr>
          <a:xfrm>
            <a:off x="122275" y="6407899"/>
            <a:ext cx="4247671"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・施設の人材確保・育成の状況も踏まえた施設の小規模化等促進</a:t>
            </a:r>
            <a:endParaRPr lang="en-US" altLang="ja-JP" sz="1000" strike="sngStrike" dirty="0">
              <a:solidFill>
                <a:srgbClr val="FF0000"/>
              </a:solidFill>
              <a:highlight>
                <a:srgbClr val="FFFF00"/>
              </a:highlight>
              <a:latin typeface="ＭＳ ゴシック" panose="020B0609070205080204" pitchFamily="49" charset="-128"/>
              <a:ea typeface="ＭＳ ゴシック" panose="020B0609070205080204" pitchFamily="49" charset="-128"/>
            </a:endParaRPr>
          </a:p>
        </p:txBody>
      </p:sp>
      <p:sp>
        <p:nvSpPr>
          <p:cNvPr id="16" name="角丸四角形 6">
            <a:extLst>
              <a:ext uri="{FF2B5EF4-FFF2-40B4-BE49-F238E27FC236}">
                <a16:creationId xmlns:a16="http://schemas.microsoft.com/office/drawing/2014/main" id="{14B2E47D-7DD4-4773-AB82-8C3008B28E91}"/>
              </a:ext>
            </a:extLst>
          </p:cNvPr>
          <p:cNvSpPr/>
          <p:nvPr/>
        </p:nvSpPr>
        <p:spPr>
          <a:xfrm>
            <a:off x="4616383" y="3087352"/>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社会的養護自立支援の推進</a:t>
            </a:r>
          </a:p>
        </p:txBody>
      </p:sp>
      <p:sp>
        <p:nvSpPr>
          <p:cNvPr id="17" name="テキスト ボックス 16">
            <a:extLst>
              <a:ext uri="{FF2B5EF4-FFF2-40B4-BE49-F238E27FC236}">
                <a16:creationId xmlns:a16="http://schemas.microsoft.com/office/drawing/2014/main" id="{00A193E1-815A-48FA-83E3-4E5909E9F8CE}"/>
              </a:ext>
            </a:extLst>
          </p:cNvPr>
          <p:cNvSpPr txBox="1"/>
          <p:nvPr/>
        </p:nvSpPr>
        <p:spPr>
          <a:xfrm>
            <a:off x="4623502" y="3308233"/>
            <a:ext cx="4404160"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・児童自立生活援助事業の促進</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・社会的養護自立支援拠点事業</a:t>
            </a:r>
            <a:r>
              <a:rPr lang="ja-JP" altLang="en-US" sz="1000" strike="sngStrike" dirty="0">
                <a:latin typeface="ＭＳ ゴシック" panose="020B0609070205080204" pitchFamily="49" charset="-128"/>
                <a:ea typeface="ＭＳ ゴシック" panose="020B0609070205080204" pitchFamily="49" charset="-128"/>
              </a:rPr>
              <a:t>等</a:t>
            </a:r>
            <a:r>
              <a:rPr lang="ja-JP" altLang="en-US" sz="1000" dirty="0">
                <a:latin typeface="ＭＳ ゴシック" panose="020B0609070205080204" pitchFamily="49" charset="-128"/>
                <a:ea typeface="ＭＳ ゴシック" panose="020B0609070205080204" pitchFamily="49" charset="-128"/>
              </a:rPr>
              <a:t>の機能強化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18" name="角丸四角形 6">
            <a:extLst>
              <a:ext uri="{FF2B5EF4-FFF2-40B4-BE49-F238E27FC236}">
                <a16:creationId xmlns:a16="http://schemas.microsoft.com/office/drawing/2014/main" id="{331CBC72-4D01-4157-B725-05D03C2F4504}"/>
              </a:ext>
            </a:extLst>
          </p:cNvPr>
          <p:cNvSpPr/>
          <p:nvPr/>
        </p:nvSpPr>
        <p:spPr>
          <a:xfrm>
            <a:off x="4641100" y="3737010"/>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当事者である子どもの権利擁護の取組（意見聴取・意見表明支援）</a:t>
            </a:r>
          </a:p>
        </p:txBody>
      </p:sp>
      <p:sp>
        <p:nvSpPr>
          <p:cNvPr id="19" name="テキスト ボックス 18">
            <a:extLst>
              <a:ext uri="{FF2B5EF4-FFF2-40B4-BE49-F238E27FC236}">
                <a16:creationId xmlns:a16="http://schemas.microsoft.com/office/drawing/2014/main" id="{F35A3FCE-B8FA-4B1D-A0CC-D067C12AC1A4}"/>
              </a:ext>
            </a:extLst>
          </p:cNvPr>
          <p:cNvSpPr txBox="1"/>
          <p:nvPr/>
        </p:nvSpPr>
        <p:spPr>
          <a:xfrm>
            <a:off x="4588676" y="3956795"/>
            <a:ext cx="4538313" cy="707886"/>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・より多くの児童養護施設等への意見表明支援事業の展開、事業未実施種別</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への展開の検討</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・意見表明等支援員の計画的な確保・育成、児童相談所職員や施設職員等</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関係者への研修、啓発プログラムの実施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0" name="角丸四角形 6">
            <a:extLst>
              <a:ext uri="{FF2B5EF4-FFF2-40B4-BE49-F238E27FC236}">
                <a16:creationId xmlns:a16="http://schemas.microsoft.com/office/drawing/2014/main" id="{8C541F01-635F-4B94-93C9-0D5B027D2CB9}"/>
              </a:ext>
            </a:extLst>
          </p:cNvPr>
          <p:cNvSpPr/>
          <p:nvPr/>
        </p:nvSpPr>
        <p:spPr>
          <a:xfrm>
            <a:off x="4647648" y="4710774"/>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支援を必要とする妊産婦等の支援に向けた取組</a:t>
            </a:r>
          </a:p>
        </p:txBody>
      </p:sp>
      <p:sp>
        <p:nvSpPr>
          <p:cNvPr id="21" name="テキスト ボックス 20">
            <a:extLst>
              <a:ext uri="{FF2B5EF4-FFF2-40B4-BE49-F238E27FC236}">
                <a16:creationId xmlns:a16="http://schemas.microsoft.com/office/drawing/2014/main" id="{08E7B4B6-5DEC-47EA-B738-46B78A0A3DA6}"/>
              </a:ext>
            </a:extLst>
          </p:cNvPr>
          <p:cNvSpPr txBox="1"/>
          <p:nvPr/>
        </p:nvSpPr>
        <p:spPr>
          <a:xfrm>
            <a:off x="4618576" y="4932474"/>
            <a:ext cx="4134391"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・市町村職員向け研修の継続的実施</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2" name="角丸四角形 6">
            <a:extLst>
              <a:ext uri="{FF2B5EF4-FFF2-40B4-BE49-F238E27FC236}">
                <a16:creationId xmlns:a16="http://schemas.microsoft.com/office/drawing/2014/main" id="{510257A4-2191-42B3-BA77-6251B0709AA5}"/>
              </a:ext>
            </a:extLst>
          </p:cNvPr>
          <p:cNvSpPr/>
          <p:nvPr/>
        </p:nvSpPr>
        <p:spPr>
          <a:xfrm>
            <a:off x="4665536" y="5301008"/>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母子生活支援施設の活用</a:t>
            </a:r>
          </a:p>
        </p:txBody>
      </p:sp>
      <p:sp>
        <p:nvSpPr>
          <p:cNvPr id="23" name="テキスト ボックス 22">
            <a:extLst>
              <a:ext uri="{FF2B5EF4-FFF2-40B4-BE49-F238E27FC236}">
                <a16:creationId xmlns:a16="http://schemas.microsoft.com/office/drawing/2014/main" id="{B648699F-65E6-4351-A7B0-A4D3384734D8}"/>
              </a:ext>
            </a:extLst>
          </p:cNvPr>
          <p:cNvSpPr txBox="1"/>
          <p:nvPr/>
        </p:nvSpPr>
        <p:spPr>
          <a:xfrm>
            <a:off x="4629648" y="5515073"/>
            <a:ext cx="4318927"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・府と施設協働による市町村への周知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4" name="角丸四角形 6">
            <a:extLst>
              <a:ext uri="{FF2B5EF4-FFF2-40B4-BE49-F238E27FC236}">
                <a16:creationId xmlns:a16="http://schemas.microsoft.com/office/drawing/2014/main" id="{27177B00-8AE9-41C8-8416-2997429393B8}"/>
              </a:ext>
            </a:extLst>
          </p:cNvPr>
          <p:cNvSpPr/>
          <p:nvPr/>
        </p:nvSpPr>
        <p:spPr>
          <a:xfrm>
            <a:off x="4629648" y="5893892"/>
            <a:ext cx="4356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社会的養育を担う分野にまたがる取組（人材確保・育成）</a:t>
            </a:r>
          </a:p>
        </p:txBody>
      </p:sp>
      <p:sp>
        <p:nvSpPr>
          <p:cNvPr id="25" name="テキスト ボックス 24">
            <a:extLst>
              <a:ext uri="{FF2B5EF4-FFF2-40B4-BE49-F238E27FC236}">
                <a16:creationId xmlns:a16="http://schemas.microsoft.com/office/drawing/2014/main" id="{06F7191D-3836-419A-AE96-C6DF30EE1E46}"/>
              </a:ext>
            </a:extLst>
          </p:cNvPr>
          <p:cNvSpPr txBox="1"/>
          <p:nvPr/>
        </p:nvSpPr>
        <p:spPr>
          <a:xfrm>
            <a:off x="4652548" y="6143610"/>
            <a:ext cx="4247671"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・施設内インケアにおける職員の専門性、養育力向上に向けた支援検討</a:t>
            </a:r>
          </a:p>
          <a:p>
            <a:r>
              <a:rPr lang="ja-JP" altLang="en-US" sz="1000" dirty="0">
                <a:latin typeface="ＭＳ ゴシック" panose="020B0609070205080204" pitchFamily="49" charset="-128"/>
                <a:ea typeface="ＭＳ ゴシック" panose="020B0609070205080204" pitchFamily="49" charset="-128"/>
              </a:rPr>
              <a:t>・職員確保に対する効率的な支援の検討　　　　　　</a:t>
            </a:r>
            <a:r>
              <a:rPr lang="ja-JP" altLang="en-US" sz="1000" dirty="0">
                <a:solidFill>
                  <a:srgbClr val="FF0000"/>
                </a:solidFill>
                <a:highlight>
                  <a:srgbClr val="FFFF00"/>
                </a:highlight>
                <a:latin typeface="ＭＳ ゴシック" panose="020B0609070205080204" pitchFamily="49" charset="-128"/>
                <a:ea typeface="ＭＳ ゴシック" panose="020B0609070205080204" pitchFamily="49" charset="-128"/>
              </a:rPr>
              <a:t>　　　　　　　　　　　　　　　　　　　　　　　　　　　　　　　　　</a:t>
            </a:r>
          </a:p>
        </p:txBody>
      </p:sp>
      <p:sp>
        <p:nvSpPr>
          <p:cNvPr id="26" name="四角形: 角を丸くする 25">
            <a:extLst>
              <a:ext uri="{FF2B5EF4-FFF2-40B4-BE49-F238E27FC236}">
                <a16:creationId xmlns:a16="http://schemas.microsoft.com/office/drawing/2014/main" id="{780FDFB3-34EF-4241-9B27-D559276CFD30}"/>
              </a:ext>
            </a:extLst>
          </p:cNvPr>
          <p:cNvSpPr/>
          <p:nvPr/>
        </p:nvSpPr>
        <p:spPr>
          <a:xfrm>
            <a:off x="146822" y="497306"/>
            <a:ext cx="8931081" cy="2423211"/>
          </a:xfrm>
          <a:prstGeom prst="roundRect">
            <a:avLst>
              <a:gd name="adj" fmla="val 8943"/>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672D1217-595E-41F9-9FF6-2F803915D830}"/>
              </a:ext>
            </a:extLst>
          </p:cNvPr>
          <p:cNvSpPr txBox="1"/>
          <p:nvPr/>
        </p:nvSpPr>
        <p:spPr>
          <a:xfrm>
            <a:off x="213980" y="1919154"/>
            <a:ext cx="8798184" cy="861774"/>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・Ａ型支援機関を、改正児童福祉法に位置付けられた里親支援センターに移行することで運営基盤の安定化を図り、特にリクルート強化を進めます。</a:t>
            </a:r>
            <a:endParaRPr lang="en-US" altLang="ja-JP" sz="1000" dirty="0">
              <a:latin typeface="ＭＳ ゴシック" panose="020B0609070205080204" pitchFamily="49" charset="-128"/>
              <a:ea typeface="ＭＳ ゴシック" panose="020B0609070205080204" pitchFamily="49"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・里親等委託率の向上を進めるため、親子面会への支援強化を検討する等、里親支援の強化により里親の稼働率を向上させます。</a:t>
            </a:r>
            <a:endParaRPr lang="en-US" altLang="ja-JP" sz="1000" dirty="0">
              <a:latin typeface="ＭＳ ゴシック" panose="020B0609070205080204" pitchFamily="49" charset="-128"/>
              <a:ea typeface="ＭＳ ゴシック" panose="020B0609070205080204" pitchFamily="49"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・特に乳幼児の里親等委託率の向上が、府の里親等委託率向上につながることも念頭に具体的な取組を検討。里親委託率は、まず今後５年かけて</a:t>
            </a:r>
            <a:br>
              <a:rPr lang="en-US" altLang="ja-JP" sz="1000" dirty="0">
                <a:latin typeface="ＭＳ ゴシック" panose="020B0609070205080204" pitchFamily="49" charset="-128"/>
                <a:ea typeface="ＭＳ ゴシック" panose="020B0609070205080204" pitchFamily="49" charset="-128"/>
              </a:rPr>
            </a:br>
            <a:r>
              <a:rPr lang="ja-JP" altLang="en-US" sz="1000" dirty="0">
                <a:latin typeface="ＭＳ ゴシック" panose="020B0609070205080204" pitchFamily="49" charset="-128"/>
                <a:ea typeface="ＭＳ ゴシック" panose="020B0609070205080204" pitchFamily="49" charset="-128"/>
              </a:rPr>
              <a:t>　現在の全国平均</a:t>
            </a:r>
            <a:r>
              <a:rPr lang="en-US" altLang="ja-JP" sz="1000" dirty="0">
                <a:latin typeface="ＭＳ ゴシック" panose="020B0609070205080204" pitchFamily="49" charset="-128"/>
                <a:ea typeface="ＭＳ ゴシック" panose="020B0609070205080204" pitchFamily="49" charset="-128"/>
              </a:rPr>
              <a:t>26%</a:t>
            </a:r>
            <a:r>
              <a:rPr lang="ja-JP" altLang="en-US" sz="1000" dirty="0">
                <a:latin typeface="ＭＳ ゴシック" panose="020B0609070205080204" pitchFamily="49" charset="-128"/>
                <a:ea typeface="ＭＳ ゴシック" panose="020B0609070205080204" pitchFamily="49" charset="-128"/>
              </a:rPr>
              <a:t>を目指します。</a:t>
            </a:r>
            <a:endParaRPr lang="en-US" altLang="ja-JP" sz="1000" dirty="0">
              <a:latin typeface="ＭＳ ゴシック" panose="020B0609070205080204" pitchFamily="49" charset="-128"/>
              <a:ea typeface="ＭＳ ゴシック" panose="020B0609070205080204" pitchFamily="49" charset="-128"/>
            </a:endParaRPr>
          </a:p>
        </p:txBody>
      </p:sp>
      <p:graphicFrame>
        <p:nvGraphicFramePr>
          <p:cNvPr id="28" name="表 12">
            <a:extLst>
              <a:ext uri="{FF2B5EF4-FFF2-40B4-BE49-F238E27FC236}">
                <a16:creationId xmlns:a16="http://schemas.microsoft.com/office/drawing/2014/main" id="{FB6E9868-1446-481C-A48C-7BA612A7449A}"/>
              </a:ext>
            </a:extLst>
          </p:cNvPr>
          <p:cNvGraphicFramePr>
            <a:graphicFrameLocks noGrp="1"/>
          </p:cNvGraphicFramePr>
          <p:nvPr>
            <p:extLst>
              <p:ext uri="{D42A27DB-BD31-4B8C-83A1-F6EECF244321}">
                <p14:modId xmlns:p14="http://schemas.microsoft.com/office/powerpoint/2010/main" val="1305293292"/>
              </p:ext>
            </p:extLst>
          </p:nvPr>
        </p:nvGraphicFramePr>
        <p:xfrm>
          <a:off x="330249" y="1104160"/>
          <a:ext cx="6768750" cy="771144"/>
        </p:xfrm>
        <a:graphic>
          <a:graphicData uri="http://schemas.openxmlformats.org/drawingml/2006/table">
            <a:tbl>
              <a:tblPr firstRow="1" bandRow="1"/>
              <a:tblGrid>
                <a:gridCol w="1630206">
                  <a:extLst>
                    <a:ext uri="{9D8B030D-6E8A-4147-A177-3AD203B41FA5}">
                      <a16:colId xmlns:a16="http://schemas.microsoft.com/office/drawing/2014/main" val="3960272215"/>
                    </a:ext>
                  </a:extLst>
                </a:gridCol>
                <a:gridCol w="1217764">
                  <a:extLst>
                    <a:ext uri="{9D8B030D-6E8A-4147-A177-3AD203B41FA5}">
                      <a16:colId xmlns:a16="http://schemas.microsoft.com/office/drawing/2014/main" val="2452473994"/>
                    </a:ext>
                  </a:extLst>
                </a:gridCol>
                <a:gridCol w="980195">
                  <a:extLst>
                    <a:ext uri="{9D8B030D-6E8A-4147-A177-3AD203B41FA5}">
                      <a16:colId xmlns:a16="http://schemas.microsoft.com/office/drawing/2014/main" val="2521220172"/>
                    </a:ext>
                  </a:extLst>
                </a:gridCol>
                <a:gridCol w="980195">
                  <a:extLst>
                    <a:ext uri="{9D8B030D-6E8A-4147-A177-3AD203B41FA5}">
                      <a16:colId xmlns:a16="http://schemas.microsoft.com/office/drawing/2014/main" val="3359070765"/>
                    </a:ext>
                  </a:extLst>
                </a:gridCol>
                <a:gridCol w="980195">
                  <a:extLst>
                    <a:ext uri="{9D8B030D-6E8A-4147-A177-3AD203B41FA5}">
                      <a16:colId xmlns:a16="http://schemas.microsoft.com/office/drawing/2014/main" val="761247253"/>
                    </a:ext>
                  </a:extLst>
                </a:gridCol>
                <a:gridCol w="980195">
                  <a:extLst>
                    <a:ext uri="{9D8B030D-6E8A-4147-A177-3AD203B41FA5}">
                      <a16:colId xmlns:a16="http://schemas.microsoft.com/office/drawing/2014/main" val="2767704749"/>
                    </a:ext>
                  </a:extLst>
                </a:gridCol>
              </a:tblGrid>
              <a:tr h="243840">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latin typeface="ＭＳ ゴシック" panose="020B0609070205080204" pitchFamily="49" charset="-128"/>
                          <a:ea typeface="ＭＳ ゴシック" panose="020B0609070205080204" pitchFamily="49" charset="-128"/>
                        </a:rPr>
                        <a:t>　里親等委託児童数</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latin typeface="ＭＳ ゴシック" panose="020B0609070205080204" pitchFamily="49" charset="-128"/>
                          <a:ea typeface="ＭＳ ゴシック" panose="020B0609070205080204" pitchFamily="49" charset="-128"/>
                        </a:rPr>
                        <a:t>登録里親等数</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4">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latin typeface="ＭＳ ゴシック" panose="020B0609070205080204" pitchFamily="49" charset="-128"/>
                          <a:ea typeface="ＭＳ ゴシック" panose="020B0609070205080204" pitchFamily="49" charset="-128"/>
                        </a:rPr>
                        <a:t>令和</a:t>
                      </a:r>
                      <a:r>
                        <a:rPr kumimoji="1" lang="en-US" altLang="ja-JP" sz="1000" dirty="0">
                          <a:latin typeface="ＭＳ ゴシック" panose="020B0609070205080204" pitchFamily="49" charset="-128"/>
                          <a:ea typeface="ＭＳ ゴシック" panose="020B0609070205080204" pitchFamily="49" charset="-128"/>
                        </a:rPr>
                        <a:t>11</a:t>
                      </a:r>
                      <a:r>
                        <a:rPr kumimoji="1" lang="ja-JP" altLang="en-US" sz="1000" dirty="0">
                          <a:latin typeface="ＭＳ ゴシック" panose="020B0609070205080204" pitchFamily="49" charset="-128"/>
                          <a:ea typeface="ＭＳ ゴシック" panose="020B0609070205080204" pitchFamily="49" charset="-128"/>
                        </a:rPr>
                        <a:t>年度末　里親等委託率目標</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extLst>
                  <a:ext uri="{0D108BD9-81ED-4DB2-BD59-A6C34878D82A}">
                    <a16:rowId xmlns:a16="http://schemas.microsoft.com/office/drawing/2014/main" val="3183457099"/>
                  </a:ext>
                </a:extLst>
              </a:tr>
              <a:tr h="243840">
                <a:tc vMerge="1">
                  <a:txBody>
                    <a:bodyPr/>
                    <a:lstStyle/>
                    <a:p>
                      <a:endParaRPr kumimoji="1" lang="ja-JP" altLang="en-US" dirty="0"/>
                    </a:p>
                  </a:txBody>
                  <a:tcPr/>
                </a:tc>
                <a:tc vMerge="1">
                  <a:txBody>
                    <a:bodyPr/>
                    <a:lstStyle/>
                    <a:p>
                      <a:endParaRPr kumimoji="1" lang="ja-JP" altLang="en-US" dirty="0"/>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0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６～</a:t>
                      </a:r>
                      <a:r>
                        <a:rPr kumimoji="1" lang="en-US" altLang="ja-JP" sz="1000" b="1" dirty="0">
                          <a:solidFill>
                            <a:schemeClr val="bg1"/>
                          </a:solidFill>
                          <a:latin typeface="ＭＳ ゴシック" panose="020B0609070205080204" pitchFamily="49" charset="-128"/>
                          <a:ea typeface="ＭＳ ゴシック" panose="020B0609070205080204" pitchFamily="49" charset="-128"/>
                        </a:rPr>
                        <a:t>17</a:t>
                      </a:r>
                      <a:r>
                        <a:rPr kumimoji="1" lang="ja-JP" altLang="en-US" sz="1000" b="1" dirty="0">
                          <a:solidFill>
                            <a:schemeClr val="bg1"/>
                          </a:solidFill>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244761580"/>
                  </a:ext>
                </a:extLst>
              </a:tr>
              <a:tr h="24384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353</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602</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54</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27</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23</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26</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5183387"/>
                  </a:ext>
                </a:extLst>
              </a:tr>
            </a:tbl>
          </a:graphicData>
        </a:graphic>
      </p:graphicFrame>
      <p:sp>
        <p:nvSpPr>
          <p:cNvPr id="32" name="正方形/長方形 31">
            <a:extLst>
              <a:ext uri="{FF2B5EF4-FFF2-40B4-BE49-F238E27FC236}">
                <a16:creationId xmlns:a16="http://schemas.microsoft.com/office/drawing/2014/main" id="{4BC6F457-AF08-463A-8BF2-B996B787F48C}"/>
              </a:ext>
            </a:extLst>
          </p:cNvPr>
          <p:cNvSpPr/>
          <p:nvPr/>
        </p:nvSpPr>
        <p:spPr>
          <a:xfrm>
            <a:off x="260944" y="555392"/>
            <a:ext cx="2582864" cy="267078"/>
          </a:xfrm>
          <a:prstGeom prst="rect">
            <a:avLst/>
          </a:prstGeom>
          <a:solidFill>
            <a:schemeClr val="accent4">
              <a:lumMod val="60000"/>
              <a:lumOff val="40000"/>
            </a:schemeClr>
          </a:solidFill>
          <a:ln w="12700">
            <a:solidFill>
              <a:schemeClr val="accent4">
                <a:lumMod val="40000"/>
                <a:lumOff val="6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0" b="1" dirty="0">
                <a:solidFill>
                  <a:schemeClr val="tx1"/>
                </a:solidFill>
                <a:latin typeface="ＭＳ ゴシック" panose="020B0609070205080204" pitchFamily="49" charset="-128"/>
                <a:ea typeface="ＭＳ ゴシック" panose="020B0609070205080204" pitchFamily="49" charset="-128"/>
              </a:rPr>
              <a:t>第四次計画における主な目標と取組</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39EFAC6C-B966-45F0-98EF-2CE9E8793632}"/>
              </a:ext>
            </a:extLst>
          </p:cNvPr>
          <p:cNvSpPr txBox="1"/>
          <p:nvPr/>
        </p:nvSpPr>
        <p:spPr>
          <a:xfrm>
            <a:off x="279537" y="875104"/>
            <a:ext cx="8798184" cy="246221"/>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■里親委託率について</a:t>
            </a:r>
            <a:endParaRPr lang="en-US" altLang="ja-JP"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1942</Words>
  <Application>Microsoft Office PowerPoint</Application>
  <PresentationFormat>画面に合わせる (4:3)</PresentationFormat>
  <Paragraphs>207</Paragraphs>
  <Slides>4</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HGP創英角ｺﾞｼｯｸUB</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2024-11-14T10:15:41Z</dcterms:modified>
</cp:coreProperties>
</file>