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sldIdLst>
    <p:sldId id="351" r:id="rId2"/>
    <p:sldId id="35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64" d="100"/>
          <a:sy n="64" d="100"/>
        </p:scale>
        <p:origin x="1636"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2024/10/15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2024/10/15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2024/10/15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2024/10/15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2024/10/15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2024/10/15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2024/10/15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2024/10/15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2024/10/15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2024/10/15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2024/10/15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2024/10/15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a:t>
            </a:r>
            <a:r>
              <a:rPr lang="en-US" altLang="ja-JP" dirty="0">
                <a:latin typeface="HGP創英角ｺﾞｼｯｸUB" pitchFamily="50" charset="-128"/>
                <a:ea typeface="HGP創英角ｺﾞｼｯｸUB" pitchFamily="50" charset="-128"/>
              </a:rPr>
              <a:t>10</a:t>
            </a:r>
            <a:r>
              <a:rPr lang="ja-JP" altLang="en-US" dirty="0">
                <a:latin typeface="HGP創英角ｺﾞｼｯｸUB" pitchFamily="50" charset="-128"/>
                <a:ea typeface="HGP創英角ｺﾞｼｯｸUB" pitchFamily="50" charset="-128"/>
              </a:rPr>
              <a:t>章　推進体制等</a:t>
            </a:r>
          </a:p>
        </p:txBody>
      </p:sp>
      <p:sp>
        <p:nvSpPr>
          <p:cNvPr id="7" name="テキスト ボックス 6">
            <a:extLst>
              <a:ext uri="{FF2B5EF4-FFF2-40B4-BE49-F238E27FC236}">
                <a16:creationId xmlns:a16="http://schemas.microsoft.com/office/drawing/2014/main" id="{2A483D2F-38E0-4E4B-A9FD-83BC3EADBE35}"/>
              </a:ext>
            </a:extLst>
          </p:cNvPr>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１．計画の推進体制</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49F8D2C7-67C8-4FC9-8EF5-D7DC7B41D5EF}"/>
              </a:ext>
            </a:extLst>
          </p:cNvPr>
          <p:cNvSpPr txBox="1"/>
          <p:nvPr/>
        </p:nvSpPr>
        <p:spPr>
          <a:xfrm>
            <a:off x="323528" y="712703"/>
            <a:ext cx="8568000" cy="3108543"/>
          </a:xfrm>
          <a:prstGeom prst="rect">
            <a:avLst/>
          </a:prstGeom>
          <a:noFill/>
        </p:spPr>
        <p:txBody>
          <a:bodyPr wrap="square" rtlCol="0">
            <a:spAutoFit/>
          </a:bodyPr>
          <a:lstStyle/>
          <a:p>
            <a:endParaRPr lang="en-US" altLang="ja-JP" sz="1200" dirty="0">
              <a:latin typeface="ＭＳ ゴシック" panose="020B0609070205080204" pitchFamily="49" charset="-128"/>
              <a:ea typeface="ＭＳ ゴシック" panose="020B0609070205080204" pitchFamily="49" charset="-128"/>
            </a:endParaRPr>
          </a:p>
          <a:p>
            <a:r>
              <a:rPr lang="ja-JP" altLang="en-US" sz="1600" b="1" dirty="0">
                <a:latin typeface="ＭＳ ゴシック" panose="020B0609070205080204" pitchFamily="49" charset="-128"/>
                <a:ea typeface="ＭＳ ゴシック" panose="020B0609070205080204" pitchFamily="49" charset="-128"/>
              </a:rPr>
              <a:t>（１）大阪府における推進体制</a:t>
            </a:r>
            <a:endParaRPr lang="en-US" altLang="ja-JP" sz="1600" b="1"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（大阪府子ども政策推進会議（仮称：調整中））</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大阪府子ども政策推進会議（仮称：調整中）を中心に、知事のリーダーシップのもと、庁内一体となって、大阪府</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子ども計画を総合的に推進します。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大阪府の子ども・子育て施策の実施の推進及び庁内関係部局相互の調整等のため、課長級からなる大阪府子ども政策</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推進会議（仮称：調整中）幹事会、個別施策に関する関係課長会議及び実務者組織である小委員会を活用します。</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（大阪府子ども家庭審議会）</a:t>
            </a:r>
            <a:endParaRPr lang="en-US" altLang="ja-JP" sz="120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大阪府子ども家庭審議会は、大阪府子ども審議会条例第３条の規定により、子ども・子育て支援施策について、幅広く</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調査審議を行います。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また、大阪府子ども計画策定及びその見直しにあたっては、同審議会及び同審議会計画策定専門部会における調査審議</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により、子ども・子育て施策を総合的かつ効果的に推進していくこととしています。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さらに、第４条第２項の規定により、委員を任命することとし、同項第３号の規定による、子ども・若者及び子どもを</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養育する当事者委員の任命により、子ども・若者及び子育て当事者の意見を施策に反映することとしています。</a:t>
            </a:r>
            <a:r>
              <a:rPr lang="ja-JP" altLang="en-US" sz="1200" dirty="0">
                <a:solidFill>
                  <a:srgbClr val="0070C0"/>
                </a:solidFill>
                <a:latin typeface="ＭＳ ゴシック" panose="020B0609070205080204" pitchFamily="49" charset="-128"/>
                <a:ea typeface="ＭＳ ゴシック" panose="020B0609070205080204" pitchFamily="49" charset="-128"/>
              </a:rPr>
              <a:t>　　</a:t>
            </a:r>
          </a:p>
        </p:txBody>
      </p:sp>
      <p:sp>
        <p:nvSpPr>
          <p:cNvPr id="2" name="正方形/長方形 1">
            <a:extLst>
              <a:ext uri="{FF2B5EF4-FFF2-40B4-BE49-F238E27FC236}">
                <a16:creationId xmlns:a16="http://schemas.microsoft.com/office/drawing/2014/main" id="{B845AA31-640C-45EF-A762-1B9BBC56D247}"/>
              </a:ext>
            </a:extLst>
          </p:cNvPr>
          <p:cNvSpPr/>
          <p:nvPr/>
        </p:nvSpPr>
        <p:spPr>
          <a:xfrm>
            <a:off x="683528" y="3975019"/>
            <a:ext cx="7848000" cy="2700000"/>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大阪府子ども</a:t>
            </a:r>
            <a:r>
              <a:rPr lang="ja-JP" altLang="en-US" sz="1100" dirty="0">
                <a:solidFill>
                  <a:schemeClr val="tx1"/>
                </a:solidFill>
                <a:latin typeface="ＭＳ ゴシック" panose="020B0609070205080204" pitchFamily="49" charset="-128"/>
                <a:ea typeface="ＭＳ ゴシック" panose="020B0609070205080204" pitchFamily="49" charset="-128"/>
              </a:rPr>
              <a:t>家庭</a:t>
            </a:r>
            <a:r>
              <a:rPr kumimoji="1" lang="ja-JP" altLang="en-US" sz="1100" dirty="0">
                <a:solidFill>
                  <a:schemeClr val="tx1"/>
                </a:solidFill>
                <a:latin typeface="ＭＳ ゴシック" panose="020B0609070205080204" pitchFamily="49" charset="-128"/>
                <a:ea typeface="ＭＳ ゴシック" panose="020B0609070205080204" pitchFamily="49" charset="-128"/>
              </a:rPr>
              <a:t>審議会条例（抜粋）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（所掌事務）</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第三条　審議会は、児童福祉法第八条第一項及び認定こども園法第二十五条に規定する事項について調査審議するほか、次に掲げる事項について調査審議する。</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一　法（子ども基本法）第二条第二項に規定するこども施策に関する事項</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二　前号に掲げるもののほか、知事が必要と認める事項</a:t>
            </a:r>
            <a:r>
              <a:rPr kumimoji="1" lang="ja-JP" altLang="en-US" sz="1100" dirty="0">
                <a:latin typeface="ＭＳ ゴシック" panose="020B0609070205080204" pitchFamily="49" charset="-128"/>
                <a:ea typeface="ＭＳ ゴシック" panose="020B0609070205080204" pitchFamily="49" charset="-128"/>
              </a:rPr>
              <a:t>る</a:t>
            </a:r>
            <a:endParaRPr kumimoji="1" lang="en-US" altLang="ja-JP" sz="110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組織）</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第四条　審議会は、委員三十人以内で組織する。</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２　委員は、次に掲げる者のうちから、知事が任命する。</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一　法第二条第二項に規定するこども施策に関連する事業に従事する者</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二　学識経験のある者</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三　子ども又は子どもを養育する者その他の関係者</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四　前三号に掲げる者のほか、知事が必要と認める者</a:t>
            </a:r>
            <a:r>
              <a:rPr kumimoji="1" lang="ja-JP" altLang="en-US" sz="1100" dirty="0">
                <a:latin typeface="ＭＳ ゴシック" panose="020B0609070205080204" pitchFamily="49" charset="-128"/>
                <a:ea typeface="ＭＳ ゴシック" panose="020B0609070205080204" pitchFamily="49" charset="-128"/>
              </a:rPr>
              <a:t>のほか、知事が必要と認める事項</a:t>
            </a:r>
          </a:p>
        </p:txBody>
      </p:sp>
      <p:sp>
        <p:nvSpPr>
          <p:cNvPr id="9" name="正方形/長方形 8">
            <a:extLst>
              <a:ext uri="{FF2B5EF4-FFF2-40B4-BE49-F238E27FC236}">
                <a16:creationId xmlns:a16="http://schemas.microsoft.com/office/drawing/2014/main" id="{672EE6A2-3207-4846-87DD-D2DBE730097D}"/>
              </a:ext>
            </a:extLst>
          </p:cNvPr>
          <p:cNvSpPr/>
          <p:nvPr/>
        </p:nvSpPr>
        <p:spPr>
          <a:xfrm>
            <a:off x="7865655" y="60653"/>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a:solidFill>
                  <a:schemeClr val="tx1"/>
                </a:solidFill>
              </a:rPr>
              <a:t>資料８</a:t>
            </a:r>
            <a:endParaRPr kumimoji="1" lang="ja-JP" altLang="en-US" b="1" dirty="0">
              <a:solidFill>
                <a:schemeClr val="tx1"/>
              </a:solidFill>
            </a:endParaRPr>
          </a:p>
        </p:txBody>
      </p:sp>
    </p:spTree>
    <p:extLst>
      <p:ext uri="{BB962C8B-B14F-4D97-AF65-F5344CB8AC3E}">
        <p14:creationId xmlns:p14="http://schemas.microsoft.com/office/powerpoint/2010/main" val="3876279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第１０章　推進体制等</a:t>
            </a:r>
          </a:p>
        </p:txBody>
      </p:sp>
      <p:sp>
        <p:nvSpPr>
          <p:cNvPr id="8" name="テキスト ボックス 7">
            <a:extLst>
              <a:ext uri="{FF2B5EF4-FFF2-40B4-BE49-F238E27FC236}">
                <a16:creationId xmlns:a16="http://schemas.microsoft.com/office/drawing/2014/main" id="{6A49CD0D-52B1-459E-96B2-FD685D6B0E5B}"/>
              </a:ext>
            </a:extLst>
          </p:cNvPr>
          <p:cNvSpPr txBox="1"/>
          <p:nvPr/>
        </p:nvSpPr>
        <p:spPr>
          <a:xfrm>
            <a:off x="251520" y="48596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２．計画の進捗管理等</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15CCD8D9-3BD0-4145-9D43-756D40918B14}"/>
              </a:ext>
            </a:extLst>
          </p:cNvPr>
          <p:cNvSpPr txBox="1"/>
          <p:nvPr/>
        </p:nvSpPr>
        <p:spPr>
          <a:xfrm>
            <a:off x="230626" y="945569"/>
            <a:ext cx="8568000" cy="4893647"/>
          </a:xfrm>
          <a:prstGeom prst="rect">
            <a:avLst/>
          </a:prstGeom>
          <a:noFill/>
        </p:spPr>
        <p:txBody>
          <a:bodyPr wrap="square" rtlCol="0">
            <a:spAutoFit/>
          </a:bodyPr>
          <a:lstStyle/>
          <a:p>
            <a:r>
              <a:rPr lang="ja-JP" altLang="en-US" sz="1600" b="1" dirty="0">
                <a:latin typeface="ＭＳ ゴシック" panose="020B0609070205080204" pitchFamily="49" charset="-128"/>
                <a:ea typeface="ＭＳ ゴシック" panose="020B0609070205080204" pitchFamily="49" charset="-128"/>
              </a:rPr>
              <a:t>（１）数値目標及び指標について</a:t>
            </a:r>
            <a:endParaRPr lang="en-US" altLang="ja-JP" sz="1600" b="1"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「こども大綱」及び「こどもまんなか実行計画」に掲げられた数値目標・指標等を勘案しながら、大阪府の子ども</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・子育て支援施策の進捗状況等を把握できるような数値目標・指標等を重点施策を中心に、必要に応じ、設定します。</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600" b="1" dirty="0">
                <a:latin typeface="ＭＳ ゴシック" panose="020B0609070205080204" pitchFamily="49" charset="-128"/>
                <a:ea typeface="ＭＳ ゴシック" panose="020B0609070205080204" pitchFamily="49" charset="-128"/>
              </a:rPr>
              <a:t>（２）計画の進捗管理及び検証・評価</a:t>
            </a:r>
            <a:endParaRPr lang="en-US" altLang="ja-JP" sz="1600" b="1"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毎年度、「大阪府子ども家庭審議会」において、施策の実施状況や大阪府子ども計画における数値目標・指標等を</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検証・評価し、適切な進行管理に努めます。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また、子ども・若者など当事者の意見を汲み取る仕組みを活用して、施策に反映していきます。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さらに、近年の急速に変化する社会情勢の変化等と計画の進行管理状況を踏まえ、必要に応じて、施策及び取組みの</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見直しを行います。</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600" b="1" dirty="0">
                <a:latin typeface="ＭＳ ゴシック" panose="020B0609070205080204" pitchFamily="49" charset="-128"/>
                <a:ea typeface="ＭＳ ゴシック" panose="020B0609070205080204" pitchFamily="49" charset="-128"/>
              </a:rPr>
              <a:t>（３）市町村こども計画の策定促進、府内市町村との連携</a:t>
            </a:r>
            <a:endParaRPr lang="en-US" altLang="ja-JP" sz="1600" b="1"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こども基本法において、市町村は、国の大綱と都道府県こども計画を勘案して、市町村こども計画を定めるよう</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努めるものとされています。</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大阪府子ども計画策定及びその見直しの際には、大阪府子ども家庭審議会及び同審議会計画策定専門部会における</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調査審議状況について、市町村担当部局向け会議及びホームページ等を通じた情報提供を行うとともに、市町村との</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協働による子育て当事者等のニーズを把握するためのアンケート調査を行うなど、市町村こども計画の策定支援及び</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市町村子ども・子育て支援施策との必要な連携・協力を積極的に行っていきます。</a:t>
            </a:r>
            <a:endParaRPr lang="en-US" altLang="ja-JP" sz="16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849746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805</Words>
  <Application>Microsoft Office PowerPoint</Application>
  <PresentationFormat>画面に合わせる (4:3)</PresentationFormat>
  <Paragraphs>52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HGP創英角ｺﾞｼｯｸUB</vt:lpstr>
      <vt:lpstr>ＭＳ 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2024-10-15T05:07:24Z</dcterms:modified>
</cp:coreProperties>
</file>