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7"/>
  </p:notesMasterIdLst>
  <p:sldIdLst>
    <p:sldId id="292" r:id="rId2"/>
    <p:sldId id="306" r:id="rId3"/>
    <p:sldId id="307" r:id="rId4"/>
    <p:sldId id="327" r:id="rId5"/>
    <p:sldId id="326"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37" autoAdjust="0"/>
    <p:restoredTop sz="94660"/>
  </p:normalViewPr>
  <p:slideViewPr>
    <p:cSldViewPr>
      <p:cViewPr varScale="1">
        <p:scale>
          <a:sx n="87" d="100"/>
          <a:sy n="87" d="100"/>
        </p:scale>
        <p:origin x="1613"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2024/11/18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4</a:t>
            </a:fld>
            <a:endParaRPr kumimoji="1" lang="ja-JP" altLang="en-US"/>
          </a:p>
        </p:txBody>
      </p:sp>
    </p:spTree>
    <p:extLst>
      <p:ext uri="{BB962C8B-B14F-4D97-AF65-F5344CB8AC3E}">
        <p14:creationId xmlns:p14="http://schemas.microsoft.com/office/powerpoint/2010/main" val="4271424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2024/11/18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2024/11/18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2024/11/18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2024/11/18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297032076"/>
              </p:ext>
            </p:extLst>
          </p:nvPr>
        </p:nvGraphicFramePr>
        <p:xfrm>
          <a:off x="175460" y="1282472"/>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ＭＳ ゴシック" panose="020B0609070205080204" pitchFamily="49" charset="-128"/>
                          <a:ea typeface="ＭＳ ゴシック" panose="020B0609070205080204" pitchFamily="49" charset="-128"/>
                        </a:rPr>
                        <a:t>重点的な取組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200" b="1" dirty="0">
                          <a:solidFill>
                            <a:schemeClr val="tx1"/>
                          </a:solidFill>
                          <a:latin typeface="ＭＳ ゴシック" panose="020B0609070205080204" pitchFamily="49" charset="-128"/>
                          <a:ea typeface="ＭＳ ゴシック" panose="020B0609070205080204" pitchFamily="49"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200" b="1" dirty="0">
                          <a:solidFill>
                            <a:schemeClr val="tx1"/>
                          </a:solidFill>
                          <a:latin typeface="ＭＳ ゴシック" panose="020B0609070205080204" pitchFamily="49" charset="-128"/>
                          <a:ea typeface="ＭＳ ゴシック" panose="020B0609070205080204" pitchFamily="49"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200612" y="836712"/>
            <a:ext cx="8861030" cy="338554"/>
          </a:xfrm>
          <a:prstGeom prst="rect">
            <a:avLst/>
          </a:prstGeom>
          <a:noFill/>
        </p:spPr>
        <p:txBody>
          <a:bodyPr wrap="square" rtlCol="0">
            <a:spAutoFit/>
          </a:bodyPr>
          <a:lstStyle/>
          <a:p>
            <a:r>
              <a:rPr lang="ja-JP" altLang="en-US" sz="1600" b="1"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r>
              <a:rPr lang="en-US" altLang="ja-JP" sz="1600" b="1" dirty="0">
                <a:solidFill>
                  <a:schemeClr val="tx2"/>
                </a:solidFill>
                <a:latin typeface="HGP創英角ｺﾞｼｯｸUB" panose="020B0900000000000000" pitchFamily="50" charset="-128"/>
                <a:ea typeface="HGP創英角ｺﾞｼｯｸUB" panose="020B0900000000000000" pitchFamily="50" charset="-128"/>
              </a:rPr>
              <a:t>【</a:t>
            </a:r>
            <a:r>
              <a:rPr lang="ja-JP" altLang="en-US" sz="1600" b="1" dirty="0">
                <a:solidFill>
                  <a:schemeClr val="tx2"/>
                </a:solidFill>
                <a:latin typeface="HGP創英角ｺﾞｼｯｸUB" panose="020B0900000000000000" pitchFamily="50" charset="-128"/>
                <a:ea typeface="HGP創英角ｺﾞｼｯｸUB" panose="020B0900000000000000" pitchFamily="50" charset="-128"/>
              </a:rPr>
              <a:t>子どもの誕生前から幼児期まで</a:t>
            </a:r>
            <a:r>
              <a:rPr lang="en-US" altLang="ja-JP" sz="1600" b="1" dirty="0">
                <a:solidFill>
                  <a:schemeClr val="tx2"/>
                </a:solidFill>
                <a:latin typeface="HGP創英角ｺﾞｼｯｸUB" panose="020B0900000000000000" pitchFamily="50" charset="-128"/>
                <a:ea typeface="HGP創英角ｺﾞｼｯｸUB" panose="020B0900000000000000" pitchFamily="50" charset="-128"/>
              </a:rPr>
              <a:t>】</a:t>
            </a:r>
          </a:p>
        </p:txBody>
      </p:sp>
      <p:sp>
        <p:nvSpPr>
          <p:cNvPr id="2" name="スライド番号プレースホルダー 1"/>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a:t>
            </a:fld>
            <a:endParaRPr kumimoji="1" lang="ja-JP" altLang="en-US" dirty="0"/>
          </a:p>
        </p:txBody>
      </p:sp>
      <p:sp>
        <p:nvSpPr>
          <p:cNvPr id="34" name="テキスト ボックス 33"/>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cxnSp>
        <p:nvCxnSpPr>
          <p:cNvPr id="40" name="カギ線コネクタ 39"/>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08E9CCE8-A73E-4308-87E8-2A07ED8D761C}"/>
              </a:ext>
            </a:extLst>
          </p:cNvPr>
          <p:cNvSpPr/>
          <p:nvPr/>
        </p:nvSpPr>
        <p:spPr>
          <a:xfrm>
            <a:off x="176213" y="1764305"/>
            <a:ext cx="1658937" cy="1069821"/>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安心して子どもを生み育てることができる</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保健・医療環境をつくる。</a:t>
            </a:r>
          </a:p>
        </p:txBody>
      </p:sp>
      <p:sp>
        <p:nvSpPr>
          <p:cNvPr id="54" name="正方形/長方形 53">
            <a:extLst>
              <a:ext uri="{FF2B5EF4-FFF2-40B4-BE49-F238E27FC236}">
                <a16:creationId xmlns:a16="http://schemas.microsoft.com/office/drawing/2014/main" id="{CC676BA0-A76D-473C-BDEB-A9779E1C5065}"/>
              </a:ext>
            </a:extLst>
          </p:cNvPr>
          <p:cNvSpPr/>
          <p:nvPr/>
        </p:nvSpPr>
        <p:spPr>
          <a:xfrm>
            <a:off x="2339975" y="1768587"/>
            <a:ext cx="1660525" cy="1069821"/>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安心して妊娠・出産</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できる仕組みの充実</a:t>
            </a:r>
          </a:p>
        </p:txBody>
      </p:sp>
      <p:sp>
        <p:nvSpPr>
          <p:cNvPr id="56" name="正方形/長方形 55">
            <a:extLst>
              <a:ext uri="{FF2B5EF4-FFF2-40B4-BE49-F238E27FC236}">
                <a16:creationId xmlns:a16="http://schemas.microsoft.com/office/drawing/2014/main" id="{CC53B1C4-3993-41F6-B680-A528C96B9F3E}"/>
              </a:ext>
            </a:extLst>
          </p:cNvPr>
          <p:cNvSpPr/>
          <p:nvPr/>
        </p:nvSpPr>
        <p:spPr>
          <a:xfrm>
            <a:off x="4605338" y="1768587"/>
            <a:ext cx="4430712" cy="1069823"/>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周産期医療・小児医療等の体制整備</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不妊・不育、予期せぬ妊娠、性に関する相談支援、プレコンセプションケアの推進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妊産婦等への保健施策の推進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乳幼児期における保健施策の推進</a:t>
            </a:r>
          </a:p>
        </p:txBody>
      </p:sp>
      <p:sp>
        <p:nvSpPr>
          <p:cNvPr id="57" name="正方形/長方形 56">
            <a:extLst>
              <a:ext uri="{FF2B5EF4-FFF2-40B4-BE49-F238E27FC236}">
                <a16:creationId xmlns:a16="http://schemas.microsoft.com/office/drawing/2014/main" id="{9321F0AA-76B1-43DC-B754-424E28A91E0E}"/>
              </a:ext>
            </a:extLst>
          </p:cNvPr>
          <p:cNvSpPr/>
          <p:nvPr/>
        </p:nvSpPr>
        <p:spPr>
          <a:xfrm>
            <a:off x="185738" y="3450106"/>
            <a:ext cx="1660525" cy="894564"/>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幼児期までの子どもの育ちを支える良質な</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成育環境をつくる。</a:t>
            </a:r>
          </a:p>
        </p:txBody>
      </p:sp>
      <p:sp>
        <p:nvSpPr>
          <p:cNvPr id="58" name="正方形/長方形 57">
            <a:extLst>
              <a:ext uri="{FF2B5EF4-FFF2-40B4-BE49-F238E27FC236}">
                <a16:creationId xmlns:a16="http://schemas.microsoft.com/office/drawing/2014/main" id="{BEEAC1AD-F47F-40E1-8FC8-4A2D40C1F953}"/>
              </a:ext>
            </a:extLst>
          </p:cNvPr>
          <p:cNvSpPr/>
          <p:nvPr/>
        </p:nvSpPr>
        <p:spPr>
          <a:xfrm>
            <a:off x="2357438" y="3450105"/>
            <a:ext cx="1660525" cy="898237"/>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幼児期までの子どもの育ちを支える施策の</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推進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sp>
        <p:nvSpPr>
          <p:cNvPr id="59" name="正方形/長方形 58">
            <a:extLst>
              <a:ext uri="{FF2B5EF4-FFF2-40B4-BE49-F238E27FC236}">
                <a16:creationId xmlns:a16="http://schemas.microsoft.com/office/drawing/2014/main" id="{02E9A0BF-CF56-426C-B679-46D2615F8664}"/>
              </a:ext>
            </a:extLst>
          </p:cNvPr>
          <p:cNvSpPr/>
          <p:nvPr/>
        </p:nvSpPr>
        <p:spPr>
          <a:xfrm>
            <a:off x="4605338" y="3450105"/>
            <a:ext cx="4430712" cy="894563"/>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保育が必要なすべての家庭に保育を提供する取組等の</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推進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cxnSp>
        <p:nvCxnSpPr>
          <p:cNvPr id="61" name="直線コネクタ 60">
            <a:extLst>
              <a:ext uri="{FF2B5EF4-FFF2-40B4-BE49-F238E27FC236}">
                <a16:creationId xmlns:a16="http://schemas.microsoft.com/office/drawing/2014/main" id="{033DD9D5-BAA1-4EAC-B0BE-FAE9F37E2F33}"/>
              </a:ext>
            </a:extLst>
          </p:cNvPr>
          <p:cNvCxnSpPr/>
          <p:nvPr/>
        </p:nvCxnSpPr>
        <p:spPr>
          <a:xfrm flipH="1">
            <a:off x="1835696" y="2312606"/>
            <a:ext cx="504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13D8F376-54EA-4FE3-9425-580720C1CCCE}"/>
              </a:ext>
            </a:extLst>
          </p:cNvPr>
          <p:cNvCxnSpPr/>
          <p:nvPr/>
        </p:nvCxnSpPr>
        <p:spPr>
          <a:xfrm>
            <a:off x="4006141" y="2312606"/>
            <a:ext cx="587375"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B7BD40DB-17AF-42A2-9D2D-03A959382E19}"/>
              </a:ext>
            </a:extLst>
          </p:cNvPr>
          <p:cNvCxnSpPr/>
          <p:nvPr/>
        </p:nvCxnSpPr>
        <p:spPr>
          <a:xfrm flipH="1">
            <a:off x="1847996" y="3907242"/>
            <a:ext cx="504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4" name="正方形/長方形 63">
            <a:extLst>
              <a:ext uri="{FF2B5EF4-FFF2-40B4-BE49-F238E27FC236}">
                <a16:creationId xmlns:a16="http://schemas.microsoft.com/office/drawing/2014/main" id="{D9B4BA50-F6BE-45AF-8253-457624E32D4A}"/>
              </a:ext>
            </a:extLst>
          </p:cNvPr>
          <p:cNvSpPr/>
          <p:nvPr/>
        </p:nvSpPr>
        <p:spPr>
          <a:xfrm>
            <a:off x="2357438" y="4932658"/>
            <a:ext cx="1660525" cy="1016621"/>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幼児期までの子どもへの教育・保育内容の</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充実</a:t>
            </a:r>
          </a:p>
        </p:txBody>
      </p:sp>
      <p:sp>
        <p:nvSpPr>
          <p:cNvPr id="65" name="正方形/長方形 64">
            <a:extLst>
              <a:ext uri="{FF2B5EF4-FFF2-40B4-BE49-F238E27FC236}">
                <a16:creationId xmlns:a16="http://schemas.microsoft.com/office/drawing/2014/main" id="{55715296-C8C1-4BB9-A22A-D83A8F38A42B}"/>
              </a:ext>
            </a:extLst>
          </p:cNvPr>
          <p:cNvSpPr/>
          <p:nvPr/>
        </p:nvSpPr>
        <p:spPr>
          <a:xfrm>
            <a:off x="4624388" y="4932658"/>
            <a:ext cx="4411662" cy="1016620"/>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教育・保育内容の充実</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教育・保育にかかる人材の確保及び資質の向上</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cxnSp>
        <p:nvCxnSpPr>
          <p:cNvPr id="66" name="直線コネクタ 65">
            <a:extLst>
              <a:ext uri="{FF2B5EF4-FFF2-40B4-BE49-F238E27FC236}">
                <a16:creationId xmlns:a16="http://schemas.microsoft.com/office/drawing/2014/main" id="{9ABCBE84-05C4-4A87-A0CF-D89E5FF7B21B}"/>
              </a:ext>
            </a:extLst>
          </p:cNvPr>
          <p:cNvCxnSpPr/>
          <p:nvPr/>
        </p:nvCxnSpPr>
        <p:spPr>
          <a:xfrm flipH="1" flipV="1">
            <a:off x="1835696" y="5442743"/>
            <a:ext cx="504000" cy="1"/>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2D66DB32-E66D-449A-9A10-2672AE15A76A}"/>
              </a:ext>
            </a:extLst>
          </p:cNvPr>
          <p:cNvSpPr/>
          <p:nvPr/>
        </p:nvSpPr>
        <p:spPr>
          <a:xfrm>
            <a:off x="185738" y="4932658"/>
            <a:ext cx="1660525" cy="1016622"/>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生涯にわたる人格形成の基礎を培うための</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支援体制をつくる。</a:t>
            </a:r>
          </a:p>
        </p:txBody>
      </p:sp>
      <p:cxnSp>
        <p:nvCxnSpPr>
          <p:cNvPr id="68" name="直線コネクタ 67">
            <a:extLst>
              <a:ext uri="{FF2B5EF4-FFF2-40B4-BE49-F238E27FC236}">
                <a16:creationId xmlns:a16="http://schemas.microsoft.com/office/drawing/2014/main" id="{EA2912C1-5D92-43F5-B9CD-CC1EC2BB9862}"/>
              </a:ext>
            </a:extLst>
          </p:cNvPr>
          <p:cNvCxnSpPr/>
          <p:nvPr/>
        </p:nvCxnSpPr>
        <p:spPr>
          <a:xfrm>
            <a:off x="4021908" y="5436714"/>
            <a:ext cx="587375"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D619F613-2848-400F-B554-11FB33E22BA0}"/>
              </a:ext>
            </a:extLst>
          </p:cNvPr>
          <p:cNvCxnSpPr/>
          <p:nvPr/>
        </p:nvCxnSpPr>
        <p:spPr>
          <a:xfrm>
            <a:off x="4012641" y="3882034"/>
            <a:ext cx="587375"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1C930F2F-15E7-4EBA-96E3-FECAA8777E8A}"/>
              </a:ext>
            </a:extLst>
          </p:cNvPr>
          <p:cNvSpPr txBox="1"/>
          <p:nvPr/>
        </p:nvSpPr>
        <p:spPr>
          <a:xfrm>
            <a:off x="195840" y="467380"/>
            <a:ext cx="2029572"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１．施策体系</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23" name="正方形/長方形 22">
            <a:extLst>
              <a:ext uri="{FF2B5EF4-FFF2-40B4-BE49-F238E27FC236}">
                <a16:creationId xmlns:a16="http://schemas.microsoft.com/office/drawing/2014/main" id="{11730B36-3ACB-452B-8E0C-F083651FF85F}"/>
              </a:ext>
            </a:extLst>
          </p:cNvPr>
          <p:cNvSpPr/>
          <p:nvPr/>
        </p:nvSpPr>
        <p:spPr>
          <a:xfrm>
            <a:off x="7857553" y="100168"/>
            <a:ext cx="1211966" cy="36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b="1" dirty="0">
                <a:solidFill>
                  <a:schemeClr val="tx1"/>
                </a:solidFill>
              </a:rPr>
              <a:t>資料３</a:t>
            </a:r>
          </a:p>
        </p:txBody>
      </p:sp>
    </p:spTree>
    <p:extLst>
      <p:ext uri="{BB962C8B-B14F-4D97-AF65-F5344CB8AC3E}">
        <p14:creationId xmlns:p14="http://schemas.microsoft.com/office/powerpoint/2010/main" val="3975716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a:t>
            </a:fld>
            <a:endParaRPr kumimoji="1" lang="ja-JP" altLang="en-US" dirty="0"/>
          </a:p>
        </p:txBody>
      </p:sp>
      <p:sp>
        <p:nvSpPr>
          <p:cNvPr id="5" name="テキスト ボックス 4"/>
          <p:cNvSpPr txBox="1"/>
          <p:nvPr/>
        </p:nvSpPr>
        <p:spPr>
          <a:xfrm>
            <a:off x="185454" y="48622"/>
            <a:ext cx="7420870" cy="338554"/>
          </a:xfrm>
          <a:prstGeom prst="rect">
            <a:avLst/>
          </a:prstGeom>
          <a:noFill/>
        </p:spPr>
        <p:txBody>
          <a:bodyPr wrap="square" rtlCol="0">
            <a:spAutoFit/>
          </a:bodyPr>
          <a:lstStyle/>
          <a:p>
            <a:r>
              <a:rPr lang="ja-JP" altLang="en-US" sz="1600" b="1"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r>
              <a:rPr lang="en-US" altLang="ja-JP" sz="1600" b="1"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r>
              <a:rPr lang="ja-JP" altLang="en-US" sz="1600" b="1" dirty="0">
                <a:solidFill>
                  <a:schemeClr val="accent3">
                    <a:lumMod val="50000"/>
                  </a:schemeClr>
                </a:solidFill>
                <a:latin typeface="HGP創英角ｺﾞｼｯｸUB" panose="020B0900000000000000" pitchFamily="50" charset="-128"/>
                <a:ea typeface="HGP創英角ｺﾞｼｯｸUB" panose="020B0900000000000000" pitchFamily="50" charset="-128"/>
              </a:rPr>
              <a:t>学童期・思春期</a:t>
            </a:r>
            <a:r>
              <a:rPr lang="en-US" altLang="ja-JP" sz="1600" b="1"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p>
        </p:txBody>
      </p:sp>
      <p:graphicFrame>
        <p:nvGraphicFramePr>
          <p:cNvPr id="6" name="表 5"/>
          <p:cNvGraphicFramePr>
            <a:graphicFrameLocks noGrp="1"/>
          </p:cNvGraphicFramePr>
          <p:nvPr>
            <p:extLst>
              <p:ext uri="{D42A27DB-BD31-4B8C-83A1-F6EECF244321}">
                <p14:modId xmlns:p14="http://schemas.microsoft.com/office/powerpoint/2010/main" val="4278654626"/>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ＭＳ ゴシック" panose="020B0609070205080204" pitchFamily="49" charset="-128"/>
                          <a:ea typeface="ＭＳ ゴシック" panose="020B0609070205080204" pitchFamily="49" charset="-128"/>
                        </a:rPr>
                        <a:t>重点的な取組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ＭＳ ゴシック" panose="020B0609070205080204" pitchFamily="49" charset="-128"/>
                          <a:ea typeface="ＭＳ ゴシック" panose="020B0609070205080204" pitchFamily="49"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ＭＳ ゴシック" panose="020B0609070205080204" pitchFamily="49" charset="-128"/>
                          <a:ea typeface="ＭＳ ゴシック" panose="020B0609070205080204" pitchFamily="49"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0"/>
                  </a:ext>
                </a:extLst>
              </a:tr>
            </a:tbl>
          </a:graphicData>
        </a:graphic>
      </p:graphicFrame>
      <p:sp>
        <p:nvSpPr>
          <p:cNvPr id="62" name="正方形/長方形 61">
            <a:extLst>
              <a:ext uri="{FF2B5EF4-FFF2-40B4-BE49-F238E27FC236}">
                <a16:creationId xmlns:a16="http://schemas.microsoft.com/office/drawing/2014/main" id="{6776132A-F150-42AF-BF62-ADC978D66214}"/>
              </a:ext>
            </a:extLst>
          </p:cNvPr>
          <p:cNvSpPr/>
          <p:nvPr/>
        </p:nvSpPr>
        <p:spPr>
          <a:xfrm>
            <a:off x="185738" y="928287"/>
            <a:ext cx="1660525" cy="2771918"/>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すべての子どもに学びの機会を確保することで、子どもたちが、</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粘り強く果敢にチャレンジし、自立して力強く生きることができるよう支援する。</a:t>
            </a:r>
          </a:p>
        </p:txBody>
      </p:sp>
      <p:sp>
        <p:nvSpPr>
          <p:cNvPr id="63" name="正方形/長方形 62">
            <a:extLst>
              <a:ext uri="{FF2B5EF4-FFF2-40B4-BE49-F238E27FC236}">
                <a16:creationId xmlns:a16="http://schemas.microsoft.com/office/drawing/2014/main" id="{2BEF3D0B-6FF1-43E5-B160-5FE62D0553FF}"/>
              </a:ext>
            </a:extLst>
          </p:cNvPr>
          <p:cNvSpPr/>
          <p:nvPr/>
        </p:nvSpPr>
        <p:spPr>
          <a:xfrm>
            <a:off x="2357438" y="927423"/>
            <a:ext cx="1660525" cy="78267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確かな学力の定着と</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学びの深化</a:t>
            </a:r>
          </a:p>
        </p:txBody>
      </p:sp>
      <p:sp>
        <p:nvSpPr>
          <p:cNvPr id="64" name="正方形/長方形 63">
            <a:extLst>
              <a:ext uri="{FF2B5EF4-FFF2-40B4-BE49-F238E27FC236}">
                <a16:creationId xmlns:a16="http://schemas.microsoft.com/office/drawing/2014/main" id="{233A6F83-12BE-4DD3-8A74-7284AA35A10B}"/>
              </a:ext>
            </a:extLst>
          </p:cNvPr>
          <p:cNvSpPr/>
          <p:nvPr/>
        </p:nvSpPr>
        <p:spPr>
          <a:xfrm>
            <a:off x="2357438" y="1787563"/>
            <a:ext cx="1660525" cy="78794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豊かな心と健やかな</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体の育成</a:t>
            </a:r>
          </a:p>
        </p:txBody>
      </p:sp>
      <p:sp>
        <p:nvSpPr>
          <p:cNvPr id="65" name="正方形/長方形 64">
            <a:extLst>
              <a:ext uri="{FF2B5EF4-FFF2-40B4-BE49-F238E27FC236}">
                <a16:creationId xmlns:a16="http://schemas.microsoft.com/office/drawing/2014/main" id="{174662C5-17EA-47E0-A4E7-E3FB2F71AC16}"/>
              </a:ext>
            </a:extLst>
          </p:cNvPr>
          <p:cNvSpPr/>
          <p:nvPr/>
        </p:nvSpPr>
        <p:spPr>
          <a:xfrm>
            <a:off x="2357438" y="4057061"/>
            <a:ext cx="1660525" cy="500373"/>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地域の教育コミュニティづくりの推進</a:t>
            </a:r>
          </a:p>
        </p:txBody>
      </p:sp>
      <p:sp>
        <p:nvSpPr>
          <p:cNvPr id="66" name="正方形/長方形 65">
            <a:extLst>
              <a:ext uri="{FF2B5EF4-FFF2-40B4-BE49-F238E27FC236}">
                <a16:creationId xmlns:a16="http://schemas.microsoft.com/office/drawing/2014/main" id="{6F9FF56B-5017-4630-9E4A-2EF953D8A2D2}"/>
              </a:ext>
            </a:extLst>
          </p:cNvPr>
          <p:cNvSpPr/>
          <p:nvPr/>
        </p:nvSpPr>
        <p:spPr>
          <a:xfrm>
            <a:off x="4624388" y="910452"/>
            <a:ext cx="4378325" cy="78267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個別最適な学びと協働的な学びによる学びの深化</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社会や地域とつながる探究的な学習の実践</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障がいのある子どもたちの教育の充実</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配慮や支援が必要な子どもたちへの指導の充実</a:t>
            </a:r>
          </a:p>
        </p:txBody>
      </p:sp>
      <p:sp>
        <p:nvSpPr>
          <p:cNvPr id="67" name="正方形/長方形 66">
            <a:extLst>
              <a:ext uri="{FF2B5EF4-FFF2-40B4-BE49-F238E27FC236}">
                <a16:creationId xmlns:a16="http://schemas.microsoft.com/office/drawing/2014/main" id="{3C4505A5-D2AF-4F00-8820-DFE72F6547F0}"/>
              </a:ext>
            </a:extLst>
          </p:cNvPr>
          <p:cNvSpPr/>
          <p:nvPr/>
        </p:nvSpPr>
        <p:spPr>
          <a:xfrm>
            <a:off x="4624211" y="2666408"/>
            <a:ext cx="4378325" cy="489131"/>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夢や志を持って粘り強くチャレンジする姿勢の育成</a:t>
            </a:r>
          </a:p>
        </p:txBody>
      </p:sp>
      <p:sp>
        <p:nvSpPr>
          <p:cNvPr id="68" name="正方形/長方形 67">
            <a:extLst>
              <a:ext uri="{FF2B5EF4-FFF2-40B4-BE49-F238E27FC236}">
                <a16:creationId xmlns:a16="http://schemas.microsoft.com/office/drawing/2014/main" id="{AE8669B5-B805-4E3D-9880-CD07E089BF26}"/>
              </a:ext>
            </a:extLst>
          </p:cNvPr>
          <p:cNvSpPr/>
          <p:nvPr/>
        </p:nvSpPr>
        <p:spPr>
          <a:xfrm>
            <a:off x="4624388" y="4047576"/>
            <a:ext cx="4378325" cy="509858"/>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地域の教育コミュニティづくりの推進</a:t>
            </a:r>
          </a:p>
        </p:txBody>
      </p:sp>
      <p:cxnSp>
        <p:nvCxnSpPr>
          <p:cNvPr id="69" name="直線コネクタ 68">
            <a:extLst>
              <a:ext uri="{FF2B5EF4-FFF2-40B4-BE49-F238E27FC236}">
                <a16:creationId xmlns:a16="http://schemas.microsoft.com/office/drawing/2014/main" id="{B1F86782-83A0-452C-8A70-89BC21FF8838}"/>
              </a:ext>
            </a:extLst>
          </p:cNvPr>
          <p:cNvCxnSpPr/>
          <p:nvPr/>
        </p:nvCxnSpPr>
        <p:spPr>
          <a:xfrm>
            <a:off x="2038657" y="1158843"/>
            <a:ext cx="12393" cy="234000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0" name="直線コネクタ 69">
            <a:extLst>
              <a:ext uri="{FF2B5EF4-FFF2-40B4-BE49-F238E27FC236}">
                <a16:creationId xmlns:a16="http://schemas.microsoft.com/office/drawing/2014/main" id="{290252EA-A3B1-4485-A0EB-219AC3295EFA}"/>
              </a:ext>
            </a:extLst>
          </p:cNvPr>
          <p:cNvCxnSpPr/>
          <p:nvPr/>
        </p:nvCxnSpPr>
        <p:spPr>
          <a:xfrm>
            <a:off x="1835150" y="2330695"/>
            <a:ext cx="2159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71" name="正方形/長方形 70">
            <a:extLst>
              <a:ext uri="{FF2B5EF4-FFF2-40B4-BE49-F238E27FC236}">
                <a16:creationId xmlns:a16="http://schemas.microsoft.com/office/drawing/2014/main" id="{BCC24DC1-EFD8-413D-B58C-4F1E36FE9116}"/>
              </a:ext>
            </a:extLst>
          </p:cNvPr>
          <p:cNvSpPr/>
          <p:nvPr/>
        </p:nvSpPr>
        <p:spPr>
          <a:xfrm>
            <a:off x="2362708" y="4800003"/>
            <a:ext cx="1660525" cy="655146"/>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子どもの居場所づくり</a:t>
            </a:r>
          </a:p>
        </p:txBody>
      </p:sp>
      <p:sp>
        <p:nvSpPr>
          <p:cNvPr id="72" name="正方形/長方形 71">
            <a:extLst>
              <a:ext uri="{FF2B5EF4-FFF2-40B4-BE49-F238E27FC236}">
                <a16:creationId xmlns:a16="http://schemas.microsoft.com/office/drawing/2014/main" id="{5F339049-1C49-4159-9829-4DC96A47897D}"/>
              </a:ext>
            </a:extLst>
          </p:cNvPr>
          <p:cNvSpPr/>
          <p:nvPr/>
        </p:nvSpPr>
        <p:spPr>
          <a:xfrm>
            <a:off x="4624388" y="4822012"/>
            <a:ext cx="4378325" cy="655146"/>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子どもが健やかに過ごせる遊び場づくり</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放課後等の子どもの居場所づくり</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子ども食堂等の居場所づくり</a:t>
            </a:r>
          </a:p>
        </p:txBody>
      </p:sp>
      <p:cxnSp>
        <p:nvCxnSpPr>
          <p:cNvPr id="73" name="直線コネクタ 72">
            <a:extLst>
              <a:ext uri="{FF2B5EF4-FFF2-40B4-BE49-F238E27FC236}">
                <a16:creationId xmlns:a16="http://schemas.microsoft.com/office/drawing/2014/main" id="{AE72BBFD-CA8E-4A42-B78E-2CF3B031A536}"/>
              </a:ext>
            </a:extLst>
          </p:cNvPr>
          <p:cNvCxnSpPr>
            <a:cxnSpLocks/>
          </p:cNvCxnSpPr>
          <p:nvPr/>
        </p:nvCxnSpPr>
        <p:spPr>
          <a:xfrm flipH="1">
            <a:off x="2038657" y="5135579"/>
            <a:ext cx="336243"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F9E9B141-CD0C-4B38-941A-3FFCA166FFEE}"/>
              </a:ext>
            </a:extLst>
          </p:cNvPr>
          <p:cNvSpPr/>
          <p:nvPr/>
        </p:nvSpPr>
        <p:spPr>
          <a:xfrm>
            <a:off x="2362657" y="2670287"/>
            <a:ext cx="1660525" cy="489135"/>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将来をみすえた</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自主性・自立性の育成</a:t>
            </a:r>
          </a:p>
        </p:txBody>
      </p:sp>
      <p:sp>
        <p:nvSpPr>
          <p:cNvPr id="75" name="正方形/長方形 74">
            <a:extLst>
              <a:ext uri="{FF2B5EF4-FFF2-40B4-BE49-F238E27FC236}">
                <a16:creationId xmlns:a16="http://schemas.microsoft.com/office/drawing/2014/main" id="{38FEC9EE-980A-4D0D-BA08-E20B7C202143}"/>
              </a:ext>
            </a:extLst>
          </p:cNvPr>
          <p:cNvSpPr/>
          <p:nvPr/>
        </p:nvSpPr>
        <p:spPr>
          <a:xfrm>
            <a:off x="4619534" y="1780663"/>
            <a:ext cx="4383002" cy="78794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豊かな心のはぐくみ</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学校におけるセーフティネットとなる居場所づくりの推進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運動への興味・関心の向上と運動による体力づくりの推進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健康を保持・増進する生活習慣づくりの推進</a:t>
            </a:r>
          </a:p>
        </p:txBody>
      </p:sp>
      <p:cxnSp>
        <p:nvCxnSpPr>
          <p:cNvPr id="76" name="直線コネクタ 75">
            <a:extLst>
              <a:ext uri="{FF2B5EF4-FFF2-40B4-BE49-F238E27FC236}">
                <a16:creationId xmlns:a16="http://schemas.microsoft.com/office/drawing/2014/main" id="{6F842CC1-281C-4CEB-A5ED-FD8A01D84699}"/>
              </a:ext>
            </a:extLst>
          </p:cNvPr>
          <p:cNvCxnSpPr/>
          <p:nvPr/>
        </p:nvCxnSpPr>
        <p:spPr>
          <a:xfrm flipH="1">
            <a:off x="2051050" y="1173591"/>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25F83950-C22B-4418-842E-88A311743C9D}"/>
              </a:ext>
            </a:extLst>
          </p:cNvPr>
          <p:cNvCxnSpPr/>
          <p:nvPr/>
        </p:nvCxnSpPr>
        <p:spPr>
          <a:xfrm flipH="1">
            <a:off x="2051050" y="2174638"/>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id="{8C1623DD-B22C-4370-9DD7-2AB354F2C96D}"/>
              </a:ext>
            </a:extLst>
          </p:cNvPr>
          <p:cNvCxnSpPr/>
          <p:nvPr/>
        </p:nvCxnSpPr>
        <p:spPr>
          <a:xfrm flipH="1">
            <a:off x="4031025" y="1291575"/>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B1F916DB-42A7-403C-964A-34AF3E532048}"/>
              </a:ext>
            </a:extLst>
          </p:cNvPr>
          <p:cNvCxnSpPr/>
          <p:nvPr/>
        </p:nvCxnSpPr>
        <p:spPr>
          <a:xfrm flipH="1">
            <a:off x="4036705" y="2189386"/>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3F80A087-518B-449E-A64F-F6919E119462}"/>
              </a:ext>
            </a:extLst>
          </p:cNvPr>
          <p:cNvCxnSpPr>
            <a:cxnSpLocks/>
          </p:cNvCxnSpPr>
          <p:nvPr/>
        </p:nvCxnSpPr>
        <p:spPr>
          <a:xfrm flipH="1">
            <a:off x="4017963" y="4278348"/>
            <a:ext cx="599855" cy="2631"/>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6A0031C3-A160-4918-B405-D0D017754830}"/>
              </a:ext>
            </a:extLst>
          </p:cNvPr>
          <p:cNvCxnSpPr/>
          <p:nvPr/>
        </p:nvCxnSpPr>
        <p:spPr>
          <a:xfrm flipH="1">
            <a:off x="4029690" y="5128839"/>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F8B29A8A-7694-4980-9FC3-CC291A14D529}"/>
              </a:ext>
            </a:extLst>
          </p:cNvPr>
          <p:cNvCxnSpPr/>
          <p:nvPr/>
        </p:nvCxnSpPr>
        <p:spPr>
          <a:xfrm flipH="1">
            <a:off x="4035125" y="2899544"/>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918DA16C-7C9E-4008-9F01-9F3DE0AF58E9}"/>
              </a:ext>
            </a:extLst>
          </p:cNvPr>
          <p:cNvCxnSpPr/>
          <p:nvPr/>
        </p:nvCxnSpPr>
        <p:spPr>
          <a:xfrm flipH="1">
            <a:off x="2051720" y="2899544"/>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71E9D1A3-9265-4E59-B18E-6698A7E1481E}"/>
              </a:ext>
            </a:extLst>
          </p:cNvPr>
          <p:cNvCxnSpPr/>
          <p:nvPr/>
        </p:nvCxnSpPr>
        <p:spPr>
          <a:xfrm flipH="1">
            <a:off x="2038657" y="4278348"/>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85" name="正方形/長方形 84">
            <a:extLst>
              <a:ext uri="{FF2B5EF4-FFF2-40B4-BE49-F238E27FC236}">
                <a16:creationId xmlns:a16="http://schemas.microsoft.com/office/drawing/2014/main" id="{7A570617-FA48-48E5-ADCC-9E5EF7013854}"/>
              </a:ext>
            </a:extLst>
          </p:cNvPr>
          <p:cNvSpPr/>
          <p:nvPr/>
        </p:nvSpPr>
        <p:spPr>
          <a:xfrm>
            <a:off x="2357437" y="3262895"/>
            <a:ext cx="1660525" cy="437310"/>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公私を問わない自由な学校選択の機会の保障</a:t>
            </a:r>
          </a:p>
        </p:txBody>
      </p:sp>
      <p:sp>
        <p:nvSpPr>
          <p:cNvPr id="86" name="正方形/長方形 85">
            <a:extLst>
              <a:ext uri="{FF2B5EF4-FFF2-40B4-BE49-F238E27FC236}">
                <a16:creationId xmlns:a16="http://schemas.microsoft.com/office/drawing/2014/main" id="{6E1C1554-9B1A-473F-93A4-FBFD26B8ED4F}"/>
              </a:ext>
            </a:extLst>
          </p:cNvPr>
          <p:cNvSpPr/>
          <p:nvPr/>
        </p:nvSpPr>
        <p:spPr>
          <a:xfrm>
            <a:off x="4624211" y="3256225"/>
            <a:ext cx="4378325" cy="429867"/>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高校・大阪公立大学等の授業料等完全無償化</a:t>
            </a:r>
          </a:p>
        </p:txBody>
      </p:sp>
      <p:cxnSp>
        <p:nvCxnSpPr>
          <p:cNvPr id="87" name="直線コネクタ 86">
            <a:extLst>
              <a:ext uri="{FF2B5EF4-FFF2-40B4-BE49-F238E27FC236}">
                <a16:creationId xmlns:a16="http://schemas.microsoft.com/office/drawing/2014/main" id="{D7A936DE-DE59-4778-8E91-BB0D7492A054}"/>
              </a:ext>
            </a:extLst>
          </p:cNvPr>
          <p:cNvCxnSpPr/>
          <p:nvPr/>
        </p:nvCxnSpPr>
        <p:spPr>
          <a:xfrm flipH="1">
            <a:off x="4017786" y="3467676"/>
            <a:ext cx="599855" cy="2631"/>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74C0F741-D208-43BA-B7B1-8F38A271A067}"/>
              </a:ext>
            </a:extLst>
          </p:cNvPr>
          <p:cNvCxnSpPr/>
          <p:nvPr/>
        </p:nvCxnSpPr>
        <p:spPr>
          <a:xfrm flipH="1">
            <a:off x="2051720" y="3497454"/>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89" name="正方形/長方形 88">
            <a:extLst>
              <a:ext uri="{FF2B5EF4-FFF2-40B4-BE49-F238E27FC236}">
                <a16:creationId xmlns:a16="http://schemas.microsoft.com/office/drawing/2014/main" id="{C5EBF1EF-26E2-43FF-B700-911B49607CB6}"/>
              </a:ext>
            </a:extLst>
          </p:cNvPr>
          <p:cNvSpPr/>
          <p:nvPr/>
        </p:nvSpPr>
        <p:spPr>
          <a:xfrm>
            <a:off x="2374436" y="5646407"/>
            <a:ext cx="1660525" cy="592733"/>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必要な人に必要な支援が届く仕組みの充実</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sp>
        <p:nvSpPr>
          <p:cNvPr id="90" name="正方形/長方形 89">
            <a:extLst>
              <a:ext uri="{FF2B5EF4-FFF2-40B4-BE49-F238E27FC236}">
                <a16:creationId xmlns:a16="http://schemas.microsoft.com/office/drawing/2014/main" id="{DFA1C22F-D023-47DF-9C52-377246C2BB3D}"/>
              </a:ext>
            </a:extLst>
          </p:cNvPr>
          <p:cNvSpPr/>
          <p:nvPr/>
        </p:nvSpPr>
        <p:spPr>
          <a:xfrm>
            <a:off x="4635504" y="5676512"/>
            <a:ext cx="4367032" cy="592734"/>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学校と地域・福祉等との連携による子どもや保護者を支援につなぐスキーム</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sp>
        <p:nvSpPr>
          <p:cNvPr id="93" name="正方形/長方形 92">
            <a:extLst>
              <a:ext uri="{FF2B5EF4-FFF2-40B4-BE49-F238E27FC236}">
                <a16:creationId xmlns:a16="http://schemas.microsoft.com/office/drawing/2014/main" id="{583952C8-7FDD-4669-9ABD-8E53F0CDAC83}"/>
              </a:ext>
            </a:extLst>
          </p:cNvPr>
          <p:cNvSpPr/>
          <p:nvPr/>
        </p:nvSpPr>
        <p:spPr>
          <a:xfrm>
            <a:off x="179512" y="4005064"/>
            <a:ext cx="1660525" cy="2242174"/>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すべての子どもの健やかな成長をサポート</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する環境をつくる。</a:t>
            </a:r>
          </a:p>
        </p:txBody>
      </p:sp>
      <p:cxnSp>
        <p:nvCxnSpPr>
          <p:cNvPr id="94" name="直線コネクタ 93">
            <a:extLst>
              <a:ext uri="{FF2B5EF4-FFF2-40B4-BE49-F238E27FC236}">
                <a16:creationId xmlns:a16="http://schemas.microsoft.com/office/drawing/2014/main" id="{5BCF424B-230B-442A-A76F-BBF553BA6C9A}"/>
              </a:ext>
            </a:extLst>
          </p:cNvPr>
          <p:cNvCxnSpPr>
            <a:cxnSpLocks/>
          </p:cNvCxnSpPr>
          <p:nvPr/>
        </p:nvCxnSpPr>
        <p:spPr>
          <a:xfrm flipH="1">
            <a:off x="2038657" y="4294630"/>
            <a:ext cx="546" cy="165600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95" name="直線コネクタ 94">
            <a:extLst>
              <a:ext uri="{FF2B5EF4-FFF2-40B4-BE49-F238E27FC236}">
                <a16:creationId xmlns:a16="http://schemas.microsoft.com/office/drawing/2014/main" id="{6968CC32-5D1F-4EB0-8B61-A9FDB00F309E}"/>
              </a:ext>
            </a:extLst>
          </p:cNvPr>
          <p:cNvCxnSpPr/>
          <p:nvPr/>
        </p:nvCxnSpPr>
        <p:spPr>
          <a:xfrm>
            <a:off x="1835696" y="5137592"/>
            <a:ext cx="2159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FC85B023-2A28-4666-94EA-853BB6BF62EF}"/>
              </a:ext>
            </a:extLst>
          </p:cNvPr>
          <p:cNvCxnSpPr>
            <a:cxnSpLocks/>
          </p:cNvCxnSpPr>
          <p:nvPr/>
        </p:nvCxnSpPr>
        <p:spPr>
          <a:xfrm flipH="1">
            <a:off x="2031968" y="5949280"/>
            <a:ext cx="336243"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62FFD2B1-2A67-4540-9F1D-211514D4E8B4}"/>
              </a:ext>
            </a:extLst>
          </p:cNvPr>
          <p:cNvCxnSpPr/>
          <p:nvPr/>
        </p:nvCxnSpPr>
        <p:spPr>
          <a:xfrm flipH="1">
            <a:off x="4052497" y="5942540"/>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602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3</a:t>
            </a:fld>
            <a:endParaRPr kumimoji="1" lang="ja-JP" altLang="en-US" dirty="0"/>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b="1" dirty="0">
                <a:solidFill>
                  <a:schemeClr val="accent6"/>
                </a:solidFill>
                <a:latin typeface="HGP創英角ｺﾞｼｯｸUB" panose="020B0900000000000000" pitchFamily="50" charset="-128"/>
                <a:ea typeface="HGP創英角ｺﾞｼｯｸUB" panose="020B0900000000000000" pitchFamily="50" charset="-128"/>
              </a:rPr>
              <a:t>（３）基本方向３　若者が自立できる社会</a:t>
            </a:r>
            <a:r>
              <a:rPr lang="en-US" altLang="ja-JP" sz="1600" b="1" dirty="0">
                <a:solidFill>
                  <a:schemeClr val="accent6"/>
                </a:solidFill>
                <a:latin typeface="HGP創英角ｺﾞｼｯｸUB" panose="020B0900000000000000" pitchFamily="50" charset="-128"/>
                <a:ea typeface="HGP創英角ｺﾞｼｯｸUB" panose="020B0900000000000000" pitchFamily="50" charset="-128"/>
              </a:rPr>
              <a:t>【</a:t>
            </a:r>
            <a:r>
              <a:rPr lang="ja-JP" altLang="en-US" sz="1600" b="1" dirty="0">
                <a:solidFill>
                  <a:schemeClr val="accent6"/>
                </a:solidFill>
                <a:latin typeface="HGP創英角ｺﾞｼｯｸUB" panose="020B0900000000000000" pitchFamily="50" charset="-128"/>
                <a:ea typeface="HGP創英角ｺﾞｼｯｸUB" panose="020B0900000000000000" pitchFamily="50" charset="-128"/>
              </a:rPr>
              <a:t>青年期</a:t>
            </a:r>
            <a:r>
              <a:rPr lang="en-US" altLang="ja-JP" sz="1600" b="1" dirty="0">
                <a:solidFill>
                  <a:schemeClr val="accent6"/>
                </a:solidFill>
                <a:latin typeface="HGP創英角ｺﾞｼｯｸUB" panose="020B0900000000000000" pitchFamily="50" charset="-128"/>
                <a:ea typeface="HGP創英角ｺﾞｼｯｸUB" panose="020B0900000000000000" pitchFamily="50" charset="-128"/>
              </a:rPr>
              <a:t>】</a:t>
            </a:r>
          </a:p>
        </p:txBody>
      </p:sp>
      <p:graphicFrame>
        <p:nvGraphicFramePr>
          <p:cNvPr id="6" name="表 5"/>
          <p:cNvGraphicFramePr>
            <a:graphicFrameLocks noGrp="1"/>
          </p:cNvGraphicFramePr>
          <p:nvPr>
            <p:extLst>
              <p:ext uri="{D42A27DB-BD31-4B8C-83A1-F6EECF244321}">
                <p14:modId xmlns:p14="http://schemas.microsoft.com/office/powerpoint/2010/main" val="488342035"/>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ＭＳ ゴシック" panose="020B0609070205080204" pitchFamily="49" charset="-128"/>
                          <a:ea typeface="ＭＳ ゴシック" panose="020B0609070205080204" pitchFamily="49" charset="-128"/>
                        </a:rPr>
                        <a:t>重点的な取組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ＭＳ ゴシック" panose="020B0609070205080204" pitchFamily="49" charset="-128"/>
                          <a:ea typeface="ＭＳ ゴシック" panose="020B0609070205080204" pitchFamily="49"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ＭＳ ゴシック" panose="020B0609070205080204" pitchFamily="49" charset="-128"/>
                          <a:ea typeface="ＭＳ ゴシック" panose="020B0609070205080204" pitchFamily="49"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bl>
          </a:graphicData>
        </a:graphic>
      </p:graphicFrame>
      <p:sp>
        <p:nvSpPr>
          <p:cNvPr id="47" name="正方形/長方形 46">
            <a:extLst>
              <a:ext uri="{FF2B5EF4-FFF2-40B4-BE49-F238E27FC236}">
                <a16:creationId xmlns:a16="http://schemas.microsoft.com/office/drawing/2014/main" id="{AE566708-1D7F-4EB5-A7DD-628DDCB44198}"/>
              </a:ext>
            </a:extLst>
          </p:cNvPr>
          <p:cNvSpPr/>
          <p:nvPr/>
        </p:nvSpPr>
        <p:spPr>
          <a:xfrm>
            <a:off x="176213" y="908719"/>
            <a:ext cx="1658937" cy="3228159"/>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若者が自らの意思で</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多様に将来を選択し、</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社会の中で自立できるように支援する。</a:t>
            </a:r>
          </a:p>
        </p:txBody>
      </p:sp>
      <p:sp>
        <p:nvSpPr>
          <p:cNvPr id="48" name="正方形/長方形 47">
            <a:extLst>
              <a:ext uri="{FF2B5EF4-FFF2-40B4-BE49-F238E27FC236}">
                <a16:creationId xmlns:a16="http://schemas.microsoft.com/office/drawing/2014/main" id="{9DD3E396-822A-429D-968F-BB731F100776}"/>
              </a:ext>
            </a:extLst>
          </p:cNvPr>
          <p:cNvSpPr/>
          <p:nvPr/>
        </p:nvSpPr>
        <p:spPr>
          <a:xfrm>
            <a:off x="2339975" y="908720"/>
            <a:ext cx="1660525" cy="55403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産学官連携による</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産業人材の育成</a:t>
            </a:r>
          </a:p>
        </p:txBody>
      </p:sp>
      <p:sp>
        <p:nvSpPr>
          <p:cNvPr id="49" name="正方形/長方形 48">
            <a:extLst>
              <a:ext uri="{FF2B5EF4-FFF2-40B4-BE49-F238E27FC236}">
                <a16:creationId xmlns:a16="http://schemas.microsoft.com/office/drawing/2014/main" id="{0B0506CA-028B-4991-A306-27645BD89245}"/>
              </a:ext>
            </a:extLst>
          </p:cNvPr>
          <p:cNvSpPr/>
          <p:nvPr/>
        </p:nvSpPr>
        <p:spPr>
          <a:xfrm>
            <a:off x="2339975" y="1597242"/>
            <a:ext cx="1660525" cy="677863"/>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若者の就職支援</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sp>
        <p:nvSpPr>
          <p:cNvPr id="50" name="正方形/長方形 49">
            <a:extLst>
              <a:ext uri="{FF2B5EF4-FFF2-40B4-BE49-F238E27FC236}">
                <a16:creationId xmlns:a16="http://schemas.microsoft.com/office/drawing/2014/main" id="{2981891E-ADE3-4E9F-9302-6A481C405792}"/>
              </a:ext>
            </a:extLst>
          </p:cNvPr>
          <p:cNvSpPr/>
          <p:nvPr/>
        </p:nvSpPr>
        <p:spPr>
          <a:xfrm>
            <a:off x="2339975" y="2476959"/>
            <a:ext cx="1660525" cy="587375"/>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結婚、妊娠・出産等を希望する若者への支援</a:t>
            </a:r>
          </a:p>
        </p:txBody>
      </p:sp>
      <p:sp>
        <p:nvSpPr>
          <p:cNvPr id="51" name="正方形/長方形 50">
            <a:extLst>
              <a:ext uri="{FF2B5EF4-FFF2-40B4-BE49-F238E27FC236}">
                <a16:creationId xmlns:a16="http://schemas.microsoft.com/office/drawing/2014/main" id="{9C711793-2DE4-486A-B872-D2BC4E38DFF2}"/>
              </a:ext>
            </a:extLst>
          </p:cNvPr>
          <p:cNvSpPr/>
          <p:nvPr/>
        </p:nvSpPr>
        <p:spPr>
          <a:xfrm>
            <a:off x="2339975" y="3429000"/>
            <a:ext cx="1660525" cy="67267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子ども・若者が再チャレンジできる仕組み</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づくりの推進</a:t>
            </a:r>
          </a:p>
        </p:txBody>
      </p:sp>
      <p:sp>
        <p:nvSpPr>
          <p:cNvPr id="52" name="正方形/長方形 51">
            <a:extLst>
              <a:ext uri="{FF2B5EF4-FFF2-40B4-BE49-F238E27FC236}">
                <a16:creationId xmlns:a16="http://schemas.microsoft.com/office/drawing/2014/main" id="{FD6B5FCE-6603-46E0-B772-A697A2162D5F}"/>
              </a:ext>
            </a:extLst>
          </p:cNvPr>
          <p:cNvSpPr/>
          <p:nvPr/>
        </p:nvSpPr>
        <p:spPr>
          <a:xfrm>
            <a:off x="4605338" y="908720"/>
            <a:ext cx="4430712" cy="55403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キャリア教育を通じた産学官連携による産業人材育成の推進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sp>
        <p:nvSpPr>
          <p:cNvPr id="53" name="正方形/長方形 52">
            <a:extLst>
              <a:ext uri="{FF2B5EF4-FFF2-40B4-BE49-F238E27FC236}">
                <a16:creationId xmlns:a16="http://schemas.microsoft.com/office/drawing/2014/main" id="{7DD0B2C3-1EFE-482A-8C26-1C3BC4BB63F0}"/>
              </a:ext>
            </a:extLst>
          </p:cNvPr>
          <p:cNvSpPr/>
          <p:nvPr/>
        </p:nvSpPr>
        <p:spPr>
          <a:xfrm>
            <a:off x="4605338" y="1597242"/>
            <a:ext cx="4430712" cy="677863"/>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若者への就職支援の強化</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就労・進路選択に悩みを抱える若者への支援</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障がい者の雇用促進と就労支援・定着支援</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sp>
        <p:nvSpPr>
          <p:cNvPr id="54" name="正方形/長方形 53">
            <a:extLst>
              <a:ext uri="{FF2B5EF4-FFF2-40B4-BE49-F238E27FC236}">
                <a16:creationId xmlns:a16="http://schemas.microsoft.com/office/drawing/2014/main" id="{8AB33845-DDE2-4C8C-AC38-6B990553E342}"/>
              </a:ext>
            </a:extLst>
          </p:cNvPr>
          <p:cNvSpPr/>
          <p:nvPr/>
        </p:nvSpPr>
        <p:spPr>
          <a:xfrm>
            <a:off x="4605338" y="2434308"/>
            <a:ext cx="4430712" cy="67267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若者が自らの意思で将来を選択できる取組の推進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結婚、妊娠・出産等を希望する人の希望が実現するための取組の推進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sp>
        <p:nvSpPr>
          <p:cNvPr id="55" name="正方形/長方形 54">
            <a:extLst>
              <a:ext uri="{FF2B5EF4-FFF2-40B4-BE49-F238E27FC236}">
                <a16:creationId xmlns:a16="http://schemas.microsoft.com/office/drawing/2014/main" id="{8658E7D9-9CB5-47A3-93D8-A45EEABE07A3}"/>
              </a:ext>
            </a:extLst>
          </p:cNvPr>
          <p:cNvSpPr/>
          <p:nvPr/>
        </p:nvSpPr>
        <p:spPr>
          <a:xfrm>
            <a:off x="4598194" y="3255848"/>
            <a:ext cx="4430712" cy="103724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子ども・若者への支援における市町村による支援ネットワークの構築</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ひきこもりの早期発見と適切な支援機関につなぐ市町村プラットフォームの構築</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子ども食堂等の居場所づくり</a:t>
            </a:r>
            <a:r>
              <a:rPr lang="en-US" altLang="ja-JP" sz="1150" dirty="0">
                <a:solidFill>
                  <a:schemeClr val="tx1"/>
                </a:solidFill>
                <a:latin typeface="ＭＳ ゴシック" panose="020B0609070205080204" pitchFamily="49" charset="-128"/>
                <a:ea typeface="ＭＳ ゴシック" panose="020B0609070205080204" pitchFamily="49" charset="-128"/>
              </a:rPr>
              <a:t>【</a:t>
            </a:r>
            <a:r>
              <a:rPr lang="ja-JP" altLang="en-US" sz="1150" dirty="0">
                <a:solidFill>
                  <a:schemeClr val="tx1"/>
                </a:solidFill>
                <a:latin typeface="ＭＳ ゴシック" panose="020B0609070205080204" pitchFamily="49" charset="-128"/>
                <a:ea typeface="ＭＳ ゴシック" panose="020B0609070205080204" pitchFamily="49" charset="-128"/>
              </a:rPr>
              <a:t>再掲</a:t>
            </a:r>
            <a:r>
              <a:rPr lang="en-US" altLang="ja-JP" sz="1150" dirty="0">
                <a:solidFill>
                  <a:schemeClr val="tx1"/>
                </a:solidFill>
                <a:latin typeface="ＭＳ ゴシック" panose="020B0609070205080204" pitchFamily="49" charset="-128"/>
                <a:ea typeface="ＭＳ ゴシック" panose="020B0609070205080204" pitchFamily="49" charset="-128"/>
              </a:rPr>
              <a:t>】</a:t>
            </a:r>
          </a:p>
        </p:txBody>
      </p:sp>
      <p:cxnSp>
        <p:nvCxnSpPr>
          <p:cNvPr id="56" name="直線コネクタ 55">
            <a:extLst>
              <a:ext uri="{FF2B5EF4-FFF2-40B4-BE49-F238E27FC236}">
                <a16:creationId xmlns:a16="http://schemas.microsoft.com/office/drawing/2014/main" id="{B6A4A1B5-91D3-42C8-9A98-2475E3CFB402}"/>
              </a:ext>
            </a:extLst>
          </p:cNvPr>
          <p:cNvCxnSpPr>
            <a:cxnSpLocks/>
          </p:cNvCxnSpPr>
          <p:nvPr/>
        </p:nvCxnSpPr>
        <p:spPr>
          <a:xfrm>
            <a:off x="2051050" y="1184945"/>
            <a:ext cx="0" cy="2580394"/>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6651FB76-9BF7-407D-9AA6-C636A5211B27}"/>
              </a:ext>
            </a:extLst>
          </p:cNvPr>
          <p:cNvCxnSpPr>
            <a:stCxn id="48" idx="1"/>
          </p:cNvCxnSpPr>
          <p:nvPr/>
        </p:nvCxnSpPr>
        <p:spPr>
          <a:xfrm flipH="1">
            <a:off x="2051050" y="1184945"/>
            <a:ext cx="288925"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92B8901E-DE57-4751-A32A-9F62532B6947}"/>
              </a:ext>
            </a:extLst>
          </p:cNvPr>
          <p:cNvCxnSpPr>
            <a:cxnSpLocks/>
            <a:stCxn id="47" idx="3"/>
          </p:cNvCxnSpPr>
          <p:nvPr/>
        </p:nvCxnSpPr>
        <p:spPr>
          <a:xfrm>
            <a:off x="1835150" y="2522799"/>
            <a:ext cx="215900" cy="0"/>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620C82DB-6621-4C6E-BDE3-E23E8585018E}"/>
              </a:ext>
            </a:extLst>
          </p:cNvPr>
          <p:cNvCxnSpPr>
            <a:stCxn id="49" idx="1"/>
          </p:cNvCxnSpPr>
          <p:nvPr/>
        </p:nvCxnSpPr>
        <p:spPr>
          <a:xfrm flipH="1" flipV="1">
            <a:off x="2051050" y="1935380"/>
            <a:ext cx="288925"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9FB89788-2506-4316-9F74-826DE9257153}"/>
              </a:ext>
            </a:extLst>
          </p:cNvPr>
          <p:cNvCxnSpPr>
            <a:stCxn id="50" idx="1"/>
          </p:cNvCxnSpPr>
          <p:nvPr/>
        </p:nvCxnSpPr>
        <p:spPr>
          <a:xfrm flipH="1">
            <a:off x="2051050" y="2770646"/>
            <a:ext cx="288925"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47301447-4B84-404C-8960-3AAE0F519129}"/>
              </a:ext>
            </a:extLst>
          </p:cNvPr>
          <p:cNvCxnSpPr>
            <a:stCxn id="51" idx="1"/>
          </p:cNvCxnSpPr>
          <p:nvPr/>
        </p:nvCxnSpPr>
        <p:spPr>
          <a:xfrm flipH="1">
            <a:off x="2051050" y="3765339"/>
            <a:ext cx="288925" cy="0"/>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CF6DA0FB-26D1-4794-841C-29FBD2700410}"/>
              </a:ext>
            </a:extLst>
          </p:cNvPr>
          <p:cNvCxnSpPr>
            <a:stCxn id="48" idx="3"/>
            <a:endCxn id="52" idx="1"/>
          </p:cNvCxnSpPr>
          <p:nvPr/>
        </p:nvCxnSpPr>
        <p:spPr>
          <a:xfrm>
            <a:off x="4000500" y="1184945"/>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96B6124E-86CE-4CC7-A519-5C091FF99B0C}"/>
              </a:ext>
            </a:extLst>
          </p:cNvPr>
          <p:cNvCxnSpPr>
            <a:stCxn id="49" idx="3"/>
            <a:endCxn id="53" idx="1"/>
          </p:cNvCxnSpPr>
          <p:nvPr/>
        </p:nvCxnSpPr>
        <p:spPr>
          <a:xfrm>
            <a:off x="4000500" y="1935380"/>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BB47C2BF-7762-414B-928F-3DFAE9C9D8C9}"/>
              </a:ext>
            </a:extLst>
          </p:cNvPr>
          <p:cNvCxnSpPr>
            <a:cxnSpLocks/>
            <a:stCxn id="50" idx="3"/>
            <a:endCxn id="54" idx="1"/>
          </p:cNvCxnSpPr>
          <p:nvPr/>
        </p:nvCxnSpPr>
        <p:spPr>
          <a:xfrm>
            <a:off x="4000500" y="2770647"/>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F2D1C868-E967-4B08-8893-50FD82D7703E}"/>
              </a:ext>
            </a:extLst>
          </p:cNvPr>
          <p:cNvCxnSpPr/>
          <p:nvPr/>
        </p:nvCxnSpPr>
        <p:spPr>
          <a:xfrm>
            <a:off x="4000500" y="3789040"/>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535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4</a:t>
            </a:fld>
            <a:endParaRPr kumimoji="1" lang="ja-JP" altLang="en-US" dirty="0"/>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b="1"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b="1"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595745792"/>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ＭＳ ゴシック" panose="020B0609070205080204" pitchFamily="49" charset="-128"/>
                          <a:ea typeface="ＭＳ ゴシック" panose="020B0609070205080204" pitchFamily="49" charset="-128"/>
                        </a:rPr>
                        <a:t>重点的な取組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ＭＳ ゴシック" panose="020B0609070205080204" pitchFamily="49" charset="-128"/>
                          <a:ea typeface="ＭＳ ゴシック" panose="020B0609070205080204" pitchFamily="49"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ＭＳ ゴシック" panose="020B0609070205080204" pitchFamily="49" charset="-128"/>
                          <a:ea typeface="ＭＳ ゴシック" panose="020B0609070205080204" pitchFamily="49"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0"/>
                  </a:ext>
                </a:extLst>
              </a:tr>
            </a:tbl>
          </a:graphicData>
        </a:graphic>
      </p:graphicFrame>
      <p:sp>
        <p:nvSpPr>
          <p:cNvPr id="47" name="正方形/長方形 46">
            <a:extLst>
              <a:ext uri="{FF2B5EF4-FFF2-40B4-BE49-F238E27FC236}">
                <a16:creationId xmlns:a16="http://schemas.microsoft.com/office/drawing/2014/main" id="{7D7B1A01-38A3-4943-8464-D35A090D4DF5}"/>
              </a:ext>
            </a:extLst>
          </p:cNvPr>
          <p:cNvSpPr/>
          <p:nvPr/>
        </p:nvSpPr>
        <p:spPr>
          <a:xfrm>
            <a:off x="176213" y="836711"/>
            <a:ext cx="1658937" cy="418571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さまざまな支援が必要な子どもに対し、すべての成長過程において、支援を必要としているときに、必要な支援が行き届く体制をつくる。</a:t>
            </a:r>
          </a:p>
        </p:txBody>
      </p:sp>
      <p:sp>
        <p:nvSpPr>
          <p:cNvPr id="48" name="正方形/長方形 47">
            <a:extLst>
              <a:ext uri="{FF2B5EF4-FFF2-40B4-BE49-F238E27FC236}">
                <a16:creationId xmlns:a16="http://schemas.microsoft.com/office/drawing/2014/main" id="{119575C1-3096-401C-8501-2D4703FE3EA3}"/>
              </a:ext>
            </a:extLst>
          </p:cNvPr>
          <p:cNvSpPr/>
          <p:nvPr/>
        </p:nvSpPr>
        <p:spPr>
          <a:xfrm>
            <a:off x="2339975" y="836712"/>
            <a:ext cx="1660525"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子どもの貧困対策の</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推進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sp>
        <p:nvSpPr>
          <p:cNvPr id="49" name="正方形/長方形 48">
            <a:extLst>
              <a:ext uri="{FF2B5EF4-FFF2-40B4-BE49-F238E27FC236}">
                <a16:creationId xmlns:a16="http://schemas.microsoft.com/office/drawing/2014/main" id="{DB2BAAB0-412F-4D41-A9E1-06804761723E}"/>
              </a:ext>
            </a:extLst>
          </p:cNvPr>
          <p:cNvSpPr/>
          <p:nvPr/>
        </p:nvSpPr>
        <p:spPr>
          <a:xfrm>
            <a:off x="2339975" y="1454701"/>
            <a:ext cx="1660525" cy="283976"/>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児童虐待の防止</a:t>
            </a:r>
          </a:p>
        </p:txBody>
      </p:sp>
      <p:sp>
        <p:nvSpPr>
          <p:cNvPr id="50" name="正方形/長方形 49">
            <a:extLst>
              <a:ext uri="{FF2B5EF4-FFF2-40B4-BE49-F238E27FC236}">
                <a16:creationId xmlns:a16="http://schemas.microsoft.com/office/drawing/2014/main" id="{29631993-D75F-4447-A922-F05AE2F1BF1A}"/>
              </a:ext>
            </a:extLst>
          </p:cNvPr>
          <p:cNvSpPr/>
          <p:nvPr/>
        </p:nvSpPr>
        <p:spPr>
          <a:xfrm>
            <a:off x="2339975" y="2504180"/>
            <a:ext cx="1660525" cy="475149"/>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ＭＳ ゴシック" panose="020B0609070205080204" pitchFamily="49" charset="-128"/>
                <a:ea typeface="ＭＳ ゴシック" panose="020B0609070205080204" pitchFamily="49" charset="-128"/>
              </a:rPr>
              <a:t>社会的養護を必要とする子ども等に対する支援</a:t>
            </a:r>
          </a:p>
        </p:txBody>
      </p:sp>
      <p:sp>
        <p:nvSpPr>
          <p:cNvPr id="51" name="正方形/長方形 50">
            <a:extLst>
              <a:ext uri="{FF2B5EF4-FFF2-40B4-BE49-F238E27FC236}">
                <a16:creationId xmlns:a16="http://schemas.microsoft.com/office/drawing/2014/main" id="{365CA8C7-1778-438E-BDE1-312F73753ABB}"/>
              </a:ext>
            </a:extLst>
          </p:cNvPr>
          <p:cNvSpPr/>
          <p:nvPr/>
        </p:nvSpPr>
        <p:spPr>
          <a:xfrm>
            <a:off x="2339975" y="3065496"/>
            <a:ext cx="1660525" cy="461869"/>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障がいのある子ども</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への支援の充実</a:t>
            </a:r>
          </a:p>
        </p:txBody>
      </p:sp>
      <p:sp>
        <p:nvSpPr>
          <p:cNvPr id="52" name="正方形/長方形 51">
            <a:extLst>
              <a:ext uri="{FF2B5EF4-FFF2-40B4-BE49-F238E27FC236}">
                <a16:creationId xmlns:a16="http://schemas.microsoft.com/office/drawing/2014/main" id="{A1C3CBD2-58AF-4290-A430-621B26BD17B1}"/>
              </a:ext>
            </a:extLst>
          </p:cNvPr>
          <p:cNvSpPr/>
          <p:nvPr/>
        </p:nvSpPr>
        <p:spPr>
          <a:xfrm>
            <a:off x="4605338" y="836712"/>
            <a:ext cx="4430712"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子どもの貧困対策の推進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kumimoji="1" lang="ja-JP" altLang="en-US" sz="1150" b="0" dirty="0">
                <a:solidFill>
                  <a:schemeClr val="tx1"/>
                </a:solidFill>
                <a:latin typeface="ＭＳ ゴシック" panose="020B0609070205080204" pitchFamily="49" charset="-128"/>
                <a:ea typeface="ＭＳ ゴシック" panose="020B0609070205080204" pitchFamily="49" charset="-128"/>
              </a:rPr>
              <a:t>社会全体で子どもの貧困対策に取り組む機運の醸成</a:t>
            </a:r>
          </a:p>
        </p:txBody>
      </p:sp>
      <p:sp>
        <p:nvSpPr>
          <p:cNvPr id="53" name="正方形/長方形 52">
            <a:extLst>
              <a:ext uri="{FF2B5EF4-FFF2-40B4-BE49-F238E27FC236}">
                <a16:creationId xmlns:a16="http://schemas.microsoft.com/office/drawing/2014/main" id="{E55E1033-7CCB-483C-8F20-0B0BA01CED6A}"/>
              </a:ext>
            </a:extLst>
          </p:cNvPr>
          <p:cNvSpPr/>
          <p:nvPr/>
        </p:nvSpPr>
        <p:spPr>
          <a:xfrm>
            <a:off x="4605338" y="1445301"/>
            <a:ext cx="4430712" cy="34235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児童虐待の防止</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sp>
        <p:nvSpPr>
          <p:cNvPr id="54" name="正方形/長方形 53">
            <a:extLst>
              <a:ext uri="{FF2B5EF4-FFF2-40B4-BE49-F238E27FC236}">
                <a16:creationId xmlns:a16="http://schemas.microsoft.com/office/drawing/2014/main" id="{5AC3CADE-E8B3-4C82-9B69-28D2F339011C}"/>
              </a:ext>
            </a:extLst>
          </p:cNvPr>
          <p:cNvSpPr/>
          <p:nvPr/>
        </p:nvSpPr>
        <p:spPr>
          <a:xfrm>
            <a:off x="4605338" y="2504181"/>
            <a:ext cx="4430712" cy="474151"/>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社会的養育体制の整備</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社会的養護経験者等の自立支援の充実</a:t>
            </a:r>
          </a:p>
        </p:txBody>
      </p:sp>
      <p:sp>
        <p:nvSpPr>
          <p:cNvPr id="55" name="正方形/長方形 54">
            <a:extLst>
              <a:ext uri="{FF2B5EF4-FFF2-40B4-BE49-F238E27FC236}">
                <a16:creationId xmlns:a16="http://schemas.microsoft.com/office/drawing/2014/main" id="{29E7EE6F-43E3-4CC3-BDD2-B4B65D4A00BC}"/>
              </a:ext>
            </a:extLst>
          </p:cNvPr>
          <p:cNvSpPr/>
          <p:nvPr/>
        </p:nvSpPr>
        <p:spPr>
          <a:xfrm>
            <a:off x="4605338" y="3059068"/>
            <a:ext cx="4430712" cy="422784"/>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障がいのある子どもへの医療・福祉支援</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cxnSp>
        <p:nvCxnSpPr>
          <p:cNvPr id="56" name="直線コネクタ 55">
            <a:extLst>
              <a:ext uri="{FF2B5EF4-FFF2-40B4-BE49-F238E27FC236}">
                <a16:creationId xmlns:a16="http://schemas.microsoft.com/office/drawing/2014/main" id="{415C831D-20D3-4923-8387-3F9735F58788}"/>
              </a:ext>
            </a:extLst>
          </p:cNvPr>
          <p:cNvCxnSpPr/>
          <p:nvPr/>
        </p:nvCxnSpPr>
        <p:spPr>
          <a:xfrm>
            <a:off x="2051050" y="1096895"/>
            <a:ext cx="0" cy="374400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E6121835-3901-48BE-815F-FB52000917CF}"/>
              </a:ext>
            </a:extLst>
          </p:cNvPr>
          <p:cNvCxnSpPr>
            <a:stCxn id="48" idx="1"/>
          </p:cNvCxnSpPr>
          <p:nvPr/>
        </p:nvCxnSpPr>
        <p:spPr>
          <a:xfrm flipH="1">
            <a:off x="2051050" y="1112937"/>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EDB3CDF6-1C76-4B2F-B451-84825397E893}"/>
              </a:ext>
            </a:extLst>
          </p:cNvPr>
          <p:cNvCxnSpPr/>
          <p:nvPr/>
        </p:nvCxnSpPr>
        <p:spPr>
          <a:xfrm flipH="1">
            <a:off x="2062778" y="1627549"/>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D9A7E8E9-9E47-4764-B745-6CE2497817D3}"/>
              </a:ext>
            </a:extLst>
          </p:cNvPr>
          <p:cNvCxnSpPr/>
          <p:nvPr/>
        </p:nvCxnSpPr>
        <p:spPr>
          <a:xfrm>
            <a:off x="4002180" y="109292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B3CEBDFE-9F5F-483D-9FF1-BB768566B461}"/>
              </a:ext>
            </a:extLst>
          </p:cNvPr>
          <p:cNvCxnSpPr/>
          <p:nvPr/>
        </p:nvCxnSpPr>
        <p:spPr>
          <a:xfrm>
            <a:off x="3991122" y="1628800"/>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C0505284-A9E7-4BAE-AD72-42E4FA6ACDAD}"/>
              </a:ext>
            </a:extLst>
          </p:cNvPr>
          <p:cNvCxnSpPr/>
          <p:nvPr/>
        </p:nvCxnSpPr>
        <p:spPr>
          <a:xfrm>
            <a:off x="3991122" y="3298000"/>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6E678489-B847-4BF5-AA53-462D2349C975}"/>
              </a:ext>
            </a:extLst>
          </p:cNvPr>
          <p:cNvCxnSpPr/>
          <p:nvPr/>
        </p:nvCxnSpPr>
        <p:spPr>
          <a:xfrm flipH="1">
            <a:off x="2042130" y="3298000"/>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77B86CDA-2298-4C85-B4E1-B8373A4FA3C9}"/>
              </a:ext>
            </a:extLst>
          </p:cNvPr>
          <p:cNvSpPr/>
          <p:nvPr/>
        </p:nvSpPr>
        <p:spPr>
          <a:xfrm>
            <a:off x="2345916" y="3603451"/>
            <a:ext cx="1660525" cy="50165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外国人の子どもへの</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支援</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sp>
        <p:nvSpPr>
          <p:cNvPr id="66" name="正方形/長方形 65">
            <a:extLst>
              <a:ext uri="{FF2B5EF4-FFF2-40B4-BE49-F238E27FC236}">
                <a16:creationId xmlns:a16="http://schemas.microsoft.com/office/drawing/2014/main" id="{912C615C-EBBC-44C5-B2FD-028A1600D00E}"/>
              </a:ext>
            </a:extLst>
          </p:cNvPr>
          <p:cNvSpPr/>
          <p:nvPr/>
        </p:nvSpPr>
        <p:spPr>
          <a:xfrm>
            <a:off x="4606008" y="3603450"/>
            <a:ext cx="4430712" cy="459091"/>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外国人の子どもや支援を必要とする帰国・渡日の子ども等への支援</a:t>
            </a:r>
          </a:p>
        </p:txBody>
      </p:sp>
      <p:cxnSp>
        <p:nvCxnSpPr>
          <p:cNvPr id="67" name="直線コネクタ 66">
            <a:extLst>
              <a:ext uri="{FF2B5EF4-FFF2-40B4-BE49-F238E27FC236}">
                <a16:creationId xmlns:a16="http://schemas.microsoft.com/office/drawing/2014/main" id="{CF12EFE5-E59A-4E52-B1E5-D011EDBAB09C}"/>
              </a:ext>
            </a:extLst>
          </p:cNvPr>
          <p:cNvCxnSpPr>
            <a:stCxn id="65" idx="1"/>
          </p:cNvCxnSpPr>
          <p:nvPr/>
        </p:nvCxnSpPr>
        <p:spPr>
          <a:xfrm flipH="1">
            <a:off x="2039528" y="3854276"/>
            <a:ext cx="306388"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91DEBE89-F76D-4FAC-9A6D-B245A8E93E54}"/>
              </a:ext>
            </a:extLst>
          </p:cNvPr>
          <p:cNvCxnSpPr/>
          <p:nvPr/>
        </p:nvCxnSpPr>
        <p:spPr>
          <a:xfrm>
            <a:off x="4022062" y="3837148"/>
            <a:ext cx="58737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5D1FB9D9-C2E3-432E-A527-A81BD1285199}"/>
              </a:ext>
            </a:extLst>
          </p:cNvPr>
          <p:cNvSpPr/>
          <p:nvPr/>
        </p:nvSpPr>
        <p:spPr>
          <a:xfrm>
            <a:off x="2340645" y="1820001"/>
            <a:ext cx="1660525" cy="649283"/>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配偶者等からの暴力</a:t>
            </a:r>
            <a:r>
              <a:rPr lang="ja-JP" altLang="en-US" sz="1050" dirty="0">
                <a:solidFill>
                  <a:schemeClr val="tx1"/>
                </a:solidFill>
                <a:latin typeface="ＭＳ ゴシック" panose="020B0609070205080204" pitchFamily="49" charset="-128"/>
                <a:ea typeface="ＭＳ ゴシック" panose="020B0609070205080204" pitchFamily="49" charset="-128"/>
              </a:rPr>
              <a:t>（身体的・精神的・経済的・性的）</a:t>
            </a:r>
            <a:r>
              <a:rPr lang="ja-JP" altLang="en-US" sz="1150" dirty="0">
                <a:solidFill>
                  <a:schemeClr val="tx1"/>
                </a:solidFill>
                <a:latin typeface="ＭＳ ゴシック" panose="020B0609070205080204" pitchFamily="49" charset="-128"/>
                <a:ea typeface="ＭＳ ゴシック" panose="020B0609070205080204" pitchFamily="49" charset="-128"/>
              </a:rPr>
              <a:t>への対応</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sp>
        <p:nvSpPr>
          <p:cNvPr id="70" name="正方形/長方形 69">
            <a:extLst>
              <a:ext uri="{FF2B5EF4-FFF2-40B4-BE49-F238E27FC236}">
                <a16:creationId xmlns:a16="http://schemas.microsoft.com/office/drawing/2014/main" id="{47492076-9E2F-4EE4-85BA-AD93EA1ADD69}"/>
              </a:ext>
            </a:extLst>
          </p:cNvPr>
          <p:cNvSpPr/>
          <p:nvPr/>
        </p:nvSpPr>
        <p:spPr>
          <a:xfrm>
            <a:off x="4606008" y="1853666"/>
            <a:ext cx="4430712"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配偶者等からの暴力（身体的・精神的・経済的・性的）への対応</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cxnSp>
        <p:nvCxnSpPr>
          <p:cNvPr id="71" name="直線コネクタ 70">
            <a:extLst>
              <a:ext uri="{FF2B5EF4-FFF2-40B4-BE49-F238E27FC236}">
                <a16:creationId xmlns:a16="http://schemas.microsoft.com/office/drawing/2014/main" id="{BCD3EFEE-5D4A-42C6-B578-236526A9AB77}"/>
              </a:ext>
            </a:extLst>
          </p:cNvPr>
          <p:cNvCxnSpPr/>
          <p:nvPr/>
        </p:nvCxnSpPr>
        <p:spPr>
          <a:xfrm>
            <a:off x="4002850" y="213937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8B516D2A-E6D3-4278-B623-98AA84FE0801}"/>
              </a:ext>
            </a:extLst>
          </p:cNvPr>
          <p:cNvCxnSpPr/>
          <p:nvPr/>
        </p:nvCxnSpPr>
        <p:spPr>
          <a:xfrm flipH="1">
            <a:off x="1835696" y="2753051"/>
            <a:ext cx="216000"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73" name="正方形/長方形 72">
            <a:extLst>
              <a:ext uri="{FF2B5EF4-FFF2-40B4-BE49-F238E27FC236}">
                <a16:creationId xmlns:a16="http://schemas.microsoft.com/office/drawing/2014/main" id="{3C563DA6-0F4D-430E-91B6-D6B0C1E8B119}"/>
              </a:ext>
            </a:extLst>
          </p:cNvPr>
          <p:cNvSpPr/>
          <p:nvPr/>
        </p:nvSpPr>
        <p:spPr>
          <a:xfrm>
            <a:off x="2340421" y="4142152"/>
            <a:ext cx="1660525" cy="358594"/>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ＭＳ ゴシック" panose="020B0609070205080204" pitchFamily="49" charset="-128"/>
                <a:ea typeface="ＭＳ ゴシック" panose="020B0609070205080204" pitchFamily="49" charset="-128"/>
              </a:rPr>
              <a:t>ヤングケアラーへの支援</a:t>
            </a:r>
          </a:p>
        </p:txBody>
      </p:sp>
      <p:sp>
        <p:nvSpPr>
          <p:cNvPr id="74" name="正方形/長方形 73">
            <a:extLst>
              <a:ext uri="{FF2B5EF4-FFF2-40B4-BE49-F238E27FC236}">
                <a16:creationId xmlns:a16="http://schemas.microsoft.com/office/drawing/2014/main" id="{FEE32AAB-0763-4EE4-8217-1D5911C1B696}"/>
              </a:ext>
            </a:extLst>
          </p:cNvPr>
          <p:cNvSpPr/>
          <p:nvPr/>
        </p:nvSpPr>
        <p:spPr>
          <a:xfrm>
            <a:off x="4605784" y="4133027"/>
            <a:ext cx="4430712" cy="323476"/>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ヤングケアラーへの支援</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cxnSp>
        <p:nvCxnSpPr>
          <p:cNvPr id="75" name="直線コネクタ 74">
            <a:extLst>
              <a:ext uri="{FF2B5EF4-FFF2-40B4-BE49-F238E27FC236}">
                <a16:creationId xmlns:a16="http://schemas.microsoft.com/office/drawing/2014/main" id="{57A41A04-4195-4628-B914-BFA53CD14DAD}"/>
              </a:ext>
            </a:extLst>
          </p:cNvPr>
          <p:cNvCxnSpPr/>
          <p:nvPr/>
        </p:nvCxnSpPr>
        <p:spPr>
          <a:xfrm>
            <a:off x="3991568" y="433356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EABB7B29-529A-4351-80C4-B643E8A069EE}"/>
              </a:ext>
            </a:extLst>
          </p:cNvPr>
          <p:cNvCxnSpPr/>
          <p:nvPr/>
        </p:nvCxnSpPr>
        <p:spPr>
          <a:xfrm flipH="1">
            <a:off x="2042576" y="4315663"/>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77" name="正方形/長方形 76">
            <a:extLst>
              <a:ext uri="{FF2B5EF4-FFF2-40B4-BE49-F238E27FC236}">
                <a16:creationId xmlns:a16="http://schemas.microsoft.com/office/drawing/2014/main" id="{5D3E1488-14B1-4584-B557-DE16B243E833}"/>
              </a:ext>
            </a:extLst>
          </p:cNvPr>
          <p:cNvSpPr/>
          <p:nvPr/>
        </p:nvSpPr>
        <p:spPr>
          <a:xfrm>
            <a:off x="2345495" y="4562916"/>
            <a:ext cx="1660525" cy="459505"/>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ＭＳ ゴシック" panose="020B0609070205080204" pitchFamily="49" charset="-128"/>
                <a:ea typeface="ＭＳ ゴシック" panose="020B0609070205080204" pitchFamily="49" charset="-128"/>
              </a:rPr>
              <a:t>複合化・複雑化した課題のある子どもへの支援</a:t>
            </a:r>
            <a:endParaRPr lang="en-US" altLang="ja-JP" sz="1050" dirty="0">
              <a:solidFill>
                <a:schemeClr val="tx1"/>
              </a:solidFill>
              <a:latin typeface="ＭＳ ゴシック" panose="020B0609070205080204" pitchFamily="49" charset="-128"/>
              <a:ea typeface="ＭＳ ゴシック" panose="020B0609070205080204" pitchFamily="49" charset="-128"/>
            </a:endParaRPr>
          </a:p>
        </p:txBody>
      </p:sp>
      <p:cxnSp>
        <p:nvCxnSpPr>
          <p:cNvPr id="78" name="直線コネクタ 77">
            <a:extLst>
              <a:ext uri="{FF2B5EF4-FFF2-40B4-BE49-F238E27FC236}">
                <a16:creationId xmlns:a16="http://schemas.microsoft.com/office/drawing/2014/main" id="{D62C57A7-A3EC-483A-A663-41A79C13D56A}"/>
              </a:ext>
            </a:extLst>
          </p:cNvPr>
          <p:cNvCxnSpPr/>
          <p:nvPr/>
        </p:nvCxnSpPr>
        <p:spPr>
          <a:xfrm flipH="1">
            <a:off x="2042318" y="4836200"/>
            <a:ext cx="288000"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25C9EAC5-59FF-46DB-902C-780BD331D619}"/>
              </a:ext>
            </a:extLst>
          </p:cNvPr>
          <p:cNvCxnSpPr/>
          <p:nvPr/>
        </p:nvCxnSpPr>
        <p:spPr>
          <a:xfrm>
            <a:off x="4001921" y="4795420"/>
            <a:ext cx="58737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80" name="正方形/長方形 79">
            <a:extLst>
              <a:ext uri="{FF2B5EF4-FFF2-40B4-BE49-F238E27FC236}">
                <a16:creationId xmlns:a16="http://schemas.microsoft.com/office/drawing/2014/main" id="{FD4A5367-724C-47A9-8E59-6494F5D36D60}"/>
              </a:ext>
            </a:extLst>
          </p:cNvPr>
          <p:cNvSpPr/>
          <p:nvPr/>
        </p:nvSpPr>
        <p:spPr>
          <a:xfrm>
            <a:off x="4605825" y="4518673"/>
            <a:ext cx="4430712" cy="45178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複数分野にまたがる又は制度の狭間に陥っている課題がある子どもとその世帯への支援</a:t>
            </a:r>
          </a:p>
        </p:txBody>
      </p:sp>
      <p:cxnSp>
        <p:nvCxnSpPr>
          <p:cNvPr id="81" name="直線コネクタ 80">
            <a:extLst>
              <a:ext uri="{FF2B5EF4-FFF2-40B4-BE49-F238E27FC236}">
                <a16:creationId xmlns:a16="http://schemas.microsoft.com/office/drawing/2014/main" id="{445EC14E-FCD8-4347-80ED-60F457E0FEA5}"/>
              </a:ext>
            </a:extLst>
          </p:cNvPr>
          <p:cNvCxnSpPr/>
          <p:nvPr/>
        </p:nvCxnSpPr>
        <p:spPr>
          <a:xfrm flipH="1">
            <a:off x="2035678" y="2125928"/>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a:extLst>
              <a:ext uri="{FF2B5EF4-FFF2-40B4-BE49-F238E27FC236}">
                <a16:creationId xmlns:a16="http://schemas.microsoft.com/office/drawing/2014/main" id="{2AB5CC1E-D4AB-4220-B210-FF1CB3F73EB4}"/>
              </a:ext>
            </a:extLst>
          </p:cNvPr>
          <p:cNvSpPr/>
          <p:nvPr/>
        </p:nvSpPr>
        <p:spPr>
          <a:xfrm>
            <a:off x="176213" y="5111215"/>
            <a:ext cx="1658937" cy="1690607"/>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子どもの権利の保障、人権や健全な育成環境を守ることによって、子どもが健やかに育ち、社会を支えることができるよう支援する。</a:t>
            </a:r>
          </a:p>
        </p:txBody>
      </p:sp>
      <p:sp>
        <p:nvSpPr>
          <p:cNvPr id="83" name="正方形/長方形 82">
            <a:extLst>
              <a:ext uri="{FF2B5EF4-FFF2-40B4-BE49-F238E27FC236}">
                <a16:creationId xmlns:a16="http://schemas.microsoft.com/office/drawing/2014/main" id="{3FEE2ACA-B0FA-4F03-9EB1-5B6F698D5B69}"/>
              </a:ext>
            </a:extLst>
          </p:cNvPr>
          <p:cNvSpPr/>
          <p:nvPr/>
        </p:nvSpPr>
        <p:spPr>
          <a:xfrm>
            <a:off x="2339975" y="5094888"/>
            <a:ext cx="1660525"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子どもの権利を保障する取組の推進</a:t>
            </a:r>
          </a:p>
        </p:txBody>
      </p:sp>
      <p:sp>
        <p:nvSpPr>
          <p:cNvPr id="84" name="正方形/長方形 83">
            <a:extLst>
              <a:ext uri="{FF2B5EF4-FFF2-40B4-BE49-F238E27FC236}">
                <a16:creationId xmlns:a16="http://schemas.microsoft.com/office/drawing/2014/main" id="{FB16161B-0BE4-440A-853C-29EA79891BB8}"/>
              </a:ext>
            </a:extLst>
          </p:cNvPr>
          <p:cNvSpPr/>
          <p:nvPr/>
        </p:nvSpPr>
        <p:spPr>
          <a:xfrm>
            <a:off x="2339975" y="6237312"/>
            <a:ext cx="1660525" cy="56451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ＭＳ ゴシック" panose="020B0609070205080204" pitchFamily="49" charset="-128"/>
                <a:ea typeface="ＭＳ ゴシック" panose="020B0609070205080204" pitchFamily="49" charset="-128"/>
              </a:rPr>
              <a:t>青少年の健全育成の推進</a:t>
            </a:r>
          </a:p>
        </p:txBody>
      </p:sp>
      <p:sp>
        <p:nvSpPr>
          <p:cNvPr id="85" name="正方形/長方形 84">
            <a:extLst>
              <a:ext uri="{FF2B5EF4-FFF2-40B4-BE49-F238E27FC236}">
                <a16:creationId xmlns:a16="http://schemas.microsoft.com/office/drawing/2014/main" id="{3A3C0349-97B8-4730-9B06-8FF11CCC0F41}"/>
              </a:ext>
            </a:extLst>
          </p:cNvPr>
          <p:cNvSpPr/>
          <p:nvPr/>
        </p:nvSpPr>
        <p:spPr>
          <a:xfrm>
            <a:off x="4605338" y="5022728"/>
            <a:ext cx="4430712" cy="627476"/>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kumimoji="1" lang="ja-JP" altLang="en-US" sz="1200" b="0" dirty="0">
                <a:solidFill>
                  <a:schemeClr val="tx1"/>
                </a:solidFill>
                <a:latin typeface="ＭＳ ゴシック" panose="020B0609070205080204" pitchFamily="49" charset="-128"/>
                <a:ea typeface="ＭＳ ゴシック" panose="020B0609070205080204" pitchFamily="49" charset="-128"/>
              </a:rPr>
              <a:t>社会参画や意見表明の機会の充実</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00" dirty="0">
                <a:solidFill>
                  <a:schemeClr val="tx1"/>
                </a:solidFill>
                <a:latin typeface="ＭＳ ゴシック" panose="020B0609070205080204" pitchFamily="49" charset="-128"/>
                <a:ea typeface="ＭＳ ゴシック" panose="020B0609070205080204" pitchFamily="49" charset="-128"/>
              </a:rPr>
              <a:t>すべての子どもの人権が尊重される社会をつくる取組の推進</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200" dirty="0">
                <a:solidFill>
                  <a:schemeClr val="tx1"/>
                </a:solidFill>
                <a:latin typeface="ＭＳ ゴシック" panose="020B0609070205080204" pitchFamily="49" charset="-128"/>
                <a:ea typeface="ＭＳ ゴシック" panose="020B0609070205080204" pitchFamily="49" charset="-128"/>
              </a:rPr>
              <a:t>子ども・若者の自殺対策</a:t>
            </a:r>
            <a:endParaRPr lang="en-US" altLang="ja-JP" sz="1400" dirty="0">
              <a:solidFill>
                <a:schemeClr val="tx1"/>
              </a:solidFill>
              <a:latin typeface="ＭＳ ゴシック" panose="020B0609070205080204" pitchFamily="49" charset="-128"/>
              <a:ea typeface="ＭＳ ゴシック" panose="020B0609070205080204" pitchFamily="49" charset="-128"/>
            </a:endParaRPr>
          </a:p>
        </p:txBody>
      </p:sp>
      <p:sp>
        <p:nvSpPr>
          <p:cNvPr id="86" name="正方形/長方形 85">
            <a:extLst>
              <a:ext uri="{FF2B5EF4-FFF2-40B4-BE49-F238E27FC236}">
                <a16:creationId xmlns:a16="http://schemas.microsoft.com/office/drawing/2014/main" id="{95B0E420-4AEB-4C27-8793-2275AFC0CF85}"/>
              </a:ext>
            </a:extLst>
          </p:cNvPr>
          <p:cNvSpPr/>
          <p:nvPr/>
        </p:nvSpPr>
        <p:spPr>
          <a:xfrm>
            <a:off x="4605338" y="6193068"/>
            <a:ext cx="4430712" cy="639202"/>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青少年を取り巻く社会環境の整備</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青少年の健全な成長を阻害する行為からの保護</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青少年の健やかな成長の促進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cxnSp>
        <p:nvCxnSpPr>
          <p:cNvPr id="87" name="直線コネクタ 86">
            <a:extLst>
              <a:ext uri="{FF2B5EF4-FFF2-40B4-BE49-F238E27FC236}">
                <a16:creationId xmlns:a16="http://schemas.microsoft.com/office/drawing/2014/main" id="{19145C46-2D74-4B51-B517-0FACC038B230}"/>
              </a:ext>
            </a:extLst>
          </p:cNvPr>
          <p:cNvCxnSpPr/>
          <p:nvPr/>
        </p:nvCxnSpPr>
        <p:spPr>
          <a:xfrm>
            <a:off x="2051050" y="5373216"/>
            <a:ext cx="0" cy="111600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4DE11E2F-282D-4D32-8C7A-8A7C172427AD}"/>
              </a:ext>
            </a:extLst>
          </p:cNvPr>
          <p:cNvCxnSpPr>
            <a:cxnSpLocks/>
          </p:cNvCxnSpPr>
          <p:nvPr/>
        </p:nvCxnSpPr>
        <p:spPr>
          <a:xfrm flipH="1">
            <a:off x="2051050" y="5379277"/>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5BF0AC36-508E-4A00-99F1-5239C52E69CE}"/>
              </a:ext>
            </a:extLst>
          </p:cNvPr>
          <p:cNvCxnSpPr>
            <a:cxnSpLocks/>
          </p:cNvCxnSpPr>
          <p:nvPr/>
        </p:nvCxnSpPr>
        <p:spPr>
          <a:xfrm>
            <a:off x="1835150" y="5949280"/>
            <a:ext cx="227628"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0" name="直線コネクタ 89">
            <a:extLst>
              <a:ext uri="{FF2B5EF4-FFF2-40B4-BE49-F238E27FC236}">
                <a16:creationId xmlns:a16="http://schemas.microsoft.com/office/drawing/2014/main" id="{A8A3ECBC-3BC8-4A0D-8CA0-B098649152D7}"/>
              </a:ext>
            </a:extLst>
          </p:cNvPr>
          <p:cNvCxnSpPr/>
          <p:nvPr/>
        </p:nvCxnSpPr>
        <p:spPr>
          <a:xfrm flipH="1">
            <a:off x="2062778" y="7956665"/>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a:ext uri="{FF2B5EF4-FFF2-40B4-BE49-F238E27FC236}">
                <a16:creationId xmlns:a16="http://schemas.microsoft.com/office/drawing/2014/main" id="{DDA0BC9D-BD86-456D-803A-EA8EEFC57AC6}"/>
              </a:ext>
            </a:extLst>
          </p:cNvPr>
          <p:cNvCxnSpPr/>
          <p:nvPr/>
        </p:nvCxnSpPr>
        <p:spPr>
          <a:xfrm>
            <a:off x="4002180" y="5373216"/>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2" name="直線コネクタ 91">
            <a:extLst>
              <a:ext uri="{FF2B5EF4-FFF2-40B4-BE49-F238E27FC236}">
                <a16:creationId xmlns:a16="http://schemas.microsoft.com/office/drawing/2014/main" id="{F570BF2B-E4CB-4521-AE3A-D45B0E4E38C4}"/>
              </a:ext>
            </a:extLst>
          </p:cNvPr>
          <p:cNvCxnSpPr/>
          <p:nvPr/>
        </p:nvCxnSpPr>
        <p:spPr>
          <a:xfrm>
            <a:off x="3991122" y="7913633"/>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93" name="正方形/長方形 92">
            <a:extLst>
              <a:ext uri="{FF2B5EF4-FFF2-40B4-BE49-F238E27FC236}">
                <a16:creationId xmlns:a16="http://schemas.microsoft.com/office/drawing/2014/main" id="{3009771B-8C0F-46BA-ACCC-25974AB68C02}"/>
              </a:ext>
            </a:extLst>
          </p:cNvPr>
          <p:cNvSpPr/>
          <p:nvPr/>
        </p:nvSpPr>
        <p:spPr>
          <a:xfrm>
            <a:off x="2343070" y="5718508"/>
            <a:ext cx="1660525" cy="451789"/>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ＭＳ ゴシック" panose="020B0609070205080204" pitchFamily="49" charset="-128"/>
                <a:ea typeface="ＭＳ ゴシック" panose="020B0609070205080204" pitchFamily="49" charset="-128"/>
              </a:rPr>
              <a:t>子どもの安全の確保や</a:t>
            </a:r>
            <a:br>
              <a:rPr lang="en-US" altLang="ja-JP" sz="1050" dirty="0">
                <a:solidFill>
                  <a:schemeClr val="tx1"/>
                </a:solidFill>
                <a:latin typeface="ＭＳ ゴシック" panose="020B0609070205080204" pitchFamily="49" charset="-128"/>
                <a:ea typeface="ＭＳ ゴシック" panose="020B0609070205080204" pitchFamily="49" charset="-128"/>
              </a:rPr>
            </a:br>
            <a:r>
              <a:rPr lang="ja-JP" altLang="en-US" sz="1050" dirty="0">
                <a:solidFill>
                  <a:schemeClr val="tx1"/>
                </a:solidFill>
                <a:latin typeface="ＭＳ ゴシック" panose="020B0609070205080204" pitchFamily="49" charset="-128"/>
                <a:ea typeface="ＭＳ ゴシック" panose="020B0609070205080204" pitchFamily="49" charset="-128"/>
              </a:rPr>
              <a:t>非行など問題行動の防止</a:t>
            </a:r>
          </a:p>
        </p:txBody>
      </p:sp>
      <p:sp>
        <p:nvSpPr>
          <p:cNvPr id="94" name="正方形/長方形 93">
            <a:extLst>
              <a:ext uri="{FF2B5EF4-FFF2-40B4-BE49-F238E27FC236}">
                <a16:creationId xmlns:a16="http://schemas.microsoft.com/office/drawing/2014/main" id="{474ED29C-D974-46B7-A66C-107550DDE46A}"/>
              </a:ext>
            </a:extLst>
          </p:cNvPr>
          <p:cNvSpPr/>
          <p:nvPr/>
        </p:nvSpPr>
        <p:spPr>
          <a:xfrm>
            <a:off x="4608433" y="5698768"/>
            <a:ext cx="4430712" cy="45178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子どもの安全確保の推進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非行など問題行動を防ぐ施策の推進</a:t>
            </a:r>
          </a:p>
        </p:txBody>
      </p:sp>
      <p:cxnSp>
        <p:nvCxnSpPr>
          <p:cNvPr id="98" name="直線コネクタ 97">
            <a:extLst>
              <a:ext uri="{FF2B5EF4-FFF2-40B4-BE49-F238E27FC236}">
                <a16:creationId xmlns:a16="http://schemas.microsoft.com/office/drawing/2014/main" id="{991B1C4C-9B40-4F76-8AF9-EA67100068DF}"/>
              </a:ext>
            </a:extLst>
          </p:cNvPr>
          <p:cNvCxnSpPr/>
          <p:nvPr/>
        </p:nvCxnSpPr>
        <p:spPr>
          <a:xfrm flipH="1">
            <a:off x="2051720" y="5949279"/>
            <a:ext cx="288000"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B3FFC306-0C62-44B4-9437-09CB2AB27B4F}"/>
              </a:ext>
            </a:extLst>
          </p:cNvPr>
          <p:cNvCxnSpPr/>
          <p:nvPr/>
        </p:nvCxnSpPr>
        <p:spPr>
          <a:xfrm flipH="1">
            <a:off x="2051720" y="6485991"/>
            <a:ext cx="288000"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a:ext uri="{FF2B5EF4-FFF2-40B4-BE49-F238E27FC236}">
                <a16:creationId xmlns:a16="http://schemas.microsoft.com/office/drawing/2014/main" id="{33B09EF6-9471-4A1E-92A3-6FE385D03F02}"/>
              </a:ext>
            </a:extLst>
          </p:cNvPr>
          <p:cNvCxnSpPr/>
          <p:nvPr/>
        </p:nvCxnSpPr>
        <p:spPr>
          <a:xfrm>
            <a:off x="3995936" y="5949280"/>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86ABDA40-9DF9-4A1F-BAA4-E948B306AA28}"/>
              </a:ext>
            </a:extLst>
          </p:cNvPr>
          <p:cNvCxnSpPr/>
          <p:nvPr/>
        </p:nvCxnSpPr>
        <p:spPr>
          <a:xfrm>
            <a:off x="3995936" y="647782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C7EDBE48-50B1-406E-B62B-BFB0E8B7DED7}"/>
              </a:ext>
            </a:extLst>
          </p:cNvPr>
          <p:cNvCxnSpPr/>
          <p:nvPr/>
        </p:nvCxnSpPr>
        <p:spPr>
          <a:xfrm>
            <a:off x="4004144" y="2753164"/>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2502C2AE-E68D-4B06-B906-50658A0BDE1C}"/>
              </a:ext>
            </a:extLst>
          </p:cNvPr>
          <p:cNvCxnSpPr/>
          <p:nvPr/>
        </p:nvCxnSpPr>
        <p:spPr>
          <a:xfrm flipH="1">
            <a:off x="2045136" y="2747878"/>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5555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5</a:t>
            </a:fld>
            <a:endParaRPr kumimoji="1" lang="ja-JP" altLang="en-US" dirty="0"/>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b="1"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a:t>
            </a:r>
            <a:endParaRPr kumimoji="1" lang="ja-JP" altLang="en-US" sz="1600" b="1"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117973709"/>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0">
                <a:tc>
                  <a:txBody>
                    <a:bodyPr/>
                    <a:lstStyle/>
                    <a:p>
                      <a:pPr algn="ctr"/>
                      <a:r>
                        <a:rPr kumimoji="1" lang="ja-JP" altLang="en-US" sz="1200" b="1" dirty="0">
                          <a:solidFill>
                            <a:schemeClr val="tx1"/>
                          </a:solidFill>
                          <a:latin typeface="ＭＳ ゴシック" panose="020B0609070205080204" pitchFamily="49" charset="-128"/>
                          <a:ea typeface="ＭＳ ゴシック" panose="020B0609070205080204" pitchFamily="49" charset="-128"/>
                        </a:rPr>
                        <a:t>重点的な取組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ＭＳ ゴシック" panose="020B0609070205080204" pitchFamily="49" charset="-128"/>
                          <a:ea typeface="ＭＳ ゴシック" panose="020B0609070205080204" pitchFamily="49"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ＭＳ ゴシック" panose="020B0609070205080204" pitchFamily="49" charset="-128"/>
                          <a:ea typeface="ＭＳ ゴシック" panose="020B0609070205080204" pitchFamily="49"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0"/>
                  </a:ext>
                </a:extLst>
              </a:tr>
            </a:tbl>
          </a:graphicData>
        </a:graphic>
      </p:graphicFrame>
      <p:sp>
        <p:nvSpPr>
          <p:cNvPr id="47" name="正方形/長方形 46">
            <a:extLst>
              <a:ext uri="{FF2B5EF4-FFF2-40B4-BE49-F238E27FC236}">
                <a16:creationId xmlns:a16="http://schemas.microsoft.com/office/drawing/2014/main" id="{B0BF2483-A46A-4161-A891-1FBD846AA119}"/>
              </a:ext>
            </a:extLst>
          </p:cNvPr>
          <p:cNvSpPr/>
          <p:nvPr/>
        </p:nvSpPr>
        <p:spPr>
          <a:xfrm>
            <a:off x="176213" y="908720"/>
            <a:ext cx="1658937" cy="5400599"/>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家庭と社会がともに</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子どもを生み育てる力を高め合うとともに、</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子育て当事者が、健康で自己肯定感とゆとりを持って、子どもに</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向き合えるよう、子育てしやすい環境をつくる。</a:t>
            </a:r>
          </a:p>
        </p:txBody>
      </p:sp>
      <p:sp>
        <p:nvSpPr>
          <p:cNvPr id="48" name="正方形/長方形 47">
            <a:extLst>
              <a:ext uri="{FF2B5EF4-FFF2-40B4-BE49-F238E27FC236}">
                <a16:creationId xmlns:a16="http://schemas.microsoft.com/office/drawing/2014/main" id="{A0C96F9E-88E3-45D9-80DE-90BA6748A01D}"/>
              </a:ext>
            </a:extLst>
          </p:cNvPr>
          <p:cNvSpPr/>
          <p:nvPr/>
        </p:nvSpPr>
        <p:spPr>
          <a:xfrm>
            <a:off x="2339975" y="908721"/>
            <a:ext cx="1660525" cy="663136"/>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子育てや教育・保育に関する経済的負担の</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軽減</a:t>
            </a:r>
          </a:p>
        </p:txBody>
      </p:sp>
      <p:sp>
        <p:nvSpPr>
          <p:cNvPr id="49" name="正方形/長方形 48">
            <a:extLst>
              <a:ext uri="{FF2B5EF4-FFF2-40B4-BE49-F238E27FC236}">
                <a16:creationId xmlns:a16="http://schemas.microsoft.com/office/drawing/2014/main" id="{BF8070B1-5525-457D-BE85-25877DDA203B}"/>
              </a:ext>
            </a:extLst>
          </p:cNvPr>
          <p:cNvSpPr/>
          <p:nvPr/>
        </p:nvSpPr>
        <p:spPr>
          <a:xfrm>
            <a:off x="2340401" y="2579782"/>
            <a:ext cx="1660525" cy="66240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仕事と生活の調和（ワークライフバランス）の推進</a:t>
            </a:r>
          </a:p>
        </p:txBody>
      </p:sp>
      <p:sp>
        <p:nvSpPr>
          <p:cNvPr id="50" name="正方形/長方形 49">
            <a:extLst>
              <a:ext uri="{FF2B5EF4-FFF2-40B4-BE49-F238E27FC236}">
                <a16:creationId xmlns:a16="http://schemas.microsoft.com/office/drawing/2014/main" id="{18EDDB4E-808D-4728-B5E2-738BADE67736}"/>
              </a:ext>
            </a:extLst>
          </p:cNvPr>
          <p:cNvSpPr/>
          <p:nvPr/>
        </p:nvSpPr>
        <p:spPr>
          <a:xfrm>
            <a:off x="2353750" y="3407991"/>
            <a:ext cx="1660525" cy="587375"/>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ひとり親家庭等の</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自立促進</a:t>
            </a:r>
          </a:p>
        </p:txBody>
      </p:sp>
      <p:sp>
        <p:nvSpPr>
          <p:cNvPr id="51" name="正方形/長方形 50">
            <a:extLst>
              <a:ext uri="{FF2B5EF4-FFF2-40B4-BE49-F238E27FC236}">
                <a16:creationId xmlns:a16="http://schemas.microsoft.com/office/drawing/2014/main" id="{13CB09AE-CA97-4ECB-9DE3-7453A548AB9C}"/>
              </a:ext>
            </a:extLst>
          </p:cNvPr>
          <p:cNvSpPr/>
          <p:nvPr/>
        </p:nvSpPr>
        <p:spPr>
          <a:xfrm>
            <a:off x="2366588" y="4186000"/>
            <a:ext cx="1660525" cy="66240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共同養育の取組</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sp>
        <p:nvSpPr>
          <p:cNvPr id="52" name="正方形/長方形 51">
            <a:extLst>
              <a:ext uri="{FF2B5EF4-FFF2-40B4-BE49-F238E27FC236}">
                <a16:creationId xmlns:a16="http://schemas.microsoft.com/office/drawing/2014/main" id="{BB8F893A-339A-42D9-A0BF-974DEDA2BDB0}"/>
              </a:ext>
            </a:extLst>
          </p:cNvPr>
          <p:cNvSpPr/>
          <p:nvPr/>
        </p:nvSpPr>
        <p:spPr>
          <a:xfrm>
            <a:off x="4586512" y="899951"/>
            <a:ext cx="4430712" cy="66240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子育てや教育・保育に関する経済的負担の軽減</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sp>
        <p:nvSpPr>
          <p:cNvPr id="53" name="正方形/長方形 52">
            <a:extLst>
              <a:ext uri="{FF2B5EF4-FFF2-40B4-BE49-F238E27FC236}">
                <a16:creationId xmlns:a16="http://schemas.microsoft.com/office/drawing/2014/main" id="{03C2EFFE-1CBE-44C1-8769-605D53691DF0}"/>
              </a:ext>
            </a:extLst>
          </p:cNvPr>
          <p:cNvSpPr/>
          <p:nvPr/>
        </p:nvSpPr>
        <p:spPr>
          <a:xfrm>
            <a:off x="4605338" y="2580152"/>
            <a:ext cx="4430712" cy="66240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仕事と生活の調和の推進、働き方改革の推進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女性活躍の推進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男性の家事・子育てへの主体的な参画促進</a:t>
            </a:r>
          </a:p>
        </p:txBody>
      </p:sp>
      <p:sp>
        <p:nvSpPr>
          <p:cNvPr id="54" name="正方形/長方形 53">
            <a:extLst>
              <a:ext uri="{FF2B5EF4-FFF2-40B4-BE49-F238E27FC236}">
                <a16:creationId xmlns:a16="http://schemas.microsoft.com/office/drawing/2014/main" id="{32D0336D-E5CC-4ACE-A373-20580AC031E3}"/>
              </a:ext>
            </a:extLst>
          </p:cNvPr>
          <p:cNvSpPr/>
          <p:nvPr/>
        </p:nvSpPr>
        <p:spPr>
          <a:xfrm>
            <a:off x="4600774" y="3400372"/>
            <a:ext cx="4430712" cy="587375"/>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ひとり親家庭等の自立促進</a:t>
            </a:r>
          </a:p>
        </p:txBody>
      </p:sp>
      <p:sp>
        <p:nvSpPr>
          <p:cNvPr id="55" name="正方形/長方形 54">
            <a:extLst>
              <a:ext uri="{FF2B5EF4-FFF2-40B4-BE49-F238E27FC236}">
                <a16:creationId xmlns:a16="http://schemas.microsoft.com/office/drawing/2014/main" id="{FABCF7E8-916B-439C-9D10-34A63513C589}"/>
              </a:ext>
            </a:extLst>
          </p:cNvPr>
          <p:cNvSpPr/>
          <p:nvPr/>
        </p:nvSpPr>
        <p:spPr>
          <a:xfrm>
            <a:off x="4597044" y="4171431"/>
            <a:ext cx="4430712" cy="66240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親子交流の促進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養育費確保への支援</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共同養育に関する普及啓発</a:t>
            </a:r>
          </a:p>
        </p:txBody>
      </p:sp>
      <p:cxnSp>
        <p:nvCxnSpPr>
          <p:cNvPr id="56" name="直線コネクタ 55">
            <a:extLst>
              <a:ext uri="{FF2B5EF4-FFF2-40B4-BE49-F238E27FC236}">
                <a16:creationId xmlns:a16="http://schemas.microsoft.com/office/drawing/2014/main" id="{A88DF2EC-FF85-4192-97F9-53859DBBC254}"/>
              </a:ext>
            </a:extLst>
          </p:cNvPr>
          <p:cNvCxnSpPr/>
          <p:nvPr/>
        </p:nvCxnSpPr>
        <p:spPr>
          <a:xfrm>
            <a:off x="2051050" y="1184946"/>
            <a:ext cx="0" cy="489600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7212F042-0F84-4BD5-8EEF-C641C0E1987F}"/>
              </a:ext>
            </a:extLst>
          </p:cNvPr>
          <p:cNvCxnSpPr>
            <a:stCxn id="50" idx="1"/>
          </p:cNvCxnSpPr>
          <p:nvPr/>
        </p:nvCxnSpPr>
        <p:spPr>
          <a:xfrm flipH="1">
            <a:off x="2064825" y="3701678"/>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B0008168-5BE6-42D6-8857-033DD8E87FB1}"/>
              </a:ext>
            </a:extLst>
          </p:cNvPr>
          <p:cNvCxnSpPr/>
          <p:nvPr/>
        </p:nvCxnSpPr>
        <p:spPr>
          <a:xfrm flipH="1" flipV="1">
            <a:off x="2051720" y="1196753"/>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BEF4C467-2709-4282-ADE5-4D02D6C59B86}"/>
              </a:ext>
            </a:extLst>
          </p:cNvPr>
          <p:cNvCxnSpPr/>
          <p:nvPr/>
        </p:nvCxnSpPr>
        <p:spPr>
          <a:xfrm>
            <a:off x="4001170" y="1197547"/>
            <a:ext cx="576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CD5FB111-B107-43B2-8178-342ABB0C069F}"/>
              </a:ext>
            </a:extLst>
          </p:cNvPr>
          <p:cNvCxnSpPr/>
          <p:nvPr/>
        </p:nvCxnSpPr>
        <p:spPr>
          <a:xfrm flipH="1">
            <a:off x="2064361" y="4545435"/>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9BE79D32-A2F4-4C5A-A631-6328B49622EC}"/>
              </a:ext>
            </a:extLst>
          </p:cNvPr>
          <p:cNvCxnSpPr/>
          <p:nvPr/>
        </p:nvCxnSpPr>
        <p:spPr>
          <a:xfrm flipH="1" flipV="1">
            <a:off x="2048868" y="2899647"/>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CBC52306-6CBB-49E2-83EC-9E198F4FD268}"/>
              </a:ext>
            </a:extLst>
          </p:cNvPr>
          <p:cNvCxnSpPr/>
          <p:nvPr/>
        </p:nvCxnSpPr>
        <p:spPr>
          <a:xfrm>
            <a:off x="4013882" y="2900944"/>
            <a:ext cx="576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22B68A72-8337-428D-9112-F5C0951413EB}"/>
              </a:ext>
            </a:extLst>
          </p:cNvPr>
          <p:cNvSpPr/>
          <p:nvPr/>
        </p:nvSpPr>
        <p:spPr>
          <a:xfrm>
            <a:off x="2337379" y="5781022"/>
            <a:ext cx="1660525" cy="66240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その他子育てを支援</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する取組の推進</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sp>
        <p:nvSpPr>
          <p:cNvPr id="66" name="正方形/長方形 65">
            <a:extLst>
              <a:ext uri="{FF2B5EF4-FFF2-40B4-BE49-F238E27FC236}">
                <a16:creationId xmlns:a16="http://schemas.microsoft.com/office/drawing/2014/main" id="{8D467135-7590-48F2-B20D-A8CB439BE75D}"/>
              </a:ext>
            </a:extLst>
          </p:cNvPr>
          <p:cNvSpPr/>
          <p:nvPr/>
        </p:nvSpPr>
        <p:spPr>
          <a:xfrm>
            <a:off x="4578834" y="5783651"/>
            <a:ext cx="4430712" cy="66240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こども家庭センターの設置促進</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身近な場所や地域における相談体制の充実</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子育てしやすい公共施設等の整備の推進</a:t>
            </a:r>
          </a:p>
        </p:txBody>
      </p:sp>
      <p:cxnSp>
        <p:nvCxnSpPr>
          <p:cNvPr id="67" name="直線コネクタ 66">
            <a:extLst>
              <a:ext uri="{FF2B5EF4-FFF2-40B4-BE49-F238E27FC236}">
                <a16:creationId xmlns:a16="http://schemas.microsoft.com/office/drawing/2014/main" id="{4BFFC23C-E945-4843-B376-7EE8B814A5F3}"/>
              </a:ext>
            </a:extLst>
          </p:cNvPr>
          <p:cNvCxnSpPr/>
          <p:nvPr/>
        </p:nvCxnSpPr>
        <p:spPr>
          <a:xfrm flipH="1" flipV="1">
            <a:off x="2065287" y="6074300"/>
            <a:ext cx="288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8F8C6040-7B93-48EB-A458-754C75FDB75A}"/>
              </a:ext>
            </a:extLst>
          </p:cNvPr>
          <p:cNvCxnSpPr/>
          <p:nvPr/>
        </p:nvCxnSpPr>
        <p:spPr>
          <a:xfrm flipV="1">
            <a:off x="3991459" y="6083044"/>
            <a:ext cx="576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959B7DA8-37D1-43D9-A3E9-010095A0C033}"/>
              </a:ext>
            </a:extLst>
          </p:cNvPr>
          <p:cNvSpPr/>
          <p:nvPr/>
        </p:nvSpPr>
        <p:spPr>
          <a:xfrm>
            <a:off x="2353782" y="1739073"/>
            <a:ext cx="1660525" cy="66240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家庭と地域がともに</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養育力を高める仕組みの構築</a:t>
            </a:r>
          </a:p>
        </p:txBody>
      </p:sp>
      <p:sp>
        <p:nvSpPr>
          <p:cNvPr id="70" name="正方形/長方形 69">
            <a:extLst>
              <a:ext uri="{FF2B5EF4-FFF2-40B4-BE49-F238E27FC236}">
                <a16:creationId xmlns:a16="http://schemas.microsoft.com/office/drawing/2014/main" id="{5B15E128-B15F-48A7-9680-4840DBFF3B24}"/>
              </a:ext>
            </a:extLst>
          </p:cNvPr>
          <p:cNvSpPr/>
          <p:nvPr/>
        </p:nvSpPr>
        <p:spPr>
          <a:xfrm>
            <a:off x="4605338" y="1745256"/>
            <a:ext cx="4430712" cy="66240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親子の育ちを応援し、子育て家庭を地域で支える仕組みの</a:t>
            </a:r>
            <a:br>
              <a:rPr lang="en-US" altLang="ja-JP" sz="1150" dirty="0">
                <a:solidFill>
                  <a:schemeClr val="tx1"/>
                </a:solidFill>
                <a:latin typeface="ＭＳ ゴシック" panose="020B0609070205080204" pitchFamily="49" charset="-128"/>
                <a:ea typeface="ＭＳ ゴシック" panose="020B0609070205080204" pitchFamily="49" charset="-128"/>
              </a:rPr>
            </a:br>
            <a:r>
              <a:rPr lang="ja-JP" altLang="en-US" sz="1150" dirty="0">
                <a:solidFill>
                  <a:schemeClr val="tx1"/>
                </a:solidFill>
                <a:latin typeface="ＭＳ ゴシック" panose="020B0609070205080204" pitchFamily="49" charset="-128"/>
                <a:ea typeface="ＭＳ ゴシック" panose="020B0609070205080204" pitchFamily="49" charset="-128"/>
              </a:rPr>
              <a:t>構築</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子育て家庭を支援する地域ネットワークの構築</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cxnSp>
        <p:nvCxnSpPr>
          <p:cNvPr id="71" name="直線コネクタ 70">
            <a:extLst>
              <a:ext uri="{FF2B5EF4-FFF2-40B4-BE49-F238E27FC236}">
                <a16:creationId xmlns:a16="http://schemas.microsoft.com/office/drawing/2014/main" id="{D948190E-1414-458E-8BF0-5AAE819186EA}"/>
              </a:ext>
            </a:extLst>
          </p:cNvPr>
          <p:cNvCxnSpPr/>
          <p:nvPr/>
        </p:nvCxnSpPr>
        <p:spPr>
          <a:xfrm flipH="1">
            <a:off x="2039504" y="2070273"/>
            <a:ext cx="288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3F71FBE7-A628-44CD-88C8-8268D18423EF}"/>
              </a:ext>
            </a:extLst>
          </p:cNvPr>
          <p:cNvCxnSpPr/>
          <p:nvPr/>
        </p:nvCxnSpPr>
        <p:spPr>
          <a:xfrm flipH="1" flipV="1">
            <a:off x="1823504" y="3173967"/>
            <a:ext cx="216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FB3BC67B-FF55-40E8-BEE7-9A60AFE030C9}"/>
              </a:ext>
            </a:extLst>
          </p:cNvPr>
          <p:cNvCxnSpPr/>
          <p:nvPr/>
        </p:nvCxnSpPr>
        <p:spPr>
          <a:xfrm>
            <a:off x="4013882" y="2077489"/>
            <a:ext cx="576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F6B4FE16-F400-42C1-86CB-5EB7EC9EDE8E}"/>
              </a:ext>
            </a:extLst>
          </p:cNvPr>
          <p:cNvSpPr/>
          <p:nvPr/>
        </p:nvSpPr>
        <p:spPr>
          <a:xfrm>
            <a:off x="2366588" y="5007581"/>
            <a:ext cx="1660525" cy="58680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子育て世帯向け</a:t>
            </a:r>
            <a:endParaRPr lang="en-US" altLang="ja-JP" sz="1150" dirty="0">
              <a:solidFill>
                <a:schemeClr val="tx1"/>
              </a:solidFill>
              <a:latin typeface="ＭＳ ゴシック" panose="020B0609070205080204" pitchFamily="49" charset="-128"/>
              <a:ea typeface="ＭＳ ゴシック" panose="020B0609070205080204" pitchFamily="49" charset="-128"/>
            </a:endParaRPr>
          </a:p>
          <a:p>
            <a:pPr eaLnBrk="1" fontAlgn="auto" hangingPunct="1">
              <a:spcBef>
                <a:spcPts val="0"/>
              </a:spcBef>
              <a:spcAft>
                <a:spcPts val="0"/>
              </a:spcAft>
              <a:defRPr/>
            </a:pPr>
            <a:r>
              <a:rPr lang="ja-JP" altLang="en-US" sz="1150" dirty="0">
                <a:solidFill>
                  <a:schemeClr val="tx1"/>
                </a:solidFill>
                <a:latin typeface="ＭＳ ゴシック" panose="020B0609070205080204" pitchFamily="49" charset="-128"/>
                <a:ea typeface="ＭＳ ゴシック" panose="020B0609070205080204" pitchFamily="49" charset="-128"/>
              </a:rPr>
              <a:t>住宅支援の充実</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sp>
        <p:nvSpPr>
          <p:cNvPr id="75" name="正方形/長方形 74">
            <a:extLst>
              <a:ext uri="{FF2B5EF4-FFF2-40B4-BE49-F238E27FC236}">
                <a16:creationId xmlns:a16="http://schemas.microsoft.com/office/drawing/2014/main" id="{620F8A33-9BAB-44A3-A166-7DEBA38E2240}"/>
              </a:ext>
            </a:extLst>
          </p:cNvPr>
          <p:cNvSpPr/>
          <p:nvPr/>
        </p:nvSpPr>
        <p:spPr>
          <a:xfrm>
            <a:off x="4575875" y="5014291"/>
            <a:ext cx="4430712" cy="58680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ＭＳ ゴシック" panose="020B0609070205080204" pitchFamily="49" charset="-128"/>
                <a:ea typeface="ＭＳ ゴシック" panose="020B0609070205080204" pitchFamily="49" charset="-128"/>
              </a:rPr>
              <a:t>子育て世帯向け住宅支援の充実</a:t>
            </a:r>
            <a:endParaRPr lang="en-US" altLang="ja-JP" sz="1150" dirty="0">
              <a:solidFill>
                <a:schemeClr val="tx1"/>
              </a:solidFill>
              <a:latin typeface="ＭＳ ゴシック" panose="020B0609070205080204" pitchFamily="49" charset="-128"/>
              <a:ea typeface="ＭＳ ゴシック" panose="020B0609070205080204" pitchFamily="49" charset="-128"/>
            </a:endParaRPr>
          </a:p>
        </p:txBody>
      </p:sp>
      <p:cxnSp>
        <p:nvCxnSpPr>
          <p:cNvPr id="76" name="直線コネクタ 75">
            <a:extLst>
              <a:ext uri="{FF2B5EF4-FFF2-40B4-BE49-F238E27FC236}">
                <a16:creationId xmlns:a16="http://schemas.microsoft.com/office/drawing/2014/main" id="{D0F91CCD-3197-46A9-A853-559777B3F04A}"/>
              </a:ext>
            </a:extLst>
          </p:cNvPr>
          <p:cNvCxnSpPr>
            <a:cxnSpLocks/>
          </p:cNvCxnSpPr>
          <p:nvPr/>
        </p:nvCxnSpPr>
        <p:spPr>
          <a:xfrm flipV="1">
            <a:off x="4029338" y="5300025"/>
            <a:ext cx="576000" cy="956"/>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310ECA7A-3C85-423A-9B56-F5D2372BC366}"/>
              </a:ext>
            </a:extLst>
          </p:cNvPr>
          <p:cNvCxnSpPr/>
          <p:nvPr/>
        </p:nvCxnSpPr>
        <p:spPr>
          <a:xfrm flipH="1">
            <a:off x="2064362" y="5305518"/>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57AC5483-47AC-4013-A776-5E90F5404E06}"/>
              </a:ext>
            </a:extLst>
          </p:cNvPr>
          <p:cNvCxnSpPr/>
          <p:nvPr/>
        </p:nvCxnSpPr>
        <p:spPr>
          <a:xfrm>
            <a:off x="4027113" y="4527452"/>
            <a:ext cx="576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DF292358-5F48-450F-A009-19E4C56ECA90}"/>
              </a:ext>
            </a:extLst>
          </p:cNvPr>
          <p:cNvCxnSpPr/>
          <p:nvPr/>
        </p:nvCxnSpPr>
        <p:spPr>
          <a:xfrm>
            <a:off x="4027113" y="3694059"/>
            <a:ext cx="576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12006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1302</Words>
  <Application>Microsoft Office PowerPoint</Application>
  <PresentationFormat>画面に合わせる (4:3)</PresentationFormat>
  <Paragraphs>143</Paragraphs>
  <Slides>5</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HGP創英角ｺﾞｼｯｸUB</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2024-11-18T09:59:29Z</dcterms:modified>
</cp:coreProperties>
</file>