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99" r:id="rId2"/>
    <p:sldId id="500" r:id="rId3"/>
    <p:sldId id="501"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35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7ED055-CFAB-4F5E-A190-0A283FD5C36B}"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C72E79-85B6-4A35-99F5-AB9FEC7BDC14}"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7345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7ED055-CFAB-4F5E-A190-0A283FD5C36B}"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C72E79-85B6-4A35-99F5-AB9FEC7BDC14}" type="slidenum">
              <a:rPr kumimoji="1" lang="ja-JP" altLang="en-US" smtClean="0"/>
              <a:t>‹#›</a:t>
            </a:fld>
            <a:endParaRPr kumimoji="1" lang="ja-JP" altLang="en-US"/>
          </a:p>
        </p:txBody>
      </p:sp>
    </p:spTree>
    <p:extLst>
      <p:ext uri="{BB962C8B-B14F-4D97-AF65-F5344CB8AC3E}">
        <p14:creationId xmlns:p14="http://schemas.microsoft.com/office/powerpoint/2010/main" val="93894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7ED055-CFAB-4F5E-A190-0A283FD5C36B}"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C72E79-85B6-4A35-99F5-AB9FEC7BDC14}" type="slidenum">
              <a:rPr kumimoji="1" lang="ja-JP" altLang="en-US" smtClean="0"/>
              <a:t>‹#›</a:t>
            </a:fld>
            <a:endParaRPr kumimoji="1" lang="ja-JP" altLang="en-US"/>
          </a:p>
        </p:txBody>
      </p:sp>
    </p:spTree>
    <p:extLst>
      <p:ext uri="{BB962C8B-B14F-4D97-AF65-F5344CB8AC3E}">
        <p14:creationId xmlns:p14="http://schemas.microsoft.com/office/powerpoint/2010/main" val="3859858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7ED055-CFAB-4F5E-A190-0A283FD5C36B}"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C72E79-85B6-4A35-99F5-AB9FEC7BDC14}" type="slidenum">
              <a:rPr kumimoji="1" lang="ja-JP" altLang="en-US" smtClean="0"/>
              <a:t>‹#›</a:t>
            </a:fld>
            <a:endParaRPr kumimoji="1" lang="ja-JP" altLang="en-US"/>
          </a:p>
        </p:txBody>
      </p:sp>
    </p:spTree>
    <p:extLst>
      <p:ext uri="{BB962C8B-B14F-4D97-AF65-F5344CB8AC3E}">
        <p14:creationId xmlns:p14="http://schemas.microsoft.com/office/powerpoint/2010/main" val="309549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A7ED055-CFAB-4F5E-A190-0A283FD5C36B}" type="datetimeFigureOut">
              <a:rPr kumimoji="1" lang="ja-JP" altLang="en-US" smtClean="0"/>
              <a:t>2024/7/29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4C72E79-85B6-4A35-99F5-AB9FEC7BDC14}"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6574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A7ED055-CFAB-4F5E-A190-0A283FD5C36B}"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C72E79-85B6-4A35-99F5-AB9FEC7BDC14}" type="slidenum">
              <a:rPr kumimoji="1" lang="ja-JP" altLang="en-US" smtClean="0"/>
              <a:t>‹#›</a:t>
            </a:fld>
            <a:endParaRPr kumimoji="1" lang="ja-JP" altLang="en-US"/>
          </a:p>
        </p:txBody>
      </p:sp>
    </p:spTree>
    <p:extLst>
      <p:ext uri="{BB962C8B-B14F-4D97-AF65-F5344CB8AC3E}">
        <p14:creationId xmlns:p14="http://schemas.microsoft.com/office/powerpoint/2010/main" val="830029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A7ED055-CFAB-4F5E-A190-0A283FD5C36B}" type="datetimeFigureOut">
              <a:rPr kumimoji="1" lang="ja-JP" altLang="en-US" smtClean="0"/>
              <a:t>2024/7/29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4C72E79-85B6-4A35-99F5-AB9FEC7BDC14}" type="slidenum">
              <a:rPr kumimoji="1" lang="ja-JP" altLang="en-US" smtClean="0"/>
              <a:t>‹#›</a:t>
            </a:fld>
            <a:endParaRPr kumimoji="1" lang="ja-JP" altLang="en-US"/>
          </a:p>
        </p:txBody>
      </p:sp>
    </p:spTree>
    <p:extLst>
      <p:ext uri="{BB962C8B-B14F-4D97-AF65-F5344CB8AC3E}">
        <p14:creationId xmlns:p14="http://schemas.microsoft.com/office/powerpoint/2010/main" val="1653583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A7ED055-CFAB-4F5E-A190-0A283FD5C36B}" type="datetimeFigureOut">
              <a:rPr kumimoji="1" lang="ja-JP" altLang="en-US" smtClean="0"/>
              <a:t>2024/7/29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4C72E79-85B6-4A35-99F5-AB9FEC7BDC14}" type="slidenum">
              <a:rPr kumimoji="1" lang="ja-JP" altLang="en-US" smtClean="0"/>
              <a:t>‹#›</a:t>
            </a:fld>
            <a:endParaRPr kumimoji="1" lang="ja-JP" altLang="en-US"/>
          </a:p>
        </p:txBody>
      </p:sp>
    </p:spTree>
    <p:extLst>
      <p:ext uri="{BB962C8B-B14F-4D97-AF65-F5344CB8AC3E}">
        <p14:creationId xmlns:p14="http://schemas.microsoft.com/office/powerpoint/2010/main" val="2339409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7ED055-CFAB-4F5E-A190-0A283FD5C36B}" type="datetimeFigureOut">
              <a:rPr kumimoji="1" lang="ja-JP" altLang="en-US" smtClean="0"/>
              <a:t>2024/7/29</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C4C72E79-85B6-4A35-99F5-AB9FEC7BDC14}" type="slidenum">
              <a:rPr kumimoji="1" lang="ja-JP" altLang="en-US" smtClean="0"/>
              <a:t>‹#›</a:t>
            </a:fld>
            <a:endParaRPr kumimoji="1" lang="ja-JP" altLang="en-US"/>
          </a:p>
        </p:txBody>
      </p:sp>
    </p:spTree>
    <p:extLst>
      <p:ext uri="{BB962C8B-B14F-4D97-AF65-F5344CB8AC3E}">
        <p14:creationId xmlns:p14="http://schemas.microsoft.com/office/powerpoint/2010/main" val="49062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A7ED055-CFAB-4F5E-A190-0A283FD5C36B}"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4C72E79-85B6-4A35-99F5-AB9FEC7BDC14}" type="slidenum">
              <a:rPr kumimoji="1" lang="ja-JP" altLang="en-US" smtClean="0"/>
              <a:t>‹#›</a:t>
            </a:fld>
            <a:endParaRPr kumimoji="1" lang="ja-JP" altLang="en-US"/>
          </a:p>
        </p:txBody>
      </p:sp>
    </p:spTree>
    <p:extLst>
      <p:ext uri="{BB962C8B-B14F-4D97-AF65-F5344CB8AC3E}">
        <p14:creationId xmlns:p14="http://schemas.microsoft.com/office/powerpoint/2010/main" val="91932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7ED055-CFAB-4F5E-A190-0A283FD5C36B}" type="datetimeFigureOut">
              <a:rPr kumimoji="1" lang="ja-JP" altLang="en-US" smtClean="0"/>
              <a:t>2024/7/29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4C72E79-85B6-4A35-99F5-AB9FEC7BDC14}" type="slidenum">
              <a:rPr kumimoji="1" lang="ja-JP" altLang="en-US" smtClean="0"/>
              <a:t>‹#›</a:t>
            </a:fld>
            <a:endParaRPr kumimoji="1" lang="ja-JP" altLang="en-US"/>
          </a:p>
        </p:txBody>
      </p:sp>
    </p:spTree>
    <p:extLst>
      <p:ext uri="{BB962C8B-B14F-4D97-AF65-F5344CB8AC3E}">
        <p14:creationId xmlns:p14="http://schemas.microsoft.com/office/powerpoint/2010/main" val="3892569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A7ED055-CFAB-4F5E-A190-0A283FD5C36B}" type="datetimeFigureOut">
              <a:rPr kumimoji="1" lang="ja-JP" altLang="en-US" smtClean="0"/>
              <a:t>2024/7/29</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4C72E79-85B6-4A35-99F5-AB9FEC7BDC14}"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1809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C2AECE-22F5-4266-9DB8-E27A0B18FD23}"/>
              </a:ext>
            </a:extLst>
          </p:cNvPr>
          <p:cNvSpPr>
            <a:spLocks noGrp="1"/>
          </p:cNvSpPr>
          <p:nvPr>
            <p:ph type="ctrTitle"/>
          </p:nvPr>
        </p:nvSpPr>
        <p:spPr>
          <a:xfrm>
            <a:off x="1155940" y="754928"/>
            <a:ext cx="10121430" cy="2866405"/>
          </a:xfrm>
        </p:spPr>
        <p:txBody>
          <a:bodyPr>
            <a:normAutofit/>
          </a:bodyPr>
          <a:lstStyle/>
          <a:p>
            <a:pPr>
              <a:lnSpc>
                <a:spcPct val="100000"/>
              </a:lnSpc>
            </a:pPr>
            <a:r>
              <a:rPr lang="ja-JP" altLang="en-US" sz="3100" b="1" dirty="0"/>
              <a:t>部会及びワーキンググループ委員の構成及び任期について</a:t>
            </a:r>
            <a:endParaRPr kumimoji="1" lang="ja-JP" altLang="en-US" sz="3100" b="1" dirty="0"/>
          </a:p>
        </p:txBody>
      </p:sp>
      <p:sp>
        <p:nvSpPr>
          <p:cNvPr id="3" name="字幕 2">
            <a:extLst>
              <a:ext uri="{FF2B5EF4-FFF2-40B4-BE49-F238E27FC236}">
                <a16:creationId xmlns:a16="http://schemas.microsoft.com/office/drawing/2014/main" id="{C736D790-7A3F-41B0-B9D0-F1646F573B95}"/>
              </a:ext>
            </a:extLst>
          </p:cNvPr>
          <p:cNvSpPr>
            <a:spLocks noGrp="1"/>
          </p:cNvSpPr>
          <p:nvPr>
            <p:ph type="subTitle" idx="1"/>
          </p:nvPr>
        </p:nvSpPr>
        <p:spPr>
          <a:xfrm>
            <a:off x="6510282" y="5063735"/>
            <a:ext cx="5305202" cy="1475177"/>
          </a:xfrm>
        </p:spPr>
        <p:txBody>
          <a:bodyPr>
            <a:normAutofit/>
          </a:bodyPr>
          <a:lstStyle/>
          <a:p>
            <a:pPr algn="l"/>
            <a:r>
              <a:rPr kumimoji="1" lang="ja-JP" altLang="en-US" dirty="0"/>
              <a:t>令和６年</a:t>
            </a:r>
            <a:r>
              <a:rPr lang="ja-JP" altLang="en-US" dirty="0"/>
              <a:t>８</a:t>
            </a:r>
            <a:r>
              <a:rPr kumimoji="1" lang="ja-JP" altLang="en-US" dirty="0"/>
              <a:t>月９日　</a:t>
            </a:r>
            <a:r>
              <a:rPr kumimoji="1" lang="en-US" altLang="ja-JP" dirty="0"/>
              <a:t>14:30</a:t>
            </a:r>
            <a:r>
              <a:rPr kumimoji="1" lang="ja-JP" altLang="en-US" dirty="0"/>
              <a:t>～</a:t>
            </a:r>
            <a:r>
              <a:rPr kumimoji="1" lang="en-US" altLang="ja-JP" dirty="0"/>
              <a:t>1</a:t>
            </a:r>
            <a:r>
              <a:rPr lang="en-US" altLang="ja-JP" dirty="0"/>
              <a:t>6</a:t>
            </a:r>
            <a:r>
              <a:rPr kumimoji="1" lang="en-US" altLang="ja-JP" dirty="0"/>
              <a:t>:30</a:t>
            </a:r>
          </a:p>
          <a:p>
            <a:pPr algn="l"/>
            <a:r>
              <a:rPr lang="ja-JP" altLang="en-US" dirty="0"/>
              <a:t>大阪府立労働センター　</a:t>
            </a:r>
            <a:r>
              <a:rPr lang="en-US" altLang="ja-JP" dirty="0"/>
              <a:t>6</a:t>
            </a:r>
            <a:r>
              <a:rPr lang="ja-JP" altLang="en-US" dirty="0"/>
              <a:t>階</a:t>
            </a:r>
            <a:r>
              <a:rPr lang="en-US" altLang="ja-JP" dirty="0"/>
              <a:t>606</a:t>
            </a:r>
            <a:r>
              <a:rPr lang="ja-JP" altLang="en-US" dirty="0"/>
              <a:t>号室</a:t>
            </a:r>
            <a:endParaRPr kumimoji="1" lang="en-US" altLang="ja-JP" dirty="0"/>
          </a:p>
        </p:txBody>
      </p:sp>
      <p:sp>
        <p:nvSpPr>
          <p:cNvPr id="5" name="スライド番号プレースホルダー 4">
            <a:extLst>
              <a:ext uri="{FF2B5EF4-FFF2-40B4-BE49-F238E27FC236}">
                <a16:creationId xmlns:a16="http://schemas.microsoft.com/office/drawing/2014/main" id="{94CA2E39-55BC-4D9A-A47D-98C1D486786E}"/>
              </a:ext>
            </a:extLst>
          </p:cNvPr>
          <p:cNvSpPr>
            <a:spLocks noGrp="1"/>
          </p:cNvSpPr>
          <p:nvPr>
            <p:ph type="sldNum" sz="quarter" idx="12"/>
          </p:nvPr>
        </p:nvSpPr>
        <p:spPr/>
        <p:txBody>
          <a:bodyPr/>
          <a:lstStyle/>
          <a:p>
            <a:fld id="{49ABCAEC-7D34-E549-A96E-FCEDAADBE4B0}" type="slidenum">
              <a:rPr lang="en-US" smtClean="0"/>
              <a:pPr/>
              <a:t>1</a:t>
            </a:fld>
            <a:endParaRPr lang="en-US" dirty="0"/>
          </a:p>
        </p:txBody>
      </p:sp>
      <p:sp>
        <p:nvSpPr>
          <p:cNvPr id="7" name="テキスト ボックス 6">
            <a:extLst>
              <a:ext uri="{FF2B5EF4-FFF2-40B4-BE49-F238E27FC236}">
                <a16:creationId xmlns:a16="http://schemas.microsoft.com/office/drawing/2014/main" id="{3539148C-0BF4-4923-9BE7-153D5B065EE6}"/>
              </a:ext>
            </a:extLst>
          </p:cNvPr>
          <p:cNvSpPr txBox="1"/>
          <p:nvPr/>
        </p:nvSpPr>
        <p:spPr>
          <a:xfrm>
            <a:off x="3248768" y="422749"/>
            <a:ext cx="8813243" cy="369332"/>
          </a:xfrm>
          <a:prstGeom prst="rect">
            <a:avLst/>
          </a:prstGeom>
          <a:noFill/>
        </p:spPr>
        <p:txBody>
          <a:bodyPr wrap="square" rtlCol="0">
            <a:spAutoFit/>
          </a:bodyPr>
          <a:lstStyle/>
          <a:p>
            <a:pPr algn="r"/>
            <a:r>
              <a:rPr kumimoji="1" lang="ja-JP" altLang="en-US" dirty="0"/>
              <a:t>令和６年度　第</a:t>
            </a:r>
            <a:r>
              <a:rPr kumimoji="1" lang="en-US" altLang="ja-JP" dirty="0"/>
              <a:t>1</a:t>
            </a:r>
            <a:r>
              <a:rPr kumimoji="1" lang="ja-JP" altLang="en-US" dirty="0"/>
              <a:t>回大阪府発達障がい児者支援体制整備検討部会資料（資料４）</a:t>
            </a:r>
          </a:p>
        </p:txBody>
      </p:sp>
    </p:spTree>
    <p:extLst>
      <p:ext uri="{BB962C8B-B14F-4D97-AF65-F5344CB8AC3E}">
        <p14:creationId xmlns:p14="http://schemas.microsoft.com/office/powerpoint/2010/main" val="67237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1500"/>
                                  </p:stCondLst>
                                  <p:iterate>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00"/>
                                        <p:tgtEl>
                                          <p:spTgt spid="3">
                                            <p:txEl>
                                              <p:pRg st="1" end="1"/>
                                            </p:txEl>
                                          </p:spTgt>
                                        </p:tgtEl>
                                      </p:cBhvr>
                                    </p:animEffect>
                                  </p:childTnLst>
                                </p:cTn>
                              </p:par>
                              <p:par>
                                <p:cTn id="13" presetID="10" presetClass="entr" presetSubtype="0" fill="hold" grpId="0" nodeType="withEffect">
                                  <p:stCondLst>
                                    <p:cond delay="1000"/>
                                  </p:stCondLst>
                                  <p:iterate>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745FA4-8EB2-4928-B3A6-93D6AD398E61}"/>
              </a:ext>
            </a:extLst>
          </p:cNvPr>
          <p:cNvSpPr>
            <a:spLocks noGrp="1"/>
          </p:cNvSpPr>
          <p:nvPr>
            <p:ph type="title" idx="4294967295"/>
          </p:nvPr>
        </p:nvSpPr>
        <p:spPr>
          <a:xfrm>
            <a:off x="560717" y="327175"/>
            <a:ext cx="11041811" cy="584200"/>
          </a:xfrm>
        </p:spPr>
        <p:style>
          <a:lnRef idx="2">
            <a:schemeClr val="dk1"/>
          </a:lnRef>
          <a:fillRef idx="1">
            <a:schemeClr val="lt1"/>
          </a:fillRef>
          <a:effectRef idx="0">
            <a:schemeClr val="dk1"/>
          </a:effectRef>
          <a:fontRef idx="minor">
            <a:schemeClr val="dk1"/>
          </a:fontRef>
        </p:style>
        <p:txBody>
          <a:bodyPr>
            <a:normAutofit/>
          </a:bodyPr>
          <a:lstStyle/>
          <a:p>
            <a:pPr algn="ctr"/>
            <a:r>
              <a:rPr lang="ja-JP" altLang="en-US" sz="2800" dirty="0"/>
              <a:t>部会及びワーキンググループ委員の任期の整理について</a:t>
            </a:r>
            <a:endParaRPr kumimoji="1" lang="ja-JP" altLang="en-US" sz="2800" dirty="0"/>
          </a:p>
        </p:txBody>
      </p:sp>
      <p:sp>
        <p:nvSpPr>
          <p:cNvPr id="4" name="テキスト ボックス 3">
            <a:extLst>
              <a:ext uri="{FF2B5EF4-FFF2-40B4-BE49-F238E27FC236}">
                <a16:creationId xmlns:a16="http://schemas.microsoft.com/office/drawing/2014/main" id="{FB54189F-0F5F-4162-9F1F-8B2161961CD1}"/>
              </a:ext>
            </a:extLst>
          </p:cNvPr>
          <p:cNvSpPr txBox="1"/>
          <p:nvPr/>
        </p:nvSpPr>
        <p:spPr>
          <a:xfrm>
            <a:off x="529085" y="1443841"/>
            <a:ext cx="6461185" cy="3970318"/>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dirty="0"/>
              <a:t>部会及びワーキンググループ委員の任期は、各運営要綱により右記表のとおり規定し、運用。</a:t>
            </a:r>
            <a:endParaRPr kumimoji="1" lang="en-US" altLang="ja-JP" dirty="0"/>
          </a:p>
          <a:p>
            <a:pPr marL="285750" indent="-285750">
              <a:buFont typeface="Wingdings" panose="05000000000000000000" pitchFamily="2" charset="2"/>
              <a:buChar char="n"/>
            </a:pPr>
            <a:endParaRPr kumimoji="1" lang="en-US" altLang="ja-JP" dirty="0"/>
          </a:p>
          <a:p>
            <a:pPr marL="285750" indent="-285750">
              <a:buFont typeface="Wingdings" panose="05000000000000000000" pitchFamily="2" charset="2"/>
              <a:buChar char="n"/>
            </a:pPr>
            <a:r>
              <a:rPr kumimoji="1" lang="ja-JP" altLang="en-US" dirty="0"/>
              <a:t>委員によって初回の委嘱日が異なる関係上、各委員の任期の始期と終期が揃っておらず、年度途中で任期が満了となる委員も多い。</a:t>
            </a:r>
            <a:endParaRPr kumimoji="1" lang="en-US" altLang="ja-JP" dirty="0"/>
          </a:p>
          <a:p>
            <a:endParaRPr kumimoji="1" lang="en-US" altLang="ja-JP" dirty="0"/>
          </a:p>
          <a:p>
            <a:pPr marL="285750" indent="-285750">
              <a:buFont typeface="Wingdings" panose="05000000000000000000" pitchFamily="2" charset="2"/>
              <a:buChar char="n"/>
            </a:pPr>
            <a:r>
              <a:rPr kumimoji="1" lang="ja-JP" altLang="en-US" dirty="0"/>
              <a:t>１年を通して議論を行う中、年度途中に委員の任期が満了となることは適切でないことや、事務手続きが複雑となっている状況を踏まえ、</a:t>
            </a:r>
            <a:r>
              <a:rPr kumimoji="1" lang="ja-JP" altLang="en-US" u="sng" dirty="0"/>
              <a:t>委員任期を</a:t>
            </a:r>
            <a:r>
              <a:rPr kumimoji="1" lang="en-US" altLang="ja-JP" u="sng" dirty="0"/>
              <a:t>2</a:t>
            </a:r>
            <a:r>
              <a:rPr kumimoji="1" lang="ja-JP" altLang="en-US" u="sng" dirty="0"/>
              <a:t>年以内とし、任期の終期を年度末とするよう運用を変更する。</a:t>
            </a:r>
            <a:endParaRPr kumimoji="1" lang="en-US" altLang="ja-JP" u="sng" dirty="0"/>
          </a:p>
          <a:p>
            <a:pPr marL="285750" indent="-285750">
              <a:buFont typeface="Wingdings" panose="05000000000000000000" pitchFamily="2" charset="2"/>
              <a:buChar char="n"/>
            </a:pPr>
            <a:endParaRPr kumimoji="1" lang="en-US" altLang="ja-JP" dirty="0"/>
          </a:p>
          <a:p>
            <a:pPr marL="285750" indent="-285750">
              <a:buFont typeface="Wingdings" panose="05000000000000000000" pitchFamily="2" charset="2"/>
              <a:buChar char="n"/>
            </a:pPr>
            <a:r>
              <a:rPr kumimoji="1" lang="ja-JP" altLang="en-US" dirty="0"/>
              <a:t>任期の始期については、人事異動等による後任者の着任日が一律でないことも想定されるため、統一は行わない。</a:t>
            </a:r>
            <a:endParaRPr kumimoji="1" lang="en-US" altLang="ja-JP" dirty="0"/>
          </a:p>
        </p:txBody>
      </p:sp>
      <p:graphicFrame>
        <p:nvGraphicFramePr>
          <p:cNvPr id="5" name="表 5">
            <a:extLst>
              <a:ext uri="{FF2B5EF4-FFF2-40B4-BE49-F238E27FC236}">
                <a16:creationId xmlns:a16="http://schemas.microsoft.com/office/drawing/2014/main" id="{8F69EB9E-FCA9-4F68-92DA-00BB1B76E600}"/>
              </a:ext>
            </a:extLst>
          </p:cNvPr>
          <p:cNvGraphicFramePr>
            <a:graphicFrameLocks noGrp="1"/>
          </p:cNvGraphicFramePr>
          <p:nvPr>
            <p:extLst>
              <p:ext uri="{D42A27DB-BD31-4B8C-83A1-F6EECF244321}">
                <p14:modId xmlns:p14="http://schemas.microsoft.com/office/powerpoint/2010/main" val="383774425"/>
              </p:ext>
            </p:extLst>
          </p:nvPr>
        </p:nvGraphicFramePr>
        <p:xfrm>
          <a:off x="7090913" y="1443841"/>
          <a:ext cx="4770407" cy="1790666"/>
        </p:xfrm>
        <a:graphic>
          <a:graphicData uri="http://schemas.openxmlformats.org/drawingml/2006/table">
            <a:tbl>
              <a:tblPr firstRow="1" bandRow="1">
                <a:tableStyleId>{5C22544A-7EE6-4342-B048-85BDC9FD1C3A}</a:tableStyleId>
              </a:tblPr>
              <a:tblGrid>
                <a:gridCol w="1500996">
                  <a:extLst>
                    <a:ext uri="{9D8B030D-6E8A-4147-A177-3AD203B41FA5}">
                      <a16:colId xmlns:a16="http://schemas.microsoft.com/office/drawing/2014/main" val="2892338188"/>
                    </a:ext>
                  </a:extLst>
                </a:gridCol>
                <a:gridCol w="1035170">
                  <a:extLst>
                    <a:ext uri="{9D8B030D-6E8A-4147-A177-3AD203B41FA5}">
                      <a16:colId xmlns:a16="http://schemas.microsoft.com/office/drawing/2014/main" val="4269409205"/>
                    </a:ext>
                  </a:extLst>
                </a:gridCol>
                <a:gridCol w="1155940">
                  <a:extLst>
                    <a:ext uri="{9D8B030D-6E8A-4147-A177-3AD203B41FA5}">
                      <a16:colId xmlns:a16="http://schemas.microsoft.com/office/drawing/2014/main" val="1657212146"/>
                    </a:ext>
                  </a:extLst>
                </a:gridCol>
                <a:gridCol w="1078301">
                  <a:extLst>
                    <a:ext uri="{9D8B030D-6E8A-4147-A177-3AD203B41FA5}">
                      <a16:colId xmlns:a16="http://schemas.microsoft.com/office/drawing/2014/main" val="4236872781"/>
                    </a:ext>
                  </a:extLst>
                </a:gridCol>
              </a:tblGrid>
              <a:tr h="545862">
                <a:tc>
                  <a:txBody>
                    <a:bodyPr/>
                    <a:lstStyle/>
                    <a:p>
                      <a:pPr algn="ctr"/>
                      <a:r>
                        <a:rPr kumimoji="1" lang="ja-JP" altLang="en-US" sz="1400" dirty="0"/>
                        <a:t>委員数と任期</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部会</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こどもワーキンググループ</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t>成人ワーキンググループ</a:t>
                      </a:r>
                    </a:p>
                  </a:txBody>
                  <a:tcPr anchor="ctr"/>
                </a:tc>
                <a:extLst>
                  <a:ext uri="{0D108BD9-81ED-4DB2-BD59-A6C34878D82A}">
                    <a16:rowId xmlns:a16="http://schemas.microsoft.com/office/drawing/2014/main" val="4085249187"/>
                  </a:ext>
                </a:extLst>
              </a:tr>
              <a:tr h="3633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委員の数（規定）</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２０人以内</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１５人以内</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１５人以内</a:t>
                      </a:r>
                    </a:p>
                  </a:txBody>
                  <a:tcPr/>
                </a:tc>
                <a:extLst>
                  <a:ext uri="{0D108BD9-81ED-4DB2-BD59-A6C34878D82A}">
                    <a16:rowId xmlns:a16="http://schemas.microsoft.com/office/drawing/2014/main" val="4206158035"/>
                  </a:ext>
                </a:extLst>
              </a:tr>
              <a:tr h="3633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委員の数（現在）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１８人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１３人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１１人</a:t>
                      </a:r>
                    </a:p>
                  </a:txBody>
                  <a:tcPr/>
                </a:tc>
                <a:extLst>
                  <a:ext uri="{0D108BD9-81ED-4DB2-BD59-A6C34878D82A}">
                    <a16:rowId xmlns:a16="http://schemas.microsoft.com/office/drawing/2014/main" val="2205637046"/>
                  </a:ext>
                </a:extLst>
              </a:tr>
              <a:tr h="3633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委員の任期（規定）</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２年（</a:t>
                      </a:r>
                      <a:r>
                        <a:rPr kumimoji="1" lang="en-US" altLang="ja-JP" sz="1400" dirty="0"/>
                        <a:t>※</a:t>
                      </a:r>
                      <a:r>
                        <a:rPr kumimoji="1" lang="ja-JP" altLang="en-US" sz="14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２年（</a:t>
                      </a:r>
                      <a:r>
                        <a:rPr kumimoji="1" lang="en-US" altLang="ja-JP" sz="1400" dirty="0"/>
                        <a:t>※</a:t>
                      </a:r>
                      <a:r>
                        <a:rPr kumimoji="1" lang="ja-JP" altLang="en-US" sz="14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２年（</a:t>
                      </a:r>
                      <a:r>
                        <a:rPr kumimoji="1" lang="en-US" altLang="ja-JP" sz="1400" dirty="0"/>
                        <a:t>※</a:t>
                      </a:r>
                      <a:r>
                        <a:rPr kumimoji="1" lang="ja-JP" altLang="en-US" sz="1400" dirty="0"/>
                        <a:t>）</a:t>
                      </a:r>
                    </a:p>
                  </a:txBody>
                  <a:tcPr/>
                </a:tc>
                <a:extLst>
                  <a:ext uri="{0D108BD9-81ED-4DB2-BD59-A6C34878D82A}">
                    <a16:rowId xmlns:a16="http://schemas.microsoft.com/office/drawing/2014/main" val="373243820"/>
                  </a:ext>
                </a:extLst>
              </a:tr>
            </a:tbl>
          </a:graphicData>
        </a:graphic>
      </p:graphicFrame>
      <p:sp>
        <p:nvSpPr>
          <p:cNvPr id="6" name="テキスト ボックス 5">
            <a:extLst>
              <a:ext uri="{FF2B5EF4-FFF2-40B4-BE49-F238E27FC236}">
                <a16:creationId xmlns:a16="http://schemas.microsoft.com/office/drawing/2014/main" id="{6C487C93-C140-438A-96CC-583E0E6131AA}"/>
              </a:ext>
            </a:extLst>
          </p:cNvPr>
          <p:cNvSpPr txBox="1"/>
          <p:nvPr/>
        </p:nvSpPr>
        <p:spPr>
          <a:xfrm>
            <a:off x="6955764" y="5334406"/>
            <a:ext cx="5103966" cy="900246"/>
          </a:xfrm>
          <a:prstGeom prst="rect">
            <a:avLst/>
          </a:prstGeom>
          <a:noFill/>
        </p:spPr>
        <p:txBody>
          <a:bodyPr wrap="square" rtlCol="0">
            <a:spAutoFit/>
          </a:bodyPr>
          <a:lstStyle/>
          <a:p>
            <a:r>
              <a:rPr kumimoji="1" lang="en-US" altLang="ja-JP" sz="1050" dirty="0"/>
              <a:t>【</a:t>
            </a:r>
            <a:r>
              <a:rPr kumimoji="1" lang="ja-JP" altLang="en-US" sz="1050" dirty="0"/>
              <a:t>関係規定</a:t>
            </a:r>
            <a:r>
              <a:rPr kumimoji="1" lang="en-US" altLang="ja-JP" sz="1050" dirty="0"/>
              <a:t>】</a:t>
            </a:r>
          </a:p>
          <a:p>
            <a:r>
              <a:rPr kumimoji="1" lang="ja-JP" altLang="en-US" sz="1050" dirty="0"/>
              <a:t>・部会：発達障がい児者支援体制整備検討部会運営要綱　第３条</a:t>
            </a:r>
            <a:endParaRPr kumimoji="1" lang="en-US" altLang="ja-JP" sz="1050" dirty="0"/>
          </a:p>
          <a:p>
            <a:r>
              <a:rPr kumimoji="1" lang="ja-JP" altLang="en-US" sz="1050" dirty="0"/>
              <a:t>・ワーキンググループ</a:t>
            </a:r>
            <a:endParaRPr kumimoji="1" lang="en-US" altLang="ja-JP" sz="1050" dirty="0"/>
          </a:p>
          <a:p>
            <a:r>
              <a:rPr kumimoji="1" lang="ja-JP" altLang="en-US" sz="1050" dirty="0"/>
              <a:t>発達障がい児者支援体制整備検討部会こどもワーキンググループ運営要綱　第３条</a:t>
            </a:r>
            <a:endParaRPr kumimoji="1" lang="en-US" altLang="ja-JP" sz="1050" dirty="0"/>
          </a:p>
          <a:p>
            <a:r>
              <a:rPr kumimoji="1" lang="ja-JP" altLang="en-US" sz="1050" dirty="0"/>
              <a:t>発達障がい児者支援体制整備検討部会成人ワーキンググループ運営要綱　第３条</a:t>
            </a:r>
          </a:p>
        </p:txBody>
      </p:sp>
      <p:sp>
        <p:nvSpPr>
          <p:cNvPr id="7" name="テキスト ボックス 6">
            <a:extLst>
              <a:ext uri="{FF2B5EF4-FFF2-40B4-BE49-F238E27FC236}">
                <a16:creationId xmlns:a16="http://schemas.microsoft.com/office/drawing/2014/main" id="{EE63E042-98A2-4936-9C97-75848AC4C484}"/>
              </a:ext>
            </a:extLst>
          </p:cNvPr>
          <p:cNvSpPr txBox="1"/>
          <p:nvPr/>
        </p:nvSpPr>
        <p:spPr>
          <a:xfrm>
            <a:off x="7845056" y="3298195"/>
            <a:ext cx="4346944" cy="261610"/>
          </a:xfrm>
          <a:prstGeom prst="rect">
            <a:avLst/>
          </a:prstGeom>
          <a:noFill/>
        </p:spPr>
        <p:txBody>
          <a:bodyPr wrap="square" rtlCol="0">
            <a:spAutoFit/>
          </a:bodyPr>
          <a:lstStyle/>
          <a:p>
            <a:r>
              <a:rPr kumimoji="1" lang="ja-JP" altLang="en-US" sz="1100" b="1" dirty="0"/>
              <a:t>（</a:t>
            </a:r>
            <a:r>
              <a:rPr kumimoji="1" lang="en-US" altLang="ja-JP" sz="1100" b="1" dirty="0"/>
              <a:t>※</a:t>
            </a:r>
            <a:r>
              <a:rPr kumimoji="1" lang="ja-JP" altLang="en-US" sz="1100" b="1" dirty="0"/>
              <a:t>）ただし、補欠の部会委員の任期は、前任者の残任期間とする。</a:t>
            </a:r>
          </a:p>
        </p:txBody>
      </p:sp>
    </p:spTree>
    <p:extLst>
      <p:ext uri="{BB962C8B-B14F-4D97-AF65-F5344CB8AC3E}">
        <p14:creationId xmlns:p14="http://schemas.microsoft.com/office/powerpoint/2010/main" val="711290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3B274A-502D-4FDD-A208-E657292A18FA}"/>
              </a:ext>
            </a:extLst>
          </p:cNvPr>
          <p:cNvSpPr txBox="1">
            <a:spLocks/>
          </p:cNvSpPr>
          <p:nvPr/>
        </p:nvSpPr>
        <p:spPr>
          <a:xfrm>
            <a:off x="560717" y="327175"/>
            <a:ext cx="11041811" cy="5842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b">
            <a:normAutofit/>
          </a:bodyPr>
          <a:lstStyle>
            <a:lvl1pPr algn="l" defTabSz="914400" rtl="0" eaLnBrk="1" latinLnBrk="0" hangingPunct="1">
              <a:lnSpc>
                <a:spcPct val="85000"/>
              </a:lnSpc>
              <a:spcBef>
                <a:spcPct val="0"/>
              </a:spcBef>
              <a:buNone/>
              <a:defRPr kumimoji="1" sz="4800" kern="1200" spc="-50"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ja-JP" altLang="en-US" sz="2800" dirty="0"/>
              <a:t>ワーキンググループ委員の構成について</a:t>
            </a:r>
          </a:p>
        </p:txBody>
      </p:sp>
      <p:sp>
        <p:nvSpPr>
          <p:cNvPr id="3" name="テキスト ボックス 2">
            <a:extLst>
              <a:ext uri="{FF2B5EF4-FFF2-40B4-BE49-F238E27FC236}">
                <a16:creationId xmlns:a16="http://schemas.microsoft.com/office/drawing/2014/main" id="{ABFC44BE-C59E-4676-B1D4-F781E8F221EE}"/>
              </a:ext>
            </a:extLst>
          </p:cNvPr>
          <p:cNvSpPr txBox="1"/>
          <p:nvPr/>
        </p:nvSpPr>
        <p:spPr>
          <a:xfrm>
            <a:off x="529084" y="1443841"/>
            <a:ext cx="11073443" cy="4185761"/>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dirty="0"/>
              <a:t>ワーキンググループにおける議論をより深化させるため、下記のような所属の方を委員とすることを検討。</a:t>
            </a:r>
            <a:endParaRPr kumimoji="1" lang="en-US" altLang="ja-JP" dirty="0"/>
          </a:p>
          <a:p>
            <a:pPr marL="285750" indent="-285750">
              <a:buFont typeface="Wingdings" panose="05000000000000000000" pitchFamily="2" charset="2"/>
              <a:buChar char="n"/>
            </a:pPr>
            <a:endParaRPr kumimoji="1" lang="en-US" altLang="ja-JP" dirty="0"/>
          </a:p>
          <a:p>
            <a:r>
              <a:rPr kumimoji="1" lang="ja-JP" altLang="en-US" dirty="0"/>
              <a:t>　・市町村職員（母子保健、子育て支援、障がい児支援等）</a:t>
            </a:r>
            <a:endParaRPr kumimoji="1" lang="en-US" altLang="ja-JP" dirty="0"/>
          </a:p>
          <a:p>
            <a:r>
              <a:rPr kumimoji="1" lang="ja-JP" altLang="en-US" dirty="0"/>
              <a:t>　・児童発達支援センター職員</a:t>
            </a:r>
            <a:endParaRPr kumimoji="1" lang="en-US" altLang="ja-JP" dirty="0"/>
          </a:p>
          <a:p>
            <a:r>
              <a:rPr kumimoji="1" lang="ja-JP" altLang="en-US" dirty="0"/>
              <a:t>　・基幹相談支援センター職員</a:t>
            </a:r>
            <a:endParaRPr kumimoji="1" lang="en-US" altLang="ja-JP" dirty="0"/>
          </a:p>
          <a:p>
            <a:r>
              <a:rPr kumimoji="1" lang="ja-JP" altLang="en-US" dirty="0"/>
              <a:t>　・教育関係者　　　　　　　　　　　　　　等</a:t>
            </a:r>
            <a:endParaRPr kumimoji="1" lang="en-US" altLang="ja-JP" dirty="0"/>
          </a:p>
          <a:p>
            <a:endParaRPr kumimoji="1" lang="en-US" altLang="ja-JP" dirty="0"/>
          </a:p>
          <a:p>
            <a:pPr marL="285750" indent="-285750">
              <a:buFont typeface="Wingdings" panose="05000000000000000000" pitchFamily="2" charset="2"/>
              <a:buChar char="n"/>
            </a:pPr>
            <a:r>
              <a:rPr kumimoji="1" lang="ja-JP" altLang="en-US" dirty="0"/>
              <a:t>上記の委員が追加となる場合、ワーキンググループの性質や予算との調整の関係上、</a:t>
            </a:r>
            <a:endParaRPr kumimoji="1" lang="en-US" altLang="ja-JP" dirty="0"/>
          </a:p>
          <a:p>
            <a:r>
              <a:rPr kumimoji="1" lang="ja-JP" altLang="en-US" dirty="0"/>
              <a:t>　　こどもワーキンググループについては現在の委員数を２名減らすことを検討。</a:t>
            </a:r>
            <a:endParaRPr kumimoji="1" lang="en-US" altLang="ja-JP" dirty="0"/>
          </a:p>
          <a:p>
            <a:pPr marL="285750" indent="-285750">
              <a:buFont typeface="Wingdings" panose="05000000000000000000" pitchFamily="2" charset="2"/>
              <a:buChar char="n"/>
            </a:pPr>
            <a:endParaRPr kumimoji="1" lang="en-US" altLang="ja-JP" dirty="0"/>
          </a:p>
          <a:p>
            <a:r>
              <a:rPr kumimoji="1" lang="ja-JP" altLang="en-US" dirty="0"/>
              <a:t>　　（変更案）発達支援拠点の代表者各１名計６名を、発達支援拠点の受託法人の代表者各１名計４名とする。</a:t>
            </a:r>
            <a:endParaRPr kumimoji="1" lang="en-US" altLang="ja-JP" dirty="0"/>
          </a:p>
          <a:p>
            <a:endParaRPr kumimoji="1" lang="en-US" altLang="ja-JP" dirty="0"/>
          </a:p>
          <a:p>
            <a:pPr marL="285750" indent="-285750">
              <a:buFont typeface="Wingdings" panose="05000000000000000000" pitchFamily="2" charset="2"/>
              <a:buChar char="n"/>
            </a:pPr>
            <a:r>
              <a:rPr kumimoji="1" lang="ja-JP" altLang="en-US" dirty="0"/>
              <a:t>手続きに関する規定</a:t>
            </a:r>
            <a:endParaRPr kumimoji="1" lang="en-US" altLang="ja-JP" dirty="0"/>
          </a:p>
          <a:p>
            <a:r>
              <a:rPr kumimoji="1" lang="ja-JP" altLang="en-US" dirty="0"/>
              <a:t>　「ワーキンググループに属する委員等は、部会長が指名する。」</a:t>
            </a:r>
            <a:endParaRPr kumimoji="1" lang="en-US" altLang="ja-JP" dirty="0"/>
          </a:p>
          <a:p>
            <a:r>
              <a:rPr kumimoji="1" lang="ja-JP" altLang="en-US" sz="1400" dirty="0"/>
              <a:t>　　（発達障がい児者支援体制整備検討部会運営要綱第６条第３項）</a:t>
            </a:r>
            <a:endParaRPr kumimoji="1" lang="en-US" altLang="ja-JP" sz="1400" dirty="0"/>
          </a:p>
        </p:txBody>
      </p:sp>
    </p:spTree>
    <p:extLst>
      <p:ext uri="{BB962C8B-B14F-4D97-AF65-F5344CB8AC3E}">
        <p14:creationId xmlns:p14="http://schemas.microsoft.com/office/powerpoint/2010/main" val="3495116714"/>
      </p:ext>
    </p:extLst>
  </p:cSld>
  <p:clrMapOvr>
    <a:masterClrMapping/>
  </p:clrMapOvr>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202</TotalTime>
  <Words>486</Words>
  <Application>Microsoft Office PowerPoint</Application>
  <PresentationFormat>ワイド画面</PresentationFormat>
  <Paragraphs>51</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Calibri</vt:lpstr>
      <vt:lpstr>Calibri Light</vt:lpstr>
      <vt:lpstr>Wingdings</vt:lpstr>
      <vt:lpstr>レトロスペクト</vt:lpstr>
      <vt:lpstr>部会及びワーキンググループ委員の構成及び任期について</vt:lpstr>
      <vt:lpstr>部会及びワーキンググループ委員の任期の整理について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部会及びワーキンググループ委員の構成及び任期について</dc:title>
  <dc:creator>内藤　友恵</dc:creator>
  <cp:lastModifiedBy>内藤　友恵</cp:lastModifiedBy>
  <cp:revision>16</cp:revision>
  <dcterms:created xsi:type="dcterms:W3CDTF">2024-07-26T02:46:50Z</dcterms:created>
  <dcterms:modified xsi:type="dcterms:W3CDTF">2024-07-29T05:16:23Z</dcterms:modified>
</cp:coreProperties>
</file>