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26"/>
  </p:notesMasterIdLst>
  <p:sldIdLst>
    <p:sldId id="499" r:id="rId2"/>
    <p:sldId id="496" r:id="rId3"/>
    <p:sldId id="256" r:id="rId4"/>
    <p:sldId id="258" r:id="rId5"/>
    <p:sldId id="259" r:id="rId6"/>
    <p:sldId id="420" r:id="rId7"/>
    <p:sldId id="421" r:id="rId8"/>
    <p:sldId id="439" r:id="rId9"/>
    <p:sldId id="487" r:id="rId10"/>
    <p:sldId id="437" r:id="rId11"/>
    <p:sldId id="510" r:id="rId12"/>
    <p:sldId id="488" r:id="rId13"/>
    <p:sldId id="490" r:id="rId14"/>
    <p:sldId id="500" r:id="rId15"/>
    <p:sldId id="426" r:id="rId16"/>
    <p:sldId id="319" r:id="rId17"/>
    <p:sldId id="427" r:id="rId18"/>
    <p:sldId id="280" r:id="rId19"/>
    <p:sldId id="434" r:id="rId20"/>
    <p:sldId id="429" r:id="rId21"/>
    <p:sldId id="497" r:id="rId22"/>
    <p:sldId id="501" r:id="rId23"/>
    <p:sldId id="511" r:id="rId24"/>
    <p:sldId id="424" r:id="rId2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筒浦　康正" initials="筒浦　康正" lastIdx="1" clrIdx="0">
    <p:extLst>
      <p:ext uri="{19B8F6BF-5375-455C-9EA6-DF929625EA0E}">
        <p15:presenceInfo xmlns:p15="http://schemas.microsoft.com/office/powerpoint/2012/main" userId="S::TsutsuuraY@lan.pref.osaka.jp::c4eca8a1-517d-4930-a9e3-2dc11e0d5b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27" autoAdjust="0"/>
  </p:normalViewPr>
  <p:slideViewPr>
    <p:cSldViewPr snapToGrid="0">
      <p:cViewPr varScale="1">
        <p:scale>
          <a:sx n="74" d="100"/>
          <a:sy n="74" d="100"/>
        </p:scale>
        <p:origin x="260" y="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sz="1400" dirty="0"/>
              <a:t>拠点における機関支援の件数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事業所</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H24</c:v>
                </c:pt>
                <c:pt idx="1">
                  <c:v>H25</c:v>
                </c:pt>
                <c:pt idx="2">
                  <c:v>H26</c:v>
                </c:pt>
                <c:pt idx="3">
                  <c:v>H27</c:v>
                </c:pt>
                <c:pt idx="4">
                  <c:v>H28</c:v>
                </c:pt>
                <c:pt idx="5">
                  <c:v>H29</c:v>
                </c:pt>
                <c:pt idx="6">
                  <c:v>H30</c:v>
                </c:pt>
                <c:pt idx="7">
                  <c:v>R1</c:v>
                </c:pt>
                <c:pt idx="8">
                  <c:v>R2</c:v>
                </c:pt>
                <c:pt idx="9">
                  <c:v>R3</c:v>
                </c:pt>
                <c:pt idx="10">
                  <c:v>R4</c:v>
                </c:pt>
                <c:pt idx="11">
                  <c:v>R5</c:v>
                </c:pt>
              </c:strCache>
            </c:strRef>
          </c:cat>
          <c:val>
            <c:numRef>
              <c:f>Sheet1!$B$2:$B$13</c:f>
              <c:numCache>
                <c:formatCode>General</c:formatCode>
                <c:ptCount val="12"/>
                <c:pt idx="0">
                  <c:v>47</c:v>
                </c:pt>
                <c:pt idx="1">
                  <c:v>45</c:v>
                </c:pt>
                <c:pt idx="2">
                  <c:v>52</c:v>
                </c:pt>
                <c:pt idx="3">
                  <c:v>38</c:v>
                </c:pt>
                <c:pt idx="4">
                  <c:v>61</c:v>
                </c:pt>
                <c:pt idx="5">
                  <c:v>73</c:v>
                </c:pt>
                <c:pt idx="6">
                  <c:v>82</c:v>
                </c:pt>
                <c:pt idx="7">
                  <c:v>99</c:v>
                </c:pt>
                <c:pt idx="8">
                  <c:v>94</c:v>
                </c:pt>
                <c:pt idx="9">
                  <c:v>131</c:v>
                </c:pt>
                <c:pt idx="10">
                  <c:v>133</c:v>
                </c:pt>
                <c:pt idx="11">
                  <c:v>63</c:v>
                </c:pt>
              </c:numCache>
            </c:numRef>
          </c:val>
          <c:extLst>
            <c:ext xmlns:c16="http://schemas.microsoft.com/office/drawing/2014/chart" uri="{C3380CC4-5D6E-409C-BE32-E72D297353CC}">
              <c16:uniqueId val="{00000000-0C04-45F1-B7EB-AE91C5231805}"/>
            </c:ext>
          </c:extLst>
        </c:ser>
        <c:ser>
          <c:idx val="1"/>
          <c:order val="1"/>
          <c:tx>
            <c:strRef>
              <c:f>Sheet1!$C$1</c:f>
              <c:strCache>
                <c:ptCount val="1"/>
                <c:pt idx="0">
                  <c:v>学校</c:v>
                </c:pt>
              </c:strCache>
            </c:strRef>
          </c:tx>
          <c:spPr>
            <a:solidFill>
              <a:schemeClr val="accent2"/>
            </a:solidFill>
            <a:ln>
              <a:noFill/>
            </a:ln>
            <a:effectLst/>
          </c:spPr>
          <c:invertIfNegative val="0"/>
          <c:dLbls>
            <c:dLbl>
              <c:idx val="9"/>
              <c:layout>
                <c:manualLayout>
                  <c:x val="2.323468532369039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1C-44BD-BFC4-3F2A12194EDA}"/>
                </c:ext>
              </c:extLst>
            </c:dLbl>
            <c:dLbl>
              <c:idx val="10"/>
              <c:layout>
                <c:manualLayout>
                  <c:x val="9.2938741294766678E-3"/>
                  <c:y val="4.87193523625241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1C-44BD-BFC4-3F2A12194E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H24</c:v>
                </c:pt>
                <c:pt idx="1">
                  <c:v>H25</c:v>
                </c:pt>
                <c:pt idx="2">
                  <c:v>H26</c:v>
                </c:pt>
                <c:pt idx="3">
                  <c:v>H27</c:v>
                </c:pt>
                <c:pt idx="4">
                  <c:v>H28</c:v>
                </c:pt>
                <c:pt idx="5">
                  <c:v>H29</c:v>
                </c:pt>
                <c:pt idx="6">
                  <c:v>H30</c:v>
                </c:pt>
                <c:pt idx="7">
                  <c:v>R1</c:v>
                </c:pt>
                <c:pt idx="8">
                  <c:v>R2</c:v>
                </c:pt>
                <c:pt idx="9">
                  <c:v>R3</c:v>
                </c:pt>
                <c:pt idx="10">
                  <c:v>R4</c:v>
                </c:pt>
                <c:pt idx="11">
                  <c:v>R5</c:v>
                </c:pt>
              </c:strCache>
            </c:strRef>
          </c:cat>
          <c:val>
            <c:numRef>
              <c:f>Sheet1!$C$2:$C$13</c:f>
              <c:numCache>
                <c:formatCode>General</c:formatCode>
                <c:ptCount val="12"/>
                <c:pt idx="9">
                  <c:v>38</c:v>
                </c:pt>
                <c:pt idx="10">
                  <c:v>71</c:v>
                </c:pt>
                <c:pt idx="11">
                  <c:v>83</c:v>
                </c:pt>
              </c:numCache>
            </c:numRef>
          </c:val>
          <c:extLst>
            <c:ext xmlns:c16="http://schemas.microsoft.com/office/drawing/2014/chart" uri="{C3380CC4-5D6E-409C-BE32-E72D297353CC}">
              <c16:uniqueId val="{00000001-0C04-45F1-B7EB-AE91C5231805}"/>
            </c:ext>
          </c:extLst>
        </c:ser>
        <c:dLbls>
          <c:showLegendKey val="0"/>
          <c:showVal val="0"/>
          <c:showCatName val="0"/>
          <c:showSerName val="0"/>
          <c:showPercent val="0"/>
          <c:showBubbleSize val="0"/>
        </c:dLbls>
        <c:gapWidth val="219"/>
        <c:axId val="69911231"/>
        <c:axId val="69916223"/>
      </c:barChart>
      <c:catAx>
        <c:axId val="6991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69916223"/>
        <c:crosses val="autoZero"/>
        <c:auto val="1"/>
        <c:lblAlgn val="ctr"/>
        <c:lblOffset val="100"/>
        <c:noMultiLvlLbl val="0"/>
      </c:catAx>
      <c:valAx>
        <c:axId val="69916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crossAx val="69911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sz="1400" dirty="0"/>
              <a:t>拠点における機関支援の延べ支援回数</a:t>
            </a:r>
          </a:p>
        </c:rich>
      </c:tx>
      <c:layout>
        <c:manualLayout>
          <c:xMode val="edge"/>
          <c:yMode val="edge"/>
          <c:x val="0.21556295528311825"/>
          <c:y val="3.07686979100183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事業所</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H24</c:v>
                </c:pt>
                <c:pt idx="1">
                  <c:v>H25</c:v>
                </c:pt>
                <c:pt idx="2">
                  <c:v>H26</c:v>
                </c:pt>
                <c:pt idx="3">
                  <c:v>H27</c:v>
                </c:pt>
                <c:pt idx="4">
                  <c:v>H28</c:v>
                </c:pt>
                <c:pt idx="5">
                  <c:v>H29</c:v>
                </c:pt>
                <c:pt idx="6">
                  <c:v>H30</c:v>
                </c:pt>
                <c:pt idx="7">
                  <c:v>R1</c:v>
                </c:pt>
                <c:pt idx="8">
                  <c:v>R2</c:v>
                </c:pt>
                <c:pt idx="9">
                  <c:v>R3</c:v>
                </c:pt>
                <c:pt idx="10">
                  <c:v>R4</c:v>
                </c:pt>
                <c:pt idx="11">
                  <c:v>R5</c:v>
                </c:pt>
              </c:strCache>
            </c:strRef>
          </c:cat>
          <c:val>
            <c:numRef>
              <c:f>Sheet1!$B$2:$B$13</c:f>
              <c:numCache>
                <c:formatCode>General</c:formatCode>
                <c:ptCount val="12"/>
                <c:pt idx="1">
                  <c:v>273</c:v>
                </c:pt>
                <c:pt idx="2">
                  <c:v>242</c:v>
                </c:pt>
                <c:pt idx="3">
                  <c:v>214</c:v>
                </c:pt>
                <c:pt idx="4">
                  <c:v>251</c:v>
                </c:pt>
                <c:pt idx="5">
                  <c:v>282</c:v>
                </c:pt>
                <c:pt idx="6">
                  <c:v>325</c:v>
                </c:pt>
                <c:pt idx="7">
                  <c:v>362</c:v>
                </c:pt>
                <c:pt idx="8">
                  <c:v>312</c:v>
                </c:pt>
                <c:pt idx="9">
                  <c:v>443</c:v>
                </c:pt>
                <c:pt idx="10">
                  <c:v>427</c:v>
                </c:pt>
                <c:pt idx="11">
                  <c:v>282</c:v>
                </c:pt>
              </c:numCache>
            </c:numRef>
          </c:val>
          <c:extLst>
            <c:ext xmlns:c16="http://schemas.microsoft.com/office/drawing/2014/chart" uri="{C3380CC4-5D6E-409C-BE32-E72D297353CC}">
              <c16:uniqueId val="{00000000-1D73-4A0C-A018-4AF62576E2DD}"/>
            </c:ext>
          </c:extLst>
        </c:ser>
        <c:ser>
          <c:idx val="1"/>
          <c:order val="1"/>
          <c:tx>
            <c:strRef>
              <c:f>Sheet1!$C$1</c:f>
              <c:strCache>
                <c:ptCount val="1"/>
                <c:pt idx="0">
                  <c:v>学校</c:v>
                </c:pt>
              </c:strCache>
            </c:strRef>
          </c:tx>
          <c:spPr>
            <a:solidFill>
              <a:schemeClr val="accent2"/>
            </a:solidFill>
            <a:ln>
              <a:noFill/>
            </a:ln>
            <a:effectLst/>
          </c:spPr>
          <c:invertIfNegative val="0"/>
          <c:dLbls>
            <c:dLbl>
              <c:idx val="10"/>
              <c:layout>
                <c:manualLayout>
                  <c:x val="1.6264276751030513E-2"/>
                  <c:y val="-9.503186848711039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CC-4D2F-8FAB-58ED8F27D3CC}"/>
                </c:ext>
              </c:extLst>
            </c:dLbl>
            <c:dLbl>
              <c:idx val="11"/>
              <c:layout>
                <c:manualLayout>
                  <c:x val="2.091121296561048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CC-4D2F-8FAB-58ED8F27D3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H24</c:v>
                </c:pt>
                <c:pt idx="1">
                  <c:v>H25</c:v>
                </c:pt>
                <c:pt idx="2">
                  <c:v>H26</c:v>
                </c:pt>
                <c:pt idx="3">
                  <c:v>H27</c:v>
                </c:pt>
                <c:pt idx="4">
                  <c:v>H28</c:v>
                </c:pt>
                <c:pt idx="5">
                  <c:v>H29</c:v>
                </c:pt>
                <c:pt idx="6">
                  <c:v>H30</c:v>
                </c:pt>
                <c:pt idx="7">
                  <c:v>R1</c:v>
                </c:pt>
                <c:pt idx="8">
                  <c:v>R2</c:v>
                </c:pt>
                <c:pt idx="9">
                  <c:v>R3</c:v>
                </c:pt>
                <c:pt idx="10">
                  <c:v>R4</c:v>
                </c:pt>
                <c:pt idx="11">
                  <c:v>R5</c:v>
                </c:pt>
              </c:strCache>
            </c:strRef>
          </c:cat>
          <c:val>
            <c:numRef>
              <c:f>Sheet1!$C$2:$C$13</c:f>
              <c:numCache>
                <c:formatCode>General</c:formatCode>
                <c:ptCount val="12"/>
                <c:pt idx="9">
                  <c:v>62</c:v>
                </c:pt>
                <c:pt idx="10">
                  <c:v>134</c:v>
                </c:pt>
                <c:pt idx="11">
                  <c:v>163</c:v>
                </c:pt>
              </c:numCache>
            </c:numRef>
          </c:val>
          <c:extLst>
            <c:ext xmlns:c16="http://schemas.microsoft.com/office/drawing/2014/chart" uri="{C3380CC4-5D6E-409C-BE32-E72D297353CC}">
              <c16:uniqueId val="{00000001-61D4-41F3-BF74-1453DBD50A02}"/>
            </c:ext>
          </c:extLst>
        </c:ser>
        <c:dLbls>
          <c:showLegendKey val="0"/>
          <c:showVal val="0"/>
          <c:showCatName val="0"/>
          <c:showSerName val="0"/>
          <c:showPercent val="0"/>
          <c:showBubbleSize val="0"/>
        </c:dLbls>
        <c:gapWidth val="219"/>
        <c:overlap val="-27"/>
        <c:axId val="311753215"/>
        <c:axId val="311747807"/>
      </c:barChart>
      <c:catAx>
        <c:axId val="311753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311747807"/>
        <c:crosses val="autoZero"/>
        <c:auto val="1"/>
        <c:lblAlgn val="ctr"/>
        <c:lblOffset val="100"/>
        <c:noMultiLvlLbl val="0"/>
      </c:catAx>
      <c:valAx>
        <c:axId val="311747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crossAx val="311753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sz="1400"/>
              <a:t>府内の障がい児通所支援事業所数の推移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児童発達支援</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H30.4</c:v>
                </c:pt>
                <c:pt idx="1">
                  <c:v>H31.4</c:v>
                </c:pt>
                <c:pt idx="2">
                  <c:v>R2.4</c:v>
                </c:pt>
                <c:pt idx="3">
                  <c:v>R3.4</c:v>
                </c:pt>
                <c:pt idx="4">
                  <c:v>R4.4</c:v>
                </c:pt>
                <c:pt idx="5">
                  <c:v>R5.4</c:v>
                </c:pt>
              </c:strCache>
            </c:strRef>
          </c:cat>
          <c:val>
            <c:numRef>
              <c:f>Sheet1!$B$2:$B$7</c:f>
              <c:numCache>
                <c:formatCode>General</c:formatCode>
                <c:ptCount val="6"/>
                <c:pt idx="0">
                  <c:v>918</c:v>
                </c:pt>
                <c:pt idx="1">
                  <c:v>1027</c:v>
                </c:pt>
                <c:pt idx="2">
                  <c:v>1150</c:v>
                </c:pt>
                <c:pt idx="3">
                  <c:v>1340</c:v>
                </c:pt>
                <c:pt idx="4">
                  <c:v>1593</c:v>
                </c:pt>
                <c:pt idx="5">
                  <c:v>1813</c:v>
                </c:pt>
              </c:numCache>
            </c:numRef>
          </c:val>
          <c:extLst>
            <c:ext xmlns:c16="http://schemas.microsoft.com/office/drawing/2014/chart" uri="{C3380CC4-5D6E-409C-BE32-E72D297353CC}">
              <c16:uniqueId val="{00000000-80EF-4BE7-BB7E-A1F4A9B00302}"/>
            </c:ext>
          </c:extLst>
        </c:ser>
        <c:ser>
          <c:idx val="1"/>
          <c:order val="1"/>
          <c:tx>
            <c:strRef>
              <c:f>Sheet1!$C$1</c:f>
              <c:strCache>
                <c:ptCount val="1"/>
                <c:pt idx="0">
                  <c:v>放課後等デイサービス</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H30.4</c:v>
                </c:pt>
                <c:pt idx="1">
                  <c:v>H31.4</c:v>
                </c:pt>
                <c:pt idx="2">
                  <c:v>R2.4</c:v>
                </c:pt>
                <c:pt idx="3">
                  <c:v>R3.4</c:v>
                </c:pt>
                <c:pt idx="4">
                  <c:v>R4.4</c:v>
                </c:pt>
                <c:pt idx="5">
                  <c:v>R5.4</c:v>
                </c:pt>
              </c:strCache>
            </c:strRef>
          </c:cat>
          <c:val>
            <c:numRef>
              <c:f>Sheet1!$C$2:$C$7</c:f>
              <c:numCache>
                <c:formatCode>General</c:formatCode>
                <c:ptCount val="6"/>
                <c:pt idx="0">
                  <c:v>1255</c:v>
                </c:pt>
                <c:pt idx="1">
                  <c:v>1370</c:v>
                </c:pt>
                <c:pt idx="2">
                  <c:v>1498</c:v>
                </c:pt>
                <c:pt idx="3">
                  <c:v>1671</c:v>
                </c:pt>
                <c:pt idx="4">
                  <c:v>1915</c:v>
                </c:pt>
                <c:pt idx="5">
                  <c:v>2084</c:v>
                </c:pt>
              </c:numCache>
            </c:numRef>
          </c:val>
          <c:extLst>
            <c:ext xmlns:c16="http://schemas.microsoft.com/office/drawing/2014/chart" uri="{C3380CC4-5D6E-409C-BE32-E72D297353CC}">
              <c16:uniqueId val="{00000001-80EF-4BE7-BB7E-A1F4A9B00302}"/>
            </c:ext>
          </c:extLst>
        </c:ser>
        <c:ser>
          <c:idx val="2"/>
          <c:order val="2"/>
          <c:tx>
            <c:strRef>
              <c:f>Sheet1!$D$1</c:f>
              <c:strCache>
                <c:ptCount val="1"/>
                <c:pt idx="0">
                  <c:v>保育所等訪問支援</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H30.4</c:v>
                </c:pt>
                <c:pt idx="1">
                  <c:v>H31.4</c:v>
                </c:pt>
                <c:pt idx="2">
                  <c:v>R2.4</c:v>
                </c:pt>
                <c:pt idx="3">
                  <c:v>R3.4</c:v>
                </c:pt>
                <c:pt idx="4">
                  <c:v>R4.4</c:v>
                </c:pt>
                <c:pt idx="5">
                  <c:v>R5.4</c:v>
                </c:pt>
              </c:strCache>
            </c:strRef>
          </c:cat>
          <c:val>
            <c:numRef>
              <c:f>Sheet1!$D$2:$D$7</c:f>
              <c:numCache>
                <c:formatCode>General</c:formatCode>
                <c:ptCount val="6"/>
                <c:pt idx="0">
                  <c:v>90</c:v>
                </c:pt>
                <c:pt idx="1">
                  <c:v>110</c:v>
                </c:pt>
                <c:pt idx="2">
                  <c:v>120</c:v>
                </c:pt>
                <c:pt idx="3">
                  <c:v>146</c:v>
                </c:pt>
                <c:pt idx="4">
                  <c:v>182</c:v>
                </c:pt>
                <c:pt idx="5">
                  <c:v>213</c:v>
                </c:pt>
              </c:numCache>
            </c:numRef>
          </c:val>
          <c:extLst>
            <c:ext xmlns:c16="http://schemas.microsoft.com/office/drawing/2014/chart" uri="{C3380CC4-5D6E-409C-BE32-E72D297353CC}">
              <c16:uniqueId val="{00000002-80EF-4BE7-BB7E-A1F4A9B00302}"/>
            </c:ext>
          </c:extLst>
        </c:ser>
        <c:dLbls>
          <c:showLegendKey val="0"/>
          <c:showVal val="0"/>
          <c:showCatName val="0"/>
          <c:showSerName val="0"/>
          <c:showPercent val="0"/>
          <c:showBubbleSize val="0"/>
        </c:dLbls>
        <c:gapWidth val="219"/>
        <c:overlap val="-27"/>
        <c:axId val="307157967"/>
        <c:axId val="307181679"/>
      </c:barChart>
      <c:catAx>
        <c:axId val="307157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307181679"/>
        <c:crosses val="autoZero"/>
        <c:auto val="1"/>
        <c:lblAlgn val="ctr"/>
        <c:lblOffset val="100"/>
        <c:noMultiLvlLbl val="0"/>
      </c:catAx>
      <c:valAx>
        <c:axId val="307181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crossAx val="307157967"/>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100" b="0" i="0" u="none" strike="noStrike" kern="1200" baseline="0">
                <a:solidFill>
                  <a:schemeClr val="dk1"/>
                </a:solidFill>
                <a:latin typeface="+mn-ea"/>
                <a:ea typeface="+mn-ea"/>
                <a:cs typeface="+mn-cs"/>
              </a:defRPr>
            </a:pPr>
            <a:endParaRPr lang="ja-JP"/>
          </a:p>
        </c:txPr>
      </c:legendEntry>
      <c:overlay val="0"/>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sz="1400" dirty="0"/>
              <a:t>発達支援拠点の活用状況</a:t>
            </a:r>
            <a:r>
              <a:rPr lang="ja-JP" altLang="en-US" sz="900" dirty="0"/>
              <a:t>（複数回答可）</a:t>
            </a:r>
            <a:endParaRPr lang="ja-JP" sz="1400" dirty="0"/>
          </a:p>
        </c:rich>
      </c:tx>
      <c:layout>
        <c:manualLayout>
          <c:xMode val="edge"/>
          <c:yMode val="edge"/>
          <c:x val="0.22642870745250043"/>
          <c:y val="2.80510060452011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市町村数</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活用していない</c:v>
                </c:pt>
                <c:pt idx="1">
                  <c:v>その他の方法で活用</c:v>
                </c:pt>
                <c:pt idx="2">
                  <c:v>教職員向けのノウハウ提供</c:v>
                </c:pt>
                <c:pt idx="3">
                  <c:v>児発センターと連携した機関支援</c:v>
                </c:pt>
                <c:pt idx="4">
                  <c:v>児発センターへの助言等</c:v>
                </c:pt>
                <c:pt idx="5">
                  <c:v>個別療育の委託</c:v>
                </c:pt>
              </c:strCache>
            </c:strRef>
          </c:cat>
          <c:val>
            <c:numRef>
              <c:f>Sheet1!$B$2:$B$7</c:f>
              <c:numCache>
                <c:formatCode>General</c:formatCode>
                <c:ptCount val="6"/>
                <c:pt idx="0">
                  <c:v>4</c:v>
                </c:pt>
                <c:pt idx="1">
                  <c:v>2</c:v>
                </c:pt>
                <c:pt idx="2">
                  <c:v>2</c:v>
                </c:pt>
                <c:pt idx="3">
                  <c:v>2</c:v>
                </c:pt>
                <c:pt idx="4">
                  <c:v>5</c:v>
                </c:pt>
                <c:pt idx="5">
                  <c:v>36</c:v>
                </c:pt>
              </c:numCache>
            </c:numRef>
          </c:val>
          <c:extLst>
            <c:ext xmlns:c16="http://schemas.microsoft.com/office/drawing/2014/chart" uri="{C3380CC4-5D6E-409C-BE32-E72D297353CC}">
              <c16:uniqueId val="{00000000-DF51-44AA-A0D8-3A38DB3CEABB}"/>
            </c:ext>
          </c:extLst>
        </c:ser>
        <c:dLbls>
          <c:dLblPos val="outEnd"/>
          <c:showLegendKey val="0"/>
          <c:showVal val="1"/>
          <c:showCatName val="0"/>
          <c:showSerName val="0"/>
          <c:showPercent val="0"/>
          <c:showBubbleSize val="0"/>
        </c:dLbls>
        <c:gapWidth val="150"/>
        <c:axId val="311646816"/>
        <c:axId val="311665120"/>
      </c:barChart>
      <c:valAx>
        <c:axId val="311665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311646816"/>
        <c:crosses val="autoZero"/>
        <c:crossBetween val="between"/>
      </c:valAx>
      <c:catAx>
        <c:axId val="311646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dk1"/>
                </a:solidFill>
                <a:latin typeface="+mn-lt"/>
                <a:ea typeface="+mn-ea"/>
                <a:cs typeface="+mn-cs"/>
              </a:defRPr>
            </a:pPr>
            <a:endParaRPr lang="ja-JP"/>
          </a:p>
        </c:txPr>
        <c:crossAx val="3116651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8575"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sz="1400" dirty="0"/>
              <a:t>個別専門療育の導入状況</a:t>
            </a:r>
            <a:r>
              <a:rPr lang="ja-JP" altLang="en-US" sz="1200" dirty="0"/>
              <a:t>（複数回答）</a:t>
            </a:r>
            <a:endParaRPr lang="ja-JP" sz="1400" dirty="0"/>
          </a:p>
        </c:rich>
      </c:tx>
      <c:layout>
        <c:manualLayout>
          <c:xMode val="edge"/>
          <c:yMode val="edge"/>
          <c:x val="0.14470091391926609"/>
          <c:y val="2.984069487514533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Sheet1!$B$1</c:f>
              <c:strCache>
                <c:ptCount val="1"/>
                <c:pt idx="0">
                  <c:v>市町村数</c:v>
                </c:pt>
              </c:strCache>
            </c:strRef>
          </c:tx>
          <c:dPt>
            <c:idx val="0"/>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7DD0-4FD1-88BF-6FAC9A35D4C1}"/>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7DD0-4FD1-88BF-6FAC9A35D4C1}"/>
              </c:ext>
            </c:extLst>
          </c:dPt>
          <c:dPt>
            <c:idx val="2"/>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5-7DD0-4FD1-88BF-6FAC9A35D4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D0-4FD1-88BF-6FAC9A35D4C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D0-4FD1-88BF-6FAC9A35D4C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DD0-4FD1-88BF-6FAC9A35D4C1}"/>
              </c:ext>
            </c:extLst>
          </c:dPt>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児童発達支援センターにおいて実施</c:v>
                </c:pt>
                <c:pt idx="1">
                  <c:v>発達支援拠点に委託</c:v>
                </c:pt>
                <c:pt idx="2">
                  <c:v>障がい児通所支援事業所に委託</c:v>
                </c:pt>
                <c:pt idx="3">
                  <c:v>障がい児通所支援事業所で実施（委託なし）</c:v>
                </c:pt>
                <c:pt idx="4">
                  <c:v>その他</c:v>
                </c:pt>
                <c:pt idx="5">
                  <c:v>確保していない</c:v>
                </c:pt>
              </c:strCache>
            </c:strRef>
          </c:cat>
          <c:val>
            <c:numRef>
              <c:f>Sheet1!$B$2:$B$7</c:f>
              <c:numCache>
                <c:formatCode>General</c:formatCode>
                <c:ptCount val="6"/>
                <c:pt idx="0">
                  <c:v>9</c:v>
                </c:pt>
                <c:pt idx="1">
                  <c:v>36</c:v>
                </c:pt>
                <c:pt idx="2">
                  <c:v>6</c:v>
                </c:pt>
                <c:pt idx="3">
                  <c:v>1</c:v>
                </c:pt>
                <c:pt idx="4">
                  <c:v>1</c:v>
                </c:pt>
                <c:pt idx="5">
                  <c:v>1</c:v>
                </c:pt>
              </c:numCache>
            </c:numRef>
          </c:val>
          <c:extLst>
            <c:ext xmlns:c16="http://schemas.microsoft.com/office/drawing/2014/chart" uri="{C3380CC4-5D6E-409C-BE32-E72D297353CC}">
              <c16:uniqueId val="{00000000-03B0-40B7-A2B8-525E04AD702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8575"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sz="1400"/>
              <a:t>拠点の機関支援の周知先</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Sheet1!$B$1</c:f>
              <c:strCache>
                <c:ptCount val="1"/>
                <c:pt idx="0">
                  <c:v>市町村数</c:v>
                </c:pt>
              </c:strCache>
            </c:strRef>
          </c:tx>
          <c:spPr>
            <a:ln w="19050">
              <a:solidFill>
                <a:schemeClr val="bg1"/>
              </a:solidFill>
            </a:ln>
          </c:spPr>
          <c:dPt>
            <c:idx val="0"/>
            <c:bubble3D val="0"/>
            <c:spPr>
              <a:solidFill>
                <a:schemeClr val="accent5">
                  <a:lumMod val="40000"/>
                  <a:lumOff val="60000"/>
                </a:schemeClr>
              </a:solidFill>
              <a:ln w="19050">
                <a:solidFill>
                  <a:schemeClr val="bg1"/>
                </a:solidFill>
              </a:ln>
              <a:effectLst/>
            </c:spPr>
            <c:extLst>
              <c:ext xmlns:c16="http://schemas.microsoft.com/office/drawing/2014/chart" uri="{C3380CC4-5D6E-409C-BE32-E72D297353CC}">
                <c16:uniqueId val="{00000001-26EA-4CDD-9CE0-E5A4AE98C035}"/>
              </c:ext>
            </c:extLst>
          </c:dPt>
          <c:dPt>
            <c:idx val="1"/>
            <c:bubble3D val="0"/>
            <c:spPr>
              <a:solidFill>
                <a:schemeClr val="accent2">
                  <a:lumMod val="40000"/>
                  <a:lumOff val="60000"/>
                </a:schemeClr>
              </a:solidFill>
              <a:ln w="19050">
                <a:solidFill>
                  <a:schemeClr val="bg1"/>
                </a:solidFill>
              </a:ln>
              <a:effectLst/>
            </c:spPr>
            <c:extLst>
              <c:ext xmlns:c16="http://schemas.microsoft.com/office/drawing/2014/chart" uri="{C3380CC4-5D6E-409C-BE32-E72D297353CC}">
                <c16:uniqueId val="{00000003-26EA-4CDD-9CE0-E5A4AE98C035}"/>
              </c:ext>
            </c:extLst>
          </c:dPt>
          <c:dPt>
            <c:idx val="2"/>
            <c:bubble3D val="0"/>
            <c:spPr>
              <a:solidFill>
                <a:schemeClr val="accent6">
                  <a:lumMod val="40000"/>
                  <a:lumOff val="60000"/>
                </a:schemeClr>
              </a:solidFill>
              <a:ln w="19050">
                <a:solidFill>
                  <a:schemeClr val="bg1"/>
                </a:solidFill>
              </a:ln>
              <a:effectLst/>
            </c:spPr>
            <c:extLst>
              <c:ext xmlns:c16="http://schemas.microsoft.com/office/drawing/2014/chart" uri="{C3380CC4-5D6E-409C-BE32-E72D297353CC}">
                <c16:uniqueId val="{00000005-26EA-4CDD-9CE0-E5A4AE98C035}"/>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26EA-4CDD-9CE0-E5A4AE98C035}"/>
              </c:ext>
            </c:extLst>
          </c:dPt>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事業所へ周知</c:v>
                </c:pt>
                <c:pt idx="1">
                  <c:v>学校へ周知</c:v>
                </c:pt>
                <c:pt idx="2">
                  <c:v>相談時のみ案内</c:v>
                </c:pt>
                <c:pt idx="3">
                  <c:v>周知していない</c:v>
                </c:pt>
              </c:strCache>
            </c:strRef>
          </c:cat>
          <c:val>
            <c:numRef>
              <c:f>Sheet1!$B$2:$B$5</c:f>
              <c:numCache>
                <c:formatCode>General</c:formatCode>
                <c:ptCount val="4"/>
                <c:pt idx="0">
                  <c:v>13</c:v>
                </c:pt>
                <c:pt idx="1">
                  <c:v>4</c:v>
                </c:pt>
                <c:pt idx="2">
                  <c:v>11</c:v>
                </c:pt>
                <c:pt idx="3">
                  <c:v>14</c:v>
                </c:pt>
              </c:numCache>
            </c:numRef>
          </c:val>
          <c:extLst>
            <c:ext xmlns:c16="http://schemas.microsoft.com/office/drawing/2014/chart" uri="{C3380CC4-5D6E-409C-BE32-E72D297353CC}">
              <c16:uniqueId val="{00000000-1B11-44B5-B75A-313EFE4C5FC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8575"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箇所数</c:v>
                </c:pt>
              </c:strCache>
            </c:strRef>
          </c:tx>
          <c:spPr>
            <a:ln>
              <a:solidFill>
                <a:schemeClr val="dk1"/>
              </a:solidFill>
            </a:ln>
          </c:spPr>
          <c:dPt>
            <c:idx val="0"/>
            <c:bubble3D val="0"/>
            <c:spPr>
              <a:pattFill prst="ltHorz">
                <a:fgClr>
                  <a:schemeClr val="accent1"/>
                </a:fgClr>
                <a:bgClr>
                  <a:schemeClr val="bg1"/>
                </a:bgClr>
              </a:pattFill>
              <a:ln w="19050">
                <a:solidFill>
                  <a:schemeClr val="dk1"/>
                </a:solidFill>
              </a:ln>
              <a:effectLst/>
            </c:spPr>
            <c:extLst>
              <c:ext xmlns:c16="http://schemas.microsoft.com/office/drawing/2014/chart" uri="{C3380CC4-5D6E-409C-BE32-E72D297353CC}">
                <c16:uniqueId val="{00000001-138F-4EF1-A4B6-B6E47A5BACB3}"/>
              </c:ext>
            </c:extLst>
          </c:dPt>
          <c:dPt>
            <c:idx val="1"/>
            <c:bubble3D val="0"/>
            <c:spPr>
              <a:pattFill prst="dkUpDiag">
                <a:fgClr>
                  <a:schemeClr val="accent1"/>
                </a:fgClr>
                <a:bgClr>
                  <a:schemeClr val="bg1"/>
                </a:bgClr>
              </a:pattFill>
              <a:ln w="19050">
                <a:solidFill>
                  <a:schemeClr val="dk1"/>
                </a:solidFill>
              </a:ln>
              <a:effectLst/>
            </c:spPr>
            <c:extLst>
              <c:ext xmlns:c16="http://schemas.microsoft.com/office/drawing/2014/chart" uri="{C3380CC4-5D6E-409C-BE32-E72D297353CC}">
                <c16:uniqueId val="{00000003-138F-4EF1-A4B6-B6E47A5BACB3}"/>
              </c:ext>
            </c:extLst>
          </c:dPt>
          <c:dPt>
            <c:idx val="2"/>
            <c:bubble3D val="0"/>
            <c:spPr>
              <a:solidFill>
                <a:schemeClr val="accent3"/>
              </a:solidFill>
              <a:ln w="19050">
                <a:solidFill>
                  <a:schemeClr val="dk1"/>
                </a:solidFill>
              </a:ln>
              <a:effectLst/>
            </c:spPr>
            <c:extLst>
              <c:ext xmlns:c16="http://schemas.microsoft.com/office/drawing/2014/chart" uri="{C3380CC4-5D6E-409C-BE32-E72D297353CC}">
                <c16:uniqueId val="{00000005-138F-4EF1-A4B6-B6E47A5BACB3}"/>
              </c:ext>
            </c:extLst>
          </c:dPt>
          <c:dPt>
            <c:idx val="3"/>
            <c:bubble3D val="0"/>
            <c:spPr>
              <a:pattFill prst="shingle">
                <a:fgClr>
                  <a:schemeClr val="accent1"/>
                </a:fgClr>
                <a:bgClr>
                  <a:schemeClr val="bg1"/>
                </a:bgClr>
              </a:pattFill>
              <a:ln w="19050">
                <a:solidFill>
                  <a:schemeClr val="dk1"/>
                </a:solidFill>
              </a:ln>
              <a:effectLst/>
            </c:spPr>
            <c:extLst>
              <c:ext xmlns:c16="http://schemas.microsoft.com/office/drawing/2014/chart" uri="{C3380CC4-5D6E-409C-BE32-E72D297353CC}">
                <c16:uniqueId val="{00000007-138F-4EF1-A4B6-B6E47A5BACB3}"/>
              </c:ext>
            </c:extLst>
          </c:dPt>
          <c:dPt>
            <c:idx val="4"/>
            <c:bubble3D val="0"/>
            <c:spPr>
              <a:pattFill prst="trellis">
                <a:fgClr>
                  <a:schemeClr val="accent1"/>
                </a:fgClr>
                <a:bgClr>
                  <a:schemeClr val="bg1"/>
                </a:bgClr>
              </a:pattFill>
              <a:ln w="19050">
                <a:solidFill>
                  <a:schemeClr val="dk1"/>
                </a:solidFill>
              </a:ln>
              <a:effectLst/>
            </c:spPr>
            <c:extLst>
              <c:ext xmlns:c16="http://schemas.microsoft.com/office/drawing/2014/chart" uri="{C3380CC4-5D6E-409C-BE32-E72D297353CC}">
                <c16:uniqueId val="{00000009-138F-4EF1-A4B6-B6E47A5BACB3}"/>
              </c:ext>
            </c:extLst>
          </c:dPt>
          <c:dPt>
            <c:idx val="5"/>
            <c:bubble3D val="0"/>
            <c:spPr>
              <a:solidFill>
                <a:schemeClr val="accent6"/>
              </a:solidFill>
              <a:ln w="19050">
                <a:solidFill>
                  <a:schemeClr val="dk1"/>
                </a:solidFill>
              </a:ln>
              <a:effectLst/>
            </c:spPr>
            <c:extLst>
              <c:ext xmlns:c16="http://schemas.microsoft.com/office/drawing/2014/chart" uri="{C3380CC4-5D6E-409C-BE32-E72D297353CC}">
                <c16:uniqueId val="{0000000B-138F-4EF1-A4B6-B6E47A5BACB3}"/>
              </c:ext>
            </c:extLst>
          </c:dPt>
          <c:dLbls>
            <c:spPr>
              <a:solidFill>
                <a:schemeClr val="bg2"/>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1か所</c:v>
                </c:pt>
                <c:pt idx="1">
                  <c:v>2か所</c:v>
                </c:pt>
                <c:pt idx="2">
                  <c:v>3か所</c:v>
                </c:pt>
                <c:pt idx="3">
                  <c:v>4か所</c:v>
                </c:pt>
                <c:pt idx="4">
                  <c:v>6か所</c:v>
                </c:pt>
                <c:pt idx="5">
                  <c:v>10か所</c:v>
                </c:pt>
              </c:strCache>
            </c:strRef>
          </c:cat>
          <c:val>
            <c:numRef>
              <c:f>Sheet1!$B$2:$B$7</c:f>
              <c:numCache>
                <c:formatCode>General</c:formatCode>
                <c:ptCount val="6"/>
                <c:pt idx="0">
                  <c:v>30</c:v>
                </c:pt>
                <c:pt idx="1">
                  <c:v>9</c:v>
                </c:pt>
                <c:pt idx="2">
                  <c:v>5</c:v>
                </c:pt>
                <c:pt idx="3">
                  <c:v>1</c:v>
                </c:pt>
                <c:pt idx="4">
                  <c:v>1</c:v>
                </c:pt>
                <c:pt idx="5">
                  <c:v>1</c:v>
                </c:pt>
              </c:numCache>
            </c:numRef>
          </c:val>
          <c:extLst>
            <c:ext xmlns:c16="http://schemas.microsoft.com/office/drawing/2014/chart" uri="{C3380CC4-5D6E-409C-BE32-E72D297353CC}">
              <c16:uniqueId val="{0000000C-138F-4EF1-A4B6-B6E47A5BACB3}"/>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58166-469F-4868-AEDB-D642D19C84A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kumimoji="1" lang="ja-JP" altLang="en-US"/>
        </a:p>
      </dgm:t>
    </dgm:pt>
    <dgm:pt modelId="{14F16C9A-F04C-40CD-BBDE-330F409B0510}">
      <dgm:prSet phldrT="[テキスト]" custT="1"/>
      <dgm:spPr/>
      <dgm:t>
        <a:bodyPr/>
        <a:lstStyle/>
        <a:p>
          <a:r>
            <a:rPr kumimoji="1" lang="ja-JP" altLang="en-US" sz="1600" b="1" dirty="0"/>
            <a:t>児童発達支援センター等によるＳＶ・コンサルテーション</a:t>
          </a:r>
        </a:p>
      </dgm:t>
    </dgm:pt>
    <dgm:pt modelId="{83F53C53-B615-40F7-9CD7-DE7B300417D5}" type="parTrans" cxnId="{9FD8C45E-F89A-4A55-9B68-AC752D7DB0CD}">
      <dgm:prSet/>
      <dgm:spPr/>
      <dgm:t>
        <a:bodyPr/>
        <a:lstStyle/>
        <a:p>
          <a:endParaRPr kumimoji="1" lang="ja-JP" altLang="en-US" sz="1400"/>
        </a:p>
      </dgm:t>
    </dgm:pt>
    <dgm:pt modelId="{99660683-6A28-47F5-8CBD-3317B68AFC10}" type="sibTrans" cxnId="{9FD8C45E-F89A-4A55-9B68-AC752D7DB0CD}">
      <dgm:prSet/>
      <dgm:spPr/>
      <dgm:t>
        <a:bodyPr/>
        <a:lstStyle/>
        <a:p>
          <a:endParaRPr kumimoji="1" lang="ja-JP" altLang="en-US" sz="1400"/>
        </a:p>
      </dgm:t>
    </dgm:pt>
    <dgm:pt modelId="{C8135A0C-F2EC-4A82-89A6-AAD323CBA373}">
      <dgm:prSet phldrT="[テキスト]" custT="1"/>
      <dgm:spPr/>
      <dgm:t>
        <a:bodyPr/>
        <a:lstStyle/>
        <a:p>
          <a:r>
            <a:rPr kumimoji="1" lang="ja-JP" altLang="en-US" sz="1400" dirty="0"/>
            <a:t>改正児童福祉法第</a:t>
          </a:r>
          <a:r>
            <a:rPr kumimoji="1" lang="en-US" altLang="en-US" sz="1400" dirty="0"/>
            <a:t>43</a:t>
          </a:r>
          <a:r>
            <a:rPr kumimoji="1" lang="ja-JP" altLang="en-US" sz="1400" dirty="0"/>
            <a:t>条に基づき、地域の障がい児通所支援事業所に対しスーパーバイズ・コンサルテーション</a:t>
          </a:r>
          <a:r>
            <a:rPr kumimoji="1" lang="en-US" altLang="en-US" sz="1400" dirty="0"/>
            <a:t>(</a:t>
          </a:r>
          <a:r>
            <a:rPr kumimoji="1" lang="ja-JP" altLang="en-US" sz="1400" dirty="0"/>
            <a:t>支援内容等の助言・援助機能）を行う。</a:t>
          </a:r>
        </a:p>
      </dgm:t>
    </dgm:pt>
    <dgm:pt modelId="{5FF76468-A53A-4B0C-BFFA-1AA4397DF005}" type="parTrans" cxnId="{BD67B8D6-29E2-4D5F-A32E-13D7D90367A8}">
      <dgm:prSet/>
      <dgm:spPr/>
      <dgm:t>
        <a:bodyPr/>
        <a:lstStyle/>
        <a:p>
          <a:endParaRPr kumimoji="1" lang="ja-JP" altLang="en-US" sz="1400"/>
        </a:p>
      </dgm:t>
    </dgm:pt>
    <dgm:pt modelId="{3D78D771-42AD-4F0E-A6DF-AC8F1DD1F484}" type="sibTrans" cxnId="{BD67B8D6-29E2-4D5F-A32E-13D7D90367A8}">
      <dgm:prSet/>
      <dgm:spPr/>
      <dgm:t>
        <a:bodyPr/>
        <a:lstStyle/>
        <a:p>
          <a:endParaRPr kumimoji="1" lang="ja-JP" altLang="en-US" sz="1400"/>
        </a:p>
      </dgm:t>
    </dgm:pt>
    <dgm:pt modelId="{12086920-F918-468A-BE23-138CC5CA3ACE}">
      <dgm:prSet phldrT="[テキスト]" custT="1"/>
      <dgm:spPr>
        <a:solidFill>
          <a:srgbClr val="92D050"/>
        </a:solidFill>
      </dgm:spPr>
      <dgm:t>
        <a:bodyPr/>
        <a:lstStyle/>
        <a:p>
          <a:r>
            <a:rPr kumimoji="1" lang="ja-JP" altLang="en-US" sz="1800" b="1" dirty="0"/>
            <a:t>発達支援拠点の機関支援</a:t>
          </a:r>
        </a:p>
      </dgm:t>
    </dgm:pt>
    <dgm:pt modelId="{1C0EBA18-7492-4C53-A4BA-8A00E82A742D}" type="parTrans" cxnId="{FEA9975D-F05B-4923-9B4F-C07F8773E8E1}">
      <dgm:prSet/>
      <dgm:spPr/>
      <dgm:t>
        <a:bodyPr/>
        <a:lstStyle/>
        <a:p>
          <a:endParaRPr kumimoji="1" lang="ja-JP" altLang="en-US" sz="1400"/>
        </a:p>
      </dgm:t>
    </dgm:pt>
    <dgm:pt modelId="{3A6D82BB-0A43-4F71-9715-485BB4A41623}" type="sibTrans" cxnId="{FEA9975D-F05B-4923-9B4F-C07F8773E8E1}">
      <dgm:prSet/>
      <dgm:spPr/>
      <dgm:t>
        <a:bodyPr/>
        <a:lstStyle/>
        <a:p>
          <a:endParaRPr kumimoji="1" lang="ja-JP" altLang="en-US" sz="1400"/>
        </a:p>
      </dgm:t>
    </dgm:pt>
    <dgm:pt modelId="{83F8BD82-03BF-424F-A1CC-CEFC3F81DBB0}">
      <dgm:prSet phldrT="[テキスト]" custT="1"/>
      <dgm:spPr>
        <a:solidFill>
          <a:schemeClr val="accent6">
            <a:lumMod val="20000"/>
            <a:lumOff val="80000"/>
            <a:alpha val="90000"/>
          </a:schemeClr>
        </a:solidFill>
      </dgm:spPr>
      <dgm:t>
        <a:bodyPr/>
        <a:lstStyle/>
        <a:p>
          <a:r>
            <a:rPr kumimoji="1" lang="ja-JP" altLang="en-US" sz="1400" dirty="0"/>
            <a:t>大阪府の委託事業「障がい児通所支援事業者等育成事業」により実施</a:t>
          </a:r>
        </a:p>
      </dgm:t>
    </dgm:pt>
    <dgm:pt modelId="{33F70A76-19F3-4E22-B93D-7324817BEBA6}" type="parTrans" cxnId="{2218D8A8-7ACA-4C06-BB5C-390752FDF6C5}">
      <dgm:prSet/>
      <dgm:spPr/>
      <dgm:t>
        <a:bodyPr/>
        <a:lstStyle/>
        <a:p>
          <a:endParaRPr kumimoji="1" lang="ja-JP" altLang="en-US" sz="1400"/>
        </a:p>
      </dgm:t>
    </dgm:pt>
    <dgm:pt modelId="{3016DDEC-011D-4340-B70C-B310964D4953}" type="sibTrans" cxnId="{2218D8A8-7ACA-4C06-BB5C-390752FDF6C5}">
      <dgm:prSet/>
      <dgm:spPr/>
      <dgm:t>
        <a:bodyPr/>
        <a:lstStyle/>
        <a:p>
          <a:endParaRPr kumimoji="1" lang="ja-JP" altLang="en-US" sz="1400"/>
        </a:p>
      </dgm:t>
    </dgm:pt>
    <dgm:pt modelId="{AEE0ABA2-ED13-4F2B-A3ED-8BD4FBF6B7E3}">
      <dgm:prSet phldrT="[テキスト]" custT="1"/>
      <dgm:spPr>
        <a:solidFill>
          <a:schemeClr val="accent6">
            <a:lumMod val="20000"/>
            <a:lumOff val="80000"/>
            <a:alpha val="90000"/>
          </a:schemeClr>
        </a:solidFill>
      </dgm:spPr>
      <dgm:t>
        <a:bodyPr/>
        <a:lstStyle/>
        <a:p>
          <a:r>
            <a:rPr kumimoji="1" lang="ja-JP" altLang="en-US" sz="1400" dirty="0"/>
            <a:t>実施者：各圏域に設置された発達支援拠点</a:t>
          </a:r>
        </a:p>
      </dgm:t>
    </dgm:pt>
    <dgm:pt modelId="{FEFF2746-BE21-4370-8D62-2A61BED7E82F}" type="parTrans" cxnId="{FB0EC908-2205-4941-8FDD-4063338D0B8E}">
      <dgm:prSet/>
      <dgm:spPr/>
      <dgm:t>
        <a:bodyPr/>
        <a:lstStyle/>
        <a:p>
          <a:endParaRPr kumimoji="1" lang="ja-JP" altLang="en-US" sz="1400"/>
        </a:p>
      </dgm:t>
    </dgm:pt>
    <dgm:pt modelId="{D4C504CE-66C7-4DCB-87FA-EAAFCD817FBE}" type="sibTrans" cxnId="{FB0EC908-2205-4941-8FDD-4063338D0B8E}">
      <dgm:prSet/>
      <dgm:spPr/>
      <dgm:t>
        <a:bodyPr/>
        <a:lstStyle/>
        <a:p>
          <a:endParaRPr kumimoji="1" lang="ja-JP" altLang="en-US" sz="1400"/>
        </a:p>
      </dgm:t>
    </dgm:pt>
    <dgm:pt modelId="{E770332C-53A2-4EE6-B35B-79E06058BBFB}">
      <dgm:prSet custT="1"/>
      <dgm:spPr/>
      <dgm:t>
        <a:bodyPr/>
        <a:lstStyle/>
        <a:p>
          <a:r>
            <a:rPr kumimoji="1" lang="ja-JP" altLang="en-US" sz="1400" dirty="0"/>
            <a:t>実施者：中核拠点型の児童発達支援センター及び事業所</a:t>
          </a:r>
        </a:p>
      </dgm:t>
    </dgm:pt>
    <dgm:pt modelId="{46C2D36A-A252-4361-BBAE-C4B92B475BC5}" type="parTrans" cxnId="{72E1475A-B805-4393-8010-3B91BE215230}">
      <dgm:prSet/>
      <dgm:spPr/>
      <dgm:t>
        <a:bodyPr/>
        <a:lstStyle/>
        <a:p>
          <a:endParaRPr kumimoji="1" lang="ja-JP" altLang="en-US" sz="1400"/>
        </a:p>
      </dgm:t>
    </dgm:pt>
    <dgm:pt modelId="{6A7AF1FD-2A0C-46A6-BB0B-0A7FE1EA76BF}" type="sibTrans" cxnId="{72E1475A-B805-4393-8010-3B91BE215230}">
      <dgm:prSet/>
      <dgm:spPr/>
      <dgm:t>
        <a:bodyPr/>
        <a:lstStyle/>
        <a:p>
          <a:endParaRPr kumimoji="1" lang="ja-JP" altLang="en-US" sz="1400"/>
        </a:p>
      </dgm:t>
    </dgm:pt>
    <dgm:pt modelId="{8AB26C99-316F-46CF-B9BF-39553B230FEA}">
      <dgm:prSet phldrT="[テキスト]" custT="1"/>
      <dgm:spPr/>
      <dgm:t>
        <a:bodyPr/>
        <a:lstStyle/>
        <a:p>
          <a:r>
            <a:rPr kumimoji="1" lang="ja-JP" altLang="en-US" sz="1800" b="1" dirty="0"/>
            <a:t>障がい児等療育支援事業</a:t>
          </a:r>
        </a:p>
      </dgm:t>
    </dgm:pt>
    <dgm:pt modelId="{F897D633-0A07-4A58-A747-CCC80F5CB358}" type="parTrans" cxnId="{D2E6E05A-3FC9-4D51-B6CC-EB87C322535C}">
      <dgm:prSet/>
      <dgm:spPr/>
      <dgm:t>
        <a:bodyPr/>
        <a:lstStyle/>
        <a:p>
          <a:endParaRPr kumimoji="1" lang="ja-JP" altLang="en-US" sz="2000"/>
        </a:p>
      </dgm:t>
    </dgm:pt>
    <dgm:pt modelId="{4663A187-9481-44D2-987E-543945EAE237}" type="sibTrans" cxnId="{D2E6E05A-3FC9-4D51-B6CC-EB87C322535C}">
      <dgm:prSet/>
      <dgm:spPr/>
      <dgm:t>
        <a:bodyPr/>
        <a:lstStyle/>
        <a:p>
          <a:endParaRPr kumimoji="1" lang="ja-JP" altLang="en-US" sz="2000"/>
        </a:p>
      </dgm:t>
    </dgm:pt>
    <dgm:pt modelId="{71E9106F-EAC9-4363-B168-7BB02B627932}">
      <dgm:prSet custT="1"/>
      <dgm:spPr/>
      <dgm:t>
        <a:bodyPr/>
        <a:lstStyle/>
        <a:p>
          <a:r>
            <a:rPr kumimoji="1" lang="ja-JP" altLang="en-US" sz="1400" dirty="0"/>
            <a:t>都道府県地域生活支援事業の必須事業として、障がい児通所支援事業所、障がい福祉サービス事業所、保育所、幼稚園及び学校等の職員に対して、助言・指導・研修を実施する。</a:t>
          </a:r>
        </a:p>
      </dgm:t>
    </dgm:pt>
    <dgm:pt modelId="{F479EECC-1E49-4AF1-95D1-C46810923700}" type="parTrans" cxnId="{720CCAC7-0167-458B-93B9-66A03A2B4D5B}">
      <dgm:prSet/>
      <dgm:spPr/>
      <dgm:t>
        <a:bodyPr/>
        <a:lstStyle/>
        <a:p>
          <a:endParaRPr kumimoji="1" lang="ja-JP" altLang="en-US" sz="2000"/>
        </a:p>
      </dgm:t>
    </dgm:pt>
    <dgm:pt modelId="{3DDDA70E-9F73-4FA5-A8FB-57E6B34646E7}" type="sibTrans" cxnId="{720CCAC7-0167-458B-93B9-66A03A2B4D5B}">
      <dgm:prSet/>
      <dgm:spPr/>
      <dgm:t>
        <a:bodyPr/>
        <a:lstStyle/>
        <a:p>
          <a:endParaRPr kumimoji="1" lang="ja-JP" altLang="en-US" sz="2000"/>
        </a:p>
      </dgm:t>
    </dgm:pt>
    <dgm:pt modelId="{6DBF184F-A0EE-4A2F-9FC2-EFD2BE935951}">
      <dgm:prSet custT="1"/>
      <dgm:spPr/>
      <dgm:t>
        <a:bodyPr/>
        <a:lstStyle/>
        <a:p>
          <a:r>
            <a:rPr kumimoji="1" lang="ja-JP" altLang="en-US" sz="1400" dirty="0"/>
            <a:t>実施者：四天王寺悲田院児童発達支援センターへ委託</a:t>
          </a:r>
        </a:p>
      </dgm:t>
    </dgm:pt>
    <dgm:pt modelId="{7A0F3027-61FC-4521-81EE-4531423A3EB6}" type="parTrans" cxnId="{30E4D1A6-9CBD-42A0-91AD-3C8E0CE0F1BC}">
      <dgm:prSet/>
      <dgm:spPr/>
      <dgm:t>
        <a:bodyPr/>
        <a:lstStyle/>
        <a:p>
          <a:endParaRPr kumimoji="1" lang="ja-JP" altLang="en-US" sz="2000"/>
        </a:p>
      </dgm:t>
    </dgm:pt>
    <dgm:pt modelId="{B51F703C-1470-48D3-9280-103AC2EE3ABF}" type="sibTrans" cxnId="{30E4D1A6-9CBD-42A0-91AD-3C8E0CE0F1BC}">
      <dgm:prSet/>
      <dgm:spPr/>
      <dgm:t>
        <a:bodyPr/>
        <a:lstStyle/>
        <a:p>
          <a:endParaRPr kumimoji="1" lang="ja-JP" altLang="en-US" sz="2000"/>
        </a:p>
      </dgm:t>
    </dgm:pt>
    <dgm:pt modelId="{87DFFFFA-BD6C-4399-81B0-64EA0E60FDE8}" type="pres">
      <dgm:prSet presAssocID="{5CF58166-469F-4868-AEDB-D642D19C84A9}" presName="Name0" presStyleCnt="0">
        <dgm:presLayoutVars>
          <dgm:dir/>
          <dgm:animLvl val="lvl"/>
          <dgm:resizeHandles val="exact"/>
        </dgm:presLayoutVars>
      </dgm:prSet>
      <dgm:spPr/>
    </dgm:pt>
    <dgm:pt modelId="{52F2F2CA-6ABF-4B19-947C-862285E298A1}" type="pres">
      <dgm:prSet presAssocID="{8AB26C99-316F-46CF-B9BF-39553B230FEA}" presName="composite" presStyleCnt="0"/>
      <dgm:spPr/>
    </dgm:pt>
    <dgm:pt modelId="{50734A3C-F7E5-48F0-A018-8AA64818F06D}" type="pres">
      <dgm:prSet presAssocID="{8AB26C99-316F-46CF-B9BF-39553B230FEA}" presName="parTx" presStyleLbl="alignNode1" presStyleIdx="0" presStyleCnt="3">
        <dgm:presLayoutVars>
          <dgm:chMax val="0"/>
          <dgm:chPref val="0"/>
          <dgm:bulletEnabled val="1"/>
        </dgm:presLayoutVars>
      </dgm:prSet>
      <dgm:spPr/>
    </dgm:pt>
    <dgm:pt modelId="{773A439B-1990-4397-9C14-7289B62A6A57}" type="pres">
      <dgm:prSet presAssocID="{8AB26C99-316F-46CF-B9BF-39553B230FEA}" presName="desTx" presStyleLbl="alignAccFollowNode1" presStyleIdx="0" presStyleCnt="3">
        <dgm:presLayoutVars>
          <dgm:bulletEnabled val="1"/>
        </dgm:presLayoutVars>
      </dgm:prSet>
      <dgm:spPr/>
    </dgm:pt>
    <dgm:pt modelId="{63F86B3D-F15F-43F8-8F6D-3AEE01FBEB5C}" type="pres">
      <dgm:prSet presAssocID="{4663A187-9481-44D2-987E-543945EAE237}" presName="space" presStyleCnt="0"/>
      <dgm:spPr/>
    </dgm:pt>
    <dgm:pt modelId="{DBAF8B44-F1FA-4C31-B6D7-E70CF4759FB4}" type="pres">
      <dgm:prSet presAssocID="{14F16C9A-F04C-40CD-BBDE-330F409B0510}" presName="composite" presStyleCnt="0"/>
      <dgm:spPr/>
    </dgm:pt>
    <dgm:pt modelId="{94452842-12BF-49F0-BB12-E1CC70078AFC}" type="pres">
      <dgm:prSet presAssocID="{14F16C9A-F04C-40CD-BBDE-330F409B0510}" presName="parTx" presStyleLbl="alignNode1" presStyleIdx="1" presStyleCnt="3">
        <dgm:presLayoutVars>
          <dgm:chMax val="0"/>
          <dgm:chPref val="0"/>
          <dgm:bulletEnabled val="1"/>
        </dgm:presLayoutVars>
      </dgm:prSet>
      <dgm:spPr/>
    </dgm:pt>
    <dgm:pt modelId="{473C9963-02B3-47ED-B13D-CED9F3075C88}" type="pres">
      <dgm:prSet presAssocID="{14F16C9A-F04C-40CD-BBDE-330F409B0510}" presName="desTx" presStyleLbl="alignAccFollowNode1" presStyleIdx="1" presStyleCnt="3">
        <dgm:presLayoutVars>
          <dgm:bulletEnabled val="1"/>
        </dgm:presLayoutVars>
      </dgm:prSet>
      <dgm:spPr/>
    </dgm:pt>
    <dgm:pt modelId="{782948A0-37DD-4643-9A2A-C78422E07CFA}" type="pres">
      <dgm:prSet presAssocID="{99660683-6A28-47F5-8CBD-3317B68AFC10}" presName="space" presStyleCnt="0"/>
      <dgm:spPr/>
    </dgm:pt>
    <dgm:pt modelId="{B82C69B8-3310-4C9A-AAB5-C19E19626872}" type="pres">
      <dgm:prSet presAssocID="{12086920-F918-468A-BE23-138CC5CA3ACE}" presName="composite" presStyleCnt="0"/>
      <dgm:spPr/>
    </dgm:pt>
    <dgm:pt modelId="{3A39C751-E64E-4521-8E20-2776F287C47E}" type="pres">
      <dgm:prSet presAssocID="{12086920-F918-468A-BE23-138CC5CA3ACE}" presName="parTx" presStyleLbl="alignNode1" presStyleIdx="2" presStyleCnt="3">
        <dgm:presLayoutVars>
          <dgm:chMax val="0"/>
          <dgm:chPref val="0"/>
          <dgm:bulletEnabled val="1"/>
        </dgm:presLayoutVars>
      </dgm:prSet>
      <dgm:spPr/>
    </dgm:pt>
    <dgm:pt modelId="{ACF7CB99-A8A8-42D4-9430-CED75A2F7EAE}" type="pres">
      <dgm:prSet presAssocID="{12086920-F918-468A-BE23-138CC5CA3ACE}" presName="desTx" presStyleLbl="alignAccFollowNode1" presStyleIdx="2" presStyleCnt="3">
        <dgm:presLayoutVars>
          <dgm:bulletEnabled val="1"/>
        </dgm:presLayoutVars>
      </dgm:prSet>
      <dgm:spPr/>
    </dgm:pt>
  </dgm:ptLst>
  <dgm:cxnLst>
    <dgm:cxn modelId="{FB0EC908-2205-4941-8FDD-4063338D0B8E}" srcId="{12086920-F918-468A-BE23-138CC5CA3ACE}" destId="{AEE0ABA2-ED13-4F2B-A3ED-8BD4FBF6B7E3}" srcOrd="1" destOrd="0" parTransId="{FEFF2746-BE21-4370-8D62-2A61BED7E82F}" sibTransId="{D4C504CE-66C7-4DCB-87FA-EAAFCD817FBE}"/>
    <dgm:cxn modelId="{163E4B0B-EFC7-4811-A6D7-ABB814CDA3ED}" type="presOf" srcId="{83F8BD82-03BF-424F-A1CC-CEFC3F81DBB0}" destId="{ACF7CB99-A8A8-42D4-9430-CED75A2F7EAE}" srcOrd="0" destOrd="0" presId="urn:microsoft.com/office/officeart/2005/8/layout/hList1"/>
    <dgm:cxn modelId="{ECBB7016-89FA-44FC-BFAC-EF8DB96A4696}" type="presOf" srcId="{6DBF184F-A0EE-4A2F-9FC2-EFD2BE935951}" destId="{773A439B-1990-4397-9C14-7289B62A6A57}" srcOrd="0" destOrd="1" presId="urn:microsoft.com/office/officeart/2005/8/layout/hList1"/>
    <dgm:cxn modelId="{1316151A-4C13-48A6-8081-36A51F8FF5A3}" type="presOf" srcId="{14F16C9A-F04C-40CD-BBDE-330F409B0510}" destId="{94452842-12BF-49F0-BB12-E1CC70078AFC}" srcOrd="0" destOrd="0" presId="urn:microsoft.com/office/officeart/2005/8/layout/hList1"/>
    <dgm:cxn modelId="{C8A8F81B-0C41-4FF9-A09D-0BC294A1C792}" type="presOf" srcId="{12086920-F918-468A-BE23-138CC5CA3ACE}" destId="{3A39C751-E64E-4521-8E20-2776F287C47E}" srcOrd="0" destOrd="0" presId="urn:microsoft.com/office/officeart/2005/8/layout/hList1"/>
    <dgm:cxn modelId="{FEA9975D-F05B-4923-9B4F-C07F8773E8E1}" srcId="{5CF58166-469F-4868-AEDB-D642D19C84A9}" destId="{12086920-F918-468A-BE23-138CC5CA3ACE}" srcOrd="2" destOrd="0" parTransId="{1C0EBA18-7492-4C53-A4BA-8A00E82A742D}" sibTransId="{3A6D82BB-0A43-4F71-9715-485BB4A41623}"/>
    <dgm:cxn modelId="{9FD8C45E-F89A-4A55-9B68-AC752D7DB0CD}" srcId="{5CF58166-469F-4868-AEDB-D642D19C84A9}" destId="{14F16C9A-F04C-40CD-BBDE-330F409B0510}" srcOrd="1" destOrd="0" parTransId="{83F53C53-B615-40F7-9CD7-DE7B300417D5}" sibTransId="{99660683-6A28-47F5-8CBD-3317B68AFC10}"/>
    <dgm:cxn modelId="{79DA3250-D7CE-4813-B040-7D275B7ED6E3}" type="presOf" srcId="{71E9106F-EAC9-4363-B168-7BB02B627932}" destId="{773A439B-1990-4397-9C14-7289B62A6A57}" srcOrd="0" destOrd="0" presId="urn:microsoft.com/office/officeart/2005/8/layout/hList1"/>
    <dgm:cxn modelId="{72E1475A-B805-4393-8010-3B91BE215230}" srcId="{14F16C9A-F04C-40CD-BBDE-330F409B0510}" destId="{E770332C-53A2-4EE6-B35B-79E06058BBFB}" srcOrd="1" destOrd="0" parTransId="{46C2D36A-A252-4361-BBAE-C4B92B475BC5}" sibTransId="{6A7AF1FD-2A0C-46A6-BB0B-0A7FE1EA76BF}"/>
    <dgm:cxn modelId="{D2E6E05A-3FC9-4D51-B6CC-EB87C322535C}" srcId="{5CF58166-469F-4868-AEDB-D642D19C84A9}" destId="{8AB26C99-316F-46CF-B9BF-39553B230FEA}" srcOrd="0" destOrd="0" parTransId="{F897D633-0A07-4A58-A747-CCC80F5CB358}" sibTransId="{4663A187-9481-44D2-987E-543945EAE237}"/>
    <dgm:cxn modelId="{30E4D1A6-9CBD-42A0-91AD-3C8E0CE0F1BC}" srcId="{8AB26C99-316F-46CF-B9BF-39553B230FEA}" destId="{6DBF184F-A0EE-4A2F-9FC2-EFD2BE935951}" srcOrd="1" destOrd="0" parTransId="{7A0F3027-61FC-4521-81EE-4531423A3EB6}" sibTransId="{B51F703C-1470-48D3-9280-103AC2EE3ABF}"/>
    <dgm:cxn modelId="{2218D8A8-7ACA-4C06-BB5C-390752FDF6C5}" srcId="{12086920-F918-468A-BE23-138CC5CA3ACE}" destId="{83F8BD82-03BF-424F-A1CC-CEFC3F81DBB0}" srcOrd="0" destOrd="0" parTransId="{33F70A76-19F3-4E22-B93D-7324817BEBA6}" sibTransId="{3016DDEC-011D-4340-B70C-B310964D4953}"/>
    <dgm:cxn modelId="{418BEABC-765B-414B-8CAF-54B76A877ECA}" type="presOf" srcId="{C8135A0C-F2EC-4A82-89A6-AAD323CBA373}" destId="{473C9963-02B3-47ED-B13D-CED9F3075C88}" srcOrd="0" destOrd="0" presId="urn:microsoft.com/office/officeart/2005/8/layout/hList1"/>
    <dgm:cxn modelId="{720CCAC7-0167-458B-93B9-66A03A2B4D5B}" srcId="{8AB26C99-316F-46CF-B9BF-39553B230FEA}" destId="{71E9106F-EAC9-4363-B168-7BB02B627932}" srcOrd="0" destOrd="0" parTransId="{F479EECC-1E49-4AF1-95D1-C46810923700}" sibTransId="{3DDDA70E-9F73-4FA5-A8FB-57E6B34646E7}"/>
    <dgm:cxn modelId="{21F0FCC9-307B-4083-82A0-8E8BBAD90E6E}" type="presOf" srcId="{AEE0ABA2-ED13-4F2B-A3ED-8BD4FBF6B7E3}" destId="{ACF7CB99-A8A8-42D4-9430-CED75A2F7EAE}" srcOrd="0" destOrd="1" presId="urn:microsoft.com/office/officeart/2005/8/layout/hList1"/>
    <dgm:cxn modelId="{79032DD5-D37E-48C0-BEF8-200EE91C6699}" type="presOf" srcId="{5CF58166-469F-4868-AEDB-D642D19C84A9}" destId="{87DFFFFA-BD6C-4399-81B0-64EA0E60FDE8}" srcOrd="0" destOrd="0" presId="urn:microsoft.com/office/officeart/2005/8/layout/hList1"/>
    <dgm:cxn modelId="{BD67B8D6-29E2-4D5F-A32E-13D7D90367A8}" srcId="{14F16C9A-F04C-40CD-BBDE-330F409B0510}" destId="{C8135A0C-F2EC-4A82-89A6-AAD323CBA373}" srcOrd="0" destOrd="0" parTransId="{5FF76468-A53A-4B0C-BFFA-1AA4397DF005}" sibTransId="{3D78D771-42AD-4F0E-A6DF-AC8F1DD1F484}"/>
    <dgm:cxn modelId="{9FE6FCD7-E2F5-4D61-BB3F-658F8D5F7E21}" type="presOf" srcId="{E770332C-53A2-4EE6-B35B-79E06058BBFB}" destId="{473C9963-02B3-47ED-B13D-CED9F3075C88}" srcOrd="0" destOrd="1" presId="urn:microsoft.com/office/officeart/2005/8/layout/hList1"/>
    <dgm:cxn modelId="{A0F25CF3-D38B-481D-ADAA-BC8CAFCE452D}" type="presOf" srcId="{8AB26C99-316F-46CF-B9BF-39553B230FEA}" destId="{50734A3C-F7E5-48F0-A018-8AA64818F06D}" srcOrd="0" destOrd="0" presId="urn:microsoft.com/office/officeart/2005/8/layout/hList1"/>
    <dgm:cxn modelId="{1EDA009C-E676-40A0-B31E-F1A5A1E40BB8}" type="presParOf" srcId="{87DFFFFA-BD6C-4399-81B0-64EA0E60FDE8}" destId="{52F2F2CA-6ABF-4B19-947C-862285E298A1}" srcOrd="0" destOrd="0" presId="urn:microsoft.com/office/officeart/2005/8/layout/hList1"/>
    <dgm:cxn modelId="{50F9464F-4BC7-4EFA-B0C8-374C1BD4F975}" type="presParOf" srcId="{52F2F2CA-6ABF-4B19-947C-862285E298A1}" destId="{50734A3C-F7E5-48F0-A018-8AA64818F06D}" srcOrd="0" destOrd="0" presId="urn:microsoft.com/office/officeart/2005/8/layout/hList1"/>
    <dgm:cxn modelId="{ACE83488-8F69-49CB-99D4-F23B9347729A}" type="presParOf" srcId="{52F2F2CA-6ABF-4B19-947C-862285E298A1}" destId="{773A439B-1990-4397-9C14-7289B62A6A57}" srcOrd="1" destOrd="0" presId="urn:microsoft.com/office/officeart/2005/8/layout/hList1"/>
    <dgm:cxn modelId="{838EE43D-7208-4292-A73D-0CC1EED50767}" type="presParOf" srcId="{87DFFFFA-BD6C-4399-81B0-64EA0E60FDE8}" destId="{63F86B3D-F15F-43F8-8F6D-3AEE01FBEB5C}" srcOrd="1" destOrd="0" presId="urn:microsoft.com/office/officeart/2005/8/layout/hList1"/>
    <dgm:cxn modelId="{AC38C2AC-2495-46A6-B6AA-6AA7DD633D76}" type="presParOf" srcId="{87DFFFFA-BD6C-4399-81B0-64EA0E60FDE8}" destId="{DBAF8B44-F1FA-4C31-B6D7-E70CF4759FB4}" srcOrd="2" destOrd="0" presId="urn:microsoft.com/office/officeart/2005/8/layout/hList1"/>
    <dgm:cxn modelId="{0A5A1747-98D9-4681-8A5C-985920DF5474}" type="presParOf" srcId="{DBAF8B44-F1FA-4C31-B6D7-E70CF4759FB4}" destId="{94452842-12BF-49F0-BB12-E1CC70078AFC}" srcOrd="0" destOrd="0" presId="urn:microsoft.com/office/officeart/2005/8/layout/hList1"/>
    <dgm:cxn modelId="{BE976C1C-BDC9-45D9-8E5C-4EAE9660EC19}" type="presParOf" srcId="{DBAF8B44-F1FA-4C31-B6D7-E70CF4759FB4}" destId="{473C9963-02B3-47ED-B13D-CED9F3075C88}" srcOrd="1" destOrd="0" presId="urn:microsoft.com/office/officeart/2005/8/layout/hList1"/>
    <dgm:cxn modelId="{29F87071-C3C4-4C08-84D9-3FDBD50B66C4}" type="presParOf" srcId="{87DFFFFA-BD6C-4399-81B0-64EA0E60FDE8}" destId="{782948A0-37DD-4643-9A2A-C78422E07CFA}" srcOrd="3" destOrd="0" presId="urn:microsoft.com/office/officeart/2005/8/layout/hList1"/>
    <dgm:cxn modelId="{FF46F6B1-30BA-4FA7-A420-3C6B05F38CFC}" type="presParOf" srcId="{87DFFFFA-BD6C-4399-81B0-64EA0E60FDE8}" destId="{B82C69B8-3310-4C9A-AAB5-C19E19626872}" srcOrd="4" destOrd="0" presId="urn:microsoft.com/office/officeart/2005/8/layout/hList1"/>
    <dgm:cxn modelId="{F9378595-9962-47CB-BCF9-B36A52EBE725}" type="presParOf" srcId="{B82C69B8-3310-4C9A-AAB5-C19E19626872}" destId="{3A39C751-E64E-4521-8E20-2776F287C47E}" srcOrd="0" destOrd="0" presId="urn:microsoft.com/office/officeart/2005/8/layout/hList1"/>
    <dgm:cxn modelId="{F87BF01F-DD48-4D79-975C-6357B19F91CD}" type="presParOf" srcId="{B82C69B8-3310-4C9A-AAB5-C19E19626872}" destId="{ACF7CB99-A8A8-42D4-9430-CED75A2F7EA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58166-469F-4868-AEDB-D642D19C84A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kumimoji="1" lang="ja-JP" altLang="en-US"/>
        </a:p>
      </dgm:t>
    </dgm:pt>
    <dgm:pt modelId="{B0A7C275-0081-4288-9339-396A0ADCD7DC}">
      <dgm:prSet phldrT="[テキスト]" custT="1"/>
      <dgm:spPr/>
      <dgm:t>
        <a:bodyPr/>
        <a:lstStyle/>
        <a:p>
          <a:r>
            <a:rPr kumimoji="1" lang="ja-JP" altLang="en-US" sz="1300" b="1" dirty="0"/>
            <a:t>保育所等訪問支援</a:t>
          </a:r>
        </a:p>
      </dgm:t>
    </dgm:pt>
    <dgm:pt modelId="{BB3C2475-1CC7-47DE-848E-12C62A45B2EF}" type="parTrans" cxnId="{521A0F1E-CAE2-4E8F-AFBB-4324322E670F}">
      <dgm:prSet/>
      <dgm:spPr/>
      <dgm:t>
        <a:bodyPr/>
        <a:lstStyle/>
        <a:p>
          <a:endParaRPr kumimoji="1" lang="ja-JP" altLang="en-US" sz="1300"/>
        </a:p>
      </dgm:t>
    </dgm:pt>
    <dgm:pt modelId="{3B879AA5-6983-4B14-BFBB-BB26941261AC}" type="sibTrans" cxnId="{521A0F1E-CAE2-4E8F-AFBB-4324322E670F}">
      <dgm:prSet/>
      <dgm:spPr/>
      <dgm:t>
        <a:bodyPr/>
        <a:lstStyle/>
        <a:p>
          <a:endParaRPr kumimoji="1" lang="ja-JP" altLang="en-US" sz="1300"/>
        </a:p>
      </dgm:t>
    </dgm:pt>
    <dgm:pt modelId="{5CB06ADA-EF9D-4774-9E60-D2680EA39BB2}">
      <dgm:prSet phldrT="[テキスト]" custT="1"/>
      <dgm:spPr/>
      <dgm:t>
        <a:bodyPr/>
        <a:lstStyle/>
        <a:p>
          <a:r>
            <a:rPr kumimoji="1" lang="ja-JP" altLang="en-US" sz="1300" dirty="0"/>
            <a:t>児童福祉法に基づく障がい児通所支援</a:t>
          </a:r>
        </a:p>
      </dgm:t>
    </dgm:pt>
    <dgm:pt modelId="{C6663C46-E6E7-484F-92D5-E911DA307D03}" type="parTrans" cxnId="{8B0B31DE-A293-4AC0-9621-E2E5C7F8AA53}">
      <dgm:prSet/>
      <dgm:spPr/>
      <dgm:t>
        <a:bodyPr/>
        <a:lstStyle/>
        <a:p>
          <a:endParaRPr kumimoji="1" lang="ja-JP" altLang="en-US" sz="1300"/>
        </a:p>
      </dgm:t>
    </dgm:pt>
    <dgm:pt modelId="{B373B41F-B30D-4198-9535-7E72A1163FF0}" type="sibTrans" cxnId="{8B0B31DE-A293-4AC0-9621-E2E5C7F8AA53}">
      <dgm:prSet/>
      <dgm:spPr/>
      <dgm:t>
        <a:bodyPr/>
        <a:lstStyle/>
        <a:p>
          <a:endParaRPr kumimoji="1" lang="ja-JP" altLang="en-US" sz="1300"/>
        </a:p>
      </dgm:t>
    </dgm:pt>
    <dgm:pt modelId="{7A0998CE-D201-4510-96A1-8DE4EA75941D}">
      <dgm:prSet phldrT="[テキスト]" custT="1"/>
      <dgm:spPr/>
      <dgm:t>
        <a:bodyPr/>
        <a:lstStyle/>
        <a:p>
          <a:r>
            <a:rPr kumimoji="1" lang="ja-JP" altLang="en-US" sz="1300" dirty="0"/>
            <a:t>保育所、児童養護施設等を訪問し、障害児に対して、障害児以外の児童との集団生活への適応のための専門的な支援などを行う</a:t>
          </a:r>
        </a:p>
      </dgm:t>
    </dgm:pt>
    <dgm:pt modelId="{74E8E241-65C2-4AD5-96EB-DD05A3BC7D13}" type="parTrans" cxnId="{63DABCEF-FFE3-4ED6-8476-DB6188A4D064}">
      <dgm:prSet/>
      <dgm:spPr/>
      <dgm:t>
        <a:bodyPr/>
        <a:lstStyle/>
        <a:p>
          <a:endParaRPr kumimoji="1" lang="ja-JP" altLang="en-US" sz="1300"/>
        </a:p>
      </dgm:t>
    </dgm:pt>
    <dgm:pt modelId="{5ED3C554-2974-4E56-B6AA-53EF7AB8C967}" type="sibTrans" cxnId="{63DABCEF-FFE3-4ED6-8476-DB6188A4D064}">
      <dgm:prSet/>
      <dgm:spPr/>
      <dgm:t>
        <a:bodyPr/>
        <a:lstStyle/>
        <a:p>
          <a:endParaRPr kumimoji="1" lang="ja-JP" altLang="en-US" sz="1300"/>
        </a:p>
      </dgm:t>
    </dgm:pt>
    <dgm:pt modelId="{14F16C9A-F04C-40CD-BBDE-330F409B0510}">
      <dgm:prSet phldrT="[テキスト]" custT="1"/>
      <dgm:spPr/>
      <dgm:t>
        <a:bodyPr/>
        <a:lstStyle/>
        <a:p>
          <a:r>
            <a:rPr kumimoji="1" lang="ja-JP" altLang="en-US" sz="1300" b="1" dirty="0"/>
            <a:t>リーディングチーム・リーディングスタッフ</a:t>
          </a:r>
        </a:p>
      </dgm:t>
    </dgm:pt>
    <dgm:pt modelId="{83F53C53-B615-40F7-9CD7-DE7B300417D5}" type="parTrans" cxnId="{9FD8C45E-F89A-4A55-9B68-AC752D7DB0CD}">
      <dgm:prSet/>
      <dgm:spPr/>
      <dgm:t>
        <a:bodyPr/>
        <a:lstStyle/>
        <a:p>
          <a:endParaRPr kumimoji="1" lang="ja-JP" altLang="en-US" sz="1300"/>
        </a:p>
      </dgm:t>
    </dgm:pt>
    <dgm:pt modelId="{99660683-6A28-47F5-8CBD-3317B68AFC10}" type="sibTrans" cxnId="{9FD8C45E-F89A-4A55-9B68-AC752D7DB0CD}">
      <dgm:prSet/>
      <dgm:spPr/>
      <dgm:t>
        <a:bodyPr/>
        <a:lstStyle/>
        <a:p>
          <a:endParaRPr kumimoji="1" lang="ja-JP" altLang="en-US" sz="1300"/>
        </a:p>
      </dgm:t>
    </dgm:pt>
    <dgm:pt modelId="{C8135A0C-F2EC-4A82-89A6-AAD323CBA373}">
      <dgm:prSet phldrT="[テキスト]" custT="1"/>
      <dgm:spPr/>
      <dgm:t>
        <a:bodyPr/>
        <a:lstStyle/>
        <a:p>
          <a:r>
            <a:rPr kumimoji="1" lang="ja-JP" altLang="en-US" sz="1300" dirty="0"/>
            <a:t>リーディングチーム　市町村教育委員会が市町村の支援教育推進の中核となる教員を指名して組織するチームが、</a:t>
          </a:r>
          <a:r>
            <a:rPr kumimoji="1" lang="ja-JP" altLang="en-US" sz="1300" u="none" dirty="0"/>
            <a:t>小中学校等の教職員へ</a:t>
          </a:r>
          <a:r>
            <a:rPr kumimoji="1" lang="ja-JP" altLang="en-US" sz="1300" dirty="0"/>
            <a:t>の相談・支援等を実施</a:t>
          </a:r>
        </a:p>
      </dgm:t>
    </dgm:pt>
    <dgm:pt modelId="{5FF76468-A53A-4B0C-BFFA-1AA4397DF005}" type="parTrans" cxnId="{BD67B8D6-29E2-4D5F-A32E-13D7D90367A8}">
      <dgm:prSet/>
      <dgm:spPr/>
      <dgm:t>
        <a:bodyPr/>
        <a:lstStyle/>
        <a:p>
          <a:endParaRPr kumimoji="1" lang="ja-JP" altLang="en-US" sz="1300"/>
        </a:p>
      </dgm:t>
    </dgm:pt>
    <dgm:pt modelId="{3D78D771-42AD-4F0E-A6DF-AC8F1DD1F484}" type="sibTrans" cxnId="{BD67B8D6-29E2-4D5F-A32E-13D7D90367A8}">
      <dgm:prSet/>
      <dgm:spPr/>
      <dgm:t>
        <a:bodyPr/>
        <a:lstStyle/>
        <a:p>
          <a:endParaRPr kumimoji="1" lang="ja-JP" altLang="en-US" sz="1300"/>
        </a:p>
      </dgm:t>
    </dgm:pt>
    <dgm:pt modelId="{12086920-F918-468A-BE23-138CC5CA3ACE}">
      <dgm:prSet phldrT="[テキスト]" custT="1"/>
      <dgm:spPr>
        <a:solidFill>
          <a:srgbClr val="92D050"/>
        </a:solidFill>
      </dgm:spPr>
      <dgm:t>
        <a:bodyPr/>
        <a:lstStyle/>
        <a:p>
          <a:r>
            <a:rPr kumimoji="1" lang="ja-JP" altLang="en-US" sz="1300" b="1" dirty="0"/>
            <a:t>発達支援拠点の機関支援</a:t>
          </a:r>
        </a:p>
      </dgm:t>
    </dgm:pt>
    <dgm:pt modelId="{1C0EBA18-7492-4C53-A4BA-8A00E82A742D}" type="parTrans" cxnId="{FEA9975D-F05B-4923-9B4F-C07F8773E8E1}">
      <dgm:prSet/>
      <dgm:spPr/>
      <dgm:t>
        <a:bodyPr/>
        <a:lstStyle/>
        <a:p>
          <a:endParaRPr kumimoji="1" lang="ja-JP" altLang="en-US" sz="1300"/>
        </a:p>
      </dgm:t>
    </dgm:pt>
    <dgm:pt modelId="{3A6D82BB-0A43-4F71-9715-485BB4A41623}" type="sibTrans" cxnId="{FEA9975D-F05B-4923-9B4F-C07F8773E8E1}">
      <dgm:prSet/>
      <dgm:spPr/>
      <dgm:t>
        <a:bodyPr/>
        <a:lstStyle/>
        <a:p>
          <a:endParaRPr kumimoji="1" lang="ja-JP" altLang="en-US" sz="1300"/>
        </a:p>
      </dgm:t>
    </dgm:pt>
    <dgm:pt modelId="{83F8BD82-03BF-424F-A1CC-CEFC3F81DBB0}">
      <dgm:prSet phldrT="[テキスト]" custT="1"/>
      <dgm:spPr>
        <a:solidFill>
          <a:schemeClr val="accent6">
            <a:lumMod val="20000"/>
            <a:lumOff val="80000"/>
            <a:alpha val="90000"/>
          </a:schemeClr>
        </a:solidFill>
      </dgm:spPr>
      <dgm:t>
        <a:bodyPr/>
        <a:lstStyle/>
        <a:p>
          <a:r>
            <a:rPr kumimoji="1" lang="ja-JP" altLang="en-US" sz="1300" dirty="0"/>
            <a:t>大阪府の委託事業「障がい児通所支援事業者等育成事業」により実施</a:t>
          </a:r>
        </a:p>
      </dgm:t>
    </dgm:pt>
    <dgm:pt modelId="{33F70A76-19F3-4E22-B93D-7324817BEBA6}" type="parTrans" cxnId="{2218D8A8-7ACA-4C06-BB5C-390752FDF6C5}">
      <dgm:prSet/>
      <dgm:spPr/>
      <dgm:t>
        <a:bodyPr/>
        <a:lstStyle/>
        <a:p>
          <a:endParaRPr kumimoji="1" lang="ja-JP" altLang="en-US" sz="1300"/>
        </a:p>
      </dgm:t>
    </dgm:pt>
    <dgm:pt modelId="{3016DDEC-011D-4340-B70C-B310964D4953}" type="sibTrans" cxnId="{2218D8A8-7ACA-4C06-BB5C-390752FDF6C5}">
      <dgm:prSet/>
      <dgm:spPr/>
      <dgm:t>
        <a:bodyPr/>
        <a:lstStyle/>
        <a:p>
          <a:endParaRPr kumimoji="1" lang="ja-JP" altLang="en-US" sz="1300"/>
        </a:p>
      </dgm:t>
    </dgm:pt>
    <dgm:pt modelId="{AEE0ABA2-ED13-4F2B-A3ED-8BD4FBF6B7E3}">
      <dgm:prSet phldrT="[テキスト]" custT="1"/>
      <dgm:spPr>
        <a:solidFill>
          <a:schemeClr val="accent6">
            <a:lumMod val="20000"/>
            <a:lumOff val="80000"/>
            <a:alpha val="90000"/>
          </a:schemeClr>
        </a:solidFill>
      </dgm:spPr>
      <dgm:t>
        <a:bodyPr/>
        <a:lstStyle/>
        <a:p>
          <a:r>
            <a:rPr kumimoji="1" lang="ja-JP" altLang="en-US" sz="1300" dirty="0"/>
            <a:t>実施者：各圏域に設置された発達支援拠点</a:t>
          </a:r>
        </a:p>
      </dgm:t>
    </dgm:pt>
    <dgm:pt modelId="{FEFF2746-BE21-4370-8D62-2A61BED7E82F}" type="parTrans" cxnId="{FB0EC908-2205-4941-8FDD-4063338D0B8E}">
      <dgm:prSet/>
      <dgm:spPr/>
      <dgm:t>
        <a:bodyPr/>
        <a:lstStyle/>
        <a:p>
          <a:endParaRPr kumimoji="1" lang="ja-JP" altLang="en-US" sz="1300"/>
        </a:p>
      </dgm:t>
    </dgm:pt>
    <dgm:pt modelId="{D4C504CE-66C7-4DCB-87FA-EAAFCD817FBE}" type="sibTrans" cxnId="{FB0EC908-2205-4941-8FDD-4063338D0B8E}">
      <dgm:prSet/>
      <dgm:spPr/>
      <dgm:t>
        <a:bodyPr/>
        <a:lstStyle/>
        <a:p>
          <a:endParaRPr kumimoji="1" lang="ja-JP" altLang="en-US" sz="1300"/>
        </a:p>
      </dgm:t>
    </dgm:pt>
    <dgm:pt modelId="{7169C39D-ABFE-416C-8D7C-1E1660BAAC24}">
      <dgm:prSet custT="1"/>
      <dgm:spPr/>
      <dgm:t>
        <a:bodyPr/>
        <a:lstStyle/>
        <a:p>
          <a:r>
            <a:rPr kumimoji="1" lang="ja-JP" altLang="en-US" sz="1300" dirty="0"/>
            <a:t>実施者：指定を受けた事業所　府内</a:t>
          </a:r>
          <a:r>
            <a:rPr kumimoji="1" lang="en-US" altLang="en-US" sz="1300" dirty="0"/>
            <a:t>213</a:t>
          </a:r>
          <a:r>
            <a:rPr kumimoji="1" lang="ja-JP" altLang="en-US" sz="1300" dirty="0"/>
            <a:t>事業所（</a:t>
          </a:r>
          <a:r>
            <a:rPr kumimoji="1" lang="en-US" altLang="en-US" sz="1300" dirty="0"/>
            <a:t>R5</a:t>
          </a:r>
          <a:r>
            <a:rPr kumimoji="1" lang="ja-JP" altLang="en-US" sz="1300" dirty="0"/>
            <a:t>年</a:t>
          </a:r>
          <a:r>
            <a:rPr kumimoji="1" lang="en-US" altLang="en-US" sz="1300" dirty="0"/>
            <a:t>4</a:t>
          </a:r>
          <a:r>
            <a:rPr kumimoji="1" lang="ja-JP" altLang="en-US" sz="1300" dirty="0"/>
            <a:t>月時点）</a:t>
          </a:r>
        </a:p>
      </dgm:t>
    </dgm:pt>
    <dgm:pt modelId="{CA799A96-D45F-4A18-9619-CD0B5AFFD2FE}" type="parTrans" cxnId="{A3CE3F25-13AC-4835-BA58-739FB88D05F7}">
      <dgm:prSet/>
      <dgm:spPr/>
      <dgm:t>
        <a:bodyPr/>
        <a:lstStyle/>
        <a:p>
          <a:endParaRPr kumimoji="1" lang="ja-JP" altLang="en-US" sz="1300"/>
        </a:p>
      </dgm:t>
    </dgm:pt>
    <dgm:pt modelId="{3381F767-3BB5-4541-995A-4E7D81CFD8FA}" type="sibTrans" cxnId="{A3CE3F25-13AC-4835-BA58-739FB88D05F7}">
      <dgm:prSet/>
      <dgm:spPr/>
      <dgm:t>
        <a:bodyPr/>
        <a:lstStyle/>
        <a:p>
          <a:endParaRPr kumimoji="1" lang="ja-JP" altLang="en-US" sz="1300"/>
        </a:p>
      </dgm:t>
    </dgm:pt>
    <dgm:pt modelId="{F8E0103D-9986-4E6A-8E42-61CE62663B16}">
      <dgm:prSet custT="1"/>
      <dgm:spPr/>
      <dgm:t>
        <a:bodyPr/>
        <a:lstStyle/>
        <a:p>
          <a:r>
            <a:rPr kumimoji="1" lang="ja-JP" altLang="en-US" sz="1300" b="1" dirty="0"/>
            <a:t>障がい児等療育支援事業</a:t>
          </a:r>
        </a:p>
      </dgm:t>
    </dgm:pt>
    <dgm:pt modelId="{C2AA6739-98FD-4D4E-AF9E-BC8C3AFF16FD}" type="parTrans" cxnId="{BCA66DB2-E2ED-492F-B0AE-953F7A389ACC}">
      <dgm:prSet/>
      <dgm:spPr/>
      <dgm:t>
        <a:bodyPr/>
        <a:lstStyle/>
        <a:p>
          <a:endParaRPr kumimoji="1" lang="ja-JP" altLang="en-US" sz="1300"/>
        </a:p>
      </dgm:t>
    </dgm:pt>
    <dgm:pt modelId="{83C2312D-78AC-41C4-B255-952AA2428C7A}" type="sibTrans" cxnId="{BCA66DB2-E2ED-492F-B0AE-953F7A389ACC}">
      <dgm:prSet/>
      <dgm:spPr/>
      <dgm:t>
        <a:bodyPr/>
        <a:lstStyle/>
        <a:p>
          <a:endParaRPr kumimoji="1" lang="ja-JP" altLang="en-US" sz="1300"/>
        </a:p>
      </dgm:t>
    </dgm:pt>
    <dgm:pt modelId="{6225DDEA-9208-4362-B8E1-011F9C1FBC8D}">
      <dgm:prSet custT="1"/>
      <dgm:spPr/>
      <dgm:t>
        <a:bodyPr/>
        <a:lstStyle/>
        <a:p>
          <a:r>
            <a:rPr kumimoji="1" lang="ja-JP" altLang="en-US" sz="1300" dirty="0"/>
            <a:t>都道府県地域生活支援事業の必須事業として、事業所、保育所、幼稚園及び</a:t>
          </a:r>
          <a:r>
            <a:rPr kumimoji="1" lang="ja-JP" altLang="en-US" sz="1300" u="none" dirty="0"/>
            <a:t>学校等の職員</a:t>
          </a:r>
          <a:r>
            <a:rPr kumimoji="1" lang="ja-JP" altLang="en-US" sz="1300" dirty="0"/>
            <a:t>に対して、助言・指導・研修を実施する。</a:t>
          </a:r>
        </a:p>
      </dgm:t>
    </dgm:pt>
    <dgm:pt modelId="{97FBECDD-D248-407B-BDD4-6B4D90DEF2C0}" type="parTrans" cxnId="{FC7F1CC3-0D2D-442B-9929-92D367F68E9B}">
      <dgm:prSet/>
      <dgm:spPr/>
      <dgm:t>
        <a:bodyPr/>
        <a:lstStyle/>
        <a:p>
          <a:endParaRPr kumimoji="1" lang="ja-JP" altLang="en-US" sz="1300"/>
        </a:p>
      </dgm:t>
    </dgm:pt>
    <dgm:pt modelId="{750D9341-4299-4346-9D8D-BFE2C25D00D6}" type="sibTrans" cxnId="{FC7F1CC3-0D2D-442B-9929-92D367F68E9B}">
      <dgm:prSet/>
      <dgm:spPr/>
      <dgm:t>
        <a:bodyPr/>
        <a:lstStyle/>
        <a:p>
          <a:endParaRPr kumimoji="1" lang="ja-JP" altLang="en-US" sz="1300"/>
        </a:p>
      </dgm:t>
    </dgm:pt>
    <dgm:pt modelId="{BD5ADC21-B1A1-4134-AC59-1F8A1602960A}">
      <dgm:prSet custT="1"/>
      <dgm:spPr/>
      <dgm:t>
        <a:bodyPr/>
        <a:lstStyle/>
        <a:p>
          <a:r>
            <a:rPr kumimoji="1" lang="ja-JP" altLang="en-US" sz="1300" dirty="0"/>
            <a:t>実施者：四天王寺悲田院児童発達支援センターへ委託</a:t>
          </a:r>
        </a:p>
      </dgm:t>
    </dgm:pt>
    <dgm:pt modelId="{FD50C0CF-D088-4A11-AD9F-E503231A5257}" type="parTrans" cxnId="{A60D86AB-02B4-40B4-B9AE-7A75970879C5}">
      <dgm:prSet/>
      <dgm:spPr/>
      <dgm:t>
        <a:bodyPr/>
        <a:lstStyle/>
        <a:p>
          <a:endParaRPr kumimoji="1" lang="ja-JP" altLang="en-US" sz="1300"/>
        </a:p>
      </dgm:t>
    </dgm:pt>
    <dgm:pt modelId="{89BB8FAA-C4B6-4768-A497-B6ADDEC8797D}" type="sibTrans" cxnId="{A60D86AB-02B4-40B4-B9AE-7A75970879C5}">
      <dgm:prSet/>
      <dgm:spPr/>
      <dgm:t>
        <a:bodyPr/>
        <a:lstStyle/>
        <a:p>
          <a:endParaRPr kumimoji="1" lang="ja-JP" altLang="en-US" sz="1300"/>
        </a:p>
      </dgm:t>
    </dgm:pt>
    <dgm:pt modelId="{330D6BBD-5DFC-4445-B3DC-9E39D0337B7C}">
      <dgm:prSet phldrT="[テキスト]" custT="1"/>
      <dgm:spPr>
        <a:solidFill>
          <a:schemeClr val="accent6">
            <a:lumMod val="20000"/>
            <a:lumOff val="80000"/>
            <a:alpha val="90000"/>
          </a:schemeClr>
        </a:solidFill>
      </dgm:spPr>
      <dgm:t>
        <a:bodyPr/>
        <a:lstStyle/>
        <a:p>
          <a:r>
            <a:rPr kumimoji="1" lang="ja-JP" altLang="en-US" sz="1300" dirty="0"/>
            <a:t>圏域内の障がい児通所支援事業所及び</a:t>
          </a:r>
          <a:r>
            <a:rPr kumimoji="1" lang="ja-JP" altLang="en-US" sz="1300" u="none" dirty="0"/>
            <a:t>学校</a:t>
          </a:r>
          <a:r>
            <a:rPr kumimoji="1" lang="ja-JP" altLang="en-US" sz="1300" dirty="0"/>
            <a:t>に対して訪問等の手法により助言を行う。</a:t>
          </a:r>
        </a:p>
      </dgm:t>
    </dgm:pt>
    <dgm:pt modelId="{D561FF16-1E5C-4F94-A061-B7B62EC51278}" type="parTrans" cxnId="{03279A8A-7A78-469A-A906-09090145DE2B}">
      <dgm:prSet/>
      <dgm:spPr/>
      <dgm:t>
        <a:bodyPr/>
        <a:lstStyle/>
        <a:p>
          <a:endParaRPr kumimoji="1" lang="ja-JP" altLang="en-US"/>
        </a:p>
      </dgm:t>
    </dgm:pt>
    <dgm:pt modelId="{2DCCDF10-56CB-45EF-82B3-8ED1536D9AF3}" type="sibTrans" cxnId="{03279A8A-7A78-469A-A906-09090145DE2B}">
      <dgm:prSet/>
      <dgm:spPr/>
      <dgm:t>
        <a:bodyPr/>
        <a:lstStyle/>
        <a:p>
          <a:endParaRPr kumimoji="1" lang="ja-JP" altLang="en-US"/>
        </a:p>
      </dgm:t>
    </dgm:pt>
    <dgm:pt modelId="{9510574E-E38A-4567-854A-7171911F1797}">
      <dgm:prSet phldrT="[テキスト]" custT="1"/>
      <dgm:spPr/>
      <dgm:t>
        <a:bodyPr/>
        <a:lstStyle/>
        <a:p>
          <a:r>
            <a:rPr kumimoji="1" lang="ja-JP" altLang="en-US" sz="1300" dirty="0"/>
            <a:t>リーディングスタッフ支援教育の推進のため、府立支援学校の教員が地域の小・中学校等への巡回相談活動を行う。</a:t>
          </a:r>
        </a:p>
      </dgm:t>
    </dgm:pt>
    <dgm:pt modelId="{C7A9DB96-47C8-48DB-8558-85EF14460A03}" type="parTrans" cxnId="{E2DCF2F3-6194-4E2D-A4F0-7B33D91401FE}">
      <dgm:prSet/>
      <dgm:spPr/>
      <dgm:t>
        <a:bodyPr/>
        <a:lstStyle/>
        <a:p>
          <a:endParaRPr kumimoji="1" lang="ja-JP" altLang="en-US"/>
        </a:p>
      </dgm:t>
    </dgm:pt>
    <dgm:pt modelId="{761414DB-5A52-476B-A651-A28C4257C45E}" type="sibTrans" cxnId="{E2DCF2F3-6194-4E2D-A4F0-7B33D91401FE}">
      <dgm:prSet/>
      <dgm:spPr/>
      <dgm:t>
        <a:bodyPr/>
        <a:lstStyle/>
        <a:p>
          <a:endParaRPr kumimoji="1" lang="ja-JP" altLang="en-US"/>
        </a:p>
      </dgm:t>
    </dgm:pt>
    <dgm:pt modelId="{87DFFFFA-BD6C-4399-81B0-64EA0E60FDE8}" type="pres">
      <dgm:prSet presAssocID="{5CF58166-469F-4868-AEDB-D642D19C84A9}" presName="Name0" presStyleCnt="0">
        <dgm:presLayoutVars>
          <dgm:dir/>
          <dgm:animLvl val="lvl"/>
          <dgm:resizeHandles val="exact"/>
        </dgm:presLayoutVars>
      </dgm:prSet>
      <dgm:spPr/>
    </dgm:pt>
    <dgm:pt modelId="{FDA66D38-D9E1-4BFE-A9BA-2C852D8D8087}" type="pres">
      <dgm:prSet presAssocID="{B0A7C275-0081-4288-9339-396A0ADCD7DC}" presName="composite" presStyleCnt="0"/>
      <dgm:spPr/>
    </dgm:pt>
    <dgm:pt modelId="{57A6E5FE-927E-4B91-98F3-AFD67DA59E70}" type="pres">
      <dgm:prSet presAssocID="{B0A7C275-0081-4288-9339-396A0ADCD7DC}" presName="parTx" presStyleLbl="alignNode1" presStyleIdx="0" presStyleCnt="4">
        <dgm:presLayoutVars>
          <dgm:chMax val="0"/>
          <dgm:chPref val="0"/>
          <dgm:bulletEnabled val="1"/>
        </dgm:presLayoutVars>
      </dgm:prSet>
      <dgm:spPr/>
    </dgm:pt>
    <dgm:pt modelId="{4EB55C6B-1633-41A6-8D49-A8F0D21EFD36}" type="pres">
      <dgm:prSet presAssocID="{B0A7C275-0081-4288-9339-396A0ADCD7DC}" presName="desTx" presStyleLbl="alignAccFollowNode1" presStyleIdx="0" presStyleCnt="4">
        <dgm:presLayoutVars>
          <dgm:bulletEnabled val="1"/>
        </dgm:presLayoutVars>
      </dgm:prSet>
      <dgm:spPr/>
    </dgm:pt>
    <dgm:pt modelId="{0FBD3B31-65FD-4A0B-9146-1156AA5EB9FC}" type="pres">
      <dgm:prSet presAssocID="{3B879AA5-6983-4B14-BFBB-BB26941261AC}" presName="space" presStyleCnt="0"/>
      <dgm:spPr/>
    </dgm:pt>
    <dgm:pt modelId="{DBAF8B44-F1FA-4C31-B6D7-E70CF4759FB4}" type="pres">
      <dgm:prSet presAssocID="{14F16C9A-F04C-40CD-BBDE-330F409B0510}" presName="composite" presStyleCnt="0"/>
      <dgm:spPr/>
    </dgm:pt>
    <dgm:pt modelId="{94452842-12BF-49F0-BB12-E1CC70078AFC}" type="pres">
      <dgm:prSet presAssocID="{14F16C9A-F04C-40CD-BBDE-330F409B0510}" presName="parTx" presStyleLbl="alignNode1" presStyleIdx="1" presStyleCnt="4">
        <dgm:presLayoutVars>
          <dgm:chMax val="0"/>
          <dgm:chPref val="0"/>
          <dgm:bulletEnabled val="1"/>
        </dgm:presLayoutVars>
      </dgm:prSet>
      <dgm:spPr/>
    </dgm:pt>
    <dgm:pt modelId="{473C9963-02B3-47ED-B13D-CED9F3075C88}" type="pres">
      <dgm:prSet presAssocID="{14F16C9A-F04C-40CD-BBDE-330F409B0510}" presName="desTx" presStyleLbl="alignAccFollowNode1" presStyleIdx="1" presStyleCnt="4">
        <dgm:presLayoutVars>
          <dgm:bulletEnabled val="1"/>
        </dgm:presLayoutVars>
      </dgm:prSet>
      <dgm:spPr/>
    </dgm:pt>
    <dgm:pt modelId="{782948A0-37DD-4643-9A2A-C78422E07CFA}" type="pres">
      <dgm:prSet presAssocID="{99660683-6A28-47F5-8CBD-3317B68AFC10}" presName="space" presStyleCnt="0"/>
      <dgm:spPr/>
    </dgm:pt>
    <dgm:pt modelId="{3E192ADC-A6E0-4C07-8EEC-6D3A5485A613}" type="pres">
      <dgm:prSet presAssocID="{F8E0103D-9986-4E6A-8E42-61CE62663B16}" presName="composite" presStyleCnt="0"/>
      <dgm:spPr/>
    </dgm:pt>
    <dgm:pt modelId="{42D11BF9-8596-4F88-BFF8-F783DDA7C9AF}" type="pres">
      <dgm:prSet presAssocID="{F8E0103D-9986-4E6A-8E42-61CE62663B16}" presName="parTx" presStyleLbl="alignNode1" presStyleIdx="2" presStyleCnt="4" custLinFactNeighborY="452">
        <dgm:presLayoutVars>
          <dgm:chMax val="0"/>
          <dgm:chPref val="0"/>
          <dgm:bulletEnabled val="1"/>
        </dgm:presLayoutVars>
      </dgm:prSet>
      <dgm:spPr/>
    </dgm:pt>
    <dgm:pt modelId="{BB644C67-186C-4309-9768-C072405326C3}" type="pres">
      <dgm:prSet presAssocID="{F8E0103D-9986-4E6A-8E42-61CE62663B16}" presName="desTx" presStyleLbl="alignAccFollowNode1" presStyleIdx="2" presStyleCnt="4">
        <dgm:presLayoutVars>
          <dgm:bulletEnabled val="1"/>
        </dgm:presLayoutVars>
      </dgm:prSet>
      <dgm:spPr/>
    </dgm:pt>
    <dgm:pt modelId="{340DD83B-74B5-4951-B74B-9811B61AAC60}" type="pres">
      <dgm:prSet presAssocID="{83C2312D-78AC-41C4-B255-952AA2428C7A}" presName="space" presStyleCnt="0"/>
      <dgm:spPr/>
    </dgm:pt>
    <dgm:pt modelId="{B82C69B8-3310-4C9A-AAB5-C19E19626872}" type="pres">
      <dgm:prSet presAssocID="{12086920-F918-468A-BE23-138CC5CA3ACE}" presName="composite" presStyleCnt="0"/>
      <dgm:spPr/>
    </dgm:pt>
    <dgm:pt modelId="{3A39C751-E64E-4521-8E20-2776F287C47E}" type="pres">
      <dgm:prSet presAssocID="{12086920-F918-468A-BE23-138CC5CA3ACE}" presName="parTx" presStyleLbl="alignNode1" presStyleIdx="3" presStyleCnt="4">
        <dgm:presLayoutVars>
          <dgm:chMax val="0"/>
          <dgm:chPref val="0"/>
          <dgm:bulletEnabled val="1"/>
        </dgm:presLayoutVars>
      </dgm:prSet>
      <dgm:spPr/>
    </dgm:pt>
    <dgm:pt modelId="{ACF7CB99-A8A8-42D4-9430-CED75A2F7EAE}" type="pres">
      <dgm:prSet presAssocID="{12086920-F918-468A-BE23-138CC5CA3ACE}" presName="desTx" presStyleLbl="alignAccFollowNode1" presStyleIdx="3" presStyleCnt="4">
        <dgm:presLayoutVars>
          <dgm:bulletEnabled val="1"/>
        </dgm:presLayoutVars>
      </dgm:prSet>
      <dgm:spPr/>
    </dgm:pt>
  </dgm:ptLst>
  <dgm:cxnLst>
    <dgm:cxn modelId="{3D997F05-E031-4EC6-A07E-3837B3D9C1A9}" type="presOf" srcId="{6225DDEA-9208-4362-B8E1-011F9C1FBC8D}" destId="{BB644C67-186C-4309-9768-C072405326C3}" srcOrd="0" destOrd="0" presId="urn:microsoft.com/office/officeart/2005/8/layout/hList1"/>
    <dgm:cxn modelId="{FB0EC908-2205-4941-8FDD-4063338D0B8E}" srcId="{12086920-F918-468A-BE23-138CC5CA3ACE}" destId="{AEE0ABA2-ED13-4F2B-A3ED-8BD4FBF6B7E3}" srcOrd="2" destOrd="0" parTransId="{FEFF2746-BE21-4370-8D62-2A61BED7E82F}" sibTransId="{D4C504CE-66C7-4DCB-87FA-EAAFCD817FBE}"/>
    <dgm:cxn modelId="{163E4B0B-EFC7-4811-A6D7-ABB814CDA3ED}" type="presOf" srcId="{83F8BD82-03BF-424F-A1CC-CEFC3F81DBB0}" destId="{ACF7CB99-A8A8-42D4-9430-CED75A2F7EAE}" srcOrd="0" destOrd="0" presId="urn:microsoft.com/office/officeart/2005/8/layout/hList1"/>
    <dgm:cxn modelId="{B64E6712-232E-4553-AFE7-0DA85D566B4B}" type="presOf" srcId="{7169C39D-ABFE-416C-8D7C-1E1660BAAC24}" destId="{4EB55C6B-1633-41A6-8D49-A8F0D21EFD36}" srcOrd="0" destOrd="2" presId="urn:microsoft.com/office/officeart/2005/8/layout/hList1"/>
    <dgm:cxn modelId="{1316151A-4C13-48A6-8081-36A51F8FF5A3}" type="presOf" srcId="{14F16C9A-F04C-40CD-BBDE-330F409B0510}" destId="{94452842-12BF-49F0-BB12-E1CC70078AFC}" srcOrd="0" destOrd="0" presId="urn:microsoft.com/office/officeart/2005/8/layout/hList1"/>
    <dgm:cxn modelId="{C8A8F81B-0C41-4FF9-A09D-0BC294A1C792}" type="presOf" srcId="{12086920-F918-468A-BE23-138CC5CA3ACE}" destId="{3A39C751-E64E-4521-8E20-2776F287C47E}" srcOrd="0" destOrd="0" presId="urn:microsoft.com/office/officeart/2005/8/layout/hList1"/>
    <dgm:cxn modelId="{521A0F1E-CAE2-4E8F-AFBB-4324322E670F}" srcId="{5CF58166-469F-4868-AEDB-D642D19C84A9}" destId="{B0A7C275-0081-4288-9339-396A0ADCD7DC}" srcOrd="0" destOrd="0" parTransId="{BB3C2475-1CC7-47DE-848E-12C62A45B2EF}" sibTransId="{3B879AA5-6983-4B14-BFBB-BB26941261AC}"/>
    <dgm:cxn modelId="{AC15D31E-8402-47D6-8B3E-8464B6E54484}" type="presOf" srcId="{5CB06ADA-EF9D-4774-9E60-D2680EA39BB2}" destId="{4EB55C6B-1633-41A6-8D49-A8F0D21EFD36}" srcOrd="0" destOrd="0" presId="urn:microsoft.com/office/officeart/2005/8/layout/hList1"/>
    <dgm:cxn modelId="{A3CE3F25-13AC-4835-BA58-739FB88D05F7}" srcId="{B0A7C275-0081-4288-9339-396A0ADCD7DC}" destId="{7169C39D-ABFE-416C-8D7C-1E1660BAAC24}" srcOrd="2" destOrd="0" parTransId="{CA799A96-D45F-4A18-9619-CD0B5AFFD2FE}" sibTransId="{3381F767-3BB5-4541-995A-4E7D81CFD8FA}"/>
    <dgm:cxn modelId="{FEA9975D-F05B-4923-9B4F-C07F8773E8E1}" srcId="{5CF58166-469F-4868-AEDB-D642D19C84A9}" destId="{12086920-F918-468A-BE23-138CC5CA3ACE}" srcOrd="3" destOrd="0" parTransId="{1C0EBA18-7492-4C53-A4BA-8A00E82A742D}" sibTransId="{3A6D82BB-0A43-4F71-9715-485BB4A41623}"/>
    <dgm:cxn modelId="{9FD8C45E-F89A-4A55-9B68-AC752D7DB0CD}" srcId="{5CF58166-469F-4868-AEDB-D642D19C84A9}" destId="{14F16C9A-F04C-40CD-BBDE-330F409B0510}" srcOrd="1" destOrd="0" parTransId="{83F53C53-B615-40F7-9CD7-DE7B300417D5}" sibTransId="{99660683-6A28-47F5-8CBD-3317B68AFC10}"/>
    <dgm:cxn modelId="{860D1D4E-C4D0-43EA-8C80-63A9056F5A5B}" type="presOf" srcId="{330D6BBD-5DFC-4445-B3DC-9E39D0337B7C}" destId="{ACF7CB99-A8A8-42D4-9430-CED75A2F7EAE}" srcOrd="0" destOrd="1" presId="urn:microsoft.com/office/officeart/2005/8/layout/hList1"/>
    <dgm:cxn modelId="{5259E67E-1017-47AE-9B64-63BB340BDD09}" type="presOf" srcId="{B0A7C275-0081-4288-9339-396A0ADCD7DC}" destId="{57A6E5FE-927E-4B91-98F3-AFD67DA59E70}" srcOrd="0" destOrd="0" presId="urn:microsoft.com/office/officeart/2005/8/layout/hList1"/>
    <dgm:cxn modelId="{03279A8A-7A78-469A-A906-09090145DE2B}" srcId="{12086920-F918-468A-BE23-138CC5CA3ACE}" destId="{330D6BBD-5DFC-4445-B3DC-9E39D0337B7C}" srcOrd="1" destOrd="0" parTransId="{D561FF16-1E5C-4F94-A061-B7B62EC51278}" sibTransId="{2DCCDF10-56CB-45EF-82B3-8ED1536D9AF3}"/>
    <dgm:cxn modelId="{CB1B7AA3-A715-4AAE-84E7-5CBE0C26AF6A}" type="presOf" srcId="{7A0998CE-D201-4510-96A1-8DE4EA75941D}" destId="{4EB55C6B-1633-41A6-8D49-A8F0D21EFD36}" srcOrd="0" destOrd="1" presId="urn:microsoft.com/office/officeart/2005/8/layout/hList1"/>
    <dgm:cxn modelId="{2218D8A8-7ACA-4C06-BB5C-390752FDF6C5}" srcId="{12086920-F918-468A-BE23-138CC5CA3ACE}" destId="{83F8BD82-03BF-424F-A1CC-CEFC3F81DBB0}" srcOrd="0" destOrd="0" parTransId="{33F70A76-19F3-4E22-B93D-7324817BEBA6}" sibTransId="{3016DDEC-011D-4340-B70C-B310964D4953}"/>
    <dgm:cxn modelId="{A60D86AB-02B4-40B4-B9AE-7A75970879C5}" srcId="{F8E0103D-9986-4E6A-8E42-61CE62663B16}" destId="{BD5ADC21-B1A1-4134-AC59-1F8A1602960A}" srcOrd="1" destOrd="0" parTransId="{FD50C0CF-D088-4A11-AD9F-E503231A5257}" sibTransId="{89BB8FAA-C4B6-4768-A497-B6ADDEC8797D}"/>
    <dgm:cxn modelId="{BCA66DB2-E2ED-492F-B0AE-953F7A389ACC}" srcId="{5CF58166-469F-4868-AEDB-D642D19C84A9}" destId="{F8E0103D-9986-4E6A-8E42-61CE62663B16}" srcOrd="2" destOrd="0" parTransId="{C2AA6739-98FD-4D4E-AF9E-BC8C3AFF16FD}" sibTransId="{83C2312D-78AC-41C4-B255-952AA2428C7A}"/>
    <dgm:cxn modelId="{418BEABC-765B-414B-8CAF-54B76A877ECA}" type="presOf" srcId="{C8135A0C-F2EC-4A82-89A6-AAD323CBA373}" destId="{473C9963-02B3-47ED-B13D-CED9F3075C88}" srcOrd="0" destOrd="0" presId="urn:microsoft.com/office/officeart/2005/8/layout/hList1"/>
    <dgm:cxn modelId="{FC7F1CC3-0D2D-442B-9929-92D367F68E9B}" srcId="{F8E0103D-9986-4E6A-8E42-61CE62663B16}" destId="{6225DDEA-9208-4362-B8E1-011F9C1FBC8D}" srcOrd="0" destOrd="0" parTransId="{97FBECDD-D248-407B-BDD4-6B4D90DEF2C0}" sibTransId="{750D9341-4299-4346-9D8D-BFE2C25D00D6}"/>
    <dgm:cxn modelId="{21F0FCC9-307B-4083-82A0-8E8BBAD90E6E}" type="presOf" srcId="{AEE0ABA2-ED13-4F2B-A3ED-8BD4FBF6B7E3}" destId="{ACF7CB99-A8A8-42D4-9430-CED75A2F7EAE}" srcOrd="0" destOrd="2" presId="urn:microsoft.com/office/officeart/2005/8/layout/hList1"/>
    <dgm:cxn modelId="{79032DD5-D37E-48C0-BEF8-200EE91C6699}" type="presOf" srcId="{5CF58166-469F-4868-AEDB-D642D19C84A9}" destId="{87DFFFFA-BD6C-4399-81B0-64EA0E60FDE8}" srcOrd="0" destOrd="0" presId="urn:microsoft.com/office/officeart/2005/8/layout/hList1"/>
    <dgm:cxn modelId="{BD67B8D6-29E2-4D5F-A32E-13D7D90367A8}" srcId="{14F16C9A-F04C-40CD-BBDE-330F409B0510}" destId="{C8135A0C-F2EC-4A82-89A6-AAD323CBA373}" srcOrd="0" destOrd="0" parTransId="{5FF76468-A53A-4B0C-BFFA-1AA4397DF005}" sibTransId="{3D78D771-42AD-4F0E-A6DF-AC8F1DD1F484}"/>
    <dgm:cxn modelId="{8B0B31DE-A293-4AC0-9621-E2E5C7F8AA53}" srcId="{B0A7C275-0081-4288-9339-396A0ADCD7DC}" destId="{5CB06ADA-EF9D-4774-9E60-D2680EA39BB2}" srcOrd="0" destOrd="0" parTransId="{C6663C46-E6E7-484F-92D5-E911DA307D03}" sibTransId="{B373B41F-B30D-4198-9535-7E72A1163FF0}"/>
    <dgm:cxn modelId="{13426EE1-C63B-414E-9F8D-4C9B725B990D}" type="presOf" srcId="{BD5ADC21-B1A1-4134-AC59-1F8A1602960A}" destId="{BB644C67-186C-4309-9768-C072405326C3}" srcOrd="0" destOrd="1" presId="urn:microsoft.com/office/officeart/2005/8/layout/hList1"/>
    <dgm:cxn modelId="{63DABCEF-FFE3-4ED6-8476-DB6188A4D064}" srcId="{B0A7C275-0081-4288-9339-396A0ADCD7DC}" destId="{7A0998CE-D201-4510-96A1-8DE4EA75941D}" srcOrd="1" destOrd="0" parTransId="{74E8E241-65C2-4AD5-96EB-DD05A3BC7D13}" sibTransId="{5ED3C554-2974-4E56-B6AA-53EF7AB8C967}"/>
    <dgm:cxn modelId="{9B70F3F1-7AD7-4D74-9E92-B93075ED193A}" type="presOf" srcId="{F8E0103D-9986-4E6A-8E42-61CE62663B16}" destId="{42D11BF9-8596-4F88-BFF8-F783DDA7C9AF}" srcOrd="0" destOrd="0" presId="urn:microsoft.com/office/officeart/2005/8/layout/hList1"/>
    <dgm:cxn modelId="{E2DCF2F3-6194-4E2D-A4F0-7B33D91401FE}" srcId="{14F16C9A-F04C-40CD-BBDE-330F409B0510}" destId="{9510574E-E38A-4567-854A-7171911F1797}" srcOrd="1" destOrd="0" parTransId="{C7A9DB96-47C8-48DB-8558-85EF14460A03}" sibTransId="{761414DB-5A52-476B-A651-A28C4257C45E}"/>
    <dgm:cxn modelId="{455C65F5-5FDE-4AD5-8A41-6312A16DFEF2}" type="presOf" srcId="{9510574E-E38A-4567-854A-7171911F1797}" destId="{473C9963-02B3-47ED-B13D-CED9F3075C88}" srcOrd="0" destOrd="1" presId="urn:microsoft.com/office/officeart/2005/8/layout/hList1"/>
    <dgm:cxn modelId="{E2216E14-D136-407A-AC82-0D71B7005214}" type="presParOf" srcId="{87DFFFFA-BD6C-4399-81B0-64EA0E60FDE8}" destId="{FDA66D38-D9E1-4BFE-A9BA-2C852D8D8087}" srcOrd="0" destOrd="0" presId="urn:microsoft.com/office/officeart/2005/8/layout/hList1"/>
    <dgm:cxn modelId="{AF971BE2-F5E1-44A7-B67A-A52DB7A4E6ED}" type="presParOf" srcId="{FDA66D38-D9E1-4BFE-A9BA-2C852D8D8087}" destId="{57A6E5FE-927E-4B91-98F3-AFD67DA59E70}" srcOrd="0" destOrd="0" presId="urn:microsoft.com/office/officeart/2005/8/layout/hList1"/>
    <dgm:cxn modelId="{01385AED-2354-4670-8A76-F10467F687D0}" type="presParOf" srcId="{FDA66D38-D9E1-4BFE-A9BA-2C852D8D8087}" destId="{4EB55C6B-1633-41A6-8D49-A8F0D21EFD36}" srcOrd="1" destOrd="0" presId="urn:microsoft.com/office/officeart/2005/8/layout/hList1"/>
    <dgm:cxn modelId="{6116AC6E-753C-4D75-8222-D356A115599D}" type="presParOf" srcId="{87DFFFFA-BD6C-4399-81B0-64EA0E60FDE8}" destId="{0FBD3B31-65FD-4A0B-9146-1156AA5EB9FC}" srcOrd="1" destOrd="0" presId="urn:microsoft.com/office/officeart/2005/8/layout/hList1"/>
    <dgm:cxn modelId="{AC38C2AC-2495-46A6-B6AA-6AA7DD633D76}" type="presParOf" srcId="{87DFFFFA-BD6C-4399-81B0-64EA0E60FDE8}" destId="{DBAF8B44-F1FA-4C31-B6D7-E70CF4759FB4}" srcOrd="2" destOrd="0" presId="urn:microsoft.com/office/officeart/2005/8/layout/hList1"/>
    <dgm:cxn modelId="{0A5A1747-98D9-4681-8A5C-985920DF5474}" type="presParOf" srcId="{DBAF8B44-F1FA-4C31-B6D7-E70CF4759FB4}" destId="{94452842-12BF-49F0-BB12-E1CC70078AFC}" srcOrd="0" destOrd="0" presId="urn:microsoft.com/office/officeart/2005/8/layout/hList1"/>
    <dgm:cxn modelId="{BE976C1C-BDC9-45D9-8E5C-4EAE9660EC19}" type="presParOf" srcId="{DBAF8B44-F1FA-4C31-B6D7-E70CF4759FB4}" destId="{473C9963-02B3-47ED-B13D-CED9F3075C88}" srcOrd="1" destOrd="0" presId="urn:microsoft.com/office/officeart/2005/8/layout/hList1"/>
    <dgm:cxn modelId="{29F87071-C3C4-4C08-84D9-3FDBD50B66C4}" type="presParOf" srcId="{87DFFFFA-BD6C-4399-81B0-64EA0E60FDE8}" destId="{782948A0-37DD-4643-9A2A-C78422E07CFA}" srcOrd="3" destOrd="0" presId="urn:microsoft.com/office/officeart/2005/8/layout/hList1"/>
    <dgm:cxn modelId="{C9175F31-A34A-45FD-A09D-8CA6C9C4AA88}" type="presParOf" srcId="{87DFFFFA-BD6C-4399-81B0-64EA0E60FDE8}" destId="{3E192ADC-A6E0-4C07-8EEC-6D3A5485A613}" srcOrd="4" destOrd="0" presId="urn:microsoft.com/office/officeart/2005/8/layout/hList1"/>
    <dgm:cxn modelId="{69C1EE4B-842A-4C63-BB78-EA40BC6A3F35}" type="presParOf" srcId="{3E192ADC-A6E0-4C07-8EEC-6D3A5485A613}" destId="{42D11BF9-8596-4F88-BFF8-F783DDA7C9AF}" srcOrd="0" destOrd="0" presId="urn:microsoft.com/office/officeart/2005/8/layout/hList1"/>
    <dgm:cxn modelId="{1BC7260A-E4E0-46CB-9DF3-15758BBAFD08}" type="presParOf" srcId="{3E192ADC-A6E0-4C07-8EEC-6D3A5485A613}" destId="{BB644C67-186C-4309-9768-C072405326C3}" srcOrd="1" destOrd="0" presId="urn:microsoft.com/office/officeart/2005/8/layout/hList1"/>
    <dgm:cxn modelId="{89CC0A6D-EB63-402C-B73E-116CEB2A59B5}" type="presParOf" srcId="{87DFFFFA-BD6C-4399-81B0-64EA0E60FDE8}" destId="{340DD83B-74B5-4951-B74B-9811B61AAC60}" srcOrd="5" destOrd="0" presId="urn:microsoft.com/office/officeart/2005/8/layout/hList1"/>
    <dgm:cxn modelId="{FF46F6B1-30BA-4FA7-A420-3C6B05F38CFC}" type="presParOf" srcId="{87DFFFFA-BD6C-4399-81B0-64EA0E60FDE8}" destId="{B82C69B8-3310-4C9A-AAB5-C19E19626872}" srcOrd="6" destOrd="0" presId="urn:microsoft.com/office/officeart/2005/8/layout/hList1"/>
    <dgm:cxn modelId="{F9378595-9962-47CB-BCF9-B36A52EBE725}" type="presParOf" srcId="{B82C69B8-3310-4C9A-AAB5-C19E19626872}" destId="{3A39C751-E64E-4521-8E20-2776F287C47E}" srcOrd="0" destOrd="0" presId="urn:microsoft.com/office/officeart/2005/8/layout/hList1"/>
    <dgm:cxn modelId="{F87BF01F-DD48-4D79-975C-6357B19F91CD}" type="presParOf" srcId="{B82C69B8-3310-4C9A-AAB5-C19E19626872}" destId="{ACF7CB99-A8A8-42D4-9430-CED75A2F7EA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E649F1-96AE-46A6-9E4D-7EF2FCE05106}" type="doc">
      <dgm:prSet loTypeId="urn:microsoft.com/office/officeart/2005/8/layout/pyramid1" loCatId="pyramid" qsTypeId="urn:microsoft.com/office/officeart/2005/8/quickstyle/simple1" qsCatId="simple" csTypeId="urn:microsoft.com/office/officeart/2005/8/colors/accent2_3" csCatId="accent2" phldr="1"/>
      <dgm:spPr/>
    </dgm:pt>
    <dgm:pt modelId="{C0ABA27C-F306-4B23-9E66-5885C54F5AA1}">
      <dgm:prSet phldrT="[テキスト]" custT="1"/>
      <dgm:spPr/>
      <dgm:t>
        <a:bodyPr/>
        <a:lstStyle/>
        <a:p>
          <a:endParaRPr kumimoji="1" lang="ja-JP" altLang="en-US" sz="2000" dirty="0"/>
        </a:p>
      </dgm:t>
    </dgm:pt>
    <dgm:pt modelId="{2389BAAF-B21A-4D83-AD85-028C8A583C16}" type="parTrans" cxnId="{5EE170E2-F374-464E-AF49-4EF9B819CAF6}">
      <dgm:prSet/>
      <dgm:spPr/>
      <dgm:t>
        <a:bodyPr/>
        <a:lstStyle/>
        <a:p>
          <a:endParaRPr kumimoji="1" lang="ja-JP" altLang="en-US"/>
        </a:p>
      </dgm:t>
    </dgm:pt>
    <dgm:pt modelId="{203E3C9E-2FFF-45DF-915E-288D7EDF480A}" type="sibTrans" cxnId="{5EE170E2-F374-464E-AF49-4EF9B819CAF6}">
      <dgm:prSet/>
      <dgm:spPr/>
      <dgm:t>
        <a:bodyPr/>
        <a:lstStyle/>
        <a:p>
          <a:endParaRPr kumimoji="1" lang="ja-JP" altLang="en-US"/>
        </a:p>
      </dgm:t>
    </dgm:pt>
    <dgm:pt modelId="{B2D2459A-1C51-4012-88EB-D85506B351FD}">
      <dgm:prSet phldrT="[テキスト]" custT="1"/>
      <dgm:spPr/>
      <dgm:t>
        <a:bodyPr/>
        <a:lstStyle/>
        <a:p>
          <a:endParaRPr kumimoji="1" lang="en-US" altLang="ja-JP" sz="1800" dirty="0"/>
        </a:p>
      </dgm:t>
    </dgm:pt>
    <dgm:pt modelId="{0FACF3DA-C905-43D5-A936-68929C869F24}" type="parTrans" cxnId="{52832B62-EA3F-4EBF-828A-C39A9BAC8FFB}">
      <dgm:prSet/>
      <dgm:spPr/>
      <dgm:t>
        <a:bodyPr/>
        <a:lstStyle/>
        <a:p>
          <a:endParaRPr kumimoji="1" lang="ja-JP" altLang="en-US"/>
        </a:p>
      </dgm:t>
    </dgm:pt>
    <dgm:pt modelId="{F440865C-914E-439A-84EA-AEFBFDFE50D6}" type="sibTrans" cxnId="{52832B62-EA3F-4EBF-828A-C39A9BAC8FFB}">
      <dgm:prSet/>
      <dgm:spPr/>
      <dgm:t>
        <a:bodyPr/>
        <a:lstStyle/>
        <a:p>
          <a:endParaRPr kumimoji="1" lang="ja-JP" altLang="en-US"/>
        </a:p>
      </dgm:t>
    </dgm:pt>
    <dgm:pt modelId="{ED682F7A-EE56-44C1-AA89-426AD73CC5B4}">
      <dgm:prSet phldrT="[テキスト]" custT="1"/>
      <dgm:spPr/>
      <dgm:t>
        <a:bodyPr/>
        <a:lstStyle/>
        <a:p>
          <a:endParaRPr kumimoji="1" lang="ja-JP" altLang="en-US" sz="2000" dirty="0"/>
        </a:p>
      </dgm:t>
    </dgm:pt>
    <dgm:pt modelId="{4F09E038-0EED-4B15-9369-9E7E42FEFB08}" type="parTrans" cxnId="{2A5A8B72-3F88-4DFF-80F4-827E85892D47}">
      <dgm:prSet/>
      <dgm:spPr/>
      <dgm:t>
        <a:bodyPr/>
        <a:lstStyle/>
        <a:p>
          <a:endParaRPr kumimoji="1" lang="ja-JP" altLang="en-US"/>
        </a:p>
      </dgm:t>
    </dgm:pt>
    <dgm:pt modelId="{9081C5BA-85F4-43D2-944E-3E12BF5424C5}" type="sibTrans" cxnId="{2A5A8B72-3F88-4DFF-80F4-827E85892D47}">
      <dgm:prSet/>
      <dgm:spPr/>
      <dgm:t>
        <a:bodyPr/>
        <a:lstStyle/>
        <a:p>
          <a:endParaRPr kumimoji="1" lang="ja-JP" altLang="en-US"/>
        </a:p>
      </dgm:t>
    </dgm:pt>
    <dgm:pt modelId="{7573C812-0C1C-4458-8E0B-03D52662535B}" type="pres">
      <dgm:prSet presAssocID="{ADE649F1-96AE-46A6-9E4D-7EF2FCE05106}" presName="Name0" presStyleCnt="0">
        <dgm:presLayoutVars>
          <dgm:dir/>
          <dgm:animLvl val="lvl"/>
          <dgm:resizeHandles val="exact"/>
        </dgm:presLayoutVars>
      </dgm:prSet>
      <dgm:spPr/>
    </dgm:pt>
    <dgm:pt modelId="{FC3056E5-307C-4C78-A49E-9F221FB05E69}" type="pres">
      <dgm:prSet presAssocID="{C0ABA27C-F306-4B23-9E66-5885C54F5AA1}" presName="Name8" presStyleCnt="0"/>
      <dgm:spPr/>
    </dgm:pt>
    <dgm:pt modelId="{CCC89B07-0CA2-4A49-8524-0969433AD78E}" type="pres">
      <dgm:prSet presAssocID="{C0ABA27C-F306-4B23-9E66-5885C54F5AA1}" presName="level" presStyleLbl="node1" presStyleIdx="0" presStyleCnt="3">
        <dgm:presLayoutVars>
          <dgm:chMax val="1"/>
          <dgm:bulletEnabled val="1"/>
        </dgm:presLayoutVars>
      </dgm:prSet>
      <dgm:spPr/>
    </dgm:pt>
    <dgm:pt modelId="{E216C247-3954-41E2-8E40-7124666678D0}" type="pres">
      <dgm:prSet presAssocID="{C0ABA27C-F306-4B23-9E66-5885C54F5AA1}" presName="levelTx" presStyleLbl="revTx" presStyleIdx="0" presStyleCnt="0">
        <dgm:presLayoutVars>
          <dgm:chMax val="1"/>
          <dgm:bulletEnabled val="1"/>
        </dgm:presLayoutVars>
      </dgm:prSet>
      <dgm:spPr/>
    </dgm:pt>
    <dgm:pt modelId="{EDB3A12C-5637-4D39-A690-6998196E5EFD}" type="pres">
      <dgm:prSet presAssocID="{B2D2459A-1C51-4012-88EB-D85506B351FD}" presName="Name8" presStyleCnt="0"/>
      <dgm:spPr/>
    </dgm:pt>
    <dgm:pt modelId="{5790B5D0-79B7-4E48-9D43-A1D669B354A0}" type="pres">
      <dgm:prSet presAssocID="{B2D2459A-1C51-4012-88EB-D85506B351FD}" presName="level" presStyleLbl="node1" presStyleIdx="1" presStyleCnt="3">
        <dgm:presLayoutVars>
          <dgm:chMax val="1"/>
          <dgm:bulletEnabled val="1"/>
        </dgm:presLayoutVars>
      </dgm:prSet>
      <dgm:spPr/>
    </dgm:pt>
    <dgm:pt modelId="{119D8B23-A8A6-41ED-9726-AF85BC86868F}" type="pres">
      <dgm:prSet presAssocID="{B2D2459A-1C51-4012-88EB-D85506B351FD}" presName="levelTx" presStyleLbl="revTx" presStyleIdx="0" presStyleCnt="0">
        <dgm:presLayoutVars>
          <dgm:chMax val="1"/>
          <dgm:bulletEnabled val="1"/>
        </dgm:presLayoutVars>
      </dgm:prSet>
      <dgm:spPr/>
    </dgm:pt>
    <dgm:pt modelId="{2B4869AA-0C95-4F39-9427-83B18CC3D589}" type="pres">
      <dgm:prSet presAssocID="{ED682F7A-EE56-44C1-AA89-426AD73CC5B4}" presName="Name8" presStyleCnt="0"/>
      <dgm:spPr/>
    </dgm:pt>
    <dgm:pt modelId="{AE36B0E8-7B59-4986-AFF6-9DD1B881A7CA}" type="pres">
      <dgm:prSet presAssocID="{ED682F7A-EE56-44C1-AA89-426AD73CC5B4}" presName="level" presStyleLbl="node1" presStyleIdx="2" presStyleCnt="3">
        <dgm:presLayoutVars>
          <dgm:chMax val="1"/>
          <dgm:bulletEnabled val="1"/>
        </dgm:presLayoutVars>
      </dgm:prSet>
      <dgm:spPr/>
    </dgm:pt>
    <dgm:pt modelId="{FF2BDD2C-3DD9-4F64-99B2-E240996B5CF8}" type="pres">
      <dgm:prSet presAssocID="{ED682F7A-EE56-44C1-AA89-426AD73CC5B4}" presName="levelTx" presStyleLbl="revTx" presStyleIdx="0" presStyleCnt="0">
        <dgm:presLayoutVars>
          <dgm:chMax val="1"/>
          <dgm:bulletEnabled val="1"/>
        </dgm:presLayoutVars>
      </dgm:prSet>
      <dgm:spPr/>
    </dgm:pt>
  </dgm:ptLst>
  <dgm:cxnLst>
    <dgm:cxn modelId="{5AE11A28-D644-41C6-AC5F-DCE0B727F734}" type="presOf" srcId="{ED682F7A-EE56-44C1-AA89-426AD73CC5B4}" destId="{FF2BDD2C-3DD9-4F64-99B2-E240996B5CF8}" srcOrd="1" destOrd="0" presId="urn:microsoft.com/office/officeart/2005/8/layout/pyramid1"/>
    <dgm:cxn modelId="{52832B62-EA3F-4EBF-828A-C39A9BAC8FFB}" srcId="{ADE649F1-96AE-46A6-9E4D-7EF2FCE05106}" destId="{B2D2459A-1C51-4012-88EB-D85506B351FD}" srcOrd="1" destOrd="0" parTransId="{0FACF3DA-C905-43D5-A936-68929C869F24}" sibTransId="{F440865C-914E-439A-84EA-AEFBFDFE50D6}"/>
    <dgm:cxn modelId="{0CDA8670-5A49-4829-B79A-9C2A8B611A9F}" type="presOf" srcId="{B2D2459A-1C51-4012-88EB-D85506B351FD}" destId="{119D8B23-A8A6-41ED-9726-AF85BC86868F}" srcOrd="1" destOrd="0" presId="urn:microsoft.com/office/officeart/2005/8/layout/pyramid1"/>
    <dgm:cxn modelId="{2A5A8B72-3F88-4DFF-80F4-827E85892D47}" srcId="{ADE649F1-96AE-46A6-9E4D-7EF2FCE05106}" destId="{ED682F7A-EE56-44C1-AA89-426AD73CC5B4}" srcOrd="2" destOrd="0" parTransId="{4F09E038-0EED-4B15-9369-9E7E42FEFB08}" sibTransId="{9081C5BA-85F4-43D2-944E-3E12BF5424C5}"/>
    <dgm:cxn modelId="{2BFADA84-A801-4183-AF4B-BF56022DE34C}" type="presOf" srcId="{C0ABA27C-F306-4B23-9E66-5885C54F5AA1}" destId="{CCC89B07-0CA2-4A49-8524-0969433AD78E}" srcOrd="0" destOrd="0" presId="urn:microsoft.com/office/officeart/2005/8/layout/pyramid1"/>
    <dgm:cxn modelId="{CC3BF696-A6C1-4B97-B0EB-A82304F8B515}" type="presOf" srcId="{ADE649F1-96AE-46A6-9E4D-7EF2FCE05106}" destId="{7573C812-0C1C-4458-8E0B-03D52662535B}" srcOrd="0" destOrd="0" presId="urn:microsoft.com/office/officeart/2005/8/layout/pyramid1"/>
    <dgm:cxn modelId="{6C9541A4-9F03-49EF-86E5-E8B0E9802B74}" type="presOf" srcId="{C0ABA27C-F306-4B23-9E66-5885C54F5AA1}" destId="{E216C247-3954-41E2-8E40-7124666678D0}" srcOrd="1" destOrd="0" presId="urn:microsoft.com/office/officeart/2005/8/layout/pyramid1"/>
    <dgm:cxn modelId="{36BA1AAE-7433-4274-B584-C2810C423595}" type="presOf" srcId="{ED682F7A-EE56-44C1-AA89-426AD73CC5B4}" destId="{AE36B0E8-7B59-4986-AFF6-9DD1B881A7CA}" srcOrd="0" destOrd="0" presId="urn:microsoft.com/office/officeart/2005/8/layout/pyramid1"/>
    <dgm:cxn modelId="{4138F1D4-8712-4B21-AF48-82F34EB75995}" type="presOf" srcId="{B2D2459A-1C51-4012-88EB-D85506B351FD}" destId="{5790B5D0-79B7-4E48-9D43-A1D669B354A0}" srcOrd="0" destOrd="0" presId="urn:microsoft.com/office/officeart/2005/8/layout/pyramid1"/>
    <dgm:cxn modelId="{5EE170E2-F374-464E-AF49-4EF9B819CAF6}" srcId="{ADE649F1-96AE-46A6-9E4D-7EF2FCE05106}" destId="{C0ABA27C-F306-4B23-9E66-5885C54F5AA1}" srcOrd="0" destOrd="0" parTransId="{2389BAAF-B21A-4D83-AD85-028C8A583C16}" sibTransId="{203E3C9E-2FFF-45DF-915E-288D7EDF480A}"/>
    <dgm:cxn modelId="{3C06EB53-52E8-40C3-8172-4BB1E3BDA8F7}" type="presParOf" srcId="{7573C812-0C1C-4458-8E0B-03D52662535B}" destId="{FC3056E5-307C-4C78-A49E-9F221FB05E69}" srcOrd="0" destOrd="0" presId="urn:microsoft.com/office/officeart/2005/8/layout/pyramid1"/>
    <dgm:cxn modelId="{3B583F6E-DBDE-44B7-B43B-D83425014CFD}" type="presParOf" srcId="{FC3056E5-307C-4C78-A49E-9F221FB05E69}" destId="{CCC89B07-0CA2-4A49-8524-0969433AD78E}" srcOrd="0" destOrd="0" presId="urn:microsoft.com/office/officeart/2005/8/layout/pyramid1"/>
    <dgm:cxn modelId="{86A8CC8D-1405-4F41-B34F-F6BC44C411C6}" type="presParOf" srcId="{FC3056E5-307C-4C78-A49E-9F221FB05E69}" destId="{E216C247-3954-41E2-8E40-7124666678D0}" srcOrd="1" destOrd="0" presId="urn:microsoft.com/office/officeart/2005/8/layout/pyramid1"/>
    <dgm:cxn modelId="{60659438-45A8-4768-8F27-C84663603662}" type="presParOf" srcId="{7573C812-0C1C-4458-8E0B-03D52662535B}" destId="{EDB3A12C-5637-4D39-A690-6998196E5EFD}" srcOrd="1" destOrd="0" presId="urn:microsoft.com/office/officeart/2005/8/layout/pyramid1"/>
    <dgm:cxn modelId="{D77C079E-526A-4E4C-875C-B1C478EE98B9}" type="presParOf" srcId="{EDB3A12C-5637-4D39-A690-6998196E5EFD}" destId="{5790B5D0-79B7-4E48-9D43-A1D669B354A0}" srcOrd="0" destOrd="0" presId="urn:microsoft.com/office/officeart/2005/8/layout/pyramid1"/>
    <dgm:cxn modelId="{63759B4B-BBBE-4186-B921-C29E9091C661}" type="presParOf" srcId="{EDB3A12C-5637-4D39-A690-6998196E5EFD}" destId="{119D8B23-A8A6-41ED-9726-AF85BC86868F}" srcOrd="1" destOrd="0" presId="urn:microsoft.com/office/officeart/2005/8/layout/pyramid1"/>
    <dgm:cxn modelId="{AB53109B-C8A6-448B-AB6F-86F8BA7A6FD7}" type="presParOf" srcId="{7573C812-0C1C-4458-8E0B-03D52662535B}" destId="{2B4869AA-0C95-4F39-9427-83B18CC3D589}" srcOrd="2" destOrd="0" presId="urn:microsoft.com/office/officeart/2005/8/layout/pyramid1"/>
    <dgm:cxn modelId="{B89B2F5D-1FC9-4848-8F80-FAFDB3ECA61F}" type="presParOf" srcId="{2B4869AA-0C95-4F39-9427-83B18CC3D589}" destId="{AE36B0E8-7B59-4986-AFF6-9DD1B881A7CA}" srcOrd="0" destOrd="0" presId="urn:microsoft.com/office/officeart/2005/8/layout/pyramid1"/>
    <dgm:cxn modelId="{492F025D-BE40-49F7-8E03-0B909CA89348}" type="presParOf" srcId="{2B4869AA-0C95-4F39-9427-83B18CC3D589}" destId="{FF2BDD2C-3DD9-4F64-99B2-E240996B5CF8}"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8E65AB-65FD-4DB1-A2CA-E134CD5750E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kumimoji="1" lang="ja-JP" altLang="en-US"/>
        </a:p>
      </dgm:t>
    </dgm:pt>
    <dgm:pt modelId="{D97E2949-60D2-4D8F-8FDD-3902ECF29421}">
      <dgm:prSet phldrT="[テキスト]" custT="1"/>
      <dgm:spPr/>
      <dgm:t>
        <a:bodyPr/>
        <a:lstStyle/>
        <a:p>
          <a:r>
            <a:rPr kumimoji="1" lang="ja-JP" altLang="en-US" sz="1500" b="1" i="0" u="none" strike="noStrike" cap="none" spc="0" normalizeH="0" baseline="0" noProof="0">
              <a:ln/>
              <a:effectLst/>
              <a:uLnTx/>
              <a:uFillTx/>
              <a:latin typeface="游ゴシック" panose="020F0502020204030204"/>
              <a:ea typeface="游ゴシック" panose="020B0400000000000000" pitchFamily="50" charset="-128"/>
              <a:cs typeface="+mn-cs"/>
            </a:rPr>
            <a:t>相談支援</a:t>
          </a:r>
          <a:endParaRPr kumimoji="1" lang="ja-JP" altLang="en-US" sz="1500" b="1" dirty="0"/>
        </a:p>
      </dgm:t>
    </dgm:pt>
    <dgm:pt modelId="{5EBCA8BD-213E-4BCB-8120-068486586CCB}" type="parTrans" cxnId="{23E9E347-B92C-48A8-B6EB-78AC230C28B6}">
      <dgm:prSet/>
      <dgm:spPr/>
      <dgm:t>
        <a:bodyPr/>
        <a:lstStyle/>
        <a:p>
          <a:endParaRPr kumimoji="1" lang="ja-JP" altLang="en-US" sz="2000"/>
        </a:p>
      </dgm:t>
    </dgm:pt>
    <dgm:pt modelId="{104FD77E-D376-4963-AB9A-098CE1A2BA13}" type="sibTrans" cxnId="{23E9E347-B92C-48A8-B6EB-78AC230C28B6}">
      <dgm:prSet/>
      <dgm:spPr/>
      <dgm:t>
        <a:bodyPr/>
        <a:lstStyle/>
        <a:p>
          <a:endParaRPr kumimoji="1" lang="ja-JP" altLang="en-US" sz="2000"/>
        </a:p>
      </dgm:t>
    </dgm:pt>
    <dgm:pt modelId="{D91BD1E6-E4AD-4C54-B378-51254BD65831}">
      <dgm:prSet phldrT="[テキスト]" custT="1"/>
      <dgm:spPr/>
      <dgm:t>
        <a:bodyPr/>
        <a:lstStyle/>
        <a:p>
          <a:r>
            <a:rPr kumimoji="1" lang="ja-JP" altLang="en-US" sz="1100" dirty="0"/>
            <a:t>相談に応じ、</a:t>
          </a:r>
          <a:r>
            <a:rPr kumimoji="1" lang="ja-JP" altLang="en-US" sz="1100" b="0" i="0" u="none" strike="noStrike" cap="none" spc="0" normalizeH="0" baseline="0" noProof="0" dirty="0">
              <a:ln/>
              <a:effectLst/>
              <a:uLnTx/>
              <a:uFillTx/>
              <a:latin typeface="游ゴシック" panose="020F0502020204030204"/>
              <a:ea typeface="游ゴシック" panose="020B0400000000000000" pitchFamily="50" charset="-128"/>
              <a:cs typeface="+mn-cs"/>
            </a:rPr>
            <a:t>適切な指導又は助言、情報提供を行う</a:t>
          </a:r>
          <a:endParaRPr kumimoji="1" lang="ja-JP" altLang="en-US" sz="1100" dirty="0"/>
        </a:p>
      </dgm:t>
    </dgm:pt>
    <dgm:pt modelId="{2B4113FF-7CE3-4C7E-A112-01330D802477}" type="parTrans" cxnId="{FD4D2215-C8E8-4AB0-A7F4-0A9C5DC1ADB7}">
      <dgm:prSet/>
      <dgm:spPr/>
      <dgm:t>
        <a:bodyPr/>
        <a:lstStyle/>
        <a:p>
          <a:endParaRPr kumimoji="1" lang="ja-JP" altLang="en-US" sz="2000"/>
        </a:p>
      </dgm:t>
    </dgm:pt>
    <dgm:pt modelId="{C5676967-D7A3-43C2-A427-6CDE5CFB0CE9}" type="sibTrans" cxnId="{FD4D2215-C8E8-4AB0-A7F4-0A9C5DC1ADB7}">
      <dgm:prSet/>
      <dgm:spPr/>
      <dgm:t>
        <a:bodyPr/>
        <a:lstStyle/>
        <a:p>
          <a:endParaRPr kumimoji="1" lang="ja-JP" altLang="en-US" sz="2000"/>
        </a:p>
      </dgm:t>
    </dgm:pt>
    <dgm:pt modelId="{6B20FFAE-EFAC-45AC-B1E2-525431CE463F}">
      <dgm:prSet phldrT="[テキスト]" custT="1"/>
      <dgm:spPr/>
      <dgm:t>
        <a:bodyPr/>
        <a:lstStyle/>
        <a:p>
          <a:r>
            <a:rPr kumimoji="1" lang="ja-JP" altLang="en-US" sz="1100" dirty="0"/>
            <a:t>相談は来所や訪問、電話やインターネット等により受ける。</a:t>
          </a:r>
        </a:p>
      </dgm:t>
    </dgm:pt>
    <dgm:pt modelId="{0C235820-3DC3-457B-932F-CABD8042EB94}" type="parTrans" cxnId="{9DBDF828-6F1D-40EF-A6B7-778DFC521F3A}">
      <dgm:prSet/>
      <dgm:spPr/>
      <dgm:t>
        <a:bodyPr/>
        <a:lstStyle/>
        <a:p>
          <a:endParaRPr kumimoji="1" lang="ja-JP" altLang="en-US" sz="2000"/>
        </a:p>
      </dgm:t>
    </dgm:pt>
    <dgm:pt modelId="{6532EE4A-08B4-4CF5-B844-B4B4073D7B2F}" type="sibTrans" cxnId="{9DBDF828-6F1D-40EF-A6B7-778DFC521F3A}">
      <dgm:prSet/>
      <dgm:spPr/>
      <dgm:t>
        <a:bodyPr/>
        <a:lstStyle/>
        <a:p>
          <a:endParaRPr kumimoji="1" lang="ja-JP" altLang="en-US" sz="2000"/>
        </a:p>
      </dgm:t>
    </dgm:pt>
    <dgm:pt modelId="{C1AF7FF7-BF60-4E2D-9E76-6E793EC606F0}">
      <dgm:prSet phldrT="[テキスト]" custT="1"/>
      <dgm:spPr/>
      <dgm:t>
        <a:bodyPr/>
        <a:lstStyle/>
        <a:p>
          <a:r>
            <a:rPr kumimoji="1" lang="ja-JP" altLang="en-US" sz="1500" b="1" i="0" u="none" strike="noStrike" cap="none" spc="0" normalizeH="0" baseline="0" noProof="0">
              <a:ln/>
              <a:effectLst/>
              <a:uLnTx/>
              <a:uFillTx/>
              <a:latin typeface="游ゴシック" panose="020F0502020204030204"/>
              <a:ea typeface="游ゴシック" panose="020B0400000000000000" pitchFamily="50" charset="-128"/>
              <a:cs typeface="+mn-cs"/>
            </a:rPr>
            <a:t>発達支援</a:t>
          </a:r>
          <a:endParaRPr kumimoji="1" lang="ja-JP" altLang="en-US" sz="1500" b="1" dirty="0"/>
        </a:p>
      </dgm:t>
    </dgm:pt>
    <dgm:pt modelId="{70E25185-AB4E-420F-8885-6871E6C0BDA3}" type="parTrans" cxnId="{A430FA34-2FB8-4DFC-9715-93E8D22D1798}">
      <dgm:prSet/>
      <dgm:spPr/>
      <dgm:t>
        <a:bodyPr/>
        <a:lstStyle/>
        <a:p>
          <a:endParaRPr kumimoji="1" lang="ja-JP" altLang="en-US" sz="2000"/>
        </a:p>
      </dgm:t>
    </dgm:pt>
    <dgm:pt modelId="{FE58B591-D24B-4BD9-9E00-37D170EE56ED}" type="sibTrans" cxnId="{A430FA34-2FB8-4DFC-9715-93E8D22D1798}">
      <dgm:prSet/>
      <dgm:spPr/>
      <dgm:t>
        <a:bodyPr/>
        <a:lstStyle/>
        <a:p>
          <a:endParaRPr kumimoji="1" lang="ja-JP" altLang="en-US" sz="2000"/>
        </a:p>
      </dgm:t>
    </dgm:pt>
    <dgm:pt modelId="{04EE4D5A-7FEF-444C-99EB-4657C760E9EB}">
      <dgm:prSet phldrT="[テキスト]" custT="1"/>
      <dgm:spPr/>
      <dgm:t>
        <a:bodyPr/>
        <a:lstStyle/>
        <a:p>
          <a:r>
            <a:rPr kumimoji="1" lang="ja-JP" altLang="en-US" sz="1100" dirty="0"/>
            <a:t>相談に応じ、必要に応じて医学的診断・心理判定を行う</a:t>
          </a:r>
        </a:p>
      </dgm:t>
    </dgm:pt>
    <dgm:pt modelId="{0AF00758-2C34-40DD-AF9C-BD6E80F63CF1}" type="parTrans" cxnId="{EAA6590F-703D-4142-8E7A-CD78DFD239FD}">
      <dgm:prSet/>
      <dgm:spPr/>
      <dgm:t>
        <a:bodyPr/>
        <a:lstStyle/>
        <a:p>
          <a:endParaRPr kumimoji="1" lang="ja-JP" altLang="en-US" sz="2000"/>
        </a:p>
      </dgm:t>
    </dgm:pt>
    <dgm:pt modelId="{129A2B75-25D8-4E6A-9C12-FDC69FAEAAED}" type="sibTrans" cxnId="{EAA6590F-703D-4142-8E7A-CD78DFD239FD}">
      <dgm:prSet/>
      <dgm:spPr/>
      <dgm:t>
        <a:bodyPr/>
        <a:lstStyle/>
        <a:p>
          <a:endParaRPr kumimoji="1" lang="ja-JP" altLang="en-US" sz="2000"/>
        </a:p>
      </dgm:t>
    </dgm:pt>
    <dgm:pt modelId="{B903D1FB-0AB2-48A5-A99A-18EE23A618E3}">
      <dgm:prSet phldrT="[テキスト]" custT="1"/>
      <dgm:spPr/>
      <dgm:t>
        <a:bodyPr/>
        <a:lstStyle/>
        <a:p>
          <a:r>
            <a:rPr kumimoji="1" lang="ja-JP" altLang="en-US" sz="1100" u="none" dirty="0"/>
            <a:t>施設や保育所等へ入所している場合、発達支援方法に関する助言・指導を行う</a:t>
          </a:r>
        </a:p>
      </dgm:t>
    </dgm:pt>
    <dgm:pt modelId="{001D3779-5142-45AA-A3AD-B60835613F4B}" type="parTrans" cxnId="{0E69E175-2AE3-4587-8FE6-D5EB57D44B06}">
      <dgm:prSet/>
      <dgm:spPr/>
      <dgm:t>
        <a:bodyPr/>
        <a:lstStyle/>
        <a:p>
          <a:endParaRPr kumimoji="1" lang="ja-JP" altLang="en-US" sz="2000"/>
        </a:p>
      </dgm:t>
    </dgm:pt>
    <dgm:pt modelId="{0906ACFF-FCAE-4A52-9235-26F34E3785EC}" type="sibTrans" cxnId="{0E69E175-2AE3-4587-8FE6-D5EB57D44B06}">
      <dgm:prSet/>
      <dgm:spPr/>
      <dgm:t>
        <a:bodyPr/>
        <a:lstStyle/>
        <a:p>
          <a:endParaRPr kumimoji="1" lang="ja-JP" altLang="en-US" sz="2000"/>
        </a:p>
      </dgm:t>
    </dgm:pt>
    <dgm:pt modelId="{7B073812-3A24-4D16-A782-6909DC9D5746}">
      <dgm:prSet phldrT="[テキスト]" custT="1"/>
      <dgm:spPr/>
      <dgm:t>
        <a:bodyPr/>
        <a:lstStyle/>
        <a:p>
          <a:r>
            <a:rPr kumimoji="1" lang="ja-JP" altLang="en-US" sz="1500" b="1" i="0" u="none" strike="noStrike" cap="none" spc="0" normalizeH="0" baseline="0" noProof="0">
              <a:ln/>
              <a:effectLst/>
              <a:uLnTx/>
              <a:uFillTx/>
              <a:latin typeface="游ゴシック" panose="020F0502020204030204"/>
              <a:ea typeface="游ゴシック" panose="020B0400000000000000" pitchFamily="50" charset="-128"/>
              <a:cs typeface="+mn-cs"/>
            </a:rPr>
            <a:t>就労支援</a:t>
          </a:r>
          <a:endParaRPr kumimoji="1" lang="ja-JP" altLang="en-US" sz="1500" b="1" dirty="0"/>
        </a:p>
      </dgm:t>
    </dgm:pt>
    <dgm:pt modelId="{38BD1534-BCBE-464A-8DAD-2B0501B141DD}" type="parTrans" cxnId="{E787E70F-ECE1-4BC0-AD76-214B973C0494}">
      <dgm:prSet/>
      <dgm:spPr/>
      <dgm:t>
        <a:bodyPr/>
        <a:lstStyle/>
        <a:p>
          <a:endParaRPr kumimoji="1" lang="ja-JP" altLang="en-US" sz="2000"/>
        </a:p>
      </dgm:t>
    </dgm:pt>
    <dgm:pt modelId="{F39AD966-6AC6-4404-9194-501CF7B5E713}" type="sibTrans" cxnId="{E787E70F-ECE1-4BC0-AD76-214B973C0494}">
      <dgm:prSet/>
      <dgm:spPr/>
      <dgm:t>
        <a:bodyPr/>
        <a:lstStyle/>
        <a:p>
          <a:endParaRPr kumimoji="1" lang="ja-JP" altLang="en-US" sz="2000"/>
        </a:p>
      </dgm:t>
    </dgm:pt>
    <dgm:pt modelId="{21BDD9F5-7D1D-4CEB-A294-D732D9DBA676}">
      <dgm:prSet phldrT="[テキスト]" custT="1"/>
      <dgm:spPr/>
      <dgm:t>
        <a:bodyPr/>
        <a:lstStyle/>
        <a:p>
          <a:r>
            <a:rPr kumimoji="1" lang="ja-JP" altLang="en-US" sz="1100" dirty="0"/>
            <a:t>各分野との連携を図る</a:t>
          </a:r>
        </a:p>
      </dgm:t>
    </dgm:pt>
    <dgm:pt modelId="{7BB3A67C-F412-494C-8FCD-214267CECB2A}" type="parTrans" cxnId="{9A0E63F4-C772-4C93-AA42-E8C7B7EC1851}">
      <dgm:prSet/>
      <dgm:spPr/>
      <dgm:t>
        <a:bodyPr/>
        <a:lstStyle/>
        <a:p>
          <a:endParaRPr kumimoji="1" lang="ja-JP" altLang="en-US" sz="2000"/>
        </a:p>
      </dgm:t>
    </dgm:pt>
    <dgm:pt modelId="{3B993614-5689-4D7C-AAC3-2AB9359790CB}" type="sibTrans" cxnId="{9A0E63F4-C772-4C93-AA42-E8C7B7EC1851}">
      <dgm:prSet/>
      <dgm:spPr/>
      <dgm:t>
        <a:bodyPr/>
        <a:lstStyle/>
        <a:p>
          <a:endParaRPr kumimoji="1" lang="ja-JP" altLang="en-US" sz="2000"/>
        </a:p>
      </dgm:t>
    </dgm:pt>
    <dgm:pt modelId="{B3295CFE-EB6E-4BB6-A7B6-1727568F5BCB}">
      <dgm:prSet phldrT="[テキスト]" custT="1"/>
      <dgm:spPr/>
      <dgm:t>
        <a:bodyPr/>
        <a:lstStyle/>
        <a:p>
          <a:r>
            <a:rPr kumimoji="1" lang="ja-JP" altLang="en-US" sz="1100" dirty="0"/>
            <a:t>定期的に連絡協議会を開催する</a:t>
          </a:r>
        </a:p>
      </dgm:t>
    </dgm:pt>
    <dgm:pt modelId="{4FEEE8BD-AE46-4CB9-BD8C-ECF1C3A91973}" type="parTrans" cxnId="{DF97A588-6336-4442-B2B5-D8D62B5CD536}">
      <dgm:prSet/>
      <dgm:spPr/>
      <dgm:t>
        <a:bodyPr/>
        <a:lstStyle/>
        <a:p>
          <a:endParaRPr kumimoji="1" lang="ja-JP" altLang="en-US" sz="2000"/>
        </a:p>
      </dgm:t>
    </dgm:pt>
    <dgm:pt modelId="{E87046F5-D981-4580-9971-A7FB577DFE85}" type="sibTrans" cxnId="{DF97A588-6336-4442-B2B5-D8D62B5CD536}">
      <dgm:prSet/>
      <dgm:spPr/>
      <dgm:t>
        <a:bodyPr/>
        <a:lstStyle/>
        <a:p>
          <a:endParaRPr kumimoji="1" lang="ja-JP" altLang="en-US" sz="2000"/>
        </a:p>
      </dgm:t>
    </dgm:pt>
    <dgm:pt modelId="{1F660580-1B15-4284-B508-5917E016F47C}">
      <dgm:prSet phldrT="[テキスト]" custT="1"/>
      <dgm:spPr/>
      <dgm:t>
        <a:bodyPr/>
        <a:lstStyle/>
        <a:p>
          <a:r>
            <a:rPr kumimoji="1" lang="ja-JP" altLang="en-US" sz="1500" b="1" dirty="0"/>
            <a:t>啓発及び研修</a:t>
          </a:r>
        </a:p>
      </dgm:t>
    </dgm:pt>
    <dgm:pt modelId="{6D098B5F-6B0B-436F-90E6-81B4BDB4ED42}" type="parTrans" cxnId="{B6E94E72-7731-4F81-B518-F45E253CD7D4}">
      <dgm:prSet/>
      <dgm:spPr/>
      <dgm:t>
        <a:bodyPr/>
        <a:lstStyle/>
        <a:p>
          <a:endParaRPr kumimoji="1" lang="ja-JP" altLang="en-US" sz="2000"/>
        </a:p>
      </dgm:t>
    </dgm:pt>
    <dgm:pt modelId="{BA7FA3DF-D209-44A7-B894-ECDA64DE4565}" type="sibTrans" cxnId="{B6E94E72-7731-4F81-B518-F45E253CD7D4}">
      <dgm:prSet/>
      <dgm:spPr/>
      <dgm:t>
        <a:bodyPr/>
        <a:lstStyle/>
        <a:p>
          <a:endParaRPr kumimoji="1" lang="ja-JP" altLang="en-US" sz="2000"/>
        </a:p>
      </dgm:t>
    </dgm:pt>
    <dgm:pt modelId="{0DEDE401-85F1-4DF4-A6F6-4D8542179689}">
      <dgm:prSet custT="1"/>
      <dgm:spPr/>
      <dgm:t>
        <a:bodyPr/>
        <a:lstStyle/>
        <a:p>
          <a:r>
            <a:rPr kumimoji="1" lang="ja-JP" altLang="en-US" sz="1500" b="1" dirty="0"/>
            <a:t>関係機関との連携</a:t>
          </a:r>
        </a:p>
      </dgm:t>
    </dgm:pt>
    <dgm:pt modelId="{3876570E-F2D2-44C5-A51B-A24E92782070}" type="parTrans" cxnId="{24C47397-986E-479F-8F89-C12CDA7F88EC}">
      <dgm:prSet/>
      <dgm:spPr/>
      <dgm:t>
        <a:bodyPr/>
        <a:lstStyle/>
        <a:p>
          <a:endParaRPr kumimoji="1" lang="ja-JP" altLang="en-US" sz="2000"/>
        </a:p>
      </dgm:t>
    </dgm:pt>
    <dgm:pt modelId="{D17A0094-6452-49AF-84D8-5651A2DE0AEE}" type="sibTrans" cxnId="{24C47397-986E-479F-8F89-C12CDA7F88EC}">
      <dgm:prSet/>
      <dgm:spPr/>
      <dgm:t>
        <a:bodyPr/>
        <a:lstStyle/>
        <a:p>
          <a:endParaRPr kumimoji="1" lang="ja-JP" altLang="en-US" sz="2000"/>
        </a:p>
      </dgm:t>
    </dgm:pt>
    <dgm:pt modelId="{5FBD0C52-739B-4266-ADDB-4C108BEF2F79}">
      <dgm:prSet custT="1"/>
      <dgm:spPr/>
      <dgm:t>
        <a:bodyPr/>
        <a:lstStyle/>
        <a:p>
          <a:r>
            <a:rPr kumimoji="1" lang="ja-JP" altLang="en-US" sz="1100" dirty="0"/>
            <a:t>就労に向けて必要な相談支援を行い、関係機関と連携を図る</a:t>
          </a:r>
        </a:p>
      </dgm:t>
    </dgm:pt>
    <dgm:pt modelId="{61C86EC3-9201-442D-9B01-4BD5C8FFFDC5}" type="parTrans" cxnId="{2E020D69-DF0C-4B2C-8BAF-A559D290A902}">
      <dgm:prSet/>
      <dgm:spPr/>
      <dgm:t>
        <a:bodyPr/>
        <a:lstStyle/>
        <a:p>
          <a:endParaRPr kumimoji="1" lang="ja-JP" altLang="en-US" sz="2000"/>
        </a:p>
      </dgm:t>
    </dgm:pt>
    <dgm:pt modelId="{B6A531EF-60AA-4088-B849-52EE2EECBFFC}" type="sibTrans" cxnId="{2E020D69-DF0C-4B2C-8BAF-A559D290A902}">
      <dgm:prSet/>
      <dgm:spPr/>
      <dgm:t>
        <a:bodyPr/>
        <a:lstStyle/>
        <a:p>
          <a:endParaRPr kumimoji="1" lang="ja-JP" altLang="en-US" sz="2000"/>
        </a:p>
      </dgm:t>
    </dgm:pt>
    <dgm:pt modelId="{5DB9904F-202D-4279-8C95-FA31D6BD5497}">
      <dgm:prSet custT="1"/>
      <dgm:spPr/>
      <dgm:t>
        <a:bodyPr/>
        <a:lstStyle/>
        <a:p>
          <a:r>
            <a:rPr kumimoji="1" lang="ja-JP" altLang="en-US" sz="1100" dirty="0"/>
            <a:t>普及啓発を行い、理解促進に努める</a:t>
          </a:r>
        </a:p>
      </dgm:t>
    </dgm:pt>
    <dgm:pt modelId="{19F6FE38-BAB2-4936-8B82-71AEEB3D780A}" type="parTrans" cxnId="{4728A009-A1F0-4142-B454-162E23E6D62C}">
      <dgm:prSet/>
      <dgm:spPr/>
      <dgm:t>
        <a:bodyPr/>
        <a:lstStyle/>
        <a:p>
          <a:endParaRPr kumimoji="1" lang="ja-JP" altLang="en-US" sz="2000"/>
        </a:p>
      </dgm:t>
    </dgm:pt>
    <dgm:pt modelId="{F7CCCBA9-3EC3-4E44-B603-805E31AF1B4C}" type="sibTrans" cxnId="{4728A009-A1F0-4142-B454-162E23E6D62C}">
      <dgm:prSet/>
      <dgm:spPr/>
      <dgm:t>
        <a:bodyPr/>
        <a:lstStyle/>
        <a:p>
          <a:endParaRPr kumimoji="1" lang="ja-JP" altLang="en-US" sz="2000"/>
        </a:p>
      </dgm:t>
    </dgm:pt>
    <dgm:pt modelId="{AEC0B87D-9863-4F21-8EE3-07D0694714B8}">
      <dgm:prSet custT="1"/>
      <dgm:spPr/>
      <dgm:t>
        <a:bodyPr/>
        <a:lstStyle/>
        <a:p>
          <a:r>
            <a:rPr kumimoji="1" lang="ja-JP" altLang="en-US" sz="1100" u="none" dirty="0"/>
            <a:t>発達障がい児者への取り組みを進めるため、関係機関への研修を行う</a:t>
          </a:r>
        </a:p>
      </dgm:t>
    </dgm:pt>
    <dgm:pt modelId="{FEE88AA1-70AE-46F0-BD20-860B1DA2D0A2}" type="parTrans" cxnId="{C129C32E-6632-43A7-8C90-5B27A66D1CE8}">
      <dgm:prSet/>
      <dgm:spPr/>
      <dgm:t>
        <a:bodyPr/>
        <a:lstStyle/>
        <a:p>
          <a:endParaRPr kumimoji="1" lang="ja-JP" altLang="en-US" sz="2000"/>
        </a:p>
      </dgm:t>
    </dgm:pt>
    <dgm:pt modelId="{8ABB22D5-5577-438D-AE28-6C458A77CD3F}" type="sibTrans" cxnId="{C129C32E-6632-43A7-8C90-5B27A66D1CE8}">
      <dgm:prSet/>
      <dgm:spPr/>
      <dgm:t>
        <a:bodyPr/>
        <a:lstStyle/>
        <a:p>
          <a:endParaRPr kumimoji="1" lang="ja-JP" altLang="en-US" sz="2000"/>
        </a:p>
      </dgm:t>
    </dgm:pt>
    <dgm:pt modelId="{1C0BE720-2AD3-42F7-B960-9E6DA3883AF2}" type="pres">
      <dgm:prSet presAssocID="{D88E65AB-65FD-4DB1-A2CA-E134CD5750E1}" presName="Name0" presStyleCnt="0">
        <dgm:presLayoutVars>
          <dgm:dir/>
          <dgm:animLvl val="lvl"/>
          <dgm:resizeHandles val="exact"/>
        </dgm:presLayoutVars>
      </dgm:prSet>
      <dgm:spPr/>
    </dgm:pt>
    <dgm:pt modelId="{1BD84E03-E77A-4221-BA8B-1FD4901545D9}" type="pres">
      <dgm:prSet presAssocID="{D97E2949-60D2-4D8F-8FDD-3902ECF29421}" presName="linNode" presStyleCnt="0"/>
      <dgm:spPr/>
    </dgm:pt>
    <dgm:pt modelId="{A0E32901-33B0-4965-A1A8-3EB4377A13B9}" type="pres">
      <dgm:prSet presAssocID="{D97E2949-60D2-4D8F-8FDD-3902ECF29421}" presName="parentText" presStyleLbl="node1" presStyleIdx="0" presStyleCnt="5" custScaleX="66073">
        <dgm:presLayoutVars>
          <dgm:chMax val="1"/>
          <dgm:bulletEnabled val="1"/>
        </dgm:presLayoutVars>
      </dgm:prSet>
      <dgm:spPr/>
    </dgm:pt>
    <dgm:pt modelId="{E4B82A1B-3003-4F96-8533-D5B0A86E1E89}" type="pres">
      <dgm:prSet presAssocID="{D97E2949-60D2-4D8F-8FDD-3902ECF29421}" presName="descendantText" presStyleLbl="alignAccFollowNode1" presStyleIdx="0" presStyleCnt="5" custScaleX="115772">
        <dgm:presLayoutVars>
          <dgm:bulletEnabled val="1"/>
        </dgm:presLayoutVars>
      </dgm:prSet>
      <dgm:spPr/>
    </dgm:pt>
    <dgm:pt modelId="{3E3F80E7-ACB3-4D3A-9F18-ACEE041DC4F4}" type="pres">
      <dgm:prSet presAssocID="{104FD77E-D376-4963-AB9A-098CE1A2BA13}" presName="sp" presStyleCnt="0"/>
      <dgm:spPr/>
    </dgm:pt>
    <dgm:pt modelId="{EFB9A0A2-19F9-43D5-9983-F1C3C47C51BB}" type="pres">
      <dgm:prSet presAssocID="{C1AF7FF7-BF60-4E2D-9E76-6E793EC606F0}" presName="linNode" presStyleCnt="0"/>
      <dgm:spPr/>
    </dgm:pt>
    <dgm:pt modelId="{4887ECE5-3DCE-41A7-9546-B3B7ADB42439}" type="pres">
      <dgm:prSet presAssocID="{C1AF7FF7-BF60-4E2D-9E76-6E793EC606F0}" presName="parentText" presStyleLbl="node1" presStyleIdx="1" presStyleCnt="5" custScaleX="66073">
        <dgm:presLayoutVars>
          <dgm:chMax val="1"/>
          <dgm:bulletEnabled val="1"/>
        </dgm:presLayoutVars>
      </dgm:prSet>
      <dgm:spPr/>
    </dgm:pt>
    <dgm:pt modelId="{67B6CAB5-C6BF-49B8-8FF4-7AB6FAA889C0}" type="pres">
      <dgm:prSet presAssocID="{C1AF7FF7-BF60-4E2D-9E76-6E793EC606F0}" presName="descendantText" presStyleLbl="alignAccFollowNode1" presStyleIdx="1" presStyleCnt="5" custScaleX="115772">
        <dgm:presLayoutVars>
          <dgm:bulletEnabled val="1"/>
        </dgm:presLayoutVars>
      </dgm:prSet>
      <dgm:spPr/>
    </dgm:pt>
    <dgm:pt modelId="{2BD97132-8618-44BD-A422-43117EB0D01A}" type="pres">
      <dgm:prSet presAssocID="{FE58B591-D24B-4BD9-9E00-37D170EE56ED}" presName="sp" presStyleCnt="0"/>
      <dgm:spPr/>
    </dgm:pt>
    <dgm:pt modelId="{B35490B9-6DE2-4106-95BE-A0AE9C5E8E7E}" type="pres">
      <dgm:prSet presAssocID="{7B073812-3A24-4D16-A782-6909DC9D5746}" presName="linNode" presStyleCnt="0"/>
      <dgm:spPr/>
    </dgm:pt>
    <dgm:pt modelId="{490E3A41-EA44-4208-A3A8-8752AB641099}" type="pres">
      <dgm:prSet presAssocID="{7B073812-3A24-4D16-A782-6909DC9D5746}" presName="parentText" presStyleLbl="node1" presStyleIdx="2" presStyleCnt="5" custScaleX="66073">
        <dgm:presLayoutVars>
          <dgm:chMax val="1"/>
          <dgm:bulletEnabled val="1"/>
        </dgm:presLayoutVars>
      </dgm:prSet>
      <dgm:spPr/>
    </dgm:pt>
    <dgm:pt modelId="{3C6344E8-3160-49F6-9328-FFE7940CC375}" type="pres">
      <dgm:prSet presAssocID="{7B073812-3A24-4D16-A782-6909DC9D5746}" presName="descendantText" presStyleLbl="alignAccFollowNode1" presStyleIdx="2" presStyleCnt="5" custScaleX="115772">
        <dgm:presLayoutVars>
          <dgm:bulletEnabled val="1"/>
        </dgm:presLayoutVars>
      </dgm:prSet>
      <dgm:spPr/>
    </dgm:pt>
    <dgm:pt modelId="{A2FA6561-120C-4B31-AB5D-EB37B888CF40}" type="pres">
      <dgm:prSet presAssocID="{F39AD966-6AC6-4404-9194-501CF7B5E713}" presName="sp" presStyleCnt="0"/>
      <dgm:spPr/>
    </dgm:pt>
    <dgm:pt modelId="{27310F23-ADB5-4C5D-A6A1-96E50B524EA9}" type="pres">
      <dgm:prSet presAssocID="{1F660580-1B15-4284-B508-5917E016F47C}" presName="linNode" presStyleCnt="0"/>
      <dgm:spPr/>
    </dgm:pt>
    <dgm:pt modelId="{2773E6CA-1004-4BA1-B3D8-047142C57E6F}" type="pres">
      <dgm:prSet presAssocID="{1F660580-1B15-4284-B508-5917E016F47C}" presName="parentText" presStyleLbl="node1" presStyleIdx="3" presStyleCnt="5" custScaleX="66073">
        <dgm:presLayoutVars>
          <dgm:chMax val="1"/>
          <dgm:bulletEnabled val="1"/>
        </dgm:presLayoutVars>
      </dgm:prSet>
      <dgm:spPr/>
    </dgm:pt>
    <dgm:pt modelId="{00FEC38D-0292-4B3D-AE8B-3BE8793AB5EF}" type="pres">
      <dgm:prSet presAssocID="{1F660580-1B15-4284-B508-5917E016F47C}" presName="descendantText" presStyleLbl="alignAccFollowNode1" presStyleIdx="3" presStyleCnt="5" custScaleX="115772">
        <dgm:presLayoutVars>
          <dgm:bulletEnabled val="1"/>
        </dgm:presLayoutVars>
      </dgm:prSet>
      <dgm:spPr/>
    </dgm:pt>
    <dgm:pt modelId="{D1DF48F3-B86B-4A9D-B5FB-CA994C138DBF}" type="pres">
      <dgm:prSet presAssocID="{BA7FA3DF-D209-44A7-B894-ECDA64DE4565}" presName="sp" presStyleCnt="0"/>
      <dgm:spPr/>
    </dgm:pt>
    <dgm:pt modelId="{F4DA110F-61EC-469C-A7CF-B3320542FA72}" type="pres">
      <dgm:prSet presAssocID="{0DEDE401-85F1-4DF4-A6F6-4D8542179689}" presName="linNode" presStyleCnt="0"/>
      <dgm:spPr/>
    </dgm:pt>
    <dgm:pt modelId="{594681CE-B885-4787-BEA0-41061EF0B14A}" type="pres">
      <dgm:prSet presAssocID="{0DEDE401-85F1-4DF4-A6F6-4D8542179689}" presName="parentText" presStyleLbl="node1" presStyleIdx="4" presStyleCnt="5" custScaleX="66073">
        <dgm:presLayoutVars>
          <dgm:chMax val="1"/>
          <dgm:bulletEnabled val="1"/>
        </dgm:presLayoutVars>
      </dgm:prSet>
      <dgm:spPr/>
    </dgm:pt>
    <dgm:pt modelId="{45BCB571-2946-4D3F-BAA4-7B64F4404C8D}" type="pres">
      <dgm:prSet presAssocID="{0DEDE401-85F1-4DF4-A6F6-4D8542179689}" presName="descendantText" presStyleLbl="alignAccFollowNode1" presStyleIdx="4" presStyleCnt="5" custScaleX="115772">
        <dgm:presLayoutVars>
          <dgm:bulletEnabled val="1"/>
        </dgm:presLayoutVars>
      </dgm:prSet>
      <dgm:spPr/>
    </dgm:pt>
  </dgm:ptLst>
  <dgm:cxnLst>
    <dgm:cxn modelId="{B9AE3108-4024-41B4-852E-8C5B667FABF4}" type="presOf" srcId="{5DB9904F-202D-4279-8C95-FA31D6BD5497}" destId="{00FEC38D-0292-4B3D-AE8B-3BE8793AB5EF}" srcOrd="0" destOrd="0" presId="urn:microsoft.com/office/officeart/2005/8/layout/vList5"/>
    <dgm:cxn modelId="{4728A009-A1F0-4142-B454-162E23E6D62C}" srcId="{1F660580-1B15-4284-B508-5917E016F47C}" destId="{5DB9904F-202D-4279-8C95-FA31D6BD5497}" srcOrd="0" destOrd="0" parTransId="{19F6FE38-BAB2-4936-8B82-71AEEB3D780A}" sibTransId="{F7CCCBA9-3EC3-4E44-B603-805E31AF1B4C}"/>
    <dgm:cxn modelId="{2448ED09-858A-4F89-A637-89336A9DCB00}" type="presOf" srcId="{B903D1FB-0AB2-48A5-A99A-18EE23A618E3}" destId="{67B6CAB5-C6BF-49B8-8FF4-7AB6FAA889C0}" srcOrd="0" destOrd="1" presId="urn:microsoft.com/office/officeart/2005/8/layout/vList5"/>
    <dgm:cxn modelId="{C53DA90B-B0F9-4423-8EA5-A9771D1BDCA7}" type="presOf" srcId="{1F660580-1B15-4284-B508-5917E016F47C}" destId="{2773E6CA-1004-4BA1-B3D8-047142C57E6F}" srcOrd="0" destOrd="0" presId="urn:microsoft.com/office/officeart/2005/8/layout/vList5"/>
    <dgm:cxn modelId="{EAA6590F-703D-4142-8E7A-CD78DFD239FD}" srcId="{C1AF7FF7-BF60-4E2D-9E76-6E793EC606F0}" destId="{04EE4D5A-7FEF-444C-99EB-4657C760E9EB}" srcOrd="0" destOrd="0" parTransId="{0AF00758-2C34-40DD-AF9C-BD6E80F63CF1}" sibTransId="{129A2B75-25D8-4E6A-9C12-FDC69FAEAAED}"/>
    <dgm:cxn modelId="{E787E70F-ECE1-4BC0-AD76-214B973C0494}" srcId="{D88E65AB-65FD-4DB1-A2CA-E134CD5750E1}" destId="{7B073812-3A24-4D16-A782-6909DC9D5746}" srcOrd="2" destOrd="0" parTransId="{38BD1534-BCBE-464A-8DAD-2B0501B141DD}" sibTransId="{F39AD966-6AC6-4404-9194-501CF7B5E713}"/>
    <dgm:cxn modelId="{F20EFE0F-B4DB-42F7-8294-481D0F5B522C}" type="presOf" srcId="{D88E65AB-65FD-4DB1-A2CA-E134CD5750E1}" destId="{1C0BE720-2AD3-42F7-B960-9E6DA3883AF2}" srcOrd="0" destOrd="0" presId="urn:microsoft.com/office/officeart/2005/8/layout/vList5"/>
    <dgm:cxn modelId="{FD4D2215-C8E8-4AB0-A7F4-0A9C5DC1ADB7}" srcId="{D97E2949-60D2-4D8F-8FDD-3902ECF29421}" destId="{D91BD1E6-E4AD-4C54-B378-51254BD65831}" srcOrd="0" destOrd="0" parTransId="{2B4113FF-7CE3-4C7E-A112-01330D802477}" sibTransId="{C5676967-D7A3-43C2-A427-6CDE5CFB0CE9}"/>
    <dgm:cxn modelId="{EB02C61B-9CA6-43EE-9D75-3EF96EE26D6A}" type="presOf" srcId="{5FBD0C52-739B-4266-ADDB-4C108BEF2F79}" destId="{3C6344E8-3160-49F6-9328-FFE7940CC375}" srcOrd="0" destOrd="0" presId="urn:microsoft.com/office/officeart/2005/8/layout/vList5"/>
    <dgm:cxn modelId="{9DBDF828-6F1D-40EF-A6B7-778DFC521F3A}" srcId="{D97E2949-60D2-4D8F-8FDD-3902ECF29421}" destId="{6B20FFAE-EFAC-45AC-B1E2-525431CE463F}" srcOrd="1" destOrd="0" parTransId="{0C235820-3DC3-457B-932F-CABD8042EB94}" sibTransId="{6532EE4A-08B4-4CF5-B844-B4B4073D7B2F}"/>
    <dgm:cxn modelId="{5FC36D29-303D-4875-B22A-C119373075B4}" type="presOf" srcId="{6B20FFAE-EFAC-45AC-B1E2-525431CE463F}" destId="{E4B82A1B-3003-4F96-8533-D5B0A86E1E89}" srcOrd="0" destOrd="1" presId="urn:microsoft.com/office/officeart/2005/8/layout/vList5"/>
    <dgm:cxn modelId="{C129C32E-6632-43A7-8C90-5B27A66D1CE8}" srcId="{1F660580-1B15-4284-B508-5917E016F47C}" destId="{AEC0B87D-9863-4F21-8EE3-07D0694714B8}" srcOrd="1" destOrd="0" parTransId="{FEE88AA1-70AE-46F0-BD20-860B1DA2D0A2}" sibTransId="{8ABB22D5-5577-438D-AE28-6C458A77CD3F}"/>
    <dgm:cxn modelId="{A430FA34-2FB8-4DFC-9715-93E8D22D1798}" srcId="{D88E65AB-65FD-4DB1-A2CA-E134CD5750E1}" destId="{C1AF7FF7-BF60-4E2D-9E76-6E793EC606F0}" srcOrd="1" destOrd="0" parTransId="{70E25185-AB4E-420F-8885-6871E6C0BDA3}" sibTransId="{FE58B591-D24B-4BD9-9E00-37D170EE56ED}"/>
    <dgm:cxn modelId="{DCBD7439-B9E3-4E71-88D0-7F2035BC7A9F}" type="presOf" srcId="{D91BD1E6-E4AD-4C54-B378-51254BD65831}" destId="{E4B82A1B-3003-4F96-8533-D5B0A86E1E89}" srcOrd="0" destOrd="0" presId="urn:microsoft.com/office/officeart/2005/8/layout/vList5"/>
    <dgm:cxn modelId="{561EFF62-C4BD-4F1C-9094-5DEE87A418DD}" type="presOf" srcId="{B3295CFE-EB6E-4BB6-A7B6-1727568F5BCB}" destId="{45BCB571-2946-4D3F-BAA4-7B64F4404C8D}" srcOrd="0" destOrd="1" presId="urn:microsoft.com/office/officeart/2005/8/layout/vList5"/>
    <dgm:cxn modelId="{23E9E347-B92C-48A8-B6EB-78AC230C28B6}" srcId="{D88E65AB-65FD-4DB1-A2CA-E134CD5750E1}" destId="{D97E2949-60D2-4D8F-8FDD-3902ECF29421}" srcOrd="0" destOrd="0" parTransId="{5EBCA8BD-213E-4BCB-8120-068486586CCB}" sibTransId="{104FD77E-D376-4963-AB9A-098CE1A2BA13}"/>
    <dgm:cxn modelId="{2E020D69-DF0C-4B2C-8BAF-A559D290A902}" srcId="{7B073812-3A24-4D16-A782-6909DC9D5746}" destId="{5FBD0C52-739B-4266-ADDB-4C108BEF2F79}" srcOrd="0" destOrd="0" parTransId="{61C86EC3-9201-442D-9B01-4BD5C8FFFDC5}" sibTransId="{B6A531EF-60AA-4088-B849-52EE2EECBFFC}"/>
    <dgm:cxn modelId="{B6E94E72-7731-4F81-B518-F45E253CD7D4}" srcId="{D88E65AB-65FD-4DB1-A2CA-E134CD5750E1}" destId="{1F660580-1B15-4284-B508-5917E016F47C}" srcOrd="3" destOrd="0" parTransId="{6D098B5F-6B0B-436F-90E6-81B4BDB4ED42}" sibTransId="{BA7FA3DF-D209-44A7-B894-ECDA64DE4565}"/>
    <dgm:cxn modelId="{0E69E175-2AE3-4587-8FE6-D5EB57D44B06}" srcId="{C1AF7FF7-BF60-4E2D-9E76-6E793EC606F0}" destId="{B903D1FB-0AB2-48A5-A99A-18EE23A618E3}" srcOrd="1" destOrd="0" parTransId="{001D3779-5142-45AA-A3AD-B60835613F4B}" sibTransId="{0906ACFF-FCAE-4A52-9235-26F34E3785EC}"/>
    <dgm:cxn modelId="{944B587D-0F2E-47CC-8CE8-E9B7587CD9DB}" type="presOf" srcId="{0DEDE401-85F1-4DF4-A6F6-4D8542179689}" destId="{594681CE-B885-4787-BEA0-41061EF0B14A}" srcOrd="0" destOrd="0" presId="urn:microsoft.com/office/officeart/2005/8/layout/vList5"/>
    <dgm:cxn modelId="{DF97A588-6336-4442-B2B5-D8D62B5CD536}" srcId="{0DEDE401-85F1-4DF4-A6F6-4D8542179689}" destId="{B3295CFE-EB6E-4BB6-A7B6-1727568F5BCB}" srcOrd="1" destOrd="0" parTransId="{4FEEE8BD-AE46-4CB9-BD8C-ECF1C3A91973}" sibTransId="{E87046F5-D981-4580-9971-A7FB577DFE85}"/>
    <dgm:cxn modelId="{24C47397-986E-479F-8F89-C12CDA7F88EC}" srcId="{D88E65AB-65FD-4DB1-A2CA-E134CD5750E1}" destId="{0DEDE401-85F1-4DF4-A6F6-4D8542179689}" srcOrd="4" destOrd="0" parTransId="{3876570E-F2D2-44C5-A51B-A24E92782070}" sibTransId="{D17A0094-6452-49AF-84D8-5651A2DE0AEE}"/>
    <dgm:cxn modelId="{359C179A-338E-484F-982D-6789356F71B6}" type="presOf" srcId="{C1AF7FF7-BF60-4E2D-9E76-6E793EC606F0}" destId="{4887ECE5-3DCE-41A7-9546-B3B7ADB42439}" srcOrd="0" destOrd="0" presId="urn:microsoft.com/office/officeart/2005/8/layout/vList5"/>
    <dgm:cxn modelId="{45429AAC-43DC-47B3-BFAF-AA52C41FEF53}" type="presOf" srcId="{AEC0B87D-9863-4F21-8EE3-07D0694714B8}" destId="{00FEC38D-0292-4B3D-AE8B-3BE8793AB5EF}" srcOrd="0" destOrd="1" presId="urn:microsoft.com/office/officeart/2005/8/layout/vList5"/>
    <dgm:cxn modelId="{4D73AFB8-55BD-4055-8468-D73B4DB5722E}" type="presOf" srcId="{D97E2949-60D2-4D8F-8FDD-3902ECF29421}" destId="{A0E32901-33B0-4965-A1A8-3EB4377A13B9}" srcOrd="0" destOrd="0" presId="urn:microsoft.com/office/officeart/2005/8/layout/vList5"/>
    <dgm:cxn modelId="{522172BF-51F8-4845-A54D-0ECCB58093F9}" type="presOf" srcId="{7B073812-3A24-4D16-A782-6909DC9D5746}" destId="{490E3A41-EA44-4208-A3A8-8752AB641099}" srcOrd="0" destOrd="0" presId="urn:microsoft.com/office/officeart/2005/8/layout/vList5"/>
    <dgm:cxn modelId="{44532EEF-CE2A-4C58-AA4A-9A5C029DDDE6}" type="presOf" srcId="{21BDD9F5-7D1D-4CEB-A294-D732D9DBA676}" destId="{45BCB571-2946-4D3F-BAA4-7B64F4404C8D}" srcOrd="0" destOrd="0" presId="urn:microsoft.com/office/officeart/2005/8/layout/vList5"/>
    <dgm:cxn modelId="{9A0E63F4-C772-4C93-AA42-E8C7B7EC1851}" srcId="{0DEDE401-85F1-4DF4-A6F6-4D8542179689}" destId="{21BDD9F5-7D1D-4CEB-A294-D732D9DBA676}" srcOrd="0" destOrd="0" parTransId="{7BB3A67C-F412-494C-8FCD-214267CECB2A}" sibTransId="{3B993614-5689-4D7C-AAC3-2AB9359790CB}"/>
    <dgm:cxn modelId="{D8FD8AFF-D4B6-43DE-A235-23F0B76E9A48}" type="presOf" srcId="{04EE4D5A-7FEF-444C-99EB-4657C760E9EB}" destId="{67B6CAB5-C6BF-49B8-8FF4-7AB6FAA889C0}" srcOrd="0" destOrd="0" presId="urn:microsoft.com/office/officeart/2005/8/layout/vList5"/>
    <dgm:cxn modelId="{88065DBF-DC4C-4EFC-A1F6-43F79B98473B}" type="presParOf" srcId="{1C0BE720-2AD3-42F7-B960-9E6DA3883AF2}" destId="{1BD84E03-E77A-4221-BA8B-1FD4901545D9}" srcOrd="0" destOrd="0" presId="urn:microsoft.com/office/officeart/2005/8/layout/vList5"/>
    <dgm:cxn modelId="{BEA0A4B3-20FD-4741-9794-21073491C5B7}" type="presParOf" srcId="{1BD84E03-E77A-4221-BA8B-1FD4901545D9}" destId="{A0E32901-33B0-4965-A1A8-3EB4377A13B9}" srcOrd="0" destOrd="0" presId="urn:microsoft.com/office/officeart/2005/8/layout/vList5"/>
    <dgm:cxn modelId="{2A9B4DC4-472E-4997-BD31-F0E19EB06A87}" type="presParOf" srcId="{1BD84E03-E77A-4221-BA8B-1FD4901545D9}" destId="{E4B82A1B-3003-4F96-8533-D5B0A86E1E89}" srcOrd="1" destOrd="0" presId="urn:microsoft.com/office/officeart/2005/8/layout/vList5"/>
    <dgm:cxn modelId="{4687891B-C15C-461C-8BC9-E7DCA0D8C3C9}" type="presParOf" srcId="{1C0BE720-2AD3-42F7-B960-9E6DA3883AF2}" destId="{3E3F80E7-ACB3-4D3A-9F18-ACEE041DC4F4}" srcOrd="1" destOrd="0" presId="urn:microsoft.com/office/officeart/2005/8/layout/vList5"/>
    <dgm:cxn modelId="{4D2CB039-B77E-4068-89C0-95FE9AA18CF9}" type="presParOf" srcId="{1C0BE720-2AD3-42F7-B960-9E6DA3883AF2}" destId="{EFB9A0A2-19F9-43D5-9983-F1C3C47C51BB}" srcOrd="2" destOrd="0" presId="urn:microsoft.com/office/officeart/2005/8/layout/vList5"/>
    <dgm:cxn modelId="{553FBEE0-8280-42EC-81EE-5A57A8E5779F}" type="presParOf" srcId="{EFB9A0A2-19F9-43D5-9983-F1C3C47C51BB}" destId="{4887ECE5-3DCE-41A7-9546-B3B7ADB42439}" srcOrd="0" destOrd="0" presId="urn:microsoft.com/office/officeart/2005/8/layout/vList5"/>
    <dgm:cxn modelId="{A5D0DEF5-7CE5-4993-B50F-4FF9579813C5}" type="presParOf" srcId="{EFB9A0A2-19F9-43D5-9983-F1C3C47C51BB}" destId="{67B6CAB5-C6BF-49B8-8FF4-7AB6FAA889C0}" srcOrd="1" destOrd="0" presId="urn:microsoft.com/office/officeart/2005/8/layout/vList5"/>
    <dgm:cxn modelId="{39250DCB-87DA-4416-8526-EA83375F0141}" type="presParOf" srcId="{1C0BE720-2AD3-42F7-B960-9E6DA3883AF2}" destId="{2BD97132-8618-44BD-A422-43117EB0D01A}" srcOrd="3" destOrd="0" presId="urn:microsoft.com/office/officeart/2005/8/layout/vList5"/>
    <dgm:cxn modelId="{12262FDD-5746-4B06-9C7C-C2886590F678}" type="presParOf" srcId="{1C0BE720-2AD3-42F7-B960-9E6DA3883AF2}" destId="{B35490B9-6DE2-4106-95BE-A0AE9C5E8E7E}" srcOrd="4" destOrd="0" presId="urn:microsoft.com/office/officeart/2005/8/layout/vList5"/>
    <dgm:cxn modelId="{AD4E31BC-5AB2-4846-9FD3-6A34974D4EFC}" type="presParOf" srcId="{B35490B9-6DE2-4106-95BE-A0AE9C5E8E7E}" destId="{490E3A41-EA44-4208-A3A8-8752AB641099}" srcOrd="0" destOrd="0" presId="urn:microsoft.com/office/officeart/2005/8/layout/vList5"/>
    <dgm:cxn modelId="{4D63B059-58A2-49F2-8691-0FED2240998D}" type="presParOf" srcId="{B35490B9-6DE2-4106-95BE-A0AE9C5E8E7E}" destId="{3C6344E8-3160-49F6-9328-FFE7940CC375}" srcOrd="1" destOrd="0" presId="urn:microsoft.com/office/officeart/2005/8/layout/vList5"/>
    <dgm:cxn modelId="{30010533-2BDB-4DA7-9A11-729B99569E7A}" type="presParOf" srcId="{1C0BE720-2AD3-42F7-B960-9E6DA3883AF2}" destId="{A2FA6561-120C-4B31-AB5D-EB37B888CF40}" srcOrd="5" destOrd="0" presId="urn:microsoft.com/office/officeart/2005/8/layout/vList5"/>
    <dgm:cxn modelId="{B6AD5473-7578-4894-9D3E-F7BA18682A34}" type="presParOf" srcId="{1C0BE720-2AD3-42F7-B960-9E6DA3883AF2}" destId="{27310F23-ADB5-4C5D-A6A1-96E50B524EA9}" srcOrd="6" destOrd="0" presId="urn:microsoft.com/office/officeart/2005/8/layout/vList5"/>
    <dgm:cxn modelId="{98AD433A-571E-4444-85C4-401C962A6EEE}" type="presParOf" srcId="{27310F23-ADB5-4C5D-A6A1-96E50B524EA9}" destId="{2773E6CA-1004-4BA1-B3D8-047142C57E6F}" srcOrd="0" destOrd="0" presId="urn:microsoft.com/office/officeart/2005/8/layout/vList5"/>
    <dgm:cxn modelId="{DE24995B-06F8-4030-AFC7-C7B5AB170671}" type="presParOf" srcId="{27310F23-ADB5-4C5D-A6A1-96E50B524EA9}" destId="{00FEC38D-0292-4B3D-AE8B-3BE8793AB5EF}" srcOrd="1" destOrd="0" presId="urn:microsoft.com/office/officeart/2005/8/layout/vList5"/>
    <dgm:cxn modelId="{04764381-17C2-4EC9-B717-868D737871E9}" type="presParOf" srcId="{1C0BE720-2AD3-42F7-B960-9E6DA3883AF2}" destId="{D1DF48F3-B86B-4A9D-B5FB-CA994C138DBF}" srcOrd="7" destOrd="0" presId="urn:microsoft.com/office/officeart/2005/8/layout/vList5"/>
    <dgm:cxn modelId="{4BC5949D-985C-4A72-B0FC-6FAF56E3D126}" type="presParOf" srcId="{1C0BE720-2AD3-42F7-B960-9E6DA3883AF2}" destId="{F4DA110F-61EC-469C-A7CF-B3320542FA72}" srcOrd="8" destOrd="0" presId="urn:microsoft.com/office/officeart/2005/8/layout/vList5"/>
    <dgm:cxn modelId="{780E4FFD-1622-426B-992B-AD27485F8BD7}" type="presParOf" srcId="{F4DA110F-61EC-469C-A7CF-B3320542FA72}" destId="{594681CE-B885-4787-BEA0-41061EF0B14A}" srcOrd="0" destOrd="0" presId="urn:microsoft.com/office/officeart/2005/8/layout/vList5"/>
    <dgm:cxn modelId="{D16BC1BE-84D2-44AF-933C-369ED10EC747}" type="presParOf" srcId="{F4DA110F-61EC-469C-A7CF-B3320542FA72}" destId="{45BCB571-2946-4D3F-BAA4-7B64F4404C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09ECAC-4F24-48BB-8DED-8C713CD7AA9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kumimoji="1" lang="ja-JP" altLang="en-US"/>
        </a:p>
      </dgm:t>
    </dgm:pt>
    <dgm:pt modelId="{915776E4-5D34-49FE-A71B-23A4B4862F07}">
      <dgm:prSet phldrT="[テキスト]"/>
      <dgm:spPr/>
      <dgm:t>
        <a:bodyPr/>
        <a:lstStyle/>
        <a:p>
          <a:r>
            <a:rPr kumimoji="1" lang="ja-JP" altLang="en-US" b="1" dirty="0"/>
            <a:t>地理的条件</a:t>
          </a:r>
        </a:p>
      </dgm:t>
    </dgm:pt>
    <dgm:pt modelId="{2F2F02A8-4F2F-4A94-BEDD-8BF9C1F82A66}" type="parTrans" cxnId="{4784FBB7-144B-49DA-86EC-4FA27A5D86E0}">
      <dgm:prSet/>
      <dgm:spPr/>
      <dgm:t>
        <a:bodyPr/>
        <a:lstStyle/>
        <a:p>
          <a:endParaRPr kumimoji="1" lang="ja-JP" altLang="en-US"/>
        </a:p>
      </dgm:t>
    </dgm:pt>
    <dgm:pt modelId="{F2B2F748-41F8-4AC6-BA59-E9092BE658B0}" type="sibTrans" cxnId="{4784FBB7-144B-49DA-86EC-4FA27A5D86E0}">
      <dgm:prSet/>
      <dgm:spPr/>
      <dgm:t>
        <a:bodyPr/>
        <a:lstStyle/>
        <a:p>
          <a:endParaRPr kumimoji="1" lang="ja-JP" altLang="en-US"/>
        </a:p>
      </dgm:t>
    </dgm:pt>
    <dgm:pt modelId="{8A249841-83AA-4AA7-8AD6-6D8F615136BB}">
      <dgm:prSet phldrT="[テキスト]"/>
      <dgm:spPr/>
      <dgm:t>
        <a:bodyPr/>
        <a:lstStyle/>
        <a:p>
          <a:r>
            <a:rPr kumimoji="1" lang="ja-JP" altLang="en-US" b="1" dirty="0"/>
            <a:t>財源確保</a:t>
          </a:r>
        </a:p>
      </dgm:t>
    </dgm:pt>
    <dgm:pt modelId="{F824AA66-7483-44A2-8C0C-5B958DD9CEB5}" type="parTrans" cxnId="{83282DFB-27BE-4E4E-8CA9-9A85BAFBE6DA}">
      <dgm:prSet/>
      <dgm:spPr/>
      <dgm:t>
        <a:bodyPr/>
        <a:lstStyle/>
        <a:p>
          <a:endParaRPr kumimoji="1" lang="ja-JP" altLang="en-US"/>
        </a:p>
      </dgm:t>
    </dgm:pt>
    <dgm:pt modelId="{22D0E1C1-5A1B-43A0-980A-225CEF1DF75A}" type="sibTrans" cxnId="{83282DFB-27BE-4E4E-8CA9-9A85BAFBE6DA}">
      <dgm:prSet/>
      <dgm:spPr/>
      <dgm:t>
        <a:bodyPr/>
        <a:lstStyle/>
        <a:p>
          <a:endParaRPr kumimoji="1" lang="ja-JP" altLang="en-US"/>
        </a:p>
      </dgm:t>
    </dgm:pt>
    <dgm:pt modelId="{057D7A55-53DF-4872-9FD0-C28482290F27}">
      <dgm:prSet phldrT="[テキスト]"/>
      <dgm:spPr/>
      <dgm:t>
        <a:bodyPr/>
        <a:lstStyle/>
        <a:p>
          <a:r>
            <a:rPr kumimoji="1" lang="ja-JP" altLang="en-US" b="1" dirty="0"/>
            <a:t>人材の確保・維持</a:t>
          </a:r>
        </a:p>
      </dgm:t>
    </dgm:pt>
    <dgm:pt modelId="{CF64D8B7-CED7-4DD4-9296-3E3DAF2360E1}" type="parTrans" cxnId="{74954090-5A00-44B6-9661-27DF3EFA8666}">
      <dgm:prSet/>
      <dgm:spPr/>
      <dgm:t>
        <a:bodyPr/>
        <a:lstStyle/>
        <a:p>
          <a:endParaRPr kumimoji="1" lang="ja-JP" altLang="en-US"/>
        </a:p>
      </dgm:t>
    </dgm:pt>
    <dgm:pt modelId="{E76EC822-2EC7-4891-A0F2-07A9E13FF5E7}" type="sibTrans" cxnId="{74954090-5A00-44B6-9661-27DF3EFA8666}">
      <dgm:prSet/>
      <dgm:spPr/>
      <dgm:t>
        <a:bodyPr/>
        <a:lstStyle/>
        <a:p>
          <a:endParaRPr kumimoji="1" lang="ja-JP" altLang="en-US"/>
        </a:p>
      </dgm:t>
    </dgm:pt>
    <dgm:pt modelId="{7591CADB-4A5E-472A-9496-DE07B89AE30E}">
      <dgm:prSet phldrT="[テキスト]"/>
      <dgm:spPr/>
      <dgm:t>
        <a:bodyPr/>
        <a:lstStyle/>
        <a:p>
          <a:r>
            <a:rPr kumimoji="1" lang="ja-JP" altLang="en-US" b="1" dirty="0"/>
            <a:t>手法の効率性</a:t>
          </a:r>
        </a:p>
      </dgm:t>
    </dgm:pt>
    <dgm:pt modelId="{7B582337-D3EC-4932-BCC9-65220A4DB4F5}" type="parTrans" cxnId="{60DAB941-D9DD-4DBE-B9C7-E22A2CC46F4C}">
      <dgm:prSet/>
      <dgm:spPr/>
      <dgm:t>
        <a:bodyPr/>
        <a:lstStyle/>
        <a:p>
          <a:endParaRPr kumimoji="1" lang="ja-JP" altLang="en-US"/>
        </a:p>
      </dgm:t>
    </dgm:pt>
    <dgm:pt modelId="{A8F48AD5-4D47-4AAD-B322-953173751D2D}" type="sibTrans" cxnId="{60DAB941-D9DD-4DBE-B9C7-E22A2CC46F4C}">
      <dgm:prSet/>
      <dgm:spPr/>
      <dgm:t>
        <a:bodyPr/>
        <a:lstStyle/>
        <a:p>
          <a:endParaRPr kumimoji="1" lang="ja-JP" altLang="en-US"/>
        </a:p>
      </dgm:t>
    </dgm:pt>
    <dgm:pt modelId="{D9E13E52-092B-4288-A82C-5009AD29B323}">
      <dgm:prSet phldrT="[テキスト]"/>
      <dgm:spPr/>
      <dgm:t>
        <a:bodyPr/>
        <a:lstStyle/>
        <a:p>
          <a:r>
            <a:rPr kumimoji="1" lang="ja-JP" altLang="en-US" dirty="0"/>
            <a:t>大阪は交通の便が良く、来所に対するハードルは低いことや、電話相談も可能であることを踏まえると、他府県のように地理的条件を理由とした相談窓口の複数設置はなじまない。</a:t>
          </a:r>
        </a:p>
      </dgm:t>
    </dgm:pt>
    <dgm:pt modelId="{2F60A3D6-C0FF-43DD-A673-84C61F07A08A}" type="parTrans" cxnId="{91D194F3-91C1-4CC8-B540-528FFF1B8742}">
      <dgm:prSet/>
      <dgm:spPr/>
      <dgm:t>
        <a:bodyPr/>
        <a:lstStyle/>
        <a:p>
          <a:endParaRPr kumimoji="1" lang="ja-JP" altLang="en-US"/>
        </a:p>
      </dgm:t>
    </dgm:pt>
    <dgm:pt modelId="{4CA565D6-2D9A-4EC3-9693-2813D83F9B5B}" type="sibTrans" cxnId="{91D194F3-91C1-4CC8-B540-528FFF1B8742}">
      <dgm:prSet/>
      <dgm:spPr/>
      <dgm:t>
        <a:bodyPr/>
        <a:lstStyle/>
        <a:p>
          <a:endParaRPr kumimoji="1" lang="ja-JP" altLang="en-US"/>
        </a:p>
      </dgm:t>
    </dgm:pt>
    <dgm:pt modelId="{AF827DF7-F31C-4F69-8854-770A6ED4BCEA}">
      <dgm:prSet phldrT="[テキスト]"/>
      <dgm:spPr/>
      <dgm:t>
        <a:bodyPr/>
        <a:lstStyle/>
        <a:p>
          <a:r>
            <a:rPr kumimoji="1" lang="ja-JP" altLang="en-US" dirty="0"/>
            <a:t>改正児童福祉法の内容（児童発達支援センターの中核機能発揮、こども家庭センターの設置）や、基幹相談支援センターの配置等を踏まえると、市町村等に付置されている相談窓口機能の底上げを図るために発達支援拠点の専門性を発揮するほうがより効果的</a:t>
          </a:r>
        </a:p>
      </dgm:t>
    </dgm:pt>
    <dgm:pt modelId="{BA502718-0AC3-480C-B592-5DA6E519992E}" type="parTrans" cxnId="{6F7C57FF-21F2-48A7-9CA5-AA6070588C5B}">
      <dgm:prSet/>
      <dgm:spPr/>
      <dgm:t>
        <a:bodyPr/>
        <a:lstStyle/>
        <a:p>
          <a:endParaRPr kumimoji="1" lang="ja-JP" altLang="en-US"/>
        </a:p>
      </dgm:t>
    </dgm:pt>
    <dgm:pt modelId="{BD69DBDD-EC23-4417-8EDB-9D43F7FFDFB7}" type="sibTrans" cxnId="{6F7C57FF-21F2-48A7-9CA5-AA6070588C5B}">
      <dgm:prSet/>
      <dgm:spPr/>
      <dgm:t>
        <a:bodyPr/>
        <a:lstStyle/>
        <a:p>
          <a:endParaRPr kumimoji="1" lang="ja-JP" altLang="en-US"/>
        </a:p>
      </dgm:t>
    </dgm:pt>
    <dgm:pt modelId="{EEF1A635-42A3-435C-A12D-F8EAD9085D2C}">
      <dgm:prSet phldrT="[テキスト]"/>
      <dgm:spPr/>
      <dgm:t>
        <a:bodyPr/>
        <a:lstStyle/>
        <a:p>
          <a:r>
            <a:rPr kumimoji="1" lang="ja-JP" altLang="en-US" dirty="0"/>
            <a:t>福祉人材の確保自体が厳しい状況下において、相談対応に必要な知識や発達障がい児者支援に関する専門的なスキルを有する職員（常勤専任）の確保・維持は困難</a:t>
          </a:r>
        </a:p>
      </dgm:t>
    </dgm:pt>
    <dgm:pt modelId="{42B0F9BE-AFCD-4095-A220-B25359038D4A}" type="parTrans" cxnId="{245993CE-47D1-4AC0-B5EC-3CB62B8276C8}">
      <dgm:prSet/>
      <dgm:spPr/>
      <dgm:t>
        <a:bodyPr/>
        <a:lstStyle/>
        <a:p>
          <a:endParaRPr kumimoji="1" lang="ja-JP" altLang="en-US"/>
        </a:p>
      </dgm:t>
    </dgm:pt>
    <dgm:pt modelId="{6923D83A-A1BD-4E3E-B707-EAFF04951898}" type="sibTrans" cxnId="{245993CE-47D1-4AC0-B5EC-3CB62B8276C8}">
      <dgm:prSet/>
      <dgm:spPr/>
      <dgm:t>
        <a:bodyPr/>
        <a:lstStyle/>
        <a:p>
          <a:endParaRPr kumimoji="1" lang="ja-JP" altLang="en-US"/>
        </a:p>
      </dgm:t>
    </dgm:pt>
    <dgm:pt modelId="{6C688A3A-41C2-435C-B5D7-160DD596A858}">
      <dgm:prSet phldrT="[テキスト]"/>
      <dgm:spPr/>
      <dgm:t>
        <a:bodyPr/>
        <a:lstStyle/>
        <a:p>
          <a:r>
            <a:rPr kumimoji="1" lang="ja-JP" altLang="en-US" dirty="0"/>
            <a:t>各拠点で相談支援を行う場合、</a:t>
          </a:r>
          <a:r>
            <a:rPr kumimoji="1" lang="en-US" altLang="en-US" dirty="0"/>
            <a:t>1</a:t>
          </a:r>
          <a:r>
            <a:rPr kumimoji="1" lang="ja-JP" altLang="en-US" dirty="0"/>
            <a:t>か所数千万円規模の予算が必要であり、申請額通りの国庫補助が入らない状況も踏まえると、財源の確保は現実的に困難</a:t>
          </a:r>
        </a:p>
      </dgm:t>
    </dgm:pt>
    <dgm:pt modelId="{E4C817F5-4E91-47B5-ACE6-F1A24B8A8F30}" type="parTrans" cxnId="{4A7B1A65-0807-479C-848D-CBB7CD3AADC2}">
      <dgm:prSet/>
      <dgm:spPr/>
      <dgm:t>
        <a:bodyPr/>
        <a:lstStyle/>
        <a:p>
          <a:endParaRPr kumimoji="1" lang="ja-JP" altLang="en-US"/>
        </a:p>
      </dgm:t>
    </dgm:pt>
    <dgm:pt modelId="{25015CBC-6351-492C-A545-45F47C00BCBF}" type="sibTrans" cxnId="{4A7B1A65-0807-479C-848D-CBB7CD3AADC2}">
      <dgm:prSet/>
      <dgm:spPr/>
      <dgm:t>
        <a:bodyPr/>
        <a:lstStyle/>
        <a:p>
          <a:endParaRPr kumimoji="1" lang="ja-JP" altLang="en-US"/>
        </a:p>
      </dgm:t>
    </dgm:pt>
    <dgm:pt modelId="{178CBDC3-70C7-4593-B9F6-6300C6228FFA}" type="pres">
      <dgm:prSet presAssocID="{2709ECAC-4F24-48BB-8DED-8C713CD7AA91}" presName="linear" presStyleCnt="0">
        <dgm:presLayoutVars>
          <dgm:animLvl val="lvl"/>
          <dgm:resizeHandles val="exact"/>
        </dgm:presLayoutVars>
      </dgm:prSet>
      <dgm:spPr/>
    </dgm:pt>
    <dgm:pt modelId="{5F0F1422-BE10-4A82-9BE5-52FF46B2EBB0}" type="pres">
      <dgm:prSet presAssocID="{915776E4-5D34-49FE-A71B-23A4B4862F07}" presName="parentText" presStyleLbl="node1" presStyleIdx="0" presStyleCnt="4">
        <dgm:presLayoutVars>
          <dgm:chMax val="0"/>
          <dgm:bulletEnabled val="1"/>
        </dgm:presLayoutVars>
      </dgm:prSet>
      <dgm:spPr/>
    </dgm:pt>
    <dgm:pt modelId="{35BCC8B5-D964-42BF-A436-9ACC2F3FB4A4}" type="pres">
      <dgm:prSet presAssocID="{915776E4-5D34-49FE-A71B-23A4B4862F07}" presName="childText" presStyleLbl="revTx" presStyleIdx="0" presStyleCnt="4">
        <dgm:presLayoutVars>
          <dgm:bulletEnabled val="1"/>
        </dgm:presLayoutVars>
      </dgm:prSet>
      <dgm:spPr/>
    </dgm:pt>
    <dgm:pt modelId="{628697D8-493A-407C-AA1E-D14473A5FA8D}" type="pres">
      <dgm:prSet presAssocID="{8A249841-83AA-4AA7-8AD6-6D8F615136BB}" presName="parentText" presStyleLbl="node1" presStyleIdx="1" presStyleCnt="4">
        <dgm:presLayoutVars>
          <dgm:chMax val="0"/>
          <dgm:bulletEnabled val="1"/>
        </dgm:presLayoutVars>
      </dgm:prSet>
      <dgm:spPr/>
    </dgm:pt>
    <dgm:pt modelId="{4741DF64-E13A-4C56-AA20-539CAFCEF0FE}" type="pres">
      <dgm:prSet presAssocID="{8A249841-83AA-4AA7-8AD6-6D8F615136BB}" presName="childText" presStyleLbl="revTx" presStyleIdx="1" presStyleCnt="4">
        <dgm:presLayoutVars>
          <dgm:bulletEnabled val="1"/>
        </dgm:presLayoutVars>
      </dgm:prSet>
      <dgm:spPr/>
    </dgm:pt>
    <dgm:pt modelId="{DD335D72-2EBB-437E-BE78-A89D101BDFC5}" type="pres">
      <dgm:prSet presAssocID="{057D7A55-53DF-4872-9FD0-C28482290F27}" presName="parentText" presStyleLbl="node1" presStyleIdx="2" presStyleCnt="4">
        <dgm:presLayoutVars>
          <dgm:chMax val="0"/>
          <dgm:bulletEnabled val="1"/>
        </dgm:presLayoutVars>
      </dgm:prSet>
      <dgm:spPr/>
    </dgm:pt>
    <dgm:pt modelId="{E4FA74BF-0385-4467-A8C4-4D092C2E8308}" type="pres">
      <dgm:prSet presAssocID="{057D7A55-53DF-4872-9FD0-C28482290F27}" presName="childText" presStyleLbl="revTx" presStyleIdx="2" presStyleCnt="4">
        <dgm:presLayoutVars>
          <dgm:bulletEnabled val="1"/>
        </dgm:presLayoutVars>
      </dgm:prSet>
      <dgm:spPr/>
    </dgm:pt>
    <dgm:pt modelId="{EEEBC307-B5B3-43BE-8C12-78F506BB9035}" type="pres">
      <dgm:prSet presAssocID="{7591CADB-4A5E-472A-9496-DE07B89AE30E}" presName="parentText" presStyleLbl="node1" presStyleIdx="3" presStyleCnt="4">
        <dgm:presLayoutVars>
          <dgm:chMax val="0"/>
          <dgm:bulletEnabled val="1"/>
        </dgm:presLayoutVars>
      </dgm:prSet>
      <dgm:spPr/>
    </dgm:pt>
    <dgm:pt modelId="{AC9705EC-86C8-4FB4-8CB2-2012626C44CB}" type="pres">
      <dgm:prSet presAssocID="{7591CADB-4A5E-472A-9496-DE07B89AE30E}" presName="childText" presStyleLbl="revTx" presStyleIdx="3" presStyleCnt="4">
        <dgm:presLayoutVars>
          <dgm:bulletEnabled val="1"/>
        </dgm:presLayoutVars>
      </dgm:prSet>
      <dgm:spPr/>
    </dgm:pt>
  </dgm:ptLst>
  <dgm:cxnLst>
    <dgm:cxn modelId="{E6645712-7AFA-4D70-A7FD-9207C8C263D9}" type="presOf" srcId="{915776E4-5D34-49FE-A71B-23A4B4862F07}" destId="{5F0F1422-BE10-4A82-9BE5-52FF46B2EBB0}" srcOrd="0" destOrd="0" presId="urn:microsoft.com/office/officeart/2005/8/layout/vList2"/>
    <dgm:cxn modelId="{60DAB941-D9DD-4DBE-B9C7-E22A2CC46F4C}" srcId="{2709ECAC-4F24-48BB-8DED-8C713CD7AA91}" destId="{7591CADB-4A5E-472A-9496-DE07B89AE30E}" srcOrd="3" destOrd="0" parTransId="{7B582337-D3EC-4932-BCC9-65220A4DB4F5}" sibTransId="{A8F48AD5-4D47-4AAD-B322-953173751D2D}"/>
    <dgm:cxn modelId="{D7E0DE42-F809-4AC9-B52C-9FA511CF2C99}" type="presOf" srcId="{D9E13E52-092B-4288-A82C-5009AD29B323}" destId="{35BCC8B5-D964-42BF-A436-9ACC2F3FB4A4}" srcOrd="0" destOrd="0" presId="urn:microsoft.com/office/officeart/2005/8/layout/vList2"/>
    <dgm:cxn modelId="{C9D62D43-5EEA-4890-BC79-9A4F242CF0C2}" type="presOf" srcId="{AF827DF7-F31C-4F69-8854-770A6ED4BCEA}" destId="{AC9705EC-86C8-4FB4-8CB2-2012626C44CB}" srcOrd="0" destOrd="0" presId="urn:microsoft.com/office/officeart/2005/8/layout/vList2"/>
    <dgm:cxn modelId="{4A7B1A65-0807-479C-848D-CBB7CD3AADC2}" srcId="{8A249841-83AA-4AA7-8AD6-6D8F615136BB}" destId="{6C688A3A-41C2-435C-B5D7-160DD596A858}" srcOrd="0" destOrd="0" parTransId="{E4C817F5-4E91-47B5-ACE6-F1A24B8A8F30}" sibTransId="{25015CBC-6351-492C-A545-45F47C00BCBF}"/>
    <dgm:cxn modelId="{1FEBC567-B596-400C-ABF5-F0D09A30B416}" type="presOf" srcId="{6C688A3A-41C2-435C-B5D7-160DD596A858}" destId="{4741DF64-E13A-4C56-AA20-539CAFCEF0FE}" srcOrd="0" destOrd="0" presId="urn:microsoft.com/office/officeart/2005/8/layout/vList2"/>
    <dgm:cxn modelId="{544C4755-75BB-4249-B011-28553EF337DF}" type="presOf" srcId="{2709ECAC-4F24-48BB-8DED-8C713CD7AA91}" destId="{178CBDC3-70C7-4593-B9F6-6300C6228FFA}" srcOrd="0" destOrd="0" presId="urn:microsoft.com/office/officeart/2005/8/layout/vList2"/>
    <dgm:cxn modelId="{4ED13056-36C6-47B9-9991-4B91A0FFDBE0}" type="presOf" srcId="{EEF1A635-42A3-435C-A12D-F8EAD9085D2C}" destId="{E4FA74BF-0385-4467-A8C4-4D092C2E8308}" srcOrd="0" destOrd="0" presId="urn:microsoft.com/office/officeart/2005/8/layout/vList2"/>
    <dgm:cxn modelId="{A183D257-A650-4143-8B51-88995BBE8D37}" type="presOf" srcId="{7591CADB-4A5E-472A-9496-DE07B89AE30E}" destId="{EEEBC307-B5B3-43BE-8C12-78F506BB9035}" srcOrd="0" destOrd="0" presId="urn:microsoft.com/office/officeart/2005/8/layout/vList2"/>
    <dgm:cxn modelId="{74954090-5A00-44B6-9661-27DF3EFA8666}" srcId="{2709ECAC-4F24-48BB-8DED-8C713CD7AA91}" destId="{057D7A55-53DF-4872-9FD0-C28482290F27}" srcOrd="2" destOrd="0" parTransId="{CF64D8B7-CED7-4DD4-9296-3E3DAF2360E1}" sibTransId="{E76EC822-2EC7-4891-A0F2-07A9E13FF5E7}"/>
    <dgm:cxn modelId="{4784FBB7-144B-49DA-86EC-4FA27A5D86E0}" srcId="{2709ECAC-4F24-48BB-8DED-8C713CD7AA91}" destId="{915776E4-5D34-49FE-A71B-23A4B4862F07}" srcOrd="0" destOrd="0" parTransId="{2F2F02A8-4F2F-4A94-BEDD-8BF9C1F82A66}" sibTransId="{F2B2F748-41F8-4AC6-BA59-E9092BE658B0}"/>
    <dgm:cxn modelId="{245993CE-47D1-4AC0-B5EC-3CB62B8276C8}" srcId="{057D7A55-53DF-4872-9FD0-C28482290F27}" destId="{EEF1A635-42A3-435C-A12D-F8EAD9085D2C}" srcOrd="0" destOrd="0" parTransId="{42B0F9BE-AFCD-4095-A220-B25359038D4A}" sibTransId="{6923D83A-A1BD-4E3E-B707-EAFF04951898}"/>
    <dgm:cxn modelId="{9CD53BD8-E642-401E-8040-BD9186ED45F2}" type="presOf" srcId="{057D7A55-53DF-4872-9FD0-C28482290F27}" destId="{DD335D72-2EBB-437E-BE78-A89D101BDFC5}" srcOrd="0" destOrd="0" presId="urn:microsoft.com/office/officeart/2005/8/layout/vList2"/>
    <dgm:cxn modelId="{91D194F3-91C1-4CC8-B540-528FFF1B8742}" srcId="{915776E4-5D34-49FE-A71B-23A4B4862F07}" destId="{D9E13E52-092B-4288-A82C-5009AD29B323}" srcOrd="0" destOrd="0" parTransId="{2F60A3D6-C0FF-43DD-A673-84C61F07A08A}" sibTransId="{4CA565D6-2D9A-4EC3-9693-2813D83F9B5B}"/>
    <dgm:cxn modelId="{83282DFB-27BE-4E4E-8CA9-9A85BAFBE6DA}" srcId="{2709ECAC-4F24-48BB-8DED-8C713CD7AA91}" destId="{8A249841-83AA-4AA7-8AD6-6D8F615136BB}" srcOrd="1" destOrd="0" parTransId="{F824AA66-7483-44A2-8C0C-5B958DD9CEB5}" sibTransId="{22D0E1C1-5A1B-43A0-980A-225CEF1DF75A}"/>
    <dgm:cxn modelId="{236B5EFF-2461-4477-835B-2E265643A656}" type="presOf" srcId="{8A249841-83AA-4AA7-8AD6-6D8F615136BB}" destId="{628697D8-493A-407C-AA1E-D14473A5FA8D}" srcOrd="0" destOrd="0" presId="urn:microsoft.com/office/officeart/2005/8/layout/vList2"/>
    <dgm:cxn modelId="{6F7C57FF-21F2-48A7-9CA5-AA6070588C5B}" srcId="{7591CADB-4A5E-472A-9496-DE07B89AE30E}" destId="{AF827DF7-F31C-4F69-8854-770A6ED4BCEA}" srcOrd="0" destOrd="0" parTransId="{BA502718-0AC3-480C-B592-5DA6E519992E}" sibTransId="{BD69DBDD-EC23-4417-8EDB-9D43F7FFDFB7}"/>
    <dgm:cxn modelId="{F125A3CD-3513-4EC5-BB64-4D61171CA1B7}" type="presParOf" srcId="{178CBDC3-70C7-4593-B9F6-6300C6228FFA}" destId="{5F0F1422-BE10-4A82-9BE5-52FF46B2EBB0}" srcOrd="0" destOrd="0" presId="urn:microsoft.com/office/officeart/2005/8/layout/vList2"/>
    <dgm:cxn modelId="{C8F0FDC2-DB0E-4EE4-95FD-7CB2FF952D34}" type="presParOf" srcId="{178CBDC3-70C7-4593-B9F6-6300C6228FFA}" destId="{35BCC8B5-D964-42BF-A436-9ACC2F3FB4A4}" srcOrd="1" destOrd="0" presId="urn:microsoft.com/office/officeart/2005/8/layout/vList2"/>
    <dgm:cxn modelId="{0AE330F6-83D5-423B-8011-5F6525EA4AF7}" type="presParOf" srcId="{178CBDC3-70C7-4593-B9F6-6300C6228FFA}" destId="{628697D8-493A-407C-AA1E-D14473A5FA8D}" srcOrd="2" destOrd="0" presId="urn:microsoft.com/office/officeart/2005/8/layout/vList2"/>
    <dgm:cxn modelId="{C1ADA13B-3878-462E-A9C7-D31A6E9CB1A8}" type="presParOf" srcId="{178CBDC3-70C7-4593-B9F6-6300C6228FFA}" destId="{4741DF64-E13A-4C56-AA20-539CAFCEF0FE}" srcOrd="3" destOrd="0" presId="urn:microsoft.com/office/officeart/2005/8/layout/vList2"/>
    <dgm:cxn modelId="{3C18A5A3-4556-4F9E-889C-74C4CBCF2C7B}" type="presParOf" srcId="{178CBDC3-70C7-4593-B9F6-6300C6228FFA}" destId="{DD335D72-2EBB-437E-BE78-A89D101BDFC5}" srcOrd="4" destOrd="0" presId="urn:microsoft.com/office/officeart/2005/8/layout/vList2"/>
    <dgm:cxn modelId="{5ABD64BD-D8F1-46E9-8EE0-CF3B6E59416C}" type="presParOf" srcId="{178CBDC3-70C7-4593-B9F6-6300C6228FFA}" destId="{E4FA74BF-0385-4467-A8C4-4D092C2E8308}" srcOrd="5" destOrd="0" presId="urn:microsoft.com/office/officeart/2005/8/layout/vList2"/>
    <dgm:cxn modelId="{0E42A1C0-1BCA-4AD3-8516-373BE0F60100}" type="presParOf" srcId="{178CBDC3-70C7-4593-B9F6-6300C6228FFA}" destId="{EEEBC307-B5B3-43BE-8C12-78F506BB9035}" srcOrd="6" destOrd="0" presId="urn:microsoft.com/office/officeart/2005/8/layout/vList2"/>
    <dgm:cxn modelId="{1E510D9A-0879-4AA0-B451-C3C62A99E4AB}" type="presParOf" srcId="{178CBDC3-70C7-4593-B9F6-6300C6228FFA}" destId="{AC9705EC-86C8-4FB4-8CB2-2012626C44C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13E723-3BFD-4DBB-847E-D7461125CB8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kumimoji="1" lang="ja-JP" altLang="en-US"/>
        </a:p>
      </dgm:t>
    </dgm:pt>
    <dgm:pt modelId="{B83CAB97-9ECE-40AF-8B4D-F8FD67FD1239}">
      <dgm:prSet phldrT="[テキスト]"/>
      <dgm:spPr/>
      <dgm:t>
        <a:bodyPr/>
        <a:lstStyle/>
        <a:p>
          <a:r>
            <a:rPr kumimoji="1" lang="ja-JP" altLang="en-US" b="1" dirty="0"/>
            <a:t>事業所の支援の質について</a:t>
          </a:r>
        </a:p>
      </dgm:t>
    </dgm:pt>
    <dgm:pt modelId="{D5A03349-03C2-4FFF-8174-6F02C711297F}" type="parTrans" cxnId="{5CE7B863-E195-497A-9B9B-9A926BA19624}">
      <dgm:prSet/>
      <dgm:spPr/>
      <dgm:t>
        <a:bodyPr/>
        <a:lstStyle/>
        <a:p>
          <a:endParaRPr kumimoji="1" lang="ja-JP" altLang="en-US"/>
        </a:p>
      </dgm:t>
    </dgm:pt>
    <dgm:pt modelId="{73793B35-F688-40BC-A150-DF35D91BAFAA}" type="sibTrans" cxnId="{5CE7B863-E195-497A-9B9B-9A926BA19624}">
      <dgm:prSet/>
      <dgm:spPr/>
      <dgm:t>
        <a:bodyPr/>
        <a:lstStyle/>
        <a:p>
          <a:endParaRPr kumimoji="1" lang="ja-JP" altLang="en-US"/>
        </a:p>
      </dgm:t>
    </dgm:pt>
    <dgm:pt modelId="{5C9A2781-56D1-4C0E-BB41-2B73500A556E}">
      <dgm:prSet phldrT="[テキスト]"/>
      <dgm:spPr/>
      <dgm:t>
        <a:bodyPr/>
        <a:lstStyle/>
        <a:p>
          <a:r>
            <a:rPr kumimoji="1" lang="ja-JP" altLang="en-US" dirty="0"/>
            <a:t>事業所の困りごとのなかでも、背景に家庭や環境の問題があるケースについては、事業所への支援だけでは解決しづらい</a:t>
          </a:r>
        </a:p>
      </dgm:t>
    </dgm:pt>
    <dgm:pt modelId="{4C9CC3CE-1E36-49D5-80A1-A62511127BBB}" type="parTrans" cxnId="{F74DE05E-B432-4669-98CD-E06FD34F2E0E}">
      <dgm:prSet/>
      <dgm:spPr/>
      <dgm:t>
        <a:bodyPr/>
        <a:lstStyle/>
        <a:p>
          <a:endParaRPr kumimoji="1" lang="ja-JP" altLang="en-US"/>
        </a:p>
      </dgm:t>
    </dgm:pt>
    <dgm:pt modelId="{C7028977-C6C7-4DB9-83C8-BF6716F8FB05}" type="sibTrans" cxnId="{F74DE05E-B432-4669-98CD-E06FD34F2E0E}">
      <dgm:prSet/>
      <dgm:spPr/>
      <dgm:t>
        <a:bodyPr/>
        <a:lstStyle/>
        <a:p>
          <a:endParaRPr kumimoji="1" lang="ja-JP" altLang="en-US"/>
        </a:p>
      </dgm:t>
    </dgm:pt>
    <dgm:pt modelId="{4C88648D-9174-4AE5-AA86-64494B197907}">
      <dgm:prSet phldrT="[テキスト]"/>
      <dgm:spPr/>
      <dgm:t>
        <a:bodyPr/>
        <a:lstStyle/>
        <a:p>
          <a:r>
            <a:rPr kumimoji="1" lang="ja-JP" altLang="en-US" dirty="0"/>
            <a:t>専門人材の確保や育成、地域の事業所との関係性の構築から始める必要がある。</a:t>
          </a:r>
        </a:p>
      </dgm:t>
    </dgm:pt>
    <dgm:pt modelId="{4D2FC1C4-74B2-47CA-8F65-FAD46466675F}" type="parTrans" cxnId="{5FD0AFFF-0A5E-4A34-8499-47895D8B3D1E}">
      <dgm:prSet/>
      <dgm:spPr/>
      <dgm:t>
        <a:bodyPr/>
        <a:lstStyle/>
        <a:p>
          <a:endParaRPr kumimoji="1" lang="ja-JP" altLang="en-US"/>
        </a:p>
      </dgm:t>
    </dgm:pt>
    <dgm:pt modelId="{DBA2F1B8-11A3-4C88-99AB-C8E9289DB44D}" type="sibTrans" cxnId="{5FD0AFFF-0A5E-4A34-8499-47895D8B3D1E}">
      <dgm:prSet/>
      <dgm:spPr/>
      <dgm:t>
        <a:bodyPr/>
        <a:lstStyle/>
        <a:p>
          <a:endParaRPr kumimoji="1" lang="ja-JP" altLang="en-US"/>
        </a:p>
      </dgm:t>
    </dgm:pt>
    <dgm:pt modelId="{C27DFD2C-F9FA-45E2-8BD8-7F1EDD605DB2}">
      <dgm:prSet/>
      <dgm:spPr/>
      <dgm:t>
        <a:bodyPr/>
        <a:lstStyle/>
        <a:p>
          <a:r>
            <a:rPr kumimoji="1" lang="ja-JP" altLang="en-US" dirty="0"/>
            <a:t>教育との連携が課題と感じている。具体的にどうしていけばいいのか、学校との調整も悩んでいる。</a:t>
          </a:r>
        </a:p>
      </dgm:t>
    </dgm:pt>
    <dgm:pt modelId="{5E160781-8951-4B21-9B09-2638864A533F}" type="parTrans" cxnId="{22FC2F86-70F2-44FC-BE49-51B37698E968}">
      <dgm:prSet/>
      <dgm:spPr/>
      <dgm:t>
        <a:bodyPr/>
        <a:lstStyle/>
        <a:p>
          <a:endParaRPr kumimoji="1" lang="ja-JP" altLang="en-US"/>
        </a:p>
      </dgm:t>
    </dgm:pt>
    <dgm:pt modelId="{460F0A93-3B89-4A1E-B85B-C63C50C78E20}" type="sibTrans" cxnId="{22FC2F86-70F2-44FC-BE49-51B37698E968}">
      <dgm:prSet/>
      <dgm:spPr/>
      <dgm:t>
        <a:bodyPr/>
        <a:lstStyle/>
        <a:p>
          <a:endParaRPr kumimoji="1" lang="ja-JP" altLang="en-US"/>
        </a:p>
      </dgm:t>
    </dgm:pt>
    <dgm:pt modelId="{93DC1BAE-B0FA-4944-88F4-641E912327BF}">
      <dgm:prSet/>
      <dgm:spPr/>
      <dgm:t>
        <a:bodyPr/>
        <a:lstStyle/>
        <a:p>
          <a:r>
            <a:rPr kumimoji="1" lang="ja-JP" altLang="en-US" dirty="0"/>
            <a:t>事業所向け研修は過去から実施している（事業所連絡会主体で実施の市もあり）</a:t>
          </a:r>
        </a:p>
      </dgm:t>
    </dgm:pt>
    <dgm:pt modelId="{003EA0FD-A9E9-49D6-91BE-A9B1B4ECCF6A}" type="parTrans" cxnId="{3678E3B8-1FC7-4895-B5BD-E46FBDB9C197}">
      <dgm:prSet/>
      <dgm:spPr/>
      <dgm:t>
        <a:bodyPr/>
        <a:lstStyle/>
        <a:p>
          <a:endParaRPr kumimoji="1" lang="ja-JP" altLang="en-US"/>
        </a:p>
      </dgm:t>
    </dgm:pt>
    <dgm:pt modelId="{D4B1AD5F-1536-4920-A6DB-9A164CB7656C}" type="sibTrans" cxnId="{3678E3B8-1FC7-4895-B5BD-E46FBDB9C197}">
      <dgm:prSet/>
      <dgm:spPr/>
      <dgm:t>
        <a:bodyPr/>
        <a:lstStyle/>
        <a:p>
          <a:endParaRPr kumimoji="1" lang="ja-JP" altLang="en-US"/>
        </a:p>
      </dgm:t>
    </dgm:pt>
    <dgm:pt modelId="{ED2C094B-A714-4D9F-93FC-EA4ED8A94A04}">
      <dgm:prSet/>
      <dgm:spPr/>
      <dgm:t>
        <a:bodyPr/>
        <a:lstStyle/>
        <a:p>
          <a:r>
            <a:rPr kumimoji="1" lang="ja-JP" altLang="en-US" dirty="0"/>
            <a:t>強度行動障がいなど他害の強い児童への対応に関する研修は事業所の反響が大きかった</a:t>
          </a:r>
        </a:p>
      </dgm:t>
    </dgm:pt>
    <dgm:pt modelId="{62CCB6D8-19D8-4346-BA8A-B2D6E048CEDC}" type="parTrans" cxnId="{5E1AEFD3-A19E-4A6C-BE43-9B4C8DC4E4DA}">
      <dgm:prSet/>
      <dgm:spPr/>
      <dgm:t>
        <a:bodyPr/>
        <a:lstStyle/>
        <a:p>
          <a:endParaRPr kumimoji="1" lang="ja-JP" altLang="en-US"/>
        </a:p>
      </dgm:t>
    </dgm:pt>
    <dgm:pt modelId="{CF6A9968-37C7-4DCF-824C-4B3873E312EB}" type="sibTrans" cxnId="{5E1AEFD3-A19E-4A6C-BE43-9B4C8DC4E4DA}">
      <dgm:prSet/>
      <dgm:spPr/>
      <dgm:t>
        <a:bodyPr/>
        <a:lstStyle/>
        <a:p>
          <a:endParaRPr kumimoji="1" lang="ja-JP" altLang="en-US"/>
        </a:p>
      </dgm:t>
    </dgm:pt>
    <dgm:pt modelId="{DEDE85C7-ADBF-4977-8F24-A51954742BA4}">
      <dgm:prSet/>
      <dgm:spPr/>
      <dgm:t>
        <a:bodyPr/>
        <a:lstStyle/>
        <a:p>
          <a:r>
            <a:rPr kumimoji="1" lang="ja-JP" altLang="en-US" dirty="0"/>
            <a:t>事業所連絡会の運営、議題の設定、児の事業所と者の事業所の交流に苦慮している</a:t>
          </a:r>
        </a:p>
      </dgm:t>
    </dgm:pt>
    <dgm:pt modelId="{5F8DC444-EC17-451E-971E-1F13E42CCC44}" type="parTrans" cxnId="{51730EF1-A138-475B-AF41-6E784F10E09A}">
      <dgm:prSet/>
      <dgm:spPr/>
      <dgm:t>
        <a:bodyPr/>
        <a:lstStyle/>
        <a:p>
          <a:endParaRPr kumimoji="1" lang="ja-JP" altLang="en-US"/>
        </a:p>
      </dgm:t>
    </dgm:pt>
    <dgm:pt modelId="{ED303EE1-8F4C-4E8B-8911-1D6772D1838E}" type="sibTrans" cxnId="{51730EF1-A138-475B-AF41-6E784F10E09A}">
      <dgm:prSet/>
      <dgm:spPr/>
      <dgm:t>
        <a:bodyPr/>
        <a:lstStyle/>
        <a:p>
          <a:endParaRPr kumimoji="1" lang="ja-JP" altLang="en-US"/>
        </a:p>
      </dgm:t>
    </dgm:pt>
    <dgm:pt modelId="{10840660-7EA8-47B5-9074-D74EEAC7C68F}">
      <dgm:prSet/>
      <dgm:spPr/>
      <dgm:t>
        <a:bodyPr/>
        <a:lstStyle/>
        <a:p>
          <a:r>
            <a:rPr kumimoji="1" lang="ja-JP" altLang="en-US" b="1" dirty="0"/>
            <a:t>児童発達支援センターの中核機能の発揮について</a:t>
          </a:r>
        </a:p>
      </dgm:t>
    </dgm:pt>
    <dgm:pt modelId="{D022E34C-8B30-4B31-8DBA-2F3B698451A3}" type="parTrans" cxnId="{41EC5FA5-D4EA-406F-BF67-7EABBE8293C1}">
      <dgm:prSet/>
      <dgm:spPr/>
      <dgm:t>
        <a:bodyPr/>
        <a:lstStyle/>
        <a:p>
          <a:endParaRPr kumimoji="1" lang="ja-JP" altLang="en-US"/>
        </a:p>
      </dgm:t>
    </dgm:pt>
    <dgm:pt modelId="{2E1DAACC-DD62-4A61-AA35-74B351FB8CFD}" type="sibTrans" cxnId="{41EC5FA5-D4EA-406F-BF67-7EABBE8293C1}">
      <dgm:prSet/>
      <dgm:spPr/>
      <dgm:t>
        <a:bodyPr/>
        <a:lstStyle/>
        <a:p>
          <a:endParaRPr kumimoji="1" lang="ja-JP" altLang="en-US"/>
        </a:p>
      </dgm:t>
    </dgm:pt>
    <dgm:pt modelId="{A09DA55D-F003-40C3-9BCB-4778BD0DBCFC}">
      <dgm:prSet/>
      <dgm:spPr/>
      <dgm:t>
        <a:bodyPr/>
        <a:lstStyle/>
        <a:p>
          <a:r>
            <a:rPr kumimoji="1" lang="ja-JP" altLang="en-US" dirty="0"/>
            <a:t>地域の事業所が児童発達支援センターの</a:t>
          </a:r>
          <a:r>
            <a:rPr kumimoji="1" lang="en-US" altLang="en-US" dirty="0"/>
            <a:t>SV</a:t>
          </a:r>
          <a:r>
            <a:rPr kumimoji="1" lang="ja-JP" altLang="en-US" dirty="0"/>
            <a:t>やコンサルテーションを必要としているのかなど、まずは市としてニーズを調査していきたい。</a:t>
          </a:r>
        </a:p>
      </dgm:t>
    </dgm:pt>
    <dgm:pt modelId="{0CDBCB79-2BBF-411C-AAA4-E667BA5554E2}" type="parTrans" cxnId="{5FA10248-8C7C-4CC5-9E5D-E4800F05A9DF}">
      <dgm:prSet/>
      <dgm:spPr/>
      <dgm:t>
        <a:bodyPr/>
        <a:lstStyle/>
        <a:p>
          <a:endParaRPr kumimoji="1" lang="ja-JP" altLang="en-US"/>
        </a:p>
      </dgm:t>
    </dgm:pt>
    <dgm:pt modelId="{26BD506C-0628-4B6F-9376-055F499372E5}" type="sibTrans" cxnId="{5FA10248-8C7C-4CC5-9E5D-E4800F05A9DF}">
      <dgm:prSet/>
      <dgm:spPr/>
      <dgm:t>
        <a:bodyPr/>
        <a:lstStyle/>
        <a:p>
          <a:endParaRPr kumimoji="1" lang="ja-JP" altLang="en-US"/>
        </a:p>
      </dgm:t>
    </dgm:pt>
    <dgm:pt modelId="{76DE01CF-4F76-461F-8E8F-C99827D3F0A1}">
      <dgm:prSet/>
      <dgm:spPr/>
      <dgm:t>
        <a:bodyPr/>
        <a:lstStyle/>
        <a:p>
          <a:r>
            <a:rPr kumimoji="1" lang="ja-JP" altLang="en-US" dirty="0"/>
            <a:t>保育所等訪問・相談支援を実施していないため、中核機能の発揮にあたってはまずその実施について検討が必要。</a:t>
          </a:r>
        </a:p>
      </dgm:t>
    </dgm:pt>
    <dgm:pt modelId="{4474DA7E-4A9D-4C15-AC28-D97A22FCF8CD}" type="parTrans" cxnId="{DC029AAE-E932-46AF-9B38-F5DC62722E4F}">
      <dgm:prSet/>
      <dgm:spPr/>
      <dgm:t>
        <a:bodyPr/>
        <a:lstStyle/>
        <a:p>
          <a:endParaRPr kumimoji="1" lang="ja-JP" altLang="en-US"/>
        </a:p>
      </dgm:t>
    </dgm:pt>
    <dgm:pt modelId="{02551E7A-FBC5-4812-A243-4184AB0BB524}" type="sibTrans" cxnId="{DC029AAE-E932-46AF-9B38-F5DC62722E4F}">
      <dgm:prSet/>
      <dgm:spPr/>
      <dgm:t>
        <a:bodyPr/>
        <a:lstStyle/>
        <a:p>
          <a:endParaRPr kumimoji="1" lang="ja-JP" altLang="en-US"/>
        </a:p>
      </dgm:t>
    </dgm:pt>
    <dgm:pt modelId="{EFB15602-4575-4C2F-A925-A1737673AFD8}">
      <dgm:prSet/>
      <dgm:spPr/>
      <dgm:t>
        <a:bodyPr/>
        <a:lstStyle/>
        <a:p>
          <a:r>
            <a:rPr kumimoji="1" lang="ja-JP" altLang="en-US" dirty="0"/>
            <a:t>利用者は市民だが事業所所在地が市外の場合、どちらの市のセンターが対応するべきか難しい（個人情報の関係）</a:t>
          </a:r>
        </a:p>
      </dgm:t>
    </dgm:pt>
    <dgm:pt modelId="{8D57E612-2663-4816-A868-5C8B53426F66}" type="parTrans" cxnId="{1ADA5979-180A-4A0D-9323-537B84F195C1}">
      <dgm:prSet/>
      <dgm:spPr/>
      <dgm:t>
        <a:bodyPr/>
        <a:lstStyle/>
        <a:p>
          <a:endParaRPr kumimoji="1" lang="ja-JP" altLang="en-US"/>
        </a:p>
      </dgm:t>
    </dgm:pt>
    <dgm:pt modelId="{1F75D331-4D02-441D-8FAD-97647E64B867}" type="sibTrans" cxnId="{1ADA5979-180A-4A0D-9323-537B84F195C1}">
      <dgm:prSet/>
      <dgm:spPr/>
      <dgm:t>
        <a:bodyPr/>
        <a:lstStyle/>
        <a:p>
          <a:endParaRPr kumimoji="1" lang="ja-JP" altLang="en-US"/>
        </a:p>
      </dgm:t>
    </dgm:pt>
    <dgm:pt modelId="{8C501A32-DB90-4712-9C6D-B28313352346}">
      <dgm:prSet/>
      <dgm:spPr/>
      <dgm:t>
        <a:bodyPr/>
        <a:lstStyle/>
        <a:p>
          <a:r>
            <a:rPr kumimoji="1" lang="ja-JP" altLang="en-US" b="1" dirty="0"/>
            <a:t>発達支援拠点と市町村・児童発達支援センターとの連携について</a:t>
          </a:r>
        </a:p>
      </dgm:t>
    </dgm:pt>
    <dgm:pt modelId="{3B9C81D5-D304-49F1-A6B7-9A33A9C5339C}" type="parTrans" cxnId="{49443EFB-6709-4585-B95A-AFF76E3DA3A9}">
      <dgm:prSet/>
      <dgm:spPr/>
      <dgm:t>
        <a:bodyPr/>
        <a:lstStyle/>
        <a:p>
          <a:endParaRPr kumimoji="1" lang="ja-JP" altLang="en-US"/>
        </a:p>
      </dgm:t>
    </dgm:pt>
    <dgm:pt modelId="{CF8900E8-F788-45A3-996A-1B6D30131A54}" type="sibTrans" cxnId="{49443EFB-6709-4585-B95A-AFF76E3DA3A9}">
      <dgm:prSet/>
      <dgm:spPr/>
      <dgm:t>
        <a:bodyPr/>
        <a:lstStyle/>
        <a:p>
          <a:endParaRPr kumimoji="1" lang="ja-JP" altLang="en-US"/>
        </a:p>
      </dgm:t>
    </dgm:pt>
    <dgm:pt modelId="{0F5B687F-CCDA-45AA-A660-15B28FF022C9}">
      <dgm:prSet/>
      <dgm:spPr/>
      <dgm:t>
        <a:bodyPr/>
        <a:lstStyle/>
        <a:p>
          <a:r>
            <a:rPr kumimoji="1" lang="ja-JP" altLang="en-US" dirty="0"/>
            <a:t>コンサルテーションのスキルは同行しなければ</a:t>
          </a:r>
          <a:r>
            <a:rPr kumimoji="1" lang="ja-JP" altLang="en-US"/>
            <a:t>学べない。センター職員の人材育成がまず必要であり、拠点の力を貸していただきたい。</a:t>
          </a:r>
          <a:endParaRPr kumimoji="1" lang="ja-JP" altLang="en-US" dirty="0"/>
        </a:p>
      </dgm:t>
    </dgm:pt>
    <dgm:pt modelId="{EB817F54-3C37-4578-BC43-D22F16D603CD}" type="parTrans" cxnId="{2DA7643E-90CC-4194-BE16-025A50975112}">
      <dgm:prSet/>
      <dgm:spPr/>
      <dgm:t>
        <a:bodyPr/>
        <a:lstStyle/>
        <a:p>
          <a:endParaRPr kumimoji="1" lang="ja-JP" altLang="en-US"/>
        </a:p>
      </dgm:t>
    </dgm:pt>
    <dgm:pt modelId="{19CE7C41-B1E7-46A0-8954-BC74780EEDD9}" type="sibTrans" cxnId="{2DA7643E-90CC-4194-BE16-025A50975112}">
      <dgm:prSet/>
      <dgm:spPr/>
      <dgm:t>
        <a:bodyPr/>
        <a:lstStyle/>
        <a:p>
          <a:endParaRPr kumimoji="1" lang="ja-JP" altLang="en-US"/>
        </a:p>
      </dgm:t>
    </dgm:pt>
    <dgm:pt modelId="{A871572C-C185-46FF-8B2B-AF63AD679C78}">
      <dgm:prSet/>
      <dgm:spPr/>
      <dgm:t>
        <a:bodyPr/>
        <a:lstStyle/>
        <a:p>
          <a:r>
            <a:rPr kumimoji="1" lang="ja-JP" altLang="en-US" dirty="0"/>
            <a:t>市内の事業所の発達支援拠点の利用状況を把握していなかったので、確認させてほしい。</a:t>
          </a:r>
        </a:p>
      </dgm:t>
    </dgm:pt>
    <dgm:pt modelId="{9A0BA229-ABA0-4A52-AC00-1DE00551F1FE}" type="parTrans" cxnId="{16672591-DCC6-4412-A52D-3CAE52701CC6}">
      <dgm:prSet/>
      <dgm:spPr/>
      <dgm:t>
        <a:bodyPr/>
        <a:lstStyle/>
        <a:p>
          <a:endParaRPr kumimoji="1" lang="ja-JP" altLang="en-US"/>
        </a:p>
      </dgm:t>
    </dgm:pt>
    <dgm:pt modelId="{7F6B730A-C884-4EC7-8B0E-2C86E6FA982D}" type="sibTrans" cxnId="{16672591-DCC6-4412-A52D-3CAE52701CC6}">
      <dgm:prSet/>
      <dgm:spPr/>
      <dgm:t>
        <a:bodyPr/>
        <a:lstStyle/>
        <a:p>
          <a:endParaRPr kumimoji="1" lang="ja-JP" altLang="en-US"/>
        </a:p>
      </dgm:t>
    </dgm:pt>
    <dgm:pt modelId="{CF8F75B4-2A41-421F-BDA0-A0562F8BE1AF}">
      <dgm:prSet/>
      <dgm:spPr/>
      <dgm:t>
        <a:bodyPr/>
        <a:lstStyle/>
        <a:p>
          <a:r>
            <a:rPr kumimoji="1" lang="ja-JP" altLang="en-US" dirty="0"/>
            <a:t>センター内に自信をもって研修をできる人がいない。事業所向け研修の実施などでご協力いただきたい。</a:t>
          </a:r>
        </a:p>
      </dgm:t>
    </dgm:pt>
    <dgm:pt modelId="{C7C25E8B-6801-4C8F-94D2-422284905D6E}" type="parTrans" cxnId="{9FFEA3DA-E983-475C-8FAC-574835A244E9}">
      <dgm:prSet/>
      <dgm:spPr/>
      <dgm:t>
        <a:bodyPr/>
        <a:lstStyle/>
        <a:p>
          <a:endParaRPr kumimoji="1" lang="ja-JP" altLang="en-US"/>
        </a:p>
      </dgm:t>
    </dgm:pt>
    <dgm:pt modelId="{ADD3C218-8C10-4796-833B-915E409A6CEA}" type="sibTrans" cxnId="{9FFEA3DA-E983-475C-8FAC-574835A244E9}">
      <dgm:prSet/>
      <dgm:spPr/>
      <dgm:t>
        <a:bodyPr/>
        <a:lstStyle/>
        <a:p>
          <a:endParaRPr kumimoji="1" lang="ja-JP" altLang="en-US"/>
        </a:p>
      </dgm:t>
    </dgm:pt>
    <dgm:pt modelId="{BA2955EB-5522-4DDE-8BFB-EC3564148B23}">
      <dgm:prSet/>
      <dgm:spPr/>
      <dgm:t>
        <a:bodyPr/>
        <a:lstStyle/>
        <a:p>
          <a:r>
            <a:rPr kumimoji="1" lang="ja-JP" altLang="en-US" dirty="0"/>
            <a:t>市独自で取組みをしているが、強度行動障がいなど力を貸していただきたい案件もあるため協力をお願いしたい。</a:t>
          </a:r>
        </a:p>
      </dgm:t>
    </dgm:pt>
    <dgm:pt modelId="{9A93FA64-1EB2-40BF-8B12-23DCB5851CAB}" type="parTrans" cxnId="{4335EFBF-89A1-4075-8D02-428394DD998E}">
      <dgm:prSet/>
      <dgm:spPr/>
      <dgm:t>
        <a:bodyPr/>
        <a:lstStyle/>
        <a:p>
          <a:endParaRPr kumimoji="1" lang="ja-JP" altLang="en-US"/>
        </a:p>
      </dgm:t>
    </dgm:pt>
    <dgm:pt modelId="{7C237AB0-78E6-427E-8F7F-02C7A4FC2FCC}" type="sibTrans" cxnId="{4335EFBF-89A1-4075-8D02-428394DD998E}">
      <dgm:prSet/>
      <dgm:spPr/>
      <dgm:t>
        <a:bodyPr/>
        <a:lstStyle/>
        <a:p>
          <a:endParaRPr kumimoji="1" lang="ja-JP" altLang="en-US"/>
        </a:p>
      </dgm:t>
    </dgm:pt>
    <dgm:pt modelId="{2B84F5DE-D21D-4CEC-88CE-FD2D8FADD04F}">
      <dgm:prSet/>
      <dgm:spPr/>
      <dgm:t>
        <a:bodyPr/>
        <a:lstStyle/>
        <a:p>
          <a:r>
            <a:rPr kumimoji="1" lang="ja-JP" altLang="en-US" dirty="0"/>
            <a:t>まずは事業所のニーズを把握したうえで拠点に機関支援を依頼したい（派遣型のパターン）。</a:t>
          </a:r>
        </a:p>
      </dgm:t>
    </dgm:pt>
    <dgm:pt modelId="{DA02F45D-CB16-4E9E-9D1A-84F29F2F3E51}" type="parTrans" cxnId="{45ACAB49-A01A-4C6B-BF1D-A7220573CF03}">
      <dgm:prSet/>
      <dgm:spPr/>
      <dgm:t>
        <a:bodyPr/>
        <a:lstStyle/>
        <a:p>
          <a:endParaRPr kumimoji="1" lang="ja-JP" altLang="en-US"/>
        </a:p>
      </dgm:t>
    </dgm:pt>
    <dgm:pt modelId="{E4FB458E-3C61-46A5-8DC2-2E8E5A959F8E}" type="sibTrans" cxnId="{45ACAB49-A01A-4C6B-BF1D-A7220573CF03}">
      <dgm:prSet/>
      <dgm:spPr/>
      <dgm:t>
        <a:bodyPr/>
        <a:lstStyle/>
        <a:p>
          <a:endParaRPr kumimoji="1" lang="ja-JP" altLang="en-US"/>
        </a:p>
      </dgm:t>
    </dgm:pt>
    <dgm:pt modelId="{E600DA14-DBA9-49CC-822E-FC8FC1B6AA13}" type="pres">
      <dgm:prSet presAssocID="{2513E723-3BFD-4DBB-847E-D7461125CB8C}" presName="linear" presStyleCnt="0">
        <dgm:presLayoutVars>
          <dgm:animLvl val="lvl"/>
          <dgm:resizeHandles val="exact"/>
        </dgm:presLayoutVars>
      </dgm:prSet>
      <dgm:spPr/>
    </dgm:pt>
    <dgm:pt modelId="{48E0577B-06B2-404F-A549-4CBC8A040E8C}" type="pres">
      <dgm:prSet presAssocID="{B83CAB97-9ECE-40AF-8B4D-F8FD67FD1239}" presName="parentText" presStyleLbl="node1" presStyleIdx="0" presStyleCnt="3" custLinFactNeighborX="-242" custLinFactNeighborY="617">
        <dgm:presLayoutVars>
          <dgm:chMax val="0"/>
          <dgm:bulletEnabled val="1"/>
        </dgm:presLayoutVars>
      </dgm:prSet>
      <dgm:spPr/>
    </dgm:pt>
    <dgm:pt modelId="{062D51A2-DFBA-4C6E-8FB0-5E8B0D8052B5}" type="pres">
      <dgm:prSet presAssocID="{B83CAB97-9ECE-40AF-8B4D-F8FD67FD1239}" presName="childText" presStyleLbl="revTx" presStyleIdx="0" presStyleCnt="3">
        <dgm:presLayoutVars>
          <dgm:bulletEnabled val="1"/>
        </dgm:presLayoutVars>
      </dgm:prSet>
      <dgm:spPr/>
    </dgm:pt>
    <dgm:pt modelId="{0C268F69-04CB-4F0F-A236-8B24F6B57B14}" type="pres">
      <dgm:prSet presAssocID="{10840660-7EA8-47B5-9074-D74EEAC7C68F}" presName="parentText" presStyleLbl="node1" presStyleIdx="1" presStyleCnt="3" custLinFactNeighborX="-242" custLinFactNeighborY="772">
        <dgm:presLayoutVars>
          <dgm:chMax val="0"/>
          <dgm:bulletEnabled val="1"/>
        </dgm:presLayoutVars>
      </dgm:prSet>
      <dgm:spPr/>
    </dgm:pt>
    <dgm:pt modelId="{D898663C-DB09-4714-B55E-AA856D600814}" type="pres">
      <dgm:prSet presAssocID="{10840660-7EA8-47B5-9074-D74EEAC7C68F}" presName="childText" presStyleLbl="revTx" presStyleIdx="1" presStyleCnt="3">
        <dgm:presLayoutVars>
          <dgm:bulletEnabled val="1"/>
        </dgm:presLayoutVars>
      </dgm:prSet>
      <dgm:spPr/>
    </dgm:pt>
    <dgm:pt modelId="{A7A352DF-001B-429E-AFDA-F87EC3DD41D2}" type="pres">
      <dgm:prSet presAssocID="{8C501A32-DB90-4712-9C6D-B28313352346}" presName="parentText" presStyleLbl="node1" presStyleIdx="2" presStyleCnt="3" custLinFactNeighborX="-242" custLinFactNeighborY="617">
        <dgm:presLayoutVars>
          <dgm:chMax val="0"/>
          <dgm:bulletEnabled val="1"/>
        </dgm:presLayoutVars>
      </dgm:prSet>
      <dgm:spPr/>
    </dgm:pt>
    <dgm:pt modelId="{A535AFBD-0796-4074-8E3C-A195D238EEF5}" type="pres">
      <dgm:prSet presAssocID="{8C501A32-DB90-4712-9C6D-B28313352346}" presName="childText" presStyleLbl="revTx" presStyleIdx="2" presStyleCnt="3">
        <dgm:presLayoutVars>
          <dgm:bulletEnabled val="1"/>
        </dgm:presLayoutVars>
      </dgm:prSet>
      <dgm:spPr/>
    </dgm:pt>
  </dgm:ptLst>
  <dgm:cxnLst>
    <dgm:cxn modelId="{CC08F80D-8EF6-4DF0-A3BD-62760C37D04E}" type="presOf" srcId="{A09DA55D-F003-40C3-9BCB-4778BD0DBCFC}" destId="{D898663C-DB09-4714-B55E-AA856D600814}" srcOrd="0" destOrd="1" presId="urn:microsoft.com/office/officeart/2005/8/layout/vList2"/>
    <dgm:cxn modelId="{0190D419-7564-4414-9907-43B7A7665C19}" type="presOf" srcId="{B83CAB97-9ECE-40AF-8B4D-F8FD67FD1239}" destId="{48E0577B-06B2-404F-A549-4CBC8A040E8C}" srcOrd="0" destOrd="0" presId="urn:microsoft.com/office/officeart/2005/8/layout/vList2"/>
    <dgm:cxn modelId="{B0CCD627-AB09-45BA-A390-6FE3BEFDE82A}" type="presOf" srcId="{0F5B687F-CCDA-45AA-A660-15B28FF022C9}" destId="{A535AFBD-0796-4074-8E3C-A195D238EEF5}" srcOrd="0" destOrd="0" presId="urn:microsoft.com/office/officeart/2005/8/layout/vList2"/>
    <dgm:cxn modelId="{A6D07630-8300-42C1-8F21-1CDCFFBD3B63}" type="presOf" srcId="{ED2C094B-A714-4D9F-93FC-EA4ED8A94A04}" destId="{062D51A2-DFBA-4C6E-8FB0-5E8B0D8052B5}" srcOrd="0" destOrd="3" presId="urn:microsoft.com/office/officeart/2005/8/layout/vList2"/>
    <dgm:cxn modelId="{2DA7643E-90CC-4194-BE16-025A50975112}" srcId="{8C501A32-DB90-4712-9C6D-B28313352346}" destId="{0F5B687F-CCDA-45AA-A660-15B28FF022C9}" srcOrd="0" destOrd="0" parTransId="{EB817F54-3C37-4578-BC43-D22F16D603CD}" sibTransId="{19CE7C41-B1E7-46A0-8954-BC74780EEDD9}"/>
    <dgm:cxn modelId="{E9B97D5B-F3D4-4AA0-8C21-2E15A5610FBA}" type="presOf" srcId="{93DC1BAE-B0FA-4944-88F4-641E912327BF}" destId="{062D51A2-DFBA-4C6E-8FB0-5E8B0D8052B5}" srcOrd="0" destOrd="2" presId="urn:microsoft.com/office/officeart/2005/8/layout/vList2"/>
    <dgm:cxn modelId="{F74DE05E-B432-4669-98CD-E06FD34F2E0E}" srcId="{B83CAB97-9ECE-40AF-8B4D-F8FD67FD1239}" destId="{5C9A2781-56D1-4C0E-BB41-2B73500A556E}" srcOrd="0" destOrd="0" parTransId="{4C9CC3CE-1E36-49D5-80A1-A62511127BBB}" sibTransId="{C7028977-C6C7-4DB9-83C8-BF6716F8FB05}"/>
    <dgm:cxn modelId="{67971E62-1BF4-468C-9C61-A22A43FD03B7}" type="presOf" srcId="{EFB15602-4575-4C2F-A925-A1737673AFD8}" destId="{D898663C-DB09-4714-B55E-AA856D600814}" srcOrd="0" destOrd="3" presId="urn:microsoft.com/office/officeart/2005/8/layout/vList2"/>
    <dgm:cxn modelId="{5CE7B863-E195-497A-9B9B-9A926BA19624}" srcId="{2513E723-3BFD-4DBB-847E-D7461125CB8C}" destId="{B83CAB97-9ECE-40AF-8B4D-F8FD67FD1239}" srcOrd="0" destOrd="0" parTransId="{D5A03349-03C2-4FFF-8174-6F02C711297F}" sibTransId="{73793B35-F688-40BC-A150-DF35D91BAFAA}"/>
    <dgm:cxn modelId="{B531BD63-FEC3-4E77-81A5-1E7E05A94A3E}" type="presOf" srcId="{2B84F5DE-D21D-4CEC-88CE-FD2D8FADD04F}" destId="{A535AFBD-0796-4074-8E3C-A195D238EEF5}" srcOrd="0" destOrd="4" presId="urn:microsoft.com/office/officeart/2005/8/layout/vList2"/>
    <dgm:cxn modelId="{1F79F744-2C2B-463F-ABE4-CDC6E8969470}" type="presOf" srcId="{2513E723-3BFD-4DBB-847E-D7461125CB8C}" destId="{E600DA14-DBA9-49CC-822E-FC8FC1B6AA13}" srcOrd="0" destOrd="0" presId="urn:microsoft.com/office/officeart/2005/8/layout/vList2"/>
    <dgm:cxn modelId="{5FA10248-8C7C-4CC5-9E5D-E4800F05A9DF}" srcId="{10840660-7EA8-47B5-9074-D74EEAC7C68F}" destId="{A09DA55D-F003-40C3-9BCB-4778BD0DBCFC}" srcOrd="1" destOrd="0" parTransId="{0CDBCB79-2BBF-411C-AAA4-E667BA5554E2}" sibTransId="{26BD506C-0628-4B6F-9376-055F499372E5}"/>
    <dgm:cxn modelId="{45ACAB49-A01A-4C6B-BF1D-A7220573CF03}" srcId="{8C501A32-DB90-4712-9C6D-B28313352346}" destId="{2B84F5DE-D21D-4CEC-88CE-FD2D8FADD04F}" srcOrd="4" destOrd="0" parTransId="{DA02F45D-CB16-4E9E-9D1A-84F29F2F3E51}" sibTransId="{E4FB458E-3C61-46A5-8DC2-2E8E5A959F8E}"/>
    <dgm:cxn modelId="{21CF266D-9431-4F35-A7CE-2F2B01D66C59}" type="presOf" srcId="{5C9A2781-56D1-4C0E-BB41-2B73500A556E}" destId="{062D51A2-DFBA-4C6E-8FB0-5E8B0D8052B5}" srcOrd="0" destOrd="0" presId="urn:microsoft.com/office/officeart/2005/8/layout/vList2"/>
    <dgm:cxn modelId="{D46BE052-7EE5-4BF2-AF9B-18A8D685B76F}" type="presOf" srcId="{76DE01CF-4F76-461F-8E8F-C99827D3F0A1}" destId="{D898663C-DB09-4714-B55E-AA856D600814}" srcOrd="0" destOrd="2" presId="urn:microsoft.com/office/officeart/2005/8/layout/vList2"/>
    <dgm:cxn modelId="{1ADA5979-180A-4A0D-9323-537B84F195C1}" srcId="{10840660-7EA8-47B5-9074-D74EEAC7C68F}" destId="{EFB15602-4575-4C2F-A925-A1737673AFD8}" srcOrd="3" destOrd="0" parTransId="{8D57E612-2663-4816-A868-5C8B53426F66}" sibTransId="{1F75D331-4D02-441D-8FAD-97647E64B867}"/>
    <dgm:cxn modelId="{22FC2F86-70F2-44FC-BE49-51B37698E968}" srcId="{B83CAB97-9ECE-40AF-8B4D-F8FD67FD1239}" destId="{C27DFD2C-F9FA-45E2-8BD8-7F1EDD605DB2}" srcOrd="1" destOrd="0" parTransId="{5E160781-8951-4B21-9B09-2638864A533F}" sibTransId="{460F0A93-3B89-4A1E-B85B-C63C50C78E20}"/>
    <dgm:cxn modelId="{16672591-DCC6-4412-A52D-3CAE52701CC6}" srcId="{8C501A32-DB90-4712-9C6D-B28313352346}" destId="{A871572C-C185-46FF-8B2B-AF63AD679C78}" srcOrd="1" destOrd="0" parTransId="{9A0BA229-ABA0-4A52-AC00-1DE00551F1FE}" sibTransId="{7F6B730A-C884-4EC7-8B0E-2C86E6FA982D}"/>
    <dgm:cxn modelId="{851B6BA0-8D95-4C35-85F5-1E1C058F1B68}" type="presOf" srcId="{4C88648D-9174-4AE5-AA86-64494B197907}" destId="{D898663C-DB09-4714-B55E-AA856D600814}" srcOrd="0" destOrd="0" presId="urn:microsoft.com/office/officeart/2005/8/layout/vList2"/>
    <dgm:cxn modelId="{41EC5FA5-D4EA-406F-BF67-7EABBE8293C1}" srcId="{2513E723-3BFD-4DBB-847E-D7461125CB8C}" destId="{10840660-7EA8-47B5-9074-D74EEAC7C68F}" srcOrd="1" destOrd="0" parTransId="{D022E34C-8B30-4B31-8DBA-2F3B698451A3}" sibTransId="{2E1DAACC-DD62-4A61-AA35-74B351FB8CFD}"/>
    <dgm:cxn modelId="{DC029AAE-E932-46AF-9B38-F5DC62722E4F}" srcId="{10840660-7EA8-47B5-9074-D74EEAC7C68F}" destId="{76DE01CF-4F76-461F-8E8F-C99827D3F0A1}" srcOrd="2" destOrd="0" parTransId="{4474DA7E-4A9D-4C15-AC28-D97A22FCF8CD}" sibTransId="{02551E7A-FBC5-4812-A243-4184AB0BB524}"/>
    <dgm:cxn modelId="{83773CB5-3DF6-4711-8AEB-20F4D8B2A3F3}" type="presOf" srcId="{10840660-7EA8-47B5-9074-D74EEAC7C68F}" destId="{0C268F69-04CB-4F0F-A236-8B24F6B57B14}" srcOrd="0" destOrd="0" presId="urn:microsoft.com/office/officeart/2005/8/layout/vList2"/>
    <dgm:cxn modelId="{1BC93FB6-1CAC-4170-91EA-558EF71D8D92}" type="presOf" srcId="{8C501A32-DB90-4712-9C6D-B28313352346}" destId="{A7A352DF-001B-429E-AFDA-F87EC3DD41D2}" srcOrd="0" destOrd="0" presId="urn:microsoft.com/office/officeart/2005/8/layout/vList2"/>
    <dgm:cxn modelId="{3678E3B8-1FC7-4895-B5BD-E46FBDB9C197}" srcId="{B83CAB97-9ECE-40AF-8B4D-F8FD67FD1239}" destId="{93DC1BAE-B0FA-4944-88F4-641E912327BF}" srcOrd="2" destOrd="0" parTransId="{003EA0FD-A9E9-49D6-91BE-A9B1B4ECCF6A}" sibTransId="{D4B1AD5F-1536-4920-A6DB-9A164CB7656C}"/>
    <dgm:cxn modelId="{4335EFBF-89A1-4075-8D02-428394DD998E}" srcId="{8C501A32-DB90-4712-9C6D-B28313352346}" destId="{BA2955EB-5522-4DDE-8BFB-EC3564148B23}" srcOrd="3" destOrd="0" parTransId="{9A93FA64-1EB2-40BF-8B12-23DCB5851CAB}" sibTransId="{7C237AB0-78E6-427E-8F7F-02C7A4FC2FCC}"/>
    <dgm:cxn modelId="{5E1AEFD3-A19E-4A6C-BE43-9B4C8DC4E4DA}" srcId="{B83CAB97-9ECE-40AF-8B4D-F8FD67FD1239}" destId="{ED2C094B-A714-4D9F-93FC-EA4ED8A94A04}" srcOrd="3" destOrd="0" parTransId="{62CCB6D8-19D8-4346-BA8A-B2D6E048CEDC}" sibTransId="{CF6A9968-37C7-4DCF-824C-4B3873E312EB}"/>
    <dgm:cxn modelId="{9FFEA3DA-E983-475C-8FAC-574835A244E9}" srcId="{8C501A32-DB90-4712-9C6D-B28313352346}" destId="{CF8F75B4-2A41-421F-BDA0-A0562F8BE1AF}" srcOrd="2" destOrd="0" parTransId="{C7C25E8B-6801-4C8F-94D2-422284905D6E}" sibTransId="{ADD3C218-8C10-4796-833B-915E409A6CEA}"/>
    <dgm:cxn modelId="{9F0498E8-4E01-4F65-80BC-FB2EF8DCE453}" type="presOf" srcId="{BA2955EB-5522-4DDE-8BFB-EC3564148B23}" destId="{A535AFBD-0796-4074-8E3C-A195D238EEF5}" srcOrd="0" destOrd="3" presId="urn:microsoft.com/office/officeart/2005/8/layout/vList2"/>
    <dgm:cxn modelId="{157DA4F0-9EDC-419A-B3E4-F2A140578745}" type="presOf" srcId="{CF8F75B4-2A41-421F-BDA0-A0562F8BE1AF}" destId="{A535AFBD-0796-4074-8E3C-A195D238EEF5}" srcOrd="0" destOrd="2" presId="urn:microsoft.com/office/officeart/2005/8/layout/vList2"/>
    <dgm:cxn modelId="{51730EF1-A138-475B-AF41-6E784F10E09A}" srcId="{B83CAB97-9ECE-40AF-8B4D-F8FD67FD1239}" destId="{DEDE85C7-ADBF-4977-8F24-A51954742BA4}" srcOrd="4" destOrd="0" parTransId="{5F8DC444-EC17-451E-971E-1F13E42CCC44}" sibTransId="{ED303EE1-8F4C-4E8B-8911-1D6772D1838E}"/>
    <dgm:cxn modelId="{3824E8F1-1B01-4012-836A-371E57FB0A70}" type="presOf" srcId="{A871572C-C185-46FF-8B2B-AF63AD679C78}" destId="{A535AFBD-0796-4074-8E3C-A195D238EEF5}" srcOrd="0" destOrd="1" presId="urn:microsoft.com/office/officeart/2005/8/layout/vList2"/>
    <dgm:cxn modelId="{8FB965F4-BA8F-421F-8C8D-8728A8090385}" type="presOf" srcId="{C27DFD2C-F9FA-45E2-8BD8-7F1EDD605DB2}" destId="{062D51A2-DFBA-4C6E-8FB0-5E8B0D8052B5}" srcOrd="0" destOrd="1" presId="urn:microsoft.com/office/officeart/2005/8/layout/vList2"/>
    <dgm:cxn modelId="{EA49A1F7-6498-4372-B9B8-71A94B9B6A4C}" type="presOf" srcId="{DEDE85C7-ADBF-4977-8F24-A51954742BA4}" destId="{062D51A2-DFBA-4C6E-8FB0-5E8B0D8052B5}" srcOrd="0" destOrd="4" presId="urn:microsoft.com/office/officeart/2005/8/layout/vList2"/>
    <dgm:cxn modelId="{49443EFB-6709-4585-B95A-AFF76E3DA3A9}" srcId="{2513E723-3BFD-4DBB-847E-D7461125CB8C}" destId="{8C501A32-DB90-4712-9C6D-B28313352346}" srcOrd="2" destOrd="0" parTransId="{3B9C81D5-D304-49F1-A6B7-9A33A9C5339C}" sibTransId="{CF8900E8-F788-45A3-996A-1B6D30131A54}"/>
    <dgm:cxn modelId="{5FD0AFFF-0A5E-4A34-8499-47895D8B3D1E}" srcId="{10840660-7EA8-47B5-9074-D74EEAC7C68F}" destId="{4C88648D-9174-4AE5-AA86-64494B197907}" srcOrd="0" destOrd="0" parTransId="{4D2FC1C4-74B2-47CA-8F65-FAD46466675F}" sibTransId="{DBA2F1B8-11A3-4C88-99AB-C8E9289DB44D}"/>
    <dgm:cxn modelId="{9E28C898-9046-4990-8533-A9BFE2420C97}" type="presParOf" srcId="{E600DA14-DBA9-49CC-822E-FC8FC1B6AA13}" destId="{48E0577B-06B2-404F-A549-4CBC8A040E8C}" srcOrd="0" destOrd="0" presId="urn:microsoft.com/office/officeart/2005/8/layout/vList2"/>
    <dgm:cxn modelId="{9D46FF29-4943-4A20-962A-9FEAFF6ABCEC}" type="presParOf" srcId="{E600DA14-DBA9-49CC-822E-FC8FC1B6AA13}" destId="{062D51A2-DFBA-4C6E-8FB0-5E8B0D8052B5}" srcOrd="1" destOrd="0" presId="urn:microsoft.com/office/officeart/2005/8/layout/vList2"/>
    <dgm:cxn modelId="{A082354C-CCE2-4F24-8B56-B88327FB83F8}" type="presParOf" srcId="{E600DA14-DBA9-49CC-822E-FC8FC1B6AA13}" destId="{0C268F69-04CB-4F0F-A236-8B24F6B57B14}" srcOrd="2" destOrd="0" presId="urn:microsoft.com/office/officeart/2005/8/layout/vList2"/>
    <dgm:cxn modelId="{14C8648C-0DE9-42AE-B5EC-448172844837}" type="presParOf" srcId="{E600DA14-DBA9-49CC-822E-FC8FC1B6AA13}" destId="{D898663C-DB09-4714-B55E-AA856D600814}" srcOrd="3" destOrd="0" presId="urn:microsoft.com/office/officeart/2005/8/layout/vList2"/>
    <dgm:cxn modelId="{6E500401-4071-4823-AE61-509A93F339DA}" type="presParOf" srcId="{E600DA14-DBA9-49CC-822E-FC8FC1B6AA13}" destId="{A7A352DF-001B-429E-AFDA-F87EC3DD41D2}" srcOrd="4" destOrd="0" presId="urn:microsoft.com/office/officeart/2005/8/layout/vList2"/>
    <dgm:cxn modelId="{A35962D0-6079-4C8F-BBA8-3BD9ECDB7C85}" type="presParOf" srcId="{E600DA14-DBA9-49CC-822E-FC8FC1B6AA13}" destId="{A535AFBD-0796-4074-8E3C-A195D238EEF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CD5788-EEAC-44D5-87E1-3D3566EA1104}"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kumimoji="1" lang="ja-JP" altLang="en-US"/>
        </a:p>
      </dgm:t>
    </dgm:pt>
    <dgm:pt modelId="{16FA9F30-4586-458D-992D-B40DF6A92CA4}">
      <dgm:prSet phldrT="[テキスト]" custT="1"/>
      <dgm:spPr/>
      <dgm:t>
        <a:bodyPr/>
        <a:lstStyle/>
        <a:p>
          <a:r>
            <a:rPr kumimoji="1" lang="ja-JP" altLang="en-US" sz="2000" dirty="0"/>
            <a:t>８月</a:t>
          </a:r>
        </a:p>
      </dgm:t>
    </dgm:pt>
    <dgm:pt modelId="{ABA40C74-8260-4A8A-91B6-FD7DEC8E7748}" type="parTrans" cxnId="{E3724670-3840-490B-83CA-95D7BB020580}">
      <dgm:prSet/>
      <dgm:spPr/>
      <dgm:t>
        <a:bodyPr/>
        <a:lstStyle/>
        <a:p>
          <a:endParaRPr kumimoji="1" lang="ja-JP" altLang="en-US" sz="1400"/>
        </a:p>
      </dgm:t>
    </dgm:pt>
    <dgm:pt modelId="{B2694C81-44E4-4626-AB1D-84B08250CDEC}" type="sibTrans" cxnId="{E3724670-3840-490B-83CA-95D7BB020580}">
      <dgm:prSet/>
      <dgm:spPr/>
      <dgm:t>
        <a:bodyPr/>
        <a:lstStyle/>
        <a:p>
          <a:endParaRPr kumimoji="1" lang="ja-JP" altLang="en-US" sz="1400"/>
        </a:p>
      </dgm:t>
    </dgm:pt>
    <dgm:pt modelId="{1F3DB636-35C4-4BC3-8687-AAFF793ACB3A}">
      <dgm:prSet phldrT="[テキスト]" custT="1"/>
      <dgm:spPr/>
      <dgm:t>
        <a:bodyPr/>
        <a:lstStyle/>
        <a:p>
          <a:r>
            <a:rPr kumimoji="1" lang="ja-JP" altLang="en-US" sz="2000" dirty="0"/>
            <a:t>第１回部会において意見聴取</a:t>
          </a:r>
        </a:p>
      </dgm:t>
    </dgm:pt>
    <dgm:pt modelId="{47C2FE79-019B-49B5-94D2-D2C291FE3967}" type="parTrans" cxnId="{BBF92F3E-FEF7-4EB9-8CE8-63482F854E2E}">
      <dgm:prSet/>
      <dgm:spPr/>
      <dgm:t>
        <a:bodyPr/>
        <a:lstStyle/>
        <a:p>
          <a:endParaRPr kumimoji="1" lang="ja-JP" altLang="en-US" sz="1400"/>
        </a:p>
      </dgm:t>
    </dgm:pt>
    <dgm:pt modelId="{F9AD3833-131D-4E94-A534-8CB2FF112950}" type="sibTrans" cxnId="{BBF92F3E-FEF7-4EB9-8CE8-63482F854E2E}">
      <dgm:prSet/>
      <dgm:spPr/>
      <dgm:t>
        <a:bodyPr/>
        <a:lstStyle/>
        <a:p>
          <a:endParaRPr kumimoji="1" lang="ja-JP" altLang="en-US" sz="1400"/>
        </a:p>
      </dgm:t>
    </dgm:pt>
    <dgm:pt modelId="{7FD35D78-C97D-450C-9821-1F52AF9A34A4}">
      <dgm:prSet phldrT="[テキスト]" custT="1"/>
      <dgm:spPr/>
      <dgm:t>
        <a:bodyPr/>
        <a:lstStyle/>
        <a:p>
          <a:r>
            <a:rPr kumimoji="1" lang="ja-JP" altLang="en-US" sz="2000" dirty="0"/>
            <a:t>必要な予算の調査</a:t>
          </a:r>
        </a:p>
      </dgm:t>
    </dgm:pt>
    <dgm:pt modelId="{CBBF9DFC-B2AD-462E-9745-7B2A9FB5C074}" type="parTrans" cxnId="{E7B2D545-7C75-4A6C-9CFE-D2F3D8CF63A6}">
      <dgm:prSet/>
      <dgm:spPr/>
      <dgm:t>
        <a:bodyPr/>
        <a:lstStyle/>
        <a:p>
          <a:endParaRPr kumimoji="1" lang="ja-JP" altLang="en-US" sz="1400"/>
        </a:p>
      </dgm:t>
    </dgm:pt>
    <dgm:pt modelId="{7D5097B4-5276-4D0F-924E-A65BCCC0CA78}" type="sibTrans" cxnId="{E7B2D545-7C75-4A6C-9CFE-D2F3D8CF63A6}">
      <dgm:prSet/>
      <dgm:spPr/>
      <dgm:t>
        <a:bodyPr/>
        <a:lstStyle/>
        <a:p>
          <a:endParaRPr kumimoji="1" lang="ja-JP" altLang="en-US" sz="1400"/>
        </a:p>
      </dgm:t>
    </dgm:pt>
    <dgm:pt modelId="{070B0BF6-9108-45CF-B622-0CDA437DA251}">
      <dgm:prSet phldrT="[テキスト]" custT="1"/>
      <dgm:spPr/>
      <dgm:t>
        <a:bodyPr/>
        <a:lstStyle/>
        <a:p>
          <a:r>
            <a:rPr kumimoji="1" lang="ja-JP" altLang="en-US" sz="2000" dirty="0"/>
            <a:t>１０月</a:t>
          </a:r>
        </a:p>
      </dgm:t>
    </dgm:pt>
    <dgm:pt modelId="{30EC3677-2D41-4549-AF7D-F5154615D4FC}" type="parTrans" cxnId="{D7F4B81C-A6C9-477D-848D-1606260EF661}">
      <dgm:prSet/>
      <dgm:spPr/>
      <dgm:t>
        <a:bodyPr/>
        <a:lstStyle/>
        <a:p>
          <a:endParaRPr kumimoji="1" lang="ja-JP" altLang="en-US" sz="1400"/>
        </a:p>
      </dgm:t>
    </dgm:pt>
    <dgm:pt modelId="{40333517-97D2-4CC6-AE36-69A090F0D326}" type="sibTrans" cxnId="{D7F4B81C-A6C9-477D-848D-1606260EF661}">
      <dgm:prSet/>
      <dgm:spPr/>
      <dgm:t>
        <a:bodyPr/>
        <a:lstStyle/>
        <a:p>
          <a:endParaRPr kumimoji="1" lang="ja-JP" altLang="en-US" sz="1400"/>
        </a:p>
      </dgm:t>
    </dgm:pt>
    <dgm:pt modelId="{A27C672F-88D1-4E6A-8C80-D6BE3381D37A}">
      <dgm:prSet phldrT="[テキスト]" custT="1"/>
      <dgm:spPr/>
      <dgm:t>
        <a:bodyPr/>
        <a:lstStyle/>
        <a:p>
          <a:r>
            <a:rPr kumimoji="1" lang="en-US" altLang="ja-JP" sz="2000" dirty="0"/>
            <a:t>R</a:t>
          </a:r>
          <a:r>
            <a:rPr kumimoji="1" lang="ja-JP" altLang="en-US" sz="2000" dirty="0"/>
            <a:t>７年度予算要求</a:t>
          </a:r>
        </a:p>
      </dgm:t>
    </dgm:pt>
    <dgm:pt modelId="{D48B17BE-E6DE-4CBE-9E96-FE3A88134F97}" type="parTrans" cxnId="{699E2D26-C3FE-4380-9EE4-9D08D78F473C}">
      <dgm:prSet/>
      <dgm:spPr/>
      <dgm:t>
        <a:bodyPr/>
        <a:lstStyle/>
        <a:p>
          <a:endParaRPr kumimoji="1" lang="ja-JP" altLang="en-US" sz="1400"/>
        </a:p>
      </dgm:t>
    </dgm:pt>
    <dgm:pt modelId="{23B60B24-A0DC-4C44-BB19-98D84A348D1C}" type="sibTrans" cxnId="{699E2D26-C3FE-4380-9EE4-9D08D78F473C}">
      <dgm:prSet/>
      <dgm:spPr/>
      <dgm:t>
        <a:bodyPr/>
        <a:lstStyle/>
        <a:p>
          <a:endParaRPr kumimoji="1" lang="ja-JP" altLang="en-US" sz="1400"/>
        </a:p>
      </dgm:t>
    </dgm:pt>
    <dgm:pt modelId="{C30D331D-321C-4860-8AA9-9B88D2B1E957}">
      <dgm:prSet phldrT="[テキスト]" custT="1"/>
      <dgm:spPr/>
      <dgm:t>
        <a:bodyPr/>
        <a:lstStyle/>
        <a:p>
          <a:r>
            <a:rPr kumimoji="1" lang="ja-JP" altLang="en-US" sz="2000" dirty="0"/>
            <a:t>令和７年３月</a:t>
          </a:r>
        </a:p>
      </dgm:t>
    </dgm:pt>
    <dgm:pt modelId="{9879DEEA-A0BA-4BF8-8A30-2E986F1BA5E7}" type="parTrans" cxnId="{870A603B-82C5-4D97-BF62-3324A59D0F3C}">
      <dgm:prSet/>
      <dgm:spPr/>
      <dgm:t>
        <a:bodyPr/>
        <a:lstStyle/>
        <a:p>
          <a:endParaRPr kumimoji="1" lang="ja-JP" altLang="en-US" sz="1400"/>
        </a:p>
      </dgm:t>
    </dgm:pt>
    <dgm:pt modelId="{23476139-58EC-4B3F-884F-EADF32F6AD08}" type="sibTrans" cxnId="{870A603B-82C5-4D97-BF62-3324A59D0F3C}">
      <dgm:prSet/>
      <dgm:spPr/>
      <dgm:t>
        <a:bodyPr/>
        <a:lstStyle/>
        <a:p>
          <a:endParaRPr kumimoji="1" lang="ja-JP" altLang="en-US" sz="1400"/>
        </a:p>
      </dgm:t>
    </dgm:pt>
    <dgm:pt modelId="{A400D910-42BA-4CFB-AA65-3179A82F8D81}">
      <dgm:prSet phldrT="[テキスト]" custT="1"/>
      <dgm:spPr/>
      <dgm:t>
        <a:bodyPr/>
        <a:lstStyle/>
        <a:p>
          <a:r>
            <a:rPr kumimoji="1" lang="ja-JP" altLang="en-US" sz="2000" dirty="0"/>
            <a:t>予算議決</a:t>
          </a:r>
        </a:p>
      </dgm:t>
    </dgm:pt>
    <dgm:pt modelId="{CEAF1376-7D9E-4B34-A2FD-EA6CC363410C}" type="parTrans" cxnId="{1D5A25B0-3830-49E6-8066-42A942DE16C5}">
      <dgm:prSet/>
      <dgm:spPr/>
      <dgm:t>
        <a:bodyPr/>
        <a:lstStyle/>
        <a:p>
          <a:endParaRPr kumimoji="1" lang="ja-JP" altLang="en-US" sz="1400"/>
        </a:p>
      </dgm:t>
    </dgm:pt>
    <dgm:pt modelId="{A1E30F01-C4FE-45D0-BE22-A0634066F100}" type="sibTrans" cxnId="{1D5A25B0-3830-49E6-8066-42A942DE16C5}">
      <dgm:prSet/>
      <dgm:spPr/>
      <dgm:t>
        <a:bodyPr/>
        <a:lstStyle/>
        <a:p>
          <a:endParaRPr kumimoji="1" lang="ja-JP" altLang="en-US" sz="1400"/>
        </a:p>
      </dgm:t>
    </dgm:pt>
    <dgm:pt modelId="{0779E2F2-8D3F-4FDE-A102-5683FAD7528D}">
      <dgm:prSet phldrT="[テキスト]" custT="1"/>
      <dgm:spPr/>
      <dgm:t>
        <a:bodyPr/>
        <a:lstStyle/>
        <a:p>
          <a:r>
            <a:rPr kumimoji="1" lang="ja-JP" altLang="en-US" sz="2000" dirty="0"/>
            <a:t>令和７年４月～</a:t>
          </a:r>
        </a:p>
      </dgm:t>
    </dgm:pt>
    <dgm:pt modelId="{65CBBF5E-0CFD-4C2E-AE5C-1FB448C38553}" type="parTrans" cxnId="{7D0B384F-9BAE-4A5C-BF43-AA2767D015F1}">
      <dgm:prSet/>
      <dgm:spPr/>
      <dgm:t>
        <a:bodyPr/>
        <a:lstStyle/>
        <a:p>
          <a:endParaRPr kumimoji="1" lang="ja-JP" altLang="en-US" sz="1400"/>
        </a:p>
      </dgm:t>
    </dgm:pt>
    <dgm:pt modelId="{3ED6E567-8A50-4348-928B-F7885962C091}" type="sibTrans" cxnId="{7D0B384F-9BAE-4A5C-BF43-AA2767D015F1}">
      <dgm:prSet/>
      <dgm:spPr/>
      <dgm:t>
        <a:bodyPr/>
        <a:lstStyle/>
        <a:p>
          <a:endParaRPr kumimoji="1" lang="ja-JP" altLang="en-US" sz="1400"/>
        </a:p>
      </dgm:t>
    </dgm:pt>
    <dgm:pt modelId="{0836DCF6-F11A-4151-84C6-9BC4B4D0E72C}">
      <dgm:prSet phldrT="[テキスト]" custT="1"/>
      <dgm:spPr/>
      <dgm:t>
        <a:bodyPr/>
        <a:lstStyle/>
        <a:p>
          <a:r>
            <a:rPr kumimoji="1" lang="ja-JP" altLang="en-US" sz="2000" dirty="0"/>
            <a:t>市町村等へ周知</a:t>
          </a:r>
        </a:p>
      </dgm:t>
    </dgm:pt>
    <dgm:pt modelId="{B3908619-D0DD-4E94-96D2-3B30139EA959}" type="parTrans" cxnId="{A118D39D-C6B1-4FA3-A447-19A8E5288B48}">
      <dgm:prSet/>
      <dgm:spPr/>
      <dgm:t>
        <a:bodyPr/>
        <a:lstStyle/>
        <a:p>
          <a:endParaRPr kumimoji="1" lang="ja-JP" altLang="en-US" sz="1400"/>
        </a:p>
      </dgm:t>
    </dgm:pt>
    <dgm:pt modelId="{9998ACB9-BBBB-4EED-8F0B-2CC4C9407C73}" type="sibTrans" cxnId="{A118D39D-C6B1-4FA3-A447-19A8E5288B48}">
      <dgm:prSet/>
      <dgm:spPr/>
      <dgm:t>
        <a:bodyPr/>
        <a:lstStyle/>
        <a:p>
          <a:endParaRPr kumimoji="1" lang="ja-JP" altLang="en-US" sz="1400"/>
        </a:p>
      </dgm:t>
    </dgm:pt>
    <dgm:pt modelId="{F459F367-E116-4EBA-B01E-6BBAF87A5B38}">
      <dgm:prSet phldrT="[テキスト]" custT="1"/>
      <dgm:spPr/>
      <dgm:t>
        <a:bodyPr/>
        <a:lstStyle/>
        <a:p>
          <a:r>
            <a:rPr kumimoji="1" lang="ja-JP" altLang="en-US" sz="2000" dirty="0"/>
            <a:t>センター・地域支援マネジャーとして事業実施</a:t>
          </a:r>
        </a:p>
      </dgm:t>
    </dgm:pt>
    <dgm:pt modelId="{0FE89598-B140-473E-BDEB-ED88EB3FA308}" type="parTrans" cxnId="{BF34B21B-9B59-44F0-ADFC-46A01346D87E}">
      <dgm:prSet/>
      <dgm:spPr/>
      <dgm:t>
        <a:bodyPr/>
        <a:lstStyle/>
        <a:p>
          <a:endParaRPr kumimoji="1" lang="ja-JP" altLang="en-US" sz="1400"/>
        </a:p>
      </dgm:t>
    </dgm:pt>
    <dgm:pt modelId="{9F69C8F5-B1DF-483F-9AB3-5994B25735AF}" type="sibTrans" cxnId="{BF34B21B-9B59-44F0-ADFC-46A01346D87E}">
      <dgm:prSet/>
      <dgm:spPr/>
      <dgm:t>
        <a:bodyPr/>
        <a:lstStyle/>
        <a:p>
          <a:endParaRPr kumimoji="1" lang="ja-JP" altLang="en-US" sz="1400"/>
        </a:p>
      </dgm:t>
    </dgm:pt>
    <dgm:pt modelId="{EFDFE67A-9FD8-463C-9345-95051BA88F7C}" type="pres">
      <dgm:prSet presAssocID="{3BCD5788-EEAC-44D5-87E1-3D3566EA1104}" presName="Name0" presStyleCnt="0">
        <dgm:presLayoutVars>
          <dgm:chMax val="5"/>
          <dgm:chPref val="5"/>
          <dgm:dir/>
          <dgm:animLvl val="lvl"/>
        </dgm:presLayoutVars>
      </dgm:prSet>
      <dgm:spPr/>
    </dgm:pt>
    <dgm:pt modelId="{9A93F31B-5FBC-4B7D-AA21-D59F8970AAC0}" type="pres">
      <dgm:prSet presAssocID="{16FA9F30-4586-458D-992D-B40DF6A92CA4}" presName="parentText1" presStyleLbl="node1" presStyleIdx="0" presStyleCnt="4">
        <dgm:presLayoutVars>
          <dgm:chMax/>
          <dgm:chPref val="3"/>
          <dgm:bulletEnabled val="1"/>
        </dgm:presLayoutVars>
      </dgm:prSet>
      <dgm:spPr/>
    </dgm:pt>
    <dgm:pt modelId="{A47B3864-3D07-4CC9-96D0-A2790BBB4D27}" type="pres">
      <dgm:prSet presAssocID="{16FA9F30-4586-458D-992D-B40DF6A92CA4}" presName="childText1" presStyleLbl="solidAlignAcc1" presStyleIdx="0" presStyleCnt="4">
        <dgm:presLayoutVars>
          <dgm:chMax val="0"/>
          <dgm:chPref val="0"/>
          <dgm:bulletEnabled val="1"/>
        </dgm:presLayoutVars>
      </dgm:prSet>
      <dgm:spPr/>
    </dgm:pt>
    <dgm:pt modelId="{B136B865-02BA-49C7-BB2E-0883F248086A}" type="pres">
      <dgm:prSet presAssocID="{070B0BF6-9108-45CF-B622-0CDA437DA251}" presName="parentText2" presStyleLbl="node1" presStyleIdx="1" presStyleCnt="4">
        <dgm:presLayoutVars>
          <dgm:chMax/>
          <dgm:chPref val="3"/>
          <dgm:bulletEnabled val="1"/>
        </dgm:presLayoutVars>
      </dgm:prSet>
      <dgm:spPr/>
    </dgm:pt>
    <dgm:pt modelId="{87F3A6AE-73F2-4F2A-89F4-1F456DA6F8E1}" type="pres">
      <dgm:prSet presAssocID="{070B0BF6-9108-45CF-B622-0CDA437DA251}" presName="childText2" presStyleLbl="solidAlignAcc1" presStyleIdx="1" presStyleCnt="4">
        <dgm:presLayoutVars>
          <dgm:chMax val="0"/>
          <dgm:chPref val="0"/>
          <dgm:bulletEnabled val="1"/>
        </dgm:presLayoutVars>
      </dgm:prSet>
      <dgm:spPr/>
    </dgm:pt>
    <dgm:pt modelId="{825E44D6-C3C0-4301-A131-08CF24B8AEDD}" type="pres">
      <dgm:prSet presAssocID="{C30D331D-321C-4860-8AA9-9B88D2B1E957}" presName="parentText3" presStyleLbl="node1" presStyleIdx="2" presStyleCnt="4">
        <dgm:presLayoutVars>
          <dgm:chMax/>
          <dgm:chPref val="3"/>
          <dgm:bulletEnabled val="1"/>
        </dgm:presLayoutVars>
      </dgm:prSet>
      <dgm:spPr/>
    </dgm:pt>
    <dgm:pt modelId="{5E7B0DA9-7AA5-46F4-9A8E-1543E41C49C9}" type="pres">
      <dgm:prSet presAssocID="{C30D331D-321C-4860-8AA9-9B88D2B1E957}" presName="childText3" presStyleLbl="solidAlignAcc1" presStyleIdx="2" presStyleCnt="4">
        <dgm:presLayoutVars>
          <dgm:chMax val="0"/>
          <dgm:chPref val="0"/>
          <dgm:bulletEnabled val="1"/>
        </dgm:presLayoutVars>
      </dgm:prSet>
      <dgm:spPr/>
    </dgm:pt>
    <dgm:pt modelId="{A9DC6779-C1B1-463E-8A01-41BD06C615EA}" type="pres">
      <dgm:prSet presAssocID="{0779E2F2-8D3F-4FDE-A102-5683FAD7528D}" presName="parentText4" presStyleLbl="node1" presStyleIdx="3" presStyleCnt="4">
        <dgm:presLayoutVars>
          <dgm:chMax/>
          <dgm:chPref val="3"/>
          <dgm:bulletEnabled val="1"/>
        </dgm:presLayoutVars>
      </dgm:prSet>
      <dgm:spPr/>
    </dgm:pt>
    <dgm:pt modelId="{D82CCFFD-6232-4863-9E95-B88766A5F8EA}" type="pres">
      <dgm:prSet presAssocID="{0779E2F2-8D3F-4FDE-A102-5683FAD7528D}" presName="childText4" presStyleLbl="solidAlignAcc1" presStyleIdx="3" presStyleCnt="4">
        <dgm:presLayoutVars>
          <dgm:chMax val="0"/>
          <dgm:chPref val="0"/>
          <dgm:bulletEnabled val="1"/>
        </dgm:presLayoutVars>
      </dgm:prSet>
      <dgm:spPr/>
    </dgm:pt>
  </dgm:ptLst>
  <dgm:cxnLst>
    <dgm:cxn modelId="{B059BA0A-F14F-4098-9346-B420786A50B8}" type="presOf" srcId="{A27C672F-88D1-4E6A-8C80-D6BE3381D37A}" destId="{87F3A6AE-73F2-4F2A-89F4-1F456DA6F8E1}" srcOrd="0" destOrd="0" presId="urn:microsoft.com/office/officeart/2009/3/layout/IncreasingArrowsProcess"/>
    <dgm:cxn modelId="{6A27C310-8CFF-4BA6-93BD-136087735ABE}" type="presOf" srcId="{0779E2F2-8D3F-4FDE-A102-5683FAD7528D}" destId="{A9DC6779-C1B1-463E-8A01-41BD06C615EA}" srcOrd="0" destOrd="0" presId="urn:microsoft.com/office/officeart/2009/3/layout/IncreasingArrowsProcess"/>
    <dgm:cxn modelId="{BF34B21B-9B59-44F0-ADFC-46A01346D87E}" srcId="{0779E2F2-8D3F-4FDE-A102-5683FAD7528D}" destId="{F459F367-E116-4EBA-B01E-6BBAF87A5B38}" srcOrd="1" destOrd="0" parTransId="{0FE89598-B140-473E-BDEB-ED88EB3FA308}" sibTransId="{9F69C8F5-B1DF-483F-9AB3-5994B25735AF}"/>
    <dgm:cxn modelId="{D7F4B81C-A6C9-477D-848D-1606260EF661}" srcId="{3BCD5788-EEAC-44D5-87E1-3D3566EA1104}" destId="{070B0BF6-9108-45CF-B622-0CDA437DA251}" srcOrd="1" destOrd="0" parTransId="{30EC3677-2D41-4549-AF7D-F5154615D4FC}" sibTransId="{40333517-97D2-4CC6-AE36-69A090F0D326}"/>
    <dgm:cxn modelId="{0FE3FC21-242D-41C5-AEBD-C7CFCE12D948}" type="presOf" srcId="{070B0BF6-9108-45CF-B622-0CDA437DA251}" destId="{B136B865-02BA-49C7-BB2E-0883F248086A}" srcOrd="0" destOrd="0" presId="urn:microsoft.com/office/officeart/2009/3/layout/IncreasingArrowsProcess"/>
    <dgm:cxn modelId="{699E2D26-C3FE-4380-9EE4-9D08D78F473C}" srcId="{070B0BF6-9108-45CF-B622-0CDA437DA251}" destId="{A27C672F-88D1-4E6A-8C80-D6BE3381D37A}" srcOrd="0" destOrd="0" parTransId="{D48B17BE-E6DE-4CBE-9E96-FE3A88134F97}" sibTransId="{23B60B24-A0DC-4C44-BB19-98D84A348D1C}"/>
    <dgm:cxn modelId="{870A603B-82C5-4D97-BF62-3324A59D0F3C}" srcId="{3BCD5788-EEAC-44D5-87E1-3D3566EA1104}" destId="{C30D331D-321C-4860-8AA9-9B88D2B1E957}" srcOrd="2" destOrd="0" parTransId="{9879DEEA-A0BA-4BF8-8A30-2E986F1BA5E7}" sibTransId="{23476139-58EC-4B3F-884F-EADF32F6AD08}"/>
    <dgm:cxn modelId="{BBF92F3E-FEF7-4EB9-8CE8-63482F854E2E}" srcId="{16FA9F30-4586-458D-992D-B40DF6A92CA4}" destId="{1F3DB636-35C4-4BC3-8687-AAFF793ACB3A}" srcOrd="0" destOrd="0" parTransId="{47C2FE79-019B-49B5-94D2-D2C291FE3967}" sibTransId="{F9AD3833-131D-4E94-A534-8CB2FF112950}"/>
    <dgm:cxn modelId="{E7B2D545-7C75-4A6C-9CFE-D2F3D8CF63A6}" srcId="{16FA9F30-4586-458D-992D-B40DF6A92CA4}" destId="{7FD35D78-C97D-450C-9821-1F52AF9A34A4}" srcOrd="1" destOrd="0" parTransId="{CBBF9DFC-B2AD-462E-9745-7B2A9FB5C074}" sibTransId="{7D5097B4-5276-4D0F-924E-A65BCCC0CA78}"/>
    <dgm:cxn modelId="{CA2BAF6C-D655-4063-B55C-A281CA287E34}" type="presOf" srcId="{0836DCF6-F11A-4151-84C6-9BC4B4D0E72C}" destId="{D82CCFFD-6232-4863-9E95-B88766A5F8EA}" srcOrd="0" destOrd="0" presId="urn:microsoft.com/office/officeart/2009/3/layout/IncreasingArrowsProcess"/>
    <dgm:cxn modelId="{7D0B384F-9BAE-4A5C-BF43-AA2767D015F1}" srcId="{3BCD5788-EEAC-44D5-87E1-3D3566EA1104}" destId="{0779E2F2-8D3F-4FDE-A102-5683FAD7528D}" srcOrd="3" destOrd="0" parTransId="{65CBBF5E-0CFD-4C2E-AE5C-1FB448C38553}" sibTransId="{3ED6E567-8A50-4348-928B-F7885962C091}"/>
    <dgm:cxn modelId="{E3724670-3840-490B-83CA-95D7BB020580}" srcId="{3BCD5788-EEAC-44D5-87E1-3D3566EA1104}" destId="{16FA9F30-4586-458D-992D-B40DF6A92CA4}" srcOrd="0" destOrd="0" parTransId="{ABA40C74-8260-4A8A-91B6-FD7DEC8E7748}" sibTransId="{B2694C81-44E4-4626-AB1D-84B08250CDEC}"/>
    <dgm:cxn modelId="{BCD9AE50-EFF3-4B7C-9AAD-87B590B7D5BC}" type="presOf" srcId="{C30D331D-321C-4860-8AA9-9B88D2B1E957}" destId="{825E44D6-C3C0-4301-A131-08CF24B8AEDD}" srcOrd="0" destOrd="0" presId="urn:microsoft.com/office/officeart/2009/3/layout/IncreasingArrowsProcess"/>
    <dgm:cxn modelId="{A8208F7F-98E8-4061-83E6-E466E656D9AA}" type="presOf" srcId="{3BCD5788-EEAC-44D5-87E1-3D3566EA1104}" destId="{EFDFE67A-9FD8-463C-9345-95051BA88F7C}" srcOrd="0" destOrd="0" presId="urn:microsoft.com/office/officeart/2009/3/layout/IncreasingArrowsProcess"/>
    <dgm:cxn modelId="{E1D62C9D-48BB-4D4C-A73E-AE3314921960}" type="presOf" srcId="{7FD35D78-C97D-450C-9821-1F52AF9A34A4}" destId="{A47B3864-3D07-4CC9-96D0-A2790BBB4D27}" srcOrd="0" destOrd="1" presId="urn:microsoft.com/office/officeart/2009/3/layout/IncreasingArrowsProcess"/>
    <dgm:cxn modelId="{A118D39D-C6B1-4FA3-A447-19A8E5288B48}" srcId="{0779E2F2-8D3F-4FDE-A102-5683FAD7528D}" destId="{0836DCF6-F11A-4151-84C6-9BC4B4D0E72C}" srcOrd="0" destOrd="0" parTransId="{B3908619-D0DD-4E94-96D2-3B30139EA959}" sibTransId="{9998ACB9-BBBB-4EED-8F0B-2CC4C9407C73}"/>
    <dgm:cxn modelId="{3C3ABDA4-7671-49D2-AFF9-6BEBCDA22AEF}" type="presOf" srcId="{A400D910-42BA-4CFB-AA65-3179A82F8D81}" destId="{5E7B0DA9-7AA5-46F4-9A8E-1543E41C49C9}" srcOrd="0" destOrd="0" presId="urn:microsoft.com/office/officeart/2009/3/layout/IncreasingArrowsProcess"/>
    <dgm:cxn modelId="{1D5A25B0-3830-49E6-8066-42A942DE16C5}" srcId="{C30D331D-321C-4860-8AA9-9B88D2B1E957}" destId="{A400D910-42BA-4CFB-AA65-3179A82F8D81}" srcOrd="0" destOrd="0" parTransId="{CEAF1376-7D9E-4B34-A2FD-EA6CC363410C}" sibTransId="{A1E30F01-C4FE-45D0-BE22-A0634066F100}"/>
    <dgm:cxn modelId="{AEE07FF7-4011-4D48-B597-D89F051FC31D}" type="presOf" srcId="{16FA9F30-4586-458D-992D-B40DF6A92CA4}" destId="{9A93F31B-5FBC-4B7D-AA21-D59F8970AAC0}" srcOrd="0" destOrd="0" presId="urn:microsoft.com/office/officeart/2009/3/layout/IncreasingArrowsProcess"/>
    <dgm:cxn modelId="{57F08EFA-B5D8-4344-8A76-B869F29C12FC}" type="presOf" srcId="{F459F367-E116-4EBA-B01E-6BBAF87A5B38}" destId="{D82CCFFD-6232-4863-9E95-B88766A5F8EA}" srcOrd="0" destOrd="1" presId="urn:microsoft.com/office/officeart/2009/3/layout/IncreasingArrowsProcess"/>
    <dgm:cxn modelId="{54A29EFC-B53B-4C79-BFE2-1E3C83FDFBC2}" type="presOf" srcId="{1F3DB636-35C4-4BC3-8687-AAFF793ACB3A}" destId="{A47B3864-3D07-4CC9-96D0-A2790BBB4D27}" srcOrd="0" destOrd="0" presId="urn:microsoft.com/office/officeart/2009/3/layout/IncreasingArrowsProcess"/>
    <dgm:cxn modelId="{ACC91FFF-39D2-45B4-BD93-4096A3DBB4F2}" type="presParOf" srcId="{EFDFE67A-9FD8-463C-9345-95051BA88F7C}" destId="{9A93F31B-5FBC-4B7D-AA21-D59F8970AAC0}" srcOrd="0" destOrd="0" presId="urn:microsoft.com/office/officeart/2009/3/layout/IncreasingArrowsProcess"/>
    <dgm:cxn modelId="{EB7BC2DC-3BCB-41FC-8AB6-B30B297B8C9F}" type="presParOf" srcId="{EFDFE67A-9FD8-463C-9345-95051BA88F7C}" destId="{A47B3864-3D07-4CC9-96D0-A2790BBB4D27}" srcOrd="1" destOrd="0" presId="urn:microsoft.com/office/officeart/2009/3/layout/IncreasingArrowsProcess"/>
    <dgm:cxn modelId="{1A990B77-DF0C-4D70-B13C-73D652D9CCF7}" type="presParOf" srcId="{EFDFE67A-9FD8-463C-9345-95051BA88F7C}" destId="{B136B865-02BA-49C7-BB2E-0883F248086A}" srcOrd="2" destOrd="0" presId="urn:microsoft.com/office/officeart/2009/3/layout/IncreasingArrowsProcess"/>
    <dgm:cxn modelId="{5F884636-148C-4C04-9940-96AE059448F5}" type="presParOf" srcId="{EFDFE67A-9FD8-463C-9345-95051BA88F7C}" destId="{87F3A6AE-73F2-4F2A-89F4-1F456DA6F8E1}" srcOrd="3" destOrd="0" presId="urn:microsoft.com/office/officeart/2009/3/layout/IncreasingArrowsProcess"/>
    <dgm:cxn modelId="{FFDE44DB-9D71-41EC-85DA-CABFE4FD3D7B}" type="presParOf" srcId="{EFDFE67A-9FD8-463C-9345-95051BA88F7C}" destId="{825E44D6-C3C0-4301-A131-08CF24B8AEDD}" srcOrd="4" destOrd="0" presId="urn:microsoft.com/office/officeart/2009/3/layout/IncreasingArrowsProcess"/>
    <dgm:cxn modelId="{BB132966-563A-4DDD-949E-E82FEE43F363}" type="presParOf" srcId="{EFDFE67A-9FD8-463C-9345-95051BA88F7C}" destId="{5E7B0DA9-7AA5-46F4-9A8E-1543E41C49C9}" srcOrd="5" destOrd="0" presId="urn:microsoft.com/office/officeart/2009/3/layout/IncreasingArrowsProcess"/>
    <dgm:cxn modelId="{0BC6E39F-BFEA-44F5-A9C5-37E5A37E29D6}" type="presParOf" srcId="{EFDFE67A-9FD8-463C-9345-95051BA88F7C}" destId="{A9DC6779-C1B1-463E-8A01-41BD06C615EA}" srcOrd="6" destOrd="0" presId="urn:microsoft.com/office/officeart/2009/3/layout/IncreasingArrowsProcess"/>
    <dgm:cxn modelId="{B67287B6-2AD6-4D03-9D9A-0F173B18816D}" type="presParOf" srcId="{EFDFE67A-9FD8-463C-9345-95051BA88F7C}" destId="{D82CCFFD-6232-4863-9E95-B88766A5F8EA}"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34A3C-F7E5-48F0-A018-8AA64818F06D}">
      <dsp:nvSpPr>
        <dsp:cNvPr id="0" name=""/>
        <dsp:cNvSpPr/>
      </dsp:nvSpPr>
      <dsp:spPr>
        <a:xfrm>
          <a:off x="3019" y="468861"/>
          <a:ext cx="2943763" cy="117750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障がい児等療育支援事業</a:t>
          </a:r>
        </a:p>
      </dsp:txBody>
      <dsp:txXfrm>
        <a:off x="3019" y="468861"/>
        <a:ext cx="2943763" cy="1177505"/>
      </dsp:txXfrm>
    </dsp:sp>
    <dsp:sp modelId="{773A439B-1990-4397-9C14-7289B62A6A57}">
      <dsp:nvSpPr>
        <dsp:cNvPr id="0" name=""/>
        <dsp:cNvSpPr/>
      </dsp:nvSpPr>
      <dsp:spPr>
        <a:xfrm>
          <a:off x="3019" y="1646366"/>
          <a:ext cx="2943763" cy="28548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kern="1200" dirty="0"/>
            <a:t>都道府県地域生活支援事業の必須事業として、障がい児通所支援事業所、障がい福祉サービス事業所、保育所、幼稚園及び学校等の職員に対して、助言・指導・研修を実施する。</a:t>
          </a:r>
        </a:p>
        <a:p>
          <a:pPr marL="114300" lvl="1" indent="-114300" algn="l" defTabSz="622300">
            <a:lnSpc>
              <a:spcPct val="90000"/>
            </a:lnSpc>
            <a:spcBef>
              <a:spcPct val="0"/>
            </a:spcBef>
            <a:spcAft>
              <a:spcPct val="15000"/>
            </a:spcAft>
            <a:buChar char="•"/>
          </a:pPr>
          <a:r>
            <a:rPr kumimoji="1" lang="ja-JP" altLang="en-US" sz="1400" kern="1200" dirty="0"/>
            <a:t>実施者：四天王寺悲田院児童発達支援センターへ委託</a:t>
          </a:r>
        </a:p>
      </dsp:txBody>
      <dsp:txXfrm>
        <a:off x="3019" y="1646366"/>
        <a:ext cx="2943763" cy="2854800"/>
      </dsp:txXfrm>
    </dsp:sp>
    <dsp:sp modelId="{94452842-12BF-49F0-BB12-E1CC70078AFC}">
      <dsp:nvSpPr>
        <dsp:cNvPr id="0" name=""/>
        <dsp:cNvSpPr/>
      </dsp:nvSpPr>
      <dsp:spPr>
        <a:xfrm>
          <a:off x="3358910" y="468861"/>
          <a:ext cx="2943763" cy="117750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児童発達支援センター等によるＳＶ・コンサルテーション</a:t>
          </a:r>
        </a:p>
      </dsp:txBody>
      <dsp:txXfrm>
        <a:off x="3358910" y="468861"/>
        <a:ext cx="2943763" cy="1177505"/>
      </dsp:txXfrm>
    </dsp:sp>
    <dsp:sp modelId="{473C9963-02B3-47ED-B13D-CED9F3075C88}">
      <dsp:nvSpPr>
        <dsp:cNvPr id="0" name=""/>
        <dsp:cNvSpPr/>
      </dsp:nvSpPr>
      <dsp:spPr>
        <a:xfrm>
          <a:off x="3358910" y="1646366"/>
          <a:ext cx="2943763" cy="28548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kern="1200" dirty="0"/>
            <a:t>改正児童福祉法第</a:t>
          </a:r>
          <a:r>
            <a:rPr kumimoji="1" lang="en-US" altLang="en-US" sz="1400" kern="1200" dirty="0"/>
            <a:t>43</a:t>
          </a:r>
          <a:r>
            <a:rPr kumimoji="1" lang="ja-JP" altLang="en-US" sz="1400" kern="1200" dirty="0"/>
            <a:t>条に基づき、地域の障がい児通所支援事業所に対しスーパーバイズ・コンサルテーション</a:t>
          </a:r>
          <a:r>
            <a:rPr kumimoji="1" lang="en-US" altLang="en-US" sz="1400" kern="1200" dirty="0"/>
            <a:t>(</a:t>
          </a:r>
          <a:r>
            <a:rPr kumimoji="1" lang="ja-JP" altLang="en-US" sz="1400" kern="1200" dirty="0"/>
            <a:t>支援内容等の助言・援助機能）を行う。</a:t>
          </a:r>
        </a:p>
        <a:p>
          <a:pPr marL="114300" lvl="1" indent="-114300" algn="l" defTabSz="622300">
            <a:lnSpc>
              <a:spcPct val="90000"/>
            </a:lnSpc>
            <a:spcBef>
              <a:spcPct val="0"/>
            </a:spcBef>
            <a:spcAft>
              <a:spcPct val="15000"/>
            </a:spcAft>
            <a:buChar char="•"/>
          </a:pPr>
          <a:r>
            <a:rPr kumimoji="1" lang="ja-JP" altLang="en-US" sz="1400" kern="1200" dirty="0"/>
            <a:t>実施者：中核拠点型の児童発達支援センター及び事業所</a:t>
          </a:r>
        </a:p>
      </dsp:txBody>
      <dsp:txXfrm>
        <a:off x="3358910" y="1646366"/>
        <a:ext cx="2943763" cy="2854800"/>
      </dsp:txXfrm>
    </dsp:sp>
    <dsp:sp modelId="{3A39C751-E64E-4521-8E20-2776F287C47E}">
      <dsp:nvSpPr>
        <dsp:cNvPr id="0" name=""/>
        <dsp:cNvSpPr/>
      </dsp:nvSpPr>
      <dsp:spPr>
        <a:xfrm>
          <a:off x="6714800" y="468861"/>
          <a:ext cx="2943763" cy="1177505"/>
        </a:xfrm>
        <a:prstGeom prst="rect">
          <a:avLst/>
        </a:prstGeom>
        <a:solidFill>
          <a:srgbClr val="92D05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発達支援拠点の機関支援</a:t>
          </a:r>
        </a:p>
      </dsp:txBody>
      <dsp:txXfrm>
        <a:off x="6714800" y="468861"/>
        <a:ext cx="2943763" cy="1177505"/>
      </dsp:txXfrm>
    </dsp:sp>
    <dsp:sp modelId="{ACF7CB99-A8A8-42D4-9430-CED75A2F7EAE}">
      <dsp:nvSpPr>
        <dsp:cNvPr id="0" name=""/>
        <dsp:cNvSpPr/>
      </dsp:nvSpPr>
      <dsp:spPr>
        <a:xfrm>
          <a:off x="6714800" y="1646366"/>
          <a:ext cx="2943763" cy="2854800"/>
        </a:xfrm>
        <a:prstGeom prst="rect">
          <a:avLst/>
        </a:prstGeom>
        <a:solidFill>
          <a:schemeClr val="accent6">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kern="1200" dirty="0"/>
            <a:t>大阪府の委託事業「障がい児通所支援事業者等育成事業」により実施</a:t>
          </a:r>
        </a:p>
        <a:p>
          <a:pPr marL="114300" lvl="1" indent="-114300" algn="l" defTabSz="622300">
            <a:lnSpc>
              <a:spcPct val="90000"/>
            </a:lnSpc>
            <a:spcBef>
              <a:spcPct val="0"/>
            </a:spcBef>
            <a:spcAft>
              <a:spcPct val="15000"/>
            </a:spcAft>
            <a:buChar char="•"/>
          </a:pPr>
          <a:r>
            <a:rPr kumimoji="1" lang="ja-JP" altLang="en-US" sz="1400" kern="1200" dirty="0"/>
            <a:t>実施者：各圏域に設置された発達支援拠点</a:t>
          </a:r>
        </a:p>
      </dsp:txBody>
      <dsp:txXfrm>
        <a:off x="6714800" y="1646366"/>
        <a:ext cx="2943763"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6E5FE-927E-4B91-98F3-AFD67DA59E70}">
      <dsp:nvSpPr>
        <dsp:cNvPr id="0" name=""/>
        <dsp:cNvSpPr/>
      </dsp:nvSpPr>
      <dsp:spPr>
        <a:xfrm>
          <a:off x="4307" y="539573"/>
          <a:ext cx="2590203" cy="103608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kumimoji="1" lang="ja-JP" altLang="en-US" sz="1300" b="1" kern="1200" dirty="0"/>
            <a:t>保育所等訪問支援</a:t>
          </a:r>
        </a:p>
      </dsp:txBody>
      <dsp:txXfrm>
        <a:off x="4307" y="539573"/>
        <a:ext cx="2590203" cy="1036081"/>
      </dsp:txXfrm>
    </dsp:sp>
    <dsp:sp modelId="{4EB55C6B-1633-41A6-8D49-A8F0D21EFD36}">
      <dsp:nvSpPr>
        <dsp:cNvPr id="0" name=""/>
        <dsp:cNvSpPr/>
      </dsp:nvSpPr>
      <dsp:spPr>
        <a:xfrm>
          <a:off x="4307" y="1575654"/>
          <a:ext cx="2590203" cy="28548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児童福祉法に基づく障がい児通所支援</a:t>
          </a:r>
        </a:p>
        <a:p>
          <a:pPr marL="114300" lvl="1" indent="-114300" algn="l" defTabSz="577850">
            <a:lnSpc>
              <a:spcPct val="90000"/>
            </a:lnSpc>
            <a:spcBef>
              <a:spcPct val="0"/>
            </a:spcBef>
            <a:spcAft>
              <a:spcPct val="15000"/>
            </a:spcAft>
            <a:buChar char="•"/>
          </a:pPr>
          <a:r>
            <a:rPr kumimoji="1" lang="ja-JP" altLang="en-US" sz="1300" kern="1200" dirty="0"/>
            <a:t>保育所、児童養護施設等を訪問し、障害児に対して、障害児以外の児童との集団生活への適応のための専門的な支援などを行う</a:t>
          </a:r>
        </a:p>
        <a:p>
          <a:pPr marL="114300" lvl="1" indent="-114300" algn="l" defTabSz="577850">
            <a:lnSpc>
              <a:spcPct val="90000"/>
            </a:lnSpc>
            <a:spcBef>
              <a:spcPct val="0"/>
            </a:spcBef>
            <a:spcAft>
              <a:spcPct val="15000"/>
            </a:spcAft>
            <a:buChar char="•"/>
          </a:pPr>
          <a:r>
            <a:rPr kumimoji="1" lang="ja-JP" altLang="en-US" sz="1300" kern="1200" dirty="0"/>
            <a:t>実施者：指定を受けた事業所　府内</a:t>
          </a:r>
          <a:r>
            <a:rPr kumimoji="1" lang="en-US" altLang="en-US" sz="1300" kern="1200" dirty="0"/>
            <a:t>213</a:t>
          </a:r>
          <a:r>
            <a:rPr kumimoji="1" lang="ja-JP" altLang="en-US" sz="1300" kern="1200" dirty="0"/>
            <a:t>事業所（</a:t>
          </a:r>
          <a:r>
            <a:rPr kumimoji="1" lang="en-US" altLang="en-US" sz="1300" kern="1200" dirty="0"/>
            <a:t>R5</a:t>
          </a:r>
          <a:r>
            <a:rPr kumimoji="1" lang="ja-JP" altLang="en-US" sz="1300" kern="1200" dirty="0"/>
            <a:t>年</a:t>
          </a:r>
          <a:r>
            <a:rPr kumimoji="1" lang="en-US" altLang="en-US" sz="1300" kern="1200" dirty="0"/>
            <a:t>4</a:t>
          </a:r>
          <a:r>
            <a:rPr kumimoji="1" lang="ja-JP" altLang="en-US" sz="1300" kern="1200" dirty="0"/>
            <a:t>月時点）</a:t>
          </a:r>
        </a:p>
      </dsp:txBody>
      <dsp:txXfrm>
        <a:off x="4307" y="1575654"/>
        <a:ext cx="2590203" cy="2854800"/>
      </dsp:txXfrm>
    </dsp:sp>
    <dsp:sp modelId="{94452842-12BF-49F0-BB12-E1CC70078AFC}">
      <dsp:nvSpPr>
        <dsp:cNvPr id="0" name=""/>
        <dsp:cNvSpPr/>
      </dsp:nvSpPr>
      <dsp:spPr>
        <a:xfrm>
          <a:off x="2957139" y="539573"/>
          <a:ext cx="2590203" cy="103608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kumimoji="1" lang="ja-JP" altLang="en-US" sz="1300" b="1" kern="1200" dirty="0"/>
            <a:t>リーディングチーム・リーディングスタッフ</a:t>
          </a:r>
        </a:p>
      </dsp:txBody>
      <dsp:txXfrm>
        <a:off x="2957139" y="539573"/>
        <a:ext cx="2590203" cy="1036081"/>
      </dsp:txXfrm>
    </dsp:sp>
    <dsp:sp modelId="{473C9963-02B3-47ED-B13D-CED9F3075C88}">
      <dsp:nvSpPr>
        <dsp:cNvPr id="0" name=""/>
        <dsp:cNvSpPr/>
      </dsp:nvSpPr>
      <dsp:spPr>
        <a:xfrm>
          <a:off x="2957139" y="1575654"/>
          <a:ext cx="2590203" cy="28548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リーディングチーム　市町村教育委員会が市町村の支援教育推進の中核となる教員を指名して組織するチームが、</a:t>
          </a:r>
          <a:r>
            <a:rPr kumimoji="1" lang="ja-JP" altLang="en-US" sz="1300" u="none" kern="1200" dirty="0"/>
            <a:t>小中学校等の教職員へ</a:t>
          </a:r>
          <a:r>
            <a:rPr kumimoji="1" lang="ja-JP" altLang="en-US" sz="1300" kern="1200" dirty="0"/>
            <a:t>の相談・支援等を実施</a:t>
          </a:r>
        </a:p>
        <a:p>
          <a:pPr marL="114300" lvl="1" indent="-114300" algn="l" defTabSz="577850">
            <a:lnSpc>
              <a:spcPct val="90000"/>
            </a:lnSpc>
            <a:spcBef>
              <a:spcPct val="0"/>
            </a:spcBef>
            <a:spcAft>
              <a:spcPct val="15000"/>
            </a:spcAft>
            <a:buChar char="•"/>
          </a:pPr>
          <a:r>
            <a:rPr kumimoji="1" lang="ja-JP" altLang="en-US" sz="1300" kern="1200" dirty="0"/>
            <a:t>リーディングスタッフ支援教育の推進のため、府立支援学校の教員が地域の小・中学校等への巡回相談活動を行う。</a:t>
          </a:r>
        </a:p>
      </dsp:txBody>
      <dsp:txXfrm>
        <a:off x="2957139" y="1575654"/>
        <a:ext cx="2590203" cy="2854800"/>
      </dsp:txXfrm>
    </dsp:sp>
    <dsp:sp modelId="{42D11BF9-8596-4F88-BFF8-F783DDA7C9AF}">
      <dsp:nvSpPr>
        <dsp:cNvPr id="0" name=""/>
        <dsp:cNvSpPr/>
      </dsp:nvSpPr>
      <dsp:spPr>
        <a:xfrm>
          <a:off x="5909972" y="544256"/>
          <a:ext cx="2590203" cy="103608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kumimoji="1" lang="ja-JP" altLang="en-US" sz="1300" b="1" kern="1200" dirty="0"/>
            <a:t>障がい児等療育支援事業</a:t>
          </a:r>
        </a:p>
      </dsp:txBody>
      <dsp:txXfrm>
        <a:off x="5909972" y="544256"/>
        <a:ext cx="2590203" cy="1036081"/>
      </dsp:txXfrm>
    </dsp:sp>
    <dsp:sp modelId="{BB644C67-186C-4309-9768-C072405326C3}">
      <dsp:nvSpPr>
        <dsp:cNvPr id="0" name=""/>
        <dsp:cNvSpPr/>
      </dsp:nvSpPr>
      <dsp:spPr>
        <a:xfrm>
          <a:off x="5909972" y="1575654"/>
          <a:ext cx="2590203" cy="28548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都道府県地域生活支援事業の必須事業として、事業所、保育所、幼稚園及び</a:t>
          </a:r>
          <a:r>
            <a:rPr kumimoji="1" lang="ja-JP" altLang="en-US" sz="1300" u="none" kern="1200" dirty="0"/>
            <a:t>学校等の職員</a:t>
          </a:r>
          <a:r>
            <a:rPr kumimoji="1" lang="ja-JP" altLang="en-US" sz="1300" kern="1200" dirty="0"/>
            <a:t>に対して、助言・指導・研修を実施する。</a:t>
          </a:r>
        </a:p>
        <a:p>
          <a:pPr marL="114300" lvl="1" indent="-114300" algn="l" defTabSz="577850">
            <a:lnSpc>
              <a:spcPct val="90000"/>
            </a:lnSpc>
            <a:spcBef>
              <a:spcPct val="0"/>
            </a:spcBef>
            <a:spcAft>
              <a:spcPct val="15000"/>
            </a:spcAft>
            <a:buChar char="•"/>
          </a:pPr>
          <a:r>
            <a:rPr kumimoji="1" lang="ja-JP" altLang="en-US" sz="1300" kern="1200" dirty="0"/>
            <a:t>実施者：四天王寺悲田院児童発達支援センターへ委託</a:t>
          </a:r>
        </a:p>
      </dsp:txBody>
      <dsp:txXfrm>
        <a:off x="5909972" y="1575654"/>
        <a:ext cx="2590203" cy="2854800"/>
      </dsp:txXfrm>
    </dsp:sp>
    <dsp:sp modelId="{3A39C751-E64E-4521-8E20-2776F287C47E}">
      <dsp:nvSpPr>
        <dsp:cNvPr id="0" name=""/>
        <dsp:cNvSpPr/>
      </dsp:nvSpPr>
      <dsp:spPr>
        <a:xfrm>
          <a:off x="8862804" y="539573"/>
          <a:ext cx="2590203" cy="1036081"/>
        </a:xfrm>
        <a:prstGeom prst="rect">
          <a:avLst/>
        </a:prstGeom>
        <a:solidFill>
          <a:srgbClr val="92D05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kumimoji="1" lang="ja-JP" altLang="en-US" sz="1300" b="1" kern="1200" dirty="0"/>
            <a:t>発達支援拠点の機関支援</a:t>
          </a:r>
        </a:p>
      </dsp:txBody>
      <dsp:txXfrm>
        <a:off x="8862804" y="539573"/>
        <a:ext cx="2590203" cy="1036081"/>
      </dsp:txXfrm>
    </dsp:sp>
    <dsp:sp modelId="{ACF7CB99-A8A8-42D4-9430-CED75A2F7EAE}">
      <dsp:nvSpPr>
        <dsp:cNvPr id="0" name=""/>
        <dsp:cNvSpPr/>
      </dsp:nvSpPr>
      <dsp:spPr>
        <a:xfrm>
          <a:off x="8862804" y="1575654"/>
          <a:ext cx="2590203" cy="2854800"/>
        </a:xfrm>
        <a:prstGeom prst="rect">
          <a:avLst/>
        </a:prstGeom>
        <a:solidFill>
          <a:schemeClr val="accent6">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大阪府の委託事業「障がい児通所支援事業者等育成事業」により実施</a:t>
          </a:r>
        </a:p>
        <a:p>
          <a:pPr marL="114300" lvl="1" indent="-114300" algn="l" defTabSz="577850">
            <a:lnSpc>
              <a:spcPct val="90000"/>
            </a:lnSpc>
            <a:spcBef>
              <a:spcPct val="0"/>
            </a:spcBef>
            <a:spcAft>
              <a:spcPct val="15000"/>
            </a:spcAft>
            <a:buChar char="•"/>
          </a:pPr>
          <a:r>
            <a:rPr kumimoji="1" lang="ja-JP" altLang="en-US" sz="1300" kern="1200" dirty="0"/>
            <a:t>圏域内の障がい児通所支援事業所及び</a:t>
          </a:r>
          <a:r>
            <a:rPr kumimoji="1" lang="ja-JP" altLang="en-US" sz="1300" u="none" kern="1200" dirty="0"/>
            <a:t>学校</a:t>
          </a:r>
          <a:r>
            <a:rPr kumimoji="1" lang="ja-JP" altLang="en-US" sz="1300" kern="1200" dirty="0"/>
            <a:t>に対して訪問等の手法により助言を行う。</a:t>
          </a:r>
        </a:p>
        <a:p>
          <a:pPr marL="114300" lvl="1" indent="-114300" algn="l" defTabSz="577850">
            <a:lnSpc>
              <a:spcPct val="90000"/>
            </a:lnSpc>
            <a:spcBef>
              <a:spcPct val="0"/>
            </a:spcBef>
            <a:spcAft>
              <a:spcPct val="15000"/>
            </a:spcAft>
            <a:buChar char="•"/>
          </a:pPr>
          <a:r>
            <a:rPr kumimoji="1" lang="ja-JP" altLang="en-US" sz="1300" kern="1200" dirty="0"/>
            <a:t>実施者：各圏域に設置された発達支援拠点</a:t>
          </a:r>
        </a:p>
      </dsp:txBody>
      <dsp:txXfrm>
        <a:off x="8862804" y="1575654"/>
        <a:ext cx="2590203"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89B07-0CA2-4A49-8524-0969433AD78E}">
      <dsp:nvSpPr>
        <dsp:cNvPr id="0" name=""/>
        <dsp:cNvSpPr/>
      </dsp:nvSpPr>
      <dsp:spPr>
        <a:xfrm>
          <a:off x="1813854" y="0"/>
          <a:ext cx="1813854" cy="1536894"/>
        </a:xfrm>
        <a:prstGeom prst="trapezoid">
          <a:avLst>
            <a:gd name="adj" fmla="val 5901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p>
      </dsp:txBody>
      <dsp:txXfrm>
        <a:off x="1813854" y="0"/>
        <a:ext cx="1813854" cy="1536894"/>
      </dsp:txXfrm>
    </dsp:sp>
    <dsp:sp modelId="{5790B5D0-79B7-4E48-9D43-A1D669B354A0}">
      <dsp:nvSpPr>
        <dsp:cNvPr id="0" name=""/>
        <dsp:cNvSpPr/>
      </dsp:nvSpPr>
      <dsp:spPr>
        <a:xfrm>
          <a:off x="906927" y="1536895"/>
          <a:ext cx="3627708" cy="1536894"/>
        </a:xfrm>
        <a:prstGeom prst="trapezoid">
          <a:avLst>
            <a:gd name="adj" fmla="val 59010"/>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kumimoji="1" lang="en-US" altLang="ja-JP" sz="1800" kern="1200" dirty="0"/>
        </a:p>
      </dsp:txBody>
      <dsp:txXfrm>
        <a:off x="1541776" y="1536895"/>
        <a:ext cx="2358010" cy="1536894"/>
      </dsp:txXfrm>
    </dsp:sp>
    <dsp:sp modelId="{AE36B0E8-7B59-4986-AFF6-9DD1B881A7CA}">
      <dsp:nvSpPr>
        <dsp:cNvPr id="0" name=""/>
        <dsp:cNvSpPr/>
      </dsp:nvSpPr>
      <dsp:spPr>
        <a:xfrm>
          <a:off x="0" y="3073790"/>
          <a:ext cx="5441563" cy="1536894"/>
        </a:xfrm>
        <a:prstGeom prst="trapezoid">
          <a:avLst>
            <a:gd name="adj" fmla="val 5901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p>
      </dsp:txBody>
      <dsp:txXfrm>
        <a:off x="952273" y="3073790"/>
        <a:ext cx="3537015" cy="1536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82A1B-3003-4F96-8533-D5B0A86E1E89}">
      <dsp:nvSpPr>
        <dsp:cNvPr id="0" name=""/>
        <dsp:cNvSpPr/>
      </dsp:nvSpPr>
      <dsp:spPr>
        <a:xfrm rot="5400000">
          <a:off x="3168709" y="-1661823"/>
          <a:ext cx="714761" cy="422118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相談に応じ、</a:t>
          </a:r>
          <a:r>
            <a:rPr kumimoji="1" lang="ja-JP" altLang="en-US" sz="1100" b="0" i="0" u="none" strike="noStrike" kern="1200" cap="none" spc="0" normalizeH="0" baseline="0" noProof="0" dirty="0">
              <a:ln/>
              <a:effectLst/>
              <a:uLnTx/>
              <a:uFillTx/>
              <a:latin typeface="游ゴシック" panose="020F0502020204030204"/>
              <a:ea typeface="游ゴシック" panose="020B0400000000000000" pitchFamily="50" charset="-128"/>
              <a:cs typeface="+mn-cs"/>
            </a:rPr>
            <a:t>適切な指導又は助言、情報提供を行う</a:t>
          </a:r>
          <a:endParaRPr kumimoji="1" lang="ja-JP" altLang="en-US" sz="1100" kern="1200" dirty="0"/>
        </a:p>
        <a:p>
          <a:pPr marL="57150" lvl="1" indent="-57150" algn="l" defTabSz="488950">
            <a:lnSpc>
              <a:spcPct val="90000"/>
            </a:lnSpc>
            <a:spcBef>
              <a:spcPct val="0"/>
            </a:spcBef>
            <a:spcAft>
              <a:spcPct val="15000"/>
            </a:spcAft>
            <a:buChar char="•"/>
          </a:pPr>
          <a:r>
            <a:rPr kumimoji="1" lang="ja-JP" altLang="en-US" sz="1100" kern="1200" dirty="0"/>
            <a:t>相談は来所や訪問、電話やインターネット等により受ける。</a:t>
          </a:r>
        </a:p>
      </dsp:txBody>
      <dsp:txXfrm rot="-5400000">
        <a:off x="1415497" y="126281"/>
        <a:ext cx="4186293" cy="644977"/>
      </dsp:txXfrm>
    </dsp:sp>
    <dsp:sp modelId="{A0E32901-33B0-4965-A1A8-3EB4377A13B9}">
      <dsp:nvSpPr>
        <dsp:cNvPr id="0" name=""/>
        <dsp:cNvSpPr/>
      </dsp:nvSpPr>
      <dsp:spPr>
        <a:xfrm>
          <a:off x="60378" y="2043"/>
          <a:ext cx="1355119" cy="8934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i="0" u="none" strike="noStrike" kern="1200" cap="none" spc="0" normalizeH="0" baseline="0" noProof="0">
              <a:ln/>
              <a:effectLst/>
              <a:uLnTx/>
              <a:uFillTx/>
              <a:latin typeface="游ゴシック" panose="020F0502020204030204"/>
              <a:ea typeface="游ゴシック" panose="020B0400000000000000" pitchFamily="50" charset="-128"/>
              <a:cs typeface="+mn-cs"/>
            </a:rPr>
            <a:t>相談支援</a:t>
          </a:r>
          <a:endParaRPr kumimoji="1" lang="ja-JP" altLang="en-US" sz="1500" b="1" kern="1200" dirty="0"/>
        </a:p>
      </dsp:txBody>
      <dsp:txXfrm>
        <a:off x="103993" y="45658"/>
        <a:ext cx="1267889" cy="806221"/>
      </dsp:txXfrm>
    </dsp:sp>
    <dsp:sp modelId="{67B6CAB5-C6BF-49B8-8FF4-7AB6FAA889C0}">
      <dsp:nvSpPr>
        <dsp:cNvPr id="0" name=""/>
        <dsp:cNvSpPr/>
      </dsp:nvSpPr>
      <dsp:spPr>
        <a:xfrm rot="5400000">
          <a:off x="3168709" y="-723699"/>
          <a:ext cx="714761" cy="4221185"/>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相談に応じ、必要に応じて医学的診断・心理判定を行う</a:t>
          </a:r>
        </a:p>
        <a:p>
          <a:pPr marL="57150" lvl="1" indent="-57150" algn="l" defTabSz="488950">
            <a:lnSpc>
              <a:spcPct val="90000"/>
            </a:lnSpc>
            <a:spcBef>
              <a:spcPct val="0"/>
            </a:spcBef>
            <a:spcAft>
              <a:spcPct val="15000"/>
            </a:spcAft>
            <a:buChar char="•"/>
          </a:pPr>
          <a:r>
            <a:rPr kumimoji="1" lang="ja-JP" altLang="en-US" sz="1100" u="none" kern="1200" dirty="0"/>
            <a:t>施設や保育所等へ入所している場合、発達支援方法に関する助言・指導を行う</a:t>
          </a:r>
        </a:p>
      </dsp:txBody>
      <dsp:txXfrm rot="-5400000">
        <a:off x="1415497" y="1064405"/>
        <a:ext cx="4186293" cy="644977"/>
      </dsp:txXfrm>
    </dsp:sp>
    <dsp:sp modelId="{4887ECE5-3DCE-41A7-9546-B3B7ADB42439}">
      <dsp:nvSpPr>
        <dsp:cNvPr id="0" name=""/>
        <dsp:cNvSpPr/>
      </dsp:nvSpPr>
      <dsp:spPr>
        <a:xfrm>
          <a:off x="60378" y="940167"/>
          <a:ext cx="1355119" cy="89345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i="0" u="none" strike="noStrike" kern="1200" cap="none" spc="0" normalizeH="0" baseline="0" noProof="0">
              <a:ln/>
              <a:effectLst/>
              <a:uLnTx/>
              <a:uFillTx/>
              <a:latin typeface="游ゴシック" panose="020F0502020204030204"/>
              <a:ea typeface="游ゴシック" panose="020B0400000000000000" pitchFamily="50" charset="-128"/>
              <a:cs typeface="+mn-cs"/>
            </a:rPr>
            <a:t>発達支援</a:t>
          </a:r>
          <a:endParaRPr kumimoji="1" lang="ja-JP" altLang="en-US" sz="1500" b="1" kern="1200" dirty="0"/>
        </a:p>
      </dsp:txBody>
      <dsp:txXfrm>
        <a:off x="103993" y="983782"/>
        <a:ext cx="1267889" cy="806221"/>
      </dsp:txXfrm>
    </dsp:sp>
    <dsp:sp modelId="{3C6344E8-3160-49F6-9328-FFE7940CC375}">
      <dsp:nvSpPr>
        <dsp:cNvPr id="0" name=""/>
        <dsp:cNvSpPr/>
      </dsp:nvSpPr>
      <dsp:spPr>
        <a:xfrm rot="5400000">
          <a:off x="3168709" y="214425"/>
          <a:ext cx="714761" cy="4221185"/>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就労に向けて必要な相談支援を行い、関係機関と連携を図る</a:t>
          </a:r>
        </a:p>
      </dsp:txBody>
      <dsp:txXfrm rot="-5400000">
        <a:off x="1415497" y="2002529"/>
        <a:ext cx="4186293" cy="644977"/>
      </dsp:txXfrm>
    </dsp:sp>
    <dsp:sp modelId="{490E3A41-EA44-4208-A3A8-8752AB641099}">
      <dsp:nvSpPr>
        <dsp:cNvPr id="0" name=""/>
        <dsp:cNvSpPr/>
      </dsp:nvSpPr>
      <dsp:spPr>
        <a:xfrm>
          <a:off x="60378" y="1878292"/>
          <a:ext cx="1355119" cy="89345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i="0" u="none" strike="noStrike" kern="1200" cap="none" spc="0" normalizeH="0" baseline="0" noProof="0">
              <a:ln/>
              <a:effectLst/>
              <a:uLnTx/>
              <a:uFillTx/>
              <a:latin typeface="游ゴシック" panose="020F0502020204030204"/>
              <a:ea typeface="游ゴシック" panose="020B0400000000000000" pitchFamily="50" charset="-128"/>
              <a:cs typeface="+mn-cs"/>
            </a:rPr>
            <a:t>就労支援</a:t>
          </a:r>
          <a:endParaRPr kumimoji="1" lang="ja-JP" altLang="en-US" sz="1500" b="1" kern="1200" dirty="0"/>
        </a:p>
      </dsp:txBody>
      <dsp:txXfrm>
        <a:off x="103993" y="1921907"/>
        <a:ext cx="1267889" cy="806221"/>
      </dsp:txXfrm>
    </dsp:sp>
    <dsp:sp modelId="{00FEC38D-0292-4B3D-AE8B-3BE8793AB5EF}">
      <dsp:nvSpPr>
        <dsp:cNvPr id="0" name=""/>
        <dsp:cNvSpPr/>
      </dsp:nvSpPr>
      <dsp:spPr>
        <a:xfrm rot="5400000">
          <a:off x="3168709" y="1152549"/>
          <a:ext cx="714761" cy="422118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普及啓発を行い、理解促進に努める</a:t>
          </a:r>
        </a:p>
        <a:p>
          <a:pPr marL="57150" lvl="1" indent="-57150" algn="l" defTabSz="488950">
            <a:lnSpc>
              <a:spcPct val="90000"/>
            </a:lnSpc>
            <a:spcBef>
              <a:spcPct val="0"/>
            </a:spcBef>
            <a:spcAft>
              <a:spcPct val="15000"/>
            </a:spcAft>
            <a:buChar char="•"/>
          </a:pPr>
          <a:r>
            <a:rPr kumimoji="1" lang="ja-JP" altLang="en-US" sz="1100" u="none" kern="1200" dirty="0"/>
            <a:t>発達障がい児者への取り組みを進めるため、関係機関への研修を行う</a:t>
          </a:r>
        </a:p>
      </dsp:txBody>
      <dsp:txXfrm rot="-5400000">
        <a:off x="1415497" y="2940653"/>
        <a:ext cx="4186293" cy="644977"/>
      </dsp:txXfrm>
    </dsp:sp>
    <dsp:sp modelId="{2773E6CA-1004-4BA1-B3D8-047142C57E6F}">
      <dsp:nvSpPr>
        <dsp:cNvPr id="0" name=""/>
        <dsp:cNvSpPr/>
      </dsp:nvSpPr>
      <dsp:spPr>
        <a:xfrm>
          <a:off x="60378" y="2816416"/>
          <a:ext cx="1355119" cy="89345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kern="1200" dirty="0"/>
            <a:t>啓発及び研修</a:t>
          </a:r>
        </a:p>
      </dsp:txBody>
      <dsp:txXfrm>
        <a:off x="103993" y="2860031"/>
        <a:ext cx="1267889" cy="806221"/>
      </dsp:txXfrm>
    </dsp:sp>
    <dsp:sp modelId="{45BCB571-2946-4D3F-BAA4-7B64F4404C8D}">
      <dsp:nvSpPr>
        <dsp:cNvPr id="0" name=""/>
        <dsp:cNvSpPr/>
      </dsp:nvSpPr>
      <dsp:spPr>
        <a:xfrm rot="5400000">
          <a:off x="3168709" y="2090673"/>
          <a:ext cx="714761" cy="4221185"/>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各分野との連携を図る</a:t>
          </a:r>
        </a:p>
        <a:p>
          <a:pPr marL="57150" lvl="1" indent="-57150" algn="l" defTabSz="488950">
            <a:lnSpc>
              <a:spcPct val="90000"/>
            </a:lnSpc>
            <a:spcBef>
              <a:spcPct val="0"/>
            </a:spcBef>
            <a:spcAft>
              <a:spcPct val="15000"/>
            </a:spcAft>
            <a:buChar char="•"/>
          </a:pPr>
          <a:r>
            <a:rPr kumimoji="1" lang="ja-JP" altLang="en-US" sz="1100" kern="1200" dirty="0"/>
            <a:t>定期的に連絡協議会を開催する</a:t>
          </a:r>
        </a:p>
      </dsp:txBody>
      <dsp:txXfrm rot="-5400000">
        <a:off x="1415497" y="3878777"/>
        <a:ext cx="4186293" cy="644977"/>
      </dsp:txXfrm>
    </dsp:sp>
    <dsp:sp modelId="{594681CE-B885-4787-BEA0-41061EF0B14A}">
      <dsp:nvSpPr>
        <dsp:cNvPr id="0" name=""/>
        <dsp:cNvSpPr/>
      </dsp:nvSpPr>
      <dsp:spPr>
        <a:xfrm>
          <a:off x="60378" y="3754540"/>
          <a:ext cx="1355119" cy="89345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kern="1200" dirty="0"/>
            <a:t>関係機関との連携</a:t>
          </a:r>
        </a:p>
      </dsp:txBody>
      <dsp:txXfrm>
        <a:off x="103993" y="3798155"/>
        <a:ext cx="1267889" cy="8062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F1422-BE10-4A82-9BE5-52FF46B2EBB0}">
      <dsp:nvSpPr>
        <dsp:cNvPr id="0" name=""/>
        <dsp:cNvSpPr/>
      </dsp:nvSpPr>
      <dsp:spPr>
        <a:xfrm>
          <a:off x="0" y="68090"/>
          <a:ext cx="7659538" cy="486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地理的条件</a:t>
          </a:r>
        </a:p>
      </dsp:txBody>
      <dsp:txXfrm>
        <a:off x="23760" y="91850"/>
        <a:ext cx="7612018" cy="439200"/>
      </dsp:txXfrm>
    </dsp:sp>
    <dsp:sp modelId="{35BCC8B5-D964-42BF-A436-9ACC2F3FB4A4}">
      <dsp:nvSpPr>
        <dsp:cNvPr id="0" name=""/>
        <dsp:cNvSpPr/>
      </dsp:nvSpPr>
      <dsp:spPr>
        <a:xfrm>
          <a:off x="0" y="554810"/>
          <a:ext cx="7659538"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190" tIns="20320" rIns="113792" bIns="2032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大阪は交通の便が良く、来所に対するハードルは低いことや、電話相談も可能であることを踏まえると、他府県のように地理的条件を理由とした相談窓口の複数設置はなじまない。</a:t>
          </a:r>
        </a:p>
      </dsp:txBody>
      <dsp:txXfrm>
        <a:off x="0" y="554810"/>
        <a:ext cx="7659538" cy="513360"/>
      </dsp:txXfrm>
    </dsp:sp>
    <dsp:sp modelId="{628697D8-493A-407C-AA1E-D14473A5FA8D}">
      <dsp:nvSpPr>
        <dsp:cNvPr id="0" name=""/>
        <dsp:cNvSpPr/>
      </dsp:nvSpPr>
      <dsp:spPr>
        <a:xfrm>
          <a:off x="0" y="1068170"/>
          <a:ext cx="7659538" cy="4867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財源確保</a:t>
          </a:r>
        </a:p>
      </dsp:txBody>
      <dsp:txXfrm>
        <a:off x="23760" y="1091930"/>
        <a:ext cx="7612018" cy="439200"/>
      </dsp:txXfrm>
    </dsp:sp>
    <dsp:sp modelId="{4741DF64-E13A-4C56-AA20-539CAFCEF0FE}">
      <dsp:nvSpPr>
        <dsp:cNvPr id="0" name=""/>
        <dsp:cNvSpPr/>
      </dsp:nvSpPr>
      <dsp:spPr>
        <a:xfrm>
          <a:off x="0" y="1554890"/>
          <a:ext cx="7659538"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190" tIns="20320" rIns="113792" bIns="2032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各拠点で相談支援を行う場合、</a:t>
          </a:r>
          <a:r>
            <a:rPr kumimoji="1" lang="en-US" altLang="en-US" sz="1200" kern="1200" dirty="0"/>
            <a:t>1</a:t>
          </a:r>
          <a:r>
            <a:rPr kumimoji="1" lang="ja-JP" altLang="en-US" sz="1200" kern="1200" dirty="0"/>
            <a:t>か所数千万円規模の予算が必要であり、申請額通りの国庫補助が入らない状況も踏まえると、財源の確保は現実的に困難</a:t>
          </a:r>
        </a:p>
      </dsp:txBody>
      <dsp:txXfrm>
        <a:off x="0" y="1554890"/>
        <a:ext cx="7659538" cy="513360"/>
      </dsp:txXfrm>
    </dsp:sp>
    <dsp:sp modelId="{DD335D72-2EBB-437E-BE78-A89D101BDFC5}">
      <dsp:nvSpPr>
        <dsp:cNvPr id="0" name=""/>
        <dsp:cNvSpPr/>
      </dsp:nvSpPr>
      <dsp:spPr>
        <a:xfrm>
          <a:off x="0" y="2068250"/>
          <a:ext cx="7659538" cy="4867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人材の確保・維持</a:t>
          </a:r>
        </a:p>
      </dsp:txBody>
      <dsp:txXfrm>
        <a:off x="23760" y="2092010"/>
        <a:ext cx="7612018" cy="439200"/>
      </dsp:txXfrm>
    </dsp:sp>
    <dsp:sp modelId="{E4FA74BF-0385-4467-A8C4-4D092C2E8308}">
      <dsp:nvSpPr>
        <dsp:cNvPr id="0" name=""/>
        <dsp:cNvSpPr/>
      </dsp:nvSpPr>
      <dsp:spPr>
        <a:xfrm>
          <a:off x="0" y="2554970"/>
          <a:ext cx="7659538"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190" tIns="20320" rIns="113792" bIns="2032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福祉人材の確保自体が厳しい状況下において、相談対応に必要な知識や発達障がい児者支援に関する専門的なスキルを有する職員（常勤専任）の確保・維持は困難</a:t>
          </a:r>
        </a:p>
      </dsp:txBody>
      <dsp:txXfrm>
        <a:off x="0" y="2554970"/>
        <a:ext cx="7659538" cy="513360"/>
      </dsp:txXfrm>
    </dsp:sp>
    <dsp:sp modelId="{EEEBC307-B5B3-43BE-8C12-78F506BB9035}">
      <dsp:nvSpPr>
        <dsp:cNvPr id="0" name=""/>
        <dsp:cNvSpPr/>
      </dsp:nvSpPr>
      <dsp:spPr>
        <a:xfrm>
          <a:off x="0" y="3068330"/>
          <a:ext cx="7659538" cy="4867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手法の効率性</a:t>
          </a:r>
        </a:p>
      </dsp:txBody>
      <dsp:txXfrm>
        <a:off x="23760" y="3092090"/>
        <a:ext cx="7612018" cy="439200"/>
      </dsp:txXfrm>
    </dsp:sp>
    <dsp:sp modelId="{AC9705EC-86C8-4FB4-8CB2-2012626C44CB}">
      <dsp:nvSpPr>
        <dsp:cNvPr id="0" name=""/>
        <dsp:cNvSpPr/>
      </dsp:nvSpPr>
      <dsp:spPr>
        <a:xfrm>
          <a:off x="0" y="3555050"/>
          <a:ext cx="7659538"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190" tIns="20320" rIns="113792" bIns="2032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改正児童福祉法の内容（児童発達支援センターの中核機能発揮、こども家庭センターの設置）や、基幹相談支援センターの配置等を踏まえると、市町村等に付置されている相談窓口機能の底上げを図るために発達支援拠点の専門性を発揮するほうがより効果的</a:t>
          </a:r>
        </a:p>
      </dsp:txBody>
      <dsp:txXfrm>
        <a:off x="0" y="3555050"/>
        <a:ext cx="7659538" cy="745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0577B-06B2-404F-A549-4CBC8A040E8C}">
      <dsp:nvSpPr>
        <dsp:cNvPr id="0" name=""/>
        <dsp:cNvSpPr/>
      </dsp:nvSpPr>
      <dsp:spPr>
        <a:xfrm>
          <a:off x="0" y="77354"/>
          <a:ext cx="10697234" cy="4563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t>事業所の支援の質について</a:t>
          </a:r>
        </a:p>
      </dsp:txBody>
      <dsp:txXfrm>
        <a:off x="22275" y="99629"/>
        <a:ext cx="10652684" cy="411750"/>
      </dsp:txXfrm>
    </dsp:sp>
    <dsp:sp modelId="{062D51A2-DFBA-4C6E-8FB0-5E8B0D8052B5}">
      <dsp:nvSpPr>
        <dsp:cNvPr id="0" name=""/>
        <dsp:cNvSpPr/>
      </dsp:nvSpPr>
      <dsp:spPr>
        <a:xfrm>
          <a:off x="0" y="525033"/>
          <a:ext cx="10697234"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637"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事業所の困りごとのなかでも、背景に家庭や環境の問題があるケースについては、事業所への支援だけでは解決しづらい</a:t>
          </a:r>
        </a:p>
        <a:p>
          <a:pPr marL="114300" lvl="1" indent="-114300" algn="l" defTabSz="533400">
            <a:lnSpc>
              <a:spcPct val="90000"/>
            </a:lnSpc>
            <a:spcBef>
              <a:spcPct val="0"/>
            </a:spcBef>
            <a:spcAft>
              <a:spcPct val="20000"/>
            </a:spcAft>
            <a:buChar char="•"/>
          </a:pPr>
          <a:r>
            <a:rPr kumimoji="1" lang="ja-JP" altLang="en-US" sz="1200" kern="1200" dirty="0"/>
            <a:t>教育との連携が課題と感じている。具体的にどうしていけばいいのか、学校との調整も悩んでいる。</a:t>
          </a:r>
        </a:p>
        <a:p>
          <a:pPr marL="114300" lvl="1" indent="-114300" algn="l" defTabSz="533400">
            <a:lnSpc>
              <a:spcPct val="90000"/>
            </a:lnSpc>
            <a:spcBef>
              <a:spcPct val="0"/>
            </a:spcBef>
            <a:spcAft>
              <a:spcPct val="20000"/>
            </a:spcAft>
            <a:buChar char="•"/>
          </a:pPr>
          <a:r>
            <a:rPr kumimoji="1" lang="ja-JP" altLang="en-US" sz="1200" kern="1200" dirty="0"/>
            <a:t>事業所向け研修は過去から実施している（事業所連絡会主体で実施の市もあり）</a:t>
          </a:r>
        </a:p>
        <a:p>
          <a:pPr marL="114300" lvl="1" indent="-114300" algn="l" defTabSz="533400">
            <a:lnSpc>
              <a:spcPct val="90000"/>
            </a:lnSpc>
            <a:spcBef>
              <a:spcPct val="0"/>
            </a:spcBef>
            <a:spcAft>
              <a:spcPct val="20000"/>
            </a:spcAft>
            <a:buChar char="•"/>
          </a:pPr>
          <a:r>
            <a:rPr kumimoji="1" lang="ja-JP" altLang="en-US" sz="1200" kern="1200" dirty="0"/>
            <a:t>強度行動障がいなど他害の強い児童への対応に関する研修は事業所の反響が大きかった</a:t>
          </a:r>
        </a:p>
        <a:p>
          <a:pPr marL="114300" lvl="1" indent="-114300" algn="l" defTabSz="533400">
            <a:lnSpc>
              <a:spcPct val="90000"/>
            </a:lnSpc>
            <a:spcBef>
              <a:spcPct val="0"/>
            </a:spcBef>
            <a:spcAft>
              <a:spcPct val="20000"/>
            </a:spcAft>
            <a:buChar char="•"/>
          </a:pPr>
          <a:r>
            <a:rPr kumimoji="1" lang="ja-JP" altLang="en-US" sz="1200" kern="1200" dirty="0"/>
            <a:t>事業所連絡会の運営、議題の設定、児の事業所と者の事業所の交流に苦慮している</a:t>
          </a:r>
        </a:p>
      </dsp:txBody>
      <dsp:txXfrm>
        <a:off x="0" y="525033"/>
        <a:ext cx="10697234" cy="1397250"/>
      </dsp:txXfrm>
    </dsp:sp>
    <dsp:sp modelId="{0C268F69-04CB-4F0F-A236-8B24F6B57B14}">
      <dsp:nvSpPr>
        <dsp:cNvPr id="0" name=""/>
        <dsp:cNvSpPr/>
      </dsp:nvSpPr>
      <dsp:spPr>
        <a:xfrm>
          <a:off x="0" y="1930912"/>
          <a:ext cx="10697234" cy="4563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t>児童発達支援センターの中核機能の発揮について</a:t>
          </a:r>
        </a:p>
      </dsp:txBody>
      <dsp:txXfrm>
        <a:off x="22275" y="1953187"/>
        <a:ext cx="10652684" cy="411750"/>
      </dsp:txXfrm>
    </dsp:sp>
    <dsp:sp modelId="{D898663C-DB09-4714-B55E-AA856D600814}">
      <dsp:nvSpPr>
        <dsp:cNvPr id="0" name=""/>
        <dsp:cNvSpPr/>
      </dsp:nvSpPr>
      <dsp:spPr>
        <a:xfrm>
          <a:off x="0" y="2378583"/>
          <a:ext cx="10697234"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637"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専門人材の確保や育成、地域の事業所との関係性の構築から始める必要がある。</a:t>
          </a:r>
        </a:p>
        <a:p>
          <a:pPr marL="114300" lvl="1" indent="-114300" algn="l" defTabSz="533400">
            <a:lnSpc>
              <a:spcPct val="90000"/>
            </a:lnSpc>
            <a:spcBef>
              <a:spcPct val="0"/>
            </a:spcBef>
            <a:spcAft>
              <a:spcPct val="20000"/>
            </a:spcAft>
            <a:buChar char="•"/>
          </a:pPr>
          <a:r>
            <a:rPr kumimoji="1" lang="ja-JP" altLang="en-US" sz="1200" kern="1200" dirty="0"/>
            <a:t>地域の事業所が児童発達支援センターの</a:t>
          </a:r>
          <a:r>
            <a:rPr kumimoji="1" lang="en-US" altLang="en-US" sz="1200" kern="1200" dirty="0"/>
            <a:t>SV</a:t>
          </a:r>
          <a:r>
            <a:rPr kumimoji="1" lang="ja-JP" altLang="en-US" sz="1200" kern="1200" dirty="0"/>
            <a:t>やコンサルテーションを必要としているのかなど、まずは市としてニーズを調査していきたい。</a:t>
          </a:r>
        </a:p>
        <a:p>
          <a:pPr marL="114300" lvl="1" indent="-114300" algn="l" defTabSz="533400">
            <a:lnSpc>
              <a:spcPct val="90000"/>
            </a:lnSpc>
            <a:spcBef>
              <a:spcPct val="0"/>
            </a:spcBef>
            <a:spcAft>
              <a:spcPct val="20000"/>
            </a:spcAft>
            <a:buChar char="•"/>
          </a:pPr>
          <a:r>
            <a:rPr kumimoji="1" lang="ja-JP" altLang="en-US" sz="1200" kern="1200" dirty="0"/>
            <a:t>保育所等訪問・相談支援を実施していないため、中核機能の発揮にあたってはまずその実施について検討が必要。</a:t>
          </a:r>
        </a:p>
        <a:p>
          <a:pPr marL="114300" lvl="1" indent="-114300" algn="l" defTabSz="533400">
            <a:lnSpc>
              <a:spcPct val="90000"/>
            </a:lnSpc>
            <a:spcBef>
              <a:spcPct val="0"/>
            </a:spcBef>
            <a:spcAft>
              <a:spcPct val="20000"/>
            </a:spcAft>
            <a:buChar char="•"/>
          </a:pPr>
          <a:r>
            <a:rPr kumimoji="1" lang="ja-JP" altLang="en-US" sz="1200" kern="1200" dirty="0"/>
            <a:t>利用者は市民だが事業所所在地が市外の場合、どちらの市のセンターが対応するべきか難しい（個人情報の関係）</a:t>
          </a:r>
        </a:p>
      </dsp:txBody>
      <dsp:txXfrm>
        <a:off x="0" y="2378583"/>
        <a:ext cx="10697234" cy="1117800"/>
      </dsp:txXfrm>
    </dsp:sp>
    <dsp:sp modelId="{A7A352DF-001B-429E-AFDA-F87EC3DD41D2}">
      <dsp:nvSpPr>
        <dsp:cNvPr id="0" name=""/>
        <dsp:cNvSpPr/>
      </dsp:nvSpPr>
      <dsp:spPr>
        <a:xfrm>
          <a:off x="0" y="3505004"/>
          <a:ext cx="10697234" cy="4563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t>発達支援拠点と市町村・児童発達支援センターとの連携について</a:t>
          </a:r>
        </a:p>
      </dsp:txBody>
      <dsp:txXfrm>
        <a:off x="22275" y="3527279"/>
        <a:ext cx="10652684" cy="411750"/>
      </dsp:txXfrm>
    </dsp:sp>
    <dsp:sp modelId="{A535AFBD-0796-4074-8E3C-A195D238EEF5}">
      <dsp:nvSpPr>
        <dsp:cNvPr id="0" name=""/>
        <dsp:cNvSpPr/>
      </dsp:nvSpPr>
      <dsp:spPr>
        <a:xfrm>
          <a:off x="0" y="3952683"/>
          <a:ext cx="10697234"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637"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コンサルテーションのスキルは同行しなければ</a:t>
          </a:r>
          <a:r>
            <a:rPr kumimoji="1" lang="ja-JP" altLang="en-US" sz="1200" kern="1200"/>
            <a:t>学べない。センター職員の人材育成がまず必要であり、拠点の力を貸していただきたい。</a:t>
          </a:r>
          <a:endParaRPr kumimoji="1" lang="ja-JP" altLang="en-US" sz="1200" kern="1200" dirty="0"/>
        </a:p>
        <a:p>
          <a:pPr marL="114300" lvl="1" indent="-114300" algn="l" defTabSz="533400">
            <a:lnSpc>
              <a:spcPct val="90000"/>
            </a:lnSpc>
            <a:spcBef>
              <a:spcPct val="0"/>
            </a:spcBef>
            <a:spcAft>
              <a:spcPct val="20000"/>
            </a:spcAft>
            <a:buChar char="•"/>
          </a:pPr>
          <a:r>
            <a:rPr kumimoji="1" lang="ja-JP" altLang="en-US" sz="1200" kern="1200" dirty="0"/>
            <a:t>市内の事業所の発達支援拠点の利用状況を把握していなかったので、確認させてほしい。</a:t>
          </a:r>
        </a:p>
        <a:p>
          <a:pPr marL="114300" lvl="1" indent="-114300" algn="l" defTabSz="533400">
            <a:lnSpc>
              <a:spcPct val="90000"/>
            </a:lnSpc>
            <a:spcBef>
              <a:spcPct val="0"/>
            </a:spcBef>
            <a:spcAft>
              <a:spcPct val="20000"/>
            </a:spcAft>
            <a:buChar char="•"/>
          </a:pPr>
          <a:r>
            <a:rPr kumimoji="1" lang="ja-JP" altLang="en-US" sz="1200" kern="1200" dirty="0"/>
            <a:t>センター内に自信をもって研修をできる人がいない。事業所向け研修の実施などでご協力いただきたい。</a:t>
          </a:r>
        </a:p>
        <a:p>
          <a:pPr marL="114300" lvl="1" indent="-114300" algn="l" defTabSz="533400">
            <a:lnSpc>
              <a:spcPct val="90000"/>
            </a:lnSpc>
            <a:spcBef>
              <a:spcPct val="0"/>
            </a:spcBef>
            <a:spcAft>
              <a:spcPct val="20000"/>
            </a:spcAft>
            <a:buChar char="•"/>
          </a:pPr>
          <a:r>
            <a:rPr kumimoji="1" lang="ja-JP" altLang="en-US" sz="1200" kern="1200" dirty="0"/>
            <a:t>市独自で取組みをしているが、強度行動障がいなど力を貸していただきたい案件もあるため協力をお願いしたい。</a:t>
          </a:r>
        </a:p>
        <a:p>
          <a:pPr marL="114300" lvl="1" indent="-114300" algn="l" defTabSz="533400">
            <a:lnSpc>
              <a:spcPct val="90000"/>
            </a:lnSpc>
            <a:spcBef>
              <a:spcPct val="0"/>
            </a:spcBef>
            <a:spcAft>
              <a:spcPct val="20000"/>
            </a:spcAft>
            <a:buChar char="•"/>
          </a:pPr>
          <a:r>
            <a:rPr kumimoji="1" lang="ja-JP" altLang="en-US" sz="1200" kern="1200" dirty="0"/>
            <a:t>まずは事業所のニーズを把握したうえで拠点に機関支援を依頼したい（派遣型のパターン）。</a:t>
          </a:r>
        </a:p>
      </dsp:txBody>
      <dsp:txXfrm>
        <a:off x="0" y="3952683"/>
        <a:ext cx="10697234" cy="1397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3F31B-5FBC-4B7D-AA21-D59F8970AAC0}">
      <dsp:nvSpPr>
        <dsp:cNvPr id="0" name=""/>
        <dsp:cNvSpPr/>
      </dsp:nvSpPr>
      <dsp:spPr>
        <a:xfrm>
          <a:off x="377215" y="44367"/>
          <a:ext cx="9517234" cy="1385566"/>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19959"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t>８月</a:t>
          </a:r>
        </a:p>
      </dsp:txBody>
      <dsp:txXfrm>
        <a:off x="377215" y="390759"/>
        <a:ext cx="9170843" cy="692783"/>
      </dsp:txXfrm>
    </dsp:sp>
    <dsp:sp modelId="{A47B3864-3D07-4CC9-96D0-A2790BBB4D27}">
      <dsp:nvSpPr>
        <dsp:cNvPr id="0" name=""/>
        <dsp:cNvSpPr/>
      </dsp:nvSpPr>
      <dsp:spPr>
        <a:xfrm>
          <a:off x="377215" y="1115099"/>
          <a:ext cx="2193722" cy="2562880"/>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第１回部会において意見聴取</a:t>
          </a:r>
        </a:p>
        <a:p>
          <a:pPr marL="0" lvl="0" indent="0" algn="l" defTabSz="889000">
            <a:lnSpc>
              <a:spcPct val="90000"/>
            </a:lnSpc>
            <a:spcBef>
              <a:spcPct val="0"/>
            </a:spcBef>
            <a:spcAft>
              <a:spcPct val="35000"/>
            </a:spcAft>
            <a:buNone/>
          </a:pPr>
          <a:r>
            <a:rPr kumimoji="1" lang="ja-JP" altLang="en-US" sz="2000" kern="1200" dirty="0"/>
            <a:t>必要な予算の調査</a:t>
          </a:r>
        </a:p>
      </dsp:txBody>
      <dsp:txXfrm>
        <a:off x="377215" y="1115099"/>
        <a:ext cx="2193722" cy="2562880"/>
      </dsp:txXfrm>
    </dsp:sp>
    <dsp:sp modelId="{B136B865-02BA-49C7-BB2E-0883F248086A}">
      <dsp:nvSpPr>
        <dsp:cNvPr id="0" name=""/>
        <dsp:cNvSpPr/>
      </dsp:nvSpPr>
      <dsp:spPr>
        <a:xfrm>
          <a:off x="2570937" y="506059"/>
          <a:ext cx="7323511" cy="1385566"/>
        </a:xfrm>
        <a:prstGeom prst="rightArrow">
          <a:avLst>
            <a:gd name="adj1" fmla="val 50000"/>
            <a:gd name="adj2" fmla="val 5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19959"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t>１０月</a:t>
          </a:r>
        </a:p>
      </dsp:txBody>
      <dsp:txXfrm>
        <a:off x="2570937" y="852451"/>
        <a:ext cx="6977120" cy="692783"/>
      </dsp:txXfrm>
    </dsp:sp>
    <dsp:sp modelId="{87F3A6AE-73F2-4F2A-89F4-1F456DA6F8E1}">
      <dsp:nvSpPr>
        <dsp:cNvPr id="0" name=""/>
        <dsp:cNvSpPr/>
      </dsp:nvSpPr>
      <dsp:spPr>
        <a:xfrm>
          <a:off x="2570937" y="1576791"/>
          <a:ext cx="2193722" cy="2497555"/>
        </a:xfrm>
        <a:prstGeom prst="rect">
          <a:avLst/>
        </a:prstGeom>
        <a:solidFill>
          <a:schemeClr val="lt1">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en-US" altLang="ja-JP" sz="2000" kern="1200" dirty="0"/>
            <a:t>R</a:t>
          </a:r>
          <a:r>
            <a:rPr kumimoji="1" lang="ja-JP" altLang="en-US" sz="2000" kern="1200" dirty="0"/>
            <a:t>７年度予算要求</a:t>
          </a:r>
        </a:p>
      </dsp:txBody>
      <dsp:txXfrm>
        <a:off x="2570937" y="1576791"/>
        <a:ext cx="2193722" cy="2497555"/>
      </dsp:txXfrm>
    </dsp:sp>
    <dsp:sp modelId="{825E44D6-C3C0-4301-A131-08CF24B8AEDD}">
      <dsp:nvSpPr>
        <dsp:cNvPr id="0" name=""/>
        <dsp:cNvSpPr/>
      </dsp:nvSpPr>
      <dsp:spPr>
        <a:xfrm>
          <a:off x="4764660" y="967751"/>
          <a:ext cx="5129789" cy="1385566"/>
        </a:xfrm>
        <a:prstGeom prst="rightArrow">
          <a:avLst>
            <a:gd name="adj1" fmla="val 50000"/>
            <a:gd name="adj2" fmla="val 5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19959"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t>令和７年３月</a:t>
          </a:r>
        </a:p>
      </dsp:txBody>
      <dsp:txXfrm>
        <a:off x="4764660" y="1314143"/>
        <a:ext cx="4783398" cy="692783"/>
      </dsp:txXfrm>
    </dsp:sp>
    <dsp:sp modelId="{5E7B0DA9-7AA5-46F4-9A8E-1543E41C49C9}">
      <dsp:nvSpPr>
        <dsp:cNvPr id="0" name=""/>
        <dsp:cNvSpPr/>
      </dsp:nvSpPr>
      <dsp:spPr>
        <a:xfrm>
          <a:off x="4764660" y="2038482"/>
          <a:ext cx="2193722" cy="2514255"/>
        </a:xfrm>
        <a:prstGeom prst="rect">
          <a:avLst/>
        </a:prstGeom>
        <a:solidFill>
          <a:schemeClr val="lt1">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予算議決</a:t>
          </a:r>
        </a:p>
      </dsp:txBody>
      <dsp:txXfrm>
        <a:off x="4764660" y="2038482"/>
        <a:ext cx="2193722" cy="2514255"/>
      </dsp:txXfrm>
    </dsp:sp>
    <dsp:sp modelId="{A9DC6779-C1B1-463E-8A01-41BD06C615EA}">
      <dsp:nvSpPr>
        <dsp:cNvPr id="0" name=""/>
        <dsp:cNvSpPr/>
      </dsp:nvSpPr>
      <dsp:spPr>
        <a:xfrm>
          <a:off x="6958382" y="1429442"/>
          <a:ext cx="2936066" cy="1385566"/>
        </a:xfrm>
        <a:prstGeom prst="rightArrow">
          <a:avLst>
            <a:gd name="adj1" fmla="val 50000"/>
            <a:gd name="adj2" fmla="val 5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19959"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t>令和７年４月～</a:t>
          </a:r>
        </a:p>
      </dsp:txBody>
      <dsp:txXfrm>
        <a:off x="6958382" y="1775834"/>
        <a:ext cx="2589675" cy="692783"/>
      </dsp:txXfrm>
    </dsp:sp>
    <dsp:sp modelId="{D82CCFFD-6232-4863-9E95-B88766A5F8EA}">
      <dsp:nvSpPr>
        <dsp:cNvPr id="0" name=""/>
        <dsp:cNvSpPr/>
      </dsp:nvSpPr>
      <dsp:spPr>
        <a:xfrm>
          <a:off x="6958382" y="2500174"/>
          <a:ext cx="2213708" cy="2543724"/>
        </a:xfrm>
        <a:prstGeom prst="rect">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市町村等へ周知</a:t>
          </a:r>
        </a:p>
        <a:p>
          <a:pPr marL="0" lvl="0" indent="0" algn="l" defTabSz="889000">
            <a:lnSpc>
              <a:spcPct val="90000"/>
            </a:lnSpc>
            <a:spcBef>
              <a:spcPct val="0"/>
            </a:spcBef>
            <a:spcAft>
              <a:spcPct val="35000"/>
            </a:spcAft>
            <a:buNone/>
          </a:pPr>
          <a:r>
            <a:rPr kumimoji="1" lang="ja-JP" altLang="en-US" sz="2000" kern="1200" dirty="0"/>
            <a:t>センター・地域支援マネジャーとして事業実施</a:t>
          </a:r>
        </a:p>
      </dsp:txBody>
      <dsp:txXfrm>
        <a:off x="6958382" y="2500174"/>
        <a:ext cx="2213708" cy="25437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752EAA4-C3B4-4064-B548-17A32968FAB9}" type="datetimeFigureOut">
              <a:rPr kumimoji="1" lang="ja-JP" altLang="en-US" smtClean="0"/>
              <a:t>2024/8/1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24FBBAC-BB70-4B37-9F89-F615992E4020}" type="slidenum">
              <a:rPr kumimoji="1" lang="ja-JP" altLang="en-US" smtClean="0"/>
              <a:t>‹#›</a:t>
            </a:fld>
            <a:endParaRPr kumimoji="1" lang="ja-JP" altLang="en-US"/>
          </a:p>
        </p:txBody>
      </p:sp>
    </p:spTree>
    <p:extLst>
      <p:ext uri="{BB962C8B-B14F-4D97-AF65-F5344CB8AC3E}">
        <p14:creationId xmlns:p14="http://schemas.microsoft.com/office/powerpoint/2010/main" val="22306163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127B39-F310-4CDC-BCF5-6370F500C76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BAF8385-708B-4A44-948D-EE1931F5B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C66C74-A520-483D-9075-DF3149D2B560}"/>
              </a:ext>
            </a:extLst>
          </p:cNvPr>
          <p:cNvSpPr>
            <a:spLocks noGrp="1"/>
          </p:cNvSpPr>
          <p:nvPr>
            <p:ph type="dt" sz="half" idx="10"/>
          </p:nvPr>
        </p:nvSpPr>
        <p:spPr/>
        <p:txBody>
          <a:bodyPr/>
          <a:lstStyle/>
          <a:p>
            <a:fld id="{886033F5-6C9A-4894-BD7A-6F856258B07B}" type="datetime1">
              <a:rPr kumimoji="1" lang="ja-JP" altLang="en-US" smtClean="0"/>
              <a:t>2024/8/1</a:t>
            </a:fld>
            <a:endParaRPr kumimoji="1" lang="ja-JP" altLang="en-US"/>
          </a:p>
        </p:txBody>
      </p:sp>
      <p:sp>
        <p:nvSpPr>
          <p:cNvPr id="5" name="フッター プレースホルダー 4">
            <a:extLst>
              <a:ext uri="{FF2B5EF4-FFF2-40B4-BE49-F238E27FC236}">
                <a16:creationId xmlns:a16="http://schemas.microsoft.com/office/drawing/2014/main" id="{E373B2EC-D2A0-4A7F-8421-ADF7EA2FA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6748C3-8D23-4FB3-ACAC-149ABBC9479E}"/>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416008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72CBF-929F-409F-BAB2-397C7FBC8EC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17D4091-10AB-4349-93B9-FFA4F9617E5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D796EA-1F8D-4C81-B58F-205BA2D92058}"/>
              </a:ext>
            </a:extLst>
          </p:cNvPr>
          <p:cNvSpPr>
            <a:spLocks noGrp="1"/>
          </p:cNvSpPr>
          <p:nvPr>
            <p:ph type="dt" sz="half" idx="10"/>
          </p:nvPr>
        </p:nvSpPr>
        <p:spPr/>
        <p:txBody>
          <a:bodyPr/>
          <a:lstStyle/>
          <a:p>
            <a:fld id="{35E9FF30-22D5-4518-9203-8D53223C8A6F}" type="datetime1">
              <a:rPr kumimoji="1" lang="ja-JP" altLang="en-US" smtClean="0"/>
              <a:t>2024/8/1</a:t>
            </a:fld>
            <a:endParaRPr kumimoji="1" lang="ja-JP" altLang="en-US"/>
          </a:p>
        </p:txBody>
      </p:sp>
      <p:sp>
        <p:nvSpPr>
          <p:cNvPr id="5" name="フッター プレースホルダー 4">
            <a:extLst>
              <a:ext uri="{FF2B5EF4-FFF2-40B4-BE49-F238E27FC236}">
                <a16:creationId xmlns:a16="http://schemas.microsoft.com/office/drawing/2014/main" id="{2E948505-4BE5-408C-9FCF-10CC158B03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EF80BB-91EB-4D35-AC6D-34F41CDDFBF6}"/>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32192118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F21C513-CD8D-4ED5-A7F2-994A6136DEE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6081EF6-4080-4DC2-A38A-B15CD21AE8C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3D0394-DCCC-4249-BF62-724228C71F47}"/>
              </a:ext>
            </a:extLst>
          </p:cNvPr>
          <p:cNvSpPr>
            <a:spLocks noGrp="1"/>
          </p:cNvSpPr>
          <p:nvPr>
            <p:ph type="dt" sz="half" idx="10"/>
          </p:nvPr>
        </p:nvSpPr>
        <p:spPr/>
        <p:txBody>
          <a:bodyPr/>
          <a:lstStyle/>
          <a:p>
            <a:fld id="{35E9FF30-22D5-4518-9203-8D53223C8A6F}" type="datetime1">
              <a:rPr kumimoji="1" lang="ja-JP" altLang="en-US" smtClean="0"/>
              <a:t>2024/8/1</a:t>
            </a:fld>
            <a:endParaRPr kumimoji="1" lang="ja-JP" altLang="en-US"/>
          </a:p>
        </p:txBody>
      </p:sp>
      <p:sp>
        <p:nvSpPr>
          <p:cNvPr id="5" name="フッター プレースホルダー 4">
            <a:extLst>
              <a:ext uri="{FF2B5EF4-FFF2-40B4-BE49-F238E27FC236}">
                <a16:creationId xmlns:a16="http://schemas.microsoft.com/office/drawing/2014/main" id="{B9B7BF72-3178-4CEA-9708-EDD2F87C1D8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4A950B-AD38-41F6-8676-4AE07B853A56}"/>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49666285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E01942-DE22-41B6-99B7-4A61B26FC0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B462FE-AAF7-4F23-968A-91808D3E562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06622D-5E9F-4914-A7AF-35DBE24457A4}"/>
              </a:ext>
            </a:extLst>
          </p:cNvPr>
          <p:cNvSpPr>
            <a:spLocks noGrp="1"/>
          </p:cNvSpPr>
          <p:nvPr>
            <p:ph type="dt" sz="half" idx="10"/>
          </p:nvPr>
        </p:nvSpPr>
        <p:spPr/>
        <p:txBody>
          <a:bodyPr/>
          <a:lstStyle/>
          <a:p>
            <a:fld id="{35E9FF30-22D5-4518-9203-8D53223C8A6F}" type="datetime1">
              <a:rPr kumimoji="1" lang="ja-JP" altLang="en-US" smtClean="0"/>
              <a:t>2024/8/1</a:t>
            </a:fld>
            <a:endParaRPr kumimoji="1" lang="ja-JP" altLang="en-US"/>
          </a:p>
        </p:txBody>
      </p:sp>
      <p:sp>
        <p:nvSpPr>
          <p:cNvPr id="5" name="フッター プレースホルダー 4">
            <a:extLst>
              <a:ext uri="{FF2B5EF4-FFF2-40B4-BE49-F238E27FC236}">
                <a16:creationId xmlns:a16="http://schemas.microsoft.com/office/drawing/2014/main" id="{341FCC6B-C119-415D-AFD0-B4445C0272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DA9CAA-2FAA-47D2-A4A4-9D3CA5D9C850}"/>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0233011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0C6DD0-8D8A-4843-B274-39FFD4B2F3D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C7B1919-02A7-4C39-BF9F-B8BB7A65D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814097-9CFB-4459-8E04-95D00C172CF5}"/>
              </a:ext>
            </a:extLst>
          </p:cNvPr>
          <p:cNvSpPr>
            <a:spLocks noGrp="1"/>
          </p:cNvSpPr>
          <p:nvPr>
            <p:ph type="dt" sz="half" idx="10"/>
          </p:nvPr>
        </p:nvSpPr>
        <p:spPr/>
        <p:txBody>
          <a:bodyPr/>
          <a:lstStyle/>
          <a:p>
            <a:fld id="{E1FD706D-73EF-4983-92A9-54BA058370B4}" type="datetime1">
              <a:rPr kumimoji="1" lang="ja-JP" altLang="en-US" smtClean="0"/>
              <a:t>2024/8/1</a:t>
            </a:fld>
            <a:endParaRPr kumimoji="1" lang="ja-JP" altLang="en-US"/>
          </a:p>
        </p:txBody>
      </p:sp>
      <p:sp>
        <p:nvSpPr>
          <p:cNvPr id="5" name="フッター プレースホルダー 4">
            <a:extLst>
              <a:ext uri="{FF2B5EF4-FFF2-40B4-BE49-F238E27FC236}">
                <a16:creationId xmlns:a16="http://schemas.microsoft.com/office/drawing/2014/main" id="{43E73FB8-C051-467B-8DBE-9A365DF32A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343F66-F6C3-4AC4-921D-2D8BFEDA1521}"/>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31093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7B553-DB6D-4C62-A4F1-89ECE81D35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B188947-7889-45E4-BAF4-72D894DC799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7530C5E-009E-49D1-833D-C139C25F3EF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1C12F82-5EFA-4D94-BE6D-8E87707D3041}"/>
              </a:ext>
            </a:extLst>
          </p:cNvPr>
          <p:cNvSpPr>
            <a:spLocks noGrp="1"/>
          </p:cNvSpPr>
          <p:nvPr>
            <p:ph type="dt" sz="half" idx="10"/>
          </p:nvPr>
        </p:nvSpPr>
        <p:spPr/>
        <p:txBody>
          <a:bodyPr/>
          <a:lstStyle/>
          <a:p>
            <a:fld id="{35E9FF30-22D5-4518-9203-8D53223C8A6F}" type="datetime1">
              <a:rPr kumimoji="1" lang="ja-JP" altLang="en-US" smtClean="0"/>
              <a:t>2024/8/1</a:t>
            </a:fld>
            <a:endParaRPr kumimoji="1" lang="ja-JP" altLang="en-US"/>
          </a:p>
        </p:txBody>
      </p:sp>
      <p:sp>
        <p:nvSpPr>
          <p:cNvPr id="6" name="フッター プレースホルダー 5">
            <a:extLst>
              <a:ext uri="{FF2B5EF4-FFF2-40B4-BE49-F238E27FC236}">
                <a16:creationId xmlns:a16="http://schemas.microsoft.com/office/drawing/2014/main" id="{73EE4F7C-8A0F-4A43-8A94-0875FFECF16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06EE12-0339-48DD-8A88-47C5BB9757CC}"/>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031042172"/>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A3E9A0-2D56-4437-8377-DE64444C100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8834CE-6724-43A9-9231-9A1419980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F3875A-5838-4723-801A-F342924BB4B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582488-E04C-45E2-8FEB-F19B35AE6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07B24CE-DD75-4CBC-9678-07F297460E0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2BEC3F5-B9FB-464F-A497-4F7D30798739}"/>
              </a:ext>
            </a:extLst>
          </p:cNvPr>
          <p:cNvSpPr>
            <a:spLocks noGrp="1"/>
          </p:cNvSpPr>
          <p:nvPr>
            <p:ph type="dt" sz="half" idx="10"/>
          </p:nvPr>
        </p:nvSpPr>
        <p:spPr/>
        <p:txBody>
          <a:bodyPr/>
          <a:lstStyle/>
          <a:p>
            <a:fld id="{35E9FF30-22D5-4518-9203-8D53223C8A6F}" type="datetime1">
              <a:rPr kumimoji="1" lang="ja-JP" altLang="en-US" smtClean="0"/>
              <a:t>2024/8/1</a:t>
            </a:fld>
            <a:endParaRPr kumimoji="1" lang="ja-JP" altLang="en-US"/>
          </a:p>
        </p:txBody>
      </p:sp>
      <p:sp>
        <p:nvSpPr>
          <p:cNvPr id="8" name="フッター プレースホルダー 7">
            <a:extLst>
              <a:ext uri="{FF2B5EF4-FFF2-40B4-BE49-F238E27FC236}">
                <a16:creationId xmlns:a16="http://schemas.microsoft.com/office/drawing/2014/main" id="{0A89E210-AE75-48F5-92DD-E0CB46539A7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F9C130D-0D77-4F6E-9A1D-C1A8B8006875}"/>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40535476"/>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2DDDC9-7227-400D-B65E-3FB372B13C2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538626F-0D11-4E91-9E0C-C31AF1A515F9}"/>
              </a:ext>
            </a:extLst>
          </p:cNvPr>
          <p:cNvSpPr>
            <a:spLocks noGrp="1"/>
          </p:cNvSpPr>
          <p:nvPr>
            <p:ph type="dt" sz="half" idx="10"/>
          </p:nvPr>
        </p:nvSpPr>
        <p:spPr/>
        <p:txBody>
          <a:bodyPr/>
          <a:lstStyle/>
          <a:p>
            <a:fld id="{41E56851-AED4-42B7-8D9E-B181C7FA842D}" type="datetime1">
              <a:rPr kumimoji="1" lang="ja-JP" altLang="en-US" smtClean="0"/>
              <a:t>2024/8/1</a:t>
            </a:fld>
            <a:endParaRPr kumimoji="1" lang="ja-JP" altLang="en-US"/>
          </a:p>
        </p:txBody>
      </p:sp>
      <p:sp>
        <p:nvSpPr>
          <p:cNvPr id="4" name="フッター プレースホルダー 3">
            <a:extLst>
              <a:ext uri="{FF2B5EF4-FFF2-40B4-BE49-F238E27FC236}">
                <a16:creationId xmlns:a16="http://schemas.microsoft.com/office/drawing/2014/main" id="{8B792B48-B9A7-4688-A6D9-25B1ADA85D2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71378D9-E65C-4A49-A4D7-8C844F364E38}"/>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01523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B9E398-0DE9-4776-B168-8D03D92AC00B}"/>
              </a:ext>
            </a:extLst>
          </p:cNvPr>
          <p:cNvSpPr>
            <a:spLocks noGrp="1"/>
          </p:cNvSpPr>
          <p:nvPr>
            <p:ph type="dt" sz="half" idx="10"/>
          </p:nvPr>
        </p:nvSpPr>
        <p:spPr/>
        <p:txBody>
          <a:bodyPr/>
          <a:lstStyle/>
          <a:p>
            <a:fld id="{6D6B2B83-87ED-4DA3-9876-F450FF6F32B3}" type="datetime1">
              <a:rPr kumimoji="1" lang="ja-JP" altLang="en-US" smtClean="0"/>
              <a:t>2024/8/1</a:t>
            </a:fld>
            <a:endParaRPr kumimoji="1" lang="ja-JP" altLang="en-US"/>
          </a:p>
        </p:txBody>
      </p:sp>
      <p:sp>
        <p:nvSpPr>
          <p:cNvPr id="3" name="フッター プレースホルダー 2">
            <a:extLst>
              <a:ext uri="{FF2B5EF4-FFF2-40B4-BE49-F238E27FC236}">
                <a16:creationId xmlns:a16="http://schemas.microsoft.com/office/drawing/2014/main" id="{FAAA051E-EE19-4C6D-861F-FE051D46F2D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4AEB91-6C03-4D6F-851E-B8420ECCC1C9}"/>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148523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FB2EC-E2C4-4210-96F8-DB023A5B891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8B093B-792F-4AD6-B7AC-3F7A74A24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7C15FD6-FF46-4797-9297-C7FC08D86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FBD5194-36B4-4A31-89AE-27392F7AE44C}"/>
              </a:ext>
            </a:extLst>
          </p:cNvPr>
          <p:cNvSpPr>
            <a:spLocks noGrp="1"/>
          </p:cNvSpPr>
          <p:nvPr>
            <p:ph type="dt" sz="half" idx="10"/>
          </p:nvPr>
        </p:nvSpPr>
        <p:spPr/>
        <p:txBody>
          <a:bodyPr/>
          <a:lstStyle/>
          <a:p>
            <a:fld id="{35E9FF30-22D5-4518-9203-8D53223C8A6F}" type="datetime1">
              <a:rPr kumimoji="1" lang="ja-JP" altLang="en-US" smtClean="0"/>
              <a:t>2024/8/1</a:t>
            </a:fld>
            <a:endParaRPr kumimoji="1" lang="ja-JP" altLang="en-US"/>
          </a:p>
        </p:txBody>
      </p:sp>
      <p:sp>
        <p:nvSpPr>
          <p:cNvPr id="6" name="フッター プレースホルダー 5">
            <a:extLst>
              <a:ext uri="{FF2B5EF4-FFF2-40B4-BE49-F238E27FC236}">
                <a16:creationId xmlns:a16="http://schemas.microsoft.com/office/drawing/2014/main" id="{F339FEAE-7288-4D7F-A387-E2E19EE4B7D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5C21EA-E427-4291-B646-4F375EA4CC5B}"/>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764880999"/>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F28778-13AC-46AA-838F-5145AA4BFE2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D000D46-8BF8-497B-949D-110C36916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4491D7A-276D-477B-9855-3F68D5F23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D34B9CA-271A-4555-BDF8-E135C6B77A36}"/>
              </a:ext>
            </a:extLst>
          </p:cNvPr>
          <p:cNvSpPr>
            <a:spLocks noGrp="1"/>
          </p:cNvSpPr>
          <p:nvPr>
            <p:ph type="dt" sz="half" idx="10"/>
          </p:nvPr>
        </p:nvSpPr>
        <p:spPr/>
        <p:txBody>
          <a:bodyPr/>
          <a:lstStyle/>
          <a:p>
            <a:fld id="{FE7C0CC2-593B-4F0E-8136-213BD549DFB4}" type="datetime1">
              <a:rPr kumimoji="1" lang="ja-JP" altLang="en-US" smtClean="0"/>
              <a:t>2024/8/1</a:t>
            </a:fld>
            <a:endParaRPr kumimoji="1" lang="ja-JP" altLang="en-US"/>
          </a:p>
        </p:txBody>
      </p:sp>
      <p:sp>
        <p:nvSpPr>
          <p:cNvPr id="6" name="フッター プレースホルダー 5">
            <a:extLst>
              <a:ext uri="{FF2B5EF4-FFF2-40B4-BE49-F238E27FC236}">
                <a16:creationId xmlns:a16="http://schemas.microsoft.com/office/drawing/2014/main" id="{EF5FCEF0-5AA4-4097-BE04-B144D881B1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8F7A7E-C04C-4008-A4E1-73C5B9220A51}"/>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13208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0AA6A65-99B4-441E-85B5-1188DE6F7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296CD9-680F-41A8-81CC-0CB655E46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A51C63-C4A4-4A4D-8AA7-8E286969B2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9FF30-22D5-4518-9203-8D53223C8A6F}" type="datetime1">
              <a:rPr kumimoji="1" lang="ja-JP" altLang="en-US" smtClean="0"/>
              <a:t>2024/8/1</a:t>
            </a:fld>
            <a:endParaRPr kumimoji="1" lang="ja-JP" altLang="en-US"/>
          </a:p>
        </p:txBody>
      </p:sp>
      <p:sp>
        <p:nvSpPr>
          <p:cNvPr id="5" name="フッター プレースホルダー 4">
            <a:extLst>
              <a:ext uri="{FF2B5EF4-FFF2-40B4-BE49-F238E27FC236}">
                <a16:creationId xmlns:a16="http://schemas.microsoft.com/office/drawing/2014/main" id="{E6F132C0-3FE5-44E9-B72F-9BC507A19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F44B862-273F-4979-B7A5-D1E6CDA1E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16518430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diagramLayout" Target="../diagrams/layout3.xml"/><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diagramData" Target="../diagrams/data3.xml"/><Relationship Id="rId16" Type="http://schemas.openxmlformats.org/officeDocument/2006/relationships/image" Target="../media/image29.svg"/><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24.png"/><Relationship Id="rId5" Type="http://schemas.openxmlformats.org/officeDocument/2006/relationships/diagramColors" Target="../diagrams/colors3.xml"/><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diagramQuickStyle" Target="../diagrams/quickStyle3.xml"/><Relationship Id="rId9" Type="http://schemas.openxmlformats.org/officeDocument/2006/relationships/image" Target="../media/image22.png"/><Relationship Id="rId1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10.png"/><Relationship Id="rId3" Type="http://schemas.openxmlformats.org/officeDocument/2006/relationships/image" Target="../media/image33.svg"/><Relationship Id="rId21" Type="http://schemas.openxmlformats.org/officeDocument/2006/relationships/image" Target="../media/image49.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23" Type="http://schemas.openxmlformats.org/officeDocument/2006/relationships/image" Target="../media/image51.svg"/><Relationship Id="rId10" Type="http://schemas.openxmlformats.org/officeDocument/2006/relationships/image" Target="../media/image40.png"/><Relationship Id="rId19" Type="http://schemas.openxmlformats.org/officeDocument/2006/relationships/image" Target="../media/image11.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 Id="rId22"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2AECE-22F5-4266-9DB8-E27A0B18FD23}"/>
              </a:ext>
            </a:extLst>
          </p:cNvPr>
          <p:cNvSpPr>
            <a:spLocks noGrp="1"/>
          </p:cNvSpPr>
          <p:nvPr>
            <p:ph type="ctrTitle"/>
          </p:nvPr>
        </p:nvSpPr>
        <p:spPr>
          <a:xfrm>
            <a:off x="4173369" y="708747"/>
            <a:ext cx="8242687" cy="2866405"/>
          </a:xfrm>
        </p:spPr>
        <p:txBody>
          <a:bodyPr>
            <a:normAutofit/>
          </a:bodyPr>
          <a:lstStyle/>
          <a:p>
            <a:pPr algn="l">
              <a:lnSpc>
                <a:spcPct val="100000"/>
              </a:lnSpc>
            </a:pPr>
            <a:r>
              <a:rPr lang="ja-JP" altLang="en-US" sz="3100" b="1" dirty="0"/>
              <a:t>発達支援拠点及び</a:t>
            </a:r>
            <a:br>
              <a:rPr lang="ja-JP" altLang="en-US" sz="3100" b="1" dirty="0"/>
            </a:br>
            <a:r>
              <a:rPr lang="ja-JP" altLang="en-US" sz="3100" b="1" dirty="0"/>
              <a:t>発達障がい者支援センターのあり方について</a:t>
            </a:r>
            <a:endParaRPr kumimoji="1" lang="ja-JP" altLang="en-US" sz="3100" b="1" dirty="0"/>
          </a:p>
        </p:txBody>
      </p:sp>
      <p:sp>
        <p:nvSpPr>
          <p:cNvPr id="3" name="字幕 2">
            <a:extLst>
              <a:ext uri="{FF2B5EF4-FFF2-40B4-BE49-F238E27FC236}">
                <a16:creationId xmlns:a16="http://schemas.microsoft.com/office/drawing/2014/main" id="{C736D790-7A3F-41B0-B9D0-F1646F573B95}"/>
              </a:ext>
            </a:extLst>
          </p:cNvPr>
          <p:cNvSpPr>
            <a:spLocks noGrp="1"/>
          </p:cNvSpPr>
          <p:nvPr>
            <p:ph type="subTitle" idx="1"/>
          </p:nvPr>
        </p:nvSpPr>
        <p:spPr>
          <a:xfrm>
            <a:off x="6510282" y="5063735"/>
            <a:ext cx="5305202" cy="1475177"/>
          </a:xfrm>
        </p:spPr>
        <p:txBody>
          <a:bodyPr>
            <a:normAutofit/>
          </a:bodyPr>
          <a:lstStyle/>
          <a:p>
            <a:pPr algn="l"/>
            <a:r>
              <a:rPr kumimoji="1" lang="ja-JP" altLang="en-US" dirty="0"/>
              <a:t>令和６年</a:t>
            </a:r>
            <a:r>
              <a:rPr lang="ja-JP" altLang="en-US" dirty="0"/>
              <a:t>８</a:t>
            </a:r>
            <a:r>
              <a:rPr kumimoji="1" lang="ja-JP" altLang="en-US" dirty="0"/>
              <a:t>月９日　</a:t>
            </a:r>
            <a:r>
              <a:rPr kumimoji="1" lang="en-US" altLang="ja-JP" dirty="0"/>
              <a:t>14:30</a:t>
            </a:r>
            <a:r>
              <a:rPr kumimoji="1" lang="ja-JP" altLang="en-US" dirty="0"/>
              <a:t>～</a:t>
            </a:r>
            <a:r>
              <a:rPr kumimoji="1" lang="en-US" altLang="ja-JP" dirty="0"/>
              <a:t>1</a:t>
            </a:r>
            <a:r>
              <a:rPr lang="en-US" altLang="ja-JP" dirty="0"/>
              <a:t>6</a:t>
            </a:r>
            <a:r>
              <a:rPr kumimoji="1" lang="en-US" altLang="ja-JP" dirty="0"/>
              <a:t>:30</a:t>
            </a:r>
          </a:p>
          <a:p>
            <a:pPr algn="l"/>
            <a:r>
              <a:rPr lang="ja-JP" altLang="en-US" dirty="0"/>
              <a:t>大阪府立労働センター　</a:t>
            </a:r>
            <a:r>
              <a:rPr lang="en-US" altLang="ja-JP" dirty="0"/>
              <a:t>6</a:t>
            </a:r>
            <a:r>
              <a:rPr lang="ja-JP" altLang="en-US" dirty="0"/>
              <a:t>階</a:t>
            </a:r>
            <a:r>
              <a:rPr lang="en-US" altLang="ja-JP" dirty="0"/>
              <a:t>606</a:t>
            </a:r>
            <a:r>
              <a:rPr lang="ja-JP" altLang="en-US" dirty="0"/>
              <a:t>号室</a:t>
            </a:r>
            <a:endParaRPr kumimoji="1" lang="en-US" altLang="ja-JP" dirty="0"/>
          </a:p>
        </p:txBody>
      </p:sp>
      <p:pic>
        <p:nvPicPr>
          <p:cNvPr id="4" name="Picture 3">
            <a:extLst>
              <a:ext uri="{FF2B5EF4-FFF2-40B4-BE49-F238E27FC236}">
                <a16:creationId xmlns:a16="http://schemas.microsoft.com/office/drawing/2014/main" id="{2786128D-E4FF-937E-052D-9D0676623854}"/>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l="13417" r="50071"/>
          <a:stretch/>
        </p:blipFill>
        <p:spPr>
          <a:xfrm>
            <a:off x="20" y="1"/>
            <a:ext cx="4173349" cy="6857999"/>
          </a:xfrm>
          <a:prstGeom prst="rect">
            <a:avLst/>
          </a:prstGeom>
        </p:spPr>
      </p:pic>
      <p:sp>
        <p:nvSpPr>
          <p:cNvPr id="5" name="スライド番号プレースホルダー 4">
            <a:extLst>
              <a:ext uri="{FF2B5EF4-FFF2-40B4-BE49-F238E27FC236}">
                <a16:creationId xmlns:a16="http://schemas.microsoft.com/office/drawing/2014/main" id="{94CA2E39-55BC-4D9A-A47D-98C1D486786E}"/>
              </a:ext>
            </a:extLst>
          </p:cNvPr>
          <p:cNvSpPr>
            <a:spLocks noGrp="1"/>
          </p:cNvSpPr>
          <p:nvPr>
            <p:ph type="sldNum" sz="quarter" idx="12"/>
          </p:nvPr>
        </p:nvSpPr>
        <p:spPr/>
        <p:txBody>
          <a:bodyPr/>
          <a:lstStyle/>
          <a:p>
            <a:fld id="{49ABCAEC-7D34-E549-A96E-FCEDAADBE4B0}" type="slidenum">
              <a:rPr lang="en-US" smtClean="0"/>
              <a:pPr/>
              <a:t>1</a:t>
            </a:fld>
            <a:endParaRPr lang="en-US" dirty="0"/>
          </a:p>
        </p:txBody>
      </p:sp>
      <p:sp>
        <p:nvSpPr>
          <p:cNvPr id="7" name="テキスト ボックス 6">
            <a:extLst>
              <a:ext uri="{FF2B5EF4-FFF2-40B4-BE49-F238E27FC236}">
                <a16:creationId xmlns:a16="http://schemas.microsoft.com/office/drawing/2014/main" id="{3539148C-0BF4-4923-9BE7-153D5B065EE6}"/>
              </a:ext>
            </a:extLst>
          </p:cNvPr>
          <p:cNvSpPr txBox="1"/>
          <p:nvPr/>
        </p:nvSpPr>
        <p:spPr>
          <a:xfrm>
            <a:off x="3291900" y="510781"/>
            <a:ext cx="8813243" cy="338554"/>
          </a:xfrm>
          <a:prstGeom prst="rect">
            <a:avLst/>
          </a:prstGeom>
          <a:noFill/>
        </p:spPr>
        <p:txBody>
          <a:bodyPr wrap="square" rtlCol="0">
            <a:spAutoFit/>
          </a:bodyPr>
          <a:lstStyle/>
          <a:p>
            <a:pPr algn="r"/>
            <a:r>
              <a:rPr kumimoji="1" lang="ja-JP" altLang="en-US" sz="1600" dirty="0"/>
              <a:t>令和６年度　第</a:t>
            </a:r>
            <a:r>
              <a:rPr kumimoji="1" lang="en-US" altLang="ja-JP" sz="1600" dirty="0"/>
              <a:t>1</a:t>
            </a:r>
            <a:r>
              <a:rPr kumimoji="1" lang="ja-JP" altLang="en-US" sz="1600" dirty="0"/>
              <a:t>回大阪府発達障がい児者支援体制整備検討部会資料（資料２）</a:t>
            </a:r>
          </a:p>
        </p:txBody>
      </p:sp>
    </p:spTree>
    <p:extLst>
      <p:ext uri="{BB962C8B-B14F-4D97-AF65-F5344CB8AC3E}">
        <p14:creationId xmlns:p14="http://schemas.microsoft.com/office/powerpoint/2010/main" val="67237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楕円 31">
            <a:extLst>
              <a:ext uri="{FF2B5EF4-FFF2-40B4-BE49-F238E27FC236}">
                <a16:creationId xmlns:a16="http://schemas.microsoft.com/office/drawing/2014/main" id="{52B042B3-C834-43F2-8439-C220A31C96B4}"/>
              </a:ext>
            </a:extLst>
          </p:cNvPr>
          <p:cNvSpPr/>
          <p:nvPr/>
        </p:nvSpPr>
        <p:spPr>
          <a:xfrm>
            <a:off x="373563" y="684835"/>
            <a:ext cx="11522629" cy="6074157"/>
          </a:xfrm>
          <a:prstGeom prst="ellipse">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61" name="直線矢印コネクタ 60">
            <a:extLst>
              <a:ext uri="{FF2B5EF4-FFF2-40B4-BE49-F238E27FC236}">
                <a16:creationId xmlns:a16="http://schemas.microsoft.com/office/drawing/2014/main" id="{89361CC2-4214-43CD-A79A-838915E6C10E}"/>
              </a:ext>
            </a:extLst>
          </p:cNvPr>
          <p:cNvCxnSpPr>
            <a:cxnSpLocks/>
            <a:endCxn id="48" idx="0"/>
          </p:cNvCxnSpPr>
          <p:nvPr/>
        </p:nvCxnSpPr>
        <p:spPr>
          <a:xfrm>
            <a:off x="6208340" y="4911780"/>
            <a:ext cx="614702" cy="748798"/>
          </a:xfrm>
          <a:prstGeom prst="straightConnector1">
            <a:avLst/>
          </a:prstGeom>
          <a:ln w="38100">
            <a:prstDash val="sysDot"/>
            <a:tailEnd type="triangle"/>
          </a:ln>
        </p:spPr>
        <p:style>
          <a:lnRef idx="1">
            <a:schemeClr val="dk1"/>
          </a:lnRef>
          <a:fillRef idx="0">
            <a:schemeClr val="dk1"/>
          </a:fillRef>
          <a:effectRef idx="0">
            <a:schemeClr val="dk1"/>
          </a:effectRef>
          <a:fontRef idx="minor">
            <a:schemeClr val="tx1"/>
          </a:fontRef>
        </p:style>
      </p:cxnSp>
      <p:sp>
        <p:nvSpPr>
          <p:cNvPr id="29" name="楕円 28">
            <a:extLst>
              <a:ext uri="{FF2B5EF4-FFF2-40B4-BE49-F238E27FC236}">
                <a16:creationId xmlns:a16="http://schemas.microsoft.com/office/drawing/2014/main" id="{A328E751-0E0A-4AB2-85DA-357D587E1D92}"/>
              </a:ext>
            </a:extLst>
          </p:cNvPr>
          <p:cNvSpPr/>
          <p:nvPr/>
        </p:nvSpPr>
        <p:spPr>
          <a:xfrm>
            <a:off x="4180406" y="2344378"/>
            <a:ext cx="3680638" cy="2669083"/>
          </a:xfrm>
          <a:prstGeom prst="ellipse">
            <a:avLst/>
          </a:prstGeom>
          <a:solidFill>
            <a:schemeClr val="accent6">
              <a:lumMod val="20000"/>
              <a:lumOff val="80000"/>
            </a:schemeClr>
          </a:solidFill>
          <a:ln w="38100">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4A8DF45-A2DD-4696-A2BD-33360FAEB856}"/>
              </a:ext>
            </a:extLst>
          </p:cNvPr>
          <p:cNvSpPr>
            <a:spLocks noGrp="1"/>
          </p:cNvSpPr>
          <p:nvPr>
            <p:ph type="sldNum" sz="quarter" idx="12"/>
          </p:nvPr>
        </p:nvSpPr>
        <p:spPr>
          <a:xfrm>
            <a:off x="8718231" y="6502400"/>
            <a:ext cx="2743200" cy="365125"/>
          </a:xfrm>
        </p:spPr>
        <p:txBody>
          <a:bodyPr/>
          <a:lstStyle/>
          <a:p>
            <a:fld id="{BDA3839F-8F31-49AD-9A69-7A194C78B29C}" type="slidenum">
              <a:rPr kumimoji="1" lang="ja-JP" altLang="en-US" sz="1400" b="1" smtClean="0"/>
              <a:t>10</a:t>
            </a:fld>
            <a:endParaRPr kumimoji="1" lang="ja-JP" altLang="en-US" sz="1400" b="1" dirty="0"/>
          </a:p>
        </p:txBody>
      </p:sp>
      <p:sp>
        <p:nvSpPr>
          <p:cNvPr id="4" name="タイトル 1">
            <a:extLst>
              <a:ext uri="{FF2B5EF4-FFF2-40B4-BE49-F238E27FC236}">
                <a16:creationId xmlns:a16="http://schemas.microsoft.com/office/drawing/2014/main" id="{65B8F778-DB0B-4DC5-8E83-AC75DE19028A}"/>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000" b="1" dirty="0">
                <a:solidFill>
                  <a:prstClr val="white"/>
                </a:solidFill>
                <a:latin typeface="游ゴシック" panose="020F0502020204030204"/>
                <a:ea typeface="游ゴシック" panose="020B0400000000000000" pitchFamily="50" charset="-128"/>
              </a:rPr>
              <a:t>９．センター化・地域支援マネジャー配置後の発達支援拠点の機能（市町村等との関係）</a:t>
            </a:r>
            <a:r>
              <a:rPr lang="en-US" altLang="ja-JP" sz="2000" b="1" dirty="0">
                <a:solidFill>
                  <a:prstClr val="white"/>
                </a:solidFill>
                <a:latin typeface="游ゴシック" panose="020F0502020204030204"/>
                <a:ea typeface="游ゴシック" panose="020B0400000000000000" pitchFamily="50" charset="-128"/>
              </a:rPr>
              <a:t>	</a:t>
            </a:r>
            <a:endPar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楕円 17" descr="最新のアーキテクチャ 単色塗りつぶし">
            <a:extLst>
              <a:ext uri="{FF2B5EF4-FFF2-40B4-BE49-F238E27FC236}">
                <a16:creationId xmlns:a16="http://schemas.microsoft.com/office/drawing/2014/main" id="{6EACC461-177D-48D8-A94B-F62B8C0C7A2E}"/>
              </a:ext>
            </a:extLst>
          </p:cNvPr>
          <p:cNvSpPr/>
          <p:nvPr/>
        </p:nvSpPr>
        <p:spPr>
          <a:xfrm>
            <a:off x="4979737" y="2721241"/>
            <a:ext cx="1990242" cy="1810214"/>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pic>
        <p:nvPicPr>
          <p:cNvPr id="20" name="グラフィックス 19" descr="建物 単色塗りつぶし">
            <a:extLst>
              <a:ext uri="{FF2B5EF4-FFF2-40B4-BE49-F238E27FC236}">
                <a16:creationId xmlns:a16="http://schemas.microsoft.com/office/drawing/2014/main" id="{08D31A91-1C2B-4B89-86F7-A4286EB2F5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42512" y="2574789"/>
            <a:ext cx="1335955" cy="1588528"/>
          </a:xfrm>
          <a:prstGeom prst="rect">
            <a:avLst/>
          </a:prstGeom>
        </p:spPr>
      </p:pic>
      <p:sp>
        <p:nvSpPr>
          <p:cNvPr id="25" name="テキスト ボックス 24">
            <a:extLst>
              <a:ext uri="{FF2B5EF4-FFF2-40B4-BE49-F238E27FC236}">
                <a16:creationId xmlns:a16="http://schemas.microsoft.com/office/drawing/2014/main" id="{5868FB81-D068-4637-8DB0-BFD1D8F542B6}"/>
              </a:ext>
            </a:extLst>
          </p:cNvPr>
          <p:cNvSpPr txBox="1"/>
          <p:nvPr/>
        </p:nvSpPr>
        <p:spPr>
          <a:xfrm>
            <a:off x="5241719" y="4253045"/>
            <a:ext cx="2061107" cy="646331"/>
          </a:xfrm>
          <a:prstGeom prst="rect">
            <a:avLst/>
          </a:prstGeom>
          <a:noFill/>
        </p:spPr>
        <p:txBody>
          <a:bodyPr wrap="square" rtlCol="0">
            <a:spAutoFit/>
          </a:bodyPr>
          <a:lstStyle/>
          <a:p>
            <a:r>
              <a:rPr kumimoji="1" lang="ja-JP" altLang="en-US" sz="1200" dirty="0"/>
              <a:t>市町村</a:t>
            </a:r>
            <a:endParaRPr kumimoji="1" lang="en-US" altLang="ja-JP" sz="1200" dirty="0"/>
          </a:p>
          <a:p>
            <a:r>
              <a:rPr kumimoji="1" lang="ja-JP" altLang="en-US" sz="1200" dirty="0"/>
              <a:t>児童発達支援センター</a:t>
            </a:r>
            <a:endParaRPr kumimoji="1" lang="en-US" altLang="ja-JP" sz="1200" dirty="0"/>
          </a:p>
          <a:p>
            <a:r>
              <a:rPr lang="ja-JP" altLang="en-US" sz="1200" dirty="0"/>
              <a:t>中核的事業所</a:t>
            </a:r>
            <a:endParaRPr kumimoji="1" lang="ja-JP" altLang="en-US" sz="1200" dirty="0"/>
          </a:p>
        </p:txBody>
      </p:sp>
      <p:sp>
        <p:nvSpPr>
          <p:cNvPr id="26" name="テキスト ボックス 25">
            <a:extLst>
              <a:ext uri="{FF2B5EF4-FFF2-40B4-BE49-F238E27FC236}">
                <a16:creationId xmlns:a16="http://schemas.microsoft.com/office/drawing/2014/main" id="{67176A78-C4B5-4505-B5DC-61E1D17BA905}"/>
              </a:ext>
            </a:extLst>
          </p:cNvPr>
          <p:cNvSpPr txBox="1"/>
          <p:nvPr/>
        </p:nvSpPr>
        <p:spPr>
          <a:xfrm>
            <a:off x="412701" y="4066939"/>
            <a:ext cx="1880559" cy="307777"/>
          </a:xfrm>
          <a:prstGeom prst="rect">
            <a:avLst/>
          </a:prstGeom>
          <a:noFill/>
        </p:spPr>
        <p:txBody>
          <a:bodyPr wrap="square" rtlCol="0">
            <a:spAutoFit/>
          </a:bodyPr>
          <a:lstStyle/>
          <a:p>
            <a:r>
              <a:rPr kumimoji="1" lang="ja-JP" altLang="en-US" sz="1400" dirty="0"/>
              <a:t>アクトおおさか</a:t>
            </a:r>
          </a:p>
        </p:txBody>
      </p:sp>
      <p:sp>
        <p:nvSpPr>
          <p:cNvPr id="27" name="テキスト ボックス 26">
            <a:extLst>
              <a:ext uri="{FF2B5EF4-FFF2-40B4-BE49-F238E27FC236}">
                <a16:creationId xmlns:a16="http://schemas.microsoft.com/office/drawing/2014/main" id="{B83E4B1E-1D23-4CBF-B49F-F8B9D89F15C2}"/>
              </a:ext>
            </a:extLst>
          </p:cNvPr>
          <p:cNvSpPr txBox="1"/>
          <p:nvPr/>
        </p:nvSpPr>
        <p:spPr>
          <a:xfrm>
            <a:off x="10416354" y="4145668"/>
            <a:ext cx="1880559" cy="523220"/>
          </a:xfrm>
          <a:prstGeom prst="rect">
            <a:avLst/>
          </a:prstGeom>
          <a:noFill/>
        </p:spPr>
        <p:txBody>
          <a:bodyPr wrap="square" rtlCol="0">
            <a:spAutoFit/>
          </a:bodyPr>
          <a:lstStyle/>
          <a:p>
            <a:r>
              <a:rPr lang="ja-JP" altLang="en-US" sz="1400" dirty="0"/>
              <a:t>圏域センター</a:t>
            </a:r>
            <a:endParaRPr kumimoji="1" lang="en-US" altLang="ja-JP" sz="1400" dirty="0"/>
          </a:p>
          <a:p>
            <a:r>
              <a:rPr kumimoji="1" lang="ja-JP" altLang="en-US" sz="1400" dirty="0"/>
              <a:t>（発達支援拠点）</a:t>
            </a:r>
          </a:p>
        </p:txBody>
      </p:sp>
      <p:sp>
        <p:nvSpPr>
          <p:cNvPr id="30" name="テキスト ボックス 29">
            <a:extLst>
              <a:ext uri="{FF2B5EF4-FFF2-40B4-BE49-F238E27FC236}">
                <a16:creationId xmlns:a16="http://schemas.microsoft.com/office/drawing/2014/main" id="{F7F55245-3D21-449A-A4F7-DB1AF78FC004}"/>
              </a:ext>
            </a:extLst>
          </p:cNvPr>
          <p:cNvSpPr txBox="1"/>
          <p:nvPr/>
        </p:nvSpPr>
        <p:spPr>
          <a:xfrm>
            <a:off x="5336461" y="1596705"/>
            <a:ext cx="1960273" cy="523220"/>
          </a:xfrm>
          <a:prstGeom prst="rect">
            <a:avLst/>
          </a:prstGeom>
          <a:noFill/>
        </p:spPr>
        <p:txBody>
          <a:bodyPr wrap="square" rtlCol="0">
            <a:spAutoFit/>
          </a:bodyPr>
          <a:lstStyle/>
          <a:p>
            <a:r>
              <a:rPr kumimoji="1" lang="ja-JP" altLang="en-US" sz="1400" dirty="0"/>
              <a:t>地域支援体制</a:t>
            </a:r>
            <a:endParaRPr kumimoji="1" lang="en-US" altLang="ja-JP" sz="1400" dirty="0"/>
          </a:p>
          <a:p>
            <a:r>
              <a:rPr kumimoji="1" lang="ja-JP" altLang="en-US" sz="1400" dirty="0"/>
              <a:t>マネジメントチーム</a:t>
            </a:r>
          </a:p>
        </p:txBody>
      </p:sp>
      <p:sp>
        <p:nvSpPr>
          <p:cNvPr id="35" name="吹き出し: 角を丸めた四角形 34">
            <a:extLst>
              <a:ext uri="{FF2B5EF4-FFF2-40B4-BE49-F238E27FC236}">
                <a16:creationId xmlns:a16="http://schemas.microsoft.com/office/drawing/2014/main" id="{A553768A-56CC-4FA1-BE08-41C0838AEF59}"/>
              </a:ext>
            </a:extLst>
          </p:cNvPr>
          <p:cNvSpPr/>
          <p:nvPr/>
        </p:nvSpPr>
        <p:spPr>
          <a:xfrm>
            <a:off x="9333500" y="984461"/>
            <a:ext cx="2693198" cy="798266"/>
          </a:xfrm>
          <a:prstGeom prst="wedgeRoundRectCallout">
            <a:avLst>
              <a:gd name="adj1" fmla="val -80958"/>
              <a:gd name="adj2" fmla="val 40758"/>
              <a:gd name="adj3" fmla="val 16667"/>
            </a:avLst>
          </a:prstGeom>
          <a:solidFill>
            <a:schemeClr val="bg1"/>
          </a:solidFill>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95857418-3FB0-4F86-BE1B-15AAB7B93253}"/>
              </a:ext>
            </a:extLst>
          </p:cNvPr>
          <p:cNvSpPr txBox="1"/>
          <p:nvPr/>
        </p:nvSpPr>
        <p:spPr>
          <a:xfrm>
            <a:off x="9330714" y="1032249"/>
            <a:ext cx="2693198" cy="646331"/>
          </a:xfrm>
          <a:prstGeom prst="rect">
            <a:avLst/>
          </a:prstGeom>
          <a:noFill/>
        </p:spPr>
        <p:txBody>
          <a:bodyPr wrap="square" rtlCol="0">
            <a:spAutoFit/>
          </a:bodyPr>
          <a:lstStyle/>
          <a:p>
            <a:r>
              <a:rPr kumimoji="1" lang="ja-JP" altLang="en-US" sz="1200" dirty="0"/>
              <a:t>・マネジメントチームへ会議の参加</a:t>
            </a:r>
            <a:endParaRPr kumimoji="1" lang="en-US" altLang="ja-JP" sz="1200" dirty="0"/>
          </a:p>
          <a:p>
            <a:r>
              <a:rPr lang="ja-JP" altLang="en-US" sz="1200" dirty="0"/>
              <a:t>・連絡協議会への参加</a:t>
            </a:r>
            <a:endParaRPr lang="en-US" altLang="ja-JP" sz="1200" dirty="0"/>
          </a:p>
          <a:p>
            <a:r>
              <a:rPr lang="ja-JP" altLang="en-US" sz="1200" dirty="0"/>
              <a:t>・研修や啓発の共同実施</a:t>
            </a:r>
            <a:endParaRPr lang="en-US" altLang="ja-JP" sz="1200" dirty="0"/>
          </a:p>
        </p:txBody>
      </p:sp>
      <p:sp>
        <p:nvSpPr>
          <p:cNvPr id="37" name="吹き出し: 角を丸めた四角形 36">
            <a:extLst>
              <a:ext uri="{FF2B5EF4-FFF2-40B4-BE49-F238E27FC236}">
                <a16:creationId xmlns:a16="http://schemas.microsoft.com/office/drawing/2014/main" id="{6E88AB43-387E-427D-829B-B92018A95409}"/>
              </a:ext>
            </a:extLst>
          </p:cNvPr>
          <p:cNvSpPr/>
          <p:nvPr/>
        </p:nvSpPr>
        <p:spPr>
          <a:xfrm>
            <a:off x="243042" y="1277711"/>
            <a:ext cx="2039051" cy="944855"/>
          </a:xfrm>
          <a:prstGeom prst="wedgeRoundRectCallout">
            <a:avLst>
              <a:gd name="adj1" fmla="val 73708"/>
              <a:gd name="adj2" fmla="val 31856"/>
              <a:gd name="adj3" fmla="val 16667"/>
            </a:avLst>
          </a:prstGeom>
          <a:solidFill>
            <a:schemeClr val="bg1"/>
          </a:solidFill>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600"/>
          </a:p>
        </p:txBody>
      </p:sp>
      <p:sp>
        <p:nvSpPr>
          <p:cNvPr id="38" name="テキスト ボックス 37">
            <a:extLst>
              <a:ext uri="{FF2B5EF4-FFF2-40B4-BE49-F238E27FC236}">
                <a16:creationId xmlns:a16="http://schemas.microsoft.com/office/drawing/2014/main" id="{12E6C0D6-8223-41F7-A5C0-660EFA3968E7}"/>
              </a:ext>
            </a:extLst>
          </p:cNvPr>
          <p:cNvSpPr txBox="1"/>
          <p:nvPr/>
        </p:nvSpPr>
        <p:spPr>
          <a:xfrm>
            <a:off x="129671" y="1421129"/>
            <a:ext cx="2834863" cy="646331"/>
          </a:xfrm>
          <a:prstGeom prst="rect">
            <a:avLst/>
          </a:prstGeom>
          <a:noFill/>
        </p:spPr>
        <p:txBody>
          <a:bodyPr wrap="square" rtlCol="0">
            <a:spAutoFit/>
          </a:bodyPr>
          <a:lstStyle/>
          <a:p>
            <a:r>
              <a:rPr kumimoji="1" lang="ja-JP" altLang="en-US" sz="1200" dirty="0"/>
              <a:t>・マネジメントチームの運営</a:t>
            </a:r>
            <a:endParaRPr kumimoji="1" lang="en-US" altLang="ja-JP" sz="1200" dirty="0"/>
          </a:p>
          <a:p>
            <a:r>
              <a:rPr lang="ja-JP" altLang="en-US" sz="1200" dirty="0"/>
              <a:t>・連絡協議会の開催</a:t>
            </a:r>
            <a:endParaRPr lang="en-US" altLang="ja-JP" sz="1200" dirty="0"/>
          </a:p>
          <a:p>
            <a:r>
              <a:rPr lang="ja-JP" altLang="en-US" sz="1200" dirty="0"/>
              <a:t>・研修や啓発の共同実施</a:t>
            </a:r>
            <a:endParaRPr lang="en-US" altLang="ja-JP" sz="1200" dirty="0"/>
          </a:p>
        </p:txBody>
      </p:sp>
      <p:sp>
        <p:nvSpPr>
          <p:cNvPr id="44" name="矢印: 右 43">
            <a:extLst>
              <a:ext uri="{FF2B5EF4-FFF2-40B4-BE49-F238E27FC236}">
                <a16:creationId xmlns:a16="http://schemas.microsoft.com/office/drawing/2014/main" id="{2167DBE8-EF49-469B-A647-00BD91EEADEF}"/>
              </a:ext>
            </a:extLst>
          </p:cNvPr>
          <p:cNvSpPr/>
          <p:nvPr/>
        </p:nvSpPr>
        <p:spPr>
          <a:xfrm rot="10800000">
            <a:off x="7225730" y="3384210"/>
            <a:ext cx="3029800" cy="65776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p>
        </p:txBody>
      </p:sp>
      <p:sp>
        <p:nvSpPr>
          <p:cNvPr id="46" name="吹き出し: 角を丸めた四角形 45">
            <a:extLst>
              <a:ext uri="{FF2B5EF4-FFF2-40B4-BE49-F238E27FC236}">
                <a16:creationId xmlns:a16="http://schemas.microsoft.com/office/drawing/2014/main" id="{14542B6C-6961-423A-85C2-33088AA45D37}"/>
              </a:ext>
            </a:extLst>
          </p:cNvPr>
          <p:cNvSpPr/>
          <p:nvPr/>
        </p:nvSpPr>
        <p:spPr>
          <a:xfrm>
            <a:off x="9425081" y="4805657"/>
            <a:ext cx="2630801" cy="1706328"/>
          </a:xfrm>
          <a:prstGeom prst="wedgeRoundRectCallout">
            <a:avLst>
              <a:gd name="adj1" fmla="val -27611"/>
              <a:gd name="adj2" fmla="val -91030"/>
              <a:gd name="adj3" fmla="val 1666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3F22EEE4-C6E4-4E55-AD6D-78B51CB34BFF}"/>
              </a:ext>
            </a:extLst>
          </p:cNvPr>
          <p:cNvSpPr txBox="1"/>
          <p:nvPr/>
        </p:nvSpPr>
        <p:spPr>
          <a:xfrm>
            <a:off x="9430387" y="4933567"/>
            <a:ext cx="2620188" cy="1569660"/>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1200" dirty="0"/>
              <a:t>こども専門部会等への参画などを通じ、市町村及び児童発達支援センター等を発達障がいの専門機関として支援</a:t>
            </a:r>
            <a:endParaRPr kumimoji="1" lang="en-US" altLang="ja-JP" sz="1200" dirty="0"/>
          </a:p>
          <a:p>
            <a:pPr marL="285750" indent="-285750">
              <a:buFont typeface="Wingdings" panose="05000000000000000000" pitchFamily="2" charset="2"/>
              <a:buChar char="n"/>
            </a:pPr>
            <a:r>
              <a:rPr lang="ja-JP" altLang="en-US" sz="1200" dirty="0"/>
              <a:t>困難ケースに対する助言や機関支援の共同実施</a:t>
            </a:r>
            <a:endParaRPr lang="en-US" altLang="ja-JP" sz="1200" dirty="0"/>
          </a:p>
          <a:p>
            <a:pPr marL="285750" indent="-285750">
              <a:buFont typeface="Wingdings" panose="05000000000000000000" pitchFamily="2" charset="2"/>
              <a:buChar char="n"/>
            </a:pPr>
            <a:r>
              <a:rPr kumimoji="1" lang="ja-JP" altLang="en-US" sz="1200" dirty="0"/>
              <a:t>研修や</a:t>
            </a:r>
            <a:r>
              <a:rPr kumimoji="1" lang="en-US" altLang="ja-JP" sz="1200" dirty="0"/>
              <a:t>OJT</a:t>
            </a:r>
            <a:r>
              <a:rPr kumimoji="1" lang="ja-JP" altLang="en-US" sz="1200" dirty="0"/>
              <a:t>による人材育成の支援</a:t>
            </a:r>
          </a:p>
        </p:txBody>
      </p:sp>
      <p:pic>
        <p:nvPicPr>
          <p:cNvPr id="48" name="グラフィックス 47" descr="ストア 単色塗りつぶし">
            <a:extLst>
              <a:ext uri="{FF2B5EF4-FFF2-40B4-BE49-F238E27FC236}">
                <a16:creationId xmlns:a16="http://schemas.microsoft.com/office/drawing/2014/main" id="{ABABD286-D525-402A-A1D0-DC57F92DD0A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65842" y="5660578"/>
            <a:ext cx="914400" cy="914400"/>
          </a:xfrm>
          <a:prstGeom prst="rect">
            <a:avLst/>
          </a:prstGeom>
        </p:spPr>
      </p:pic>
      <p:sp>
        <p:nvSpPr>
          <p:cNvPr id="49" name="テキスト ボックス 48">
            <a:extLst>
              <a:ext uri="{FF2B5EF4-FFF2-40B4-BE49-F238E27FC236}">
                <a16:creationId xmlns:a16="http://schemas.microsoft.com/office/drawing/2014/main" id="{74A06E2F-4754-4A12-8E57-9DE058322F2F}"/>
              </a:ext>
            </a:extLst>
          </p:cNvPr>
          <p:cNvSpPr txBox="1"/>
          <p:nvPr/>
        </p:nvSpPr>
        <p:spPr>
          <a:xfrm>
            <a:off x="6455694" y="6480777"/>
            <a:ext cx="877865" cy="307777"/>
          </a:xfrm>
          <a:prstGeom prst="rect">
            <a:avLst/>
          </a:prstGeom>
          <a:noFill/>
        </p:spPr>
        <p:txBody>
          <a:bodyPr wrap="square" rtlCol="0">
            <a:spAutoFit/>
          </a:bodyPr>
          <a:lstStyle/>
          <a:p>
            <a:r>
              <a:rPr kumimoji="1" lang="ja-JP" altLang="en-US" sz="1400" dirty="0"/>
              <a:t>事業所</a:t>
            </a:r>
          </a:p>
        </p:txBody>
      </p:sp>
      <p:pic>
        <p:nvPicPr>
          <p:cNvPr id="51" name="グラフィックス 50" descr="校舎 単色塗りつぶし">
            <a:extLst>
              <a:ext uri="{FF2B5EF4-FFF2-40B4-BE49-F238E27FC236}">
                <a16:creationId xmlns:a16="http://schemas.microsoft.com/office/drawing/2014/main" id="{1066E69F-218F-4BC5-A511-84500CC375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44521" y="5549817"/>
            <a:ext cx="1122725" cy="1122725"/>
          </a:xfrm>
          <a:prstGeom prst="rect">
            <a:avLst/>
          </a:prstGeom>
        </p:spPr>
      </p:pic>
      <p:sp>
        <p:nvSpPr>
          <p:cNvPr id="52" name="テキスト ボックス 51">
            <a:extLst>
              <a:ext uri="{FF2B5EF4-FFF2-40B4-BE49-F238E27FC236}">
                <a16:creationId xmlns:a16="http://schemas.microsoft.com/office/drawing/2014/main" id="{9BD23706-AC53-468E-BA80-76E1B479306C}"/>
              </a:ext>
            </a:extLst>
          </p:cNvPr>
          <p:cNvSpPr txBox="1"/>
          <p:nvPr/>
        </p:nvSpPr>
        <p:spPr>
          <a:xfrm>
            <a:off x="5509437" y="6486119"/>
            <a:ext cx="625442" cy="307777"/>
          </a:xfrm>
          <a:prstGeom prst="rect">
            <a:avLst/>
          </a:prstGeom>
          <a:noFill/>
        </p:spPr>
        <p:txBody>
          <a:bodyPr wrap="square" rtlCol="0">
            <a:spAutoFit/>
          </a:bodyPr>
          <a:lstStyle/>
          <a:p>
            <a:r>
              <a:rPr lang="ja-JP" altLang="en-US" sz="1400" dirty="0"/>
              <a:t>学校</a:t>
            </a:r>
            <a:endParaRPr kumimoji="1" lang="ja-JP" altLang="en-US" sz="1400" dirty="0"/>
          </a:p>
        </p:txBody>
      </p:sp>
      <p:sp>
        <p:nvSpPr>
          <p:cNvPr id="53" name="矢印: 下 52">
            <a:extLst>
              <a:ext uri="{FF2B5EF4-FFF2-40B4-BE49-F238E27FC236}">
                <a16:creationId xmlns:a16="http://schemas.microsoft.com/office/drawing/2014/main" id="{DDE7651C-60BE-4403-8A38-0E5395A5A001}"/>
              </a:ext>
            </a:extLst>
          </p:cNvPr>
          <p:cNvSpPr/>
          <p:nvPr/>
        </p:nvSpPr>
        <p:spPr>
          <a:xfrm rot="3054625">
            <a:off x="8305701" y="3667600"/>
            <a:ext cx="652013" cy="2872325"/>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5117D4A0-4EAB-4561-B8A5-53A06BEE48E9}"/>
              </a:ext>
            </a:extLst>
          </p:cNvPr>
          <p:cNvSpPr txBox="1"/>
          <p:nvPr/>
        </p:nvSpPr>
        <p:spPr>
          <a:xfrm rot="19253760">
            <a:off x="7939872" y="4747020"/>
            <a:ext cx="1963306" cy="276999"/>
          </a:xfrm>
          <a:prstGeom prst="rect">
            <a:avLst/>
          </a:prstGeom>
          <a:noFill/>
        </p:spPr>
        <p:txBody>
          <a:bodyPr wrap="square" rtlCol="0">
            <a:spAutoFit/>
          </a:bodyPr>
          <a:lstStyle/>
          <a:p>
            <a:r>
              <a:rPr lang="ja-JP" altLang="en-US" sz="1200" b="1" dirty="0">
                <a:solidFill>
                  <a:schemeClr val="bg1"/>
                </a:solidFill>
              </a:rPr>
              <a:t>機関支援</a:t>
            </a:r>
            <a:endParaRPr kumimoji="1" lang="ja-JP" altLang="en-US" sz="1200" b="1" dirty="0">
              <a:solidFill>
                <a:schemeClr val="bg1"/>
              </a:solidFill>
            </a:endParaRPr>
          </a:p>
        </p:txBody>
      </p:sp>
      <p:sp>
        <p:nvSpPr>
          <p:cNvPr id="55" name="テキスト ボックス 54">
            <a:extLst>
              <a:ext uri="{FF2B5EF4-FFF2-40B4-BE49-F238E27FC236}">
                <a16:creationId xmlns:a16="http://schemas.microsoft.com/office/drawing/2014/main" id="{FE7D5AE4-A407-4832-A7AD-8338B715F551}"/>
              </a:ext>
            </a:extLst>
          </p:cNvPr>
          <p:cNvSpPr txBox="1"/>
          <p:nvPr/>
        </p:nvSpPr>
        <p:spPr>
          <a:xfrm>
            <a:off x="8302440" y="3566811"/>
            <a:ext cx="1483362" cy="307777"/>
          </a:xfrm>
          <a:prstGeom prst="rect">
            <a:avLst/>
          </a:prstGeom>
          <a:noFill/>
        </p:spPr>
        <p:txBody>
          <a:bodyPr wrap="square" rtlCol="0">
            <a:spAutoFit/>
          </a:bodyPr>
          <a:lstStyle/>
          <a:p>
            <a:r>
              <a:rPr lang="ja-JP" altLang="en-US" sz="1400" b="1" dirty="0">
                <a:solidFill>
                  <a:schemeClr val="bg1"/>
                </a:solidFill>
              </a:rPr>
              <a:t>事業所等支援</a:t>
            </a:r>
            <a:endParaRPr kumimoji="1" lang="ja-JP" altLang="en-US" sz="1400" b="1" dirty="0">
              <a:solidFill>
                <a:schemeClr val="bg1"/>
              </a:solidFill>
            </a:endParaRPr>
          </a:p>
        </p:txBody>
      </p:sp>
      <p:sp>
        <p:nvSpPr>
          <p:cNvPr id="56" name="矢印: 右 55">
            <a:extLst>
              <a:ext uri="{FF2B5EF4-FFF2-40B4-BE49-F238E27FC236}">
                <a16:creationId xmlns:a16="http://schemas.microsoft.com/office/drawing/2014/main" id="{21C4AC7F-E956-41F8-889C-0795E3C082AF}"/>
              </a:ext>
            </a:extLst>
          </p:cNvPr>
          <p:cNvSpPr/>
          <p:nvPr/>
        </p:nvSpPr>
        <p:spPr>
          <a:xfrm>
            <a:off x="1947268" y="3374209"/>
            <a:ext cx="2839597" cy="65776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p>
        </p:txBody>
      </p:sp>
      <p:sp>
        <p:nvSpPr>
          <p:cNvPr id="58" name="吹き出し: 角を丸めた四角形 57">
            <a:extLst>
              <a:ext uri="{FF2B5EF4-FFF2-40B4-BE49-F238E27FC236}">
                <a16:creationId xmlns:a16="http://schemas.microsoft.com/office/drawing/2014/main" id="{11B9D77C-1F23-4893-B5CD-16757BFC0EEA}"/>
              </a:ext>
            </a:extLst>
          </p:cNvPr>
          <p:cNvSpPr/>
          <p:nvPr/>
        </p:nvSpPr>
        <p:spPr>
          <a:xfrm>
            <a:off x="256670" y="4864360"/>
            <a:ext cx="2656023" cy="1397988"/>
          </a:xfrm>
          <a:prstGeom prst="wedgeRoundRectCallout">
            <a:avLst>
              <a:gd name="adj1" fmla="val 50697"/>
              <a:gd name="adj2" fmla="val -101625"/>
              <a:gd name="adj3" fmla="val 1666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D77F99BE-18F9-4779-A2C4-E1D969424183}"/>
              </a:ext>
            </a:extLst>
          </p:cNvPr>
          <p:cNvSpPr txBox="1"/>
          <p:nvPr/>
        </p:nvSpPr>
        <p:spPr>
          <a:xfrm>
            <a:off x="218513" y="5022074"/>
            <a:ext cx="2656023" cy="1200329"/>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a:t>自立支援協議会などを通した支援を実施。</a:t>
            </a:r>
            <a:endParaRPr lang="en-US" altLang="ja-JP" sz="1200" dirty="0"/>
          </a:p>
          <a:p>
            <a:pPr marL="285750" indent="-285750">
              <a:buFont typeface="Wingdings" panose="05000000000000000000" pitchFamily="2" charset="2"/>
              <a:buChar char="l"/>
            </a:pPr>
            <a:r>
              <a:rPr lang="ja-JP" altLang="en-US" sz="1200" dirty="0"/>
              <a:t>研修の実施などによる核となる人材の育成</a:t>
            </a:r>
          </a:p>
          <a:p>
            <a:pPr marL="285750" indent="-285750">
              <a:buFont typeface="Wingdings" panose="05000000000000000000" pitchFamily="2" charset="2"/>
              <a:buChar char="l"/>
            </a:pPr>
            <a:r>
              <a:rPr lang="ja-JP" altLang="en-US" sz="1200" dirty="0"/>
              <a:t>育成した人材を中心に、多分野での連携体制を構築</a:t>
            </a:r>
          </a:p>
        </p:txBody>
      </p:sp>
      <p:sp>
        <p:nvSpPr>
          <p:cNvPr id="63" name="テキスト ボックス 62">
            <a:extLst>
              <a:ext uri="{FF2B5EF4-FFF2-40B4-BE49-F238E27FC236}">
                <a16:creationId xmlns:a16="http://schemas.microsoft.com/office/drawing/2014/main" id="{271DB1E3-E096-48E0-B820-67DD411C0D5B}"/>
              </a:ext>
            </a:extLst>
          </p:cNvPr>
          <p:cNvSpPr txBox="1"/>
          <p:nvPr/>
        </p:nvSpPr>
        <p:spPr>
          <a:xfrm>
            <a:off x="6861485" y="5153022"/>
            <a:ext cx="914400" cy="430887"/>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lang="ja-JP" altLang="en-US" sz="1100" dirty="0">
                <a:solidFill>
                  <a:schemeClr val="tx1"/>
                </a:solidFill>
              </a:rPr>
              <a:t>機関支援の共同実施</a:t>
            </a:r>
            <a:endParaRPr lang="en-US" altLang="ja-JP" sz="1100" dirty="0">
              <a:solidFill>
                <a:schemeClr val="tx1"/>
              </a:solidFill>
            </a:endParaRPr>
          </a:p>
        </p:txBody>
      </p:sp>
      <p:pic>
        <p:nvPicPr>
          <p:cNvPr id="65" name="グラフィックス 64" descr="実行 単色塗りつぶし">
            <a:extLst>
              <a:ext uri="{FF2B5EF4-FFF2-40B4-BE49-F238E27FC236}">
                <a16:creationId xmlns:a16="http://schemas.microsoft.com/office/drawing/2014/main" id="{698748AE-B776-4DE0-ADA6-3D1967F168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8613216" y="4278754"/>
            <a:ext cx="426154" cy="426154"/>
          </a:xfrm>
          <a:prstGeom prst="rect">
            <a:avLst/>
          </a:prstGeom>
        </p:spPr>
      </p:pic>
      <p:pic>
        <p:nvPicPr>
          <p:cNvPr id="66" name="グラフィックス 65" descr="実行 単色塗りつぶし">
            <a:extLst>
              <a:ext uri="{FF2B5EF4-FFF2-40B4-BE49-F238E27FC236}">
                <a16:creationId xmlns:a16="http://schemas.microsoft.com/office/drawing/2014/main" id="{33E89E0C-1BE2-43DE-AA80-A85BE79090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480540">
            <a:off x="6361377" y="4910345"/>
            <a:ext cx="334116" cy="334116"/>
          </a:xfrm>
          <a:prstGeom prst="rect">
            <a:avLst/>
          </a:prstGeom>
        </p:spPr>
      </p:pic>
      <p:pic>
        <p:nvPicPr>
          <p:cNvPr id="68" name="グラフィックス 67" descr="会議 単色塗りつぶし">
            <a:extLst>
              <a:ext uri="{FF2B5EF4-FFF2-40B4-BE49-F238E27FC236}">
                <a16:creationId xmlns:a16="http://schemas.microsoft.com/office/drawing/2014/main" id="{14FFDC1A-2FD3-49A1-918B-99A880EFCE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71857" y="558537"/>
            <a:ext cx="1219670" cy="1219670"/>
          </a:xfrm>
          <a:prstGeom prst="rect">
            <a:avLst/>
          </a:prstGeom>
        </p:spPr>
      </p:pic>
      <p:sp>
        <p:nvSpPr>
          <p:cNvPr id="70" name="テキスト ボックス 69">
            <a:extLst>
              <a:ext uri="{FF2B5EF4-FFF2-40B4-BE49-F238E27FC236}">
                <a16:creationId xmlns:a16="http://schemas.microsoft.com/office/drawing/2014/main" id="{FBB528F9-BB8A-4420-8A80-ADABB5772769}"/>
              </a:ext>
            </a:extLst>
          </p:cNvPr>
          <p:cNvSpPr txBox="1"/>
          <p:nvPr/>
        </p:nvSpPr>
        <p:spPr>
          <a:xfrm>
            <a:off x="4610387" y="2560779"/>
            <a:ext cx="2942610" cy="340519"/>
          </a:xfrm>
          <a:prstGeom prst="round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1400" b="1" dirty="0"/>
              <a:t>障がい児支援の中核的機能の発揮</a:t>
            </a:r>
          </a:p>
        </p:txBody>
      </p:sp>
      <p:sp>
        <p:nvSpPr>
          <p:cNvPr id="71" name="テキスト ボックス 70">
            <a:extLst>
              <a:ext uri="{FF2B5EF4-FFF2-40B4-BE49-F238E27FC236}">
                <a16:creationId xmlns:a16="http://schemas.microsoft.com/office/drawing/2014/main" id="{CC7DC033-61F4-422A-B3D5-703601418635}"/>
              </a:ext>
            </a:extLst>
          </p:cNvPr>
          <p:cNvSpPr txBox="1"/>
          <p:nvPr/>
        </p:nvSpPr>
        <p:spPr>
          <a:xfrm>
            <a:off x="1596956" y="726748"/>
            <a:ext cx="2921765" cy="340519"/>
          </a:xfrm>
          <a:prstGeom prst="roundRect">
            <a:avLst/>
          </a:prstGeom>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1400" b="1" dirty="0"/>
              <a:t>発達障がいの専門的機能の発揮</a:t>
            </a:r>
          </a:p>
        </p:txBody>
      </p:sp>
      <p:sp>
        <p:nvSpPr>
          <p:cNvPr id="43" name="テキスト ボックス 42">
            <a:extLst>
              <a:ext uri="{FF2B5EF4-FFF2-40B4-BE49-F238E27FC236}">
                <a16:creationId xmlns:a16="http://schemas.microsoft.com/office/drawing/2014/main" id="{0C2160E8-67A8-429C-8B34-52469B93FC8B}"/>
              </a:ext>
            </a:extLst>
          </p:cNvPr>
          <p:cNvSpPr txBox="1"/>
          <p:nvPr/>
        </p:nvSpPr>
        <p:spPr>
          <a:xfrm>
            <a:off x="2733637" y="3557056"/>
            <a:ext cx="1787148" cy="307777"/>
          </a:xfrm>
          <a:prstGeom prst="rect">
            <a:avLst/>
          </a:prstGeom>
          <a:noFill/>
        </p:spPr>
        <p:txBody>
          <a:bodyPr wrap="square" rtlCol="0">
            <a:spAutoFit/>
          </a:bodyPr>
          <a:lstStyle/>
          <a:p>
            <a:r>
              <a:rPr kumimoji="1" lang="ja-JP" altLang="en-US" sz="1400" b="1" dirty="0">
                <a:solidFill>
                  <a:schemeClr val="bg1"/>
                </a:solidFill>
              </a:rPr>
              <a:t>市町村支援</a:t>
            </a:r>
          </a:p>
        </p:txBody>
      </p:sp>
      <p:sp>
        <p:nvSpPr>
          <p:cNvPr id="75" name="テキスト ボックス 74">
            <a:extLst>
              <a:ext uri="{FF2B5EF4-FFF2-40B4-BE49-F238E27FC236}">
                <a16:creationId xmlns:a16="http://schemas.microsoft.com/office/drawing/2014/main" id="{82A74869-E9E6-4B6D-BD5E-F5C884E88949}"/>
              </a:ext>
            </a:extLst>
          </p:cNvPr>
          <p:cNvSpPr txBox="1"/>
          <p:nvPr/>
        </p:nvSpPr>
        <p:spPr>
          <a:xfrm>
            <a:off x="7906909" y="1759683"/>
            <a:ext cx="687077" cy="307777"/>
          </a:xfrm>
          <a:prstGeom prst="rect">
            <a:avLst/>
          </a:prstGeom>
          <a:noFill/>
        </p:spPr>
        <p:txBody>
          <a:bodyPr wrap="square" rtlCol="0">
            <a:spAutoFit/>
          </a:bodyPr>
          <a:lstStyle/>
          <a:p>
            <a:r>
              <a:rPr kumimoji="1" lang="ja-JP" altLang="en-US" sz="1400" dirty="0"/>
              <a:t>連携</a:t>
            </a:r>
          </a:p>
        </p:txBody>
      </p:sp>
      <p:sp>
        <p:nvSpPr>
          <p:cNvPr id="76" name="テキスト ボックス 75">
            <a:extLst>
              <a:ext uri="{FF2B5EF4-FFF2-40B4-BE49-F238E27FC236}">
                <a16:creationId xmlns:a16="http://schemas.microsoft.com/office/drawing/2014/main" id="{625D85A2-2C87-49E5-ABDB-3E03BB1A3E65}"/>
              </a:ext>
            </a:extLst>
          </p:cNvPr>
          <p:cNvSpPr txBox="1"/>
          <p:nvPr/>
        </p:nvSpPr>
        <p:spPr>
          <a:xfrm>
            <a:off x="3415512" y="1654945"/>
            <a:ext cx="687077" cy="307777"/>
          </a:xfrm>
          <a:prstGeom prst="rect">
            <a:avLst/>
          </a:prstGeom>
          <a:noFill/>
        </p:spPr>
        <p:txBody>
          <a:bodyPr wrap="square" rtlCol="0">
            <a:spAutoFit/>
          </a:bodyPr>
          <a:lstStyle/>
          <a:p>
            <a:r>
              <a:rPr kumimoji="1" lang="ja-JP" altLang="en-US" sz="1400" dirty="0"/>
              <a:t>連携</a:t>
            </a:r>
          </a:p>
        </p:txBody>
      </p:sp>
      <p:pic>
        <p:nvPicPr>
          <p:cNvPr id="77" name="グラフィックス 76" descr="建物 単色塗りつぶし">
            <a:extLst>
              <a:ext uri="{FF2B5EF4-FFF2-40B4-BE49-F238E27FC236}">
                <a16:creationId xmlns:a16="http://schemas.microsoft.com/office/drawing/2014/main" id="{7F38F1AA-EDBB-4A1F-8F82-566AA0442C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5586" y="2475139"/>
            <a:ext cx="1335955" cy="1588528"/>
          </a:xfrm>
          <a:prstGeom prst="rect">
            <a:avLst/>
          </a:prstGeom>
        </p:spPr>
      </p:pic>
      <p:cxnSp>
        <p:nvCxnSpPr>
          <p:cNvPr id="5" name="直線矢印コネクタ 4">
            <a:extLst>
              <a:ext uri="{FF2B5EF4-FFF2-40B4-BE49-F238E27FC236}">
                <a16:creationId xmlns:a16="http://schemas.microsoft.com/office/drawing/2014/main" id="{992881F3-154A-4B64-9943-CB4649D8AD53}"/>
              </a:ext>
            </a:extLst>
          </p:cNvPr>
          <p:cNvCxnSpPr>
            <a:cxnSpLocks/>
          </p:cNvCxnSpPr>
          <p:nvPr/>
        </p:nvCxnSpPr>
        <p:spPr>
          <a:xfrm flipV="1">
            <a:off x="1596956" y="1472355"/>
            <a:ext cx="3814828" cy="15148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a:extLst>
              <a:ext uri="{FF2B5EF4-FFF2-40B4-BE49-F238E27FC236}">
                <a16:creationId xmlns:a16="http://schemas.microsoft.com/office/drawing/2014/main" id="{C40F7B91-DEFF-4BDA-9944-E9F171BF44AE}"/>
              </a:ext>
            </a:extLst>
          </p:cNvPr>
          <p:cNvCxnSpPr>
            <a:cxnSpLocks/>
          </p:cNvCxnSpPr>
          <p:nvPr/>
        </p:nvCxnSpPr>
        <p:spPr>
          <a:xfrm flipH="1" flipV="1">
            <a:off x="6764210" y="1484269"/>
            <a:ext cx="3570235" cy="16471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010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四角形: 角を丸くする 46">
            <a:extLst>
              <a:ext uri="{FF2B5EF4-FFF2-40B4-BE49-F238E27FC236}">
                <a16:creationId xmlns:a16="http://schemas.microsoft.com/office/drawing/2014/main" id="{886C4178-52C0-4AD5-B8C5-42BC7CBEC714}"/>
              </a:ext>
            </a:extLst>
          </p:cNvPr>
          <p:cNvSpPr/>
          <p:nvPr/>
        </p:nvSpPr>
        <p:spPr>
          <a:xfrm>
            <a:off x="1504118" y="1086642"/>
            <a:ext cx="10618859" cy="5510671"/>
          </a:xfrm>
          <a:prstGeom prst="roundRect">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FF3EEF8B-FF2F-4A33-A058-6BA173823CD3}"/>
              </a:ext>
            </a:extLst>
          </p:cNvPr>
          <p:cNvSpPr/>
          <p:nvPr/>
        </p:nvSpPr>
        <p:spPr>
          <a:xfrm>
            <a:off x="1497913" y="1086642"/>
            <a:ext cx="10413141" cy="4655287"/>
          </a:xfrm>
          <a:prstGeom prst="round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8E5AD1A3-8C6D-4D13-BBDC-816902408D6D}"/>
              </a:ext>
            </a:extLst>
          </p:cNvPr>
          <p:cNvSpPr/>
          <p:nvPr/>
        </p:nvSpPr>
        <p:spPr>
          <a:xfrm>
            <a:off x="1477214" y="1087965"/>
            <a:ext cx="9687815" cy="3474725"/>
          </a:xfrm>
          <a:prstGeom prst="roundRect">
            <a:avLst/>
          </a:prstGeom>
          <a:solidFill>
            <a:schemeClr val="accent6">
              <a:lumMod val="20000"/>
              <a:lumOff val="80000"/>
            </a:schemeClr>
          </a:solid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99817949-6BE9-4134-8720-7FD93BB0630C}"/>
              </a:ext>
            </a:extLst>
          </p:cNvPr>
          <p:cNvSpPr/>
          <p:nvPr/>
        </p:nvSpPr>
        <p:spPr>
          <a:xfrm>
            <a:off x="1608236" y="1310193"/>
            <a:ext cx="5356195" cy="1034087"/>
          </a:xfrm>
          <a:prstGeom prst="ellipse">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00"/>
          </a:p>
        </p:txBody>
      </p:sp>
      <p:sp>
        <p:nvSpPr>
          <p:cNvPr id="2" name="スライド番号プレースホルダー 1">
            <a:extLst>
              <a:ext uri="{FF2B5EF4-FFF2-40B4-BE49-F238E27FC236}">
                <a16:creationId xmlns:a16="http://schemas.microsoft.com/office/drawing/2014/main" id="{7F258D40-9651-4589-AB27-41ED5F7219D1}"/>
              </a:ext>
            </a:extLst>
          </p:cNvPr>
          <p:cNvSpPr>
            <a:spLocks noGrp="1"/>
          </p:cNvSpPr>
          <p:nvPr>
            <p:ph type="sldNum" sz="quarter" idx="12"/>
          </p:nvPr>
        </p:nvSpPr>
        <p:spPr>
          <a:xfrm>
            <a:off x="9379779" y="6484652"/>
            <a:ext cx="2743200" cy="365125"/>
          </a:xfrm>
        </p:spPr>
        <p:txBody>
          <a:bodyPr/>
          <a:lstStyle/>
          <a:p>
            <a:fld id="{BDA3839F-8F31-49AD-9A69-7A194C78B29C}" type="slidenum">
              <a:rPr kumimoji="1" lang="ja-JP" altLang="en-US" sz="1400" b="1" smtClean="0"/>
              <a:t>11</a:t>
            </a:fld>
            <a:endParaRPr kumimoji="1" lang="ja-JP" altLang="en-US" sz="1400" b="1" dirty="0"/>
          </a:p>
        </p:txBody>
      </p:sp>
      <p:sp>
        <p:nvSpPr>
          <p:cNvPr id="5" name="四角形: 角を丸くする 4">
            <a:extLst>
              <a:ext uri="{FF2B5EF4-FFF2-40B4-BE49-F238E27FC236}">
                <a16:creationId xmlns:a16="http://schemas.microsoft.com/office/drawing/2014/main" id="{3233E9A4-A15F-4183-B8C1-5981E2F43654}"/>
              </a:ext>
            </a:extLst>
          </p:cNvPr>
          <p:cNvSpPr/>
          <p:nvPr/>
        </p:nvSpPr>
        <p:spPr>
          <a:xfrm>
            <a:off x="1539275" y="510390"/>
            <a:ext cx="10252327" cy="393162"/>
          </a:xfrm>
          <a:prstGeom prst="roundRect">
            <a:avLst/>
          </a:prstGeom>
          <a:solidFill>
            <a:schemeClr val="accent2">
              <a:lumMod val="20000"/>
              <a:lumOff val="8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発達障がい児・家族</a:t>
            </a:r>
          </a:p>
        </p:txBody>
      </p:sp>
      <p:sp>
        <p:nvSpPr>
          <p:cNvPr id="12" name="テキスト ボックス 11">
            <a:extLst>
              <a:ext uri="{FF2B5EF4-FFF2-40B4-BE49-F238E27FC236}">
                <a16:creationId xmlns:a16="http://schemas.microsoft.com/office/drawing/2014/main" id="{C7ACD723-1228-476C-8924-90FBC6321B78}"/>
              </a:ext>
            </a:extLst>
          </p:cNvPr>
          <p:cNvSpPr txBox="1"/>
          <p:nvPr/>
        </p:nvSpPr>
        <p:spPr>
          <a:xfrm>
            <a:off x="5962351" y="1294826"/>
            <a:ext cx="861990" cy="1036937"/>
          </a:xfrm>
          <a:prstGeom prst="roundRect">
            <a:avLst/>
          </a:prstGeom>
          <a:ln/>
        </p:spPr>
        <p:style>
          <a:lnRef idx="2">
            <a:schemeClr val="dk1"/>
          </a:lnRef>
          <a:fillRef idx="1">
            <a:schemeClr val="lt1"/>
          </a:fillRef>
          <a:effectRef idx="0">
            <a:schemeClr val="dk1"/>
          </a:effectRef>
          <a:fontRef idx="minor">
            <a:schemeClr val="dk1"/>
          </a:fontRef>
        </p:style>
        <p:txBody>
          <a:bodyPr vert="eaVert" wrap="square" tIns="3600" rtlCol="0" anchor="ctr">
            <a:noAutofit/>
          </a:bodyPr>
          <a:lstStyle/>
          <a:p>
            <a:pPr algn="ctr"/>
            <a:r>
              <a:rPr lang="ja-JP" altLang="en-US" sz="1200" dirty="0">
                <a:latin typeface="Meiryo UI" panose="020B0604030504040204" pitchFamily="50" charset="-128"/>
                <a:ea typeface="Meiryo UI" panose="020B0604030504040204" pitchFamily="50" charset="-128"/>
              </a:rPr>
              <a:t>障がい児通所支援事業所</a:t>
            </a:r>
            <a:r>
              <a:rPr lang="ja-JP" altLang="en-US" sz="1000" dirty="0">
                <a:latin typeface="Meiryo UI" panose="020B0604030504040204" pitchFamily="50" charset="-128"/>
                <a:ea typeface="Meiryo UI" panose="020B0604030504040204" pitchFamily="50" charset="-128"/>
              </a:rPr>
              <a:t>（児発・放デイ等）</a:t>
            </a:r>
            <a:endParaRPr kumimoji="1" lang="en-US" altLang="ja-JP" sz="10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766F560-CFA9-402F-9242-E5C33BF5A01B}"/>
              </a:ext>
            </a:extLst>
          </p:cNvPr>
          <p:cNvSpPr txBox="1"/>
          <p:nvPr/>
        </p:nvSpPr>
        <p:spPr>
          <a:xfrm>
            <a:off x="2155305" y="1259796"/>
            <a:ext cx="625718" cy="1177517"/>
          </a:xfrm>
          <a:prstGeom prst="roundRect">
            <a:avLst/>
          </a:prstGeom>
          <a:ln/>
        </p:spPr>
        <p:style>
          <a:lnRef idx="2">
            <a:schemeClr val="dk1"/>
          </a:lnRef>
          <a:fillRef idx="1">
            <a:schemeClr val="lt1"/>
          </a:fillRef>
          <a:effectRef idx="0">
            <a:schemeClr val="dk1"/>
          </a:effectRef>
          <a:fontRef idx="minor">
            <a:schemeClr val="dk1"/>
          </a:fontRef>
        </p:style>
        <p:txBody>
          <a:bodyPr vert="eaVert" wrap="square" tIns="3600" bIns="3600" rtlCol="0" anchor="ctr">
            <a:noAutofit/>
          </a:bodyPr>
          <a:lstStyle/>
          <a:p>
            <a:pPr algn="ctr">
              <a:lnSpc>
                <a:spcPts val="1600"/>
              </a:lnSpc>
            </a:pPr>
            <a:r>
              <a:rPr lang="ja-JP" altLang="en-US" sz="1200" dirty="0">
                <a:latin typeface="Meiryo UI" panose="020B0604030504040204" pitchFamily="50" charset="-128"/>
                <a:ea typeface="Meiryo UI" panose="020B0604030504040204" pitchFamily="50" charset="-128"/>
              </a:rPr>
              <a:t>保育所・</a:t>
            </a:r>
            <a:endParaRPr lang="en-US" altLang="ja-JP" sz="1200" dirty="0">
              <a:latin typeface="Meiryo UI" panose="020B0604030504040204" pitchFamily="50" charset="-128"/>
              <a:ea typeface="Meiryo UI" panose="020B0604030504040204" pitchFamily="50" charset="-128"/>
            </a:endParaRPr>
          </a:p>
          <a:p>
            <a:pPr algn="ctr">
              <a:lnSpc>
                <a:spcPts val="1600"/>
              </a:lnSpc>
            </a:pPr>
            <a:r>
              <a:rPr lang="ja-JP" altLang="en-US" sz="1200" dirty="0">
                <a:latin typeface="Meiryo UI" panose="020B0604030504040204" pitchFamily="50" charset="-128"/>
                <a:ea typeface="Meiryo UI" panose="020B0604030504040204" pitchFamily="50" charset="-128"/>
              </a:rPr>
              <a:t>幼稚園等</a:t>
            </a:r>
            <a:endParaRPr kumimoji="1"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E901954C-9B22-4B93-8FE2-6A3E2FA9663B}"/>
              </a:ext>
            </a:extLst>
          </p:cNvPr>
          <p:cNvSpPr txBox="1"/>
          <p:nvPr/>
        </p:nvSpPr>
        <p:spPr>
          <a:xfrm>
            <a:off x="1735855" y="5891866"/>
            <a:ext cx="9721970" cy="486330"/>
          </a:xfrm>
          <a:prstGeom prst="roundRect">
            <a:avLst/>
          </a:prstGeom>
          <a:solidFill>
            <a:schemeClr val="accent5">
              <a:lumMod val="75000"/>
            </a:schemeClr>
          </a:solidFill>
          <a:ln>
            <a:solidFill>
              <a:schemeClr val="tx1"/>
            </a:solidFill>
          </a:ln>
        </p:spPr>
        <p:txBody>
          <a:bodyPr wrap="square" tIns="180000" bIns="180000" rtlCol="0" anchor="ctr">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大阪府発達障がい者支援センター</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アクトおおさか</a:t>
            </a:r>
            <a:endParaRPr kumimoji="1" lang="en-US" altLang="ja-JP" sz="400"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406898F-B058-41D7-B172-0E9C4807164B}"/>
              </a:ext>
            </a:extLst>
          </p:cNvPr>
          <p:cNvSpPr txBox="1"/>
          <p:nvPr/>
        </p:nvSpPr>
        <p:spPr>
          <a:xfrm>
            <a:off x="3179292" y="4838480"/>
            <a:ext cx="3933473" cy="471340"/>
          </a:xfrm>
          <a:prstGeom prst="roundRect">
            <a:avLst/>
          </a:prstGeom>
          <a:solidFill>
            <a:srgbClr val="FFC000"/>
          </a:solidFill>
          <a:ln>
            <a:solidFill>
              <a:schemeClr val="tx1"/>
            </a:solidFill>
          </a:ln>
        </p:spPr>
        <p:txBody>
          <a:bodyPr wrap="square" rtlCol="0" anchor="ctr">
            <a:noAutofit/>
          </a:bodyPr>
          <a:lstStyle/>
          <a:p>
            <a:pPr algn="ctr"/>
            <a:r>
              <a:rPr kumimoji="1" lang="ja-JP" altLang="en-US" b="1" dirty="0">
                <a:latin typeface="Meiryo UI" panose="020B0604030504040204" pitchFamily="50" charset="-128"/>
                <a:ea typeface="Meiryo UI" panose="020B0604030504040204" pitchFamily="50" charset="-128"/>
              </a:rPr>
              <a:t>大阪府発達支援拠点</a:t>
            </a:r>
            <a:r>
              <a:rPr kumimoji="1" lang="ja-JP" altLang="en-US" sz="1600" b="1" dirty="0">
                <a:latin typeface="Meiryo UI" panose="020B0604030504040204" pitchFamily="50" charset="-128"/>
                <a:ea typeface="Meiryo UI" panose="020B0604030504040204" pitchFamily="50" charset="-128"/>
              </a:rPr>
              <a:t>（圏域センター）</a:t>
            </a:r>
            <a:endParaRPr kumimoji="1" lang="en-US" altLang="ja-JP" b="1"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p:txBody>
      </p:sp>
      <p:pic>
        <p:nvPicPr>
          <p:cNvPr id="16" name="グラフィックス 15" descr="男性 単色塗りつぶし">
            <a:extLst>
              <a:ext uri="{FF2B5EF4-FFF2-40B4-BE49-F238E27FC236}">
                <a16:creationId xmlns:a16="http://schemas.microsoft.com/office/drawing/2014/main" id="{D63F2898-4580-4256-BDC3-66EB598846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1840" y="458553"/>
            <a:ext cx="499528" cy="499528"/>
          </a:xfrm>
          <a:prstGeom prst="rect">
            <a:avLst/>
          </a:prstGeom>
        </p:spPr>
      </p:pic>
      <p:pic>
        <p:nvPicPr>
          <p:cNvPr id="30" name="グラフィックス 29" descr="子供と風船 単色塗りつぶし">
            <a:extLst>
              <a:ext uri="{FF2B5EF4-FFF2-40B4-BE49-F238E27FC236}">
                <a16:creationId xmlns:a16="http://schemas.microsoft.com/office/drawing/2014/main" id="{F296EC42-870C-4E43-BDC2-64EDF2ABF4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67291" y="522047"/>
            <a:ext cx="418690" cy="418690"/>
          </a:xfrm>
          <a:prstGeom prst="rect">
            <a:avLst/>
          </a:prstGeom>
        </p:spPr>
      </p:pic>
      <p:sp>
        <p:nvSpPr>
          <p:cNvPr id="44" name="テキスト ボックス 43">
            <a:extLst>
              <a:ext uri="{FF2B5EF4-FFF2-40B4-BE49-F238E27FC236}">
                <a16:creationId xmlns:a16="http://schemas.microsoft.com/office/drawing/2014/main" id="{8B06AE8D-6838-4D6F-B51A-E020919EEE32}"/>
              </a:ext>
            </a:extLst>
          </p:cNvPr>
          <p:cNvSpPr txBox="1"/>
          <p:nvPr/>
        </p:nvSpPr>
        <p:spPr>
          <a:xfrm>
            <a:off x="3366945" y="1231216"/>
            <a:ext cx="435593" cy="1177517"/>
          </a:xfrm>
          <a:prstGeom prst="roundRect">
            <a:avLst/>
          </a:prstGeom>
          <a:ln/>
        </p:spPr>
        <p:style>
          <a:lnRef idx="2">
            <a:schemeClr val="dk1"/>
          </a:lnRef>
          <a:fillRef idx="1">
            <a:schemeClr val="lt1"/>
          </a:fillRef>
          <a:effectRef idx="0">
            <a:schemeClr val="dk1"/>
          </a:effectRef>
          <a:fontRef idx="minor">
            <a:schemeClr val="dk1"/>
          </a:fontRef>
        </p:style>
        <p:txBody>
          <a:bodyPr vert="eaVert" wrap="square" tIns="3600" bIns="3600" rtlCol="0" anchor="ctr">
            <a:noAutofit/>
          </a:bodyPr>
          <a:lstStyle/>
          <a:p>
            <a:pPr algn="ctr">
              <a:lnSpc>
                <a:spcPts val="1600"/>
              </a:lnSpc>
            </a:pPr>
            <a:r>
              <a:rPr lang="ja-JP" altLang="en-US" sz="1200" dirty="0">
                <a:latin typeface="Meiryo UI" panose="020B0604030504040204" pitchFamily="50" charset="-128"/>
                <a:ea typeface="Meiryo UI" panose="020B0604030504040204" pitchFamily="50" charset="-128"/>
              </a:rPr>
              <a:t>学校</a:t>
            </a:r>
            <a:endParaRPr kumimoji="1" lang="en-US" altLang="ja-JP" sz="1200"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DA42C94E-B671-4A72-AE56-0D26EEDF7DB3}"/>
              </a:ext>
            </a:extLst>
          </p:cNvPr>
          <p:cNvSpPr txBox="1"/>
          <p:nvPr/>
        </p:nvSpPr>
        <p:spPr>
          <a:xfrm>
            <a:off x="3894154" y="1244262"/>
            <a:ext cx="487015" cy="1148936"/>
          </a:xfrm>
          <a:prstGeom prst="roundRect">
            <a:avLst/>
          </a:prstGeom>
          <a:ln/>
        </p:spPr>
        <p:style>
          <a:lnRef idx="2">
            <a:schemeClr val="dk1"/>
          </a:lnRef>
          <a:fillRef idx="1">
            <a:schemeClr val="lt1"/>
          </a:fillRef>
          <a:effectRef idx="0">
            <a:schemeClr val="dk1"/>
          </a:effectRef>
          <a:fontRef idx="minor">
            <a:schemeClr val="dk1"/>
          </a:fontRef>
        </p:style>
        <p:txBody>
          <a:bodyPr vert="eaVert" wrap="square" tIns="3600" bIns="3600" rtlCol="0" anchor="ctr">
            <a:noAutofit/>
          </a:bodyPr>
          <a:lstStyle/>
          <a:p>
            <a:pPr algn="ctr">
              <a:lnSpc>
                <a:spcPts val="1600"/>
              </a:lnSpc>
            </a:pPr>
            <a:r>
              <a:rPr lang="ja-JP" altLang="en-US" sz="1200" dirty="0">
                <a:latin typeface="Meiryo UI" panose="020B0604030504040204" pitchFamily="50" charset="-128"/>
                <a:ea typeface="Meiryo UI" panose="020B0604030504040204" pitchFamily="50" charset="-128"/>
              </a:rPr>
              <a:t>放課後</a:t>
            </a:r>
            <a:endParaRPr lang="en-US" altLang="ja-JP" sz="1200" dirty="0">
              <a:latin typeface="Meiryo UI" panose="020B0604030504040204" pitchFamily="50" charset="-128"/>
              <a:ea typeface="Meiryo UI" panose="020B0604030504040204" pitchFamily="50" charset="-128"/>
            </a:endParaRPr>
          </a:p>
          <a:p>
            <a:pPr algn="ctr">
              <a:lnSpc>
                <a:spcPts val="1600"/>
              </a:lnSpc>
            </a:pPr>
            <a:r>
              <a:rPr lang="ja-JP" altLang="en-US" sz="1200" dirty="0">
                <a:latin typeface="Meiryo UI" panose="020B0604030504040204" pitchFamily="50" charset="-128"/>
                <a:ea typeface="Meiryo UI" panose="020B0604030504040204" pitchFamily="50" charset="-128"/>
              </a:rPr>
              <a:t>児童クラブ等</a:t>
            </a:r>
            <a:endParaRPr kumimoji="1" lang="en-US" altLang="ja-JP" sz="1200" dirty="0">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5618A94D-5E9B-4270-82EC-0A4FC73C673B}"/>
              </a:ext>
            </a:extLst>
          </p:cNvPr>
          <p:cNvSpPr txBox="1"/>
          <p:nvPr/>
        </p:nvSpPr>
        <p:spPr>
          <a:xfrm>
            <a:off x="5632799" y="2344668"/>
            <a:ext cx="1479969" cy="423502"/>
          </a:xfrm>
          <a:prstGeom prst="roundRect">
            <a:avLst/>
          </a:prstGeom>
          <a:noFill/>
          <a:ln>
            <a:noFill/>
          </a:ln>
        </p:spPr>
        <p:txBody>
          <a:bodyPr wrap="square" lIns="18000" tIns="3600" rIns="18000" bIns="3600" rtlCol="0" anchor="ctr">
            <a:noAutofit/>
          </a:bodyPr>
          <a:lstStyle/>
          <a:p>
            <a:pPr>
              <a:lnSpc>
                <a:spcPts val="1600"/>
              </a:lnSpc>
            </a:pPr>
            <a:r>
              <a:rPr lang="en-US" altLang="ja-JP" sz="1050" b="1" dirty="0">
                <a:solidFill>
                  <a:srgbClr val="FF0000"/>
                </a:solidFill>
                <a:latin typeface="Meiryo UI" panose="020B0604030504040204" pitchFamily="50" charset="-128"/>
                <a:ea typeface="Meiryo UI" panose="020B0604030504040204" pitchFamily="50" charset="-128"/>
              </a:rPr>
              <a:t>SV</a:t>
            </a:r>
            <a:r>
              <a:rPr lang="ja-JP" altLang="en-US" sz="1050" b="1" dirty="0">
                <a:solidFill>
                  <a:srgbClr val="FF0000"/>
                </a:solidFill>
                <a:latin typeface="Meiryo UI" panose="020B0604030504040204" pitchFamily="50" charset="-128"/>
                <a:ea typeface="Meiryo UI" panose="020B0604030504040204" pitchFamily="50" charset="-128"/>
              </a:rPr>
              <a:t>・コンサルテーション</a:t>
            </a:r>
            <a:endParaRPr kumimoji="1" lang="en-US" altLang="ja-JP" sz="1050" b="1" dirty="0">
              <a:solidFill>
                <a:srgbClr val="FF0000"/>
              </a:solidFill>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A2E4CA38-8F6B-43DD-9546-E197A9CCBC3C}"/>
              </a:ext>
            </a:extLst>
          </p:cNvPr>
          <p:cNvSpPr/>
          <p:nvPr/>
        </p:nvSpPr>
        <p:spPr>
          <a:xfrm>
            <a:off x="936881" y="2028874"/>
            <a:ext cx="507991" cy="1838596"/>
          </a:xfrm>
          <a:prstGeom prst="rightArrow">
            <a:avLst>
              <a:gd name="adj1" fmla="val 677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latin typeface="Meiryo UI" panose="020B0604030504040204" pitchFamily="50" charset="-128"/>
                <a:ea typeface="Meiryo UI" panose="020B0604030504040204" pitchFamily="50" charset="-128"/>
              </a:rPr>
              <a:t>地域の体制整備</a:t>
            </a:r>
          </a:p>
        </p:txBody>
      </p:sp>
      <p:sp>
        <p:nvSpPr>
          <p:cNvPr id="50" name="矢印: 右 49">
            <a:extLst>
              <a:ext uri="{FF2B5EF4-FFF2-40B4-BE49-F238E27FC236}">
                <a16:creationId xmlns:a16="http://schemas.microsoft.com/office/drawing/2014/main" id="{A9116078-F062-4E67-89F4-DBA6D4A4B309}"/>
              </a:ext>
            </a:extLst>
          </p:cNvPr>
          <p:cNvSpPr/>
          <p:nvPr/>
        </p:nvSpPr>
        <p:spPr>
          <a:xfrm>
            <a:off x="949051" y="4814445"/>
            <a:ext cx="521855" cy="1838596"/>
          </a:xfrm>
          <a:prstGeom prst="rightArrow">
            <a:avLst>
              <a:gd name="adj1" fmla="val 6346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latin typeface="Meiryo UI" panose="020B0604030504040204" pitchFamily="50" charset="-128"/>
                <a:ea typeface="Meiryo UI" panose="020B0604030504040204" pitchFamily="50" charset="-128"/>
              </a:rPr>
              <a:t>専門性の確保</a:t>
            </a:r>
          </a:p>
        </p:txBody>
      </p:sp>
      <p:sp>
        <p:nvSpPr>
          <p:cNvPr id="26" name="矢印: 上下 25">
            <a:extLst>
              <a:ext uri="{FF2B5EF4-FFF2-40B4-BE49-F238E27FC236}">
                <a16:creationId xmlns:a16="http://schemas.microsoft.com/office/drawing/2014/main" id="{0BEDBE33-79E4-4696-B7E9-4206F86AB6D5}"/>
              </a:ext>
            </a:extLst>
          </p:cNvPr>
          <p:cNvSpPr/>
          <p:nvPr/>
        </p:nvSpPr>
        <p:spPr>
          <a:xfrm>
            <a:off x="4500056" y="5333855"/>
            <a:ext cx="825348" cy="508469"/>
          </a:xfrm>
          <a:prstGeom prst="upDownArrow">
            <a:avLst>
              <a:gd name="adj1" fmla="val 50000"/>
              <a:gd name="adj2" fmla="val 21802"/>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100" dirty="0">
                <a:latin typeface="Meiryo UI" panose="020B0604030504040204" pitchFamily="50" charset="-128"/>
                <a:ea typeface="Meiryo UI" panose="020B0604030504040204" pitchFamily="50" charset="-128"/>
              </a:rPr>
              <a:t>連携</a:t>
            </a:r>
          </a:p>
        </p:txBody>
      </p:sp>
      <p:sp>
        <p:nvSpPr>
          <p:cNvPr id="49" name="矢印: 下 48">
            <a:extLst>
              <a:ext uri="{FF2B5EF4-FFF2-40B4-BE49-F238E27FC236}">
                <a16:creationId xmlns:a16="http://schemas.microsoft.com/office/drawing/2014/main" id="{E4810F84-50FF-433C-9078-93922E745824}"/>
              </a:ext>
            </a:extLst>
          </p:cNvPr>
          <p:cNvSpPr/>
          <p:nvPr/>
        </p:nvSpPr>
        <p:spPr>
          <a:xfrm>
            <a:off x="49147" y="1086643"/>
            <a:ext cx="390759" cy="3380854"/>
          </a:xfrm>
          <a:prstGeom prst="downArrow">
            <a:avLst>
              <a:gd name="adj1" fmla="val 100000"/>
              <a:gd name="adj2" fmla="val 26472"/>
            </a:avLst>
          </a:prstGeom>
          <a:solidFill>
            <a:schemeClr val="accent6">
              <a:lumMod val="40000"/>
              <a:lumOff val="6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rPr>
              <a:t>市町村域</a:t>
            </a:r>
          </a:p>
        </p:txBody>
      </p:sp>
      <p:sp>
        <p:nvSpPr>
          <p:cNvPr id="51" name="矢印: 下 50">
            <a:extLst>
              <a:ext uri="{FF2B5EF4-FFF2-40B4-BE49-F238E27FC236}">
                <a16:creationId xmlns:a16="http://schemas.microsoft.com/office/drawing/2014/main" id="{2A10F564-9AB1-41B4-922C-0E114BA6542B}"/>
              </a:ext>
            </a:extLst>
          </p:cNvPr>
          <p:cNvSpPr/>
          <p:nvPr/>
        </p:nvSpPr>
        <p:spPr>
          <a:xfrm>
            <a:off x="38805" y="4475860"/>
            <a:ext cx="395266" cy="936064"/>
          </a:xfrm>
          <a:prstGeom prst="downArrow">
            <a:avLst>
              <a:gd name="adj1" fmla="val 100000"/>
              <a:gd name="adj2" fmla="val 19624"/>
            </a:avLst>
          </a:prstGeom>
          <a:solidFill>
            <a:schemeClr val="accent4">
              <a:lumMod val="40000"/>
              <a:lumOff val="6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rPr>
              <a:t>圏域</a:t>
            </a:r>
            <a:endParaRPr kumimoji="1" lang="en-US" altLang="ja-JP" sz="1400" dirty="0">
              <a:latin typeface="Meiryo UI" panose="020B0604030504040204" pitchFamily="50" charset="-128"/>
              <a:ea typeface="Meiryo UI" panose="020B0604030504040204" pitchFamily="50" charset="-128"/>
            </a:endParaRPr>
          </a:p>
        </p:txBody>
      </p:sp>
      <p:sp>
        <p:nvSpPr>
          <p:cNvPr id="58" name="矢印: 下 57">
            <a:extLst>
              <a:ext uri="{FF2B5EF4-FFF2-40B4-BE49-F238E27FC236}">
                <a16:creationId xmlns:a16="http://schemas.microsoft.com/office/drawing/2014/main" id="{47EF464F-1C8E-4DAA-B726-3E5EE7A4C30A}"/>
              </a:ext>
            </a:extLst>
          </p:cNvPr>
          <p:cNvSpPr/>
          <p:nvPr/>
        </p:nvSpPr>
        <p:spPr>
          <a:xfrm>
            <a:off x="23333" y="5411924"/>
            <a:ext cx="416573" cy="1161531"/>
          </a:xfrm>
          <a:prstGeom prst="downArrow">
            <a:avLst>
              <a:gd name="adj1" fmla="val 100000"/>
              <a:gd name="adj2" fmla="val 35959"/>
            </a:avLst>
          </a:prstGeom>
          <a:solidFill>
            <a:srgbClr val="6699FF"/>
          </a:solidFill>
          <a:ln w="63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rPr>
              <a:t>府域</a:t>
            </a:r>
            <a:endParaRPr kumimoji="1" lang="en-US" altLang="ja-JP" sz="1400" dirty="0">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BD51D300-E10C-4004-83C9-DB65BB2C1EC8}"/>
              </a:ext>
            </a:extLst>
          </p:cNvPr>
          <p:cNvSpPr/>
          <p:nvPr/>
        </p:nvSpPr>
        <p:spPr>
          <a:xfrm>
            <a:off x="548798" y="2237985"/>
            <a:ext cx="350465" cy="224892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市町村</a:t>
            </a:r>
          </a:p>
        </p:txBody>
      </p:sp>
      <p:sp>
        <p:nvSpPr>
          <p:cNvPr id="61" name="四角形: 角を丸くする 60">
            <a:extLst>
              <a:ext uri="{FF2B5EF4-FFF2-40B4-BE49-F238E27FC236}">
                <a16:creationId xmlns:a16="http://schemas.microsoft.com/office/drawing/2014/main" id="{4CBD9AC7-C201-401A-B2BA-6079F5EF8F13}"/>
              </a:ext>
            </a:extLst>
          </p:cNvPr>
          <p:cNvSpPr/>
          <p:nvPr/>
        </p:nvSpPr>
        <p:spPr>
          <a:xfrm>
            <a:off x="548798" y="4534428"/>
            <a:ext cx="350465" cy="207504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大阪府</a:t>
            </a:r>
          </a:p>
        </p:txBody>
      </p:sp>
      <p:sp>
        <p:nvSpPr>
          <p:cNvPr id="33" name="矢印: 下 32">
            <a:extLst>
              <a:ext uri="{FF2B5EF4-FFF2-40B4-BE49-F238E27FC236}">
                <a16:creationId xmlns:a16="http://schemas.microsoft.com/office/drawing/2014/main" id="{E207E19C-630F-495F-9B6E-38C1F4184DE6}"/>
              </a:ext>
            </a:extLst>
          </p:cNvPr>
          <p:cNvSpPr/>
          <p:nvPr/>
        </p:nvSpPr>
        <p:spPr>
          <a:xfrm>
            <a:off x="1644208" y="895456"/>
            <a:ext cx="496958" cy="1875099"/>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solidFill>
                  <a:schemeClr val="tx1"/>
                </a:solidFill>
              </a:rPr>
              <a:t>健康相談、母子保健の相談等</a:t>
            </a:r>
          </a:p>
        </p:txBody>
      </p:sp>
      <p:sp>
        <p:nvSpPr>
          <p:cNvPr id="74" name="矢印: 下 73">
            <a:extLst>
              <a:ext uri="{FF2B5EF4-FFF2-40B4-BE49-F238E27FC236}">
                <a16:creationId xmlns:a16="http://schemas.microsoft.com/office/drawing/2014/main" id="{5B99931C-EACD-4792-B93B-04B5A0B552AD}"/>
              </a:ext>
            </a:extLst>
          </p:cNvPr>
          <p:cNvSpPr/>
          <p:nvPr/>
        </p:nvSpPr>
        <p:spPr>
          <a:xfrm>
            <a:off x="2770285" y="903552"/>
            <a:ext cx="584866" cy="1844003"/>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　児童及び妊産婦の福祉や</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　母子保健の相談等</a:t>
            </a:r>
          </a:p>
        </p:txBody>
      </p:sp>
      <p:cxnSp>
        <p:nvCxnSpPr>
          <p:cNvPr id="81" name="直線矢印コネクタ 80">
            <a:extLst>
              <a:ext uri="{FF2B5EF4-FFF2-40B4-BE49-F238E27FC236}">
                <a16:creationId xmlns:a16="http://schemas.microsoft.com/office/drawing/2014/main" id="{DE49B214-E96A-402F-92D9-2C1D8F3AFB69}"/>
              </a:ext>
            </a:extLst>
          </p:cNvPr>
          <p:cNvCxnSpPr>
            <a:cxnSpLocks/>
          </p:cNvCxnSpPr>
          <p:nvPr/>
        </p:nvCxnSpPr>
        <p:spPr>
          <a:xfrm>
            <a:off x="4943822" y="903552"/>
            <a:ext cx="0" cy="3910893"/>
          </a:xfrm>
          <a:prstGeom prst="straightConnector1">
            <a:avLst/>
          </a:prstGeom>
          <a:ln w="76200">
            <a:solidFill>
              <a:srgbClr val="6699FF"/>
            </a:solidFill>
            <a:tailEnd type="triangle"/>
          </a:ln>
        </p:spPr>
        <p:style>
          <a:lnRef idx="1">
            <a:schemeClr val="accent1"/>
          </a:lnRef>
          <a:fillRef idx="0">
            <a:schemeClr val="accent1"/>
          </a:fillRef>
          <a:effectRef idx="0">
            <a:schemeClr val="accent1"/>
          </a:effectRef>
          <a:fontRef idx="minor">
            <a:schemeClr val="tx1"/>
          </a:fontRef>
        </p:style>
      </p:cxnSp>
      <p:sp>
        <p:nvSpPr>
          <p:cNvPr id="85" name="矢印: 下 84">
            <a:extLst>
              <a:ext uri="{FF2B5EF4-FFF2-40B4-BE49-F238E27FC236}">
                <a16:creationId xmlns:a16="http://schemas.microsoft.com/office/drawing/2014/main" id="{8951C231-EC48-4BD1-BA5C-926C93285B5B}"/>
              </a:ext>
            </a:extLst>
          </p:cNvPr>
          <p:cNvSpPr/>
          <p:nvPr/>
        </p:nvSpPr>
        <p:spPr>
          <a:xfrm>
            <a:off x="5127687" y="878546"/>
            <a:ext cx="521497" cy="1844003"/>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発達相談等</a:t>
            </a:r>
          </a:p>
        </p:txBody>
      </p:sp>
      <p:sp>
        <p:nvSpPr>
          <p:cNvPr id="86" name="矢印: 下 85">
            <a:extLst>
              <a:ext uri="{FF2B5EF4-FFF2-40B4-BE49-F238E27FC236}">
                <a16:creationId xmlns:a16="http://schemas.microsoft.com/office/drawing/2014/main" id="{B14577A6-7BCD-4CFB-B595-E5E04F1761DC}"/>
              </a:ext>
            </a:extLst>
          </p:cNvPr>
          <p:cNvSpPr/>
          <p:nvPr/>
        </p:nvSpPr>
        <p:spPr>
          <a:xfrm>
            <a:off x="7036589" y="916369"/>
            <a:ext cx="539784" cy="492595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　専門的な発達相談・就労相談等</a:t>
            </a:r>
          </a:p>
        </p:txBody>
      </p:sp>
      <p:sp>
        <p:nvSpPr>
          <p:cNvPr id="87" name="矢印: 下 86">
            <a:extLst>
              <a:ext uri="{FF2B5EF4-FFF2-40B4-BE49-F238E27FC236}">
                <a16:creationId xmlns:a16="http://schemas.microsoft.com/office/drawing/2014/main" id="{A0A37522-1C41-4D36-A710-0D0E8F807A2D}"/>
              </a:ext>
            </a:extLst>
          </p:cNvPr>
          <p:cNvSpPr/>
          <p:nvPr/>
        </p:nvSpPr>
        <p:spPr>
          <a:xfrm>
            <a:off x="8161786" y="910411"/>
            <a:ext cx="521497" cy="1765059"/>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障がい者の福祉に関する相談等</a:t>
            </a:r>
          </a:p>
        </p:txBody>
      </p:sp>
      <p:sp>
        <p:nvSpPr>
          <p:cNvPr id="89" name="楕円 88">
            <a:extLst>
              <a:ext uri="{FF2B5EF4-FFF2-40B4-BE49-F238E27FC236}">
                <a16:creationId xmlns:a16="http://schemas.microsoft.com/office/drawing/2014/main" id="{47B50844-2DF4-42CB-9D71-E89B2BDDFAA9}"/>
              </a:ext>
            </a:extLst>
          </p:cNvPr>
          <p:cNvSpPr/>
          <p:nvPr/>
        </p:nvSpPr>
        <p:spPr>
          <a:xfrm>
            <a:off x="1858172" y="2951260"/>
            <a:ext cx="9029221" cy="810636"/>
          </a:xfrm>
          <a:prstGeom prst="ellipse">
            <a:avLst/>
          </a:prstGeom>
          <a:solidFill>
            <a:srgbClr val="BCF6C7"/>
          </a:solidFill>
          <a:ln w="390525">
            <a:gradFill>
              <a:gsLst>
                <a:gs pos="0">
                  <a:srgbClr val="00B050">
                    <a:alpha val="42000"/>
                    <a:lumMod val="100000"/>
                  </a:srgbClr>
                </a:gs>
                <a:gs pos="37000">
                  <a:schemeClr val="bg1"/>
                </a:gs>
                <a:gs pos="83000">
                  <a:srgbClr val="59E974"/>
                </a:gs>
                <a:gs pos="100000">
                  <a:srgbClr val="00B05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EB0BBA3-091E-48A8-AB5F-57CD5AA3B4DA}"/>
              </a:ext>
            </a:extLst>
          </p:cNvPr>
          <p:cNvSpPr txBox="1"/>
          <p:nvPr/>
        </p:nvSpPr>
        <p:spPr>
          <a:xfrm>
            <a:off x="5124420" y="2747555"/>
            <a:ext cx="1895834" cy="578003"/>
          </a:xfrm>
          <a:prstGeom prst="roundRect">
            <a:avLst>
              <a:gd name="adj" fmla="val 10206"/>
            </a:avLst>
          </a:prstGeom>
          <a:solidFill>
            <a:srgbClr val="92D050"/>
          </a:solidFill>
          <a:ln>
            <a:solidFill>
              <a:schemeClr val="tx1"/>
            </a:solidFill>
          </a:ln>
        </p:spPr>
        <p:txBody>
          <a:bodyPr wrap="square" rtlCol="0" anchor="t">
            <a:noAutofit/>
          </a:bodyPr>
          <a:lstStyle/>
          <a:p>
            <a:pPr algn="ct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児童発達支援センター</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72DDA1B-E6BD-424F-8659-BDAAE7CEBCD4}"/>
              </a:ext>
            </a:extLst>
          </p:cNvPr>
          <p:cNvSpPr txBox="1"/>
          <p:nvPr/>
        </p:nvSpPr>
        <p:spPr>
          <a:xfrm>
            <a:off x="2684806" y="2817529"/>
            <a:ext cx="1673603" cy="439278"/>
          </a:xfrm>
          <a:prstGeom prst="roundRect">
            <a:avLst>
              <a:gd name="adj" fmla="val 10588"/>
            </a:avLst>
          </a:prstGeom>
          <a:solidFill>
            <a:srgbClr val="92D050"/>
          </a:solidFill>
          <a:ln>
            <a:solidFill>
              <a:schemeClr val="tx1"/>
            </a:solidFill>
          </a:ln>
        </p:spPr>
        <p:txBody>
          <a:bodyPr wrap="square" rtlCol="0" anchor="t">
            <a:noAutofit/>
          </a:bodyPr>
          <a:lstStyle/>
          <a:p>
            <a:pPr algn="ctr"/>
            <a:r>
              <a:rPr kumimoji="1" lang="ja-JP" altLang="en-US" sz="1400" dirty="0">
                <a:latin typeface="Meiryo UI" panose="020B0604030504040204" pitchFamily="50" charset="-128"/>
                <a:ea typeface="Meiryo UI" panose="020B0604030504040204" pitchFamily="50" charset="-128"/>
              </a:rPr>
              <a:t>こども家庭センター</a:t>
            </a: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05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DC6ACFD-31E3-4E22-9D13-1DEF87567585}"/>
              </a:ext>
            </a:extLst>
          </p:cNvPr>
          <p:cNvSpPr txBox="1"/>
          <p:nvPr/>
        </p:nvSpPr>
        <p:spPr>
          <a:xfrm>
            <a:off x="1531328" y="2820589"/>
            <a:ext cx="1061404" cy="452941"/>
          </a:xfrm>
          <a:prstGeom prst="roundRect">
            <a:avLst/>
          </a:prstGeom>
          <a:solidFill>
            <a:srgbClr val="92D050"/>
          </a:solidFill>
          <a:ln w="9525"/>
        </p:spPr>
        <p:style>
          <a:lnRef idx="2">
            <a:schemeClr val="dk1"/>
          </a:lnRef>
          <a:fillRef idx="1">
            <a:schemeClr val="lt1"/>
          </a:fillRef>
          <a:effectRef idx="0">
            <a:schemeClr val="dk1"/>
          </a:effectRef>
          <a:fontRef idx="minor">
            <a:schemeClr val="dk1"/>
          </a:fontRef>
        </p:style>
        <p:txBody>
          <a:bodyPr wrap="square" tIns="18000" bIns="18000" rtlCol="0" anchor="ctr">
            <a:noAutofit/>
          </a:bodyPr>
          <a:lstStyle/>
          <a:p>
            <a:pPr algn="ctr">
              <a:lnSpc>
                <a:spcPts val="1600"/>
              </a:lnSpc>
            </a:pPr>
            <a:r>
              <a:rPr lang="ja-JP" altLang="en-US" sz="1200" dirty="0">
                <a:latin typeface="Meiryo UI" panose="020B0604030504040204" pitchFamily="50" charset="-128"/>
                <a:ea typeface="Meiryo UI" panose="020B0604030504040204" pitchFamily="50" charset="-128"/>
              </a:rPr>
              <a:t>保健センター</a:t>
            </a:r>
            <a:endParaRPr lang="en-US" altLang="ja-JP" sz="1200"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6B8E0E6A-63F9-4636-B7EC-7A0662761C4B}"/>
              </a:ext>
            </a:extLst>
          </p:cNvPr>
          <p:cNvSpPr txBox="1"/>
          <p:nvPr/>
        </p:nvSpPr>
        <p:spPr>
          <a:xfrm>
            <a:off x="7543645" y="2713835"/>
            <a:ext cx="1622246" cy="568176"/>
          </a:xfrm>
          <a:prstGeom prst="roundRect">
            <a:avLst>
              <a:gd name="adj" fmla="val 10206"/>
            </a:avLst>
          </a:prstGeom>
          <a:solidFill>
            <a:srgbClr val="92D050"/>
          </a:solidFill>
          <a:ln>
            <a:solidFill>
              <a:schemeClr val="tx1"/>
            </a:solidFill>
          </a:ln>
        </p:spPr>
        <p:txBody>
          <a:bodyPr wrap="square" rtlCol="0" anchor="t">
            <a:noAutofit/>
          </a:bodyPr>
          <a:lstStyle/>
          <a:p>
            <a:pPr algn="ctr"/>
            <a:r>
              <a:rPr kumimoji="1" lang="ja-JP" altLang="en-US" sz="1400" dirty="0">
                <a:latin typeface="Meiryo UI" panose="020B0604030504040204" pitchFamily="50" charset="-128"/>
                <a:ea typeface="Meiryo UI" panose="020B0604030504040204" pitchFamily="50" charset="-128"/>
              </a:rPr>
              <a:t>障がい者相談支援事業</a:t>
            </a:r>
            <a:endParaRPr kumimoji="1" lang="en-US" altLang="ja-JP" sz="1400"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E8E52EB2-A3C4-4A2F-8872-542D725151B8}"/>
              </a:ext>
            </a:extLst>
          </p:cNvPr>
          <p:cNvSpPr txBox="1"/>
          <p:nvPr/>
        </p:nvSpPr>
        <p:spPr>
          <a:xfrm>
            <a:off x="9217192" y="2713835"/>
            <a:ext cx="1900432" cy="568176"/>
          </a:xfrm>
          <a:prstGeom prst="roundRect">
            <a:avLst>
              <a:gd name="adj" fmla="val 10206"/>
            </a:avLst>
          </a:prstGeom>
          <a:solidFill>
            <a:srgbClr val="92D050"/>
          </a:solidFill>
          <a:ln>
            <a:solidFill>
              <a:schemeClr val="tx1"/>
            </a:solidFill>
          </a:ln>
        </p:spPr>
        <p:txBody>
          <a:bodyPr wrap="square" rtlCol="0" anchor="ctr">
            <a:noAutofit/>
          </a:bodyPr>
          <a:lstStyle/>
          <a:p>
            <a:pPr algn="ctr"/>
            <a:r>
              <a:rPr kumimoji="1" lang="ja-JP" altLang="en-US" sz="1400" dirty="0">
                <a:latin typeface="Meiryo UI" panose="020B0604030504040204" pitchFamily="50" charset="-128"/>
                <a:ea typeface="Meiryo UI" panose="020B0604030504040204" pitchFamily="50" charset="-128"/>
              </a:rPr>
              <a:t>基幹相談支援センター</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AF3C4A8-A637-48EE-B3BD-E02ABA10A0A5}"/>
              </a:ext>
            </a:extLst>
          </p:cNvPr>
          <p:cNvSpPr txBox="1"/>
          <p:nvPr/>
        </p:nvSpPr>
        <p:spPr>
          <a:xfrm>
            <a:off x="5123039" y="2749503"/>
            <a:ext cx="1352639" cy="306614"/>
          </a:xfrm>
          <a:prstGeom prst="roundRect">
            <a:avLst/>
          </a:prstGeom>
          <a:noFill/>
          <a:ln>
            <a:noFill/>
          </a:ln>
        </p:spPr>
        <p:txBody>
          <a:bodyPr wrap="square" tIns="3600" rtlCol="0" anchor="ctr">
            <a:noAutofit/>
          </a:bodyPr>
          <a:lstStyle/>
          <a:p>
            <a:pPr algn="ctr">
              <a:lnSpc>
                <a:spcPts val="1600"/>
              </a:lnSpc>
            </a:pPr>
            <a:r>
              <a:rPr kumimoji="1" lang="ja-JP" altLang="en-US" sz="1050" dirty="0">
                <a:latin typeface="Meiryo UI" panose="020B0604030504040204" pitchFamily="50" charset="-128"/>
                <a:ea typeface="Meiryo UI" panose="020B0604030504040204" pitchFamily="50" charset="-128"/>
              </a:rPr>
              <a:t>　障がい児相談支援</a:t>
            </a:r>
            <a:endParaRPr kumimoji="1" lang="en-US" altLang="ja-JP" sz="1050" dirty="0">
              <a:latin typeface="Meiryo UI" panose="020B0604030504040204" pitchFamily="50" charset="-128"/>
              <a:ea typeface="Meiryo UI" panose="020B0604030504040204" pitchFamily="50" charset="-128"/>
            </a:endParaRPr>
          </a:p>
        </p:txBody>
      </p:sp>
      <p:cxnSp>
        <p:nvCxnSpPr>
          <p:cNvPr id="101" name="直線矢印コネクタ 100">
            <a:extLst>
              <a:ext uri="{FF2B5EF4-FFF2-40B4-BE49-F238E27FC236}">
                <a16:creationId xmlns:a16="http://schemas.microsoft.com/office/drawing/2014/main" id="{36FEC054-6D2C-4008-8D1E-5B33B1FDFA0E}"/>
              </a:ext>
            </a:extLst>
          </p:cNvPr>
          <p:cNvCxnSpPr>
            <a:cxnSpLocks/>
          </p:cNvCxnSpPr>
          <p:nvPr/>
        </p:nvCxnSpPr>
        <p:spPr>
          <a:xfrm flipV="1">
            <a:off x="6489545" y="2327023"/>
            <a:ext cx="20973" cy="439824"/>
          </a:xfrm>
          <a:prstGeom prst="straightConnector1">
            <a:avLst/>
          </a:prstGeom>
          <a:ln w="28575">
            <a:solidFill>
              <a:srgbClr val="1DD740"/>
            </a:solidFill>
            <a:prstDash val="sysDash"/>
            <a:tailEnd type="triangle"/>
          </a:ln>
        </p:spPr>
        <p:style>
          <a:lnRef idx="1">
            <a:schemeClr val="dk1"/>
          </a:lnRef>
          <a:fillRef idx="0">
            <a:schemeClr val="dk1"/>
          </a:fillRef>
          <a:effectRef idx="0">
            <a:schemeClr val="dk1"/>
          </a:effectRef>
          <a:fontRef idx="minor">
            <a:schemeClr val="tx1"/>
          </a:fontRef>
        </p:style>
      </p:cxnSp>
      <p:sp>
        <p:nvSpPr>
          <p:cNvPr id="105" name="矢印: 上 104">
            <a:extLst>
              <a:ext uri="{FF2B5EF4-FFF2-40B4-BE49-F238E27FC236}">
                <a16:creationId xmlns:a16="http://schemas.microsoft.com/office/drawing/2014/main" id="{5076FC31-20E2-4E2A-B4EA-A0E901B49CE1}"/>
              </a:ext>
            </a:extLst>
          </p:cNvPr>
          <p:cNvSpPr/>
          <p:nvPr/>
        </p:nvSpPr>
        <p:spPr>
          <a:xfrm rot="19609035">
            <a:off x="1751379" y="3458342"/>
            <a:ext cx="531849" cy="2743816"/>
          </a:xfrm>
          <a:custGeom>
            <a:avLst/>
            <a:gdLst>
              <a:gd name="connsiteX0" fmla="*/ 0 w 531849"/>
              <a:gd name="connsiteY0" fmla="*/ 265925 h 2877017"/>
              <a:gd name="connsiteX1" fmla="*/ 265925 w 531849"/>
              <a:gd name="connsiteY1" fmla="*/ 0 h 2877017"/>
              <a:gd name="connsiteX2" fmla="*/ 531849 w 531849"/>
              <a:gd name="connsiteY2" fmla="*/ 265925 h 2877017"/>
              <a:gd name="connsiteX3" fmla="*/ 398887 w 531849"/>
              <a:gd name="connsiteY3" fmla="*/ 265925 h 2877017"/>
              <a:gd name="connsiteX4" fmla="*/ 398887 w 531849"/>
              <a:gd name="connsiteY4" fmla="*/ 2877017 h 2877017"/>
              <a:gd name="connsiteX5" fmla="*/ 132962 w 531849"/>
              <a:gd name="connsiteY5" fmla="*/ 2877017 h 2877017"/>
              <a:gd name="connsiteX6" fmla="*/ 132962 w 531849"/>
              <a:gd name="connsiteY6" fmla="*/ 265925 h 2877017"/>
              <a:gd name="connsiteX7" fmla="*/ 0 w 531849"/>
              <a:gd name="connsiteY7" fmla="*/ 265925 h 2877017"/>
              <a:gd name="connsiteX0" fmla="*/ 0 w 531849"/>
              <a:gd name="connsiteY0" fmla="*/ 265925 h 2877017"/>
              <a:gd name="connsiteX1" fmla="*/ 265925 w 531849"/>
              <a:gd name="connsiteY1" fmla="*/ 0 h 2877017"/>
              <a:gd name="connsiteX2" fmla="*/ 531849 w 531849"/>
              <a:gd name="connsiteY2" fmla="*/ 265925 h 2877017"/>
              <a:gd name="connsiteX3" fmla="*/ 398887 w 531849"/>
              <a:gd name="connsiteY3" fmla="*/ 265925 h 2877017"/>
              <a:gd name="connsiteX4" fmla="*/ 398887 w 531849"/>
              <a:gd name="connsiteY4" fmla="*/ 2877017 h 2877017"/>
              <a:gd name="connsiteX5" fmla="*/ 113321 w 531849"/>
              <a:gd name="connsiteY5" fmla="*/ 2494536 h 2877017"/>
              <a:gd name="connsiteX6" fmla="*/ 132962 w 531849"/>
              <a:gd name="connsiteY6" fmla="*/ 265925 h 2877017"/>
              <a:gd name="connsiteX7" fmla="*/ 0 w 531849"/>
              <a:gd name="connsiteY7" fmla="*/ 265925 h 2877017"/>
              <a:gd name="connsiteX0" fmla="*/ 0 w 531849"/>
              <a:gd name="connsiteY0" fmla="*/ 265925 h 2815214"/>
              <a:gd name="connsiteX1" fmla="*/ 265925 w 531849"/>
              <a:gd name="connsiteY1" fmla="*/ 0 h 2815214"/>
              <a:gd name="connsiteX2" fmla="*/ 531849 w 531849"/>
              <a:gd name="connsiteY2" fmla="*/ 265925 h 2815214"/>
              <a:gd name="connsiteX3" fmla="*/ 398887 w 531849"/>
              <a:gd name="connsiteY3" fmla="*/ 265925 h 2815214"/>
              <a:gd name="connsiteX4" fmla="*/ 404971 w 531849"/>
              <a:gd name="connsiteY4" fmla="*/ 2815214 h 2815214"/>
              <a:gd name="connsiteX5" fmla="*/ 113321 w 531849"/>
              <a:gd name="connsiteY5" fmla="*/ 2494536 h 2815214"/>
              <a:gd name="connsiteX6" fmla="*/ 132962 w 531849"/>
              <a:gd name="connsiteY6" fmla="*/ 265925 h 2815214"/>
              <a:gd name="connsiteX7" fmla="*/ 0 w 531849"/>
              <a:gd name="connsiteY7" fmla="*/ 265925 h 2815214"/>
              <a:gd name="connsiteX0" fmla="*/ 0 w 531849"/>
              <a:gd name="connsiteY0" fmla="*/ 265925 h 2747329"/>
              <a:gd name="connsiteX1" fmla="*/ 265925 w 531849"/>
              <a:gd name="connsiteY1" fmla="*/ 0 h 2747329"/>
              <a:gd name="connsiteX2" fmla="*/ 531849 w 531849"/>
              <a:gd name="connsiteY2" fmla="*/ 265925 h 2747329"/>
              <a:gd name="connsiteX3" fmla="*/ 398887 w 531849"/>
              <a:gd name="connsiteY3" fmla="*/ 265925 h 2747329"/>
              <a:gd name="connsiteX4" fmla="*/ 402160 w 531849"/>
              <a:gd name="connsiteY4" fmla="*/ 2747329 h 2747329"/>
              <a:gd name="connsiteX5" fmla="*/ 113321 w 531849"/>
              <a:gd name="connsiteY5" fmla="*/ 2494536 h 2747329"/>
              <a:gd name="connsiteX6" fmla="*/ 132962 w 531849"/>
              <a:gd name="connsiteY6" fmla="*/ 265925 h 2747329"/>
              <a:gd name="connsiteX7" fmla="*/ 0 w 531849"/>
              <a:gd name="connsiteY7" fmla="*/ 265925 h 2747329"/>
              <a:gd name="connsiteX0" fmla="*/ 0 w 531849"/>
              <a:gd name="connsiteY0" fmla="*/ 265925 h 2725462"/>
              <a:gd name="connsiteX1" fmla="*/ 265925 w 531849"/>
              <a:gd name="connsiteY1" fmla="*/ 0 h 2725462"/>
              <a:gd name="connsiteX2" fmla="*/ 531849 w 531849"/>
              <a:gd name="connsiteY2" fmla="*/ 265925 h 2725462"/>
              <a:gd name="connsiteX3" fmla="*/ 398887 w 531849"/>
              <a:gd name="connsiteY3" fmla="*/ 265925 h 2725462"/>
              <a:gd name="connsiteX4" fmla="*/ 397555 w 531849"/>
              <a:gd name="connsiteY4" fmla="*/ 2725462 h 2725462"/>
              <a:gd name="connsiteX5" fmla="*/ 113321 w 531849"/>
              <a:gd name="connsiteY5" fmla="*/ 2494536 h 2725462"/>
              <a:gd name="connsiteX6" fmla="*/ 132962 w 531849"/>
              <a:gd name="connsiteY6" fmla="*/ 265925 h 2725462"/>
              <a:gd name="connsiteX7" fmla="*/ 0 w 531849"/>
              <a:gd name="connsiteY7" fmla="*/ 265925 h 2725462"/>
              <a:gd name="connsiteX0" fmla="*/ 0 w 531849"/>
              <a:gd name="connsiteY0" fmla="*/ 265925 h 2725462"/>
              <a:gd name="connsiteX1" fmla="*/ 265925 w 531849"/>
              <a:gd name="connsiteY1" fmla="*/ 0 h 2725462"/>
              <a:gd name="connsiteX2" fmla="*/ 531849 w 531849"/>
              <a:gd name="connsiteY2" fmla="*/ 265925 h 2725462"/>
              <a:gd name="connsiteX3" fmla="*/ 398887 w 531849"/>
              <a:gd name="connsiteY3" fmla="*/ 265925 h 2725462"/>
              <a:gd name="connsiteX4" fmla="*/ 397555 w 531849"/>
              <a:gd name="connsiteY4" fmla="*/ 2725462 h 2725462"/>
              <a:gd name="connsiteX5" fmla="*/ 113576 w 531849"/>
              <a:gd name="connsiteY5" fmla="*/ 2523012 h 2725462"/>
              <a:gd name="connsiteX6" fmla="*/ 132962 w 531849"/>
              <a:gd name="connsiteY6" fmla="*/ 265925 h 2725462"/>
              <a:gd name="connsiteX7" fmla="*/ 0 w 531849"/>
              <a:gd name="connsiteY7" fmla="*/ 265925 h 27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849" h="2725462">
                <a:moveTo>
                  <a:pt x="0" y="265925"/>
                </a:moveTo>
                <a:lnTo>
                  <a:pt x="265925" y="0"/>
                </a:lnTo>
                <a:lnTo>
                  <a:pt x="531849" y="265925"/>
                </a:lnTo>
                <a:lnTo>
                  <a:pt x="398887" y="265925"/>
                </a:lnTo>
                <a:lnTo>
                  <a:pt x="397555" y="2725462"/>
                </a:lnTo>
                <a:lnTo>
                  <a:pt x="113576" y="2523012"/>
                </a:lnTo>
                <a:lnTo>
                  <a:pt x="132962" y="265925"/>
                </a:lnTo>
                <a:lnTo>
                  <a:pt x="0" y="265925"/>
                </a:lnTo>
                <a:close/>
              </a:path>
            </a:pathLst>
          </a:custGeom>
          <a:solidFill>
            <a:srgbClr val="FFFF00"/>
          </a:solidFill>
          <a:ln w="28575">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600" b="1" dirty="0">
                <a:solidFill>
                  <a:srgbClr val="FF0000"/>
                </a:solidFill>
                <a:latin typeface="Meiryo UI" panose="020B0604030504040204" pitchFamily="50" charset="-128"/>
                <a:ea typeface="Meiryo UI" panose="020B0604030504040204" pitchFamily="50" charset="-128"/>
              </a:rPr>
              <a:t>市町村支援</a:t>
            </a:r>
          </a:p>
        </p:txBody>
      </p:sp>
      <p:sp>
        <p:nvSpPr>
          <p:cNvPr id="107" name="テキスト ボックス 106">
            <a:extLst>
              <a:ext uri="{FF2B5EF4-FFF2-40B4-BE49-F238E27FC236}">
                <a16:creationId xmlns:a16="http://schemas.microsoft.com/office/drawing/2014/main" id="{98EE4C98-C2BB-46FA-B42F-8A53AD2FCF85}"/>
              </a:ext>
            </a:extLst>
          </p:cNvPr>
          <p:cNvSpPr txBox="1"/>
          <p:nvPr/>
        </p:nvSpPr>
        <p:spPr>
          <a:xfrm>
            <a:off x="6666240" y="3401389"/>
            <a:ext cx="1659062"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相談機関間の連携</a:t>
            </a:r>
          </a:p>
        </p:txBody>
      </p:sp>
      <p:sp>
        <p:nvSpPr>
          <p:cNvPr id="111" name="矢印: 上 110">
            <a:extLst>
              <a:ext uri="{FF2B5EF4-FFF2-40B4-BE49-F238E27FC236}">
                <a16:creationId xmlns:a16="http://schemas.microsoft.com/office/drawing/2014/main" id="{8E26B9EA-7C00-4F6F-B0E4-C2DE3827E257}"/>
              </a:ext>
            </a:extLst>
          </p:cNvPr>
          <p:cNvSpPr/>
          <p:nvPr/>
        </p:nvSpPr>
        <p:spPr>
          <a:xfrm>
            <a:off x="4230958" y="2350175"/>
            <a:ext cx="726265" cy="2502038"/>
          </a:xfrm>
          <a:prstGeom prst="upArrow">
            <a:avLst/>
          </a:prstGeom>
          <a:solidFill>
            <a:srgbClr val="FFFF00"/>
          </a:solidFill>
          <a:ln w="28575">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600" b="1" dirty="0">
                <a:solidFill>
                  <a:srgbClr val="FF0000"/>
                </a:solidFill>
                <a:latin typeface="Meiryo UI" panose="020B0604030504040204" pitchFamily="50" charset="-128"/>
                <a:ea typeface="Meiryo UI" panose="020B0604030504040204" pitchFamily="50" charset="-128"/>
              </a:rPr>
              <a:t>　　　事業所等支援</a:t>
            </a:r>
          </a:p>
        </p:txBody>
      </p:sp>
      <p:sp>
        <p:nvSpPr>
          <p:cNvPr id="113" name="矢印: 上 112">
            <a:extLst>
              <a:ext uri="{FF2B5EF4-FFF2-40B4-BE49-F238E27FC236}">
                <a16:creationId xmlns:a16="http://schemas.microsoft.com/office/drawing/2014/main" id="{078A5D33-EE2F-4058-BA50-2DC4FA184337}"/>
              </a:ext>
            </a:extLst>
          </p:cNvPr>
          <p:cNvSpPr/>
          <p:nvPr/>
        </p:nvSpPr>
        <p:spPr>
          <a:xfrm>
            <a:off x="5692139" y="3325558"/>
            <a:ext cx="797406" cy="1512921"/>
          </a:xfrm>
          <a:prstGeom prst="upArrow">
            <a:avLst/>
          </a:prstGeom>
          <a:solidFill>
            <a:srgbClr val="FFFF00"/>
          </a:solidFill>
          <a:ln w="28575">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600" b="1" dirty="0">
                <a:solidFill>
                  <a:srgbClr val="FF0000"/>
                </a:solidFill>
                <a:latin typeface="Meiryo UI" panose="020B0604030504040204" pitchFamily="50" charset="-128"/>
                <a:ea typeface="Meiryo UI" panose="020B0604030504040204" pitchFamily="50" charset="-128"/>
              </a:rPr>
              <a:t>事業所等支援</a:t>
            </a:r>
          </a:p>
        </p:txBody>
      </p:sp>
      <p:sp>
        <p:nvSpPr>
          <p:cNvPr id="66" name="矢印: 上 65">
            <a:extLst>
              <a:ext uri="{FF2B5EF4-FFF2-40B4-BE49-F238E27FC236}">
                <a16:creationId xmlns:a16="http://schemas.microsoft.com/office/drawing/2014/main" id="{5F86682D-24E6-4DC8-AE7A-05B5492F7E25}"/>
              </a:ext>
            </a:extLst>
          </p:cNvPr>
          <p:cNvSpPr/>
          <p:nvPr/>
        </p:nvSpPr>
        <p:spPr>
          <a:xfrm>
            <a:off x="3443758" y="3867470"/>
            <a:ext cx="726265" cy="946975"/>
          </a:xfrm>
          <a:prstGeom prst="upArrow">
            <a:avLst/>
          </a:prstGeom>
          <a:solidFill>
            <a:srgbClr val="FFFF00">
              <a:alpha val="97000"/>
            </a:srgbClr>
          </a:solidFill>
          <a:ln w="28575">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事業所等支援</a:t>
            </a:r>
          </a:p>
        </p:txBody>
      </p:sp>
      <p:cxnSp>
        <p:nvCxnSpPr>
          <p:cNvPr id="94" name="直線矢印コネクタ 93">
            <a:extLst>
              <a:ext uri="{FF2B5EF4-FFF2-40B4-BE49-F238E27FC236}">
                <a16:creationId xmlns:a16="http://schemas.microsoft.com/office/drawing/2014/main" id="{55B46BF1-7CA9-4709-9AE5-0CA0E202ED9B}"/>
              </a:ext>
            </a:extLst>
          </p:cNvPr>
          <p:cNvCxnSpPr>
            <a:cxnSpLocks/>
          </p:cNvCxnSpPr>
          <p:nvPr/>
        </p:nvCxnSpPr>
        <p:spPr>
          <a:xfrm flipH="1" flipV="1">
            <a:off x="3802538" y="2331622"/>
            <a:ext cx="1400124" cy="455123"/>
          </a:xfrm>
          <a:prstGeom prst="straightConnector1">
            <a:avLst/>
          </a:prstGeom>
          <a:ln w="28575">
            <a:solidFill>
              <a:srgbClr val="1DD74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96" name="直線矢印コネクタ 95">
            <a:extLst>
              <a:ext uri="{FF2B5EF4-FFF2-40B4-BE49-F238E27FC236}">
                <a16:creationId xmlns:a16="http://schemas.microsoft.com/office/drawing/2014/main" id="{150B9572-B7A8-4DF1-9A13-150E4031DEBB}"/>
              </a:ext>
            </a:extLst>
          </p:cNvPr>
          <p:cNvCxnSpPr>
            <a:cxnSpLocks/>
          </p:cNvCxnSpPr>
          <p:nvPr/>
        </p:nvCxnSpPr>
        <p:spPr>
          <a:xfrm flipH="1" flipV="1">
            <a:off x="2726579" y="2331622"/>
            <a:ext cx="2476456" cy="452942"/>
          </a:xfrm>
          <a:prstGeom prst="straightConnector1">
            <a:avLst/>
          </a:prstGeom>
          <a:ln w="28575">
            <a:solidFill>
              <a:srgbClr val="1DD74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93" name="直線矢印コネクタ 92">
            <a:extLst>
              <a:ext uri="{FF2B5EF4-FFF2-40B4-BE49-F238E27FC236}">
                <a16:creationId xmlns:a16="http://schemas.microsoft.com/office/drawing/2014/main" id="{C2B64E35-4804-401A-91B4-7C0DDB79E4C6}"/>
              </a:ext>
            </a:extLst>
          </p:cNvPr>
          <p:cNvCxnSpPr>
            <a:cxnSpLocks/>
          </p:cNvCxnSpPr>
          <p:nvPr/>
        </p:nvCxnSpPr>
        <p:spPr>
          <a:xfrm flipH="1" flipV="1">
            <a:off x="4381169" y="2275701"/>
            <a:ext cx="875219" cy="501853"/>
          </a:xfrm>
          <a:prstGeom prst="straightConnector1">
            <a:avLst/>
          </a:prstGeom>
          <a:ln w="28575">
            <a:solidFill>
              <a:srgbClr val="1DD740"/>
            </a:solidFill>
            <a:prstDash val="sysDash"/>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8C14CEAD-0F62-4D8D-B4D1-E5D2E58E5B5D}"/>
              </a:ext>
            </a:extLst>
          </p:cNvPr>
          <p:cNvSpPr txBox="1"/>
          <p:nvPr/>
        </p:nvSpPr>
        <p:spPr>
          <a:xfrm>
            <a:off x="3328068" y="2414334"/>
            <a:ext cx="1159608" cy="308216"/>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lIns="18000" tIns="3600" rIns="18000" bIns="3600" rtlCol="0" anchor="ctr">
            <a:noAutofit/>
          </a:bodyPr>
          <a:lstStyle/>
          <a:p>
            <a:pPr algn="ctr"/>
            <a:r>
              <a:rPr lang="ja-JP" altLang="en-US" sz="900" b="1" dirty="0">
                <a:solidFill>
                  <a:schemeClr val="tx1"/>
                </a:solidFill>
                <a:latin typeface="Meiryo UI" panose="020B0604030504040204" pitchFamily="50" charset="-128"/>
                <a:ea typeface="Meiryo UI" panose="020B0604030504040204" pitchFamily="50" charset="-128"/>
              </a:rPr>
              <a:t>保育所等訪問支援や</a:t>
            </a:r>
            <a:endParaRPr lang="en-US" altLang="ja-JP" sz="900" b="1" dirty="0">
              <a:solidFill>
                <a:schemeClr val="tx1"/>
              </a:solidFill>
              <a:latin typeface="Meiryo UI" panose="020B0604030504040204" pitchFamily="50" charset="-128"/>
              <a:ea typeface="Meiryo UI" panose="020B0604030504040204" pitchFamily="50" charset="-128"/>
            </a:endParaRPr>
          </a:p>
          <a:p>
            <a:pPr algn="ctr"/>
            <a:r>
              <a:rPr kumimoji="1" lang="ja-JP" altLang="en-US" sz="900" b="1" dirty="0">
                <a:solidFill>
                  <a:schemeClr val="tx1"/>
                </a:solidFill>
                <a:latin typeface="Meiryo UI" panose="020B0604030504040204" pitchFamily="50" charset="-128"/>
                <a:ea typeface="Meiryo UI" panose="020B0604030504040204" pitchFamily="50" charset="-128"/>
              </a:rPr>
              <a:t>巡回相談支援</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70" name="矢印: 下 69">
            <a:extLst>
              <a:ext uri="{FF2B5EF4-FFF2-40B4-BE49-F238E27FC236}">
                <a16:creationId xmlns:a16="http://schemas.microsoft.com/office/drawing/2014/main" id="{8A37A1B4-EF20-42F9-AE3C-3DC4B2F80B0B}"/>
              </a:ext>
            </a:extLst>
          </p:cNvPr>
          <p:cNvSpPr/>
          <p:nvPr/>
        </p:nvSpPr>
        <p:spPr>
          <a:xfrm>
            <a:off x="9630141" y="910411"/>
            <a:ext cx="521497" cy="1788385"/>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dirty="0">
                <a:solidFill>
                  <a:schemeClr val="tx1"/>
                </a:solidFill>
              </a:rPr>
              <a:t>　　障がい相談・成年後見制度利用等</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59" name="タイトル 1">
            <a:extLst>
              <a:ext uri="{FF2B5EF4-FFF2-40B4-BE49-F238E27FC236}">
                <a16:creationId xmlns:a16="http://schemas.microsoft.com/office/drawing/2014/main" id="{358DFC13-D27C-4CC8-95D7-8145C124514D}"/>
              </a:ext>
            </a:extLst>
          </p:cNvPr>
          <p:cNvSpPr txBox="1">
            <a:spLocks/>
          </p:cNvSpPr>
          <p:nvPr/>
        </p:nvSpPr>
        <p:spPr>
          <a:xfrm>
            <a:off x="0" y="1323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000" b="1" dirty="0">
                <a:solidFill>
                  <a:prstClr val="white"/>
                </a:solidFill>
                <a:latin typeface="游ゴシック" panose="020F0502020204030204"/>
                <a:ea typeface="游ゴシック" panose="020B0400000000000000" pitchFamily="50" charset="-128"/>
              </a:rPr>
              <a:t>１０</a:t>
            </a: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．大阪型の発達障がい児に関する支援体制イメージ図（機関支援関係）</a:t>
            </a:r>
          </a:p>
        </p:txBody>
      </p:sp>
      <p:sp>
        <p:nvSpPr>
          <p:cNvPr id="4" name="四角形: 角を丸くする 3">
            <a:extLst>
              <a:ext uri="{FF2B5EF4-FFF2-40B4-BE49-F238E27FC236}">
                <a16:creationId xmlns:a16="http://schemas.microsoft.com/office/drawing/2014/main" id="{7E3BF17F-35A1-4924-BC38-35922CC8AA85}"/>
              </a:ext>
            </a:extLst>
          </p:cNvPr>
          <p:cNvSpPr/>
          <p:nvPr/>
        </p:nvSpPr>
        <p:spPr>
          <a:xfrm>
            <a:off x="10291008" y="76381"/>
            <a:ext cx="1748041" cy="3304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社会資源は一例</a:t>
            </a:r>
          </a:p>
        </p:txBody>
      </p:sp>
      <p:sp>
        <p:nvSpPr>
          <p:cNvPr id="54" name="楕円 53">
            <a:extLst>
              <a:ext uri="{FF2B5EF4-FFF2-40B4-BE49-F238E27FC236}">
                <a16:creationId xmlns:a16="http://schemas.microsoft.com/office/drawing/2014/main" id="{4F2645F1-4C6F-4A7B-BA59-299171025574}"/>
              </a:ext>
            </a:extLst>
          </p:cNvPr>
          <p:cNvSpPr/>
          <p:nvPr/>
        </p:nvSpPr>
        <p:spPr>
          <a:xfrm>
            <a:off x="11075467" y="1965400"/>
            <a:ext cx="756966" cy="3446524"/>
          </a:xfrm>
          <a:prstGeom prst="ellipse">
            <a:avLst/>
          </a:prstGeom>
          <a:solidFill>
            <a:srgbClr val="AFEA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dirty="0">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医療　</a:t>
            </a:r>
            <a:endParaRPr kumimoji="1" lang="ja-JP" altLang="en-US" sz="1200" dirty="0">
              <a:solidFill>
                <a:schemeClr val="tx1"/>
              </a:solidFill>
            </a:endParaRPr>
          </a:p>
        </p:txBody>
      </p:sp>
      <p:cxnSp>
        <p:nvCxnSpPr>
          <p:cNvPr id="56" name="直線矢印コネクタ 55">
            <a:extLst>
              <a:ext uri="{FF2B5EF4-FFF2-40B4-BE49-F238E27FC236}">
                <a16:creationId xmlns:a16="http://schemas.microsoft.com/office/drawing/2014/main" id="{38E90AB2-532D-4FB4-BEFB-78D50DC2D6C0}"/>
              </a:ext>
            </a:extLst>
          </p:cNvPr>
          <p:cNvCxnSpPr>
            <a:cxnSpLocks/>
          </p:cNvCxnSpPr>
          <p:nvPr/>
        </p:nvCxnSpPr>
        <p:spPr>
          <a:xfrm>
            <a:off x="4640112" y="890403"/>
            <a:ext cx="0" cy="600225"/>
          </a:xfrm>
          <a:prstGeom prst="straightConnector1">
            <a:avLst/>
          </a:prstGeom>
          <a:ln w="92075">
            <a:solidFill>
              <a:srgbClr val="6699FF"/>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81E1D0FF-029D-45EC-909A-11F16852945C}"/>
              </a:ext>
            </a:extLst>
          </p:cNvPr>
          <p:cNvCxnSpPr>
            <a:cxnSpLocks/>
          </p:cNvCxnSpPr>
          <p:nvPr/>
        </p:nvCxnSpPr>
        <p:spPr>
          <a:xfrm>
            <a:off x="11533893" y="895456"/>
            <a:ext cx="0" cy="1203688"/>
          </a:xfrm>
          <a:prstGeom prst="straightConnector1">
            <a:avLst/>
          </a:prstGeom>
          <a:ln w="92075">
            <a:solidFill>
              <a:srgbClr val="6699FF"/>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7B831697-1083-4842-8A30-FE48E0086AFC}"/>
              </a:ext>
            </a:extLst>
          </p:cNvPr>
          <p:cNvSpPr txBox="1"/>
          <p:nvPr/>
        </p:nvSpPr>
        <p:spPr>
          <a:xfrm>
            <a:off x="11506434" y="1311202"/>
            <a:ext cx="369332" cy="461665"/>
          </a:xfrm>
          <a:prstGeom prst="rect">
            <a:avLst/>
          </a:prstGeom>
          <a:noFill/>
        </p:spPr>
        <p:txBody>
          <a:bodyPr vert="eaVert" wrap="square" rtlCol="0" anchor="ctr">
            <a:spAutoFit/>
          </a:bodyPr>
          <a:lstStyle/>
          <a:p>
            <a:pPr algn="ctr"/>
            <a:r>
              <a:rPr kumimoji="1" lang="ja-JP" altLang="en-US" sz="1050" dirty="0">
                <a:latin typeface="Meiryo UI" panose="020B0604030504040204" pitchFamily="50" charset="-128"/>
                <a:ea typeface="Meiryo UI" panose="020B0604030504040204" pitchFamily="50" charset="-128"/>
              </a:rPr>
              <a:t>受診</a:t>
            </a:r>
          </a:p>
        </p:txBody>
      </p:sp>
      <p:sp>
        <p:nvSpPr>
          <p:cNvPr id="28" name="テキスト ボックス 27">
            <a:extLst>
              <a:ext uri="{FF2B5EF4-FFF2-40B4-BE49-F238E27FC236}">
                <a16:creationId xmlns:a16="http://schemas.microsoft.com/office/drawing/2014/main" id="{927E38DF-2539-4696-8603-B0DF1DCE4995}"/>
              </a:ext>
            </a:extLst>
          </p:cNvPr>
          <p:cNvSpPr txBox="1"/>
          <p:nvPr/>
        </p:nvSpPr>
        <p:spPr>
          <a:xfrm>
            <a:off x="10652169" y="3760910"/>
            <a:ext cx="1000376" cy="659060"/>
          </a:xfrm>
          <a:prstGeom prst="roundRect">
            <a:avLst/>
          </a:prstGeom>
          <a:solidFill>
            <a:schemeClr val="accent1">
              <a:lumMod val="40000"/>
              <a:lumOff val="60000"/>
            </a:schemeClr>
          </a:solidFill>
          <a:ln>
            <a:solidFill>
              <a:schemeClr val="tx1"/>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専　　門</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医療機関</a:t>
            </a:r>
            <a:endParaRPr kumimoji="1" lang="en-US" altLang="ja-JP" sz="1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5F375434-1F37-4AE4-9556-06282E686CCB}"/>
              </a:ext>
            </a:extLst>
          </p:cNvPr>
          <p:cNvSpPr txBox="1"/>
          <p:nvPr/>
        </p:nvSpPr>
        <p:spPr>
          <a:xfrm>
            <a:off x="10415898" y="2002404"/>
            <a:ext cx="1000376" cy="651128"/>
          </a:xfrm>
          <a:prstGeom prst="roundRect">
            <a:avLst/>
          </a:prstGeom>
          <a:solidFill>
            <a:schemeClr val="accent1">
              <a:lumMod val="40000"/>
              <a:lumOff val="60000"/>
            </a:schemeClr>
          </a:solidFill>
          <a:ln>
            <a:solidFill>
              <a:schemeClr val="tx1"/>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かかりつけ医療機関</a:t>
            </a:r>
            <a:endParaRPr kumimoji="1" lang="en-US" altLang="ja-JP" sz="1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C3725F6-D511-43F8-9420-37F5ECD18838}"/>
              </a:ext>
            </a:extLst>
          </p:cNvPr>
          <p:cNvSpPr txBox="1"/>
          <p:nvPr/>
        </p:nvSpPr>
        <p:spPr>
          <a:xfrm>
            <a:off x="9025742" y="4790569"/>
            <a:ext cx="2428208" cy="433711"/>
          </a:xfrm>
          <a:prstGeom prst="roundRect">
            <a:avLst/>
          </a:prstGeom>
          <a:solidFill>
            <a:schemeClr val="accent1">
              <a:lumMod val="40000"/>
              <a:lumOff val="60000"/>
            </a:schemeClr>
          </a:solidFill>
          <a:ln>
            <a:solidFill>
              <a:schemeClr val="tx1"/>
            </a:solidFill>
          </a:ln>
        </p:spPr>
        <p:txBody>
          <a:bodyPr wrap="square" rtlCol="0" anchor="ctr">
            <a:noAutofit/>
          </a:bodyPr>
          <a:lstStyle/>
          <a:p>
            <a:pPr algn="ctr"/>
            <a:r>
              <a:rPr lang="ja-JP" altLang="en-US" b="1" dirty="0">
                <a:latin typeface="Meiryo UI" panose="020B0604030504040204" pitchFamily="50" charset="-128"/>
                <a:ea typeface="Meiryo UI" panose="020B0604030504040204" pitchFamily="50" charset="-128"/>
              </a:rPr>
              <a:t>拠点医療機関</a:t>
            </a:r>
            <a:endParaRPr kumimoji="1" lang="en-US" altLang="ja-JP" b="1"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424A3A2-35D1-40B2-B8B4-596536C2A831}"/>
              </a:ext>
            </a:extLst>
          </p:cNvPr>
          <p:cNvSpPr txBox="1"/>
          <p:nvPr/>
        </p:nvSpPr>
        <p:spPr>
          <a:xfrm>
            <a:off x="4453328" y="1568550"/>
            <a:ext cx="562166" cy="577081"/>
          </a:xfrm>
          <a:prstGeom prst="rect">
            <a:avLst/>
          </a:prstGeom>
          <a:noFill/>
        </p:spPr>
        <p:txBody>
          <a:bodyPr wrap="square" rtlCol="0">
            <a:spAutoFit/>
          </a:bodyPr>
          <a:lstStyle/>
          <a:p>
            <a:r>
              <a:rPr kumimoji="1" lang="ja-JP" altLang="en-US" sz="1050" dirty="0"/>
              <a:t>教育</a:t>
            </a:r>
            <a:endParaRPr kumimoji="1" lang="en-US" altLang="ja-JP" sz="1050" dirty="0"/>
          </a:p>
          <a:p>
            <a:r>
              <a:rPr kumimoji="1" lang="ja-JP" altLang="en-US" sz="1050" dirty="0"/>
              <a:t>・</a:t>
            </a:r>
            <a:endParaRPr kumimoji="1" lang="en-US" altLang="ja-JP" sz="1050" dirty="0"/>
          </a:p>
          <a:p>
            <a:r>
              <a:rPr kumimoji="1" lang="ja-JP" altLang="en-US" sz="1050" dirty="0"/>
              <a:t>福祉</a:t>
            </a:r>
          </a:p>
        </p:txBody>
      </p:sp>
      <p:sp>
        <p:nvSpPr>
          <p:cNvPr id="62" name="テキスト ボックス 61">
            <a:extLst>
              <a:ext uri="{FF2B5EF4-FFF2-40B4-BE49-F238E27FC236}">
                <a16:creationId xmlns:a16="http://schemas.microsoft.com/office/drawing/2014/main" id="{EDCD8658-5CB1-4EE3-863E-E587491D0CFF}"/>
              </a:ext>
            </a:extLst>
          </p:cNvPr>
          <p:cNvSpPr txBox="1"/>
          <p:nvPr/>
        </p:nvSpPr>
        <p:spPr>
          <a:xfrm>
            <a:off x="4979155" y="3859755"/>
            <a:ext cx="346249" cy="952585"/>
          </a:xfrm>
          <a:prstGeom prst="rect">
            <a:avLst/>
          </a:prstGeom>
          <a:noFill/>
        </p:spPr>
        <p:txBody>
          <a:bodyPr vert="eaVert" wrap="square" rtlCol="0" anchor="ctr">
            <a:spAutoFit/>
          </a:bodyPr>
          <a:lstStyle/>
          <a:p>
            <a:pPr algn="ctr"/>
            <a:r>
              <a:rPr kumimoji="1" lang="ja-JP" altLang="en-US" sz="1050" dirty="0">
                <a:latin typeface="Meiryo UI" panose="020B0604030504040204" pitchFamily="50" charset="-128"/>
                <a:ea typeface="Meiryo UI" panose="020B0604030504040204" pitchFamily="50" charset="-128"/>
              </a:rPr>
              <a:t>親子通所</a:t>
            </a:r>
          </a:p>
        </p:txBody>
      </p:sp>
      <p:sp>
        <p:nvSpPr>
          <p:cNvPr id="65" name="テキスト ボックス 64">
            <a:extLst>
              <a:ext uri="{FF2B5EF4-FFF2-40B4-BE49-F238E27FC236}">
                <a16:creationId xmlns:a16="http://schemas.microsoft.com/office/drawing/2014/main" id="{C7CD3967-315F-40C3-A276-051ECAA06249}"/>
              </a:ext>
            </a:extLst>
          </p:cNvPr>
          <p:cNvSpPr txBox="1"/>
          <p:nvPr/>
        </p:nvSpPr>
        <p:spPr>
          <a:xfrm>
            <a:off x="3563386" y="894039"/>
            <a:ext cx="1135189" cy="253916"/>
          </a:xfrm>
          <a:prstGeom prst="rect">
            <a:avLst/>
          </a:prstGeom>
          <a:noFill/>
        </p:spPr>
        <p:txBody>
          <a:bodyPr vert="horz" wrap="square" rtlCol="0" anchor="ctr">
            <a:spAutoFit/>
          </a:bodyPr>
          <a:lstStyle/>
          <a:p>
            <a:pPr algn="ctr"/>
            <a:r>
              <a:rPr kumimoji="1" lang="ja-JP" altLang="en-US" sz="1000" dirty="0">
                <a:latin typeface="Meiryo UI" panose="020B0604030504040204" pitchFamily="50" charset="-128"/>
                <a:ea typeface="Meiryo UI" panose="020B0604030504040204" pitchFamily="50" charset="-128"/>
              </a:rPr>
              <a:t>通所・通園・通学</a:t>
            </a:r>
          </a:p>
        </p:txBody>
      </p:sp>
    </p:spTree>
    <p:extLst>
      <p:ext uri="{BB962C8B-B14F-4D97-AF65-F5344CB8AC3E}">
        <p14:creationId xmlns:p14="http://schemas.microsoft.com/office/powerpoint/2010/main" val="117863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表 29">
            <a:extLst>
              <a:ext uri="{FF2B5EF4-FFF2-40B4-BE49-F238E27FC236}">
                <a16:creationId xmlns:a16="http://schemas.microsoft.com/office/drawing/2014/main" id="{3AFBD627-6D93-440D-B095-1D686F53F965}"/>
              </a:ext>
            </a:extLst>
          </p:cNvPr>
          <p:cNvGraphicFramePr>
            <a:graphicFrameLocks noGrp="1"/>
          </p:cNvGraphicFramePr>
          <p:nvPr>
            <p:extLst>
              <p:ext uri="{D42A27DB-BD31-4B8C-83A1-F6EECF244321}">
                <p14:modId xmlns:p14="http://schemas.microsoft.com/office/powerpoint/2010/main" val="1341120181"/>
              </p:ext>
            </p:extLst>
          </p:nvPr>
        </p:nvGraphicFramePr>
        <p:xfrm>
          <a:off x="341531" y="805944"/>
          <a:ext cx="11330009" cy="5505956"/>
        </p:xfrm>
        <a:graphic>
          <a:graphicData uri="http://schemas.openxmlformats.org/drawingml/2006/table">
            <a:tbl>
              <a:tblPr firstRow="1" bandRow="1">
                <a:tableStyleId>{7DF18680-E054-41AD-8BC1-D1AEF772440D}</a:tableStyleId>
              </a:tblPr>
              <a:tblGrid>
                <a:gridCol w="1473733">
                  <a:extLst>
                    <a:ext uri="{9D8B030D-6E8A-4147-A177-3AD203B41FA5}">
                      <a16:colId xmlns:a16="http://schemas.microsoft.com/office/drawing/2014/main" val="3364377428"/>
                    </a:ext>
                  </a:extLst>
                </a:gridCol>
                <a:gridCol w="1090113">
                  <a:extLst>
                    <a:ext uri="{9D8B030D-6E8A-4147-A177-3AD203B41FA5}">
                      <a16:colId xmlns:a16="http://schemas.microsoft.com/office/drawing/2014/main" val="2378241625"/>
                    </a:ext>
                  </a:extLst>
                </a:gridCol>
                <a:gridCol w="1639056">
                  <a:extLst>
                    <a:ext uri="{9D8B030D-6E8A-4147-A177-3AD203B41FA5}">
                      <a16:colId xmlns:a16="http://schemas.microsoft.com/office/drawing/2014/main" val="2479929185"/>
                    </a:ext>
                  </a:extLst>
                </a:gridCol>
                <a:gridCol w="7127107">
                  <a:extLst>
                    <a:ext uri="{9D8B030D-6E8A-4147-A177-3AD203B41FA5}">
                      <a16:colId xmlns:a16="http://schemas.microsoft.com/office/drawing/2014/main" val="3971020096"/>
                    </a:ext>
                  </a:extLst>
                </a:gridCol>
              </a:tblGrid>
              <a:tr h="341369">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種別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国庫事業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事業名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業務内容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46097266"/>
                  </a:ext>
                </a:extLst>
              </a:tr>
              <a:tr h="620753">
                <a:tc rowSpan="7">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発達障がい者</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支援センター</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アクトおおさか</a:t>
                      </a:r>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地域生活支援事業（法定業務）</a:t>
                      </a:r>
                      <a:endParaRPr kumimoji="1"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相談支援・発達支援</a:t>
                      </a:r>
                      <a:endParaRPr kumimoji="1" lang="en-US" altLang="ja-JP" sz="1200" dirty="0">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indent="-87313"/>
                      <a:r>
                        <a:rPr kumimoji="1" lang="ja-JP" altLang="en-US" sz="1200" dirty="0">
                          <a:latin typeface="Meiryo UI" panose="020B0604030504040204" pitchFamily="50" charset="-128"/>
                          <a:ea typeface="Meiryo UI" panose="020B0604030504040204" pitchFamily="50" charset="-128"/>
                        </a:rPr>
                        <a:t>・発達障がい児者及びその家族等からの相談に応じ、発達に関する指導、助言、情報提供を行うとともに、必要に応じ関係機関と連携し、アセスメントを行い、支援計画を作成し支援する。</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主な連携先：相談支援事業所、学校、医療機関、福祉事務所他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5457924"/>
                  </a:ext>
                </a:extLst>
              </a:tr>
              <a:tr h="798111">
                <a:tc vMerge="1">
                  <a:txBody>
                    <a:bodyPr/>
                    <a:lstStyle/>
                    <a:p>
                      <a:endParaRPr kumimoji="1" lang="ja-JP" altLang="en-US"/>
                    </a:p>
                  </a:txBody>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相談支援・就労支援</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indent="-87313"/>
                      <a:r>
                        <a:rPr kumimoji="1" lang="ja-JP" altLang="en-US" sz="1200" dirty="0">
                          <a:latin typeface="Meiryo UI" panose="020B0604030504040204" pitchFamily="50" charset="-128"/>
                          <a:ea typeface="Meiryo UI" panose="020B0604030504040204" pitchFamily="50" charset="-128"/>
                        </a:rPr>
                        <a:t>・就労を希望する発達障がい児者に対し、就労に向けて必要な相談などによる支援を行うとともに、必要に応じて労働関係機関との連携を図る。</a:t>
                      </a:r>
                      <a:endParaRPr kumimoji="1" lang="en-US" altLang="ja-JP" sz="1200" dirty="0">
                        <a:latin typeface="Meiryo UI" panose="020B0604030504040204" pitchFamily="50" charset="-128"/>
                        <a:ea typeface="Meiryo UI" panose="020B0604030504040204" pitchFamily="50" charset="-128"/>
                      </a:endParaRPr>
                    </a:p>
                    <a:p>
                      <a:pPr marL="182563" indent="-182563"/>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主な連携先：就労移行支援事業所、相談支援事業所、府機関、ハローワーク、医療機関、　障害者職業センター他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0376959"/>
                  </a:ext>
                </a:extLst>
              </a:tr>
              <a:tr h="367591">
                <a:tc vMerge="1">
                  <a:txBody>
                    <a:bodyPr/>
                    <a:lstStyle/>
                    <a:p>
                      <a:endParaRPr kumimoji="1" lang="ja-JP" altLang="en-US"/>
                    </a:p>
                  </a:txBody>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普及啓発</a:t>
                      </a:r>
                      <a:endParaRPr kumimoji="1" lang="en-US" altLang="ja-JP" sz="1200" dirty="0">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・発達障がいの特性や支援方法等を解説したパンフレット、チラシ等を作成し、関係機関等へ啓発</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776140"/>
                  </a:ext>
                </a:extLst>
              </a:tr>
              <a:tr h="443395">
                <a:tc vMerge="1">
                  <a:txBody>
                    <a:bodyPr/>
                    <a:lstStyle/>
                    <a:p>
                      <a:endParaRPr kumimoji="1" lang="ja-JP" altLang="en-US"/>
                    </a:p>
                  </a:txBody>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関係施設・関係機関に対する研修</a:t>
                      </a:r>
                      <a:endParaRPr kumimoji="1" lang="en-US" altLang="ja-JP" sz="1200" dirty="0">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・関係機関等の職員に対し、発達障がいに関する基礎知識・技術を習得することを目的とした研修を実施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2812433"/>
                  </a:ext>
                </a:extLst>
              </a:tr>
              <a:tr h="620753">
                <a:tc vMerge="1">
                  <a:txBody>
                    <a:bodyPr/>
                    <a:lstStyle/>
                    <a:p>
                      <a:endParaRPr kumimoji="1" lang="ja-JP" altLang="en-US"/>
                    </a:p>
                  </a:txBody>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関係施設・関係機関等の連携</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・発達障害者支援センター連絡協議会開催</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・府発達障がい児者支援体制整備検討部会への参加</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・ペアレントメンター事業運営委員会の運営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6517121"/>
                  </a:ext>
                </a:extLst>
              </a:tr>
              <a:tr h="798111">
                <a:tc vMerge="1">
                  <a:txBody>
                    <a:bodyPr/>
                    <a:lstStyle/>
                    <a:p>
                      <a:endParaRPr kumimoji="1" lang="ja-JP" altLang="en-US"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rowSpan="2">
                  <a:txBody>
                    <a:bodyPr/>
                    <a:lstStyle/>
                    <a:p>
                      <a:r>
                        <a:rPr kumimoji="1" lang="ja-JP" altLang="en-US" sz="1200" dirty="0">
                          <a:latin typeface="Meiryo UI" panose="020B0604030504040204" pitchFamily="50" charset="-128"/>
                          <a:ea typeface="Meiryo UI" panose="020B0604030504040204" pitchFamily="50" charset="-128"/>
                        </a:rPr>
                        <a:t>地域生活支援促進事業</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地域支援力向上事業</a:t>
                      </a:r>
                      <a:endParaRPr kumimoji="1" lang="en-US" altLang="ja-JP" sz="1200" dirty="0">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indent="-87313"/>
                      <a:r>
                        <a:rPr kumimoji="1" lang="ja-JP" altLang="en-US" sz="1200" dirty="0">
                          <a:latin typeface="Meiryo UI" panose="020B0604030504040204" pitchFamily="50" charset="-128"/>
                          <a:ea typeface="Meiryo UI" panose="020B0604030504040204" pitchFamily="50" charset="-128"/>
                        </a:rPr>
                        <a:t>・市町村の体制整備を支援（</a:t>
                      </a:r>
                      <a:r>
                        <a:rPr kumimoji="1" lang="en-US" altLang="ja-JP" sz="1200" dirty="0">
                          <a:latin typeface="Meiryo UI" panose="020B0604030504040204" pitchFamily="50" charset="-128"/>
                          <a:ea typeface="Meiryo UI" panose="020B0604030504040204" pitchFamily="50" charset="-128"/>
                        </a:rPr>
                        <a:t>Q-SACCS</a:t>
                      </a:r>
                      <a:r>
                        <a:rPr kumimoji="1" lang="ja-JP" altLang="en-US" sz="1200" dirty="0">
                          <a:latin typeface="Meiryo UI" panose="020B0604030504040204" pitchFamily="50" charset="-128"/>
                          <a:ea typeface="Meiryo UI" panose="020B0604030504040204" pitchFamily="50" charset="-128"/>
                        </a:rPr>
                        <a:t>を活用した発達障がいに関する地域支援体制の見える化による効果的な点検・改善の推進や地域全体及び各分野の支援者のスキルアップを目的とした合同研修開催支援等）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u="none" dirty="0">
                          <a:latin typeface="Meiryo UI" panose="020B0604030504040204" pitchFamily="50" charset="-128"/>
                          <a:ea typeface="Meiryo UI" panose="020B0604030504040204" pitchFamily="50" charset="-128"/>
                        </a:rPr>
                        <a:t>・地域支援体制マネジメントチームの運営（府内の地マネが一貫性・一体性をもって活動するための連携強化）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5322723"/>
                  </a:ext>
                </a:extLst>
              </a:tr>
              <a:tr h="323807">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dirty="0">
                          <a:latin typeface="Meiryo UI" panose="020B0604030504040204" pitchFamily="50" charset="-128"/>
                          <a:ea typeface="Meiryo UI" panose="020B0604030504040204" pitchFamily="50" charset="-128"/>
                        </a:rPr>
                        <a:t>ペアレントメンター事業</a:t>
                      </a:r>
                      <a:endParaRPr kumimoji="1" lang="en-US" altLang="ja-JP" sz="1200" dirty="0">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・ペアレントメンターの養成及び派遣調整等。ペアレントメンター事業運営委員会の運営（再掲）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7794781"/>
                  </a:ext>
                </a:extLst>
              </a:tr>
              <a:tr h="1114758">
                <a:tc>
                  <a:txBody>
                    <a:bodyPr/>
                    <a:lstStyle/>
                    <a:p>
                      <a:r>
                        <a:rPr kumimoji="1" lang="ja-JP" altLang="en-US" sz="1400" dirty="0">
                          <a:latin typeface="Meiryo UI" panose="020B0604030504040204" pitchFamily="50" charset="-128"/>
                          <a:ea typeface="Meiryo UI" panose="020B0604030504040204" pitchFamily="50" charset="-128"/>
                        </a:rPr>
                        <a:t>圏域発達障がい者支援センター</a:t>
                      </a:r>
                      <a:endParaRPr kumimoji="1" lang="en-US" altLang="ja-JP" sz="14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（発達支援拠点）　</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地域生活支援促進事業</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○○事業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（名称検討中）</a:t>
                      </a:r>
                      <a:endParaRPr kumimoji="1"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1"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障がい児通所支援事業所、学校への機関支援</a:t>
                      </a:r>
                    </a:p>
                    <a:p>
                      <a:r>
                        <a:rPr kumimoji="1" lang="ja-JP" altLang="en-US" sz="1200" b="1" u="none" dirty="0">
                          <a:latin typeface="Meiryo UI" panose="020B0604030504040204" pitchFamily="50" charset="-128"/>
                          <a:ea typeface="Meiryo UI" panose="020B0604030504040204" pitchFamily="50" charset="-128"/>
                        </a:rPr>
                        <a:t>○児童発達支援センターとの連携・協働（専門機関としてのバックアップ等）</a:t>
                      </a:r>
                    </a:p>
                    <a:p>
                      <a:r>
                        <a:rPr kumimoji="1" lang="ja-JP" altLang="en-US" sz="1200" b="1" u="none" dirty="0">
                          <a:latin typeface="Meiryo UI" panose="020B0604030504040204" pitchFamily="50" charset="-128"/>
                          <a:ea typeface="Meiryo UI" panose="020B0604030504040204" pitchFamily="50" charset="-128"/>
                        </a:rPr>
                        <a:t>○事業所等の支援力の向上に向けた多様なニーズに対応した地域支援</a:t>
                      </a:r>
                      <a:endParaRPr kumimoji="1" lang="en-US" altLang="ja-JP" sz="1200" b="1" u="none" dirty="0">
                        <a:latin typeface="Meiryo UI" panose="020B0604030504040204" pitchFamily="50" charset="-128"/>
                        <a:ea typeface="Meiryo UI" panose="020B0604030504040204" pitchFamily="50" charset="-128"/>
                      </a:endParaRPr>
                    </a:p>
                    <a:p>
                      <a:r>
                        <a:rPr kumimoji="1" lang="ja-JP" altLang="en-US" sz="1200" b="1" u="none" dirty="0">
                          <a:latin typeface="Meiryo UI" panose="020B0604030504040204" pitchFamily="50" charset="-128"/>
                          <a:ea typeface="Meiryo UI" panose="020B0604030504040204" pitchFamily="50" charset="-128"/>
                        </a:rPr>
                        <a:t>○地域支援体制マネジメントチームを構成</a:t>
                      </a:r>
                    </a:p>
                    <a:p>
                      <a:endParaRPr kumimoji="1" lang="en-US" altLang="ja-JP" sz="1200" b="1" u="none"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553257"/>
                  </a:ext>
                </a:extLst>
              </a:tr>
            </a:tbl>
          </a:graphicData>
        </a:graphic>
      </p:graphicFrame>
      <p:sp>
        <p:nvSpPr>
          <p:cNvPr id="2" name="スライド番号プレースホルダー 1">
            <a:extLst>
              <a:ext uri="{FF2B5EF4-FFF2-40B4-BE49-F238E27FC236}">
                <a16:creationId xmlns:a16="http://schemas.microsoft.com/office/drawing/2014/main" id="{59439250-2DE2-4254-9114-1FDAA6D54FAD}"/>
              </a:ext>
            </a:extLst>
          </p:cNvPr>
          <p:cNvSpPr>
            <a:spLocks noGrp="1"/>
          </p:cNvSpPr>
          <p:nvPr>
            <p:ph type="sldNum" sz="quarter" idx="12"/>
          </p:nvPr>
        </p:nvSpPr>
        <p:spPr>
          <a:xfrm>
            <a:off x="9381976" y="6460012"/>
            <a:ext cx="2743200" cy="365125"/>
          </a:xfrm>
        </p:spPr>
        <p:txBody>
          <a:bodyPr/>
          <a:lstStyle/>
          <a:p>
            <a:fld id="{625FD7CF-31EA-4C83-92AF-182EC0286469}" type="slidenum">
              <a:rPr kumimoji="1" lang="ja-JP" altLang="en-US" sz="1400" smtClean="0">
                <a:latin typeface="Meiryo UI" panose="020B0604030504040204" pitchFamily="50" charset="-128"/>
                <a:ea typeface="Meiryo UI" panose="020B0604030504040204" pitchFamily="50" charset="-128"/>
              </a:rPr>
              <a:t>12</a:t>
            </a:fld>
            <a:endParaRPr kumimoji="1" lang="ja-JP" altLang="en-US" sz="1400"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8466686B-36BA-47B2-B702-81A7C0C931E2}"/>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000" b="1" dirty="0">
                <a:solidFill>
                  <a:prstClr val="white"/>
                </a:solidFill>
                <a:latin typeface="游ゴシック" panose="020F0502020204030204"/>
                <a:ea typeface="游ゴシック" panose="020B0400000000000000" pitchFamily="50" charset="-128"/>
              </a:rPr>
              <a:t>１１</a:t>
            </a: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．発達障がい者支援センターにおける所管事業の一覧</a:t>
            </a:r>
          </a:p>
        </p:txBody>
      </p:sp>
      <p:sp>
        <p:nvSpPr>
          <p:cNvPr id="3" name="テキスト ボックス 2">
            <a:extLst>
              <a:ext uri="{FF2B5EF4-FFF2-40B4-BE49-F238E27FC236}">
                <a16:creationId xmlns:a16="http://schemas.microsoft.com/office/drawing/2014/main" id="{044F1336-960C-4881-8B2B-B2136AC8521D}"/>
              </a:ext>
            </a:extLst>
          </p:cNvPr>
          <p:cNvSpPr txBox="1"/>
          <p:nvPr/>
        </p:nvSpPr>
        <p:spPr>
          <a:xfrm>
            <a:off x="8091578" y="6365575"/>
            <a:ext cx="3485072" cy="276999"/>
          </a:xfrm>
          <a:prstGeom prst="rect">
            <a:avLst/>
          </a:prstGeom>
          <a:noFill/>
        </p:spPr>
        <p:txBody>
          <a:bodyPr wrap="square" rtlCol="0">
            <a:spAutoFit/>
          </a:bodyPr>
          <a:lstStyle/>
          <a:p>
            <a:r>
              <a:rPr lang="en-US" altLang="ja-JP" sz="1200" dirty="0"/>
              <a:t>※</a:t>
            </a:r>
            <a:r>
              <a:rPr lang="ja-JP" altLang="en-US" sz="1200" dirty="0"/>
              <a:t>太字部分は新たに追加を予定している業務</a:t>
            </a:r>
            <a:endParaRPr kumimoji="1" lang="ja-JP" altLang="en-US" sz="1200" dirty="0"/>
          </a:p>
        </p:txBody>
      </p:sp>
    </p:spTree>
    <p:extLst>
      <p:ext uri="{BB962C8B-B14F-4D97-AF65-F5344CB8AC3E}">
        <p14:creationId xmlns:p14="http://schemas.microsoft.com/office/powerpoint/2010/main" val="424383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29">
            <a:extLst>
              <a:ext uri="{FF2B5EF4-FFF2-40B4-BE49-F238E27FC236}">
                <a16:creationId xmlns:a16="http://schemas.microsoft.com/office/drawing/2014/main" id="{CBC66FFD-CFE2-4F85-AB78-604A363608E1}"/>
              </a:ext>
            </a:extLst>
          </p:cNvPr>
          <p:cNvGraphicFramePr>
            <a:graphicFrameLocks noGrp="1"/>
          </p:cNvGraphicFramePr>
          <p:nvPr>
            <p:extLst>
              <p:ext uri="{D42A27DB-BD31-4B8C-83A1-F6EECF244321}">
                <p14:modId xmlns:p14="http://schemas.microsoft.com/office/powerpoint/2010/main" val="3163922821"/>
              </p:ext>
            </p:extLst>
          </p:nvPr>
        </p:nvGraphicFramePr>
        <p:xfrm>
          <a:off x="238973" y="1787657"/>
          <a:ext cx="4756985" cy="4648200"/>
        </p:xfrm>
        <a:graphic>
          <a:graphicData uri="http://schemas.openxmlformats.org/drawingml/2006/table">
            <a:tbl>
              <a:tblPr bandRow="1">
                <a:tableStyleId>{7DF18680-E054-41AD-8BC1-D1AEF772440D}</a:tableStyleId>
              </a:tblPr>
              <a:tblGrid>
                <a:gridCol w="4756985">
                  <a:extLst>
                    <a:ext uri="{9D8B030D-6E8A-4147-A177-3AD203B41FA5}">
                      <a16:colId xmlns:a16="http://schemas.microsoft.com/office/drawing/2014/main" val="3054783422"/>
                    </a:ext>
                  </a:extLst>
                </a:gridCol>
              </a:tblGrid>
              <a:tr h="1897313">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300" dirty="0">
                          <a:latin typeface="Meiryo UI" panose="020B0604030504040204" pitchFamily="50" charset="-128"/>
                          <a:ea typeface="Meiryo UI" panose="020B0604030504040204" pitchFamily="50" charset="-128"/>
                        </a:rPr>
                        <a:t>障がい児通所支援事業所・学校への機関支援</a:t>
                      </a:r>
                      <a:endParaRPr kumimoji="1" lang="en-US" altLang="ja-JP" sz="1300" dirty="0">
                        <a:latin typeface="Meiryo UI" panose="020B0604030504040204" pitchFamily="50" charset="-128"/>
                        <a:ea typeface="Meiryo UI" panose="020B0604030504040204" pitchFamily="50" charset="-128"/>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eiryo UI" panose="020B0604030504040204" pitchFamily="50" charset="-128"/>
                          <a:ea typeface="Meiryo UI" panose="020B0604030504040204" pitchFamily="50" charset="-128"/>
                        </a:rPr>
                        <a:t>　　子どもや環境などをアセスメントし、子どもの正しい理解と環境設定や支援技術等及び家族支援について、専門的立場から助言、事例検討、専門的研修等を実施</a:t>
                      </a:r>
                      <a:endParaRPr kumimoji="1" lang="en-US" altLang="ja-JP" sz="1300" dirty="0">
                        <a:latin typeface="Meiryo UI" panose="020B0604030504040204" pitchFamily="50" charset="-128"/>
                        <a:ea typeface="Meiryo UI" panose="020B0604030504040204" pitchFamily="50" charset="-128"/>
                      </a:endParaRPr>
                    </a:p>
                    <a:p>
                      <a:pPr marL="182563" indent="-182563"/>
                      <a:endParaRPr kumimoji="1"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300" dirty="0">
                          <a:latin typeface="Meiryo UI" panose="020B0604030504040204" pitchFamily="50" charset="-128"/>
                          <a:ea typeface="Meiryo UI" panose="020B0604030504040204" pitchFamily="50" charset="-128"/>
                        </a:rPr>
                        <a:t>児童発達支援センターとの連携・協働</a:t>
                      </a:r>
                      <a:endParaRPr kumimoji="1" lang="en-US" altLang="ja-JP" sz="1300" dirty="0">
                        <a:latin typeface="Meiryo UI" panose="020B0604030504040204" pitchFamily="50" charset="-128"/>
                        <a:ea typeface="Meiryo UI" panose="020B0604030504040204" pitchFamily="50" charset="-128"/>
                      </a:endParaRPr>
                    </a:p>
                    <a:p>
                      <a:pPr marL="182563" indent="-182563"/>
                      <a:r>
                        <a:rPr kumimoji="1" lang="ja-JP" altLang="en-US" sz="1300" dirty="0">
                          <a:latin typeface="Meiryo UI" panose="020B0604030504040204" pitchFamily="50" charset="-128"/>
                          <a:ea typeface="Meiryo UI" panose="020B0604030504040204" pitchFamily="50" charset="-128"/>
                        </a:rPr>
                        <a:t>　　地域の障がい児支援体制構築において専門機関としてバックアップ（連携・協働による機関支援の実施、発達障がいに関する専門的立場からの助言、コンサルテーション等を実施する人材の養成支援等）</a:t>
                      </a:r>
                      <a:endParaRPr kumimoji="1" lang="en-US" altLang="ja-JP" sz="1300" dirty="0">
                        <a:latin typeface="Meiryo UI" panose="020B0604030504040204" pitchFamily="50" charset="-128"/>
                        <a:ea typeface="Meiryo UI" panose="020B0604030504040204" pitchFamily="50" charset="-128"/>
                      </a:endParaRPr>
                    </a:p>
                    <a:p>
                      <a:pPr marL="182563" indent="-182563"/>
                      <a:endParaRPr kumimoji="1"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300" dirty="0">
                          <a:latin typeface="Meiryo UI" panose="020B0604030504040204" pitchFamily="50" charset="-128"/>
                          <a:ea typeface="Meiryo UI" panose="020B0604030504040204" pitchFamily="50" charset="-128"/>
                        </a:rPr>
                        <a:t>事業所等の支援力の向上に向けた多様なニーズに対応した地域支援</a:t>
                      </a:r>
                      <a:endParaRPr kumimoji="1" lang="en-US" altLang="ja-JP" sz="1300" dirty="0">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300" dirty="0">
                          <a:latin typeface="Meiryo UI" panose="020B0604030504040204" pitchFamily="50" charset="-128"/>
                          <a:ea typeface="Meiryo UI" panose="020B0604030504040204" pitchFamily="50" charset="-128"/>
                        </a:rPr>
                        <a:t>　　例）市町村こども専門部会等への参加、アセスメントツールや</a:t>
                      </a:r>
                      <a:endParaRPr kumimoji="1" lang="en-US" altLang="ja-JP" sz="1300" dirty="0">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300" dirty="0">
                          <a:latin typeface="Meiryo UI" panose="020B0604030504040204" pitchFamily="50" charset="-128"/>
                          <a:ea typeface="Meiryo UI" panose="020B0604030504040204" pitchFamily="50" charset="-128"/>
                        </a:rPr>
                        <a:t>　　　　　家族支援の導入支援、保育所・幼稚園への支援、母子</a:t>
                      </a:r>
                      <a:endParaRPr kumimoji="1" lang="en-US" altLang="ja-JP" sz="1300" dirty="0">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300" dirty="0">
                          <a:latin typeface="Meiryo UI" panose="020B0604030504040204" pitchFamily="50" charset="-128"/>
                          <a:ea typeface="Meiryo UI" panose="020B0604030504040204" pitchFamily="50" charset="-128"/>
                        </a:rPr>
                        <a:t>　　　　　保健との連携、成人期事業所等との連携</a:t>
                      </a:r>
                    </a:p>
                    <a:p>
                      <a:pPr marL="285750" indent="-285750">
                        <a:buFont typeface="Wingdings" panose="05000000000000000000" pitchFamily="2" charset="2"/>
                        <a:buChar char="l"/>
                      </a:pPr>
                      <a:endParaRPr kumimoji="1" lang="en-US" altLang="ja-JP" sz="13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300" dirty="0">
                          <a:solidFill>
                            <a:schemeClr val="tx1"/>
                          </a:solidFill>
                          <a:latin typeface="Meiryo UI" panose="020B0604030504040204" pitchFamily="50" charset="-128"/>
                          <a:ea typeface="Meiryo UI" panose="020B0604030504040204" pitchFamily="50" charset="-128"/>
                        </a:rPr>
                        <a:t>地域支援体制マネジメントチームの構成</a:t>
                      </a:r>
                      <a:endParaRPr kumimoji="1" lang="en-US" altLang="ja-JP" sz="1300"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en-US" altLang="ja-JP" sz="1300" dirty="0">
                          <a:solidFill>
                            <a:schemeClr val="tx1"/>
                          </a:solidFill>
                          <a:latin typeface="Meiryo UI" panose="020B0604030504040204" pitchFamily="50" charset="-128"/>
                          <a:ea typeface="Meiryo UI" panose="020B0604030504040204" pitchFamily="50" charset="-128"/>
                        </a:rPr>
                        <a:t>  </a:t>
                      </a:r>
                      <a:r>
                        <a:rPr kumimoji="1" lang="ja-JP" altLang="en-US" sz="1300" dirty="0">
                          <a:solidFill>
                            <a:schemeClr val="tx1"/>
                          </a:solidFill>
                          <a:latin typeface="Meiryo UI" panose="020B0604030504040204" pitchFamily="50" charset="-128"/>
                          <a:ea typeface="Meiryo UI" panose="020B0604030504040204" pitchFamily="50" charset="-128"/>
                        </a:rPr>
                        <a:t>（活動例）</a:t>
                      </a:r>
                      <a:endParaRPr kumimoji="1" lang="en-US" altLang="ja-JP" sz="1300" dirty="0">
                        <a:solidFill>
                          <a:schemeClr val="tx1"/>
                        </a:solidFill>
                        <a:latin typeface="Meiryo UI" panose="020B0604030504040204" pitchFamily="50" charset="-128"/>
                        <a:ea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rPr>
                        <a:t>　　　・情報共有を図るための連携会議開催</a:t>
                      </a:r>
                      <a:endParaRPr kumimoji="1" lang="en-US" altLang="ja-JP" sz="1300" dirty="0">
                        <a:solidFill>
                          <a:schemeClr val="tx1"/>
                        </a:solidFill>
                        <a:latin typeface="Meiryo UI" panose="020B0604030504040204" pitchFamily="50" charset="-128"/>
                        <a:ea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rPr>
                        <a:t>　　　・専門性の研鑽に関する取組み</a:t>
                      </a:r>
                      <a:endParaRPr kumimoji="1" lang="en-US" altLang="ja-JP" sz="1300" dirty="0">
                        <a:solidFill>
                          <a:schemeClr val="tx1"/>
                        </a:solidFill>
                        <a:latin typeface="Meiryo UI" panose="020B0604030504040204" pitchFamily="50" charset="-128"/>
                        <a:ea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rPr>
                        <a:t>　　　・機関支援の共同実施等の調整</a:t>
                      </a:r>
                      <a:endParaRPr kumimoji="1" lang="en-US" altLang="ja-JP" sz="1300" dirty="0">
                        <a:solidFill>
                          <a:schemeClr val="tx1"/>
                        </a:solidFill>
                        <a:latin typeface="Meiryo UI" panose="020B0604030504040204" pitchFamily="50" charset="-128"/>
                        <a:ea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rPr>
                        <a:t>　　　・アクトおおさかが実施する中核センターとしての業務との連携</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3691565"/>
                  </a:ext>
                </a:extLst>
              </a:tr>
            </a:tbl>
          </a:graphicData>
        </a:graphic>
      </p:graphicFrame>
      <p:sp>
        <p:nvSpPr>
          <p:cNvPr id="8" name="テキスト ボックス 7">
            <a:extLst>
              <a:ext uri="{FF2B5EF4-FFF2-40B4-BE49-F238E27FC236}">
                <a16:creationId xmlns:a16="http://schemas.microsoft.com/office/drawing/2014/main" id="{5BD61170-9F39-42BE-804F-5E984C11256B}"/>
              </a:ext>
            </a:extLst>
          </p:cNvPr>
          <p:cNvSpPr txBox="1"/>
          <p:nvPr/>
        </p:nvSpPr>
        <p:spPr>
          <a:xfrm>
            <a:off x="281147" y="595276"/>
            <a:ext cx="11274950" cy="523220"/>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　地域支援マネジャーは発達障がい者支援センターの地域支援機能の強化等を図ることを目的とするもの。</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これまで培ってきた発達障がい児支援の専門的ノウハウやスキルを発揮しつつ、地域の実情やニーズに応じた多様な地域支援の取組も想定。　</a:t>
            </a:r>
            <a:endParaRPr kumimoji="1" lang="en-US" altLang="ja-JP" sz="14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C47622E-C900-4150-81EB-FDB7E21E7CFF}"/>
              </a:ext>
            </a:extLst>
          </p:cNvPr>
          <p:cNvSpPr>
            <a:spLocks noGrp="1"/>
          </p:cNvSpPr>
          <p:nvPr>
            <p:ph type="sldNum" sz="quarter" idx="12"/>
          </p:nvPr>
        </p:nvSpPr>
        <p:spPr>
          <a:xfrm>
            <a:off x="9305676" y="6268852"/>
            <a:ext cx="2743200" cy="365125"/>
          </a:xfrm>
        </p:spPr>
        <p:txBody>
          <a:bodyPr/>
          <a:lstStyle/>
          <a:p>
            <a:fld id="{625FD7CF-31EA-4C83-92AF-182EC0286469}" type="slidenum">
              <a:rPr kumimoji="1" lang="ja-JP" altLang="en-US" sz="1400" smtClean="0">
                <a:latin typeface="Meiryo UI" panose="020B0604030504040204" pitchFamily="50" charset="-128"/>
                <a:ea typeface="Meiryo UI" panose="020B0604030504040204" pitchFamily="50" charset="-128"/>
              </a:rPr>
              <a:t>13</a:t>
            </a:fld>
            <a:endParaRPr kumimoji="1" lang="ja-JP" altLang="en-US" sz="1400" dirty="0">
              <a:latin typeface="Meiryo UI" panose="020B0604030504040204" pitchFamily="50" charset="-128"/>
              <a:ea typeface="Meiryo UI" panose="020B0604030504040204" pitchFamily="50" charset="-128"/>
            </a:endParaRPr>
          </a:p>
        </p:txBody>
      </p:sp>
      <p:sp>
        <p:nvSpPr>
          <p:cNvPr id="10" name="タイトル 1">
            <a:extLst>
              <a:ext uri="{FF2B5EF4-FFF2-40B4-BE49-F238E27FC236}">
                <a16:creationId xmlns:a16="http://schemas.microsoft.com/office/drawing/2014/main" id="{4149A307-EE8E-4422-A9B9-AC266ADA3566}"/>
              </a:ext>
            </a:extLst>
          </p:cNvPr>
          <p:cNvSpPr txBox="1">
            <a:spLocks/>
          </p:cNvSpPr>
          <p:nvPr/>
        </p:nvSpPr>
        <p:spPr>
          <a:xfrm>
            <a:off x="0" y="16939"/>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000" b="1" dirty="0">
                <a:solidFill>
                  <a:prstClr val="white"/>
                </a:solidFill>
                <a:latin typeface="游ゴシック" panose="020F0502020204030204"/>
                <a:ea typeface="游ゴシック" panose="020B0400000000000000" pitchFamily="50" charset="-128"/>
              </a:rPr>
              <a:t>１２</a:t>
            </a: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．圏域発達障がい者支援センター（発達支援拠点）に配置する地域支援マネジャーの役割　</a:t>
            </a:r>
          </a:p>
        </p:txBody>
      </p:sp>
      <p:graphicFrame>
        <p:nvGraphicFramePr>
          <p:cNvPr id="3" name="図表 2">
            <a:extLst>
              <a:ext uri="{FF2B5EF4-FFF2-40B4-BE49-F238E27FC236}">
                <a16:creationId xmlns:a16="http://schemas.microsoft.com/office/drawing/2014/main" id="{17869113-DA0F-4F32-9FA0-105B6923CC1C}"/>
              </a:ext>
            </a:extLst>
          </p:cNvPr>
          <p:cNvGraphicFramePr/>
          <p:nvPr>
            <p:extLst>
              <p:ext uri="{D42A27DB-BD31-4B8C-83A1-F6EECF244321}">
                <p14:modId xmlns:p14="http://schemas.microsoft.com/office/powerpoint/2010/main" val="1921071035"/>
              </p:ext>
            </p:extLst>
          </p:nvPr>
        </p:nvGraphicFramePr>
        <p:xfrm>
          <a:off x="5253519" y="2029870"/>
          <a:ext cx="5441563" cy="4610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テキスト ボックス 13">
            <a:extLst>
              <a:ext uri="{FF2B5EF4-FFF2-40B4-BE49-F238E27FC236}">
                <a16:creationId xmlns:a16="http://schemas.microsoft.com/office/drawing/2014/main" id="{29375AA5-68E1-4425-8B80-84E83DFFAA45}"/>
              </a:ext>
            </a:extLst>
          </p:cNvPr>
          <p:cNvSpPr txBox="1"/>
          <p:nvPr/>
        </p:nvSpPr>
        <p:spPr>
          <a:xfrm>
            <a:off x="5376086" y="1294121"/>
            <a:ext cx="4251230"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地域支援マネジャーのスキルを構成するもの</a:t>
            </a:r>
          </a:p>
        </p:txBody>
      </p:sp>
      <p:sp>
        <p:nvSpPr>
          <p:cNvPr id="15" name="テキスト ボックス 14">
            <a:extLst>
              <a:ext uri="{FF2B5EF4-FFF2-40B4-BE49-F238E27FC236}">
                <a16:creationId xmlns:a16="http://schemas.microsoft.com/office/drawing/2014/main" id="{4C423081-BD4B-4EFB-89FF-E43AE13DF27E}"/>
              </a:ext>
            </a:extLst>
          </p:cNvPr>
          <p:cNvSpPr txBox="1"/>
          <p:nvPr/>
        </p:nvSpPr>
        <p:spPr>
          <a:xfrm>
            <a:off x="238973" y="1294121"/>
            <a:ext cx="3244492"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地域支援マネジャーの具体的役割</a:t>
            </a:r>
          </a:p>
        </p:txBody>
      </p:sp>
      <p:sp>
        <p:nvSpPr>
          <p:cNvPr id="16" name="テキスト ボックス 15">
            <a:extLst>
              <a:ext uri="{FF2B5EF4-FFF2-40B4-BE49-F238E27FC236}">
                <a16:creationId xmlns:a16="http://schemas.microsoft.com/office/drawing/2014/main" id="{B3F90418-B0F7-4D9E-8963-B05212185AC7}"/>
              </a:ext>
            </a:extLst>
          </p:cNvPr>
          <p:cNvSpPr txBox="1"/>
          <p:nvPr/>
        </p:nvSpPr>
        <p:spPr>
          <a:xfrm>
            <a:off x="7300543" y="2659016"/>
            <a:ext cx="1405992" cy="492443"/>
          </a:xfrm>
          <a:prstGeom prst="rect">
            <a:avLst/>
          </a:prstGeom>
          <a:noFill/>
        </p:spPr>
        <p:txBody>
          <a:bodyPr wrap="square" rtlCol="0">
            <a:spAutoFit/>
          </a:bodyPr>
          <a:lstStyle/>
          <a:p>
            <a:r>
              <a:rPr kumimoji="1" lang="ja-JP" altLang="en-US" sz="1400" b="1" dirty="0"/>
              <a:t>　地域支援</a:t>
            </a:r>
            <a:endParaRPr kumimoji="1" lang="en-US" altLang="ja-JP" sz="1400" b="1" dirty="0"/>
          </a:p>
          <a:p>
            <a:r>
              <a:rPr lang="ja-JP" altLang="en-US" sz="1200" b="1" dirty="0"/>
              <a:t>（事業所等支援）</a:t>
            </a:r>
            <a:endParaRPr kumimoji="1" lang="ja-JP" altLang="en-US" sz="1200" b="1" dirty="0"/>
          </a:p>
        </p:txBody>
      </p:sp>
      <p:sp>
        <p:nvSpPr>
          <p:cNvPr id="17" name="テキスト ボックス 16">
            <a:extLst>
              <a:ext uri="{FF2B5EF4-FFF2-40B4-BE49-F238E27FC236}">
                <a16:creationId xmlns:a16="http://schemas.microsoft.com/office/drawing/2014/main" id="{57E80911-DEA0-4C9F-8AF2-137BA154E91A}"/>
              </a:ext>
            </a:extLst>
          </p:cNvPr>
          <p:cNvSpPr txBox="1"/>
          <p:nvPr/>
        </p:nvSpPr>
        <p:spPr>
          <a:xfrm>
            <a:off x="6968807" y="4033729"/>
            <a:ext cx="2285091" cy="307777"/>
          </a:xfrm>
          <a:prstGeom prst="rect">
            <a:avLst/>
          </a:prstGeom>
          <a:noFill/>
        </p:spPr>
        <p:txBody>
          <a:bodyPr wrap="square" rtlCol="0">
            <a:spAutoFit/>
          </a:bodyPr>
          <a:lstStyle/>
          <a:p>
            <a:r>
              <a:rPr lang="ja-JP" altLang="en-US" sz="1400" b="1" dirty="0"/>
              <a:t>事業所等への機関支援</a:t>
            </a:r>
            <a:endParaRPr kumimoji="1" lang="ja-JP" altLang="en-US" sz="1400" b="1" dirty="0"/>
          </a:p>
        </p:txBody>
      </p:sp>
      <p:sp>
        <p:nvSpPr>
          <p:cNvPr id="18" name="テキスト ボックス 17">
            <a:extLst>
              <a:ext uri="{FF2B5EF4-FFF2-40B4-BE49-F238E27FC236}">
                <a16:creationId xmlns:a16="http://schemas.microsoft.com/office/drawing/2014/main" id="{12E3C6F9-E95F-43FB-8509-BC13F6963236}"/>
              </a:ext>
            </a:extLst>
          </p:cNvPr>
          <p:cNvSpPr txBox="1"/>
          <p:nvPr/>
        </p:nvSpPr>
        <p:spPr>
          <a:xfrm>
            <a:off x="7257931" y="5394602"/>
            <a:ext cx="1706845" cy="338554"/>
          </a:xfrm>
          <a:prstGeom prst="rect">
            <a:avLst/>
          </a:prstGeom>
          <a:noFill/>
        </p:spPr>
        <p:txBody>
          <a:bodyPr wrap="square" rtlCol="0">
            <a:spAutoFit/>
          </a:bodyPr>
          <a:lstStyle/>
          <a:p>
            <a:r>
              <a:rPr kumimoji="1" lang="ja-JP" altLang="en-US" sz="1600" b="1" dirty="0"/>
              <a:t>個別専門療育</a:t>
            </a:r>
          </a:p>
        </p:txBody>
      </p:sp>
      <p:sp>
        <p:nvSpPr>
          <p:cNvPr id="25" name="テキスト ボックス 24">
            <a:extLst>
              <a:ext uri="{FF2B5EF4-FFF2-40B4-BE49-F238E27FC236}">
                <a16:creationId xmlns:a16="http://schemas.microsoft.com/office/drawing/2014/main" id="{58A09D05-BABB-447C-9612-D5DA1FAC6852}"/>
              </a:ext>
            </a:extLst>
          </p:cNvPr>
          <p:cNvSpPr txBox="1"/>
          <p:nvPr/>
        </p:nvSpPr>
        <p:spPr>
          <a:xfrm>
            <a:off x="9331114" y="3192774"/>
            <a:ext cx="1978116"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dirty="0"/>
              <a:t>機関支援を通して得た視点を踏まえ、市町村域における地域支援を行う</a:t>
            </a:r>
            <a:endParaRPr kumimoji="1" lang="ja-JP" altLang="en-US" sz="1100" dirty="0"/>
          </a:p>
        </p:txBody>
      </p:sp>
      <p:sp>
        <p:nvSpPr>
          <p:cNvPr id="26" name="テキスト ボックス 25">
            <a:extLst>
              <a:ext uri="{FF2B5EF4-FFF2-40B4-BE49-F238E27FC236}">
                <a16:creationId xmlns:a16="http://schemas.microsoft.com/office/drawing/2014/main" id="{A5057566-5A08-4221-83FB-53C8360AABA8}"/>
              </a:ext>
            </a:extLst>
          </p:cNvPr>
          <p:cNvSpPr txBox="1"/>
          <p:nvPr/>
        </p:nvSpPr>
        <p:spPr>
          <a:xfrm>
            <a:off x="10186068" y="5003052"/>
            <a:ext cx="1632177" cy="5770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050" dirty="0"/>
              <a:t>専門的な知識と経験をもとに、事業所等への機関支援を実施</a:t>
            </a:r>
            <a:endParaRPr kumimoji="1" lang="en-US" altLang="ja-JP" sz="1050" dirty="0"/>
          </a:p>
        </p:txBody>
      </p:sp>
      <p:sp>
        <p:nvSpPr>
          <p:cNvPr id="5" name="テキスト ボックス 4">
            <a:extLst>
              <a:ext uri="{FF2B5EF4-FFF2-40B4-BE49-F238E27FC236}">
                <a16:creationId xmlns:a16="http://schemas.microsoft.com/office/drawing/2014/main" id="{19E90198-00BF-4E89-9108-D19513AB5B99}"/>
              </a:ext>
            </a:extLst>
          </p:cNvPr>
          <p:cNvSpPr txBox="1"/>
          <p:nvPr/>
        </p:nvSpPr>
        <p:spPr>
          <a:xfrm>
            <a:off x="7099022" y="5789925"/>
            <a:ext cx="2132988" cy="577081"/>
          </a:xfrm>
          <a:prstGeom prst="rect">
            <a:avLst/>
          </a:prstGeom>
          <a:noFill/>
        </p:spPr>
        <p:txBody>
          <a:bodyPr wrap="square" rtlCol="0">
            <a:spAutoFit/>
          </a:bodyPr>
          <a:lstStyle/>
          <a:p>
            <a:r>
              <a:rPr kumimoji="1" lang="ja-JP" altLang="en-US" sz="1050" dirty="0"/>
              <a:t>・利用児童のアセスメント</a:t>
            </a:r>
            <a:endParaRPr kumimoji="1" lang="en-US" altLang="ja-JP" sz="1050" dirty="0"/>
          </a:p>
          <a:p>
            <a:r>
              <a:rPr lang="ja-JP" altLang="en-US" sz="1050" dirty="0"/>
              <a:t>・専門的理論に基づく療育</a:t>
            </a:r>
            <a:endParaRPr lang="en-US" altLang="ja-JP" sz="1050" dirty="0"/>
          </a:p>
          <a:p>
            <a:r>
              <a:rPr kumimoji="1" lang="ja-JP" altLang="en-US" sz="1050" dirty="0"/>
              <a:t>・家族支援</a:t>
            </a:r>
          </a:p>
        </p:txBody>
      </p:sp>
      <p:sp>
        <p:nvSpPr>
          <p:cNvPr id="19" name="テキスト ボックス 18">
            <a:extLst>
              <a:ext uri="{FF2B5EF4-FFF2-40B4-BE49-F238E27FC236}">
                <a16:creationId xmlns:a16="http://schemas.microsoft.com/office/drawing/2014/main" id="{0766A182-63D6-4AB3-BAA1-ADD86769F527}"/>
              </a:ext>
            </a:extLst>
          </p:cNvPr>
          <p:cNvSpPr txBox="1"/>
          <p:nvPr/>
        </p:nvSpPr>
        <p:spPr>
          <a:xfrm>
            <a:off x="7044858" y="4389201"/>
            <a:ext cx="2132988" cy="577081"/>
          </a:xfrm>
          <a:prstGeom prst="rect">
            <a:avLst/>
          </a:prstGeom>
          <a:noFill/>
        </p:spPr>
        <p:txBody>
          <a:bodyPr wrap="square" rtlCol="0">
            <a:spAutoFit/>
          </a:bodyPr>
          <a:lstStyle/>
          <a:p>
            <a:r>
              <a:rPr kumimoji="1" lang="ja-JP" altLang="en-US" sz="1050" dirty="0"/>
              <a:t>・事業所のアセスメント</a:t>
            </a:r>
            <a:endParaRPr kumimoji="1" lang="en-US" altLang="ja-JP" sz="1050" dirty="0"/>
          </a:p>
          <a:p>
            <a:r>
              <a:rPr lang="ja-JP" altLang="en-US" sz="1050" dirty="0"/>
              <a:t>・対象児のアセスメント</a:t>
            </a:r>
            <a:endParaRPr lang="en-US" altLang="ja-JP" sz="1050" dirty="0"/>
          </a:p>
          <a:p>
            <a:r>
              <a:rPr lang="ja-JP" altLang="en-US" sz="1050" dirty="0"/>
              <a:t>・コンサルテーション・研修</a:t>
            </a:r>
            <a:endParaRPr lang="en-US" altLang="ja-JP" sz="1050" dirty="0"/>
          </a:p>
        </p:txBody>
      </p:sp>
      <p:sp>
        <p:nvSpPr>
          <p:cNvPr id="20" name="テキスト ボックス 19">
            <a:extLst>
              <a:ext uri="{FF2B5EF4-FFF2-40B4-BE49-F238E27FC236}">
                <a16:creationId xmlns:a16="http://schemas.microsoft.com/office/drawing/2014/main" id="{306FEC81-2B56-4A0A-ACB8-830A93FC3E78}"/>
              </a:ext>
            </a:extLst>
          </p:cNvPr>
          <p:cNvSpPr txBox="1"/>
          <p:nvPr/>
        </p:nvSpPr>
        <p:spPr>
          <a:xfrm>
            <a:off x="7171561" y="3087336"/>
            <a:ext cx="1580075" cy="507831"/>
          </a:xfrm>
          <a:prstGeom prst="rect">
            <a:avLst/>
          </a:prstGeom>
          <a:noFill/>
        </p:spPr>
        <p:txBody>
          <a:bodyPr wrap="square" rtlCol="0">
            <a:spAutoFit/>
          </a:bodyPr>
          <a:lstStyle/>
          <a:p>
            <a:pPr marL="92075" indent="-92075"/>
            <a:r>
              <a:rPr kumimoji="1" lang="ja-JP" altLang="en-US" sz="900" dirty="0"/>
              <a:t>・</a:t>
            </a:r>
            <a:r>
              <a:rPr lang="ja-JP" altLang="en-US" sz="900" dirty="0"/>
              <a:t>ニーズや社会資源の把握</a:t>
            </a:r>
            <a:endParaRPr lang="en-US" altLang="ja-JP" sz="900" dirty="0"/>
          </a:p>
          <a:p>
            <a:r>
              <a:rPr lang="ja-JP" altLang="en-US" sz="900" dirty="0"/>
              <a:t>・児発センターや会議</a:t>
            </a:r>
            <a:endParaRPr lang="en-US" altLang="ja-JP" sz="900" dirty="0"/>
          </a:p>
          <a:p>
            <a:r>
              <a:rPr lang="ja-JP" altLang="en-US" sz="900" dirty="0"/>
              <a:t>　体等との協働・連携</a:t>
            </a:r>
            <a:endParaRPr lang="en-US" altLang="ja-JP" sz="900" dirty="0"/>
          </a:p>
        </p:txBody>
      </p:sp>
      <p:pic>
        <p:nvPicPr>
          <p:cNvPr id="12" name="グラフィックス 11" descr="線矢印: 反時計回りの曲線 単色塗りつぶし">
            <a:extLst>
              <a:ext uri="{FF2B5EF4-FFF2-40B4-BE49-F238E27FC236}">
                <a16:creationId xmlns:a16="http://schemas.microsoft.com/office/drawing/2014/main" id="{4578F76F-7A16-4B33-AFC7-224DB87A99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605899">
            <a:off x="9552760" y="4742844"/>
            <a:ext cx="759413" cy="989710"/>
          </a:xfrm>
          <a:prstGeom prst="rect">
            <a:avLst/>
          </a:prstGeom>
        </p:spPr>
      </p:pic>
      <p:pic>
        <p:nvPicPr>
          <p:cNvPr id="29" name="グラフィックス 28" descr="線矢印: 反時計回りの曲線 単色塗りつぶし">
            <a:extLst>
              <a:ext uri="{FF2B5EF4-FFF2-40B4-BE49-F238E27FC236}">
                <a16:creationId xmlns:a16="http://schemas.microsoft.com/office/drawing/2014/main" id="{4D0613EC-5DDD-4A00-986B-C81B6D7CE2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645552">
            <a:off x="8646447" y="3206779"/>
            <a:ext cx="759413" cy="989710"/>
          </a:xfrm>
          <a:prstGeom prst="rect">
            <a:avLst/>
          </a:prstGeom>
        </p:spPr>
      </p:pic>
      <p:pic>
        <p:nvPicPr>
          <p:cNvPr id="34" name="グラフィックス 33" descr="手のひらと植物 単色塗りつぶし">
            <a:extLst>
              <a:ext uri="{FF2B5EF4-FFF2-40B4-BE49-F238E27FC236}">
                <a16:creationId xmlns:a16="http://schemas.microsoft.com/office/drawing/2014/main" id="{AA123BC3-E393-44D1-9318-1FEABEE7AB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47453" y="5607905"/>
            <a:ext cx="679268" cy="679268"/>
          </a:xfrm>
          <a:prstGeom prst="rect">
            <a:avLst/>
          </a:prstGeom>
        </p:spPr>
      </p:pic>
      <p:pic>
        <p:nvPicPr>
          <p:cNvPr id="36" name="グラフィックス 35" descr="植物 単色塗りつぶし">
            <a:extLst>
              <a:ext uri="{FF2B5EF4-FFF2-40B4-BE49-F238E27FC236}">
                <a16:creationId xmlns:a16="http://schemas.microsoft.com/office/drawing/2014/main" id="{E2834A5C-B42A-4406-86EC-8C43B0BF618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05676" y="3853786"/>
            <a:ext cx="794749" cy="794749"/>
          </a:xfrm>
          <a:prstGeom prst="rect">
            <a:avLst/>
          </a:prstGeom>
        </p:spPr>
      </p:pic>
      <p:pic>
        <p:nvPicPr>
          <p:cNvPr id="27" name="グラフィックス 26" descr="落葉樹 単色塗りつぶし">
            <a:extLst>
              <a:ext uri="{FF2B5EF4-FFF2-40B4-BE49-F238E27FC236}">
                <a16:creationId xmlns:a16="http://schemas.microsoft.com/office/drawing/2014/main" id="{7AFF3AE7-15FB-48F0-BED2-D41E17384C6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47660" y="2346330"/>
            <a:ext cx="931633" cy="931633"/>
          </a:xfrm>
          <a:prstGeom prst="rect">
            <a:avLst/>
          </a:prstGeom>
        </p:spPr>
      </p:pic>
    </p:spTree>
    <p:extLst>
      <p:ext uri="{BB962C8B-B14F-4D97-AF65-F5344CB8AC3E}">
        <p14:creationId xmlns:p14="http://schemas.microsoft.com/office/powerpoint/2010/main" val="326816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58D44C8-AC0D-4123-A5DA-DC8BF0EB338A}"/>
              </a:ext>
            </a:extLst>
          </p:cNvPr>
          <p:cNvSpPr>
            <a:spLocks noGrp="1"/>
          </p:cNvSpPr>
          <p:nvPr>
            <p:ph type="sldNum" sz="quarter" idx="12"/>
          </p:nvPr>
        </p:nvSpPr>
        <p:spPr/>
        <p:txBody>
          <a:bodyPr/>
          <a:lstStyle/>
          <a:p>
            <a:fld id="{BDA3839F-8F31-49AD-9A69-7A194C78B29C}" type="slidenum">
              <a:rPr kumimoji="1" lang="ja-JP" altLang="en-US" smtClean="0"/>
              <a:t>14</a:t>
            </a:fld>
            <a:endParaRPr kumimoji="1" lang="ja-JP" altLang="en-US" dirty="0"/>
          </a:p>
        </p:txBody>
      </p:sp>
      <p:sp>
        <p:nvSpPr>
          <p:cNvPr id="5" name="タイトル 1">
            <a:extLst>
              <a:ext uri="{FF2B5EF4-FFF2-40B4-BE49-F238E27FC236}">
                <a16:creationId xmlns:a16="http://schemas.microsoft.com/office/drawing/2014/main" id="{29E204AA-E697-4FC4-908E-949E29E3206A}"/>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000" b="1" dirty="0">
                <a:solidFill>
                  <a:prstClr val="white"/>
                </a:solidFill>
                <a:latin typeface="游ゴシック" panose="020F0502020204030204"/>
                <a:ea typeface="游ゴシック" panose="020B0400000000000000" pitchFamily="50" charset="-128"/>
              </a:rPr>
              <a:t>１３</a:t>
            </a:r>
            <a:r>
              <a:rPr kumimoji="1" lang="en-US" altLang="ja-JP"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発達障がい者支援センターの相談機能について</a:t>
            </a:r>
          </a:p>
        </p:txBody>
      </p:sp>
      <p:sp>
        <p:nvSpPr>
          <p:cNvPr id="6" name="テキスト ボックス 5">
            <a:extLst>
              <a:ext uri="{FF2B5EF4-FFF2-40B4-BE49-F238E27FC236}">
                <a16:creationId xmlns:a16="http://schemas.microsoft.com/office/drawing/2014/main" id="{AD65C0A6-98E0-4670-8A52-7725B44978D1}"/>
              </a:ext>
            </a:extLst>
          </p:cNvPr>
          <p:cNvSpPr txBox="1"/>
          <p:nvPr/>
        </p:nvSpPr>
        <p:spPr>
          <a:xfrm>
            <a:off x="324176" y="814493"/>
            <a:ext cx="4403099"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1600" b="1" dirty="0"/>
              <a:t>発達障がい者支援センターの基本的な機能</a:t>
            </a:r>
            <a:endParaRPr kumimoji="1" lang="en-US" altLang="ja-JP" sz="1600" b="1" dirty="0"/>
          </a:p>
        </p:txBody>
      </p:sp>
      <p:graphicFrame>
        <p:nvGraphicFramePr>
          <p:cNvPr id="7" name="図表 6">
            <a:extLst>
              <a:ext uri="{FF2B5EF4-FFF2-40B4-BE49-F238E27FC236}">
                <a16:creationId xmlns:a16="http://schemas.microsoft.com/office/drawing/2014/main" id="{B60438C0-DFA8-4B11-BFF2-F222AE87A901}"/>
              </a:ext>
            </a:extLst>
          </p:cNvPr>
          <p:cNvGraphicFramePr/>
          <p:nvPr>
            <p:extLst>
              <p:ext uri="{D42A27DB-BD31-4B8C-83A1-F6EECF244321}">
                <p14:modId xmlns:p14="http://schemas.microsoft.com/office/powerpoint/2010/main" val="85044291"/>
              </p:ext>
            </p:extLst>
          </p:nvPr>
        </p:nvGraphicFramePr>
        <p:xfrm>
          <a:off x="324176" y="1393471"/>
          <a:ext cx="5697062" cy="4650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テキスト ボックス 7">
            <a:extLst>
              <a:ext uri="{FF2B5EF4-FFF2-40B4-BE49-F238E27FC236}">
                <a16:creationId xmlns:a16="http://schemas.microsoft.com/office/drawing/2014/main" id="{7E0A14B1-08B1-4D4A-A780-26A0530E7073}"/>
              </a:ext>
            </a:extLst>
          </p:cNvPr>
          <p:cNvSpPr txBox="1"/>
          <p:nvPr/>
        </p:nvSpPr>
        <p:spPr>
          <a:xfrm>
            <a:off x="1216325" y="6283931"/>
            <a:ext cx="4879675" cy="261610"/>
          </a:xfrm>
          <a:prstGeom prst="rect">
            <a:avLst/>
          </a:prstGeom>
          <a:noFill/>
        </p:spPr>
        <p:txBody>
          <a:bodyPr wrap="square" rtlCol="0">
            <a:spAutoFit/>
          </a:bodyPr>
          <a:lstStyle/>
          <a:p>
            <a:r>
              <a:rPr lang="ja-JP" altLang="en-US" sz="1100" dirty="0"/>
              <a:t>基本的な機能については</a:t>
            </a:r>
            <a:r>
              <a:rPr kumimoji="1" lang="ja-JP" altLang="en-US" sz="1100" dirty="0"/>
              <a:t>発達障害者支援センター運営事業実施要綱に規定</a:t>
            </a:r>
          </a:p>
        </p:txBody>
      </p:sp>
      <p:sp>
        <p:nvSpPr>
          <p:cNvPr id="9" name="右中かっこ 8">
            <a:extLst>
              <a:ext uri="{FF2B5EF4-FFF2-40B4-BE49-F238E27FC236}">
                <a16:creationId xmlns:a16="http://schemas.microsoft.com/office/drawing/2014/main" id="{678A4525-E1A7-4986-92B0-2F7AA9F0C007}"/>
              </a:ext>
            </a:extLst>
          </p:cNvPr>
          <p:cNvSpPr/>
          <p:nvPr/>
        </p:nvSpPr>
        <p:spPr>
          <a:xfrm>
            <a:off x="5940725" y="1456609"/>
            <a:ext cx="362310" cy="2613803"/>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517D3E5-FFD1-411A-A886-AC6955D60B24}"/>
              </a:ext>
            </a:extLst>
          </p:cNvPr>
          <p:cNvSpPr txBox="1"/>
          <p:nvPr/>
        </p:nvSpPr>
        <p:spPr>
          <a:xfrm>
            <a:off x="6205268" y="1640125"/>
            <a:ext cx="362310" cy="224676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a:t>相</a:t>
            </a:r>
            <a:endParaRPr kumimoji="1" lang="en-US" altLang="ja-JP" sz="1400" dirty="0"/>
          </a:p>
          <a:p>
            <a:r>
              <a:rPr kumimoji="1" lang="ja-JP" altLang="en-US" sz="1400" dirty="0"/>
              <a:t>談</a:t>
            </a:r>
            <a:endParaRPr kumimoji="1" lang="en-US" altLang="ja-JP" sz="1400" dirty="0"/>
          </a:p>
          <a:p>
            <a:r>
              <a:rPr kumimoji="1" lang="ja-JP" altLang="en-US" sz="1400" dirty="0"/>
              <a:t>機</a:t>
            </a:r>
            <a:endParaRPr kumimoji="1" lang="en-US" altLang="ja-JP" sz="1400" dirty="0"/>
          </a:p>
          <a:p>
            <a:r>
              <a:rPr kumimoji="1" lang="ja-JP" altLang="en-US" sz="1400" dirty="0"/>
              <a:t>能を有する支援</a:t>
            </a:r>
          </a:p>
        </p:txBody>
      </p:sp>
      <p:sp>
        <p:nvSpPr>
          <p:cNvPr id="11" name="テキスト ボックス 10">
            <a:extLst>
              <a:ext uri="{FF2B5EF4-FFF2-40B4-BE49-F238E27FC236}">
                <a16:creationId xmlns:a16="http://schemas.microsoft.com/office/drawing/2014/main" id="{3A0143C1-B5B7-4E30-82BB-9AE9B157AA22}"/>
              </a:ext>
            </a:extLst>
          </p:cNvPr>
          <p:cNvSpPr txBox="1"/>
          <p:nvPr/>
        </p:nvSpPr>
        <p:spPr>
          <a:xfrm>
            <a:off x="6832122" y="814493"/>
            <a:ext cx="1915063"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1600" b="1" dirty="0"/>
              <a:t>相談支援の内容</a:t>
            </a:r>
            <a:endParaRPr kumimoji="1" lang="en-US" altLang="ja-JP" sz="1600" b="1" dirty="0"/>
          </a:p>
        </p:txBody>
      </p:sp>
      <p:sp>
        <p:nvSpPr>
          <p:cNvPr id="12" name="テキスト ボックス 11">
            <a:extLst>
              <a:ext uri="{FF2B5EF4-FFF2-40B4-BE49-F238E27FC236}">
                <a16:creationId xmlns:a16="http://schemas.microsoft.com/office/drawing/2014/main" id="{CB3D7017-2F6E-4EFC-B4E8-C637458F0B92}"/>
              </a:ext>
            </a:extLst>
          </p:cNvPr>
          <p:cNvSpPr txBox="1"/>
          <p:nvPr/>
        </p:nvSpPr>
        <p:spPr>
          <a:xfrm>
            <a:off x="6832122" y="1275217"/>
            <a:ext cx="4924929" cy="181588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a:t>発達障がい者や家族からの多様な相談に応じ、地域における生活を可能にするための相談支援を行うもの。</a:t>
            </a:r>
            <a:endParaRPr kumimoji="1" lang="en-US" altLang="ja-JP" sz="1400" dirty="0"/>
          </a:p>
          <a:p>
            <a:r>
              <a:rPr kumimoji="1" lang="ja-JP" altLang="en-US" sz="1400" dirty="0"/>
              <a:t>相談支援は、地域の障がい者が、住み慣れた地域で安心してその人らしい生活を継続していくことができるようにするため、どのような支援が必要かを把握し、地域における適切なサービス、関係機関及び制度の利用につなげる等の支援を行うもの。</a:t>
            </a:r>
            <a:endParaRPr kumimoji="1" lang="en-US" altLang="ja-JP" sz="1400" dirty="0"/>
          </a:p>
          <a:p>
            <a:r>
              <a:rPr kumimoji="1" lang="ja-JP" altLang="en-US" sz="1400" dirty="0"/>
              <a:t>（発達障害者支援センター運営マニュアルより）</a:t>
            </a:r>
          </a:p>
        </p:txBody>
      </p:sp>
      <p:sp>
        <p:nvSpPr>
          <p:cNvPr id="13" name="テキスト ボックス 12">
            <a:extLst>
              <a:ext uri="{FF2B5EF4-FFF2-40B4-BE49-F238E27FC236}">
                <a16:creationId xmlns:a16="http://schemas.microsoft.com/office/drawing/2014/main" id="{49498521-0C8B-4535-9578-2F78D9147A6D}"/>
              </a:ext>
            </a:extLst>
          </p:cNvPr>
          <p:cNvSpPr txBox="1"/>
          <p:nvPr/>
        </p:nvSpPr>
        <p:spPr>
          <a:xfrm>
            <a:off x="6832122" y="3487931"/>
            <a:ext cx="4270074"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1400" b="1" dirty="0"/>
              <a:t>相談支援・発達支援・就労支援実施に必要なもの</a:t>
            </a:r>
            <a:endParaRPr kumimoji="1" lang="en-US" altLang="ja-JP" sz="1400" b="1" dirty="0"/>
          </a:p>
        </p:txBody>
      </p:sp>
      <p:sp>
        <p:nvSpPr>
          <p:cNvPr id="14" name="テキスト ボックス 13">
            <a:extLst>
              <a:ext uri="{FF2B5EF4-FFF2-40B4-BE49-F238E27FC236}">
                <a16:creationId xmlns:a16="http://schemas.microsoft.com/office/drawing/2014/main" id="{045EE173-F427-46CE-9876-451A02B13F40}"/>
              </a:ext>
            </a:extLst>
          </p:cNvPr>
          <p:cNvSpPr txBox="1"/>
          <p:nvPr/>
        </p:nvSpPr>
        <p:spPr>
          <a:xfrm>
            <a:off x="6841501" y="3886894"/>
            <a:ext cx="4924929" cy="2031325"/>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l"/>
            </a:pPr>
            <a:r>
              <a:rPr kumimoji="1" lang="ja-JP" altLang="en-US" sz="1400" dirty="0"/>
              <a:t>発達障害者支援センターの管理責任者を定めること</a:t>
            </a:r>
            <a:endParaRPr kumimoji="1" lang="en-US" altLang="ja-JP" sz="1400" dirty="0"/>
          </a:p>
          <a:p>
            <a:pPr marL="285750" indent="-285750">
              <a:buFont typeface="Wingdings" panose="05000000000000000000" pitchFamily="2" charset="2"/>
              <a:buChar char="l"/>
            </a:pPr>
            <a:endParaRPr kumimoji="1" lang="en-US" altLang="ja-JP" sz="1400" dirty="0"/>
          </a:p>
          <a:p>
            <a:pPr marL="285750" indent="-285750">
              <a:buFont typeface="Wingdings" panose="05000000000000000000" pitchFamily="2" charset="2"/>
              <a:buChar char="l"/>
            </a:pPr>
            <a:r>
              <a:rPr kumimoji="1" lang="ja-JP" altLang="en-US" sz="1400" dirty="0"/>
              <a:t>事業を担当する職員を</a:t>
            </a:r>
            <a:r>
              <a:rPr kumimoji="1" lang="ja-JP" altLang="en-US" sz="1400" u="sng" dirty="0"/>
              <a:t>常勤専任</a:t>
            </a:r>
            <a:r>
              <a:rPr kumimoji="1" lang="ja-JP" altLang="en-US" sz="1400" dirty="0"/>
              <a:t>として配置すること</a:t>
            </a:r>
            <a:endParaRPr kumimoji="1" lang="en-US" altLang="ja-JP" sz="1400" dirty="0"/>
          </a:p>
          <a:p>
            <a:r>
              <a:rPr lang="ja-JP" altLang="en-US" sz="1400" dirty="0"/>
              <a:t>　　</a:t>
            </a:r>
            <a:r>
              <a:rPr lang="en-US" altLang="ja-JP" sz="1400" dirty="0"/>
              <a:t>※</a:t>
            </a:r>
            <a:r>
              <a:rPr lang="ja-JP" altLang="en-US" sz="1400" dirty="0"/>
              <a:t>相談支援の担当職員は社会福祉士（又は同等と知</a:t>
            </a:r>
            <a:endParaRPr lang="en-US" altLang="ja-JP" sz="1400" dirty="0"/>
          </a:p>
          <a:p>
            <a:r>
              <a:rPr lang="ja-JP" altLang="en-US" sz="1400" dirty="0"/>
              <a:t>　　　事が認める者）</a:t>
            </a:r>
            <a:endParaRPr lang="en-US" altLang="ja-JP" sz="1400" dirty="0"/>
          </a:p>
          <a:p>
            <a:r>
              <a:rPr kumimoji="1" lang="ja-JP" altLang="en-US" sz="1400" dirty="0"/>
              <a:t>　　</a:t>
            </a:r>
            <a:r>
              <a:rPr kumimoji="1" lang="en-US" altLang="ja-JP" sz="1400" dirty="0"/>
              <a:t>※</a:t>
            </a:r>
            <a:r>
              <a:rPr kumimoji="1" lang="ja-JP" altLang="en-US" sz="1400" dirty="0"/>
              <a:t>３つの支援をすべて行う場合</a:t>
            </a:r>
            <a:r>
              <a:rPr kumimoji="1" lang="en-US" altLang="ja-JP" sz="1400" dirty="0"/>
              <a:t>3</a:t>
            </a:r>
            <a:r>
              <a:rPr kumimoji="1" lang="ja-JP" altLang="en-US" sz="1400" dirty="0"/>
              <a:t>名必要</a:t>
            </a:r>
            <a:endParaRPr kumimoji="1" lang="en-US" altLang="ja-JP" sz="1400" dirty="0"/>
          </a:p>
          <a:p>
            <a:endParaRPr kumimoji="1" lang="ja-JP" altLang="en-US" sz="1400" dirty="0"/>
          </a:p>
          <a:p>
            <a:pPr marL="285750" indent="-285750">
              <a:buFont typeface="Wingdings" panose="05000000000000000000" pitchFamily="2" charset="2"/>
              <a:buChar char="l"/>
            </a:pPr>
            <a:r>
              <a:rPr kumimoji="1" lang="ja-JP" altLang="en-US" sz="1400" dirty="0"/>
              <a:t> 次の設備を設けること（付置施設との共有可）</a:t>
            </a:r>
            <a:endParaRPr kumimoji="1" lang="en-US" altLang="ja-JP" sz="1400" dirty="0"/>
          </a:p>
          <a:p>
            <a:r>
              <a:rPr lang="ja-JP" altLang="en-US" sz="1400" dirty="0"/>
              <a:t>　　</a:t>
            </a:r>
            <a:r>
              <a:rPr kumimoji="1" lang="ja-JP" altLang="en-US" sz="1400" dirty="0"/>
              <a:t>①相談室等</a:t>
            </a:r>
            <a:r>
              <a:rPr lang="ja-JP" altLang="en-US" sz="1400" dirty="0"/>
              <a:t>　</a:t>
            </a:r>
            <a:r>
              <a:rPr kumimoji="1" lang="ja-JP" altLang="en-US" sz="1400" dirty="0"/>
              <a:t>②事務所</a:t>
            </a:r>
            <a:r>
              <a:rPr lang="ja-JP" altLang="en-US" sz="1400" dirty="0"/>
              <a:t>　</a:t>
            </a:r>
            <a:r>
              <a:rPr kumimoji="1" lang="ja-JP" altLang="en-US" sz="1400" dirty="0"/>
              <a:t>③便所　④その他必要な設備</a:t>
            </a:r>
          </a:p>
        </p:txBody>
      </p:sp>
    </p:spTree>
    <p:extLst>
      <p:ext uri="{BB962C8B-B14F-4D97-AF65-F5344CB8AC3E}">
        <p14:creationId xmlns:p14="http://schemas.microsoft.com/office/powerpoint/2010/main" val="55134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E80B679-2EAA-4BFC-A267-1BE866E951F8}"/>
              </a:ext>
            </a:extLst>
          </p:cNvPr>
          <p:cNvSpPr>
            <a:spLocks noGrp="1"/>
          </p:cNvSpPr>
          <p:nvPr>
            <p:ph type="sldNum" sz="quarter" idx="12"/>
          </p:nvPr>
        </p:nvSpPr>
        <p:spPr/>
        <p:txBody>
          <a:bodyPr/>
          <a:lstStyle/>
          <a:p>
            <a:fld id="{BDA3839F-8F31-49AD-9A69-7A194C78B29C}" type="slidenum">
              <a:rPr kumimoji="1" lang="ja-JP" altLang="en-US" smtClean="0"/>
              <a:t>15</a:t>
            </a:fld>
            <a:endParaRPr kumimoji="1" lang="ja-JP" altLang="en-US"/>
          </a:p>
        </p:txBody>
      </p:sp>
      <p:sp>
        <p:nvSpPr>
          <p:cNvPr id="3" name="タイトル 1">
            <a:extLst>
              <a:ext uri="{FF2B5EF4-FFF2-40B4-BE49-F238E27FC236}">
                <a16:creationId xmlns:a16="http://schemas.microsoft.com/office/drawing/2014/main" id="{8911E985-32F3-46CF-8B84-AFE39131050D}"/>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000" b="1" dirty="0">
                <a:solidFill>
                  <a:prstClr val="white"/>
                </a:solidFill>
                <a:latin typeface="游ゴシック" panose="020F0502020204030204"/>
                <a:ea typeface="游ゴシック" panose="020B0400000000000000" pitchFamily="50" charset="-128"/>
              </a:rPr>
              <a:t>１４</a:t>
            </a:r>
            <a:r>
              <a:rPr kumimoji="1" lang="en-US" altLang="ja-JP"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圏域発達障がい者支援センターへの相談機能</a:t>
            </a:r>
            <a:r>
              <a:rPr lang="ja-JP" altLang="en-US" sz="2000" b="1" dirty="0">
                <a:solidFill>
                  <a:prstClr val="white"/>
                </a:solidFill>
                <a:latin typeface="游ゴシック" panose="020F0502020204030204"/>
                <a:ea typeface="游ゴシック" panose="020B0400000000000000" pitchFamily="50" charset="-128"/>
              </a:rPr>
              <a:t>の付加</a:t>
            </a: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について</a:t>
            </a:r>
          </a:p>
        </p:txBody>
      </p:sp>
      <p:sp>
        <p:nvSpPr>
          <p:cNvPr id="7" name="テキスト ボックス 6">
            <a:extLst>
              <a:ext uri="{FF2B5EF4-FFF2-40B4-BE49-F238E27FC236}">
                <a16:creationId xmlns:a16="http://schemas.microsoft.com/office/drawing/2014/main" id="{6468EECB-A6A1-48AF-A7D9-95DF5A9158CB}"/>
              </a:ext>
            </a:extLst>
          </p:cNvPr>
          <p:cNvSpPr txBox="1"/>
          <p:nvPr/>
        </p:nvSpPr>
        <p:spPr>
          <a:xfrm>
            <a:off x="285121" y="707256"/>
            <a:ext cx="3950449"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相談機能の付加についての検討結果</a:t>
            </a:r>
          </a:p>
        </p:txBody>
      </p:sp>
      <p:sp>
        <p:nvSpPr>
          <p:cNvPr id="9" name="テキスト ボックス 8">
            <a:extLst>
              <a:ext uri="{FF2B5EF4-FFF2-40B4-BE49-F238E27FC236}">
                <a16:creationId xmlns:a16="http://schemas.microsoft.com/office/drawing/2014/main" id="{C21812FD-29F9-48BF-BA10-ECCF9A61E1EE}"/>
              </a:ext>
            </a:extLst>
          </p:cNvPr>
          <p:cNvSpPr txBox="1"/>
          <p:nvPr/>
        </p:nvSpPr>
        <p:spPr>
          <a:xfrm>
            <a:off x="838200" y="5539868"/>
            <a:ext cx="7000193" cy="1092607"/>
          </a:xfrm>
          <a:prstGeom prst="rect">
            <a:avLst/>
          </a:prstGeom>
          <a:solidFill>
            <a:schemeClr val="accent2">
              <a:lumMod val="20000"/>
              <a:lumOff val="80000"/>
            </a:schemeClr>
          </a:solid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ja-JP" altLang="en-US" sz="1300" dirty="0"/>
              <a:t>発達障がいの専門相談機能は引き続き中核センターが担い、</a:t>
            </a:r>
            <a:r>
              <a:rPr kumimoji="1" lang="ja-JP" altLang="en-US" sz="1300" dirty="0"/>
              <a:t>圏域発達障がい者支援センターは中核センターと連携して機関支援を行うことにより、市町村等の一次支援機関の支援力の向上をまずは重点的に図っていくことが重要</a:t>
            </a:r>
            <a:endParaRPr kumimoji="1" lang="en-US" altLang="ja-JP" sz="1300" dirty="0"/>
          </a:p>
          <a:p>
            <a:pPr marL="285750" indent="-285750">
              <a:buFont typeface="Wingdings" panose="05000000000000000000" pitchFamily="2" charset="2"/>
              <a:buChar char="Ø"/>
            </a:pPr>
            <a:r>
              <a:rPr lang="ja-JP" altLang="en-US" sz="1300" dirty="0"/>
              <a:t>そのうえで、発達障がい児者の支援にあたって、発達障がい者支援センターがどのような役割を担っていくべきか、検討を重ねていく必要がある</a:t>
            </a:r>
            <a:endParaRPr kumimoji="1" lang="en-US" altLang="ja-JP" sz="1300" dirty="0"/>
          </a:p>
        </p:txBody>
      </p:sp>
      <p:graphicFrame>
        <p:nvGraphicFramePr>
          <p:cNvPr id="12" name="表 10">
            <a:extLst>
              <a:ext uri="{FF2B5EF4-FFF2-40B4-BE49-F238E27FC236}">
                <a16:creationId xmlns:a16="http://schemas.microsoft.com/office/drawing/2014/main" id="{B2D79439-B866-4650-AFB0-816755A38E01}"/>
              </a:ext>
            </a:extLst>
          </p:cNvPr>
          <p:cNvGraphicFramePr>
            <a:graphicFrameLocks noGrp="1"/>
          </p:cNvGraphicFramePr>
          <p:nvPr>
            <p:extLst>
              <p:ext uri="{D42A27DB-BD31-4B8C-83A1-F6EECF244321}">
                <p14:modId xmlns:p14="http://schemas.microsoft.com/office/powerpoint/2010/main" val="3568049556"/>
              </p:ext>
            </p:extLst>
          </p:nvPr>
        </p:nvGraphicFramePr>
        <p:xfrm>
          <a:off x="8117456" y="3643088"/>
          <a:ext cx="3873261" cy="2267329"/>
        </p:xfrm>
        <a:graphic>
          <a:graphicData uri="http://schemas.openxmlformats.org/drawingml/2006/table">
            <a:tbl>
              <a:tblPr firstRow="1" bandRow="1">
                <a:tableStyleId>{9DCAF9ED-07DC-4A11-8D7F-57B35C25682E}</a:tableStyleId>
              </a:tblPr>
              <a:tblGrid>
                <a:gridCol w="861823">
                  <a:extLst>
                    <a:ext uri="{9D8B030D-6E8A-4147-A177-3AD203B41FA5}">
                      <a16:colId xmlns:a16="http://schemas.microsoft.com/office/drawing/2014/main" val="3741064097"/>
                    </a:ext>
                  </a:extLst>
                </a:gridCol>
                <a:gridCol w="2080268">
                  <a:extLst>
                    <a:ext uri="{9D8B030D-6E8A-4147-A177-3AD203B41FA5}">
                      <a16:colId xmlns:a16="http://schemas.microsoft.com/office/drawing/2014/main" val="4209684795"/>
                    </a:ext>
                  </a:extLst>
                </a:gridCol>
                <a:gridCol w="931170">
                  <a:extLst>
                    <a:ext uri="{9D8B030D-6E8A-4147-A177-3AD203B41FA5}">
                      <a16:colId xmlns:a16="http://schemas.microsoft.com/office/drawing/2014/main" val="4240989627"/>
                    </a:ext>
                  </a:extLst>
                </a:gridCol>
              </a:tblGrid>
              <a:tr h="306332">
                <a:tc>
                  <a:txBody>
                    <a:bodyPr/>
                    <a:lstStyle/>
                    <a:p>
                      <a:r>
                        <a:rPr kumimoji="1" lang="ja-JP" altLang="en-US" sz="1100" b="0" dirty="0">
                          <a:solidFill>
                            <a:schemeClr val="tx1"/>
                          </a:solidFill>
                        </a:rPr>
                        <a:t>都道府県</a:t>
                      </a:r>
                    </a:p>
                  </a:txBody>
                  <a:tcPr>
                    <a:solidFill>
                      <a:schemeClr val="accent2">
                        <a:lumMod val="40000"/>
                        <a:lumOff val="60000"/>
                      </a:schemeClr>
                    </a:solidFill>
                  </a:tcPr>
                </a:tc>
                <a:tc>
                  <a:txBody>
                    <a:bodyPr/>
                    <a:lstStyle/>
                    <a:p>
                      <a:r>
                        <a:rPr kumimoji="1" lang="ja-JP" altLang="en-US" sz="1100" b="0" dirty="0">
                          <a:solidFill>
                            <a:schemeClr val="tx1"/>
                          </a:solidFill>
                        </a:rPr>
                        <a:t>人口</a:t>
                      </a:r>
                    </a:p>
                  </a:txBody>
                  <a:tcPr>
                    <a:solidFill>
                      <a:schemeClr val="accent2">
                        <a:lumMod val="40000"/>
                        <a:lumOff val="60000"/>
                      </a:schemeClr>
                    </a:solidFill>
                  </a:tcPr>
                </a:tc>
                <a:tc>
                  <a:txBody>
                    <a:bodyPr/>
                    <a:lstStyle/>
                    <a:p>
                      <a:r>
                        <a:rPr kumimoji="1" lang="ja-JP" altLang="en-US" sz="1100" b="0" dirty="0">
                          <a:solidFill>
                            <a:schemeClr val="tx1"/>
                          </a:solidFill>
                        </a:rPr>
                        <a:t>センター数</a:t>
                      </a:r>
                      <a:endParaRPr kumimoji="1" lang="en-US" altLang="ja-JP" sz="1100" b="0"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796733903"/>
                  </a:ext>
                </a:extLst>
              </a:tr>
              <a:tr h="315077">
                <a:tc>
                  <a:txBody>
                    <a:bodyPr/>
                    <a:lstStyle/>
                    <a:p>
                      <a:r>
                        <a:rPr kumimoji="1" lang="ja-JP" altLang="en-US" sz="1100" dirty="0"/>
                        <a:t>東京都</a:t>
                      </a:r>
                    </a:p>
                  </a:txBody>
                  <a:tcPr/>
                </a:tc>
                <a:tc>
                  <a:txBody>
                    <a:bodyPr/>
                    <a:lstStyle/>
                    <a:p>
                      <a:r>
                        <a:rPr kumimoji="1" lang="en-US" altLang="ja-JP" sz="1200" dirty="0"/>
                        <a:t>1,384</a:t>
                      </a:r>
                      <a:r>
                        <a:rPr kumimoji="1" lang="ja-JP" altLang="en-US" sz="1200" dirty="0"/>
                        <a:t>万人</a:t>
                      </a:r>
                      <a:r>
                        <a:rPr kumimoji="1" lang="en-US" altLang="ja-JP" sz="1200" dirty="0"/>
                        <a:t>(1,384</a:t>
                      </a:r>
                      <a:r>
                        <a:rPr kumimoji="1" lang="ja-JP" altLang="en-US" sz="1200" dirty="0"/>
                        <a:t>万人</a:t>
                      </a:r>
                      <a:r>
                        <a:rPr kumimoji="1" lang="en-US" altLang="ja-JP" sz="1200" dirty="0"/>
                        <a:t>)</a:t>
                      </a:r>
                      <a:endParaRPr kumimoji="1" lang="ja-JP" altLang="en-US" sz="1200" dirty="0"/>
                    </a:p>
                  </a:txBody>
                  <a:tcPr/>
                </a:tc>
                <a:tc>
                  <a:txBody>
                    <a:bodyPr/>
                    <a:lstStyle/>
                    <a:p>
                      <a:r>
                        <a:rPr kumimoji="1" lang="en-US" altLang="ja-JP" sz="1200" dirty="0"/>
                        <a:t>2(2)</a:t>
                      </a:r>
                      <a:endParaRPr kumimoji="1" lang="ja-JP" altLang="en-US" sz="1200" dirty="0"/>
                    </a:p>
                  </a:txBody>
                  <a:tcPr/>
                </a:tc>
                <a:extLst>
                  <a:ext uri="{0D108BD9-81ED-4DB2-BD59-A6C34878D82A}">
                    <a16:rowId xmlns:a16="http://schemas.microsoft.com/office/drawing/2014/main" val="3287566856"/>
                  </a:ext>
                </a:extLst>
              </a:tr>
              <a:tr h="246697">
                <a:tc>
                  <a:txBody>
                    <a:bodyPr/>
                    <a:lstStyle/>
                    <a:p>
                      <a:r>
                        <a:rPr kumimoji="1" lang="ja-JP" altLang="en-US" sz="1100" dirty="0"/>
                        <a:t>神奈川県</a:t>
                      </a:r>
                    </a:p>
                  </a:txBody>
                  <a:tcPr/>
                </a:tc>
                <a:tc>
                  <a:txBody>
                    <a:bodyPr/>
                    <a:lstStyle/>
                    <a:p>
                      <a:r>
                        <a:rPr kumimoji="1" lang="en-US" altLang="ja-JP" sz="1200" dirty="0"/>
                        <a:t>912</a:t>
                      </a:r>
                      <a:r>
                        <a:rPr kumimoji="1" lang="ja-JP" altLang="en-US" sz="1200" dirty="0"/>
                        <a:t>万人</a:t>
                      </a:r>
                      <a:r>
                        <a:rPr kumimoji="1" lang="en-US" altLang="ja-JP" sz="1200" dirty="0"/>
                        <a:t>(307</a:t>
                      </a:r>
                      <a:r>
                        <a:rPr kumimoji="1" lang="ja-JP" altLang="en-US" sz="1200" dirty="0"/>
                        <a:t>万人</a:t>
                      </a:r>
                      <a:r>
                        <a:rPr kumimoji="1" lang="en-US" altLang="ja-JP" sz="1200" dirty="0"/>
                        <a:t>)</a:t>
                      </a:r>
                      <a:endParaRPr kumimoji="1" lang="ja-JP" altLang="en-US" sz="1200" dirty="0"/>
                    </a:p>
                  </a:txBody>
                  <a:tcPr/>
                </a:tc>
                <a:tc>
                  <a:txBody>
                    <a:bodyPr/>
                    <a:lstStyle/>
                    <a:p>
                      <a:r>
                        <a:rPr kumimoji="1" lang="en-US" altLang="ja-JP" sz="1200" dirty="0"/>
                        <a:t>7(1)</a:t>
                      </a:r>
                      <a:endParaRPr kumimoji="1" lang="ja-JP" altLang="en-US" sz="1200" dirty="0"/>
                    </a:p>
                  </a:txBody>
                  <a:tcPr/>
                </a:tc>
                <a:extLst>
                  <a:ext uri="{0D108BD9-81ED-4DB2-BD59-A6C34878D82A}">
                    <a16:rowId xmlns:a16="http://schemas.microsoft.com/office/drawing/2014/main" val="1427567114"/>
                  </a:ext>
                </a:extLst>
              </a:tr>
              <a:tr h="246697">
                <a:tc>
                  <a:txBody>
                    <a:bodyPr/>
                    <a:lstStyle/>
                    <a:p>
                      <a:r>
                        <a:rPr kumimoji="1" lang="ja-JP" altLang="en-US" sz="1100" dirty="0"/>
                        <a:t>大阪府</a:t>
                      </a:r>
                    </a:p>
                  </a:txBody>
                  <a:tcPr/>
                </a:tc>
                <a:tc>
                  <a:txBody>
                    <a:bodyPr/>
                    <a:lstStyle/>
                    <a:p>
                      <a:r>
                        <a:rPr kumimoji="1" lang="en-US" altLang="ja-JP" sz="1200" dirty="0"/>
                        <a:t>878</a:t>
                      </a:r>
                      <a:r>
                        <a:rPr kumimoji="1" lang="ja-JP" altLang="en-US" sz="1200" dirty="0"/>
                        <a:t>万人</a:t>
                      </a:r>
                      <a:r>
                        <a:rPr kumimoji="1" lang="en-US" altLang="ja-JP" sz="1200" dirty="0"/>
                        <a:t>(520</a:t>
                      </a:r>
                      <a:r>
                        <a:rPr kumimoji="1" lang="ja-JP" altLang="en-US" sz="1200" dirty="0"/>
                        <a:t>万人</a:t>
                      </a:r>
                      <a:r>
                        <a:rPr kumimoji="1" lang="en-US" altLang="ja-JP" sz="1200" dirty="0"/>
                        <a:t>)</a:t>
                      </a:r>
                      <a:endParaRPr kumimoji="1" lang="ja-JP" altLang="en-US" sz="1200" dirty="0"/>
                    </a:p>
                  </a:txBody>
                  <a:tcPr/>
                </a:tc>
                <a:tc>
                  <a:txBody>
                    <a:bodyPr/>
                    <a:lstStyle/>
                    <a:p>
                      <a:r>
                        <a:rPr kumimoji="1" lang="en-US" altLang="ja-JP" sz="1200" dirty="0"/>
                        <a:t>3(1)</a:t>
                      </a:r>
                      <a:endParaRPr kumimoji="1" lang="ja-JP" altLang="en-US" sz="1200" dirty="0"/>
                    </a:p>
                  </a:txBody>
                  <a:tcPr/>
                </a:tc>
                <a:extLst>
                  <a:ext uri="{0D108BD9-81ED-4DB2-BD59-A6C34878D82A}">
                    <a16:rowId xmlns:a16="http://schemas.microsoft.com/office/drawing/2014/main" val="318944949"/>
                  </a:ext>
                </a:extLst>
              </a:tr>
              <a:tr h="246697">
                <a:tc>
                  <a:txBody>
                    <a:bodyPr/>
                    <a:lstStyle/>
                    <a:p>
                      <a:r>
                        <a:rPr kumimoji="1" lang="ja-JP" altLang="en-US" sz="1100" dirty="0"/>
                        <a:t>愛知県</a:t>
                      </a:r>
                    </a:p>
                  </a:txBody>
                  <a:tcPr/>
                </a:tc>
                <a:tc>
                  <a:txBody>
                    <a:bodyPr/>
                    <a:lstStyle/>
                    <a:p>
                      <a:r>
                        <a:rPr kumimoji="1" lang="en-US" altLang="ja-JP" sz="1200" dirty="0"/>
                        <a:t>751</a:t>
                      </a:r>
                      <a:r>
                        <a:rPr kumimoji="1" lang="ja-JP" altLang="en-US" sz="1200" dirty="0"/>
                        <a:t>万人</a:t>
                      </a:r>
                      <a:r>
                        <a:rPr kumimoji="1" lang="en-US" altLang="ja-JP" sz="1200" dirty="0"/>
                        <a:t>(518</a:t>
                      </a:r>
                      <a:r>
                        <a:rPr kumimoji="1" lang="ja-JP" altLang="en-US" sz="1200" dirty="0"/>
                        <a:t>万人</a:t>
                      </a:r>
                      <a:r>
                        <a:rPr kumimoji="1" lang="en-US" altLang="ja-JP" sz="1200" dirty="0"/>
                        <a:t>)</a:t>
                      </a:r>
                      <a:endParaRPr kumimoji="1" lang="ja-JP" altLang="en-US" sz="1200" dirty="0"/>
                    </a:p>
                  </a:txBody>
                  <a:tcPr/>
                </a:tc>
                <a:tc>
                  <a:txBody>
                    <a:bodyPr/>
                    <a:lstStyle/>
                    <a:p>
                      <a:r>
                        <a:rPr kumimoji="1" lang="en-US" altLang="ja-JP" sz="1200" dirty="0"/>
                        <a:t>2(1)</a:t>
                      </a:r>
                      <a:endParaRPr kumimoji="1" lang="ja-JP" altLang="en-US" sz="1200" dirty="0"/>
                    </a:p>
                  </a:txBody>
                  <a:tcPr/>
                </a:tc>
                <a:extLst>
                  <a:ext uri="{0D108BD9-81ED-4DB2-BD59-A6C34878D82A}">
                    <a16:rowId xmlns:a16="http://schemas.microsoft.com/office/drawing/2014/main" val="1511303349"/>
                  </a:ext>
                </a:extLst>
              </a:tr>
              <a:tr h="246697">
                <a:tc>
                  <a:txBody>
                    <a:bodyPr/>
                    <a:lstStyle/>
                    <a:p>
                      <a:r>
                        <a:rPr kumimoji="1" lang="ja-JP" altLang="en-US" sz="1100" dirty="0"/>
                        <a:t>埼玉県</a:t>
                      </a:r>
                    </a:p>
                  </a:txBody>
                  <a:tcPr/>
                </a:tc>
                <a:tc>
                  <a:txBody>
                    <a:bodyPr/>
                    <a:lstStyle/>
                    <a:p>
                      <a:r>
                        <a:rPr kumimoji="1" lang="en-US" altLang="ja-JP" sz="1200" dirty="0"/>
                        <a:t>738</a:t>
                      </a:r>
                      <a:r>
                        <a:rPr kumimoji="1" lang="ja-JP" altLang="en-US" sz="1200" dirty="0"/>
                        <a:t>万人</a:t>
                      </a:r>
                      <a:r>
                        <a:rPr kumimoji="1" lang="en-US" altLang="ja-JP" sz="1200" dirty="0"/>
                        <a:t>(606</a:t>
                      </a:r>
                      <a:r>
                        <a:rPr kumimoji="1" lang="ja-JP" altLang="en-US" sz="1200" dirty="0"/>
                        <a:t>万人</a:t>
                      </a:r>
                      <a:r>
                        <a:rPr kumimoji="1" lang="en-US" altLang="ja-JP" sz="1200" dirty="0"/>
                        <a:t>)</a:t>
                      </a:r>
                      <a:endParaRPr kumimoji="1" lang="ja-JP" altLang="en-US" sz="1200" dirty="0"/>
                    </a:p>
                  </a:txBody>
                  <a:tcPr/>
                </a:tc>
                <a:tc>
                  <a:txBody>
                    <a:bodyPr/>
                    <a:lstStyle/>
                    <a:p>
                      <a:r>
                        <a:rPr kumimoji="1" lang="en-US" altLang="ja-JP" sz="1200" dirty="0"/>
                        <a:t>3(2)</a:t>
                      </a:r>
                      <a:endParaRPr kumimoji="1" lang="ja-JP" altLang="en-US" sz="1200" dirty="0"/>
                    </a:p>
                  </a:txBody>
                  <a:tcPr/>
                </a:tc>
                <a:extLst>
                  <a:ext uri="{0D108BD9-81ED-4DB2-BD59-A6C34878D82A}">
                    <a16:rowId xmlns:a16="http://schemas.microsoft.com/office/drawing/2014/main" val="955005215"/>
                  </a:ext>
                </a:extLst>
              </a:tr>
              <a:tr h="246697">
                <a:tc>
                  <a:txBody>
                    <a:bodyPr/>
                    <a:lstStyle/>
                    <a:p>
                      <a:r>
                        <a:rPr kumimoji="1" lang="ja-JP" altLang="en-US" sz="1100" dirty="0"/>
                        <a:t>千葉県</a:t>
                      </a:r>
                    </a:p>
                  </a:txBody>
                  <a:tcPr/>
                </a:tc>
                <a:tc>
                  <a:txBody>
                    <a:bodyPr/>
                    <a:lstStyle/>
                    <a:p>
                      <a:r>
                        <a:rPr kumimoji="1" lang="en-US" altLang="ja-JP" sz="1200" dirty="0"/>
                        <a:t>631</a:t>
                      </a:r>
                      <a:r>
                        <a:rPr kumimoji="1" lang="ja-JP" altLang="en-US" sz="1200" dirty="0"/>
                        <a:t>万人</a:t>
                      </a:r>
                      <a:r>
                        <a:rPr kumimoji="1" lang="en-US" altLang="ja-JP" sz="1200" dirty="0"/>
                        <a:t>(534</a:t>
                      </a:r>
                      <a:r>
                        <a:rPr kumimoji="1" lang="ja-JP" altLang="en-US" sz="1200" dirty="0"/>
                        <a:t>万人</a:t>
                      </a:r>
                      <a:r>
                        <a:rPr kumimoji="1" lang="en-US" altLang="ja-JP" sz="1200" dirty="0"/>
                        <a:t>)</a:t>
                      </a:r>
                      <a:endParaRPr kumimoji="1" lang="ja-JP" altLang="en-US" sz="1200" dirty="0"/>
                    </a:p>
                  </a:txBody>
                  <a:tcPr/>
                </a:tc>
                <a:tc>
                  <a:txBody>
                    <a:bodyPr/>
                    <a:lstStyle/>
                    <a:p>
                      <a:r>
                        <a:rPr kumimoji="1" lang="en-US" altLang="ja-JP" sz="1200" dirty="0"/>
                        <a:t>3(2)</a:t>
                      </a:r>
                      <a:endParaRPr kumimoji="1" lang="ja-JP" altLang="en-US" sz="1200" dirty="0"/>
                    </a:p>
                  </a:txBody>
                  <a:tcPr/>
                </a:tc>
                <a:extLst>
                  <a:ext uri="{0D108BD9-81ED-4DB2-BD59-A6C34878D82A}">
                    <a16:rowId xmlns:a16="http://schemas.microsoft.com/office/drawing/2014/main" val="1385129488"/>
                  </a:ext>
                </a:extLst>
              </a:tr>
              <a:tr h="246697">
                <a:tc>
                  <a:txBody>
                    <a:bodyPr/>
                    <a:lstStyle/>
                    <a:p>
                      <a:r>
                        <a:rPr kumimoji="1" lang="ja-JP" altLang="en-US" sz="1100" dirty="0"/>
                        <a:t>兵庫県</a:t>
                      </a:r>
                    </a:p>
                  </a:txBody>
                  <a:tcPr/>
                </a:tc>
                <a:tc>
                  <a:txBody>
                    <a:bodyPr/>
                    <a:lstStyle/>
                    <a:p>
                      <a:r>
                        <a:rPr kumimoji="1" lang="en-US" altLang="ja-JP" sz="1200" dirty="0"/>
                        <a:t>546</a:t>
                      </a:r>
                      <a:r>
                        <a:rPr kumimoji="1" lang="ja-JP" altLang="en-US" sz="1200" dirty="0"/>
                        <a:t>万人</a:t>
                      </a:r>
                      <a:r>
                        <a:rPr kumimoji="1" lang="en-US" altLang="ja-JP" sz="1200" dirty="0"/>
                        <a:t>(393</a:t>
                      </a:r>
                      <a:r>
                        <a:rPr kumimoji="1" lang="ja-JP" altLang="en-US" sz="1200" dirty="0"/>
                        <a:t>万人</a:t>
                      </a:r>
                      <a:r>
                        <a:rPr kumimoji="1" lang="en-US" altLang="ja-JP" sz="1200" dirty="0"/>
                        <a:t>)</a:t>
                      </a:r>
                      <a:endParaRPr kumimoji="1" lang="ja-JP" altLang="en-US" sz="1200" dirty="0"/>
                    </a:p>
                  </a:txBody>
                  <a:tcPr/>
                </a:tc>
                <a:tc>
                  <a:txBody>
                    <a:bodyPr/>
                    <a:lstStyle/>
                    <a:p>
                      <a:r>
                        <a:rPr kumimoji="1" lang="en-US" altLang="ja-JP" sz="1200" dirty="0"/>
                        <a:t>7(6)</a:t>
                      </a:r>
                      <a:endParaRPr kumimoji="1" lang="ja-JP" altLang="en-US" sz="1200" dirty="0"/>
                    </a:p>
                  </a:txBody>
                  <a:tcPr/>
                </a:tc>
                <a:extLst>
                  <a:ext uri="{0D108BD9-81ED-4DB2-BD59-A6C34878D82A}">
                    <a16:rowId xmlns:a16="http://schemas.microsoft.com/office/drawing/2014/main" val="1506777661"/>
                  </a:ext>
                </a:extLst>
              </a:tr>
            </a:tbl>
          </a:graphicData>
        </a:graphic>
      </p:graphicFrame>
      <p:sp>
        <p:nvSpPr>
          <p:cNvPr id="13" name="テキスト ボックス 12">
            <a:extLst>
              <a:ext uri="{FF2B5EF4-FFF2-40B4-BE49-F238E27FC236}">
                <a16:creationId xmlns:a16="http://schemas.microsoft.com/office/drawing/2014/main" id="{90BB44B7-7FFB-4219-B272-E6F12672644B}"/>
              </a:ext>
            </a:extLst>
          </p:cNvPr>
          <p:cNvSpPr txBox="1"/>
          <p:nvPr/>
        </p:nvSpPr>
        <p:spPr>
          <a:xfrm>
            <a:off x="7372708" y="768811"/>
            <a:ext cx="3950449" cy="307777"/>
          </a:xfrm>
          <a:prstGeom prst="rect">
            <a:avLst/>
          </a:prstGeom>
          <a:noFill/>
        </p:spPr>
        <p:txBody>
          <a:bodyPr wrap="square" rtlCol="0">
            <a:spAutoFit/>
          </a:bodyPr>
          <a:lstStyle/>
          <a:p>
            <a:r>
              <a:rPr kumimoji="1" lang="ja-JP" altLang="en-US" sz="1400" dirty="0"/>
              <a:t>（参考）都道府県におけるセンター設置数</a:t>
            </a:r>
          </a:p>
        </p:txBody>
      </p:sp>
      <p:graphicFrame>
        <p:nvGraphicFramePr>
          <p:cNvPr id="14" name="グラフ 13">
            <a:extLst>
              <a:ext uri="{FF2B5EF4-FFF2-40B4-BE49-F238E27FC236}">
                <a16:creationId xmlns:a16="http://schemas.microsoft.com/office/drawing/2014/main" id="{98EA4808-ED8F-4220-9CEA-3A406440E8B0}"/>
              </a:ext>
            </a:extLst>
          </p:cNvPr>
          <p:cNvGraphicFramePr/>
          <p:nvPr>
            <p:extLst>
              <p:ext uri="{D42A27DB-BD31-4B8C-83A1-F6EECF244321}">
                <p14:modId xmlns:p14="http://schemas.microsoft.com/office/powerpoint/2010/main" val="3671834883"/>
              </p:ext>
            </p:extLst>
          </p:nvPr>
        </p:nvGraphicFramePr>
        <p:xfrm>
          <a:off x="8117456" y="1258345"/>
          <a:ext cx="3873261" cy="2235353"/>
        </p:xfrm>
        <a:graphic>
          <a:graphicData uri="http://schemas.openxmlformats.org/drawingml/2006/chart">
            <c:chart xmlns:c="http://schemas.openxmlformats.org/drawingml/2006/chart" xmlns:r="http://schemas.openxmlformats.org/officeDocument/2006/relationships" r:id="rId2"/>
          </a:graphicData>
        </a:graphic>
      </p:graphicFrame>
      <p:sp>
        <p:nvSpPr>
          <p:cNvPr id="15" name="テキスト ボックス 14">
            <a:extLst>
              <a:ext uri="{FF2B5EF4-FFF2-40B4-BE49-F238E27FC236}">
                <a16:creationId xmlns:a16="http://schemas.microsoft.com/office/drawing/2014/main" id="{FD2ED4BA-F0F8-42A2-910A-F2B10F60F18A}"/>
              </a:ext>
            </a:extLst>
          </p:cNvPr>
          <p:cNvSpPr txBox="1"/>
          <p:nvPr/>
        </p:nvSpPr>
        <p:spPr>
          <a:xfrm>
            <a:off x="10144664" y="5966078"/>
            <a:ext cx="1846053" cy="246221"/>
          </a:xfrm>
          <a:prstGeom prst="rect">
            <a:avLst/>
          </a:prstGeom>
          <a:noFill/>
        </p:spPr>
        <p:txBody>
          <a:bodyPr wrap="square" rtlCol="0">
            <a:spAutoFit/>
          </a:bodyPr>
          <a:lstStyle/>
          <a:p>
            <a:r>
              <a:rPr kumimoji="1" lang="en-US" altLang="ja-JP" sz="1000" dirty="0"/>
              <a:t>※</a:t>
            </a:r>
            <a:r>
              <a:rPr kumimoji="1" lang="ja-JP" altLang="en-US" sz="1000" dirty="0"/>
              <a:t>（　）内は政令市除く数値</a:t>
            </a:r>
          </a:p>
        </p:txBody>
      </p:sp>
      <p:graphicFrame>
        <p:nvGraphicFramePr>
          <p:cNvPr id="8" name="図表 7">
            <a:extLst>
              <a:ext uri="{FF2B5EF4-FFF2-40B4-BE49-F238E27FC236}">
                <a16:creationId xmlns:a16="http://schemas.microsoft.com/office/drawing/2014/main" id="{CA1DFB12-ECDF-48D4-89E7-11780651BC53}"/>
              </a:ext>
            </a:extLst>
          </p:cNvPr>
          <p:cNvGraphicFramePr/>
          <p:nvPr>
            <p:extLst>
              <p:ext uri="{D42A27DB-BD31-4B8C-83A1-F6EECF244321}">
                <p14:modId xmlns:p14="http://schemas.microsoft.com/office/powerpoint/2010/main" val="2973805706"/>
              </p:ext>
            </p:extLst>
          </p:nvPr>
        </p:nvGraphicFramePr>
        <p:xfrm>
          <a:off x="302644" y="1171528"/>
          <a:ext cx="7659538" cy="4368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矢印: 右 15">
            <a:extLst>
              <a:ext uri="{FF2B5EF4-FFF2-40B4-BE49-F238E27FC236}">
                <a16:creationId xmlns:a16="http://schemas.microsoft.com/office/drawing/2014/main" id="{3AA9419D-A128-42A6-B137-D4C9E5F11B5D}"/>
              </a:ext>
            </a:extLst>
          </p:cNvPr>
          <p:cNvSpPr/>
          <p:nvPr/>
        </p:nvSpPr>
        <p:spPr>
          <a:xfrm>
            <a:off x="425816" y="5443268"/>
            <a:ext cx="343742" cy="1278207"/>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708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E818B8F-D694-4C11-A738-113DA26704FD}"/>
              </a:ext>
            </a:extLst>
          </p:cNvPr>
          <p:cNvSpPr>
            <a:spLocks noGrp="1"/>
          </p:cNvSpPr>
          <p:nvPr>
            <p:ph type="sldNum" sz="quarter" idx="12"/>
          </p:nvPr>
        </p:nvSpPr>
        <p:spPr/>
        <p:txBody>
          <a:bodyPr/>
          <a:lstStyle/>
          <a:p>
            <a:fld id="{3F044110-C8C5-4837-8817-7F8B4D0D154B}" type="slidenum">
              <a:rPr kumimoji="1" lang="ja-JP" altLang="en-US" smtClean="0"/>
              <a:t>16</a:t>
            </a:fld>
            <a:endParaRPr kumimoji="1" lang="ja-JP" altLang="en-US"/>
          </a:p>
        </p:txBody>
      </p:sp>
      <p:pic>
        <p:nvPicPr>
          <p:cNvPr id="4" name="図 3">
            <a:extLst>
              <a:ext uri="{FF2B5EF4-FFF2-40B4-BE49-F238E27FC236}">
                <a16:creationId xmlns:a16="http://schemas.microsoft.com/office/drawing/2014/main" id="{8C8D2E00-FF42-4D0D-B10A-9BBBD2B06785}"/>
              </a:ext>
            </a:extLst>
          </p:cNvPr>
          <p:cNvPicPr>
            <a:picLocks noChangeAspect="1"/>
          </p:cNvPicPr>
          <p:nvPr/>
        </p:nvPicPr>
        <p:blipFill>
          <a:blip r:embed="rId2"/>
          <a:stretch>
            <a:fillRect/>
          </a:stretch>
        </p:blipFill>
        <p:spPr>
          <a:xfrm>
            <a:off x="269785" y="1532620"/>
            <a:ext cx="7741747" cy="4988950"/>
          </a:xfrm>
          <a:prstGeom prst="rect">
            <a:avLst/>
          </a:prstGeom>
          <a:ln>
            <a:solidFill>
              <a:schemeClr val="tx1"/>
            </a:solidFill>
          </a:ln>
        </p:spPr>
      </p:pic>
      <p:sp>
        <p:nvSpPr>
          <p:cNvPr id="5" name="テキスト ボックス 4">
            <a:extLst>
              <a:ext uri="{FF2B5EF4-FFF2-40B4-BE49-F238E27FC236}">
                <a16:creationId xmlns:a16="http://schemas.microsoft.com/office/drawing/2014/main" id="{4C8E8372-2DDE-4CCE-B2E5-B4455D461345}"/>
              </a:ext>
            </a:extLst>
          </p:cNvPr>
          <p:cNvSpPr txBox="1"/>
          <p:nvPr/>
        </p:nvSpPr>
        <p:spPr>
          <a:xfrm>
            <a:off x="2522741" y="6558227"/>
            <a:ext cx="5788325" cy="261610"/>
          </a:xfrm>
          <a:prstGeom prst="rect">
            <a:avLst/>
          </a:prstGeom>
          <a:noFill/>
        </p:spPr>
        <p:txBody>
          <a:bodyPr wrap="square" rtlCol="0">
            <a:spAutoFit/>
          </a:bodyPr>
          <a:lstStyle/>
          <a:p>
            <a:r>
              <a:rPr kumimoji="1" lang="ja-JP" altLang="en-US" sz="1100" dirty="0"/>
              <a:t>こども家庭庁</a:t>
            </a:r>
            <a:r>
              <a:rPr lang="ja-JP" altLang="en-US" sz="1100" dirty="0"/>
              <a:t>作成　令和５年度保健師中央会議資料４（抜粋）</a:t>
            </a:r>
            <a:r>
              <a:rPr kumimoji="1" lang="ja-JP" altLang="en-US" sz="1100" dirty="0"/>
              <a:t>令和５年</a:t>
            </a:r>
            <a:r>
              <a:rPr kumimoji="1" lang="en-US" altLang="ja-JP" sz="1100" dirty="0"/>
              <a:t>8</a:t>
            </a:r>
            <a:r>
              <a:rPr kumimoji="1" lang="ja-JP" altLang="en-US" sz="1100" dirty="0"/>
              <a:t>月３日（木）</a:t>
            </a:r>
            <a:endParaRPr kumimoji="1" lang="en-US" altLang="ja-JP" sz="1100" dirty="0"/>
          </a:p>
        </p:txBody>
      </p:sp>
      <p:sp>
        <p:nvSpPr>
          <p:cNvPr id="3" name="テキスト ボックス 2">
            <a:extLst>
              <a:ext uri="{FF2B5EF4-FFF2-40B4-BE49-F238E27FC236}">
                <a16:creationId xmlns:a16="http://schemas.microsoft.com/office/drawing/2014/main" id="{EF471EE8-4B0F-41DF-A48E-5A2C0B57898C}"/>
              </a:ext>
            </a:extLst>
          </p:cNvPr>
          <p:cNvSpPr txBox="1"/>
          <p:nvPr/>
        </p:nvSpPr>
        <p:spPr>
          <a:xfrm rot="10800000" flipH="1" flipV="1">
            <a:off x="269786" y="573199"/>
            <a:ext cx="11444887" cy="784830"/>
          </a:xfrm>
          <a:prstGeom prst="rect">
            <a:avLst/>
          </a:prstGeom>
          <a:ln w="28575">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ja-JP" altLang="en-US" sz="1500" dirty="0"/>
              <a:t>市町村は、改正児童福祉法等により、令和</a:t>
            </a:r>
            <a:r>
              <a:rPr kumimoji="1" lang="en-US" altLang="ja-JP" sz="1500" dirty="0"/>
              <a:t>6</a:t>
            </a:r>
            <a:r>
              <a:rPr kumimoji="1" lang="ja-JP" altLang="en-US" sz="1500" dirty="0"/>
              <a:t>年</a:t>
            </a:r>
            <a:r>
              <a:rPr kumimoji="1" lang="en-US" altLang="ja-JP" sz="1500" dirty="0"/>
              <a:t>4</a:t>
            </a:r>
            <a:r>
              <a:rPr kumimoji="1" lang="ja-JP" altLang="en-US" sz="1500" dirty="0"/>
              <a:t>月から、従来の子ども家庭総合支援拠点と子育て世代包括支援センターを見直し、こどもへ一体的に相談支援を行う機能を有する機関として「こども家庭センター」の設置に努めることとされた。</a:t>
            </a:r>
            <a:endParaRPr kumimoji="1" lang="en-US" altLang="ja-JP" sz="1500" dirty="0"/>
          </a:p>
          <a:p>
            <a:r>
              <a:rPr kumimoji="1" lang="ja-JP" altLang="en-US" sz="1500" dirty="0"/>
              <a:t>（令和</a:t>
            </a:r>
            <a:r>
              <a:rPr kumimoji="1" lang="en-US" altLang="ja-JP" sz="1500" dirty="0"/>
              <a:t>6</a:t>
            </a:r>
            <a:r>
              <a:rPr kumimoji="1" lang="ja-JP" altLang="en-US" sz="1500" dirty="0"/>
              <a:t>年</a:t>
            </a:r>
            <a:r>
              <a:rPr kumimoji="1" lang="en-US" altLang="ja-JP" sz="1500" dirty="0"/>
              <a:t>4</a:t>
            </a:r>
            <a:r>
              <a:rPr kumimoji="1" lang="ja-JP" altLang="en-US" sz="1500" dirty="0"/>
              <a:t>月の時点で大阪府では</a:t>
            </a:r>
            <a:r>
              <a:rPr kumimoji="1" lang="en-US" altLang="ja-JP" sz="1500" dirty="0"/>
              <a:t>26</a:t>
            </a:r>
            <a:r>
              <a:rPr kumimoji="1" lang="ja-JP" altLang="en-US" sz="1500" dirty="0"/>
              <a:t>市町村が設置済）</a:t>
            </a:r>
          </a:p>
        </p:txBody>
      </p:sp>
      <p:sp>
        <p:nvSpPr>
          <p:cNvPr id="6" name="タイトル 1">
            <a:extLst>
              <a:ext uri="{FF2B5EF4-FFF2-40B4-BE49-F238E27FC236}">
                <a16:creationId xmlns:a16="http://schemas.microsoft.com/office/drawing/2014/main" id="{501A678A-BDF5-43F9-A86F-313499F21144}"/>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１５．（参考）市町村におけるこども家庭センター設置の動き</a:t>
            </a:r>
          </a:p>
        </p:txBody>
      </p:sp>
      <p:sp>
        <p:nvSpPr>
          <p:cNvPr id="9" name="テキスト ボックス 8">
            <a:extLst>
              <a:ext uri="{FF2B5EF4-FFF2-40B4-BE49-F238E27FC236}">
                <a16:creationId xmlns:a16="http://schemas.microsoft.com/office/drawing/2014/main" id="{DD166FBD-2EB7-4BFD-89C9-2653D096A5A4}"/>
              </a:ext>
            </a:extLst>
          </p:cNvPr>
          <p:cNvSpPr txBox="1"/>
          <p:nvPr/>
        </p:nvSpPr>
        <p:spPr>
          <a:xfrm>
            <a:off x="8479766" y="2329268"/>
            <a:ext cx="3442449" cy="3093154"/>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u"/>
            </a:pPr>
            <a:r>
              <a:rPr kumimoji="1" lang="ja-JP" altLang="en-US" sz="1300" dirty="0"/>
              <a:t>「こども家庭センター」は、全ての妊産婦、子育て世帯、こどもに対し、母子保健・児童福祉の両機能が一体的に相談支援を行う機関。</a:t>
            </a:r>
            <a:endParaRPr kumimoji="1" lang="en-US" altLang="ja-JP" sz="1300" dirty="0"/>
          </a:p>
          <a:p>
            <a:r>
              <a:rPr lang="ja-JP" altLang="en-US" sz="1300" dirty="0"/>
              <a:t>　　</a:t>
            </a:r>
            <a:r>
              <a:rPr kumimoji="1" lang="ja-JP" altLang="en-US" sz="1300" dirty="0"/>
              <a:t>地域のすべての妊産婦・子育て家庭　　</a:t>
            </a:r>
            <a:endParaRPr kumimoji="1" lang="en-US" altLang="ja-JP" sz="1300" dirty="0"/>
          </a:p>
          <a:p>
            <a:r>
              <a:rPr lang="ja-JP" altLang="en-US" sz="1300" dirty="0"/>
              <a:t>　　</a:t>
            </a:r>
            <a:r>
              <a:rPr kumimoji="1" lang="ja-JP" altLang="en-US" sz="1300" dirty="0"/>
              <a:t>に対する支援業務を担うことから、</a:t>
            </a:r>
            <a:endParaRPr kumimoji="1" lang="en-US" altLang="ja-JP" sz="1300" dirty="0"/>
          </a:p>
          <a:p>
            <a:r>
              <a:rPr lang="ja-JP" altLang="en-US" sz="1300" dirty="0"/>
              <a:t>　　</a:t>
            </a:r>
            <a:r>
              <a:rPr kumimoji="1" lang="ja-JP" altLang="en-US" sz="1300" dirty="0"/>
              <a:t>地域において母子保健や子育て支援に</a:t>
            </a:r>
            <a:endParaRPr kumimoji="1" lang="en-US" altLang="ja-JP" sz="1300" dirty="0"/>
          </a:p>
          <a:p>
            <a:r>
              <a:rPr lang="ja-JP" altLang="en-US" sz="1300" dirty="0"/>
              <a:t>　　</a:t>
            </a:r>
            <a:r>
              <a:rPr kumimoji="1" lang="ja-JP" altLang="en-US" sz="1300" dirty="0"/>
              <a:t>携わっている</a:t>
            </a:r>
            <a:r>
              <a:rPr kumimoji="1" lang="ja-JP" altLang="en-US" sz="1300" u="sng" dirty="0"/>
              <a:t>関係者との連携</a:t>
            </a:r>
            <a:r>
              <a:rPr kumimoji="1" lang="ja-JP" altLang="en-US" sz="1300" dirty="0"/>
              <a:t>が欠かせ</a:t>
            </a:r>
            <a:endParaRPr kumimoji="1" lang="en-US" altLang="ja-JP" sz="1300" dirty="0"/>
          </a:p>
          <a:p>
            <a:r>
              <a:rPr lang="ja-JP" altLang="en-US" sz="1300" dirty="0"/>
              <a:t>　　</a:t>
            </a:r>
            <a:r>
              <a:rPr kumimoji="1" lang="ja-JP" altLang="en-US" sz="1300" dirty="0"/>
              <a:t>ない。</a:t>
            </a:r>
          </a:p>
          <a:p>
            <a:pPr marL="285750" indent="-285750">
              <a:buFont typeface="Wingdings" panose="05000000000000000000" pitchFamily="2" charset="2"/>
              <a:buChar char="u"/>
            </a:pPr>
            <a:r>
              <a:rPr kumimoji="1" lang="ja-JP" altLang="en-US" sz="1300" dirty="0"/>
              <a:t>「こども家庭センターガイドライン」（令和６年</a:t>
            </a:r>
            <a:r>
              <a:rPr kumimoji="1" lang="en-US" altLang="ja-JP" sz="1300" dirty="0"/>
              <a:t>3</a:t>
            </a:r>
            <a:r>
              <a:rPr kumimoji="1" lang="ja-JP" altLang="en-US" sz="1300" dirty="0"/>
              <a:t>月</a:t>
            </a:r>
            <a:r>
              <a:rPr kumimoji="1" lang="en-US" altLang="ja-JP" sz="1300" dirty="0"/>
              <a:t>30</a:t>
            </a:r>
            <a:r>
              <a:rPr kumimoji="1" lang="ja-JP" altLang="en-US" sz="1300" dirty="0"/>
              <a:t>日　こども家庭庁）においては、「（発達障害者支援）センターと適切な連携を図りつつ、発達障害児に対する支援に当たる必要がある。」としている。</a:t>
            </a:r>
          </a:p>
        </p:txBody>
      </p:sp>
      <p:sp>
        <p:nvSpPr>
          <p:cNvPr id="10" name="矢印: 右 9">
            <a:extLst>
              <a:ext uri="{FF2B5EF4-FFF2-40B4-BE49-F238E27FC236}">
                <a16:creationId xmlns:a16="http://schemas.microsoft.com/office/drawing/2014/main" id="{88EF684A-82A9-41F6-8AC3-D641F883A13B}"/>
              </a:ext>
            </a:extLst>
          </p:cNvPr>
          <p:cNvSpPr/>
          <p:nvPr/>
        </p:nvSpPr>
        <p:spPr>
          <a:xfrm>
            <a:off x="8068447" y="3429000"/>
            <a:ext cx="354402" cy="133996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073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D393D8A-5CCE-43DF-8A02-F42D6746C34B}"/>
              </a:ext>
            </a:extLst>
          </p:cNvPr>
          <p:cNvSpPr>
            <a:spLocks noGrp="1"/>
          </p:cNvSpPr>
          <p:nvPr>
            <p:ph type="sldNum" sz="quarter" idx="12"/>
          </p:nvPr>
        </p:nvSpPr>
        <p:spPr/>
        <p:txBody>
          <a:bodyPr/>
          <a:lstStyle/>
          <a:p>
            <a:fld id="{BDA3839F-8F31-49AD-9A69-7A194C78B29C}" type="slidenum">
              <a:rPr kumimoji="1" lang="ja-JP" altLang="en-US" sz="1400" b="1" smtClean="0"/>
              <a:t>17</a:t>
            </a:fld>
            <a:endParaRPr kumimoji="1" lang="ja-JP" altLang="en-US" sz="1400" b="1" dirty="0"/>
          </a:p>
        </p:txBody>
      </p:sp>
      <p:sp>
        <p:nvSpPr>
          <p:cNvPr id="3" name="タイトル 1">
            <a:extLst>
              <a:ext uri="{FF2B5EF4-FFF2-40B4-BE49-F238E27FC236}">
                <a16:creationId xmlns:a16="http://schemas.microsoft.com/office/drawing/2014/main" id="{5B395AF3-0546-4AD7-BC6E-647278F97C54}"/>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（参考）令和６年度　市町村説明会・意見交換会における協議事項</a:t>
            </a:r>
          </a:p>
        </p:txBody>
      </p:sp>
      <p:sp>
        <p:nvSpPr>
          <p:cNvPr id="5" name="テキスト ボックス 4">
            <a:extLst>
              <a:ext uri="{FF2B5EF4-FFF2-40B4-BE49-F238E27FC236}">
                <a16:creationId xmlns:a16="http://schemas.microsoft.com/office/drawing/2014/main" id="{4615B568-C1B0-48C9-884D-45E224C753EC}"/>
              </a:ext>
            </a:extLst>
          </p:cNvPr>
          <p:cNvSpPr txBox="1"/>
          <p:nvPr/>
        </p:nvSpPr>
        <p:spPr>
          <a:xfrm>
            <a:off x="285121" y="1002441"/>
            <a:ext cx="11472683" cy="1323439"/>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n"/>
            </a:pPr>
            <a:r>
              <a:rPr kumimoji="1" lang="ja-JP" altLang="en-US" sz="1600" dirty="0"/>
              <a:t>各市町村での発達障がい児者の支援において、大阪府の発達障がい児者支援総合事業などの支援策をご活用いただくため、事業説明会を実施（</a:t>
            </a:r>
            <a:r>
              <a:rPr lang="ja-JP" altLang="en-US" sz="1600" dirty="0"/>
              <a:t>令和</a:t>
            </a:r>
            <a:r>
              <a:rPr kumimoji="1" lang="en-US" altLang="ja-JP" sz="1600" dirty="0"/>
              <a:t>6</a:t>
            </a:r>
            <a:r>
              <a:rPr kumimoji="1" lang="ja-JP" altLang="en-US" sz="1600" dirty="0"/>
              <a:t>年度より対面・圏域別に変更）。</a:t>
            </a:r>
            <a:endParaRPr kumimoji="1" lang="en-US" altLang="ja-JP" sz="1600" dirty="0"/>
          </a:p>
          <a:p>
            <a:pPr marL="285750" indent="-285750">
              <a:buFont typeface="Wingdings" panose="05000000000000000000" pitchFamily="2" charset="2"/>
              <a:buChar char="n"/>
            </a:pPr>
            <a:r>
              <a:rPr lang="ja-JP" altLang="en-US" sz="1600" dirty="0"/>
              <a:t>令和</a:t>
            </a:r>
            <a:r>
              <a:rPr kumimoji="1" lang="en-US" altLang="ja-JP" sz="1600" dirty="0"/>
              <a:t>6</a:t>
            </a:r>
            <a:r>
              <a:rPr kumimoji="1" lang="ja-JP" altLang="en-US" sz="1600" dirty="0"/>
              <a:t>年度から事業説明会とは別に、第</a:t>
            </a:r>
            <a:r>
              <a:rPr kumimoji="1" lang="en-US" altLang="ja-JP" sz="1600" dirty="0"/>
              <a:t>2</a:t>
            </a:r>
            <a:r>
              <a:rPr kumimoji="1" lang="ja-JP" altLang="en-US" sz="1600" dirty="0"/>
              <a:t>部として発達障がい児者支援等についての諸課題への対応や、障がい児の支援体制のあり方等について意見交換を行う場を設け、令和</a:t>
            </a:r>
            <a:r>
              <a:rPr kumimoji="1" lang="en-US" altLang="ja-JP" sz="1600" dirty="0"/>
              <a:t>6</a:t>
            </a:r>
            <a:r>
              <a:rPr kumimoji="1" lang="ja-JP" altLang="en-US" sz="1600" dirty="0"/>
              <a:t>年度は「障がい児通所支援事業所の支援の質の向上」をテーマに市町村及び児童発達支援センターと意見交換を実施。</a:t>
            </a:r>
          </a:p>
        </p:txBody>
      </p:sp>
      <p:sp>
        <p:nvSpPr>
          <p:cNvPr id="6" name="テキスト ボックス 5">
            <a:extLst>
              <a:ext uri="{FF2B5EF4-FFF2-40B4-BE49-F238E27FC236}">
                <a16:creationId xmlns:a16="http://schemas.microsoft.com/office/drawing/2014/main" id="{C47B0619-6A4D-44BA-9412-EF5BE5DCB111}"/>
              </a:ext>
            </a:extLst>
          </p:cNvPr>
          <p:cNvSpPr txBox="1"/>
          <p:nvPr/>
        </p:nvSpPr>
        <p:spPr>
          <a:xfrm>
            <a:off x="285121" y="652769"/>
            <a:ext cx="4916607"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white"/>
                </a:solidFill>
                <a:latin typeface="游ゴシック" panose="020F0502020204030204"/>
                <a:ea typeface="游ゴシック" panose="020B0400000000000000" pitchFamily="50" charset="-128"/>
              </a:rPr>
              <a:t>市町村説明会・意見交換会を開催</a:t>
            </a:r>
            <a:r>
              <a:rPr lang="ja-JP" altLang="en-US" sz="1400" b="1" dirty="0">
                <a:solidFill>
                  <a:prstClr val="white"/>
                </a:solidFill>
                <a:latin typeface="游ゴシック" panose="020F0502020204030204"/>
                <a:ea typeface="游ゴシック" panose="020B0400000000000000" pitchFamily="50" charset="-128"/>
              </a:rPr>
              <a:t>（令和６年５月）</a:t>
            </a:r>
            <a:endPar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54190E9F-DF33-4A61-B39A-82C55D660923}"/>
              </a:ext>
            </a:extLst>
          </p:cNvPr>
          <p:cNvPicPr>
            <a:picLocks noChangeAspect="1"/>
          </p:cNvPicPr>
          <p:nvPr/>
        </p:nvPicPr>
        <p:blipFill rotWithShape="1">
          <a:blip r:embed="rId2">
            <a:extLst>
              <a:ext uri="{28A0092B-C50C-407E-A947-70E740481C1C}">
                <a14:useLocalDpi xmlns:a14="http://schemas.microsoft.com/office/drawing/2010/main" val="0"/>
              </a:ext>
            </a:extLst>
          </a:blip>
          <a:srcRect l="6109" t="16706" b="21490"/>
          <a:stretch/>
        </p:blipFill>
        <p:spPr>
          <a:xfrm>
            <a:off x="684365" y="4567878"/>
            <a:ext cx="3784118" cy="2105649"/>
          </a:xfrm>
          <a:prstGeom prst="rect">
            <a:avLst/>
          </a:prstGeom>
        </p:spPr>
      </p:pic>
      <p:sp>
        <p:nvSpPr>
          <p:cNvPr id="9" name="テキスト ボックス 8">
            <a:extLst>
              <a:ext uri="{FF2B5EF4-FFF2-40B4-BE49-F238E27FC236}">
                <a16:creationId xmlns:a16="http://schemas.microsoft.com/office/drawing/2014/main" id="{9AFB4D49-C536-482B-AF91-664A173BE640}"/>
              </a:ext>
            </a:extLst>
          </p:cNvPr>
          <p:cNvSpPr txBox="1"/>
          <p:nvPr/>
        </p:nvSpPr>
        <p:spPr>
          <a:xfrm>
            <a:off x="271472" y="4244713"/>
            <a:ext cx="1406105" cy="323165"/>
          </a:xfrm>
          <a:prstGeom prst="rect">
            <a:avLst/>
          </a:prstGeom>
          <a:noFill/>
        </p:spPr>
        <p:txBody>
          <a:bodyPr wrap="square" rtlCol="0">
            <a:spAutoFit/>
          </a:bodyPr>
          <a:lstStyle/>
          <a:p>
            <a:r>
              <a:rPr kumimoji="1" lang="ja-JP" altLang="en-US" sz="1500" dirty="0"/>
              <a:t>〇当日の様子</a:t>
            </a:r>
          </a:p>
        </p:txBody>
      </p:sp>
      <p:sp>
        <p:nvSpPr>
          <p:cNvPr id="10" name="テキスト ボックス 9">
            <a:extLst>
              <a:ext uri="{FF2B5EF4-FFF2-40B4-BE49-F238E27FC236}">
                <a16:creationId xmlns:a16="http://schemas.microsoft.com/office/drawing/2014/main" id="{5EF841C7-F5A2-46C8-8B22-74331C2B6F71}"/>
              </a:ext>
            </a:extLst>
          </p:cNvPr>
          <p:cNvSpPr txBox="1"/>
          <p:nvPr/>
        </p:nvSpPr>
        <p:spPr>
          <a:xfrm>
            <a:off x="285121" y="2452237"/>
            <a:ext cx="2130275"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white"/>
                </a:solidFill>
                <a:latin typeface="游ゴシック" panose="020F0502020204030204"/>
                <a:ea typeface="游ゴシック" panose="020B0400000000000000" pitchFamily="50" charset="-128"/>
              </a:rPr>
              <a:t>出席市町村等</a:t>
            </a:r>
            <a:endPar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C9346BC2-6B98-46E7-9649-4041F7CAA4F3}"/>
              </a:ext>
            </a:extLst>
          </p:cNvPr>
          <p:cNvSpPr txBox="1"/>
          <p:nvPr/>
        </p:nvSpPr>
        <p:spPr>
          <a:xfrm>
            <a:off x="285120" y="2832912"/>
            <a:ext cx="5244412" cy="1323439"/>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600" dirty="0"/>
              <a:t>豊能圏域（</a:t>
            </a:r>
            <a:r>
              <a:rPr lang="en-US" altLang="ja-JP" sz="1600" dirty="0"/>
              <a:t>5</a:t>
            </a:r>
            <a:r>
              <a:rPr lang="ja-JP" altLang="en-US" sz="1600" dirty="0"/>
              <a:t>月</a:t>
            </a:r>
            <a:r>
              <a:rPr lang="en-US" altLang="ja-JP" sz="1600" dirty="0"/>
              <a:t>23</a:t>
            </a:r>
            <a:r>
              <a:rPr lang="ja-JP" altLang="en-US" sz="1600" dirty="0"/>
              <a:t>日）　　　：５市町３センター　　　　</a:t>
            </a:r>
            <a:endParaRPr lang="en-US" altLang="ja-JP" sz="1600" dirty="0"/>
          </a:p>
          <a:p>
            <a:r>
              <a:rPr lang="ja-JP" altLang="en-US" sz="1600" dirty="0"/>
              <a:t>中・南河内圏域（</a:t>
            </a:r>
            <a:r>
              <a:rPr lang="en-US" altLang="ja-JP" sz="1600" dirty="0"/>
              <a:t>5</a:t>
            </a:r>
            <a:r>
              <a:rPr lang="ja-JP" altLang="en-US" sz="1600" dirty="0"/>
              <a:t>月</a:t>
            </a:r>
            <a:r>
              <a:rPr lang="en-US" altLang="ja-JP" sz="1600" dirty="0"/>
              <a:t>28</a:t>
            </a:r>
            <a:r>
              <a:rPr lang="ja-JP" altLang="en-US" sz="1600" dirty="0"/>
              <a:t>日）：</a:t>
            </a:r>
            <a:r>
              <a:rPr lang="en-US" altLang="ja-JP" sz="1600" dirty="0"/>
              <a:t>11</a:t>
            </a:r>
            <a:r>
              <a:rPr lang="ja-JP" altLang="en-US" sz="1600" dirty="0"/>
              <a:t>市町村４センター</a:t>
            </a:r>
            <a:endParaRPr lang="en-US" altLang="ja-JP" sz="1600" dirty="0"/>
          </a:p>
          <a:p>
            <a:r>
              <a:rPr lang="ja-JP" altLang="en-US" sz="1600" dirty="0"/>
              <a:t>三島圏域（</a:t>
            </a:r>
            <a:r>
              <a:rPr lang="en-US" altLang="ja-JP" sz="1600" dirty="0"/>
              <a:t>5</a:t>
            </a:r>
            <a:r>
              <a:rPr lang="ja-JP" altLang="en-US" sz="1600" dirty="0"/>
              <a:t>月</a:t>
            </a:r>
            <a:r>
              <a:rPr lang="en-US" altLang="ja-JP" sz="1600" dirty="0"/>
              <a:t>15</a:t>
            </a:r>
            <a:r>
              <a:rPr lang="ja-JP" altLang="en-US" sz="1600" dirty="0"/>
              <a:t>日）　　　：２市５センター　　　　　</a:t>
            </a:r>
            <a:endParaRPr lang="en-US" altLang="ja-JP" sz="1600" dirty="0"/>
          </a:p>
          <a:p>
            <a:r>
              <a:rPr lang="ja-JP" altLang="en-US" sz="1600" dirty="0"/>
              <a:t>泉州圏域（</a:t>
            </a:r>
            <a:r>
              <a:rPr lang="en-US" altLang="ja-JP" sz="1600" dirty="0"/>
              <a:t>5</a:t>
            </a:r>
            <a:r>
              <a:rPr lang="ja-JP" altLang="en-US" sz="1600" dirty="0"/>
              <a:t>月</a:t>
            </a:r>
            <a:r>
              <a:rPr lang="en-US" altLang="ja-JP" sz="1600" dirty="0"/>
              <a:t>13</a:t>
            </a:r>
            <a:r>
              <a:rPr lang="ja-JP" altLang="en-US" sz="1600" dirty="0"/>
              <a:t>日）　　　：６市町８センター</a:t>
            </a:r>
            <a:endParaRPr lang="en-US" altLang="ja-JP" sz="1600" dirty="0"/>
          </a:p>
          <a:p>
            <a:r>
              <a:rPr lang="ja-JP" altLang="en-US" sz="1600" dirty="0"/>
              <a:t>北河内圏域（</a:t>
            </a:r>
            <a:r>
              <a:rPr lang="en-US" altLang="ja-JP" sz="1600" dirty="0"/>
              <a:t>5</a:t>
            </a:r>
            <a:r>
              <a:rPr lang="ja-JP" altLang="en-US" sz="1600" dirty="0"/>
              <a:t>月</a:t>
            </a:r>
            <a:r>
              <a:rPr lang="en-US" altLang="ja-JP" sz="1600" dirty="0"/>
              <a:t>20</a:t>
            </a:r>
            <a:r>
              <a:rPr lang="ja-JP" altLang="en-US" sz="1600" dirty="0"/>
              <a:t>日）　　：４市６センター</a:t>
            </a:r>
            <a:endParaRPr lang="en-US" altLang="ja-JP" sz="1600" dirty="0"/>
          </a:p>
        </p:txBody>
      </p:sp>
      <p:sp>
        <p:nvSpPr>
          <p:cNvPr id="13" name="テキスト ボックス 12">
            <a:extLst>
              <a:ext uri="{FF2B5EF4-FFF2-40B4-BE49-F238E27FC236}">
                <a16:creationId xmlns:a16="http://schemas.microsoft.com/office/drawing/2014/main" id="{2363B04B-D381-453A-837D-FCABE129CF2B}"/>
              </a:ext>
            </a:extLst>
          </p:cNvPr>
          <p:cNvSpPr txBox="1"/>
          <p:nvPr/>
        </p:nvSpPr>
        <p:spPr>
          <a:xfrm>
            <a:off x="5742766" y="2456696"/>
            <a:ext cx="2130275"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意見交換会の議題</a:t>
            </a:r>
          </a:p>
        </p:txBody>
      </p:sp>
      <p:sp>
        <p:nvSpPr>
          <p:cNvPr id="14" name="テキスト ボックス 13">
            <a:extLst>
              <a:ext uri="{FF2B5EF4-FFF2-40B4-BE49-F238E27FC236}">
                <a16:creationId xmlns:a16="http://schemas.microsoft.com/office/drawing/2014/main" id="{123D693B-7855-4C23-A7B7-BBFC2BC18B93}"/>
              </a:ext>
            </a:extLst>
          </p:cNvPr>
          <p:cNvSpPr txBox="1"/>
          <p:nvPr/>
        </p:nvSpPr>
        <p:spPr>
          <a:xfrm>
            <a:off x="5742766" y="2832912"/>
            <a:ext cx="5946970" cy="35394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600" dirty="0"/>
              <a:t>①現在、地域の事業所の支援の質の向上を目的とした取組として、市町村・児童発達支援センターで実施されていること</a:t>
            </a:r>
          </a:p>
          <a:p>
            <a:endParaRPr lang="en-US" altLang="ja-JP" sz="1600" dirty="0"/>
          </a:p>
          <a:p>
            <a:r>
              <a:rPr lang="ja-JP" altLang="en-US" sz="1600" dirty="0"/>
              <a:t>②中核機能強化加算の算定や児童発達支援センターの機能強化について、具体的に協議・検討されていること</a:t>
            </a:r>
          </a:p>
          <a:p>
            <a:endParaRPr lang="en-US" altLang="ja-JP" sz="1600" dirty="0"/>
          </a:p>
          <a:p>
            <a:r>
              <a:rPr lang="ja-JP" altLang="en-US" sz="1600" dirty="0"/>
              <a:t>③国が示した加算要件や改正法の内容について、児童発達支援センターとしての受けとめ（課題・疑問点等）</a:t>
            </a:r>
          </a:p>
          <a:p>
            <a:endParaRPr lang="en-US" altLang="ja-JP" sz="1600" dirty="0"/>
          </a:p>
          <a:p>
            <a:r>
              <a:rPr lang="ja-JP" altLang="en-US" sz="1600" dirty="0"/>
              <a:t>④府資料の具体的な連携のイメージを踏まえた、発達支援拠点との連携のあり方について、ご感想・ご要望など</a:t>
            </a:r>
          </a:p>
          <a:p>
            <a:endParaRPr lang="en-US" altLang="ja-JP" sz="1600" dirty="0"/>
          </a:p>
          <a:p>
            <a:r>
              <a:rPr lang="ja-JP" altLang="en-US" sz="1600" dirty="0"/>
              <a:t>⑤この機会に近隣市町村・児童発達支援センターに聞いてみたいこと</a:t>
            </a:r>
          </a:p>
        </p:txBody>
      </p:sp>
    </p:spTree>
    <p:extLst>
      <p:ext uri="{BB962C8B-B14F-4D97-AF65-F5344CB8AC3E}">
        <p14:creationId xmlns:p14="http://schemas.microsoft.com/office/powerpoint/2010/main" val="223243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楕円 34">
            <a:extLst>
              <a:ext uri="{FF2B5EF4-FFF2-40B4-BE49-F238E27FC236}">
                <a16:creationId xmlns:a16="http://schemas.microsoft.com/office/drawing/2014/main" id="{0900E601-28F3-462F-A479-B541B9884880}"/>
              </a:ext>
            </a:extLst>
          </p:cNvPr>
          <p:cNvSpPr/>
          <p:nvPr/>
        </p:nvSpPr>
        <p:spPr>
          <a:xfrm>
            <a:off x="2597543" y="1262358"/>
            <a:ext cx="6848995" cy="5053160"/>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descr="会議 単色塗りつぶし">
            <a:extLst>
              <a:ext uri="{FF2B5EF4-FFF2-40B4-BE49-F238E27FC236}">
                <a16:creationId xmlns:a16="http://schemas.microsoft.com/office/drawing/2014/main" id="{F978DA94-2317-4D69-8B04-7F1B432CAB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124" y="672861"/>
            <a:ext cx="1116648" cy="1116648"/>
          </a:xfrm>
          <a:prstGeom prst="rect">
            <a:avLst/>
          </a:prstGeom>
        </p:spPr>
      </p:pic>
      <p:sp>
        <p:nvSpPr>
          <p:cNvPr id="2" name="テキスト ボックス 1">
            <a:extLst>
              <a:ext uri="{FF2B5EF4-FFF2-40B4-BE49-F238E27FC236}">
                <a16:creationId xmlns:a16="http://schemas.microsoft.com/office/drawing/2014/main" id="{463F6400-A3AB-4426-9606-5EEC64EEDF07}"/>
              </a:ext>
            </a:extLst>
          </p:cNvPr>
          <p:cNvSpPr txBox="1"/>
          <p:nvPr/>
        </p:nvSpPr>
        <p:spPr>
          <a:xfrm>
            <a:off x="399545" y="315588"/>
            <a:ext cx="10880752" cy="369332"/>
          </a:xfrm>
          <a:prstGeom prst="rect">
            <a:avLst/>
          </a:prstGeom>
          <a:noFill/>
        </p:spPr>
        <p:txBody>
          <a:bodyPr wrap="square" rtlCol="0">
            <a:spAutoFit/>
          </a:bodyPr>
          <a:lstStyle/>
          <a:p>
            <a:r>
              <a:rPr kumimoji="1" lang="ja-JP" altLang="en-US" b="1" u="sng" dirty="0"/>
              <a:t>障がい児通所支援の質の向上に関する取組例（府及び市町村の連携パターンのイメージ　案）</a:t>
            </a:r>
          </a:p>
        </p:txBody>
      </p:sp>
      <p:sp>
        <p:nvSpPr>
          <p:cNvPr id="3" name="テキスト ボックス 2">
            <a:extLst>
              <a:ext uri="{FF2B5EF4-FFF2-40B4-BE49-F238E27FC236}">
                <a16:creationId xmlns:a16="http://schemas.microsoft.com/office/drawing/2014/main" id="{82147ADB-6184-4577-8D5E-F180BBFE1082}"/>
              </a:ext>
            </a:extLst>
          </p:cNvPr>
          <p:cNvSpPr txBox="1"/>
          <p:nvPr/>
        </p:nvSpPr>
        <p:spPr>
          <a:xfrm>
            <a:off x="317230" y="1581304"/>
            <a:ext cx="3390814" cy="1259919"/>
          </a:xfrm>
          <a:prstGeom prst="roundRect">
            <a:avLst/>
          </a:prstGeom>
          <a:solidFill>
            <a:srgbClr val="DEEBF7">
              <a:alpha val="94902"/>
            </a:srgbClr>
          </a:solidFill>
          <a:ln w="12700">
            <a:solidFill>
              <a:schemeClr val="tx1"/>
            </a:solidFill>
          </a:ln>
          <a:effectLst/>
        </p:spPr>
        <p:txBody>
          <a:bodyPr wrap="square" rtlCol="0">
            <a:spAutoFit/>
          </a:bodyPr>
          <a:lstStyle/>
          <a:p>
            <a:pPr marL="171450" indent="-171450">
              <a:buFont typeface="Wingdings" panose="05000000000000000000" pitchFamily="2" charset="2"/>
              <a:buChar char="n"/>
            </a:pPr>
            <a:r>
              <a:rPr kumimoji="1" lang="ja-JP" altLang="en-US" sz="1200" b="1" dirty="0"/>
              <a:t>自立支援協議会やこどもの専門部会等へ発達支援拠点が</a:t>
            </a:r>
            <a:r>
              <a:rPr lang="ja-JP" altLang="en-US" sz="1200" b="1" dirty="0"/>
              <a:t>参加</a:t>
            </a:r>
            <a:endParaRPr kumimoji="1" lang="en-US" altLang="ja-JP" sz="1200" b="1" dirty="0"/>
          </a:p>
          <a:p>
            <a:endParaRPr lang="en-US" altLang="ja-JP" sz="1100" b="1" dirty="0"/>
          </a:p>
          <a:p>
            <a:r>
              <a:rPr kumimoji="1" lang="ja-JP" altLang="en-US" sz="1100" b="1" dirty="0"/>
              <a:t>・関係機関との有機的な連携体制を構築</a:t>
            </a:r>
            <a:endParaRPr kumimoji="1" lang="en-US" altLang="ja-JP" sz="1100" b="1" dirty="0"/>
          </a:p>
          <a:p>
            <a:r>
              <a:rPr kumimoji="1" lang="ja-JP" altLang="en-US" sz="1100" b="1" dirty="0"/>
              <a:t>・発達支援の専門機関として、障がい児支援にあたって必要な視点や体制について助言を行う</a:t>
            </a:r>
            <a:endParaRPr kumimoji="1" lang="en-US" altLang="ja-JP" sz="1100" b="1" dirty="0"/>
          </a:p>
        </p:txBody>
      </p:sp>
      <p:pic>
        <p:nvPicPr>
          <p:cNvPr id="5" name="グラフィックス 4" descr="教室 単色塗りつぶし">
            <a:extLst>
              <a:ext uri="{FF2B5EF4-FFF2-40B4-BE49-F238E27FC236}">
                <a16:creationId xmlns:a16="http://schemas.microsoft.com/office/drawing/2014/main" id="{C4F408F0-1F25-4FAF-B126-E0980CE756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142" y="3110411"/>
            <a:ext cx="1060358" cy="1060358"/>
          </a:xfrm>
          <a:prstGeom prst="rect">
            <a:avLst/>
          </a:prstGeom>
        </p:spPr>
      </p:pic>
      <p:pic>
        <p:nvPicPr>
          <p:cNvPr id="11" name="グラフィックス 10" descr="質問 単色塗りつぶし">
            <a:extLst>
              <a:ext uri="{FF2B5EF4-FFF2-40B4-BE49-F238E27FC236}">
                <a16:creationId xmlns:a16="http://schemas.microsoft.com/office/drawing/2014/main" id="{36EE76C5-7CD8-4F9E-B8F0-F6B5E3E30B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21415" y="708124"/>
            <a:ext cx="1035367" cy="1035367"/>
          </a:xfrm>
          <a:prstGeom prst="rect">
            <a:avLst/>
          </a:prstGeom>
        </p:spPr>
      </p:pic>
      <p:pic>
        <p:nvPicPr>
          <p:cNvPr id="13" name="グラフィックス 12" descr="教師 単色塗りつぶし">
            <a:extLst>
              <a:ext uri="{FF2B5EF4-FFF2-40B4-BE49-F238E27FC236}">
                <a16:creationId xmlns:a16="http://schemas.microsoft.com/office/drawing/2014/main" id="{13A1A7F4-4BF3-42E7-97CB-487DD840FA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41999" y="5543903"/>
            <a:ext cx="1194201" cy="1194201"/>
          </a:xfrm>
          <a:prstGeom prst="rect">
            <a:avLst/>
          </a:prstGeom>
        </p:spPr>
      </p:pic>
      <p:sp>
        <p:nvSpPr>
          <p:cNvPr id="16" name="楕円 15" descr="最新のアーキテクチャ 単色塗りつぶし">
            <a:extLst>
              <a:ext uri="{FF2B5EF4-FFF2-40B4-BE49-F238E27FC236}">
                <a16:creationId xmlns:a16="http://schemas.microsoft.com/office/drawing/2014/main" id="{1CEDFDB5-F614-413D-B2AC-AF34D0F02F17}"/>
              </a:ext>
            </a:extLst>
          </p:cNvPr>
          <p:cNvSpPr/>
          <p:nvPr/>
        </p:nvSpPr>
        <p:spPr>
          <a:xfrm>
            <a:off x="6727008" y="3412899"/>
            <a:ext cx="1623395" cy="1129590"/>
          </a:xfrm>
          <a:prstGeom prst="ellipse">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effectLst/>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7" name="楕円 16" descr="建物 単色塗りつぶし">
            <a:extLst>
              <a:ext uri="{FF2B5EF4-FFF2-40B4-BE49-F238E27FC236}">
                <a16:creationId xmlns:a16="http://schemas.microsoft.com/office/drawing/2014/main" id="{38971485-F285-407C-B90C-75BB035569E0}"/>
              </a:ext>
            </a:extLst>
          </p:cNvPr>
          <p:cNvSpPr/>
          <p:nvPr/>
        </p:nvSpPr>
        <p:spPr>
          <a:xfrm>
            <a:off x="3661753" y="3239356"/>
            <a:ext cx="1526875" cy="1415499"/>
          </a:xfrm>
          <a:prstGeom prst="ellipse">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effectLst/>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9" name="テキスト ボックス 18">
            <a:extLst>
              <a:ext uri="{FF2B5EF4-FFF2-40B4-BE49-F238E27FC236}">
                <a16:creationId xmlns:a16="http://schemas.microsoft.com/office/drawing/2014/main" id="{DBEDEB2F-D77D-4182-B63C-4A52BA8E0B4A}"/>
              </a:ext>
            </a:extLst>
          </p:cNvPr>
          <p:cNvSpPr txBox="1"/>
          <p:nvPr/>
        </p:nvSpPr>
        <p:spPr>
          <a:xfrm>
            <a:off x="482357" y="4082272"/>
            <a:ext cx="3225687" cy="1055608"/>
          </a:xfrm>
          <a:prstGeom prst="roundRect">
            <a:avLst/>
          </a:prstGeom>
          <a:solidFill>
            <a:schemeClr val="accent4">
              <a:lumMod val="40000"/>
              <a:lumOff val="60000"/>
              <a:alpha val="94902"/>
            </a:schemeClr>
          </a:solidFill>
          <a:ln w="12700">
            <a:solidFill>
              <a:schemeClr val="tx1"/>
            </a:solidFill>
          </a:ln>
          <a:effectLst/>
        </p:spPr>
        <p:txBody>
          <a:bodyPr wrap="square" rtlCol="0">
            <a:spAutoFit/>
          </a:bodyPr>
          <a:lstStyle/>
          <a:p>
            <a:pPr marL="171450" indent="-171450">
              <a:buFont typeface="Wingdings" panose="05000000000000000000" pitchFamily="2" charset="2"/>
              <a:buChar char="n"/>
            </a:pPr>
            <a:r>
              <a:rPr lang="ja-JP" altLang="en-US" sz="1200" b="1" dirty="0"/>
              <a:t>事業所職員向け研修の共同実施</a:t>
            </a:r>
            <a:endParaRPr lang="en-US" altLang="ja-JP" sz="1200" b="1" dirty="0"/>
          </a:p>
          <a:p>
            <a:endParaRPr kumimoji="1" lang="en-US" altLang="ja-JP" sz="1100" b="1" dirty="0"/>
          </a:p>
          <a:p>
            <a:r>
              <a:rPr lang="ja-JP" altLang="en-US" sz="1100" b="1" dirty="0"/>
              <a:t>・氷山モデルや環境調整等の視点の共有</a:t>
            </a:r>
            <a:endParaRPr lang="en-US" altLang="ja-JP" sz="1100" b="1" dirty="0"/>
          </a:p>
          <a:p>
            <a:r>
              <a:rPr kumimoji="1" lang="ja-JP" altLang="en-US" sz="1100" b="1" dirty="0"/>
              <a:t>・アセスメントツールの紹介</a:t>
            </a:r>
            <a:endParaRPr kumimoji="1" lang="en-US" altLang="ja-JP" sz="1100" b="1" dirty="0"/>
          </a:p>
          <a:p>
            <a:r>
              <a:rPr lang="ja-JP" altLang="en-US" sz="1100" b="1" dirty="0"/>
              <a:t>・圏域内における好事例の共有　など</a:t>
            </a:r>
            <a:endParaRPr kumimoji="1" lang="en-US" altLang="ja-JP" sz="1100" b="1" dirty="0"/>
          </a:p>
        </p:txBody>
      </p:sp>
      <p:pic>
        <p:nvPicPr>
          <p:cNvPr id="21" name="グラフィックス 20" descr="校舎 単色塗りつぶし">
            <a:extLst>
              <a:ext uri="{FF2B5EF4-FFF2-40B4-BE49-F238E27FC236}">
                <a16:creationId xmlns:a16="http://schemas.microsoft.com/office/drawing/2014/main" id="{D0FDFF4C-ED11-4407-81E3-E0528A3EE83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33431" y="1412548"/>
            <a:ext cx="1831538" cy="1831538"/>
          </a:xfrm>
          <a:prstGeom prst="rect">
            <a:avLst/>
          </a:prstGeom>
          <a:effectLst>
            <a:outerShdw blurRad="50800" dist="38100" dir="5400000" algn="t" rotWithShape="0">
              <a:prstClr val="black">
                <a:alpha val="40000"/>
              </a:prstClr>
            </a:outerShdw>
          </a:effectLst>
        </p:spPr>
      </p:pic>
      <p:sp>
        <p:nvSpPr>
          <p:cNvPr id="22" name="テキスト ボックス 21">
            <a:extLst>
              <a:ext uri="{FF2B5EF4-FFF2-40B4-BE49-F238E27FC236}">
                <a16:creationId xmlns:a16="http://schemas.microsoft.com/office/drawing/2014/main" id="{4FDD9260-A6B6-47BA-B1B5-E7E84FDFE377}"/>
              </a:ext>
            </a:extLst>
          </p:cNvPr>
          <p:cNvSpPr txBox="1"/>
          <p:nvPr/>
        </p:nvSpPr>
        <p:spPr>
          <a:xfrm>
            <a:off x="8243453" y="1688057"/>
            <a:ext cx="3483399" cy="1242893"/>
          </a:xfrm>
          <a:prstGeom prst="roundRect">
            <a:avLst/>
          </a:prstGeom>
          <a:solidFill>
            <a:schemeClr val="accent6">
              <a:lumMod val="40000"/>
              <a:lumOff val="60000"/>
              <a:alpha val="94902"/>
            </a:schemeClr>
          </a:solidFill>
          <a:ln w="12700">
            <a:solidFill>
              <a:schemeClr val="tx1"/>
            </a:solidFill>
          </a:ln>
          <a:effectLst/>
        </p:spPr>
        <p:txBody>
          <a:bodyPr wrap="square" rtlCol="0">
            <a:spAutoFit/>
          </a:bodyPr>
          <a:lstStyle/>
          <a:p>
            <a:pPr marL="171450" indent="-171450">
              <a:buFont typeface="Wingdings" panose="05000000000000000000" pitchFamily="2" charset="2"/>
              <a:buChar char="n"/>
            </a:pPr>
            <a:r>
              <a:rPr kumimoji="1" lang="ja-JP" altLang="en-US" sz="1200" b="1" dirty="0"/>
              <a:t>事業所へのコンサルテーションの共同実施</a:t>
            </a:r>
            <a:endParaRPr kumimoji="1" lang="en-US" altLang="ja-JP" sz="1200" b="1" dirty="0"/>
          </a:p>
          <a:p>
            <a:endParaRPr lang="en-US" altLang="ja-JP" sz="1100" b="1" dirty="0"/>
          </a:p>
          <a:p>
            <a:r>
              <a:rPr kumimoji="1" lang="ja-JP" altLang="en-US" sz="1100" b="1" dirty="0"/>
              <a:t>・市町村や児童発達支援センターからの依頼に応じてコンサルテーションを実施</a:t>
            </a:r>
            <a:endParaRPr kumimoji="1" lang="en-US" altLang="ja-JP" sz="1100" b="1" dirty="0"/>
          </a:p>
          <a:p>
            <a:r>
              <a:rPr lang="ja-JP" altLang="en-US" sz="1100" b="1" dirty="0"/>
              <a:t>・方針や結果についても必要に応じて共有</a:t>
            </a:r>
            <a:endParaRPr lang="en-US" altLang="ja-JP" sz="1100" b="1" dirty="0"/>
          </a:p>
          <a:p>
            <a:r>
              <a:rPr kumimoji="1" lang="ja-JP" altLang="en-US" sz="1100" b="1" dirty="0"/>
              <a:t>・困難ケースの共同対応</a:t>
            </a:r>
            <a:endParaRPr kumimoji="1" lang="en-US" altLang="ja-JP" sz="1100" b="1" dirty="0"/>
          </a:p>
        </p:txBody>
      </p:sp>
      <p:pic>
        <p:nvPicPr>
          <p:cNvPr id="24" name="グラフィックス 23" descr="役員室 単色塗りつぶし">
            <a:extLst>
              <a:ext uri="{FF2B5EF4-FFF2-40B4-BE49-F238E27FC236}">
                <a16:creationId xmlns:a16="http://schemas.microsoft.com/office/drawing/2014/main" id="{6C56DF53-D77D-4C89-9D65-B86838DD8D8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908865" y="672861"/>
            <a:ext cx="1225145" cy="1225145"/>
          </a:xfrm>
          <a:prstGeom prst="rect">
            <a:avLst/>
          </a:prstGeom>
        </p:spPr>
      </p:pic>
      <p:pic>
        <p:nvPicPr>
          <p:cNvPr id="26" name="グラフィックス 25" descr="実行 単色塗りつぶし">
            <a:extLst>
              <a:ext uri="{FF2B5EF4-FFF2-40B4-BE49-F238E27FC236}">
                <a16:creationId xmlns:a16="http://schemas.microsoft.com/office/drawing/2014/main" id="{8D728693-9AB4-408C-A488-88DD5135493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336712" y="2464189"/>
            <a:ext cx="556576" cy="556576"/>
          </a:xfrm>
          <a:prstGeom prst="rect">
            <a:avLst/>
          </a:prstGeom>
        </p:spPr>
      </p:pic>
      <p:pic>
        <p:nvPicPr>
          <p:cNvPr id="29" name="グラフィックス 28" descr="実行 単色塗りつぶし">
            <a:extLst>
              <a:ext uri="{FF2B5EF4-FFF2-40B4-BE49-F238E27FC236}">
                <a16:creationId xmlns:a16="http://schemas.microsoft.com/office/drawing/2014/main" id="{176A91B7-3C0C-4E66-B5E7-A716DE19F76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H="1">
            <a:off x="4034204" y="2444130"/>
            <a:ext cx="576355" cy="576355"/>
          </a:xfrm>
          <a:prstGeom prst="rect">
            <a:avLst/>
          </a:prstGeom>
        </p:spPr>
      </p:pic>
      <p:sp>
        <p:nvSpPr>
          <p:cNvPr id="30" name="テキスト ボックス 29">
            <a:extLst>
              <a:ext uri="{FF2B5EF4-FFF2-40B4-BE49-F238E27FC236}">
                <a16:creationId xmlns:a16="http://schemas.microsoft.com/office/drawing/2014/main" id="{B38C7DA5-9F0B-4260-9AF7-9D5732E031C1}"/>
              </a:ext>
            </a:extLst>
          </p:cNvPr>
          <p:cNvSpPr txBox="1"/>
          <p:nvPr/>
        </p:nvSpPr>
        <p:spPr>
          <a:xfrm>
            <a:off x="4450619" y="5347996"/>
            <a:ext cx="3440135" cy="1242893"/>
          </a:xfrm>
          <a:prstGeom prst="roundRect">
            <a:avLst/>
          </a:prstGeom>
          <a:solidFill>
            <a:schemeClr val="accent2">
              <a:lumMod val="40000"/>
              <a:lumOff val="60000"/>
              <a:alpha val="94902"/>
            </a:schemeClr>
          </a:solidFill>
          <a:ln w="12700">
            <a:solidFill>
              <a:schemeClr val="tx1"/>
            </a:solidFill>
          </a:ln>
          <a:effectLst/>
        </p:spPr>
        <p:txBody>
          <a:bodyPr wrap="square" rtlCol="0">
            <a:spAutoFit/>
          </a:bodyPr>
          <a:lstStyle/>
          <a:p>
            <a:pPr marL="171450" indent="-171450">
              <a:buFont typeface="Wingdings" panose="05000000000000000000" pitchFamily="2" charset="2"/>
              <a:buChar char="n"/>
            </a:pPr>
            <a:r>
              <a:rPr kumimoji="1" lang="ja-JP" altLang="en-US" sz="1200" b="1" dirty="0"/>
              <a:t>職員の人材育成への協力</a:t>
            </a:r>
            <a:endParaRPr kumimoji="1" lang="en-US" altLang="ja-JP" sz="1200" b="1" dirty="0"/>
          </a:p>
          <a:p>
            <a:endParaRPr lang="en-US" altLang="ja-JP" sz="1100" b="1" dirty="0"/>
          </a:p>
          <a:p>
            <a:r>
              <a:rPr kumimoji="1" lang="ja-JP" altLang="en-US" sz="1100" b="1" dirty="0"/>
              <a:t>・児童発達支援センター等の職員に対する研修</a:t>
            </a:r>
            <a:endParaRPr kumimoji="1" lang="en-US" altLang="ja-JP" sz="1100" b="1" dirty="0"/>
          </a:p>
          <a:p>
            <a:r>
              <a:rPr lang="ja-JP" altLang="en-US" sz="1100" b="1" dirty="0"/>
              <a:t>・実際のコンサルテーション現場への同行や見学の受入れ</a:t>
            </a:r>
            <a:endParaRPr lang="en-US" altLang="ja-JP" sz="1100" b="1" dirty="0"/>
          </a:p>
          <a:p>
            <a:r>
              <a:rPr kumimoji="1" lang="ja-JP" altLang="en-US" sz="1100" b="1" dirty="0"/>
              <a:t>・事業所の支援手法についての協議</a:t>
            </a:r>
            <a:endParaRPr kumimoji="1" lang="en-US" altLang="ja-JP" sz="1100" b="1" dirty="0"/>
          </a:p>
        </p:txBody>
      </p:sp>
      <p:pic>
        <p:nvPicPr>
          <p:cNvPr id="32" name="グラフィックス 31" descr="握手 単色塗りつぶし">
            <a:extLst>
              <a:ext uri="{FF2B5EF4-FFF2-40B4-BE49-F238E27FC236}">
                <a16:creationId xmlns:a16="http://schemas.microsoft.com/office/drawing/2014/main" id="{63C9EEA5-0A23-4EAA-A219-D2341A7513E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15781" y="3538455"/>
            <a:ext cx="1101966" cy="1101966"/>
          </a:xfrm>
          <a:prstGeom prst="rect">
            <a:avLst/>
          </a:prstGeom>
        </p:spPr>
      </p:pic>
      <p:sp>
        <p:nvSpPr>
          <p:cNvPr id="36" name="テキスト ボックス 35">
            <a:extLst>
              <a:ext uri="{FF2B5EF4-FFF2-40B4-BE49-F238E27FC236}">
                <a16:creationId xmlns:a16="http://schemas.microsoft.com/office/drawing/2014/main" id="{5DE545BB-12C2-425F-B230-2D26EE45B8AF}"/>
              </a:ext>
            </a:extLst>
          </p:cNvPr>
          <p:cNvSpPr txBox="1"/>
          <p:nvPr/>
        </p:nvSpPr>
        <p:spPr>
          <a:xfrm>
            <a:off x="8392310" y="4175915"/>
            <a:ext cx="3600086" cy="868323"/>
          </a:xfrm>
          <a:prstGeom prst="roundRect">
            <a:avLst/>
          </a:prstGeom>
          <a:solidFill>
            <a:schemeClr val="tx2">
              <a:lumMod val="20000"/>
              <a:lumOff val="80000"/>
              <a:alpha val="94902"/>
            </a:schemeClr>
          </a:solidFill>
          <a:ln w="12700">
            <a:solidFill>
              <a:schemeClr val="tx1"/>
            </a:solidFill>
          </a:ln>
          <a:effectLst/>
        </p:spPr>
        <p:txBody>
          <a:bodyPr wrap="square" rtlCol="0">
            <a:spAutoFit/>
          </a:bodyPr>
          <a:lstStyle/>
          <a:p>
            <a:pPr marL="171450" indent="-171450">
              <a:buFont typeface="Wingdings" panose="05000000000000000000" pitchFamily="2" charset="2"/>
              <a:buChar char="n"/>
            </a:pPr>
            <a:r>
              <a:rPr kumimoji="1" lang="ja-JP" altLang="en-US" sz="1200" b="1" dirty="0"/>
              <a:t>事業所同士の情報共有・情報交換の場の提供</a:t>
            </a:r>
            <a:endParaRPr kumimoji="1" lang="en-US" altLang="ja-JP" sz="1200" b="1" dirty="0"/>
          </a:p>
          <a:p>
            <a:endParaRPr lang="en-US" altLang="ja-JP" sz="1100" b="1" dirty="0"/>
          </a:p>
          <a:p>
            <a:r>
              <a:rPr kumimoji="1" lang="ja-JP" altLang="en-US" sz="1100" b="1" dirty="0"/>
              <a:t>・圏域内の児童発達支援センターの情報共有の場</a:t>
            </a:r>
            <a:endParaRPr kumimoji="1" lang="en-US" altLang="ja-JP" sz="1100" b="1" dirty="0"/>
          </a:p>
          <a:p>
            <a:r>
              <a:rPr lang="ja-JP" altLang="en-US" sz="1100" b="1" dirty="0"/>
              <a:t>・市内の中核的事業所の情報共有の場　など</a:t>
            </a:r>
            <a:endParaRPr lang="en-US" altLang="ja-JP" sz="1100" b="1" dirty="0"/>
          </a:p>
        </p:txBody>
      </p:sp>
      <p:sp>
        <p:nvSpPr>
          <p:cNvPr id="37" name="テキスト ボックス 36">
            <a:extLst>
              <a:ext uri="{FF2B5EF4-FFF2-40B4-BE49-F238E27FC236}">
                <a16:creationId xmlns:a16="http://schemas.microsoft.com/office/drawing/2014/main" id="{291324BF-D83F-4B71-A3EC-33B3FEBD4C27}"/>
              </a:ext>
            </a:extLst>
          </p:cNvPr>
          <p:cNvSpPr txBox="1"/>
          <p:nvPr/>
        </p:nvSpPr>
        <p:spPr>
          <a:xfrm>
            <a:off x="6659654" y="4496322"/>
            <a:ext cx="1983370" cy="261610"/>
          </a:xfrm>
          <a:prstGeom prst="rect">
            <a:avLst/>
          </a:prstGeom>
          <a:noFill/>
        </p:spPr>
        <p:txBody>
          <a:bodyPr wrap="square" rtlCol="0">
            <a:spAutoFit/>
          </a:bodyPr>
          <a:lstStyle/>
          <a:p>
            <a:r>
              <a:rPr lang="ja-JP" altLang="en-US" sz="1100" b="1" dirty="0"/>
              <a:t>児童発達支援センター</a:t>
            </a:r>
            <a:endParaRPr kumimoji="1" lang="ja-JP" altLang="en-US" sz="1100" b="1" dirty="0"/>
          </a:p>
        </p:txBody>
      </p:sp>
      <p:sp>
        <p:nvSpPr>
          <p:cNvPr id="38" name="テキスト ボックス 37">
            <a:extLst>
              <a:ext uri="{FF2B5EF4-FFF2-40B4-BE49-F238E27FC236}">
                <a16:creationId xmlns:a16="http://schemas.microsoft.com/office/drawing/2014/main" id="{DB5ADC5E-F6D3-46EB-BEFC-AFF9213606EF}"/>
              </a:ext>
            </a:extLst>
          </p:cNvPr>
          <p:cNvSpPr txBox="1"/>
          <p:nvPr/>
        </p:nvSpPr>
        <p:spPr>
          <a:xfrm>
            <a:off x="5671943" y="3006604"/>
            <a:ext cx="872595" cy="276999"/>
          </a:xfrm>
          <a:prstGeom prst="rect">
            <a:avLst/>
          </a:prstGeom>
          <a:noFill/>
        </p:spPr>
        <p:txBody>
          <a:bodyPr wrap="square" rtlCol="0">
            <a:spAutoFit/>
          </a:bodyPr>
          <a:lstStyle/>
          <a:p>
            <a:r>
              <a:rPr kumimoji="1" lang="ja-JP" altLang="en-US" sz="1200" b="1" dirty="0"/>
              <a:t>市町村</a:t>
            </a:r>
          </a:p>
        </p:txBody>
      </p:sp>
      <p:sp>
        <p:nvSpPr>
          <p:cNvPr id="39" name="テキスト ボックス 38">
            <a:extLst>
              <a:ext uri="{FF2B5EF4-FFF2-40B4-BE49-F238E27FC236}">
                <a16:creationId xmlns:a16="http://schemas.microsoft.com/office/drawing/2014/main" id="{DEE72901-3587-40CC-AF90-3E90CBA9CFC3}"/>
              </a:ext>
            </a:extLst>
          </p:cNvPr>
          <p:cNvSpPr txBox="1"/>
          <p:nvPr/>
        </p:nvSpPr>
        <p:spPr>
          <a:xfrm>
            <a:off x="3901165" y="4542489"/>
            <a:ext cx="1983370" cy="600164"/>
          </a:xfrm>
          <a:prstGeom prst="rect">
            <a:avLst/>
          </a:prstGeom>
          <a:noFill/>
        </p:spPr>
        <p:txBody>
          <a:bodyPr wrap="square" rtlCol="0">
            <a:spAutoFit/>
          </a:bodyPr>
          <a:lstStyle/>
          <a:p>
            <a:r>
              <a:rPr kumimoji="1" lang="ja-JP" altLang="en-US" sz="1100" b="1" dirty="0"/>
              <a:t>発達障がい者支援センターアクトおおさか</a:t>
            </a:r>
            <a:endParaRPr kumimoji="1" lang="en-US" altLang="ja-JP" sz="1100" b="1" dirty="0"/>
          </a:p>
          <a:p>
            <a:r>
              <a:rPr kumimoji="1" lang="ja-JP" altLang="en-US" sz="1100" b="1" dirty="0"/>
              <a:t>発達支援拠点</a:t>
            </a:r>
          </a:p>
        </p:txBody>
      </p:sp>
      <p:pic>
        <p:nvPicPr>
          <p:cNvPr id="42" name="グラフィックス 41" descr="接続 単色塗りつぶし">
            <a:extLst>
              <a:ext uri="{FF2B5EF4-FFF2-40B4-BE49-F238E27FC236}">
                <a16:creationId xmlns:a16="http://schemas.microsoft.com/office/drawing/2014/main" id="{2CBB99CB-EC40-41BD-A1F1-7682838708F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472260" y="3211790"/>
            <a:ext cx="1050621" cy="1050621"/>
          </a:xfrm>
          <a:prstGeom prst="rect">
            <a:avLst/>
          </a:prstGeom>
        </p:spPr>
      </p:pic>
      <p:sp>
        <p:nvSpPr>
          <p:cNvPr id="44" name="矢印: 左右 43">
            <a:extLst>
              <a:ext uri="{FF2B5EF4-FFF2-40B4-BE49-F238E27FC236}">
                <a16:creationId xmlns:a16="http://schemas.microsoft.com/office/drawing/2014/main" id="{1EBA05C4-B0D8-4538-95DF-B35D2C9846B4}"/>
              </a:ext>
            </a:extLst>
          </p:cNvPr>
          <p:cNvSpPr/>
          <p:nvPr/>
        </p:nvSpPr>
        <p:spPr>
          <a:xfrm rot="2351615">
            <a:off x="6460371" y="3120763"/>
            <a:ext cx="690849" cy="239059"/>
          </a:xfrm>
          <a:prstGeom prst="leftRightArrow">
            <a:avLst/>
          </a:prstGeom>
          <a:solidFill>
            <a:schemeClr val="tx1">
              <a:lumMod val="65000"/>
              <a:lumOff val="3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左右 44">
            <a:extLst>
              <a:ext uri="{FF2B5EF4-FFF2-40B4-BE49-F238E27FC236}">
                <a16:creationId xmlns:a16="http://schemas.microsoft.com/office/drawing/2014/main" id="{DC7EC031-775E-44EC-9512-21F97EF36F62}"/>
              </a:ext>
            </a:extLst>
          </p:cNvPr>
          <p:cNvSpPr/>
          <p:nvPr/>
        </p:nvSpPr>
        <p:spPr>
          <a:xfrm rot="18889247">
            <a:off x="4709387" y="3155767"/>
            <a:ext cx="687873" cy="255020"/>
          </a:xfrm>
          <a:prstGeom prst="leftRightArrow">
            <a:avLst/>
          </a:prstGeom>
          <a:solidFill>
            <a:schemeClr val="tx1">
              <a:lumMod val="65000"/>
              <a:lumOff val="3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45">
            <a:extLst>
              <a:ext uri="{FF2B5EF4-FFF2-40B4-BE49-F238E27FC236}">
                <a16:creationId xmlns:a16="http://schemas.microsoft.com/office/drawing/2014/main" id="{2FADD0BD-8F78-448B-B582-59653C26F94A}"/>
              </a:ext>
            </a:extLst>
          </p:cNvPr>
          <p:cNvSpPr>
            <a:spLocks noGrp="1"/>
          </p:cNvSpPr>
          <p:nvPr>
            <p:ph type="sldNum" sz="quarter" idx="12"/>
          </p:nvPr>
        </p:nvSpPr>
        <p:spPr>
          <a:xfrm>
            <a:off x="9151281" y="6341306"/>
            <a:ext cx="2743200" cy="365125"/>
          </a:xfrm>
        </p:spPr>
        <p:txBody>
          <a:bodyPr/>
          <a:lstStyle/>
          <a:p>
            <a:fld id="{A252A699-DC59-4515-9B7C-AC403C8235C4}" type="slidenum">
              <a:rPr kumimoji="1" lang="ja-JP" altLang="en-US" sz="1400" b="1" smtClean="0">
                <a:solidFill>
                  <a:schemeClr val="tx1"/>
                </a:solidFill>
              </a:rPr>
              <a:t>18</a:t>
            </a:fld>
            <a:endParaRPr kumimoji="1" lang="ja-JP" altLang="en-US" sz="1400" b="1" dirty="0">
              <a:solidFill>
                <a:schemeClr val="tx1"/>
              </a:solidFill>
            </a:endParaRPr>
          </a:p>
        </p:txBody>
      </p:sp>
      <p:sp>
        <p:nvSpPr>
          <p:cNvPr id="4" name="テキスト ボックス 3">
            <a:extLst>
              <a:ext uri="{FF2B5EF4-FFF2-40B4-BE49-F238E27FC236}">
                <a16:creationId xmlns:a16="http://schemas.microsoft.com/office/drawing/2014/main" id="{30BAE2FE-0040-48B2-8B58-22A45A916A03}"/>
              </a:ext>
            </a:extLst>
          </p:cNvPr>
          <p:cNvSpPr txBox="1"/>
          <p:nvPr/>
        </p:nvSpPr>
        <p:spPr>
          <a:xfrm>
            <a:off x="399545" y="5930797"/>
            <a:ext cx="3634659" cy="707886"/>
          </a:xfrm>
          <a:prstGeom prst="rect">
            <a:avLst/>
          </a:prstGeom>
          <a:noFill/>
        </p:spPr>
        <p:txBody>
          <a:bodyPr wrap="square" rtlCol="0">
            <a:spAutoFit/>
          </a:bodyPr>
          <a:lstStyle/>
          <a:p>
            <a:r>
              <a:rPr kumimoji="1" lang="en-US" altLang="ja-JP" sz="1000" dirty="0">
                <a:solidFill>
                  <a:srgbClr val="FF0000"/>
                </a:solidFill>
              </a:rPr>
              <a:t>※</a:t>
            </a:r>
            <a:r>
              <a:rPr kumimoji="1" lang="ja-JP" altLang="en-US" sz="1000" dirty="0">
                <a:solidFill>
                  <a:srgbClr val="FF0000"/>
                </a:solidFill>
              </a:rPr>
              <a:t>発達支援拠点については、地域支援機能の</a:t>
            </a:r>
            <a:r>
              <a:rPr lang="ja-JP" altLang="en-US" sz="1000" dirty="0">
                <a:solidFill>
                  <a:srgbClr val="FF0000"/>
                </a:solidFill>
              </a:rPr>
              <a:t>さらなる強化のため、機関コンサルテーションに特化した発達障がい者支援センターとし、地域支援マネージャーを配置して事業所等の支援を行うことを検討しています。</a:t>
            </a:r>
            <a:endParaRPr kumimoji="1" lang="en-US" altLang="ja-JP" sz="1000" dirty="0">
              <a:solidFill>
                <a:srgbClr val="FF0000"/>
              </a:solidFill>
            </a:endParaRPr>
          </a:p>
        </p:txBody>
      </p:sp>
      <p:cxnSp>
        <p:nvCxnSpPr>
          <p:cNvPr id="7" name="直線矢印コネクタ 6">
            <a:extLst>
              <a:ext uri="{FF2B5EF4-FFF2-40B4-BE49-F238E27FC236}">
                <a16:creationId xmlns:a16="http://schemas.microsoft.com/office/drawing/2014/main" id="{93E6BC4D-24CB-4B4B-A4E6-52F437D59EBA}"/>
              </a:ext>
            </a:extLst>
          </p:cNvPr>
          <p:cNvCxnSpPr>
            <a:stCxn id="39" idx="1"/>
          </p:cNvCxnSpPr>
          <p:nvPr/>
        </p:nvCxnSpPr>
        <p:spPr>
          <a:xfrm flipH="1">
            <a:off x="3325827" y="4842571"/>
            <a:ext cx="575338" cy="1126871"/>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CC3C04A9-F52D-406B-9CA5-6F01F6520343}"/>
              </a:ext>
            </a:extLst>
          </p:cNvPr>
          <p:cNvSpPr txBox="1"/>
          <p:nvPr/>
        </p:nvSpPr>
        <p:spPr>
          <a:xfrm>
            <a:off x="7211683" y="118745"/>
            <a:ext cx="4914003" cy="276999"/>
          </a:xfrm>
          <a:prstGeom prst="rect">
            <a:avLst/>
          </a:prstGeom>
          <a:noFill/>
        </p:spPr>
        <p:txBody>
          <a:bodyPr wrap="square" rtlCol="0">
            <a:spAutoFit/>
          </a:bodyPr>
          <a:lstStyle/>
          <a:p>
            <a:r>
              <a:rPr kumimoji="1" lang="ja-JP" altLang="en-US" sz="1200" dirty="0"/>
              <a:t>令和６年５月開催の市町村説明会・意見交換会　第２部資料の抜粋</a:t>
            </a:r>
          </a:p>
        </p:txBody>
      </p:sp>
    </p:spTree>
    <p:extLst>
      <p:ext uri="{BB962C8B-B14F-4D97-AF65-F5344CB8AC3E}">
        <p14:creationId xmlns:p14="http://schemas.microsoft.com/office/powerpoint/2010/main" val="406065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63CBF5-C9BC-4C84-AA7C-5BEDA61CF7CE}"/>
              </a:ext>
            </a:extLst>
          </p:cNvPr>
          <p:cNvSpPr>
            <a:spLocks noGrp="1"/>
          </p:cNvSpPr>
          <p:nvPr>
            <p:ph type="sldNum" sz="quarter" idx="12"/>
          </p:nvPr>
        </p:nvSpPr>
        <p:spPr/>
        <p:txBody>
          <a:bodyPr/>
          <a:lstStyle/>
          <a:p>
            <a:fld id="{BDA3839F-8F31-49AD-9A69-7A194C78B29C}" type="slidenum">
              <a:rPr kumimoji="1" lang="ja-JP" altLang="en-US" sz="1400" b="1" smtClean="0"/>
              <a:t>19</a:t>
            </a:fld>
            <a:endParaRPr kumimoji="1" lang="ja-JP" altLang="en-US" sz="1400" b="1" dirty="0"/>
          </a:p>
        </p:txBody>
      </p:sp>
      <p:sp>
        <p:nvSpPr>
          <p:cNvPr id="4" name="テキスト ボックス 3">
            <a:extLst>
              <a:ext uri="{FF2B5EF4-FFF2-40B4-BE49-F238E27FC236}">
                <a16:creationId xmlns:a16="http://schemas.microsoft.com/office/drawing/2014/main" id="{4D9C1774-2BB9-450B-BE1E-AF5D5F50CFB8}"/>
              </a:ext>
            </a:extLst>
          </p:cNvPr>
          <p:cNvSpPr txBox="1"/>
          <p:nvPr/>
        </p:nvSpPr>
        <p:spPr>
          <a:xfrm>
            <a:off x="482600" y="403281"/>
            <a:ext cx="7427823"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市町村説明会・意見交換会における市町村・児童発達支援センターからの意見</a:t>
            </a:r>
          </a:p>
        </p:txBody>
      </p:sp>
      <p:graphicFrame>
        <p:nvGraphicFramePr>
          <p:cNvPr id="5" name="図表 4">
            <a:extLst>
              <a:ext uri="{FF2B5EF4-FFF2-40B4-BE49-F238E27FC236}">
                <a16:creationId xmlns:a16="http://schemas.microsoft.com/office/drawing/2014/main" id="{1B2E7B5B-6FBB-4BBF-A201-E55F72F02F55}"/>
              </a:ext>
            </a:extLst>
          </p:cNvPr>
          <p:cNvGraphicFramePr/>
          <p:nvPr>
            <p:extLst>
              <p:ext uri="{D42A27DB-BD31-4B8C-83A1-F6EECF244321}">
                <p14:modId xmlns:p14="http://schemas.microsoft.com/office/powerpoint/2010/main" val="84147365"/>
              </p:ext>
            </p:extLst>
          </p:nvPr>
        </p:nvGraphicFramePr>
        <p:xfrm>
          <a:off x="482600" y="937683"/>
          <a:ext cx="1069723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23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4AB4482-3DD8-4B6A-9F82-F5807412428F}"/>
              </a:ext>
            </a:extLst>
          </p:cNvPr>
          <p:cNvSpPr txBox="1"/>
          <p:nvPr/>
        </p:nvSpPr>
        <p:spPr>
          <a:xfrm>
            <a:off x="419818" y="1249272"/>
            <a:ext cx="11352363" cy="2734194"/>
          </a:xfrm>
          <a:prstGeom prst="roundRect">
            <a:avLst>
              <a:gd name="adj" fmla="val 4510"/>
            </a:avLst>
          </a:prstGeom>
          <a:ln w="38100"/>
        </p:spPr>
        <p:style>
          <a:lnRef idx="2">
            <a:schemeClr val="accent2"/>
          </a:lnRef>
          <a:fillRef idx="1">
            <a:schemeClr val="lt1"/>
          </a:fillRef>
          <a:effectRef idx="0">
            <a:schemeClr val="accent2"/>
          </a:effectRef>
          <a:fontRef idx="minor">
            <a:schemeClr val="dk1"/>
          </a:fontRef>
        </p:style>
        <p:txBody>
          <a:bodyPr wrap="square" tIns="216000" rtlCol="0">
            <a:noAutofit/>
          </a:bodyPr>
          <a:lstStyle/>
          <a:p>
            <a:pPr marL="285750" indent="-285750">
              <a:lnSpc>
                <a:spcPct val="150000"/>
              </a:lnSpc>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発達障がいと診断された者は、平成</a:t>
            </a:r>
            <a:r>
              <a:rPr kumimoji="1" lang="en-US" altLang="ja-JP" sz="1400" dirty="0">
                <a:latin typeface="Meiryo UI" panose="020B0604030504040204" pitchFamily="50" charset="-128"/>
                <a:ea typeface="Meiryo UI" panose="020B0604030504040204" pitchFamily="50" charset="-128"/>
              </a:rPr>
              <a:t>28</a:t>
            </a:r>
            <a:r>
              <a:rPr kumimoji="1" lang="ja-JP" altLang="en-US" sz="1400" dirty="0">
                <a:latin typeface="Meiryo UI" panose="020B0604030504040204" pitchFamily="50" charset="-128"/>
                <a:ea typeface="Meiryo UI" panose="020B0604030504040204" pitchFamily="50" charset="-128"/>
              </a:rPr>
              <a:t>年から令和</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年の</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年間で約</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倍に増加</a:t>
            </a:r>
            <a:r>
              <a:rPr kumimoji="1" lang="ja-JP" altLang="en-US" sz="1200" dirty="0">
                <a:latin typeface="Meiryo UI" panose="020B0604030504040204" pitchFamily="50" charset="-128"/>
                <a:ea typeface="Meiryo UI" panose="020B0604030504040204" pitchFamily="50" charset="-128"/>
              </a:rPr>
              <a:t>（出典</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厚生労働省「生活のしづらさなどに関する調査」で比較。推計値）</a:t>
            </a:r>
            <a:endParaRPr kumimoji="1" lang="en-US" altLang="ja-JP" sz="12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幼児期の発達に関する問題と成人期の社会生活における適応度との関連性が指摘されており、幼児期からの支援の充実が必要</a:t>
            </a:r>
          </a:p>
          <a:p>
            <a:pPr marL="285750" indent="-285750">
              <a:lnSpc>
                <a:spcPct val="150000"/>
              </a:lnSpc>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障がい児通所支援を利用するこどもの主な障がい種別の約</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割弱</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が発達障がいであり、障がい児通所支援事業所の支援の質を上げることが重要。</a:t>
            </a:r>
            <a:endParaRPr kumimoji="1" lang="en-US" altLang="ja-JP" sz="14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学齢期の支援にあたっては、福祉と教育が、特性に応じて共通の理解に基づき一貫した支援を行うことが必要。</a:t>
            </a:r>
            <a:endParaRPr kumimoji="1" lang="en-US" altLang="ja-JP" sz="14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l"/>
            </a:pPr>
            <a:r>
              <a:rPr kumimoji="1" lang="ja-JP" altLang="en-US" sz="1400" dirty="0">
                <a:solidFill>
                  <a:schemeClr val="tx1"/>
                </a:solidFill>
                <a:latin typeface="Meiryo UI" panose="020B0604030504040204" pitchFamily="50" charset="-128"/>
                <a:ea typeface="Meiryo UI" panose="020B0604030504040204" pitchFamily="50" charset="-128"/>
              </a:rPr>
              <a:t>「こどもまんなか社会」の実現をめざすこども施策全体の連続性の中で、令和</a:t>
            </a:r>
            <a:r>
              <a:rPr kumimoji="1" lang="en-US" altLang="ja-JP" sz="1400" dirty="0">
                <a:solidFill>
                  <a:schemeClr val="tx1"/>
                </a:solidFill>
                <a:latin typeface="Meiryo UI" panose="020B0604030504040204" pitchFamily="50" charset="-128"/>
                <a:ea typeface="Meiryo UI" panose="020B0604030504040204" pitchFamily="50" charset="-128"/>
              </a:rPr>
              <a:t>6</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月施行の改正児童福祉法をふまえ、市町村は、児童発達支援センターを地域における中核的な支援機関とした障がい児支援体制の構築が求められて</a:t>
            </a:r>
            <a:r>
              <a:rPr lang="ja-JP" altLang="en-US" sz="1400" dirty="0">
                <a:solidFill>
                  <a:schemeClr val="tx1"/>
                </a:solidFill>
                <a:latin typeface="Meiryo UI" panose="020B0604030504040204" pitchFamily="50" charset="-128"/>
                <a:ea typeface="Meiryo UI" panose="020B0604030504040204" pitchFamily="50" charset="-128"/>
              </a:rPr>
              <a:t>おり、</a:t>
            </a:r>
            <a:r>
              <a:rPr kumimoji="1" lang="ja-JP" altLang="en-US" sz="1400" dirty="0">
                <a:solidFill>
                  <a:schemeClr val="tx1"/>
                </a:solidFill>
                <a:latin typeface="Meiryo UI" panose="020B0604030504040204" pitchFamily="50" charset="-128"/>
                <a:ea typeface="Meiryo UI" panose="020B0604030504040204" pitchFamily="50" charset="-128"/>
              </a:rPr>
              <a:t>都道府県は、広域的な調整の観点から</a:t>
            </a:r>
            <a:r>
              <a:rPr lang="ja-JP" altLang="en-US" sz="1400" dirty="0">
                <a:solidFill>
                  <a:schemeClr val="tx1"/>
                </a:solidFill>
                <a:latin typeface="Meiryo UI" panose="020B0604030504040204" pitchFamily="50" charset="-128"/>
                <a:ea typeface="Meiryo UI" panose="020B0604030504040204" pitchFamily="50" charset="-128"/>
              </a:rPr>
              <a:t>の</a:t>
            </a:r>
            <a:r>
              <a:rPr kumimoji="1" lang="ja-JP" altLang="en-US" sz="1400" dirty="0">
                <a:solidFill>
                  <a:schemeClr val="tx1"/>
                </a:solidFill>
                <a:latin typeface="Meiryo UI" panose="020B0604030504040204" pitchFamily="50" charset="-128"/>
                <a:ea typeface="Meiryo UI" panose="020B0604030504040204" pitchFamily="50" charset="-128"/>
              </a:rPr>
              <a:t>関与</a:t>
            </a:r>
            <a:r>
              <a:rPr lang="ja-JP" altLang="en-US" sz="1400" dirty="0">
                <a:solidFill>
                  <a:schemeClr val="tx1"/>
                </a:solidFill>
                <a:latin typeface="Meiryo UI" panose="020B0604030504040204" pitchFamily="50" charset="-128"/>
                <a:ea typeface="Meiryo UI" panose="020B0604030504040204" pitchFamily="50" charset="-128"/>
              </a:rPr>
              <a:t>が求められている</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l"/>
            </a:pPr>
            <a:r>
              <a:rPr lang="ja-JP" altLang="en-US" sz="1400" dirty="0">
                <a:solidFill>
                  <a:schemeClr val="tx1"/>
                </a:solidFill>
                <a:latin typeface="Meiryo UI" panose="020B0604030504040204" pitchFamily="50" charset="-128"/>
                <a:ea typeface="Meiryo UI" panose="020B0604030504040204" pitchFamily="50" charset="-128"/>
              </a:rPr>
              <a:t>令和２年３月部会提言において、主要な論点の１つに「療育拠点及び発達障がい者支援センター（アクトおおさか）のあり方」が提言されている。</a:t>
            </a:r>
            <a:endParaRPr kumimoji="1" lang="en-US" altLang="ja-JP" sz="160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2F559D09-F093-4017-B49E-CD0422F33A49}"/>
              </a:ext>
            </a:extLst>
          </p:cNvPr>
          <p:cNvSpPr/>
          <p:nvPr/>
        </p:nvSpPr>
        <p:spPr>
          <a:xfrm>
            <a:off x="836863" y="5218990"/>
            <a:ext cx="897045" cy="779475"/>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218936E7-43EA-444D-A2AE-7A369DD388A6}"/>
              </a:ext>
            </a:extLst>
          </p:cNvPr>
          <p:cNvSpPr/>
          <p:nvPr/>
        </p:nvSpPr>
        <p:spPr>
          <a:xfrm>
            <a:off x="419817" y="733990"/>
            <a:ext cx="2803586" cy="36383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取り巻く状況と検討の背景</a:t>
            </a:r>
          </a:p>
        </p:txBody>
      </p:sp>
      <p:sp>
        <p:nvSpPr>
          <p:cNvPr id="20" name="四角形: 角を丸くする 19">
            <a:extLst>
              <a:ext uri="{FF2B5EF4-FFF2-40B4-BE49-F238E27FC236}">
                <a16:creationId xmlns:a16="http://schemas.microsoft.com/office/drawing/2014/main" id="{BA1F60D4-7C96-45FB-BB7C-75ED4DA9F003}"/>
              </a:ext>
            </a:extLst>
          </p:cNvPr>
          <p:cNvSpPr/>
          <p:nvPr/>
        </p:nvSpPr>
        <p:spPr>
          <a:xfrm>
            <a:off x="508019" y="4549353"/>
            <a:ext cx="2627181" cy="379818"/>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大阪府の取組む方向性</a:t>
            </a:r>
          </a:p>
        </p:txBody>
      </p:sp>
      <p:sp>
        <p:nvSpPr>
          <p:cNvPr id="12" name="正方形/長方形 11">
            <a:extLst>
              <a:ext uri="{FF2B5EF4-FFF2-40B4-BE49-F238E27FC236}">
                <a16:creationId xmlns:a16="http://schemas.microsoft.com/office/drawing/2014/main" id="{8AA59D4A-1C79-400B-86E0-939D36946937}"/>
              </a:ext>
            </a:extLst>
          </p:cNvPr>
          <p:cNvSpPr/>
          <p:nvPr/>
        </p:nvSpPr>
        <p:spPr>
          <a:xfrm>
            <a:off x="2029906" y="5218990"/>
            <a:ext cx="9406394" cy="779475"/>
          </a:xfrm>
          <a:prstGeom prst="rect">
            <a:avLst/>
          </a:prstGeom>
          <a:solidFill>
            <a:schemeClr val="accent2">
              <a:lumMod val="20000"/>
              <a:lumOff val="80000"/>
            </a:schemeClr>
          </a:solidFill>
          <a:ln w="47625" cmpd="db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r>
              <a:rPr kumimoji="1" lang="ja-JP" altLang="en-US" dirty="0">
                <a:solidFill>
                  <a:schemeClr val="tx1"/>
                </a:solidFill>
                <a:latin typeface="Meiryo UI" panose="020B0604030504040204" pitchFamily="50" charset="-128"/>
                <a:ea typeface="Meiryo UI" panose="020B0604030504040204" pitchFamily="50" charset="-128"/>
              </a:rPr>
              <a:t>長年培ってきた発達障がい児支援の専門的なノウハウ・スキルを有する「発達支援拠点」と</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市町村・児童発達支援センターが連携・協働した大阪型の障がい児支援体制の充実・強化をめざす</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C3EBC7F-AB5B-4300-948B-683294993BB1}"/>
              </a:ext>
            </a:extLst>
          </p:cNvPr>
          <p:cNvSpPr>
            <a:spLocks noGrp="1"/>
          </p:cNvSpPr>
          <p:nvPr>
            <p:ph type="sldNum" sz="quarter" idx="12"/>
          </p:nvPr>
        </p:nvSpPr>
        <p:spPr>
          <a:xfrm>
            <a:off x="9372599" y="6361285"/>
            <a:ext cx="2743200" cy="365125"/>
          </a:xfrm>
        </p:spPr>
        <p:txBody>
          <a:bodyPr/>
          <a:lstStyle/>
          <a:p>
            <a:fld id="{625FD7CF-31EA-4C83-92AF-182EC0286469}" type="slidenum">
              <a:rPr kumimoji="1" lang="ja-JP" altLang="en-US" sz="1400" smtClean="0">
                <a:latin typeface="Meiryo UI" panose="020B0604030504040204" pitchFamily="50" charset="-128"/>
                <a:ea typeface="Meiryo UI" panose="020B0604030504040204" pitchFamily="50" charset="-128"/>
              </a:rPr>
              <a:t>2</a:t>
            </a:fld>
            <a:endParaRPr kumimoji="1" lang="ja-JP" altLang="en-US" sz="1400"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F423C334-377C-4510-986B-63B6308DD1E4}"/>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１．発達支援拠点と発達障がい者支援センターのあり方検討の背景と方向性</a:t>
            </a:r>
          </a:p>
        </p:txBody>
      </p:sp>
      <p:sp>
        <p:nvSpPr>
          <p:cNvPr id="4" name="テキスト ボックス 3">
            <a:extLst>
              <a:ext uri="{FF2B5EF4-FFF2-40B4-BE49-F238E27FC236}">
                <a16:creationId xmlns:a16="http://schemas.microsoft.com/office/drawing/2014/main" id="{9FB403B5-4E5B-420C-84A4-1DD0504DF8C5}"/>
              </a:ext>
            </a:extLst>
          </p:cNvPr>
          <p:cNvSpPr txBox="1"/>
          <p:nvPr/>
        </p:nvSpPr>
        <p:spPr>
          <a:xfrm>
            <a:off x="6095999" y="4118466"/>
            <a:ext cx="5854460" cy="430887"/>
          </a:xfrm>
          <a:prstGeom prst="rect">
            <a:avLst/>
          </a:prstGeom>
          <a:noFill/>
        </p:spPr>
        <p:txBody>
          <a:bodyPr wrap="square" rtlCol="0">
            <a:spAutoFit/>
          </a:bodyPr>
          <a:lstStyle/>
          <a:p>
            <a:r>
              <a:rPr kumimoji="1" lang="ja-JP" altLang="en-US" sz="1100" dirty="0"/>
              <a:t>（</a:t>
            </a:r>
            <a:r>
              <a:rPr kumimoji="1" lang="en-US" altLang="ja-JP" sz="1100" dirty="0"/>
              <a:t>※)</a:t>
            </a:r>
            <a:r>
              <a:rPr kumimoji="1" lang="ja-JP" altLang="en-US" sz="1100" dirty="0"/>
              <a:t>出典：厚生労働省 令和４年度障害者総合福祉推進事業　障害児の保育所等への移行支援の実態把握に係る調査研究 報告書　みずほリサーチ＆テクノロジーズ株式会社</a:t>
            </a:r>
          </a:p>
        </p:txBody>
      </p:sp>
    </p:spTree>
    <p:extLst>
      <p:ext uri="{BB962C8B-B14F-4D97-AF65-F5344CB8AC3E}">
        <p14:creationId xmlns:p14="http://schemas.microsoft.com/office/powerpoint/2010/main" val="1733019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497501-B193-4E9C-9D1A-D85B1FF853E3}"/>
              </a:ext>
            </a:extLst>
          </p:cNvPr>
          <p:cNvSpPr>
            <a:spLocks noGrp="1"/>
          </p:cNvSpPr>
          <p:nvPr>
            <p:ph type="sldNum" sz="quarter" idx="12"/>
          </p:nvPr>
        </p:nvSpPr>
        <p:spPr/>
        <p:txBody>
          <a:bodyPr/>
          <a:lstStyle/>
          <a:p>
            <a:fld id="{BDA3839F-8F31-49AD-9A69-7A194C78B29C}" type="slidenum">
              <a:rPr kumimoji="1" lang="ja-JP" altLang="en-US" sz="1400" b="1" smtClean="0"/>
              <a:t>20</a:t>
            </a:fld>
            <a:endParaRPr kumimoji="1" lang="ja-JP" altLang="en-US" sz="1400" b="1" dirty="0"/>
          </a:p>
        </p:txBody>
      </p:sp>
      <p:sp>
        <p:nvSpPr>
          <p:cNvPr id="3" name="タイトル 1">
            <a:extLst>
              <a:ext uri="{FF2B5EF4-FFF2-40B4-BE49-F238E27FC236}">
                <a16:creationId xmlns:a16="http://schemas.microsoft.com/office/drawing/2014/main" id="{7D18AB13-E607-4E51-A471-EF6D8E733FB0}"/>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1" lang="ja-JP" altLang="en-US" sz="2000" b="1" dirty="0"/>
              <a:t>１６．今後のスケジュール案</a:t>
            </a:r>
          </a:p>
        </p:txBody>
      </p:sp>
      <p:graphicFrame>
        <p:nvGraphicFramePr>
          <p:cNvPr id="6" name="図表 5">
            <a:extLst>
              <a:ext uri="{FF2B5EF4-FFF2-40B4-BE49-F238E27FC236}">
                <a16:creationId xmlns:a16="http://schemas.microsoft.com/office/drawing/2014/main" id="{65D12B83-FBCE-4AC2-A491-D15185F57F1A}"/>
              </a:ext>
            </a:extLst>
          </p:cNvPr>
          <p:cNvGraphicFramePr/>
          <p:nvPr>
            <p:extLst>
              <p:ext uri="{D42A27DB-BD31-4B8C-83A1-F6EECF244321}">
                <p14:modId xmlns:p14="http://schemas.microsoft.com/office/powerpoint/2010/main" val="2049566031"/>
              </p:ext>
            </p:extLst>
          </p:nvPr>
        </p:nvGraphicFramePr>
        <p:xfrm>
          <a:off x="692508" y="1061050"/>
          <a:ext cx="10271665" cy="5088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665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3A3FF73-8F43-4FFE-8A25-8E337EAA6504}"/>
              </a:ext>
            </a:extLst>
          </p:cNvPr>
          <p:cNvSpPr>
            <a:spLocks noGrp="1"/>
          </p:cNvSpPr>
          <p:nvPr>
            <p:ph type="sldNum" sz="quarter" idx="12"/>
          </p:nvPr>
        </p:nvSpPr>
        <p:spPr/>
        <p:txBody>
          <a:bodyPr/>
          <a:lstStyle/>
          <a:p>
            <a:fld id="{BDA3839F-8F31-49AD-9A69-7A194C78B29C}" type="slidenum">
              <a:rPr kumimoji="1" lang="ja-JP" altLang="en-US" smtClean="0"/>
              <a:t>21</a:t>
            </a:fld>
            <a:endParaRPr kumimoji="1" lang="ja-JP" altLang="en-US"/>
          </a:p>
        </p:txBody>
      </p:sp>
      <p:sp>
        <p:nvSpPr>
          <p:cNvPr id="3" name="タイトル 1">
            <a:extLst>
              <a:ext uri="{FF2B5EF4-FFF2-40B4-BE49-F238E27FC236}">
                <a16:creationId xmlns:a16="http://schemas.microsoft.com/office/drawing/2014/main" id="{8CF71799-24FA-440C-8DCB-F605EE1329FE}"/>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1" lang="ja-JP" altLang="en-US" sz="2000" b="1" dirty="0"/>
              <a:t>１７．こどもワーキングループで出たご意見（令和</a:t>
            </a:r>
            <a:r>
              <a:rPr kumimoji="1" lang="en-US" altLang="ja-JP" sz="2000" b="1" dirty="0"/>
              <a:t>6</a:t>
            </a:r>
            <a:r>
              <a:rPr kumimoji="1" lang="ja-JP" altLang="en-US" sz="2000" b="1" dirty="0"/>
              <a:t>年</a:t>
            </a:r>
            <a:r>
              <a:rPr kumimoji="1" lang="en-US" altLang="ja-JP" sz="2000" b="1" dirty="0"/>
              <a:t>6</a:t>
            </a:r>
            <a:r>
              <a:rPr kumimoji="1" lang="ja-JP" altLang="en-US" sz="2000" b="1" dirty="0"/>
              <a:t>月</a:t>
            </a:r>
            <a:r>
              <a:rPr kumimoji="1" lang="en-US" altLang="ja-JP" sz="2000" b="1" dirty="0"/>
              <a:t>2</a:t>
            </a:r>
            <a:r>
              <a:rPr kumimoji="1" lang="ja-JP" altLang="en-US" sz="2000" b="1" dirty="0"/>
              <a:t>８日開催）</a:t>
            </a:r>
          </a:p>
        </p:txBody>
      </p:sp>
      <p:graphicFrame>
        <p:nvGraphicFramePr>
          <p:cNvPr id="5" name="表 4">
            <a:extLst>
              <a:ext uri="{FF2B5EF4-FFF2-40B4-BE49-F238E27FC236}">
                <a16:creationId xmlns:a16="http://schemas.microsoft.com/office/drawing/2014/main" id="{0D96AD7B-32E0-44E4-8B32-18ACE94D30C8}"/>
              </a:ext>
            </a:extLst>
          </p:cNvPr>
          <p:cNvGraphicFramePr>
            <a:graphicFrameLocks noGrp="1"/>
          </p:cNvGraphicFramePr>
          <p:nvPr>
            <p:extLst>
              <p:ext uri="{D42A27DB-BD31-4B8C-83A1-F6EECF244321}">
                <p14:modId xmlns:p14="http://schemas.microsoft.com/office/powerpoint/2010/main" val="525961421"/>
              </p:ext>
            </p:extLst>
          </p:nvPr>
        </p:nvGraphicFramePr>
        <p:xfrm>
          <a:off x="609600" y="1072904"/>
          <a:ext cx="10972799" cy="2650381"/>
        </p:xfrm>
        <a:graphic>
          <a:graphicData uri="http://schemas.openxmlformats.org/drawingml/2006/table">
            <a:tbl>
              <a:tblPr firstRow="1" bandRow="1">
                <a:tableStyleId>{21E4AEA4-8DFA-4A89-87EB-49C32662AFE0}</a:tableStyleId>
              </a:tblPr>
              <a:tblGrid>
                <a:gridCol w="10972799">
                  <a:extLst>
                    <a:ext uri="{9D8B030D-6E8A-4147-A177-3AD203B41FA5}">
                      <a16:colId xmlns:a16="http://schemas.microsoft.com/office/drawing/2014/main" val="3721080776"/>
                    </a:ext>
                  </a:extLst>
                </a:gridCol>
              </a:tblGrid>
              <a:tr h="418113">
                <a:tc>
                  <a:txBody>
                    <a:bodyPr/>
                    <a:lstStyle/>
                    <a:p>
                      <a:pPr algn="l"/>
                      <a:r>
                        <a:rPr kumimoji="1" lang="en-US" altLang="ja-JP" sz="1600" dirty="0"/>
                        <a:t>〈</a:t>
                      </a:r>
                      <a:r>
                        <a:rPr kumimoji="1" lang="ja-JP" altLang="en-US" sz="1600" dirty="0"/>
                        <a:t>発達支援拠点のセンター化の方針について</a:t>
                      </a:r>
                      <a:r>
                        <a:rPr kumimoji="1" lang="en-US" altLang="ja-JP" sz="1600" dirty="0"/>
                        <a:t>〉</a:t>
                      </a:r>
                    </a:p>
                  </a:txBody>
                  <a:tcPr/>
                </a:tc>
                <a:extLst>
                  <a:ext uri="{0D108BD9-81ED-4DB2-BD59-A6C34878D82A}">
                    <a16:rowId xmlns:a16="http://schemas.microsoft.com/office/drawing/2014/main" val="2890919451"/>
                  </a:ext>
                </a:extLst>
              </a:tr>
              <a:tr h="660934">
                <a:tc>
                  <a:txBody>
                    <a:bodyPr/>
                    <a:lstStyle/>
                    <a:p>
                      <a:pPr algn="l"/>
                      <a:r>
                        <a:rPr kumimoji="1" lang="ja-JP" altLang="en-US" sz="1600" dirty="0"/>
                        <a:t>・機関コンサルテーションに特化したセンターで終わるのではなく、次のステップや将来的な見通しも示してほしい。</a:t>
                      </a:r>
                      <a:endParaRPr kumimoji="1" lang="en-US" altLang="ja-JP" sz="1600" dirty="0"/>
                    </a:p>
                    <a:p>
                      <a:pPr algn="l"/>
                      <a:r>
                        <a:rPr kumimoji="1" lang="ja-JP" altLang="en-US" sz="1600" dirty="0"/>
                        <a:t>・相談機能も含め、将来的にいろいろな対応ができる余白を残しておいてほしい。</a:t>
                      </a:r>
                    </a:p>
                  </a:txBody>
                  <a:tcPr/>
                </a:tc>
                <a:extLst>
                  <a:ext uri="{0D108BD9-81ED-4DB2-BD59-A6C34878D82A}">
                    <a16:rowId xmlns:a16="http://schemas.microsoft.com/office/drawing/2014/main" val="2251588615"/>
                  </a:ext>
                </a:extLst>
              </a:tr>
              <a:tr h="535001">
                <a:tc>
                  <a:txBody>
                    <a:bodyPr/>
                    <a:lstStyle/>
                    <a:p>
                      <a:pPr algn="l"/>
                      <a:r>
                        <a:rPr kumimoji="1" lang="ja-JP" altLang="en-US" sz="1600" dirty="0"/>
                        <a:t>・機関支援は直接支援に裏打ちされた支援であることを明記し、個別専門療育も含めた形が拠点であることを示す方が良い。</a:t>
                      </a:r>
                    </a:p>
                  </a:txBody>
                  <a:tcPr/>
                </a:tc>
                <a:extLst>
                  <a:ext uri="{0D108BD9-81ED-4DB2-BD59-A6C34878D82A}">
                    <a16:rowId xmlns:a16="http://schemas.microsoft.com/office/drawing/2014/main" val="2934266279"/>
                  </a:ext>
                </a:extLst>
              </a:tr>
              <a:tr h="496107">
                <a:tc>
                  <a:txBody>
                    <a:bodyPr/>
                    <a:lstStyle/>
                    <a:p>
                      <a:pPr algn="l"/>
                      <a:r>
                        <a:rPr kumimoji="1" lang="ja-JP" altLang="en-US" sz="1600" dirty="0"/>
                        <a:t>・地域支援マネジャーとなりうる人材を育成することや、個別専門療育と機関支援を両立させていくことは課題。</a:t>
                      </a:r>
                    </a:p>
                  </a:txBody>
                  <a:tcPr/>
                </a:tc>
                <a:extLst>
                  <a:ext uri="{0D108BD9-81ED-4DB2-BD59-A6C34878D82A}">
                    <a16:rowId xmlns:a16="http://schemas.microsoft.com/office/drawing/2014/main" val="491516044"/>
                  </a:ext>
                </a:extLst>
              </a:tr>
              <a:tr h="496107">
                <a:tc>
                  <a:txBody>
                    <a:bodyPr/>
                    <a:lstStyle/>
                    <a:p>
                      <a:pPr algn="l"/>
                      <a:r>
                        <a:rPr kumimoji="1" lang="ja-JP" altLang="en-US" sz="1600" dirty="0"/>
                        <a:t>・地域支援マネジャーの市町村の認知度は高くないため、拠点の認知が自動的に広がるかは疑問。府として周知は必要。</a:t>
                      </a:r>
                    </a:p>
                  </a:txBody>
                  <a:tcPr/>
                </a:tc>
                <a:extLst>
                  <a:ext uri="{0D108BD9-81ED-4DB2-BD59-A6C34878D82A}">
                    <a16:rowId xmlns:a16="http://schemas.microsoft.com/office/drawing/2014/main" val="415951633"/>
                  </a:ext>
                </a:extLst>
              </a:tr>
            </a:tbl>
          </a:graphicData>
        </a:graphic>
      </p:graphicFrame>
      <p:graphicFrame>
        <p:nvGraphicFramePr>
          <p:cNvPr id="6" name="表 5">
            <a:extLst>
              <a:ext uri="{FF2B5EF4-FFF2-40B4-BE49-F238E27FC236}">
                <a16:creationId xmlns:a16="http://schemas.microsoft.com/office/drawing/2014/main" id="{B503B804-D9BE-4E4C-934E-70BCD8D81B01}"/>
              </a:ext>
            </a:extLst>
          </p:cNvPr>
          <p:cNvGraphicFramePr>
            <a:graphicFrameLocks noGrp="1"/>
          </p:cNvGraphicFramePr>
          <p:nvPr>
            <p:extLst>
              <p:ext uri="{D42A27DB-BD31-4B8C-83A1-F6EECF244321}">
                <p14:modId xmlns:p14="http://schemas.microsoft.com/office/powerpoint/2010/main" val="3548113168"/>
              </p:ext>
            </p:extLst>
          </p:nvPr>
        </p:nvGraphicFramePr>
        <p:xfrm>
          <a:off x="569344" y="3926095"/>
          <a:ext cx="10972798" cy="1991626"/>
        </p:xfrm>
        <a:graphic>
          <a:graphicData uri="http://schemas.openxmlformats.org/drawingml/2006/table">
            <a:tbl>
              <a:tblPr firstRow="1" bandRow="1">
                <a:tableStyleId>{21E4AEA4-8DFA-4A89-87EB-49C32662AFE0}</a:tableStyleId>
              </a:tblPr>
              <a:tblGrid>
                <a:gridCol w="10972798">
                  <a:extLst>
                    <a:ext uri="{9D8B030D-6E8A-4147-A177-3AD203B41FA5}">
                      <a16:colId xmlns:a16="http://schemas.microsoft.com/office/drawing/2014/main" val="2732719751"/>
                    </a:ext>
                  </a:extLst>
                </a:gridCol>
              </a:tblGrid>
              <a:tr h="417028">
                <a:tc>
                  <a:txBody>
                    <a:bodyPr/>
                    <a:lstStyle/>
                    <a:p>
                      <a:pPr algn="l"/>
                      <a:r>
                        <a:rPr kumimoji="1" lang="en-US" altLang="ja-JP" sz="1600" dirty="0"/>
                        <a:t>〈</a:t>
                      </a:r>
                      <a:r>
                        <a:rPr kumimoji="1" lang="ja-JP" altLang="en-US" sz="1600" dirty="0"/>
                        <a:t>必要な支援</a:t>
                      </a:r>
                      <a:r>
                        <a:rPr kumimoji="1" lang="ja-JP" altLang="en-US" sz="1600"/>
                        <a:t>、取組に</a:t>
                      </a:r>
                      <a:r>
                        <a:rPr kumimoji="1" lang="ja-JP" altLang="en-US" sz="1600" dirty="0"/>
                        <a:t>ついて</a:t>
                      </a:r>
                      <a:r>
                        <a:rPr kumimoji="1" lang="en-US" altLang="ja-JP" sz="1600" dirty="0"/>
                        <a:t>〉</a:t>
                      </a:r>
                    </a:p>
                  </a:txBody>
                  <a:tcPr/>
                </a:tc>
                <a:extLst>
                  <a:ext uri="{0D108BD9-81ED-4DB2-BD59-A6C34878D82A}">
                    <a16:rowId xmlns:a16="http://schemas.microsoft.com/office/drawing/2014/main" val="126389290"/>
                  </a:ext>
                </a:extLst>
              </a:tr>
              <a:tr h="708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・機関支援について児童発達支援センターや拠点が発信しているが、市町村は積極的にビジョンを描くべき。</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・地域ごとの事業など取組を整理して見える化していくことも必要。</a:t>
                      </a:r>
                    </a:p>
                  </a:txBody>
                  <a:tcPr/>
                </a:tc>
                <a:extLst>
                  <a:ext uri="{0D108BD9-81ED-4DB2-BD59-A6C34878D82A}">
                    <a16:rowId xmlns:a16="http://schemas.microsoft.com/office/drawing/2014/main" val="2134635355"/>
                  </a:ext>
                </a:extLst>
              </a:tr>
              <a:tr h="866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・窓口が多いため、当事者や家族がどこに相談すればいいのか分かるフローチャートのようなものがあればよい。</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・拠点を知らない当事者・家族も多いため、支援機関とつながってもらうための取組（情報発信など）が必要。</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・小中学校より高等学校や私立学校は網がかかっていないため、発達障がいの相談先としてわかるようになれば良い。</a:t>
                      </a:r>
                    </a:p>
                  </a:txBody>
                  <a:tcPr/>
                </a:tc>
                <a:extLst>
                  <a:ext uri="{0D108BD9-81ED-4DB2-BD59-A6C34878D82A}">
                    <a16:rowId xmlns:a16="http://schemas.microsoft.com/office/drawing/2014/main" val="4071887444"/>
                  </a:ext>
                </a:extLst>
              </a:tr>
            </a:tbl>
          </a:graphicData>
        </a:graphic>
      </p:graphicFrame>
    </p:spTree>
    <p:extLst>
      <p:ext uri="{BB962C8B-B14F-4D97-AF65-F5344CB8AC3E}">
        <p14:creationId xmlns:p14="http://schemas.microsoft.com/office/powerpoint/2010/main" val="47003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00815EF-2315-4767-83CC-C8E77C9282EC}"/>
              </a:ext>
            </a:extLst>
          </p:cNvPr>
          <p:cNvSpPr>
            <a:spLocks noGrp="1"/>
          </p:cNvSpPr>
          <p:nvPr>
            <p:ph type="sldNum" sz="quarter" idx="12"/>
          </p:nvPr>
        </p:nvSpPr>
        <p:spPr/>
        <p:txBody>
          <a:bodyPr/>
          <a:lstStyle/>
          <a:p>
            <a:fld id="{BDA3839F-8F31-49AD-9A69-7A194C78B29C}" type="slidenum">
              <a:rPr kumimoji="1" lang="ja-JP" altLang="en-US" smtClean="0"/>
              <a:t>22</a:t>
            </a:fld>
            <a:endParaRPr kumimoji="1" lang="ja-JP" altLang="en-US"/>
          </a:p>
        </p:txBody>
      </p:sp>
      <p:sp>
        <p:nvSpPr>
          <p:cNvPr id="3" name="タイトル 1">
            <a:extLst>
              <a:ext uri="{FF2B5EF4-FFF2-40B4-BE49-F238E27FC236}">
                <a16:creationId xmlns:a16="http://schemas.microsoft.com/office/drawing/2014/main" id="{979A95DC-EAC9-4464-94A0-B037427288AA}"/>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1" lang="ja-JP" altLang="en-US" sz="2000" b="1" dirty="0"/>
              <a:t>１８．</a:t>
            </a:r>
            <a:r>
              <a:rPr lang="ja-JP" altLang="en-US" sz="2000" b="1" dirty="0"/>
              <a:t>発達支援拠点受託法人の</a:t>
            </a:r>
            <a:r>
              <a:rPr kumimoji="1" lang="ja-JP" altLang="en-US" sz="2000" b="1" dirty="0"/>
              <a:t>ご意見</a:t>
            </a:r>
          </a:p>
        </p:txBody>
      </p:sp>
      <p:graphicFrame>
        <p:nvGraphicFramePr>
          <p:cNvPr id="4" name="表 3">
            <a:extLst>
              <a:ext uri="{FF2B5EF4-FFF2-40B4-BE49-F238E27FC236}">
                <a16:creationId xmlns:a16="http://schemas.microsoft.com/office/drawing/2014/main" id="{B8CF5366-397E-4078-83CC-CE9BAF6CC34C}"/>
              </a:ext>
            </a:extLst>
          </p:cNvPr>
          <p:cNvGraphicFramePr>
            <a:graphicFrameLocks noGrp="1"/>
          </p:cNvGraphicFramePr>
          <p:nvPr>
            <p:extLst>
              <p:ext uri="{D42A27DB-BD31-4B8C-83A1-F6EECF244321}">
                <p14:modId xmlns:p14="http://schemas.microsoft.com/office/powerpoint/2010/main" val="184809005"/>
              </p:ext>
            </p:extLst>
          </p:nvPr>
        </p:nvGraphicFramePr>
        <p:xfrm>
          <a:off x="609600" y="804496"/>
          <a:ext cx="10972799" cy="4925328"/>
        </p:xfrm>
        <a:graphic>
          <a:graphicData uri="http://schemas.openxmlformats.org/drawingml/2006/table">
            <a:tbl>
              <a:tblPr firstRow="1" bandRow="1">
                <a:tableStyleId>{21E4AEA4-8DFA-4A89-87EB-49C32662AFE0}</a:tableStyleId>
              </a:tblPr>
              <a:tblGrid>
                <a:gridCol w="10972799">
                  <a:extLst>
                    <a:ext uri="{9D8B030D-6E8A-4147-A177-3AD203B41FA5}">
                      <a16:colId xmlns:a16="http://schemas.microsoft.com/office/drawing/2014/main" val="3721080776"/>
                    </a:ext>
                  </a:extLst>
                </a:gridCol>
              </a:tblGrid>
              <a:tr h="401413">
                <a:tc>
                  <a:txBody>
                    <a:bodyPr/>
                    <a:lstStyle/>
                    <a:p>
                      <a:pPr algn="l"/>
                      <a:r>
                        <a:rPr kumimoji="1" lang="en-US" altLang="ja-JP" sz="1600" dirty="0"/>
                        <a:t>〈</a:t>
                      </a:r>
                      <a:r>
                        <a:rPr kumimoji="1" lang="ja-JP" altLang="en-US" sz="1600" dirty="0"/>
                        <a:t>発達支援拠点のセンター化・地域支援マネジャー配置の方針について</a:t>
                      </a:r>
                      <a:r>
                        <a:rPr kumimoji="1" lang="en-US" altLang="ja-JP" sz="1600" dirty="0"/>
                        <a:t>〉</a:t>
                      </a:r>
                    </a:p>
                  </a:txBody>
                  <a:tcPr/>
                </a:tc>
                <a:extLst>
                  <a:ext uri="{0D108BD9-81ED-4DB2-BD59-A6C34878D82A}">
                    <a16:rowId xmlns:a16="http://schemas.microsoft.com/office/drawing/2014/main" val="2890919451"/>
                  </a:ext>
                </a:extLst>
              </a:tr>
              <a:tr h="634535">
                <a:tc>
                  <a:txBody>
                    <a:bodyPr/>
                    <a:lstStyle/>
                    <a:p>
                      <a:pPr algn="l"/>
                      <a:r>
                        <a:rPr kumimoji="1" lang="ja-JP" altLang="en-US" sz="1600" dirty="0"/>
                        <a:t>・大枠の方向性についてはおおむね理解できる。</a:t>
                      </a:r>
                      <a:endParaRPr kumimoji="1" lang="en-US" altLang="ja-JP" sz="1600" dirty="0"/>
                    </a:p>
                    <a:p>
                      <a:pPr algn="l"/>
                      <a:r>
                        <a:rPr kumimoji="1" lang="ja-JP" altLang="en-US" sz="1600" dirty="0"/>
                        <a:t>　センター化することで市町村の自立支援協議会にも単なる事業所としてではなく専門機関として入っていける。</a:t>
                      </a:r>
                    </a:p>
                  </a:txBody>
                  <a:tcPr anchor="ctr"/>
                </a:tc>
                <a:extLst>
                  <a:ext uri="{0D108BD9-81ED-4DB2-BD59-A6C34878D82A}">
                    <a16:rowId xmlns:a16="http://schemas.microsoft.com/office/drawing/2014/main" val="2251588615"/>
                  </a:ext>
                </a:extLst>
              </a:tr>
              <a:tr h="555990">
                <a:tc>
                  <a:txBody>
                    <a:bodyPr/>
                    <a:lstStyle/>
                    <a:p>
                      <a:pPr algn="l"/>
                      <a:r>
                        <a:rPr kumimoji="1" lang="ja-JP" altLang="en-US" sz="1600" dirty="0"/>
                        <a:t>・市町村が障がい児者支援施策等に落とし込んで、拠点との連携についてどれだけ理解してくれるかが気がかり。</a:t>
                      </a:r>
                      <a:endParaRPr kumimoji="1" lang="en-US" altLang="ja-JP" sz="1600" dirty="0"/>
                    </a:p>
                    <a:p>
                      <a:pPr algn="l"/>
                      <a:r>
                        <a:rPr kumimoji="1" lang="ja-JP" altLang="en-US" sz="1600" dirty="0"/>
                        <a:t>　市町村との連携にあたっては、大阪府も間に入って取組の説明をするなどのバックアップをしてほしい。</a:t>
                      </a:r>
                    </a:p>
                  </a:txBody>
                  <a:tcPr anchor="ctr"/>
                </a:tc>
                <a:extLst>
                  <a:ext uri="{0D108BD9-81ED-4DB2-BD59-A6C34878D82A}">
                    <a16:rowId xmlns:a16="http://schemas.microsoft.com/office/drawing/2014/main" val="2934266279"/>
                  </a:ext>
                </a:extLst>
              </a:tr>
              <a:tr h="554485">
                <a:tc>
                  <a:txBody>
                    <a:bodyPr/>
                    <a:lstStyle/>
                    <a:p>
                      <a:pPr algn="l"/>
                      <a:r>
                        <a:rPr kumimoji="1" lang="ja-JP" altLang="en-US" sz="1600" dirty="0"/>
                        <a:t>・地域支援マネジャーや発達障がい者支援センターとして地域のニーズに応じて活動するとなると、法人が市町村から</a:t>
                      </a:r>
                      <a:endParaRPr kumimoji="1" lang="en-US" altLang="ja-JP" sz="1600" dirty="0"/>
                    </a:p>
                    <a:p>
                      <a:pPr algn="l"/>
                      <a:r>
                        <a:rPr kumimoji="1" lang="ja-JP" altLang="en-US" sz="1600" dirty="0"/>
                        <a:t>　受託している既存事業や設置主体との関係性などのすみわけや整理が必要。</a:t>
                      </a:r>
                    </a:p>
                  </a:txBody>
                  <a:tcPr anchor="ctr"/>
                </a:tc>
                <a:extLst>
                  <a:ext uri="{0D108BD9-81ED-4DB2-BD59-A6C34878D82A}">
                    <a16:rowId xmlns:a16="http://schemas.microsoft.com/office/drawing/2014/main" val="491516044"/>
                  </a:ext>
                </a:extLst>
              </a:tr>
              <a:tr h="555990">
                <a:tc>
                  <a:txBody>
                    <a:bodyPr/>
                    <a:lstStyle/>
                    <a:p>
                      <a:pPr algn="l"/>
                      <a:r>
                        <a:rPr kumimoji="1" lang="ja-JP" altLang="en-US" sz="1600" dirty="0"/>
                        <a:t>・事業内容や趣旨を踏まえると、常勤換算一人では厳しい。</a:t>
                      </a:r>
                      <a:endParaRPr kumimoji="1" lang="en-US" altLang="ja-JP" sz="1600" dirty="0"/>
                    </a:p>
                    <a:p>
                      <a:pPr algn="l"/>
                      <a:r>
                        <a:rPr kumimoji="1" lang="ja-JP" altLang="en-US" sz="1600" dirty="0"/>
                        <a:t>　きちんとこの事業に対して動けるそれなりの経験者をつけようと思うと、相応の委託料（人件費）が必要。</a:t>
                      </a:r>
                    </a:p>
                  </a:txBody>
                  <a:tcPr anchor="ctr"/>
                </a:tc>
                <a:extLst>
                  <a:ext uri="{0D108BD9-81ED-4DB2-BD59-A6C34878D82A}">
                    <a16:rowId xmlns:a16="http://schemas.microsoft.com/office/drawing/2014/main" val="415951633"/>
                  </a:ext>
                </a:extLst>
              </a:tr>
              <a:tr h="1127830">
                <a:tc>
                  <a:txBody>
                    <a:bodyPr/>
                    <a:lstStyle/>
                    <a:p>
                      <a:pPr algn="l"/>
                      <a:r>
                        <a:rPr kumimoji="1" lang="ja-JP" altLang="en-US" sz="1600" dirty="0"/>
                        <a:t>・発達支援拠点はきっちりと構造化された環境で療育をおこなっているが、機関支援においては、そのような環境がな</a:t>
                      </a:r>
                      <a:endParaRPr kumimoji="1" lang="en-US" altLang="ja-JP" sz="1600" dirty="0"/>
                    </a:p>
                    <a:p>
                      <a:pPr algn="l"/>
                      <a:r>
                        <a:rPr kumimoji="1" lang="ja-JP" altLang="en-US" sz="1600" dirty="0"/>
                        <a:t>　い事業所や学校に行って、子どもをみただけで助言をするということが求められる。</a:t>
                      </a:r>
                      <a:endParaRPr kumimoji="1" lang="en-US" altLang="ja-JP" sz="1600" dirty="0"/>
                    </a:p>
                    <a:p>
                      <a:pPr algn="l"/>
                      <a:r>
                        <a:rPr kumimoji="1" lang="ja-JP" altLang="en-US" sz="1600" dirty="0"/>
                        <a:t>　福祉人材の確保が厳しい昨今の状況下においては、これだけの専門性の必要な業務について人材を確保・維持するこ</a:t>
                      </a:r>
                      <a:endParaRPr kumimoji="1" lang="en-US" altLang="ja-JP" sz="1600" dirty="0"/>
                    </a:p>
                    <a:p>
                      <a:pPr algn="l"/>
                      <a:r>
                        <a:rPr kumimoji="1" lang="ja-JP" altLang="en-US" sz="1600" dirty="0"/>
                        <a:t>　とは難しい部分がある。</a:t>
                      </a:r>
                    </a:p>
                  </a:txBody>
                  <a:tcPr anchor="ctr"/>
                </a:tc>
                <a:extLst>
                  <a:ext uri="{0D108BD9-81ED-4DB2-BD59-A6C34878D82A}">
                    <a16:rowId xmlns:a16="http://schemas.microsoft.com/office/drawing/2014/main" val="360816461"/>
                  </a:ext>
                </a:extLst>
              </a:tr>
              <a:tr h="1024190">
                <a:tc>
                  <a:txBody>
                    <a:bodyPr/>
                    <a:lstStyle/>
                    <a:p>
                      <a:pPr algn="l"/>
                      <a:r>
                        <a:rPr kumimoji="1" lang="ja-JP" altLang="en-US" sz="1600" dirty="0"/>
                        <a:t>・個別専門療育で培ったノウハウをもとに機関支援を行う。そのような意味で、個別専門療育の事業が安定的に実施できなければ機関支援も難しい。一方にしわ寄せがこないよう、双方のバランスを保っていくことも必要。</a:t>
                      </a:r>
                    </a:p>
                  </a:txBody>
                  <a:tcPr anchor="ctr"/>
                </a:tc>
                <a:extLst>
                  <a:ext uri="{0D108BD9-81ED-4DB2-BD59-A6C34878D82A}">
                    <a16:rowId xmlns:a16="http://schemas.microsoft.com/office/drawing/2014/main" val="641829432"/>
                  </a:ext>
                </a:extLst>
              </a:tr>
            </a:tbl>
          </a:graphicData>
        </a:graphic>
      </p:graphicFrame>
    </p:spTree>
    <p:extLst>
      <p:ext uri="{BB962C8B-B14F-4D97-AF65-F5344CB8AC3E}">
        <p14:creationId xmlns:p14="http://schemas.microsoft.com/office/powerpoint/2010/main" val="3299881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EFE841-9A17-4DA8-9B20-4801E85853FD}"/>
              </a:ext>
            </a:extLst>
          </p:cNvPr>
          <p:cNvSpPr>
            <a:spLocks noGrp="1"/>
          </p:cNvSpPr>
          <p:nvPr>
            <p:ph type="sldNum" sz="quarter" idx="12"/>
          </p:nvPr>
        </p:nvSpPr>
        <p:spPr/>
        <p:txBody>
          <a:bodyPr/>
          <a:lstStyle/>
          <a:p>
            <a:fld id="{BDA3839F-8F31-49AD-9A69-7A194C78B29C}" type="slidenum">
              <a:rPr kumimoji="1" lang="ja-JP" altLang="en-US" smtClean="0"/>
              <a:t>23</a:t>
            </a:fld>
            <a:endParaRPr kumimoji="1" lang="ja-JP" altLang="en-US"/>
          </a:p>
        </p:txBody>
      </p:sp>
      <p:sp>
        <p:nvSpPr>
          <p:cNvPr id="3" name="タイトル 1">
            <a:extLst>
              <a:ext uri="{FF2B5EF4-FFF2-40B4-BE49-F238E27FC236}">
                <a16:creationId xmlns:a16="http://schemas.microsoft.com/office/drawing/2014/main" id="{AE2E87E1-CE22-432B-ACF0-03D3800305DD}"/>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1" lang="ja-JP" altLang="en-US" sz="2000" b="1" dirty="0"/>
              <a:t>１９．発達障がい者支援センター化後の名称について</a:t>
            </a:r>
          </a:p>
        </p:txBody>
      </p:sp>
      <p:graphicFrame>
        <p:nvGraphicFramePr>
          <p:cNvPr id="4" name="表 3">
            <a:extLst>
              <a:ext uri="{FF2B5EF4-FFF2-40B4-BE49-F238E27FC236}">
                <a16:creationId xmlns:a16="http://schemas.microsoft.com/office/drawing/2014/main" id="{945F6E1B-B6B3-4682-ADA2-160567FA4879}"/>
              </a:ext>
            </a:extLst>
          </p:cNvPr>
          <p:cNvGraphicFramePr>
            <a:graphicFrameLocks noGrp="1"/>
          </p:cNvGraphicFramePr>
          <p:nvPr>
            <p:extLst>
              <p:ext uri="{D42A27DB-BD31-4B8C-83A1-F6EECF244321}">
                <p14:modId xmlns:p14="http://schemas.microsoft.com/office/powerpoint/2010/main" val="2149875817"/>
              </p:ext>
            </p:extLst>
          </p:nvPr>
        </p:nvGraphicFramePr>
        <p:xfrm>
          <a:off x="455678" y="1253332"/>
          <a:ext cx="6462707" cy="4351336"/>
        </p:xfrm>
        <a:graphic>
          <a:graphicData uri="http://schemas.openxmlformats.org/drawingml/2006/table">
            <a:tbl>
              <a:tblPr/>
              <a:tblGrid>
                <a:gridCol w="648503">
                  <a:extLst>
                    <a:ext uri="{9D8B030D-6E8A-4147-A177-3AD203B41FA5}">
                      <a16:colId xmlns:a16="http://schemas.microsoft.com/office/drawing/2014/main" val="248101288"/>
                    </a:ext>
                  </a:extLst>
                </a:gridCol>
                <a:gridCol w="1889185">
                  <a:extLst>
                    <a:ext uri="{9D8B030D-6E8A-4147-A177-3AD203B41FA5}">
                      <a16:colId xmlns:a16="http://schemas.microsoft.com/office/drawing/2014/main" val="2634909750"/>
                    </a:ext>
                  </a:extLst>
                </a:gridCol>
                <a:gridCol w="1561381">
                  <a:extLst>
                    <a:ext uri="{9D8B030D-6E8A-4147-A177-3AD203B41FA5}">
                      <a16:colId xmlns:a16="http://schemas.microsoft.com/office/drawing/2014/main" val="1244350033"/>
                    </a:ext>
                  </a:extLst>
                </a:gridCol>
                <a:gridCol w="1121434">
                  <a:extLst>
                    <a:ext uri="{9D8B030D-6E8A-4147-A177-3AD203B41FA5}">
                      <a16:colId xmlns:a16="http://schemas.microsoft.com/office/drawing/2014/main" val="3352500912"/>
                    </a:ext>
                  </a:extLst>
                </a:gridCol>
                <a:gridCol w="1242204">
                  <a:extLst>
                    <a:ext uri="{9D8B030D-6E8A-4147-A177-3AD203B41FA5}">
                      <a16:colId xmlns:a16="http://schemas.microsoft.com/office/drawing/2014/main" val="3131357577"/>
                    </a:ext>
                  </a:extLst>
                </a:gridCol>
              </a:tblGrid>
              <a:tr h="293938">
                <a:tc>
                  <a:txBody>
                    <a:bodyPr/>
                    <a:lstStyle/>
                    <a:p>
                      <a:pPr algn="l"/>
                      <a:r>
                        <a:rPr lang="ja-JP" altLang="en-US" sz="1200">
                          <a:effectLst/>
                        </a:rPr>
                        <a:t>圏域</a:t>
                      </a:r>
                    </a:p>
                  </a:txBody>
                  <a:tcPr marL="61237" marR="61237" marT="61237" marB="437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2F2"/>
                    </a:solidFill>
                  </a:tcPr>
                </a:tc>
                <a:tc>
                  <a:txBody>
                    <a:bodyPr/>
                    <a:lstStyle/>
                    <a:p>
                      <a:pPr algn="l"/>
                      <a:r>
                        <a:rPr lang="ja-JP" altLang="en-US" sz="1200">
                          <a:effectLst/>
                        </a:rPr>
                        <a:t>センター名</a:t>
                      </a:r>
                    </a:p>
                  </a:txBody>
                  <a:tcPr marL="61237" marR="61237" marT="61237" marB="437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2F2"/>
                    </a:solidFill>
                  </a:tcPr>
                </a:tc>
                <a:tc>
                  <a:txBody>
                    <a:bodyPr/>
                    <a:lstStyle/>
                    <a:p>
                      <a:pPr algn="l"/>
                      <a:r>
                        <a:rPr lang="ja-JP" altLang="en-US" sz="1200">
                          <a:effectLst/>
                        </a:rPr>
                        <a:t>所在地</a:t>
                      </a:r>
                    </a:p>
                  </a:txBody>
                  <a:tcPr marL="61237" marR="61237" marT="61237" marB="437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2F2"/>
                    </a:solidFill>
                  </a:tcPr>
                </a:tc>
                <a:tc>
                  <a:txBody>
                    <a:bodyPr/>
                    <a:lstStyle/>
                    <a:p>
                      <a:pPr algn="l"/>
                      <a:r>
                        <a:rPr lang="ja-JP" altLang="en-US" sz="1200">
                          <a:effectLst/>
                        </a:rPr>
                        <a:t>電話番号</a:t>
                      </a:r>
                    </a:p>
                  </a:txBody>
                  <a:tcPr marL="61237" marR="61237" marT="61237" marB="437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2F2"/>
                    </a:solidFill>
                  </a:tcPr>
                </a:tc>
                <a:tc>
                  <a:txBody>
                    <a:bodyPr/>
                    <a:lstStyle/>
                    <a:p>
                      <a:pPr algn="l"/>
                      <a:r>
                        <a:rPr lang="ja-JP" altLang="en-US" sz="1200">
                          <a:effectLst/>
                        </a:rPr>
                        <a:t>運営法人</a:t>
                      </a:r>
                    </a:p>
                  </a:txBody>
                  <a:tcPr marL="61237" marR="61237" marT="61237" marB="437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2F2"/>
                    </a:solidFill>
                  </a:tcPr>
                </a:tc>
                <a:extLst>
                  <a:ext uri="{0D108BD9-81ED-4DB2-BD59-A6C34878D82A}">
                    <a16:rowId xmlns:a16="http://schemas.microsoft.com/office/drawing/2014/main" val="1582138254"/>
                  </a:ext>
                </a:extLst>
              </a:tr>
              <a:tr h="676233">
                <a:tc>
                  <a:txBody>
                    <a:bodyPr/>
                    <a:lstStyle/>
                    <a:p>
                      <a:r>
                        <a:rPr lang="ja-JP" altLang="en-US" sz="1200">
                          <a:effectLst/>
                        </a:rPr>
                        <a:t>豊能</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dirty="0">
                          <a:effectLst/>
                        </a:rPr>
                        <a:t>こども発達支援センター　青空（そら）</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a:effectLst/>
                        </a:rPr>
                        <a:t>箕面市稲</a:t>
                      </a:r>
                      <a:r>
                        <a:rPr lang="en-US" altLang="ja-JP" sz="1200">
                          <a:effectLst/>
                        </a:rPr>
                        <a:t>6</a:t>
                      </a:r>
                      <a:r>
                        <a:rPr lang="ja-JP" altLang="en-US" sz="1200">
                          <a:effectLst/>
                        </a:rPr>
                        <a:t>丁目</a:t>
                      </a:r>
                      <a:r>
                        <a:rPr lang="en-US" altLang="ja-JP" sz="1200">
                          <a:effectLst/>
                        </a:rPr>
                        <a:t>15-26</a:t>
                      </a:r>
                      <a:r>
                        <a:rPr lang="ja-JP" altLang="en-US" sz="1200">
                          <a:effectLst/>
                        </a:rPr>
                        <a:t>　あいあいプラザ内</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altLang="ja-JP" sz="1200" dirty="0">
                          <a:effectLst/>
                        </a:rPr>
                        <a:t>072-729-0125</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zh-TW" altLang="en-US" sz="1200">
                          <a:effectLst/>
                        </a:rPr>
                        <a:t>（社福）大阪府障害者福祉事業団</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8255852"/>
                  </a:ext>
                </a:extLst>
              </a:tr>
              <a:tr h="676233">
                <a:tc>
                  <a:txBody>
                    <a:bodyPr/>
                    <a:lstStyle/>
                    <a:p>
                      <a:r>
                        <a:rPr lang="ja-JP" altLang="en-US" sz="1200">
                          <a:effectLst/>
                        </a:rPr>
                        <a:t>三島</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a:effectLst/>
                        </a:rPr>
                        <a:t>こども発達支援センター　</a:t>
                      </a:r>
                      <a:r>
                        <a:rPr lang="en-US" altLang="ja-JP" sz="1200">
                          <a:effectLst/>
                        </a:rPr>
                        <a:t>will</a:t>
                      </a:r>
                      <a:r>
                        <a:rPr lang="ja-JP" altLang="en-US" sz="1200">
                          <a:effectLst/>
                        </a:rPr>
                        <a:t>（ウィル）</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a:effectLst/>
                        </a:rPr>
                        <a:t>高槻市城北町</a:t>
                      </a:r>
                      <a:r>
                        <a:rPr lang="en-US" altLang="ja-JP" sz="1200">
                          <a:effectLst/>
                        </a:rPr>
                        <a:t>1</a:t>
                      </a:r>
                      <a:r>
                        <a:rPr lang="ja-JP" altLang="en-US" sz="1200">
                          <a:effectLst/>
                        </a:rPr>
                        <a:t>丁目</a:t>
                      </a:r>
                      <a:r>
                        <a:rPr lang="en-US" altLang="ja-JP" sz="1200">
                          <a:effectLst/>
                        </a:rPr>
                        <a:t>6-8</a:t>
                      </a:r>
                      <a:r>
                        <a:rPr lang="ja-JP" altLang="en-US" sz="1200">
                          <a:effectLst/>
                        </a:rPr>
                        <a:t>　奥野ビル</a:t>
                      </a:r>
                      <a:r>
                        <a:rPr lang="en-US" altLang="ja-JP" sz="1200">
                          <a:effectLst/>
                        </a:rPr>
                        <a:t>2</a:t>
                      </a:r>
                      <a:r>
                        <a:rPr lang="ja-JP" altLang="en-US" sz="1200">
                          <a:effectLst/>
                        </a:rPr>
                        <a:t>階</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altLang="ja-JP" sz="1200" dirty="0">
                          <a:effectLst/>
                        </a:rPr>
                        <a:t>072-662-0100</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a:effectLst/>
                        </a:rPr>
                        <a:t>（社福）北摂杉の子会</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67363975"/>
                  </a:ext>
                </a:extLst>
              </a:tr>
              <a:tr h="676233">
                <a:tc>
                  <a:txBody>
                    <a:bodyPr/>
                    <a:lstStyle/>
                    <a:p>
                      <a:r>
                        <a:rPr lang="ja-JP" altLang="en-US" sz="1200">
                          <a:effectLst/>
                        </a:rPr>
                        <a:t>北河内</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dirty="0">
                          <a:effectLst/>
                        </a:rPr>
                        <a:t>自閉症療育センター　</a:t>
                      </a:r>
                      <a:r>
                        <a:rPr lang="en-US" altLang="ja-JP" sz="1200" dirty="0">
                          <a:effectLst/>
                        </a:rPr>
                        <a:t>Link</a:t>
                      </a:r>
                      <a:r>
                        <a:rPr lang="ja-JP" altLang="en-US" sz="1200" dirty="0">
                          <a:effectLst/>
                        </a:rPr>
                        <a:t>（リンク）</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dirty="0">
                          <a:effectLst/>
                        </a:rPr>
                        <a:t>枚方市岡東町</a:t>
                      </a:r>
                      <a:r>
                        <a:rPr lang="en-US" altLang="ja-JP" sz="1200" dirty="0">
                          <a:effectLst/>
                        </a:rPr>
                        <a:t>24-10</a:t>
                      </a:r>
                      <a:r>
                        <a:rPr lang="ja-JP" altLang="en-US" sz="1200" dirty="0">
                          <a:effectLst/>
                        </a:rPr>
                        <a:t>　アイエス枚方ビル</a:t>
                      </a:r>
                      <a:r>
                        <a:rPr lang="en-US" altLang="ja-JP" sz="1200" dirty="0">
                          <a:effectLst/>
                        </a:rPr>
                        <a:t>3F</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altLang="ja-JP" sz="1200">
                          <a:effectLst/>
                        </a:rPr>
                        <a:t>072-841-2411</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a:effectLst/>
                        </a:rPr>
                        <a:t>（社福）北摂杉の子会</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72055514"/>
                  </a:ext>
                </a:extLst>
              </a:tr>
              <a:tr h="676233">
                <a:tc>
                  <a:txBody>
                    <a:bodyPr/>
                    <a:lstStyle/>
                    <a:p>
                      <a:r>
                        <a:rPr lang="ja-JP" altLang="en-US" sz="1200">
                          <a:effectLst/>
                        </a:rPr>
                        <a:t>中河内</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a:effectLst/>
                        </a:rPr>
                        <a:t>発達障害支援センター　</a:t>
                      </a:r>
                      <a:r>
                        <a:rPr lang="en-US" altLang="ja-JP" sz="1200">
                          <a:effectLst/>
                        </a:rPr>
                        <a:t>PAL</a:t>
                      </a:r>
                      <a:r>
                        <a:rPr lang="ja-JP" altLang="en-US" sz="1200">
                          <a:effectLst/>
                        </a:rPr>
                        <a:t>（パル）</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zh-TW" altLang="en-US" sz="1200">
                          <a:effectLst/>
                        </a:rPr>
                        <a:t>東大阪市菱江</a:t>
                      </a:r>
                      <a:r>
                        <a:rPr lang="en-US" altLang="zh-TW" sz="1200">
                          <a:effectLst/>
                        </a:rPr>
                        <a:t>5</a:t>
                      </a:r>
                      <a:r>
                        <a:rPr lang="zh-TW" altLang="en-US" sz="1200">
                          <a:effectLst/>
                        </a:rPr>
                        <a:t>年</a:t>
                      </a:r>
                      <a:r>
                        <a:rPr lang="en-US" altLang="zh-TW" sz="1200">
                          <a:effectLst/>
                        </a:rPr>
                        <a:t>2</a:t>
                      </a:r>
                      <a:r>
                        <a:rPr lang="zh-TW" altLang="en-US" sz="1200">
                          <a:effectLst/>
                        </a:rPr>
                        <a:t>月</a:t>
                      </a:r>
                      <a:r>
                        <a:rPr lang="en-US" altLang="zh-TW" sz="1200">
                          <a:effectLst/>
                        </a:rPr>
                        <a:t>34</a:t>
                      </a:r>
                      <a:r>
                        <a:rPr lang="zh-TW" altLang="en-US" sz="1200">
                          <a:effectLst/>
                        </a:rPr>
                        <a:t>日</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altLang="ja-JP" sz="1200">
                          <a:effectLst/>
                        </a:rPr>
                        <a:t>072-975-5712</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zh-TW" altLang="en-US" sz="1200">
                          <a:effectLst/>
                        </a:rPr>
                        <a:t>（社福）東大阪市社会福祉事業団</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6837023"/>
                  </a:ext>
                </a:extLst>
              </a:tr>
              <a:tr h="676233">
                <a:tc>
                  <a:txBody>
                    <a:bodyPr/>
                    <a:lstStyle/>
                    <a:p>
                      <a:r>
                        <a:rPr lang="ja-JP" altLang="en-US" sz="1200">
                          <a:effectLst/>
                        </a:rPr>
                        <a:t>南河内</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a:effectLst/>
                        </a:rPr>
                        <a:t>こども発達支援センター　</a:t>
                      </a:r>
                      <a:r>
                        <a:rPr lang="en-US" altLang="ja-JP" sz="1200">
                          <a:effectLst/>
                        </a:rPr>
                        <a:t>Sun</a:t>
                      </a:r>
                      <a:r>
                        <a:rPr lang="ja-JP" altLang="en-US" sz="1200">
                          <a:effectLst/>
                        </a:rPr>
                        <a:t>（サン）</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a:effectLst/>
                        </a:rPr>
                        <a:t>富田林市粟ヶ池</a:t>
                      </a:r>
                      <a:r>
                        <a:rPr lang="en-US" altLang="ja-JP" sz="1200">
                          <a:effectLst/>
                        </a:rPr>
                        <a:t>2969-5</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altLang="ja-JP" sz="1200">
                          <a:effectLst/>
                        </a:rPr>
                        <a:t>0721-26-7331</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zh-TW" altLang="en-US" sz="1200">
                          <a:effectLst/>
                        </a:rPr>
                        <a:t>（社福）大阪府障害者福祉事業団</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15428950"/>
                  </a:ext>
                </a:extLst>
              </a:tr>
              <a:tr h="676233">
                <a:tc>
                  <a:txBody>
                    <a:bodyPr/>
                    <a:lstStyle/>
                    <a:p>
                      <a:r>
                        <a:rPr lang="ja-JP" altLang="en-US" sz="1200">
                          <a:effectLst/>
                        </a:rPr>
                        <a:t>泉州</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a:effectLst/>
                        </a:rPr>
                        <a:t>自閉症児支援センター　</a:t>
                      </a:r>
                      <a:r>
                        <a:rPr lang="en-US" altLang="ja-JP" sz="1200">
                          <a:effectLst/>
                        </a:rPr>
                        <a:t>Wave</a:t>
                      </a:r>
                      <a:r>
                        <a:rPr lang="ja-JP" altLang="en-US" sz="1200">
                          <a:effectLst/>
                        </a:rPr>
                        <a:t>（ウェーブ）</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zh-TW" altLang="en-US" sz="1200">
                          <a:effectLst/>
                        </a:rPr>
                        <a:t>貝塚市東山</a:t>
                      </a:r>
                      <a:r>
                        <a:rPr lang="en-US" altLang="zh-TW" sz="1200">
                          <a:effectLst/>
                        </a:rPr>
                        <a:t>2</a:t>
                      </a:r>
                      <a:r>
                        <a:rPr lang="zh-TW" altLang="en-US" sz="1200">
                          <a:effectLst/>
                        </a:rPr>
                        <a:t>丁目</a:t>
                      </a:r>
                      <a:r>
                        <a:rPr lang="en-US" altLang="zh-TW" sz="1200">
                          <a:effectLst/>
                        </a:rPr>
                        <a:t>1-1</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altLang="ja-JP" sz="1200">
                          <a:effectLst/>
                        </a:rPr>
                        <a:t>072-421-3011</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dirty="0">
                          <a:effectLst/>
                        </a:rPr>
                        <a:t>（社福）三ケ山学園</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40906889"/>
                  </a:ext>
                </a:extLst>
              </a:tr>
            </a:tbl>
          </a:graphicData>
        </a:graphic>
      </p:graphicFrame>
      <p:sp>
        <p:nvSpPr>
          <p:cNvPr id="5" name="テキスト ボックス 4">
            <a:extLst>
              <a:ext uri="{FF2B5EF4-FFF2-40B4-BE49-F238E27FC236}">
                <a16:creationId xmlns:a16="http://schemas.microsoft.com/office/drawing/2014/main" id="{338C664D-7D4D-4B5A-900C-2585BE1BE91C}"/>
              </a:ext>
            </a:extLst>
          </p:cNvPr>
          <p:cNvSpPr txBox="1"/>
          <p:nvPr/>
        </p:nvSpPr>
        <p:spPr>
          <a:xfrm>
            <a:off x="345058" y="800570"/>
            <a:ext cx="4727276" cy="369332"/>
          </a:xfrm>
          <a:prstGeom prst="rect">
            <a:avLst/>
          </a:prstGeom>
          <a:noFill/>
        </p:spPr>
        <p:txBody>
          <a:bodyPr wrap="square" rtlCol="0">
            <a:spAutoFit/>
          </a:bodyPr>
          <a:lstStyle/>
          <a:p>
            <a:r>
              <a:rPr kumimoji="1" lang="ja-JP" altLang="en-US" dirty="0"/>
              <a:t>〇府のホームページに掲載している情報</a:t>
            </a:r>
          </a:p>
        </p:txBody>
      </p:sp>
      <p:graphicFrame>
        <p:nvGraphicFramePr>
          <p:cNvPr id="6" name="表 5">
            <a:extLst>
              <a:ext uri="{FF2B5EF4-FFF2-40B4-BE49-F238E27FC236}">
                <a16:creationId xmlns:a16="http://schemas.microsoft.com/office/drawing/2014/main" id="{5EF329B7-AF46-489A-BEB1-E86961AC08B2}"/>
              </a:ext>
            </a:extLst>
          </p:cNvPr>
          <p:cNvGraphicFramePr>
            <a:graphicFrameLocks noGrp="1"/>
          </p:cNvGraphicFramePr>
          <p:nvPr>
            <p:extLst>
              <p:ext uri="{D42A27DB-BD31-4B8C-83A1-F6EECF244321}">
                <p14:modId xmlns:p14="http://schemas.microsoft.com/office/powerpoint/2010/main" val="3131751660"/>
              </p:ext>
            </p:extLst>
          </p:nvPr>
        </p:nvGraphicFramePr>
        <p:xfrm>
          <a:off x="7439488" y="1253332"/>
          <a:ext cx="4050898" cy="970171"/>
        </p:xfrm>
        <a:graphic>
          <a:graphicData uri="http://schemas.openxmlformats.org/drawingml/2006/table">
            <a:tbl>
              <a:tblPr/>
              <a:tblGrid>
                <a:gridCol w="704424">
                  <a:extLst>
                    <a:ext uri="{9D8B030D-6E8A-4147-A177-3AD203B41FA5}">
                      <a16:colId xmlns:a16="http://schemas.microsoft.com/office/drawing/2014/main" val="3874724128"/>
                    </a:ext>
                  </a:extLst>
                </a:gridCol>
                <a:gridCol w="3346474">
                  <a:extLst>
                    <a:ext uri="{9D8B030D-6E8A-4147-A177-3AD203B41FA5}">
                      <a16:colId xmlns:a16="http://schemas.microsoft.com/office/drawing/2014/main" val="2467834333"/>
                    </a:ext>
                  </a:extLst>
                </a:gridCol>
              </a:tblGrid>
              <a:tr h="293938">
                <a:tc>
                  <a:txBody>
                    <a:bodyPr/>
                    <a:lstStyle/>
                    <a:p>
                      <a:pPr algn="l"/>
                      <a:r>
                        <a:rPr lang="ja-JP" altLang="en-US" sz="1200">
                          <a:effectLst/>
                        </a:rPr>
                        <a:t>圏域</a:t>
                      </a:r>
                    </a:p>
                  </a:txBody>
                  <a:tcPr marL="61237" marR="61237" marT="61237" marB="437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2F2"/>
                    </a:solidFill>
                  </a:tcPr>
                </a:tc>
                <a:tc>
                  <a:txBody>
                    <a:bodyPr/>
                    <a:lstStyle/>
                    <a:p>
                      <a:pPr algn="l"/>
                      <a:r>
                        <a:rPr lang="ja-JP" altLang="en-US" sz="1200">
                          <a:effectLst/>
                        </a:rPr>
                        <a:t>センター名</a:t>
                      </a:r>
                    </a:p>
                  </a:txBody>
                  <a:tcPr marL="61237" marR="61237" marT="61237" marB="437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2F2"/>
                    </a:solidFill>
                  </a:tcPr>
                </a:tc>
                <a:extLst>
                  <a:ext uri="{0D108BD9-81ED-4DB2-BD59-A6C34878D82A}">
                    <a16:rowId xmlns:a16="http://schemas.microsoft.com/office/drawing/2014/main" val="1776421237"/>
                  </a:ext>
                </a:extLst>
              </a:tr>
              <a:tr h="676233">
                <a:tc>
                  <a:txBody>
                    <a:bodyPr/>
                    <a:lstStyle/>
                    <a:p>
                      <a:r>
                        <a:rPr lang="ja-JP" altLang="en-US" sz="1200">
                          <a:effectLst/>
                        </a:rPr>
                        <a:t>豊能</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dirty="0">
                          <a:effectLst/>
                        </a:rPr>
                        <a:t>こども発達支援センター　青空（そら）</a:t>
                      </a:r>
                      <a:endParaRPr lang="en-US" altLang="ja-JP" sz="1200" dirty="0">
                        <a:effectLst/>
                      </a:endParaRPr>
                    </a:p>
                    <a:p>
                      <a:r>
                        <a:rPr lang="ja-JP" altLang="en-US" sz="1200" b="1" dirty="0">
                          <a:solidFill>
                            <a:srgbClr val="FF0000"/>
                          </a:solidFill>
                          <a:effectLst/>
                        </a:rPr>
                        <a:t>（豊能圏域発達障がい者支援センター）</a:t>
                      </a:r>
                    </a:p>
                  </a:txBody>
                  <a:tcPr marL="61237" marR="61237" marT="52489" marB="56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36280694"/>
                  </a:ext>
                </a:extLst>
              </a:tr>
            </a:tbl>
          </a:graphicData>
        </a:graphic>
      </p:graphicFrame>
      <p:sp>
        <p:nvSpPr>
          <p:cNvPr id="7" name="テキスト ボックス 6">
            <a:extLst>
              <a:ext uri="{FF2B5EF4-FFF2-40B4-BE49-F238E27FC236}">
                <a16:creationId xmlns:a16="http://schemas.microsoft.com/office/drawing/2014/main" id="{2B215CA0-E8BB-4D4A-AA55-B70010F70871}"/>
              </a:ext>
            </a:extLst>
          </p:cNvPr>
          <p:cNvSpPr txBox="1"/>
          <p:nvPr/>
        </p:nvSpPr>
        <p:spPr>
          <a:xfrm>
            <a:off x="7294352" y="800570"/>
            <a:ext cx="4727276" cy="369332"/>
          </a:xfrm>
          <a:prstGeom prst="rect">
            <a:avLst/>
          </a:prstGeom>
          <a:noFill/>
        </p:spPr>
        <p:txBody>
          <a:bodyPr wrap="square" rtlCol="0">
            <a:spAutoFit/>
          </a:bodyPr>
          <a:lstStyle/>
          <a:p>
            <a:r>
              <a:rPr kumimoji="1" lang="ja-JP" altLang="en-US" dirty="0"/>
              <a:t>〇センター化後の表記（案）</a:t>
            </a:r>
          </a:p>
        </p:txBody>
      </p:sp>
      <p:sp>
        <p:nvSpPr>
          <p:cNvPr id="9" name="テキスト ボックス 8">
            <a:extLst>
              <a:ext uri="{FF2B5EF4-FFF2-40B4-BE49-F238E27FC236}">
                <a16:creationId xmlns:a16="http://schemas.microsoft.com/office/drawing/2014/main" id="{1DF93115-50EF-4177-AE0D-2C5C584C2498}"/>
              </a:ext>
            </a:extLst>
          </p:cNvPr>
          <p:cNvSpPr txBox="1"/>
          <p:nvPr/>
        </p:nvSpPr>
        <p:spPr>
          <a:xfrm>
            <a:off x="7294352" y="2641697"/>
            <a:ext cx="4727276" cy="369332"/>
          </a:xfrm>
          <a:prstGeom prst="rect">
            <a:avLst/>
          </a:prstGeom>
          <a:noFill/>
        </p:spPr>
        <p:txBody>
          <a:bodyPr wrap="square" rtlCol="0">
            <a:spAutoFit/>
          </a:bodyPr>
          <a:lstStyle/>
          <a:p>
            <a:r>
              <a:rPr kumimoji="1" lang="ja-JP" altLang="en-US" dirty="0"/>
              <a:t>〇「発達支援拠点」の名称について</a:t>
            </a:r>
          </a:p>
        </p:txBody>
      </p:sp>
      <p:sp>
        <p:nvSpPr>
          <p:cNvPr id="10" name="テキスト ボックス 9">
            <a:extLst>
              <a:ext uri="{FF2B5EF4-FFF2-40B4-BE49-F238E27FC236}">
                <a16:creationId xmlns:a16="http://schemas.microsoft.com/office/drawing/2014/main" id="{67C31AF5-7438-44FA-9CD7-3DA5D8712EFD}"/>
              </a:ext>
            </a:extLst>
          </p:cNvPr>
          <p:cNvSpPr txBox="1"/>
          <p:nvPr/>
        </p:nvSpPr>
        <p:spPr>
          <a:xfrm>
            <a:off x="7338001" y="3110522"/>
            <a:ext cx="4624638"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t>・「発達障がい児療育拠点」</a:t>
            </a:r>
            <a:endParaRPr lang="en-US" altLang="ja-JP" sz="1400" dirty="0"/>
          </a:p>
          <a:p>
            <a:r>
              <a:rPr kumimoji="1" lang="ja-JP" altLang="en-US" sz="1400" dirty="0"/>
              <a:t>発達障がい児の個別療育と保護者研修を実施する拠点として創設</a:t>
            </a:r>
            <a:endParaRPr kumimoji="1" lang="en-US" altLang="ja-JP" sz="1400" dirty="0"/>
          </a:p>
          <a:p>
            <a:r>
              <a:rPr lang="ja-JP" altLang="en-US" sz="1400" dirty="0"/>
              <a:t>・「発達支援拠点」</a:t>
            </a:r>
            <a:endParaRPr lang="en-US" altLang="ja-JP" sz="1400" dirty="0"/>
          </a:p>
          <a:p>
            <a:r>
              <a:rPr lang="ja-JP" altLang="en-US" sz="1400" dirty="0"/>
              <a:t>令和３年に地域の拠点としての機能に着目しに改称。</a:t>
            </a:r>
            <a:endParaRPr lang="en-US" altLang="ja-JP" sz="1400" dirty="0"/>
          </a:p>
          <a:p>
            <a:endParaRPr lang="en-US" altLang="ja-JP" sz="1400" dirty="0"/>
          </a:p>
          <a:p>
            <a:r>
              <a:rPr lang="ja-JP" altLang="en-US" sz="1400" dirty="0"/>
              <a:t>→活動時の役割や位置づけの明確化のため、「圏域発達障がい者支援センター」に改称することを検討中</a:t>
            </a:r>
          </a:p>
        </p:txBody>
      </p:sp>
    </p:spTree>
    <p:extLst>
      <p:ext uri="{BB962C8B-B14F-4D97-AF65-F5344CB8AC3E}">
        <p14:creationId xmlns:p14="http://schemas.microsoft.com/office/powerpoint/2010/main" val="988522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58B479-1AFF-4441-B9EE-33B3D8DA7A4A}"/>
              </a:ext>
            </a:extLst>
          </p:cNvPr>
          <p:cNvSpPr>
            <a:spLocks noGrp="1"/>
          </p:cNvSpPr>
          <p:nvPr>
            <p:ph type="sldNum" sz="quarter" idx="12"/>
          </p:nvPr>
        </p:nvSpPr>
        <p:spPr/>
        <p:txBody>
          <a:bodyPr/>
          <a:lstStyle/>
          <a:p>
            <a:fld id="{BDA3839F-8F31-49AD-9A69-7A194C78B29C}" type="slidenum">
              <a:rPr kumimoji="1" lang="ja-JP" altLang="en-US" sz="1400" b="1" smtClean="0"/>
              <a:t>24</a:t>
            </a:fld>
            <a:endParaRPr kumimoji="1" lang="ja-JP" altLang="en-US" sz="1400" b="1" dirty="0"/>
          </a:p>
        </p:txBody>
      </p:sp>
      <p:sp>
        <p:nvSpPr>
          <p:cNvPr id="3" name="テキスト ボックス 2">
            <a:extLst>
              <a:ext uri="{FF2B5EF4-FFF2-40B4-BE49-F238E27FC236}">
                <a16:creationId xmlns:a16="http://schemas.microsoft.com/office/drawing/2014/main" id="{EC83563F-AB59-4181-A25E-82C147C35941}"/>
              </a:ext>
            </a:extLst>
          </p:cNvPr>
          <p:cNvSpPr txBox="1"/>
          <p:nvPr/>
        </p:nvSpPr>
        <p:spPr>
          <a:xfrm>
            <a:off x="995778" y="2330461"/>
            <a:ext cx="10200443"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dirty="0"/>
              <a:t>発達支援拠点の圏域発達障がい者支援センター化及び地域支援マネジャー配置の方針について、発達障がいの広域専門機関に期待する役割も含めてご意見をお願いします。</a:t>
            </a:r>
            <a:endParaRPr lang="en-US" altLang="ja-JP" sz="2000" dirty="0"/>
          </a:p>
          <a:p>
            <a:pPr marL="342900" indent="-342900">
              <a:buFont typeface="Wingdings" panose="05000000000000000000" pitchFamily="2" charset="2"/>
              <a:buChar char="l"/>
            </a:pPr>
            <a:endParaRPr lang="en-US" altLang="ja-JP" sz="2000" dirty="0"/>
          </a:p>
          <a:p>
            <a:pPr marL="342900" indent="-342900">
              <a:buFont typeface="Wingdings" panose="05000000000000000000" pitchFamily="2" charset="2"/>
              <a:buChar char="l"/>
            </a:pPr>
            <a:endParaRPr lang="en-US" altLang="ja-JP" sz="2000" dirty="0"/>
          </a:p>
          <a:p>
            <a:pPr marL="342900" indent="-342900">
              <a:buFont typeface="Wingdings" panose="05000000000000000000" pitchFamily="2" charset="2"/>
              <a:buChar char="l"/>
            </a:pPr>
            <a:r>
              <a:rPr lang="ja-JP" altLang="en-US" sz="2000" dirty="0"/>
              <a:t>発達障がい者支援センターとした際の発達支援拠点の名称・呼称についてご意見をお願いします。</a:t>
            </a:r>
            <a:endParaRPr lang="en-US" altLang="ja-JP" sz="2000" dirty="0"/>
          </a:p>
        </p:txBody>
      </p:sp>
      <p:sp>
        <p:nvSpPr>
          <p:cNvPr id="6" name="テキスト ボックス 5">
            <a:extLst>
              <a:ext uri="{FF2B5EF4-FFF2-40B4-BE49-F238E27FC236}">
                <a16:creationId xmlns:a16="http://schemas.microsoft.com/office/drawing/2014/main" id="{ECBABC34-988F-400D-BA3E-CA85ACC0F21F}"/>
              </a:ext>
            </a:extLst>
          </p:cNvPr>
          <p:cNvSpPr txBox="1"/>
          <p:nvPr/>
        </p:nvSpPr>
        <p:spPr>
          <a:xfrm>
            <a:off x="995779" y="571889"/>
            <a:ext cx="10200442" cy="646331"/>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3600" dirty="0"/>
              <a:t>ご議論いただきたい点</a:t>
            </a:r>
            <a:endParaRPr kumimoji="1" lang="en-US" altLang="ja-JP" sz="3600" dirty="0"/>
          </a:p>
        </p:txBody>
      </p:sp>
    </p:spTree>
    <p:extLst>
      <p:ext uri="{BB962C8B-B14F-4D97-AF65-F5344CB8AC3E}">
        <p14:creationId xmlns:p14="http://schemas.microsoft.com/office/powerpoint/2010/main" val="141065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994FA00-7C21-451D-99D0-2C7DA68E3E43}"/>
              </a:ext>
            </a:extLst>
          </p:cNvPr>
          <p:cNvSpPr txBox="1"/>
          <p:nvPr/>
        </p:nvSpPr>
        <p:spPr>
          <a:xfrm>
            <a:off x="300426" y="777240"/>
            <a:ext cx="5524025" cy="56938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u="sng" dirty="0"/>
              <a:t>〇大阪府発達障がい児療育拠点の設置</a:t>
            </a:r>
            <a:endParaRPr lang="en-US" altLang="ja-JP" sz="1400" u="sng" dirty="0"/>
          </a:p>
          <a:p>
            <a:r>
              <a:rPr lang="ja-JP" altLang="en-US" sz="1400" dirty="0"/>
              <a:t>大阪府立松心園（現・大阪精神医療センターたんぽぽ）において発達障がいの個別専門療育を提供していたものの、希望者が多く数年単位で待機をしなければならない状況があった。</a:t>
            </a:r>
            <a:endParaRPr lang="en-US" altLang="ja-JP" sz="1400" dirty="0"/>
          </a:p>
          <a:p>
            <a:r>
              <a:rPr kumimoji="1" lang="ja-JP" altLang="en-US" sz="1400" dirty="0"/>
              <a:t>そこで身近な地域において早期から発達障がいの特性に応じた専門的な支援を受けられるよう、平成</a:t>
            </a:r>
            <a:r>
              <a:rPr kumimoji="1" lang="en-US" altLang="ja-JP" sz="1400" dirty="0"/>
              <a:t>17</a:t>
            </a:r>
            <a:r>
              <a:rPr kumimoji="1" lang="ja-JP" altLang="en-US" sz="1400" dirty="0"/>
              <a:t>年より「発達障がい療育等支援事業」を開始し、府内</a:t>
            </a:r>
            <a:r>
              <a:rPr kumimoji="1" lang="en-US" altLang="ja-JP" sz="1400" dirty="0"/>
              <a:t>6</a:t>
            </a:r>
            <a:r>
              <a:rPr kumimoji="1" lang="ja-JP" altLang="en-US" sz="1400" dirty="0"/>
              <a:t>か所に大阪府発達障がい児療育拠点（現・大阪府発達支援拠点）を設置した。</a:t>
            </a:r>
            <a:endParaRPr kumimoji="1" lang="en-US" altLang="ja-JP" sz="1400" dirty="0"/>
          </a:p>
          <a:p>
            <a:endParaRPr kumimoji="1" lang="en-US" altLang="ja-JP" sz="1400" dirty="0"/>
          </a:p>
          <a:p>
            <a:r>
              <a:rPr lang="ja-JP" altLang="en-US" sz="1400" u="sng" dirty="0"/>
              <a:t>〇個別専門療育に係る事業の市町村への移管</a:t>
            </a:r>
            <a:endParaRPr lang="en-US" altLang="ja-JP" sz="1400" u="sng" dirty="0"/>
          </a:p>
          <a:p>
            <a:r>
              <a:rPr lang="ja-JP" altLang="en-US" sz="1400" dirty="0"/>
              <a:t>平成</a:t>
            </a:r>
            <a:r>
              <a:rPr lang="en-US" altLang="ja-JP" sz="1400" dirty="0"/>
              <a:t>24</a:t>
            </a:r>
            <a:r>
              <a:rPr lang="ja-JP" altLang="en-US" sz="1400" dirty="0"/>
              <a:t>年度の児童福祉法の改正に伴い、児童の通所事業の実施主体が市町村に一元化され、市町村において児童発達支援センター及び児童発達支援事業所が整備されることになった。</a:t>
            </a:r>
          </a:p>
          <a:p>
            <a:r>
              <a:rPr lang="ja-JP" altLang="en-US" sz="1400" dirty="0"/>
              <a:t>これに伴い、大阪府は子育て交付金のメニューを創設し、市町村が発達支援拠点の療育を活用する場合に一定金額の補助を実施（補助額：１７万円／１人）。</a:t>
            </a:r>
            <a:endParaRPr lang="en-US" altLang="ja-JP" sz="1400" dirty="0"/>
          </a:p>
          <a:p>
            <a:endParaRPr lang="en-US" altLang="ja-JP" sz="1400" dirty="0"/>
          </a:p>
          <a:p>
            <a:r>
              <a:rPr lang="ja-JP" altLang="en-US" sz="1400" u="sng" dirty="0"/>
              <a:t>〇機関支援の受託</a:t>
            </a:r>
            <a:endParaRPr lang="en-US" altLang="ja-JP" sz="1400" u="sng" dirty="0"/>
          </a:p>
          <a:p>
            <a:r>
              <a:rPr lang="ja-JP" altLang="en-US" sz="1400" dirty="0"/>
              <a:t>平成</a:t>
            </a:r>
            <a:r>
              <a:rPr lang="en-US" altLang="ja-JP" sz="1400" dirty="0"/>
              <a:t>24</a:t>
            </a:r>
            <a:r>
              <a:rPr lang="ja-JP" altLang="en-US" sz="1400" dirty="0"/>
              <a:t>年度より「障がい児通所支援事業者育成事業」の委託</a:t>
            </a:r>
          </a:p>
          <a:p>
            <a:r>
              <a:rPr lang="ja-JP" altLang="en-US" sz="1400" dirty="0"/>
              <a:t>を受け、発達障がい児支援の専門的なノウハウを活用し、圏域内の児童発達支援・放課後等デイサービス事業所などの障がい児通所支援事業所を対象とした「機関支援」を開始した。</a:t>
            </a:r>
            <a:endParaRPr lang="en-US" altLang="ja-JP" sz="1400" dirty="0"/>
          </a:p>
          <a:p>
            <a:endParaRPr lang="en-US" altLang="ja-JP" sz="1400" dirty="0"/>
          </a:p>
          <a:p>
            <a:r>
              <a:rPr lang="ja-JP" altLang="en-US" sz="1400" u="sng" dirty="0"/>
              <a:t>〇学校への機関支援</a:t>
            </a:r>
            <a:endParaRPr lang="en-US" altLang="ja-JP" sz="1400" u="sng" dirty="0"/>
          </a:p>
          <a:p>
            <a:r>
              <a:rPr lang="ja-JP" altLang="en-US" sz="1400" dirty="0"/>
              <a:t>令和３年度から学校を機関支援の対象に追加した。</a:t>
            </a:r>
            <a:endParaRPr lang="en-US" altLang="ja-JP" sz="1400" dirty="0"/>
          </a:p>
        </p:txBody>
      </p:sp>
      <p:grpSp>
        <p:nvGrpSpPr>
          <p:cNvPr id="10" name="グループ化 9">
            <a:extLst>
              <a:ext uri="{FF2B5EF4-FFF2-40B4-BE49-F238E27FC236}">
                <a16:creationId xmlns:a16="http://schemas.microsoft.com/office/drawing/2014/main" id="{E1637F44-FE4D-4FDF-81DC-DE1628407C45}"/>
              </a:ext>
            </a:extLst>
          </p:cNvPr>
          <p:cNvGrpSpPr/>
          <p:nvPr/>
        </p:nvGrpSpPr>
        <p:grpSpPr>
          <a:xfrm>
            <a:off x="5894767" y="940280"/>
            <a:ext cx="6124041" cy="5455617"/>
            <a:chOff x="729785" y="1222841"/>
            <a:chExt cx="8066472" cy="4839278"/>
          </a:xfrm>
        </p:grpSpPr>
        <p:grpSp>
          <p:nvGrpSpPr>
            <p:cNvPr id="11" name="グループ化 10">
              <a:extLst>
                <a:ext uri="{FF2B5EF4-FFF2-40B4-BE49-F238E27FC236}">
                  <a16:creationId xmlns:a16="http://schemas.microsoft.com/office/drawing/2014/main" id="{D34E88DF-1308-49F6-93B6-76292D072B05}"/>
                </a:ext>
              </a:extLst>
            </p:cNvPr>
            <p:cNvGrpSpPr/>
            <p:nvPr/>
          </p:nvGrpSpPr>
          <p:grpSpPr>
            <a:xfrm>
              <a:off x="2051720" y="1222841"/>
              <a:ext cx="3741787" cy="4839278"/>
              <a:chOff x="5314034" y="2071414"/>
              <a:chExt cx="3741787" cy="4472501"/>
            </a:xfrm>
          </p:grpSpPr>
          <p:grpSp>
            <p:nvGrpSpPr>
              <p:cNvPr id="18" name="グループ化 61">
                <a:extLst>
                  <a:ext uri="{FF2B5EF4-FFF2-40B4-BE49-F238E27FC236}">
                    <a16:creationId xmlns:a16="http://schemas.microsoft.com/office/drawing/2014/main" id="{1562E3CF-02AD-4E48-B57E-594FE500962A}"/>
                  </a:ext>
                </a:extLst>
              </p:cNvPr>
              <p:cNvGrpSpPr>
                <a:grpSpLocks/>
              </p:cNvGrpSpPr>
              <p:nvPr/>
            </p:nvGrpSpPr>
            <p:grpSpPr bwMode="auto">
              <a:xfrm>
                <a:off x="5314034" y="2071414"/>
                <a:ext cx="3741787" cy="4472501"/>
                <a:chOff x="549275" y="776287"/>
                <a:chExt cx="5829300" cy="8113713"/>
              </a:xfrm>
            </p:grpSpPr>
            <p:sp>
              <p:nvSpPr>
                <p:cNvPr id="21" name="Freeform 61">
                  <a:extLst>
                    <a:ext uri="{FF2B5EF4-FFF2-40B4-BE49-F238E27FC236}">
                      <a16:creationId xmlns:a16="http://schemas.microsoft.com/office/drawing/2014/main" id="{AEFA4FA5-AE57-4D1B-A307-4F0066E88996}"/>
                    </a:ext>
                  </a:extLst>
                </p:cNvPr>
                <p:cNvSpPr>
                  <a:spLocks noChangeAspect="1"/>
                </p:cNvSpPr>
                <p:nvPr/>
              </p:nvSpPr>
              <p:spPr bwMode="auto">
                <a:xfrm>
                  <a:off x="2647951" y="776287"/>
                  <a:ext cx="1447800" cy="1271587"/>
                </a:xfrm>
                <a:custGeom>
                  <a:avLst/>
                  <a:gdLst>
                    <a:gd name="T0" fmla="*/ 2147483647 w 1568"/>
                    <a:gd name="T1" fmla="*/ 2147483647 h 1453"/>
                    <a:gd name="T2" fmla="*/ 2147483647 w 1568"/>
                    <a:gd name="T3" fmla="*/ 2147483647 h 1453"/>
                    <a:gd name="T4" fmla="*/ 2147483647 w 1568"/>
                    <a:gd name="T5" fmla="*/ 2147483647 h 1453"/>
                    <a:gd name="T6" fmla="*/ 0 w 1568"/>
                    <a:gd name="T7" fmla="*/ 2147483647 h 1453"/>
                    <a:gd name="T8" fmla="*/ 2147483647 w 1568"/>
                    <a:gd name="T9" fmla="*/ 2147483647 h 1453"/>
                    <a:gd name="T10" fmla="*/ 2147483647 w 1568"/>
                    <a:gd name="T11" fmla="*/ 0 h 1453"/>
                    <a:gd name="T12" fmla="*/ 2147483647 w 1568"/>
                    <a:gd name="T13" fmla="*/ 2147483647 h 1453"/>
                    <a:gd name="T14" fmla="*/ 2147483647 w 1568"/>
                    <a:gd name="T15" fmla="*/ 2147483647 h 1453"/>
                    <a:gd name="T16" fmla="*/ 2147483647 w 1568"/>
                    <a:gd name="T17" fmla="*/ 2147483647 h 1453"/>
                    <a:gd name="T18" fmla="*/ 2147483647 w 1568"/>
                    <a:gd name="T19" fmla="*/ 2147483647 h 1453"/>
                    <a:gd name="T20" fmla="*/ 2147483647 w 1568"/>
                    <a:gd name="T21" fmla="*/ 2147483647 h 1453"/>
                    <a:gd name="T22" fmla="*/ 2147483647 w 1568"/>
                    <a:gd name="T23" fmla="*/ 2147483647 h 1453"/>
                    <a:gd name="T24" fmla="*/ 2147483647 w 1568"/>
                    <a:gd name="T25" fmla="*/ 2147483647 h 1453"/>
                    <a:gd name="T26" fmla="*/ 2147483647 w 1568"/>
                    <a:gd name="T27" fmla="*/ 2147483647 h 1453"/>
                    <a:gd name="T28" fmla="*/ 2147483647 w 1568"/>
                    <a:gd name="T29" fmla="*/ 2147483647 h 1453"/>
                    <a:gd name="T30" fmla="*/ 2147483647 w 1568"/>
                    <a:gd name="T31" fmla="*/ 2147483647 h 1453"/>
                    <a:gd name="T32" fmla="*/ 2147483647 w 1568"/>
                    <a:gd name="T33" fmla="*/ 2147483647 h 1453"/>
                    <a:gd name="T34" fmla="*/ 2147483647 w 1568"/>
                    <a:gd name="T35" fmla="*/ 2147483647 h 1453"/>
                    <a:gd name="T36" fmla="*/ 2147483647 w 1568"/>
                    <a:gd name="T37" fmla="*/ 2147483647 h 1453"/>
                    <a:gd name="T38" fmla="*/ 2147483647 w 1568"/>
                    <a:gd name="T39" fmla="*/ 2147483647 h 1453"/>
                    <a:gd name="T40" fmla="*/ 2147483647 w 1568"/>
                    <a:gd name="T41" fmla="*/ 2147483647 h 1453"/>
                    <a:gd name="T42" fmla="*/ 2147483647 w 1568"/>
                    <a:gd name="T43" fmla="*/ 2147483647 h 1453"/>
                    <a:gd name="T44" fmla="*/ 2147483647 w 1568"/>
                    <a:gd name="T45" fmla="*/ 2147483647 h 1453"/>
                    <a:gd name="T46" fmla="*/ 2147483647 w 1568"/>
                    <a:gd name="T47" fmla="*/ 2147483647 h 1453"/>
                    <a:gd name="T48" fmla="*/ 2147483647 w 1568"/>
                    <a:gd name="T49" fmla="*/ 2147483647 h 1453"/>
                    <a:gd name="T50" fmla="*/ 2147483647 w 1568"/>
                    <a:gd name="T51" fmla="*/ 2147483647 h 1453"/>
                    <a:gd name="T52" fmla="*/ 2147483647 w 1568"/>
                    <a:gd name="T53" fmla="*/ 2147483647 h 1453"/>
                    <a:gd name="T54" fmla="*/ 2147483647 w 1568"/>
                    <a:gd name="T55" fmla="*/ 2147483647 h 1453"/>
                    <a:gd name="T56" fmla="*/ 2147483647 w 1568"/>
                    <a:gd name="T57" fmla="*/ 2147483647 h 1453"/>
                    <a:gd name="T58" fmla="*/ 2147483647 w 1568"/>
                    <a:gd name="T59" fmla="*/ 2147483647 h 1453"/>
                    <a:gd name="T60" fmla="*/ 2147483647 w 1568"/>
                    <a:gd name="T61" fmla="*/ 2147483647 h 1453"/>
                    <a:gd name="T62" fmla="*/ 2147483647 w 1568"/>
                    <a:gd name="T63" fmla="*/ 2147483647 h 1453"/>
                    <a:gd name="T64" fmla="*/ 2147483647 w 1568"/>
                    <a:gd name="T65" fmla="*/ 2147483647 h 1453"/>
                    <a:gd name="T66" fmla="*/ 2147483647 w 1568"/>
                    <a:gd name="T67" fmla="*/ 2147483647 h 1453"/>
                    <a:gd name="T68" fmla="*/ 2147483647 w 1568"/>
                    <a:gd name="T69" fmla="*/ 2147483647 h 14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68" h="1453">
                      <a:moveTo>
                        <a:pt x="202" y="561"/>
                      </a:moveTo>
                      <a:lnTo>
                        <a:pt x="245" y="489"/>
                      </a:lnTo>
                      <a:lnTo>
                        <a:pt x="231" y="345"/>
                      </a:lnTo>
                      <a:lnTo>
                        <a:pt x="202" y="316"/>
                      </a:lnTo>
                      <a:lnTo>
                        <a:pt x="87" y="316"/>
                      </a:lnTo>
                      <a:lnTo>
                        <a:pt x="58" y="302"/>
                      </a:lnTo>
                      <a:lnTo>
                        <a:pt x="29" y="215"/>
                      </a:lnTo>
                      <a:lnTo>
                        <a:pt x="0" y="202"/>
                      </a:lnTo>
                      <a:lnTo>
                        <a:pt x="58" y="114"/>
                      </a:lnTo>
                      <a:lnTo>
                        <a:pt x="101" y="101"/>
                      </a:lnTo>
                      <a:lnTo>
                        <a:pt x="144" y="101"/>
                      </a:lnTo>
                      <a:lnTo>
                        <a:pt x="159" y="0"/>
                      </a:lnTo>
                      <a:lnTo>
                        <a:pt x="216" y="0"/>
                      </a:lnTo>
                      <a:lnTo>
                        <a:pt x="346" y="71"/>
                      </a:lnTo>
                      <a:lnTo>
                        <a:pt x="418" y="71"/>
                      </a:lnTo>
                      <a:lnTo>
                        <a:pt x="461" y="86"/>
                      </a:lnTo>
                      <a:lnTo>
                        <a:pt x="489" y="215"/>
                      </a:lnTo>
                      <a:lnTo>
                        <a:pt x="504" y="316"/>
                      </a:lnTo>
                      <a:lnTo>
                        <a:pt x="475" y="417"/>
                      </a:lnTo>
                      <a:lnTo>
                        <a:pt x="533" y="503"/>
                      </a:lnTo>
                      <a:lnTo>
                        <a:pt x="576" y="489"/>
                      </a:lnTo>
                      <a:lnTo>
                        <a:pt x="706" y="518"/>
                      </a:lnTo>
                      <a:lnTo>
                        <a:pt x="734" y="475"/>
                      </a:lnTo>
                      <a:lnTo>
                        <a:pt x="820" y="532"/>
                      </a:lnTo>
                      <a:lnTo>
                        <a:pt x="863" y="589"/>
                      </a:lnTo>
                      <a:lnTo>
                        <a:pt x="994" y="503"/>
                      </a:lnTo>
                      <a:lnTo>
                        <a:pt x="1037" y="503"/>
                      </a:lnTo>
                      <a:lnTo>
                        <a:pt x="1166" y="561"/>
                      </a:lnTo>
                      <a:lnTo>
                        <a:pt x="1209" y="561"/>
                      </a:lnTo>
                      <a:lnTo>
                        <a:pt x="1381" y="690"/>
                      </a:lnTo>
                      <a:lnTo>
                        <a:pt x="1454" y="676"/>
                      </a:lnTo>
                      <a:lnTo>
                        <a:pt x="1568" y="748"/>
                      </a:lnTo>
                      <a:lnTo>
                        <a:pt x="1454" y="819"/>
                      </a:lnTo>
                      <a:lnTo>
                        <a:pt x="1510" y="920"/>
                      </a:lnTo>
                      <a:lnTo>
                        <a:pt x="1497" y="935"/>
                      </a:lnTo>
                      <a:lnTo>
                        <a:pt x="1510" y="963"/>
                      </a:lnTo>
                      <a:lnTo>
                        <a:pt x="1497" y="978"/>
                      </a:lnTo>
                      <a:lnTo>
                        <a:pt x="1439" y="978"/>
                      </a:lnTo>
                      <a:lnTo>
                        <a:pt x="1439" y="1006"/>
                      </a:lnTo>
                      <a:lnTo>
                        <a:pt x="1497" y="1064"/>
                      </a:lnTo>
                      <a:lnTo>
                        <a:pt x="1454" y="1179"/>
                      </a:lnTo>
                      <a:lnTo>
                        <a:pt x="1482" y="1208"/>
                      </a:lnTo>
                      <a:lnTo>
                        <a:pt x="1411" y="1237"/>
                      </a:lnTo>
                      <a:lnTo>
                        <a:pt x="1381" y="1309"/>
                      </a:lnTo>
                      <a:lnTo>
                        <a:pt x="1381" y="1352"/>
                      </a:lnTo>
                      <a:lnTo>
                        <a:pt x="1338" y="1424"/>
                      </a:lnTo>
                      <a:lnTo>
                        <a:pt x="1280" y="1453"/>
                      </a:lnTo>
                      <a:lnTo>
                        <a:pt x="1237" y="1453"/>
                      </a:lnTo>
                      <a:lnTo>
                        <a:pt x="1108" y="1352"/>
                      </a:lnTo>
                      <a:lnTo>
                        <a:pt x="921" y="1395"/>
                      </a:lnTo>
                      <a:lnTo>
                        <a:pt x="906" y="1395"/>
                      </a:lnTo>
                      <a:lnTo>
                        <a:pt x="893" y="1309"/>
                      </a:lnTo>
                      <a:lnTo>
                        <a:pt x="850" y="1352"/>
                      </a:lnTo>
                      <a:lnTo>
                        <a:pt x="835" y="1280"/>
                      </a:lnTo>
                      <a:lnTo>
                        <a:pt x="792" y="1294"/>
                      </a:lnTo>
                      <a:lnTo>
                        <a:pt x="605" y="1309"/>
                      </a:lnTo>
                      <a:lnTo>
                        <a:pt x="562" y="1280"/>
                      </a:lnTo>
                      <a:lnTo>
                        <a:pt x="547" y="1193"/>
                      </a:lnTo>
                      <a:lnTo>
                        <a:pt x="519" y="1150"/>
                      </a:lnTo>
                      <a:lnTo>
                        <a:pt x="461" y="1136"/>
                      </a:lnTo>
                      <a:lnTo>
                        <a:pt x="389" y="1165"/>
                      </a:lnTo>
                      <a:lnTo>
                        <a:pt x="288" y="1107"/>
                      </a:lnTo>
                      <a:lnTo>
                        <a:pt x="231" y="1093"/>
                      </a:lnTo>
                      <a:lnTo>
                        <a:pt x="173" y="1036"/>
                      </a:lnTo>
                      <a:lnTo>
                        <a:pt x="159" y="992"/>
                      </a:lnTo>
                      <a:lnTo>
                        <a:pt x="173" y="877"/>
                      </a:lnTo>
                      <a:lnTo>
                        <a:pt x="259" y="834"/>
                      </a:lnTo>
                      <a:lnTo>
                        <a:pt x="216" y="776"/>
                      </a:lnTo>
                      <a:lnTo>
                        <a:pt x="202" y="705"/>
                      </a:lnTo>
                      <a:lnTo>
                        <a:pt x="202" y="561"/>
                      </a:lnTo>
                    </a:path>
                  </a:pathLst>
                </a:custGeom>
                <a:solidFill>
                  <a:srgbClr val="FFC000"/>
                </a:solidFill>
                <a:ln w="12700">
                  <a:solidFill>
                    <a:srgbClr val="000000"/>
                  </a:solidFill>
                  <a:prstDash val="solid"/>
                  <a:round/>
                  <a:headEnd/>
                  <a:tailEnd/>
                </a:ln>
              </p:spPr>
              <p:txBody>
                <a:bodyPr bIns="34638"/>
                <a:lstStyle/>
                <a:p>
                  <a:endParaRPr lang="ja-JP" altLang="en-US" sz="1732"/>
                </a:p>
              </p:txBody>
            </p:sp>
            <p:sp>
              <p:nvSpPr>
                <p:cNvPr id="22" name="Freeform 62">
                  <a:extLst>
                    <a:ext uri="{FF2B5EF4-FFF2-40B4-BE49-F238E27FC236}">
                      <a16:creationId xmlns:a16="http://schemas.microsoft.com/office/drawing/2014/main" id="{CEE1CC6F-50A0-46D5-91B4-1102F5EC1668}"/>
                    </a:ext>
                  </a:extLst>
                </p:cNvPr>
                <p:cNvSpPr>
                  <a:spLocks noChangeAspect="1"/>
                </p:cNvSpPr>
                <p:nvPr/>
              </p:nvSpPr>
              <p:spPr bwMode="auto">
                <a:xfrm>
                  <a:off x="3455988" y="1833563"/>
                  <a:ext cx="930275" cy="792162"/>
                </a:xfrm>
                <a:custGeom>
                  <a:avLst/>
                  <a:gdLst>
                    <a:gd name="T0" fmla="*/ 2147483647 w 1007"/>
                    <a:gd name="T1" fmla="*/ 2147483647 h 906"/>
                    <a:gd name="T2" fmla="*/ 2147483647 w 1007"/>
                    <a:gd name="T3" fmla="*/ 2147483647 h 906"/>
                    <a:gd name="T4" fmla="*/ 2147483647 w 1007"/>
                    <a:gd name="T5" fmla="*/ 2147483647 h 906"/>
                    <a:gd name="T6" fmla="*/ 2147483647 w 1007"/>
                    <a:gd name="T7" fmla="*/ 2147483647 h 906"/>
                    <a:gd name="T8" fmla="*/ 2147483647 w 1007"/>
                    <a:gd name="T9" fmla="*/ 2147483647 h 906"/>
                    <a:gd name="T10" fmla="*/ 2147483647 w 1007"/>
                    <a:gd name="T11" fmla="*/ 2147483647 h 906"/>
                    <a:gd name="T12" fmla="*/ 2147483647 w 1007"/>
                    <a:gd name="T13" fmla="*/ 2147483647 h 906"/>
                    <a:gd name="T14" fmla="*/ 2147483647 w 1007"/>
                    <a:gd name="T15" fmla="*/ 2147483647 h 906"/>
                    <a:gd name="T16" fmla="*/ 2147483647 w 1007"/>
                    <a:gd name="T17" fmla="*/ 2147483647 h 906"/>
                    <a:gd name="T18" fmla="*/ 2147483647 w 1007"/>
                    <a:gd name="T19" fmla="*/ 2147483647 h 906"/>
                    <a:gd name="T20" fmla="*/ 2147483647 w 1007"/>
                    <a:gd name="T21" fmla="*/ 2147483647 h 906"/>
                    <a:gd name="T22" fmla="*/ 2147483647 w 1007"/>
                    <a:gd name="T23" fmla="*/ 2147483647 h 906"/>
                    <a:gd name="T24" fmla="*/ 2147483647 w 1007"/>
                    <a:gd name="T25" fmla="*/ 2147483647 h 906"/>
                    <a:gd name="T26" fmla="*/ 2147483647 w 1007"/>
                    <a:gd name="T27" fmla="*/ 2147483647 h 906"/>
                    <a:gd name="T28" fmla="*/ 2147483647 w 1007"/>
                    <a:gd name="T29" fmla="*/ 2147483647 h 906"/>
                    <a:gd name="T30" fmla="*/ 2147483647 w 1007"/>
                    <a:gd name="T31" fmla="*/ 2147483647 h 906"/>
                    <a:gd name="T32" fmla="*/ 2147483647 w 1007"/>
                    <a:gd name="T33" fmla="*/ 2147483647 h 906"/>
                    <a:gd name="T34" fmla="*/ 2147483647 w 1007"/>
                    <a:gd name="T35" fmla="*/ 2147483647 h 906"/>
                    <a:gd name="T36" fmla="*/ 2147483647 w 1007"/>
                    <a:gd name="T37" fmla="*/ 2147483647 h 906"/>
                    <a:gd name="T38" fmla="*/ 2147483647 w 1007"/>
                    <a:gd name="T39" fmla="*/ 2147483647 h 906"/>
                    <a:gd name="T40" fmla="*/ 2147483647 w 1007"/>
                    <a:gd name="T41" fmla="*/ 2147483647 h 906"/>
                    <a:gd name="T42" fmla="*/ 2147483647 w 1007"/>
                    <a:gd name="T43" fmla="*/ 2147483647 h 906"/>
                    <a:gd name="T44" fmla="*/ 2147483647 w 1007"/>
                    <a:gd name="T45" fmla="*/ 2147483647 h 906"/>
                    <a:gd name="T46" fmla="*/ 2147483647 w 1007"/>
                    <a:gd name="T47" fmla="*/ 2147483647 h 906"/>
                    <a:gd name="T48" fmla="*/ 2147483647 w 1007"/>
                    <a:gd name="T49" fmla="*/ 2147483647 h 906"/>
                    <a:gd name="T50" fmla="*/ 2147483647 w 1007"/>
                    <a:gd name="T51" fmla="*/ 2147483647 h 906"/>
                    <a:gd name="T52" fmla="*/ 0 w 1007"/>
                    <a:gd name="T53" fmla="*/ 2147483647 h 906"/>
                    <a:gd name="T54" fmla="*/ 2147483647 w 1007"/>
                    <a:gd name="T55" fmla="*/ 2147483647 h 906"/>
                    <a:gd name="T56" fmla="*/ 2147483647 w 1007"/>
                    <a:gd name="T57" fmla="*/ 2147483647 h 906"/>
                    <a:gd name="T58" fmla="*/ 2147483647 w 1007"/>
                    <a:gd name="T59" fmla="*/ 2147483647 h 906"/>
                    <a:gd name="T60" fmla="*/ 2147483647 w 1007"/>
                    <a:gd name="T61" fmla="*/ 2147483647 h 906"/>
                    <a:gd name="T62" fmla="*/ 2147483647 w 1007"/>
                    <a:gd name="T63" fmla="*/ 2147483647 h 906"/>
                    <a:gd name="T64" fmla="*/ 2147483647 w 1007"/>
                    <a:gd name="T65" fmla="*/ 2147483647 h 906"/>
                    <a:gd name="T66" fmla="*/ 2147483647 w 1007"/>
                    <a:gd name="T67" fmla="*/ 2147483647 h 906"/>
                    <a:gd name="T68" fmla="*/ 2147483647 w 1007"/>
                    <a:gd name="T69" fmla="*/ 2147483647 h 906"/>
                    <a:gd name="T70" fmla="*/ 2147483647 w 1007"/>
                    <a:gd name="T71" fmla="*/ 2147483647 h 906"/>
                    <a:gd name="T72" fmla="*/ 2147483647 w 1007"/>
                    <a:gd name="T73" fmla="*/ 2147483647 h 906"/>
                    <a:gd name="T74" fmla="*/ 2147483647 w 1007"/>
                    <a:gd name="T75" fmla="*/ 2147483647 h 906"/>
                    <a:gd name="T76" fmla="*/ 2147483647 w 1007"/>
                    <a:gd name="T77" fmla="*/ 2147483647 h 906"/>
                    <a:gd name="T78" fmla="*/ 2147483647 w 1007"/>
                    <a:gd name="T79" fmla="*/ 2147483647 h 906"/>
                    <a:gd name="T80" fmla="*/ 2147483647 w 1007"/>
                    <a:gd name="T81" fmla="*/ 0 h 906"/>
                    <a:gd name="T82" fmla="*/ 2147483647 w 1007"/>
                    <a:gd name="T83" fmla="*/ 2147483647 h 906"/>
                    <a:gd name="T84" fmla="*/ 2147483647 w 1007"/>
                    <a:gd name="T85" fmla="*/ 2147483647 h 906"/>
                    <a:gd name="T86" fmla="*/ 2147483647 w 1007"/>
                    <a:gd name="T87" fmla="*/ 2147483647 h 906"/>
                    <a:gd name="T88" fmla="*/ 2147483647 w 1007"/>
                    <a:gd name="T89" fmla="*/ 2147483647 h 906"/>
                    <a:gd name="T90" fmla="*/ 2147483647 w 1007"/>
                    <a:gd name="T91" fmla="*/ 2147483647 h 906"/>
                    <a:gd name="T92" fmla="*/ 2147483647 w 1007"/>
                    <a:gd name="T93" fmla="*/ 2147483647 h 906"/>
                    <a:gd name="T94" fmla="*/ 2147483647 w 1007"/>
                    <a:gd name="T95" fmla="*/ 2147483647 h 906"/>
                    <a:gd name="T96" fmla="*/ 2147483647 w 1007"/>
                    <a:gd name="T97" fmla="*/ 2147483647 h 906"/>
                    <a:gd name="T98" fmla="*/ 2147483647 w 1007"/>
                    <a:gd name="T99" fmla="*/ 2147483647 h 906"/>
                    <a:gd name="T100" fmla="*/ 2147483647 w 1007"/>
                    <a:gd name="T101" fmla="*/ 2147483647 h 9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7" h="906">
                      <a:moveTo>
                        <a:pt x="1007" y="360"/>
                      </a:moveTo>
                      <a:lnTo>
                        <a:pt x="950" y="460"/>
                      </a:lnTo>
                      <a:lnTo>
                        <a:pt x="950" y="547"/>
                      </a:lnTo>
                      <a:lnTo>
                        <a:pt x="820" y="633"/>
                      </a:lnTo>
                      <a:lnTo>
                        <a:pt x="776" y="762"/>
                      </a:lnTo>
                      <a:lnTo>
                        <a:pt x="776" y="791"/>
                      </a:lnTo>
                      <a:lnTo>
                        <a:pt x="733" y="805"/>
                      </a:lnTo>
                      <a:lnTo>
                        <a:pt x="720" y="849"/>
                      </a:lnTo>
                      <a:lnTo>
                        <a:pt x="662" y="906"/>
                      </a:lnTo>
                      <a:lnTo>
                        <a:pt x="619" y="906"/>
                      </a:lnTo>
                      <a:lnTo>
                        <a:pt x="561" y="791"/>
                      </a:lnTo>
                      <a:lnTo>
                        <a:pt x="561" y="734"/>
                      </a:lnTo>
                      <a:lnTo>
                        <a:pt x="632" y="618"/>
                      </a:lnTo>
                      <a:lnTo>
                        <a:pt x="561" y="590"/>
                      </a:lnTo>
                      <a:lnTo>
                        <a:pt x="518" y="532"/>
                      </a:lnTo>
                      <a:lnTo>
                        <a:pt x="490" y="475"/>
                      </a:lnTo>
                      <a:lnTo>
                        <a:pt x="432" y="503"/>
                      </a:lnTo>
                      <a:lnTo>
                        <a:pt x="402" y="575"/>
                      </a:lnTo>
                      <a:lnTo>
                        <a:pt x="359" y="590"/>
                      </a:lnTo>
                      <a:lnTo>
                        <a:pt x="346" y="662"/>
                      </a:lnTo>
                      <a:lnTo>
                        <a:pt x="303" y="676"/>
                      </a:lnTo>
                      <a:lnTo>
                        <a:pt x="260" y="647"/>
                      </a:lnTo>
                      <a:lnTo>
                        <a:pt x="159" y="705"/>
                      </a:lnTo>
                      <a:lnTo>
                        <a:pt x="116" y="690"/>
                      </a:lnTo>
                      <a:lnTo>
                        <a:pt x="116" y="662"/>
                      </a:lnTo>
                      <a:lnTo>
                        <a:pt x="58" y="532"/>
                      </a:lnTo>
                      <a:lnTo>
                        <a:pt x="0" y="518"/>
                      </a:lnTo>
                      <a:lnTo>
                        <a:pt x="58" y="475"/>
                      </a:lnTo>
                      <a:lnTo>
                        <a:pt x="72" y="432"/>
                      </a:lnTo>
                      <a:lnTo>
                        <a:pt x="129" y="417"/>
                      </a:lnTo>
                      <a:lnTo>
                        <a:pt x="172" y="374"/>
                      </a:lnTo>
                      <a:lnTo>
                        <a:pt x="303" y="374"/>
                      </a:lnTo>
                      <a:lnTo>
                        <a:pt x="402" y="388"/>
                      </a:lnTo>
                      <a:lnTo>
                        <a:pt x="447" y="360"/>
                      </a:lnTo>
                      <a:lnTo>
                        <a:pt x="447" y="273"/>
                      </a:lnTo>
                      <a:lnTo>
                        <a:pt x="402" y="245"/>
                      </a:lnTo>
                      <a:lnTo>
                        <a:pt x="447" y="230"/>
                      </a:lnTo>
                      <a:lnTo>
                        <a:pt x="503" y="144"/>
                      </a:lnTo>
                      <a:lnTo>
                        <a:pt x="503" y="101"/>
                      </a:lnTo>
                      <a:lnTo>
                        <a:pt x="533" y="29"/>
                      </a:lnTo>
                      <a:lnTo>
                        <a:pt x="604" y="0"/>
                      </a:lnTo>
                      <a:lnTo>
                        <a:pt x="677" y="43"/>
                      </a:lnTo>
                      <a:lnTo>
                        <a:pt x="690" y="86"/>
                      </a:lnTo>
                      <a:lnTo>
                        <a:pt x="776" y="101"/>
                      </a:lnTo>
                      <a:lnTo>
                        <a:pt x="806" y="43"/>
                      </a:lnTo>
                      <a:lnTo>
                        <a:pt x="892" y="72"/>
                      </a:lnTo>
                      <a:lnTo>
                        <a:pt x="907" y="158"/>
                      </a:lnTo>
                      <a:lnTo>
                        <a:pt x="935" y="187"/>
                      </a:lnTo>
                      <a:lnTo>
                        <a:pt x="978" y="201"/>
                      </a:lnTo>
                      <a:lnTo>
                        <a:pt x="1007" y="230"/>
                      </a:lnTo>
                      <a:lnTo>
                        <a:pt x="1007" y="360"/>
                      </a:lnTo>
                    </a:path>
                  </a:pathLst>
                </a:custGeom>
                <a:solidFill>
                  <a:srgbClr val="FFC000"/>
                </a:solidFill>
                <a:ln w="12700">
                  <a:solidFill>
                    <a:srgbClr val="000000"/>
                  </a:solidFill>
                  <a:prstDash val="solid"/>
                  <a:round/>
                  <a:headEnd/>
                  <a:tailEnd/>
                </a:ln>
              </p:spPr>
              <p:txBody>
                <a:bodyPr bIns="34638"/>
                <a:lstStyle/>
                <a:p>
                  <a:endParaRPr lang="ja-JP" altLang="en-US" sz="1732"/>
                </a:p>
              </p:txBody>
            </p:sp>
            <p:sp>
              <p:nvSpPr>
                <p:cNvPr id="23" name="Freeform 63">
                  <a:extLst>
                    <a:ext uri="{FF2B5EF4-FFF2-40B4-BE49-F238E27FC236}">
                      <a16:creationId xmlns:a16="http://schemas.microsoft.com/office/drawing/2014/main" id="{BD4A32B3-D775-450E-B134-DD1E6851BAA2}"/>
                    </a:ext>
                  </a:extLst>
                </p:cNvPr>
                <p:cNvSpPr>
                  <a:spLocks noChangeAspect="1"/>
                </p:cNvSpPr>
                <p:nvPr/>
              </p:nvSpPr>
              <p:spPr bwMode="auto">
                <a:xfrm>
                  <a:off x="3617913" y="2249488"/>
                  <a:ext cx="927100" cy="1093787"/>
                </a:xfrm>
                <a:custGeom>
                  <a:avLst/>
                  <a:gdLst>
                    <a:gd name="T0" fmla="*/ 2147483647 w 1008"/>
                    <a:gd name="T1" fmla="*/ 2147483647 h 1251"/>
                    <a:gd name="T2" fmla="*/ 2147483647 w 1008"/>
                    <a:gd name="T3" fmla="*/ 2147483647 h 1251"/>
                    <a:gd name="T4" fmla="*/ 2147483647 w 1008"/>
                    <a:gd name="T5" fmla="*/ 2147483647 h 1251"/>
                    <a:gd name="T6" fmla="*/ 2147483647 w 1008"/>
                    <a:gd name="T7" fmla="*/ 2147483647 h 1251"/>
                    <a:gd name="T8" fmla="*/ 2147483647 w 1008"/>
                    <a:gd name="T9" fmla="*/ 2147483647 h 1251"/>
                    <a:gd name="T10" fmla="*/ 2147483647 w 1008"/>
                    <a:gd name="T11" fmla="*/ 2147483647 h 1251"/>
                    <a:gd name="T12" fmla="*/ 2147483647 w 1008"/>
                    <a:gd name="T13" fmla="*/ 2147483647 h 1251"/>
                    <a:gd name="T14" fmla="*/ 2147483647 w 1008"/>
                    <a:gd name="T15" fmla="*/ 2147483647 h 1251"/>
                    <a:gd name="T16" fmla="*/ 2147483647 w 1008"/>
                    <a:gd name="T17" fmla="*/ 2147483647 h 1251"/>
                    <a:gd name="T18" fmla="*/ 2147483647 w 1008"/>
                    <a:gd name="T19" fmla="*/ 2147483647 h 1251"/>
                    <a:gd name="T20" fmla="*/ 0 w 1008"/>
                    <a:gd name="T21" fmla="*/ 2147483647 h 1251"/>
                    <a:gd name="T22" fmla="*/ 2147483647 w 1008"/>
                    <a:gd name="T23" fmla="*/ 2147483647 h 1251"/>
                    <a:gd name="T24" fmla="*/ 2147483647 w 1008"/>
                    <a:gd name="T25" fmla="*/ 2147483647 h 1251"/>
                    <a:gd name="T26" fmla="*/ 2147483647 w 1008"/>
                    <a:gd name="T27" fmla="*/ 2147483647 h 1251"/>
                    <a:gd name="T28" fmla="*/ 2147483647 w 1008"/>
                    <a:gd name="T29" fmla="*/ 2147483647 h 1251"/>
                    <a:gd name="T30" fmla="*/ 2147483647 w 1008"/>
                    <a:gd name="T31" fmla="*/ 2147483647 h 1251"/>
                    <a:gd name="T32" fmla="*/ 2147483647 w 1008"/>
                    <a:gd name="T33" fmla="*/ 2147483647 h 1251"/>
                    <a:gd name="T34" fmla="*/ 2147483647 w 1008"/>
                    <a:gd name="T35" fmla="*/ 2147483647 h 1251"/>
                    <a:gd name="T36" fmla="*/ 2147483647 w 1008"/>
                    <a:gd name="T37" fmla="*/ 2147483647 h 1251"/>
                    <a:gd name="T38" fmla="*/ 2147483647 w 1008"/>
                    <a:gd name="T39" fmla="*/ 0 h 1251"/>
                    <a:gd name="T40" fmla="*/ 2147483647 w 1008"/>
                    <a:gd name="T41" fmla="*/ 2147483647 h 1251"/>
                    <a:gd name="T42" fmla="*/ 2147483647 w 1008"/>
                    <a:gd name="T43" fmla="*/ 2147483647 h 1251"/>
                    <a:gd name="T44" fmla="*/ 2147483647 w 1008"/>
                    <a:gd name="T45" fmla="*/ 2147483647 h 1251"/>
                    <a:gd name="T46" fmla="*/ 2147483647 w 1008"/>
                    <a:gd name="T47" fmla="*/ 2147483647 h 1251"/>
                    <a:gd name="T48" fmla="*/ 2147483647 w 1008"/>
                    <a:gd name="T49" fmla="*/ 2147483647 h 1251"/>
                    <a:gd name="T50" fmla="*/ 2147483647 w 1008"/>
                    <a:gd name="T51" fmla="*/ 2147483647 h 1251"/>
                    <a:gd name="T52" fmla="*/ 2147483647 w 1008"/>
                    <a:gd name="T53" fmla="*/ 2147483647 h 1251"/>
                    <a:gd name="T54" fmla="*/ 2147483647 w 1008"/>
                    <a:gd name="T55" fmla="*/ 2147483647 h 1251"/>
                    <a:gd name="T56" fmla="*/ 2147483647 w 1008"/>
                    <a:gd name="T57" fmla="*/ 2147483647 h 1251"/>
                    <a:gd name="T58" fmla="*/ 2147483647 w 1008"/>
                    <a:gd name="T59" fmla="*/ 2147483647 h 1251"/>
                    <a:gd name="T60" fmla="*/ 2147483647 w 1008"/>
                    <a:gd name="T61" fmla="*/ 2147483647 h 1251"/>
                    <a:gd name="T62" fmla="*/ 2147483647 w 1008"/>
                    <a:gd name="T63" fmla="*/ 2147483647 h 1251"/>
                    <a:gd name="T64" fmla="*/ 2147483647 w 1008"/>
                    <a:gd name="T65" fmla="*/ 2147483647 h 1251"/>
                    <a:gd name="T66" fmla="*/ 2147483647 w 1008"/>
                    <a:gd name="T67" fmla="*/ 2147483647 h 1251"/>
                    <a:gd name="T68" fmla="*/ 2147483647 w 1008"/>
                    <a:gd name="T69" fmla="*/ 2147483647 h 1251"/>
                    <a:gd name="T70" fmla="*/ 2147483647 w 1008"/>
                    <a:gd name="T71" fmla="*/ 2147483647 h 1251"/>
                    <a:gd name="T72" fmla="*/ 2147483647 w 1008"/>
                    <a:gd name="T73" fmla="*/ 2147483647 h 1251"/>
                    <a:gd name="T74" fmla="*/ 2147483647 w 1008"/>
                    <a:gd name="T75" fmla="*/ 2147483647 h 1251"/>
                    <a:gd name="T76" fmla="*/ 2147483647 w 1008"/>
                    <a:gd name="T77" fmla="*/ 2147483647 h 1251"/>
                    <a:gd name="T78" fmla="*/ 2147483647 w 1008"/>
                    <a:gd name="T79" fmla="*/ 2147483647 h 1251"/>
                    <a:gd name="T80" fmla="*/ 2147483647 w 1008"/>
                    <a:gd name="T81" fmla="*/ 2147483647 h 1251"/>
                    <a:gd name="T82" fmla="*/ 2147483647 w 1008"/>
                    <a:gd name="T83" fmla="*/ 2147483647 h 1251"/>
                    <a:gd name="T84" fmla="*/ 2147483647 w 1008"/>
                    <a:gd name="T85" fmla="*/ 2147483647 h 1251"/>
                    <a:gd name="T86" fmla="*/ 2147483647 w 1008"/>
                    <a:gd name="T87" fmla="*/ 2147483647 h 1251"/>
                    <a:gd name="T88" fmla="*/ 2147483647 w 1008"/>
                    <a:gd name="T89" fmla="*/ 2147483647 h 1251"/>
                    <a:gd name="T90" fmla="*/ 2147483647 w 1008"/>
                    <a:gd name="T91" fmla="*/ 2147483647 h 1251"/>
                    <a:gd name="T92" fmla="*/ 2147483647 w 1008"/>
                    <a:gd name="T93" fmla="*/ 2147483647 h 1251"/>
                    <a:gd name="T94" fmla="*/ 2147483647 w 1008"/>
                    <a:gd name="T95" fmla="*/ 2147483647 h 1251"/>
                    <a:gd name="T96" fmla="*/ 2147483647 w 1008"/>
                    <a:gd name="T97" fmla="*/ 2147483647 h 1251"/>
                    <a:gd name="T98" fmla="*/ 2147483647 w 1008"/>
                    <a:gd name="T99" fmla="*/ 2147483647 h 1251"/>
                    <a:gd name="T100" fmla="*/ 2147483647 w 1008"/>
                    <a:gd name="T101" fmla="*/ 2147483647 h 1251"/>
                    <a:gd name="T102" fmla="*/ 2147483647 w 1008"/>
                    <a:gd name="T103" fmla="*/ 2147483647 h 1251"/>
                    <a:gd name="T104" fmla="*/ 2147483647 w 1008"/>
                    <a:gd name="T105" fmla="*/ 2147483647 h 1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08" h="1251">
                      <a:moveTo>
                        <a:pt x="131" y="1251"/>
                      </a:moveTo>
                      <a:lnTo>
                        <a:pt x="131" y="1035"/>
                      </a:lnTo>
                      <a:lnTo>
                        <a:pt x="131" y="964"/>
                      </a:lnTo>
                      <a:lnTo>
                        <a:pt x="116" y="934"/>
                      </a:lnTo>
                      <a:lnTo>
                        <a:pt x="159" y="777"/>
                      </a:lnTo>
                      <a:lnTo>
                        <a:pt x="187" y="704"/>
                      </a:lnTo>
                      <a:lnTo>
                        <a:pt x="187" y="589"/>
                      </a:lnTo>
                      <a:lnTo>
                        <a:pt x="159" y="546"/>
                      </a:lnTo>
                      <a:lnTo>
                        <a:pt x="116" y="532"/>
                      </a:lnTo>
                      <a:lnTo>
                        <a:pt x="43" y="431"/>
                      </a:lnTo>
                      <a:lnTo>
                        <a:pt x="0" y="446"/>
                      </a:lnTo>
                      <a:lnTo>
                        <a:pt x="15" y="359"/>
                      </a:lnTo>
                      <a:lnTo>
                        <a:pt x="58" y="259"/>
                      </a:lnTo>
                      <a:lnTo>
                        <a:pt x="101" y="187"/>
                      </a:lnTo>
                      <a:lnTo>
                        <a:pt x="131" y="215"/>
                      </a:lnTo>
                      <a:lnTo>
                        <a:pt x="174" y="187"/>
                      </a:lnTo>
                      <a:lnTo>
                        <a:pt x="187" y="115"/>
                      </a:lnTo>
                      <a:lnTo>
                        <a:pt x="230" y="100"/>
                      </a:lnTo>
                      <a:lnTo>
                        <a:pt x="260" y="28"/>
                      </a:lnTo>
                      <a:lnTo>
                        <a:pt x="318" y="0"/>
                      </a:lnTo>
                      <a:lnTo>
                        <a:pt x="361" y="72"/>
                      </a:lnTo>
                      <a:lnTo>
                        <a:pt x="389" y="115"/>
                      </a:lnTo>
                      <a:lnTo>
                        <a:pt x="460" y="143"/>
                      </a:lnTo>
                      <a:lnTo>
                        <a:pt x="389" y="259"/>
                      </a:lnTo>
                      <a:lnTo>
                        <a:pt x="389" y="316"/>
                      </a:lnTo>
                      <a:lnTo>
                        <a:pt x="447" y="431"/>
                      </a:lnTo>
                      <a:lnTo>
                        <a:pt x="490" y="431"/>
                      </a:lnTo>
                      <a:lnTo>
                        <a:pt x="533" y="388"/>
                      </a:lnTo>
                      <a:lnTo>
                        <a:pt x="604" y="402"/>
                      </a:lnTo>
                      <a:lnTo>
                        <a:pt x="648" y="489"/>
                      </a:lnTo>
                      <a:lnTo>
                        <a:pt x="720" y="402"/>
                      </a:lnTo>
                      <a:lnTo>
                        <a:pt x="806" y="402"/>
                      </a:lnTo>
                      <a:lnTo>
                        <a:pt x="778" y="460"/>
                      </a:lnTo>
                      <a:lnTo>
                        <a:pt x="778" y="503"/>
                      </a:lnTo>
                      <a:lnTo>
                        <a:pt x="907" y="575"/>
                      </a:lnTo>
                      <a:lnTo>
                        <a:pt x="878" y="604"/>
                      </a:lnTo>
                      <a:lnTo>
                        <a:pt x="950" y="690"/>
                      </a:lnTo>
                      <a:lnTo>
                        <a:pt x="979" y="676"/>
                      </a:lnTo>
                      <a:lnTo>
                        <a:pt x="1008" y="777"/>
                      </a:lnTo>
                      <a:lnTo>
                        <a:pt x="950" y="863"/>
                      </a:lnTo>
                      <a:lnTo>
                        <a:pt x="993" y="906"/>
                      </a:lnTo>
                      <a:lnTo>
                        <a:pt x="993" y="992"/>
                      </a:lnTo>
                      <a:lnTo>
                        <a:pt x="922" y="1007"/>
                      </a:lnTo>
                      <a:lnTo>
                        <a:pt x="864" y="978"/>
                      </a:lnTo>
                      <a:lnTo>
                        <a:pt x="791" y="978"/>
                      </a:lnTo>
                      <a:lnTo>
                        <a:pt x="705" y="934"/>
                      </a:lnTo>
                      <a:lnTo>
                        <a:pt x="648" y="934"/>
                      </a:lnTo>
                      <a:lnTo>
                        <a:pt x="591" y="992"/>
                      </a:lnTo>
                      <a:lnTo>
                        <a:pt x="548" y="1035"/>
                      </a:lnTo>
                      <a:lnTo>
                        <a:pt x="505" y="1121"/>
                      </a:lnTo>
                      <a:lnTo>
                        <a:pt x="389" y="1093"/>
                      </a:lnTo>
                      <a:lnTo>
                        <a:pt x="346" y="1093"/>
                      </a:lnTo>
                      <a:lnTo>
                        <a:pt x="131" y="1251"/>
                      </a:lnTo>
                    </a:path>
                  </a:pathLst>
                </a:custGeom>
                <a:solidFill>
                  <a:srgbClr val="FFC000"/>
                </a:solidFill>
                <a:ln w="12700">
                  <a:solidFill>
                    <a:srgbClr val="000000"/>
                  </a:solidFill>
                  <a:prstDash val="solid"/>
                  <a:round/>
                  <a:headEnd/>
                  <a:tailEnd/>
                </a:ln>
              </p:spPr>
              <p:txBody>
                <a:bodyPr bIns="34638"/>
                <a:lstStyle/>
                <a:p>
                  <a:endParaRPr lang="ja-JP" altLang="en-US" sz="1732"/>
                </a:p>
              </p:txBody>
            </p:sp>
            <p:sp>
              <p:nvSpPr>
                <p:cNvPr id="24" name="Freeform 64">
                  <a:extLst>
                    <a:ext uri="{FF2B5EF4-FFF2-40B4-BE49-F238E27FC236}">
                      <a16:creationId xmlns:a16="http://schemas.microsoft.com/office/drawing/2014/main" id="{FDB93186-2C5B-4EEE-905F-6095E34E196A}"/>
                    </a:ext>
                  </a:extLst>
                </p:cNvPr>
                <p:cNvSpPr>
                  <a:spLocks noChangeAspect="1"/>
                </p:cNvSpPr>
                <p:nvPr/>
              </p:nvSpPr>
              <p:spPr bwMode="auto">
                <a:xfrm>
                  <a:off x="3455988" y="2625725"/>
                  <a:ext cx="333375" cy="866775"/>
                </a:xfrm>
                <a:custGeom>
                  <a:avLst/>
                  <a:gdLst>
                    <a:gd name="T0" fmla="*/ 0 w 359"/>
                    <a:gd name="T1" fmla="*/ 2147483647 h 993"/>
                    <a:gd name="T2" fmla="*/ 2147483647 w 359"/>
                    <a:gd name="T3" fmla="*/ 2147483647 h 993"/>
                    <a:gd name="T4" fmla="*/ 2147483647 w 359"/>
                    <a:gd name="T5" fmla="*/ 2147483647 h 993"/>
                    <a:gd name="T6" fmla="*/ 2147483647 w 359"/>
                    <a:gd name="T7" fmla="*/ 2147483647 h 993"/>
                    <a:gd name="T8" fmla="*/ 2147483647 w 359"/>
                    <a:gd name="T9" fmla="*/ 0 h 993"/>
                    <a:gd name="T10" fmla="*/ 2147483647 w 359"/>
                    <a:gd name="T11" fmla="*/ 2147483647 h 993"/>
                    <a:gd name="T12" fmla="*/ 2147483647 w 359"/>
                    <a:gd name="T13" fmla="*/ 2147483647 h 993"/>
                    <a:gd name="T14" fmla="*/ 2147483647 w 359"/>
                    <a:gd name="T15" fmla="*/ 2147483647 h 993"/>
                    <a:gd name="T16" fmla="*/ 2147483647 w 359"/>
                    <a:gd name="T17" fmla="*/ 2147483647 h 993"/>
                    <a:gd name="T18" fmla="*/ 2147483647 w 359"/>
                    <a:gd name="T19" fmla="*/ 2147483647 h 993"/>
                    <a:gd name="T20" fmla="*/ 2147483647 w 359"/>
                    <a:gd name="T21" fmla="*/ 2147483647 h 993"/>
                    <a:gd name="T22" fmla="*/ 2147483647 w 359"/>
                    <a:gd name="T23" fmla="*/ 2147483647 h 993"/>
                    <a:gd name="T24" fmla="*/ 2147483647 w 359"/>
                    <a:gd name="T25" fmla="*/ 2147483647 h 993"/>
                    <a:gd name="T26" fmla="*/ 2147483647 w 359"/>
                    <a:gd name="T27" fmla="*/ 2147483647 h 993"/>
                    <a:gd name="T28" fmla="*/ 2147483647 w 359"/>
                    <a:gd name="T29" fmla="*/ 2147483647 h 993"/>
                    <a:gd name="T30" fmla="*/ 2147483647 w 359"/>
                    <a:gd name="T31" fmla="*/ 2147483647 h 993"/>
                    <a:gd name="T32" fmla="*/ 2147483647 w 359"/>
                    <a:gd name="T33" fmla="*/ 2147483647 h 993"/>
                    <a:gd name="T34" fmla="*/ 2147483647 w 359"/>
                    <a:gd name="T35" fmla="*/ 2147483647 h 993"/>
                    <a:gd name="T36" fmla="*/ 2147483647 w 359"/>
                    <a:gd name="T37" fmla="*/ 2147483647 h 993"/>
                    <a:gd name="T38" fmla="*/ 2147483647 w 359"/>
                    <a:gd name="T39" fmla="*/ 2147483647 h 993"/>
                    <a:gd name="T40" fmla="*/ 2147483647 w 359"/>
                    <a:gd name="T41" fmla="*/ 2147483647 h 993"/>
                    <a:gd name="T42" fmla="*/ 0 w 359"/>
                    <a:gd name="T43" fmla="*/ 2147483647 h 993"/>
                    <a:gd name="T44" fmla="*/ 2147483647 w 359"/>
                    <a:gd name="T45" fmla="*/ 2147483647 h 993"/>
                    <a:gd name="T46" fmla="*/ 2147483647 w 359"/>
                    <a:gd name="T47" fmla="*/ 2147483647 h 993"/>
                    <a:gd name="T48" fmla="*/ 0 w 359"/>
                    <a:gd name="T49" fmla="*/ 2147483647 h 9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9" h="993">
                      <a:moveTo>
                        <a:pt x="0" y="302"/>
                      </a:moveTo>
                      <a:lnTo>
                        <a:pt x="101" y="230"/>
                      </a:lnTo>
                      <a:lnTo>
                        <a:pt x="86" y="187"/>
                      </a:lnTo>
                      <a:lnTo>
                        <a:pt x="172" y="15"/>
                      </a:lnTo>
                      <a:lnTo>
                        <a:pt x="215" y="0"/>
                      </a:lnTo>
                      <a:lnTo>
                        <a:pt x="288" y="101"/>
                      </a:lnTo>
                      <a:lnTo>
                        <a:pt x="331" y="115"/>
                      </a:lnTo>
                      <a:lnTo>
                        <a:pt x="359" y="158"/>
                      </a:lnTo>
                      <a:lnTo>
                        <a:pt x="359" y="273"/>
                      </a:lnTo>
                      <a:lnTo>
                        <a:pt x="331" y="346"/>
                      </a:lnTo>
                      <a:lnTo>
                        <a:pt x="316" y="403"/>
                      </a:lnTo>
                      <a:lnTo>
                        <a:pt x="288" y="503"/>
                      </a:lnTo>
                      <a:lnTo>
                        <a:pt x="303" y="533"/>
                      </a:lnTo>
                      <a:lnTo>
                        <a:pt x="303" y="820"/>
                      </a:lnTo>
                      <a:lnTo>
                        <a:pt x="245" y="892"/>
                      </a:lnTo>
                      <a:lnTo>
                        <a:pt x="215" y="993"/>
                      </a:lnTo>
                      <a:lnTo>
                        <a:pt x="172" y="950"/>
                      </a:lnTo>
                      <a:lnTo>
                        <a:pt x="144" y="877"/>
                      </a:lnTo>
                      <a:lnTo>
                        <a:pt x="116" y="863"/>
                      </a:lnTo>
                      <a:lnTo>
                        <a:pt x="58" y="892"/>
                      </a:lnTo>
                      <a:lnTo>
                        <a:pt x="58" y="820"/>
                      </a:lnTo>
                      <a:lnTo>
                        <a:pt x="0" y="647"/>
                      </a:lnTo>
                      <a:lnTo>
                        <a:pt x="58" y="533"/>
                      </a:lnTo>
                      <a:lnTo>
                        <a:pt x="58" y="446"/>
                      </a:lnTo>
                      <a:lnTo>
                        <a:pt x="0" y="302"/>
                      </a:lnTo>
                    </a:path>
                  </a:pathLst>
                </a:custGeom>
                <a:solidFill>
                  <a:srgbClr val="FFC000"/>
                </a:solidFill>
                <a:ln w="12700">
                  <a:solidFill>
                    <a:srgbClr val="000000"/>
                  </a:solidFill>
                  <a:prstDash val="solid"/>
                  <a:round/>
                  <a:headEnd/>
                  <a:tailEnd/>
                </a:ln>
              </p:spPr>
              <p:txBody>
                <a:bodyPr bIns="34638"/>
                <a:lstStyle/>
                <a:p>
                  <a:endParaRPr lang="ja-JP" altLang="en-US" sz="1732"/>
                </a:p>
              </p:txBody>
            </p:sp>
            <p:sp>
              <p:nvSpPr>
                <p:cNvPr id="25" name="Freeform 65">
                  <a:extLst>
                    <a:ext uri="{FF2B5EF4-FFF2-40B4-BE49-F238E27FC236}">
                      <a16:creationId xmlns:a16="http://schemas.microsoft.com/office/drawing/2014/main" id="{E094980A-FE24-45C0-9111-F40951DB07E2}"/>
                    </a:ext>
                  </a:extLst>
                </p:cNvPr>
                <p:cNvSpPr>
                  <a:spLocks noChangeAspect="1"/>
                </p:cNvSpPr>
                <p:nvPr/>
              </p:nvSpPr>
              <p:spPr bwMode="auto">
                <a:xfrm>
                  <a:off x="4121150" y="2033588"/>
                  <a:ext cx="1035050" cy="1560512"/>
                </a:xfrm>
                <a:custGeom>
                  <a:avLst/>
                  <a:gdLst>
                    <a:gd name="T0" fmla="*/ 2147483647 w 1121"/>
                    <a:gd name="T1" fmla="*/ 2147483647 h 1783"/>
                    <a:gd name="T2" fmla="*/ 2147483647 w 1121"/>
                    <a:gd name="T3" fmla="*/ 2147483647 h 1783"/>
                    <a:gd name="T4" fmla="*/ 2147483647 w 1121"/>
                    <a:gd name="T5" fmla="*/ 2147483647 h 1783"/>
                    <a:gd name="T6" fmla="*/ 2147483647 w 1121"/>
                    <a:gd name="T7" fmla="*/ 2147483647 h 1783"/>
                    <a:gd name="T8" fmla="*/ 2147483647 w 1121"/>
                    <a:gd name="T9" fmla="*/ 2147483647 h 1783"/>
                    <a:gd name="T10" fmla="*/ 2147483647 w 1121"/>
                    <a:gd name="T11" fmla="*/ 2147483647 h 1783"/>
                    <a:gd name="T12" fmla="*/ 2147483647 w 1121"/>
                    <a:gd name="T13" fmla="*/ 2147483647 h 1783"/>
                    <a:gd name="T14" fmla="*/ 2147483647 w 1121"/>
                    <a:gd name="T15" fmla="*/ 2147483647 h 1783"/>
                    <a:gd name="T16" fmla="*/ 2147483647 w 1121"/>
                    <a:gd name="T17" fmla="*/ 2147483647 h 1783"/>
                    <a:gd name="T18" fmla="*/ 2147483647 w 1121"/>
                    <a:gd name="T19" fmla="*/ 2147483647 h 1783"/>
                    <a:gd name="T20" fmla="*/ 2147483647 w 1121"/>
                    <a:gd name="T21" fmla="*/ 2147483647 h 1783"/>
                    <a:gd name="T22" fmla="*/ 2147483647 w 1121"/>
                    <a:gd name="T23" fmla="*/ 2147483647 h 1783"/>
                    <a:gd name="T24" fmla="*/ 2147483647 w 1121"/>
                    <a:gd name="T25" fmla="*/ 2147483647 h 1783"/>
                    <a:gd name="T26" fmla="*/ 2147483647 w 1121"/>
                    <a:gd name="T27" fmla="*/ 2147483647 h 1783"/>
                    <a:gd name="T28" fmla="*/ 2147483647 w 1121"/>
                    <a:gd name="T29" fmla="*/ 2147483647 h 1783"/>
                    <a:gd name="T30" fmla="*/ 2147483647 w 1121"/>
                    <a:gd name="T31" fmla="*/ 2147483647 h 1783"/>
                    <a:gd name="T32" fmla="*/ 2147483647 w 1121"/>
                    <a:gd name="T33" fmla="*/ 2147483647 h 1783"/>
                    <a:gd name="T34" fmla="*/ 2147483647 w 1121"/>
                    <a:gd name="T35" fmla="*/ 2147483647 h 1783"/>
                    <a:gd name="T36" fmla="*/ 2147483647 w 1121"/>
                    <a:gd name="T37" fmla="*/ 2147483647 h 1783"/>
                    <a:gd name="T38" fmla="*/ 2147483647 w 1121"/>
                    <a:gd name="T39" fmla="*/ 2147483647 h 1783"/>
                    <a:gd name="T40" fmla="*/ 2147483647 w 1121"/>
                    <a:gd name="T41" fmla="*/ 2147483647 h 1783"/>
                    <a:gd name="T42" fmla="*/ 2147483647 w 1121"/>
                    <a:gd name="T43" fmla="*/ 2147483647 h 1783"/>
                    <a:gd name="T44" fmla="*/ 2147483647 w 1121"/>
                    <a:gd name="T45" fmla="*/ 2147483647 h 1783"/>
                    <a:gd name="T46" fmla="*/ 2147483647 w 1121"/>
                    <a:gd name="T47" fmla="*/ 2147483647 h 1783"/>
                    <a:gd name="T48" fmla="*/ 2147483647 w 1121"/>
                    <a:gd name="T49" fmla="*/ 2147483647 h 1783"/>
                    <a:gd name="T50" fmla="*/ 2147483647 w 1121"/>
                    <a:gd name="T51" fmla="*/ 2147483647 h 1783"/>
                    <a:gd name="T52" fmla="*/ 2147483647 w 1121"/>
                    <a:gd name="T53" fmla="*/ 2147483647 h 1783"/>
                    <a:gd name="T54" fmla="*/ 2147483647 w 1121"/>
                    <a:gd name="T55" fmla="*/ 2147483647 h 1783"/>
                    <a:gd name="T56" fmla="*/ 2147483647 w 1121"/>
                    <a:gd name="T57" fmla="*/ 2147483647 h 1783"/>
                    <a:gd name="T58" fmla="*/ 2147483647 w 1121"/>
                    <a:gd name="T59" fmla="*/ 2147483647 h 1783"/>
                    <a:gd name="T60" fmla="*/ 2147483647 w 1121"/>
                    <a:gd name="T61" fmla="*/ 2147483647 h 1783"/>
                    <a:gd name="T62" fmla="*/ 2147483647 w 1121"/>
                    <a:gd name="T63" fmla="*/ 2147483647 h 1783"/>
                    <a:gd name="T64" fmla="*/ 2147483647 w 1121"/>
                    <a:gd name="T65" fmla="*/ 2147483647 h 17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1" h="1783">
                      <a:moveTo>
                        <a:pt x="733" y="158"/>
                      </a:moveTo>
                      <a:lnTo>
                        <a:pt x="762" y="202"/>
                      </a:lnTo>
                      <a:lnTo>
                        <a:pt x="747" y="302"/>
                      </a:lnTo>
                      <a:lnTo>
                        <a:pt x="690" y="360"/>
                      </a:lnTo>
                      <a:lnTo>
                        <a:pt x="718" y="403"/>
                      </a:lnTo>
                      <a:lnTo>
                        <a:pt x="718" y="460"/>
                      </a:lnTo>
                      <a:lnTo>
                        <a:pt x="690" y="489"/>
                      </a:lnTo>
                      <a:lnTo>
                        <a:pt x="747" y="561"/>
                      </a:lnTo>
                      <a:lnTo>
                        <a:pt x="690" y="676"/>
                      </a:lnTo>
                      <a:lnTo>
                        <a:pt x="690" y="705"/>
                      </a:lnTo>
                      <a:lnTo>
                        <a:pt x="733" y="748"/>
                      </a:lnTo>
                      <a:lnTo>
                        <a:pt x="733" y="806"/>
                      </a:lnTo>
                      <a:lnTo>
                        <a:pt x="718" y="863"/>
                      </a:lnTo>
                      <a:lnTo>
                        <a:pt x="762" y="935"/>
                      </a:lnTo>
                      <a:lnTo>
                        <a:pt x="891" y="992"/>
                      </a:lnTo>
                      <a:lnTo>
                        <a:pt x="934" y="1079"/>
                      </a:lnTo>
                      <a:lnTo>
                        <a:pt x="920" y="1165"/>
                      </a:lnTo>
                      <a:lnTo>
                        <a:pt x="949" y="1252"/>
                      </a:lnTo>
                      <a:lnTo>
                        <a:pt x="992" y="1252"/>
                      </a:lnTo>
                      <a:lnTo>
                        <a:pt x="1006" y="1280"/>
                      </a:lnTo>
                      <a:lnTo>
                        <a:pt x="1064" y="1295"/>
                      </a:lnTo>
                      <a:lnTo>
                        <a:pt x="1064" y="1323"/>
                      </a:lnTo>
                      <a:lnTo>
                        <a:pt x="1121" y="1323"/>
                      </a:lnTo>
                      <a:lnTo>
                        <a:pt x="1121" y="1352"/>
                      </a:lnTo>
                      <a:lnTo>
                        <a:pt x="1049" y="1396"/>
                      </a:lnTo>
                      <a:lnTo>
                        <a:pt x="1035" y="1482"/>
                      </a:lnTo>
                      <a:lnTo>
                        <a:pt x="791" y="1726"/>
                      </a:lnTo>
                      <a:lnTo>
                        <a:pt x="733" y="1783"/>
                      </a:lnTo>
                      <a:lnTo>
                        <a:pt x="704" y="1783"/>
                      </a:lnTo>
                      <a:lnTo>
                        <a:pt x="718" y="1726"/>
                      </a:lnTo>
                      <a:lnTo>
                        <a:pt x="675" y="1697"/>
                      </a:lnTo>
                      <a:lnTo>
                        <a:pt x="647" y="1626"/>
                      </a:lnTo>
                      <a:lnTo>
                        <a:pt x="618" y="1654"/>
                      </a:lnTo>
                      <a:lnTo>
                        <a:pt x="561" y="1626"/>
                      </a:lnTo>
                      <a:lnTo>
                        <a:pt x="604" y="1496"/>
                      </a:lnTo>
                      <a:lnTo>
                        <a:pt x="517" y="1396"/>
                      </a:lnTo>
                      <a:lnTo>
                        <a:pt x="488" y="1396"/>
                      </a:lnTo>
                      <a:lnTo>
                        <a:pt x="374" y="1252"/>
                      </a:lnTo>
                      <a:lnTo>
                        <a:pt x="445" y="1237"/>
                      </a:lnTo>
                      <a:lnTo>
                        <a:pt x="445" y="1151"/>
                      </a:lnTo>
                      <a:lnTo>
                        <a:pt x="402" y="1108"/>
                      </a:lnTo>
                      <a:lnTo>
                        <a:pt x="460" y="1022"/>
                      </a:lnTo>
                      <a:lnTo>
                        <a:pt x="431" y="921"/>
                      </a:lnTo>
                      <a:lnTo>
                        <a:pt x="402" y="935"/>
                      </a:lnTo>
                      <a:lnTo>
                        <a:pt x="330" y="849"/>
                      </a:lnTo>
                      <a:lnTo>
                        <a:pt x="359" y="820"/>
                      </a:lnTo>
                      <a:lnTo>
                        <a:pt x="230" y="748"/>
                      </a:lnTo>
                      <a:lnTo>
                        <a:pt x="230" y="705"/>
                      </a:lnTo>
                      <a:lnTo>
                        <a:pt x="258" y="647"/>
                      </a:lnTo>
                      <a:lnTo>
                        <a:pt x="172" y="647"/>
                      </a:lnTo>
                      <a:lnTo>
                        <a:pt x="100" y="734"/>
                      </a:lnTo>
                      <a:lnTo>
                        <a:pt x="56" y="647"/>
                      </a:lnTo>
                      <a:lnTo>
                        <a:pt x="0" y="633"/>
                      </a:lnTo>
                      <a:lnTo>
                        <a:pt x="13" y="575"/>
                      </a:lnTo>
                      <a:lnTo>
                        <a:pt x="56" y="561"/>
                      </a:lnTo>
                      <a:lnTo>
                        <a:pt x="56" y="532"/>
                      </a:lnTo>
                      <a:lnTo>
                        <a:pt x="100" y="403"/>
                      </a:lnTo>
                      <a:lnTo>
                        <a:pt x="230" y="317"/>
                      </a:lnTo>
                      <a:lnTo>
                        <a:pt x="230" y="245"/>
                      </a:lnTo>
                      <a:lnTo>
                        <a:pt x="287" y="130"/>
                      </a:lnTo>
                      <a:lnTo>
                        <a:pt x="287" y="0"/>
                      </a:lnTo>
                      <a:lnTo>
                        <a:pt x="417" y="29"/>
                      </a:lnTo>
                      <a:lnTo>
                        <a:pt x="402" y="115"/>
                      </a:lnTo>
                      <a:lnTo>
                        <a:pt x="460" y="173"/>
                      </a:lnTo>
                      <a:lnTo>
                        <a:pt x="531" y="158"/>
                      </a:lnTo>
                      <a:lnTo>
                        <a:pt x="733" y="158"/>
                      </a:lnTo>
                    </a:path>
                  </a:pathLst>
                </a:custGeom>
                <a:solidFill>
                  <a:srgbClr val="F7633B"/>
                </a:solidFill>
                <a:ln w="12700">
                  <a:solidFill>
                    <a:srgbClr val="000000"/>
                  </a:solidFill>
                  <a:prstDash val="solid"/>
                  <a:round/>
                  <a:headEnd/>
                  <a:tailEnd/>
                </a:ln>
              </p:spPr>
              <p:txBody>
                <a:bodyPr bIns="34638"/>
                <a:lstStyle/>
                <a:p>
                  <a:endParaRPr lang="ja-JP" altLang="en-US" sz="1732"/>
                </a:p>
              </p:txBody>
            </p:sp>
            <p:sp>
              <p:nvSpPr>
                <p:cNvPr id="26" name="Freeform 66">
                  <a:extLst>
                    <a:ext uri="{FF2B5EF4-FFF2-40B4-BE49-F238E27FC236}">
                      <a16:creationId xmlns:a16="http://schemas.microsoft.com/office/drawing/2014/main" id="{6E3B89AC-54D8-4329-BDB8-1A55FDE5F1EB}"/>
                    </a:ext>
                  </a:extLst>
                </p:cNvPr>
                <p:cNvSpPr>
                  <a:spLocks noChangeAspect="1"/>
                </p:cNvSpPr>
                <p:nvPr/>
              </p:nvSpPr>
              <p:spPr bwMode="auto">
                <a:xfrm>
                  <a:off x="4759325" y="1517650"/>
                  <a:ext cx="968375" cy="2089150"/>
                </a:xfrm>
                <a:custGeom>
                  <a:avLst/>
                  <a:gdLst>
                    <a:gd name="T0" fmla="*/ 2147483647 w 610"/>
                    <a:gd name="T1" fmla="*/ 2147483647 h 1316"/>
                    <a:gd name="T2" fmla="*/ 2147483647 w 610"/>
                    <a:gd name="T3" fmla="*/ 2147483647 h 1316"/>
                    <a:gd name="T4" fmla="*/ 2147483647 w 610"/>
                    <a:gd name="T5" fmla="*/ 2147483647 h 1316"/>
                    <a:gd name="T6" fmla="*/ 2147483647 w 610"/>
                    <a:gd name="T7" fmla="*/ 2147483647 h 1316"/>
                    <a:gd name="T8" fmla="*/ 2147483647 w 610"/>
                    <a:gd name="T9" fmla="*/ 2147483647 h 1316"/>
                    <a:gd name="T10" fmla="*/ 2147483647 w 610"/>
                    <a:gd name="T11" fmla="*/ 2147483647 h 1316"/>
                    <a:gd name="T12" fmla="*/ 2147483647 w 610"/>
                    <a:gd name="T13" fmla="*/ 2147483647 h 1316"/>
                    <a:gd name="T14" fmla="*/ 2147483647 w 610"/>
                    <a:gd name="T15" fmla="*/ 2147483647 h 1316"/>
                    <a:gd name="T16" fmla="*/ 2147483647 w 610"/>
                    <a:gd name="T17" fmla="*/ 2147483647 h 1316"/>
                    <a:gd name="T18" fmla="*/ 2147483647 w 610"/>
                    <a:gd name="T19" fmla="*/ 2147483647 h 1316"/>
                    <a:gd name="T20" fmla="*/ 2147483647 w 610"/>
                    <a:gd name="T21" fmla="*/ 2147483647 h 1316"/>
                    <a:gd name="T22" fmla="*/ 2147483647 w 610"/>
                    <a:gd name="T23" fmla="*/ 2147483647 h 1316"/>
                    <a:gd name="T24" fmla="*/ 2147483647 w 610"/>
                    <a:gd name="T25" fmla="*/ 2147483647 h 1316"/>
                    <a:gd name="T26" fmla="*/ 2147483647 w 610"/>
                    <a:gd name="T27" fmla="*/ 2147483647 h 1316"/>
                    <a:gd name="T28" fmla="*/ 2147483647 w 610"/>
                    <a:gd name="T29" fmla="*/ 2147483647 h 1316"/>
                    <a:gd name="T30" fmla="*/ 2147483647 w 610"/>
                    <a:gd name="T31" fmla="*/ 2147483647 h 1316"/>
                    <a:gd name="T32" fmla="*/ 2147483647 w 610"/>
                    <a:gd name="T33" fmla="*/ 2147483647 h 1316"/>
                    <a:gd name="T34" fmla="*/ 2147483647 w 610"/>
                    <a:gd name="T35" fmla="*/ 2147483647 h 1316"/>
                    <a:gd name="T36" fmla="*/ 2147483647 w 610"/>
                    <a:gd name="T37" fmla="*/ 2147483647 h 1316"/>
                    <a:gd name="T38" fmla="*/ 2147483647 w 610"/>
                    <a:gd name="T39" fmla="*/ 2147483647 h 1316"/>
                    <a:gd name="T40" fmla="*/ 2147483647 w 610"/>
                    <a:gd name="T41" fmla="*/ 2147483647 h 1316"/>
                    <a:gd name="T42" fmla="*/ 2147483647 w 610"/>
                    <a:gd name="T43" fmla="*/ 2147483647 h 1316"/>
                    <a:gd name="T44" fmla="*/ 2147483647 w 610"/>
                    <a:gd name="T45" fmla="*/ 2147483647 h 1316"/>
                    <a:gd name="T46" fmla="*/ 2147483647 w 610"/>
                    <a:gd name="T47" fmla="*/ 2147483647 h 1316"/>
                    <a:gd name="T48" fmla="*/ 2147483647 w 610"/>
                    <a:gd name="T49" fmla="*/ 2147483647 h 1316"/>
                    <a:gd name="T50" fmla="*/ 2147483647 w 610"/>
                    <a:gd name="T51" fmla="*/ 2147483647 h 1316"/>
                    <a:gd name="T52" fmla="*/ 0 w 610"/>
                    <a:gd name="T53" fmla="*/ 2147483647 h 1316"/>
                    <a:gd name="T54" fmla="*/ 2147483647 w 610"/>
                    <a:gd name="T55" fmla="*/ 2147483647 h 1316"/>
                    <a:gd name="T56" fmla="*/ 2147483647 w 610"/>
                    <a:gd name="T57" fmla="*/ 2147483647 h 1316"/>
                    <a:gd name="T58" fmla="*/ 0 w 610"/>
                    <a:gd name="T59" fmla="*/ 2147483647 h 1316"/>
                    <a:gd name="T60" fmla="*/ 2147483647 w 610"/>
                    <a:gd name="T61" fmla="*/ 2147483647 h 1316"/>
                    <a:gd name="T62" fmla="*/ 2147483647 w 610"/>
                    <a:gd name="T63" fmla="*/ 2147483647 h 1316"/>
                    <a:gd name="T64" fmla="*/ 2147483647 w 610"/>
                    <a:gd name="T65" fmla="*/ 2147483647 h 1316"/>
                    <a:gd name="T66" fmla="*/ 2147483647 w 610"/>
                    <a:gd name="T67" fmla="*/ 2147483647 h 1316"/>
                    <a:gd name="T68" fmla="*/ 2147483647 w 610"/>
                    <a:gd name="T69" fmla="*/ 2147483647 h 1316"/>
                    <a:gd name="T70" fmla="*/ 2147483647 w 610"/>
                    <a:gd name="T71" fmla="*/ 2147483647 h 1316"/>
                    <a:gd name="T72" fmla="*/ 2147483647 w 610"/>
                    <a:gd name="T73" fmla="*/ 2147483647 h 1316"/>
                    <a:gd name="T74" fmla="*/ 2147483647 w 610"/>
                    <a:gd name="T75" fmla="*/ 2147483647 h 1316"/>
                    <a:gd name="T76" fmla="*/ 2147483647 w 610"/>
                    <a:gd name="T77" fmla="*/ 2147483647 h 1316"/>
                    <a:gd name="T78" fmla="*/ 2147483647 w 610"/>
                    <a:gd name="T79" fmla="*/ 0 h 1316"/>
                    <a:gd name="T80" fmla="*/ 2147483647 w 610"/>
                    <a:gd name="T81" fmla="*/ 2147483647 h 1316"/>
                    <a:gd name="T82" fmla="*/ 2147483647 w 610"/>
                    <a:gd name="T83" fmla="*/ 2147483647 h 1316"/>
                    <a:gd name="T84" fmla="*/ 2147483647 w 610"/>
                    <a:gd name="T85" fmla="*/ 2147483647 h 13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10" h="1316">
                      <a:moveTo>
                        <a:pt x="301" y="238"/>
                      </a:moveTo>
                      <a:lnTo>
                        <a:pt x="234" y="269"/>
                      </a:lnTo>
                      <a:lnTo>
                        <a:pt x="200" y="333"/>
                      </a:lnTo>
                      <a:lnTo>
                        <a:pt x="292" y="309"/>
                      </a:lnTo>
                      <a:lnTo>
                        <a:pt x="309" y="285"/>
                      </a:lnTo>
                      <a:lnTo>
                        <a:pt x="359" y="277"/>
                      </a:lnTo>
                      <a:lnTo>
                        <a:pt x="343" y="348"/>
                      </a:lnTo>
                      <a:lnTo>
                        <a:pt x="368" y="348"/>
                      </a:lnTo>
                      <a:lnTo>
                        <a:pt x="351" y="396"/>
                      </a:lnTo>
                      <a:lnTo>
                        <a:pt x="351" y="460"/>
                      </a:lnTo>
                      <a:lnTo>
                        <a:pt x="401" y="452"/>
                      </a:lnTo>
                      <a:lnTo>
                        <a:pt x="401" y="484"/>
                      </a:lnTo>
                      <a:lnTo>
                        <a:pt x="384" y="507"/>
                      </a:lnTo>
                      <a:lnTo>
                        <a:pt x="393" y="555"/>
                      </a:lnTo>
                      <a:lnTo>
                        <a:pt x="410" y="571"/>
                      </a:lnTo>
                      <a:lnTo>
                        <a:pt x="435" y="571"/>
                      </a:lnTo>
                      <a:lnTo>
                        <a:pt x="468" y="618"/>
                      </a:lnTo>
                      <a:lnTo>
                        <a:pt x="460" y="650"/>
                      </a:lnTo>
                      <a:lnTo>
                        <a:pt x="485" y="681"/>
                      </a:lnTo>
                      <a:lnTo>
                        <a:pt x="543" y="713"/>
                      </a:lnTo>
                      <a:lnTo>
                        <a:pt x="610" y="729"/>
                      </a:lnTo>
                      <a:lnTo>
                        <a:pt x="585" y="809"/>
                      </a:lnTo>
                      <a:lnTo>
                        <a:pt x="551" y="824"/>
                      </a:lnTo>
                      <a:lnTo>
                        <a:pt x="510" y="848"/>
                      </a:lnTo>
                      <a:lnTo>
                        <a:pt x="493" y="872"/>
                      </a:lnTo>
                      <a:lnTo>
                        <a:pt x="493" y="943"/>
                      </a:lnTo>
                      <a:lnTo>
                        <a:pt x="476" y="983"/>
                      </a:lnTo>
                      <a:lnTo>
                        <a:pt x="468" y="1023"/>
                      </a:lnTo>
                      <a:lnTo>
                        <a:pt x="443" y="1054"/>
                      </a:lnTo>
                      <a:lnTo>
                        <a:pt x="368" y="1086"/>
                      </a:lnTo>
                      <a:lnTo>
                        <a:pt x="309" y="1165"/>
                      </a:lnTo>
                      <a:lnTo>
                        <a:pt x="292" y="1237"/>
                      </a:lnTo>
                      <a:lnTo>
                        <a:pt x="259" y="1260"/>
                      </a:lnTo>
                      <a:lnTo>
                        <a:pt x="217" y="1316"/>
                      </a:lnTo>
                      <a:lnTo>
                        <a:pt x="200" y="1269"/>
                      </a:lnTo>
                      <a:lnTo>
                        <a:pt x="200" y="1181"/>
                      </a:lnTo>
                      <a:lnTo>
                        <a:pt x="167" y="1173"/>
                      </a:lnTo>
                      <a:lnTo>
                        <a:pt x="200" y="1142"/>
                      </a:lnTo>
                      <a:lnTo>
                        <a:pt x="209" y="1094"/>
                      </a:lnTo>
                      <a:lnTo>
                        <a:pt x="250" y="1070"/>
                      </a:lnTo>
                      <a:lnTo>
                        <a:pt x="250" y="1054"/>
                      </a:lnTo>
                      <a:lnTo>
                        <a:pt x="217" y="1054"/>
                      </a:lnTo>
                      <a:lnTo>
                        <a:pt x="217" y="1039"/>
                      </a:lnTo>
                      <a:lnTo>
                        <a:pt x="184" y="1030"/>
                      </a:lnTo>
                      <a:lnTo>
                        <a:pt x="175" y="1015"/>
                      </a:lnTo>
                      <a:lnTo>
                        <a:pt x="150" y="1015"/>
                      </a:lnTo>
                      <a:lnTo>
                        <a:pt x="134" y="967"/>
                      </a:lnTo>
                      <a:lnTo>
                        <a:pt x="142" y="920"/>
                      </a:lnTo>
                      <a:lnTo>
                        <a:pt x="117" y="872"/>
                      </a:lnTo>
                      <a:lnTo>
                        <a:pt x="42" y="840"/>
                      </a:lnTo>
                      <a:lnTo>
                        <a:pt x="16" y="801"/>
                      </a:lnTo>
                      <a:lnTo>
                        <a:pt x="25" y="761"/>
                      </a:lnTo>
                      <a:lnTo>
                        <a:pt x="25" y="737"/>
                      </a:lnTo>
                      <a:lnTo>
                        <a:pt x="0" y="713"/>
                      </a:lnTo>
                      <a:lnTo>
                        <a:pt x="0" y="697"/>
                      </a:lnTo>
                      <a:lnTo>
                        <a:pt x="33" y="634"/>
                      </a:lnTo>
                      <a:lnTo>
                        <a:pt x="0" y="594"/>
                      </a:lnTo>
                      <a:lnTo>
                        <a:pt x="16" y="578"/>
                      </a:lnTo>
                      <a:lnTo>
                        <a:pt x="16" y="547"/>
                      </a:lnTo>
                      <a:lnTo>
                        <a:pt x="0" y="523"/>
                      </a:lnTo>
                      <a:lnTo>
                        <a:pt x="33" y="491"/>
                      </a:lnTo>
                      <a:lnTo>
                        <a:pt x="42" y="436"/>
                      </a:lnTo>
                      <a:lnTo>
                        <a:pt x="42" y="412"/>
                      </a:lnTo>
                      <a:lnTo>
                        <a:pt x="84" y="380"/>
                      </a:lnTo>
                      <a:lnTo>
                        <a:pt x="109" y="348"/>
                      </a:lnTo>
                      <a:lnTo>
                        <a:pt x="125" y="269"/>
                      </a:lnTo>
                      <a:lnTo>
                        <a:pt x="80" y="249"/>
                      </a:lnTo>
                      <a:lnTo>
                        <a:pt x="68" y="273"/>
                      </a:lnTo>
                      <a:lnTo>
                        <a:pt x="50" y="269"/>
                      </a:lnTo>
                      <a:lnTo>
                        <a:pt x="67" y="238"/>
                      </a:lnTo>
                      <a:lnTo>
                        <a:pt x="50" y="230"/>
                      </a:lnTo>
                      <a:lnTo>
                        <a:pt x="38" y="255"/>
                      </a:lnTo>
                      <a:lnTo>
                        <a:pt x="22" y="249"/>
                      </a:lnTo>
                      <a:lnTo>
                        <a:pt x="42" y="214"/>
                      </a:lnTo>
                      <a:lnTo>
                        <a:pt x="42" y="151"/>
                      </a:lnTo>
                      <a:lnTo>
                        <a:pt x="150" y="119"/>
                      </a:lnTo>
                      <a:lnTo>
                        <a:pt x="150" y="95"/>
                      </a:lnTo>
                      <a:lnTo>
                        <a:pt x="125" y="87"/>
                      </a:lnTo>
                      <a:lnTo>
                        <a:pt x="117" y="31"/>
                      </a:lnTo>
                      <a:lnTo>
                        <a:pt x="192" y="0"/>
                      </a:lnTo>
                      <a:lnTo>
                        <a:pt x="225" y="55"/>
                      </a:lnTo>
                      <a:lnTo>
                        <a:pt x="242" y="31"/>
                      </a:lnTo>
                      <a:lnTo>
                        <a:pt x="318" y="31"/>
                      </a:lnTo>
                      <a:lnTo>
                        <a:pt x="359" y="95"/>
                      </a:lnTo>
                      <a:lnTo>
                        <a:pt x="334" y="174"/>
                      </a:lnTo>
                      <a:lnTo>
                        <a:pt x="301" y="238"/>
                      </a:lnTo>
                    </a:path>
                  </a:pathLst>
                </a:custGeom>
                <a:solidFill>
                  <a:srgbClr val="F7633B"/>
                </a:solidFill>
                <a:ln w="12700">
                  <a:solidFill>
                    <a:srgbClr val="000000"/>
                  </a:solidFill>
                  <a:prstDash val="solid"/>
                  <a:round/>
                  <a:headEnd/>
                  <a:tailEnd/>
                </a:ln>
              </p:spPr>
              <p:txBody>
                <a:bodyPr bIns="34638"/>
                <a:lstStyle/>
                <a:p>
                  <a:endParaRPr lang="ja-JP" altLang="en-US" sz="1732"/>
                </a:p>
              </p:txBody>
            </p:sp>
            <p:sp>
              <p:nvSpPr>
                <p:cNvPr id="27" name="Freeform 67">
                  <a:extLst>
                    <a:ext uri="{FF2B5EF4-FFF2-40B4-BE49-F238E27FC236}">
                      <a16:creationId xmlns:a16="http://schemas.microsoft.com/office/drawing/2014/main" id="{241BD11A-32F1-47AF-A1EE-EF7C47352BDC}"/>
                    </a:ext>
                  </a:extLst>
                </p:cNvPr>
                <p:cNvSpPr>
                  <a:spLocks noChangeAspect="1"/>
                </p:cNvSpPr>
                <p:nvPr/>
              </p:nvSpPr>
              <p:spPr bwMode="auto">
                <a:xfrm>
                  <a:off x="5302250" y="1958975"/>
                  <a:ext cx="504825" cy="717550"/>
                </a:xfrm>
                <a:custGeom>
                  <a:avLst/>
                  <a:gdLst>
                    <a:gd name="T0" fmla="*/ 2147483647 w 546"/>
                    <a:gd name="T1" fmla="*/ 2147483647 h 820"/>
                    <a:gd name="T2" fmla="*/ 2147483647 w 546"/>
                    <a:gd name="T3" fmla="*/ 2147483647 h 820"/>
                    <a:gd name="T4" fmla="*/ 0 w 546"/>
                    <a:gd name="T5" fmla="*/ 2147483647 h 820"/>
                    <a:gd name="T6" fmla="*/ 2147483647 w 546"/>
                    <a:gd name="T7" fmla="*/ 0 h 820"/>
                    <a:gd name="T8" fmla="*/ 2147483647 w 546"/>
                    <a:gd name="T9" fmla="*/ 2147483647 h 820"/>
                    <a:gd name="T10" fmla="*/ 2147483647 w 546"/>
                    <a:gd name="T11" fmla="*/ 2147483647 h 820"/>
                    <a:gd name="T12" fmla="*/ 2147483647 w 546"/>
                    <a:gd name="T13" fmla="*/ 2147483647 h 820"/>
                    <a:gd name="T14" fmla="*/ 2147483647 w 546"/>
                    <a:gd name="T15" fmla="*/ 2147483647 h 820"/>
                    <a:gd name="T16" fmla="*/ 2147483647 w 546"/>
                    <a:gd name="T17" fmla="*/ 2147483647 h 820"/>
                    <a:gd name="T18" fmla="*/ 2147483647 w 546"/>
                    <a:gd name="T19" fmla="*/ 2147483647 h 820"/>
                    <a:gd name="T20" fmla="*/ 2147483647 w 546"/>
                    <a:gd name="T21" fmla="*/ 2147483647 h 820"/>
                    <a:gd name="T22" fmla="*/ 2147483647 w 546"/>
                    <a:gd name="T23" fmla="*/ 2147483647 h 820"/>
                    <a:gd name="T24" fmla="*/ 2147483647 w 546"/>
                    <a:gd name="T25" fmla="*/ 2147483647 h 820"/>
                    <a:gd name="T26" fmla="*/ 2147483647 w 546"/>
                    <a:gd name="T27" fmla="*/ 2147483647 h 820"/>
                    <a:gd name="T28" fmla="*/ 2147483647 w 546"/>
                    <a:gd name="T29" fmla="*/ 2147483647 h 820"/>
                    <a:gd name="T30" fmla="*/ 2147483647 w 546"/>
                    <a:gd name="T31" fmla="*/ 2147483647 h 820"/>
                    <a:gd name="T32" fmla="*/ 2147483647 w 546"/>
                    <a:gd name="T33" fmla="*/ 2147483647 h 820"/>
                    <a:gd name="T34" fmla="*/ 2147483647 w 546"/>
                    <a:gd name="T35" fmla="*/ 2147483647 h 820"/>
                    <a:gd name="T36" fmla="*/ 2147483647 w 546"/>
                    <a:gd name="T37" fmla="*/ 2147483647 h 820"/>
                    <a:gd name="T38" fmla="*/ 2147483647 w 546"/>
                    <a:gd name="T39" fmla="*/ 2147483647 h 820"/>
                    <a:gd name="T40" fmla="*/ 2147483647 w 546"/>
                    <a:gd name="T41" fmla="*/ 2147483647 h 820"/>
                    <a:gd name="T42" fmla="*/ 2147483647 w 546"/>
                    <a:gd name="T43" fmla="*/ 2147483647 h 820"/>
                    <a:gd name="T44" fmla="*/ 2147483647 w 546"/>
                    <a:gd name="T45" fmla="*/ 2147483647 h 820"/>
                    <a:gd name="T46" fmla="*/ 2147483647 w 546"/>
                    <a:gd name="T47" fmla="*/ 2147483647 h 820"/>
                    <a:gd name="T48" fmla="*/ 2147483647 w 546"/>
                    <a:gd name="T49" fmla="*/ 2147483647 h 820"/>
                    <a:gd name="T50" fmla="*/ 2147483647 w 546"/>
                    <a:gd name="T51" fmla="*/ 2147483647 h 820"/>
                    <a:gd name="T52" fmla="*/ 2147483647 w 546"/>
                    <a:gd name="T53" fmla="*/ 2147483647 h 820"/>
                    <a:gd name="T54" fmla="*/ 2147483647 w 546"/>
                    <a:gd name="T55" fmla="*/ 2147483647 h 820"/>
                    <a:gd name="T56" fmla="*/ 2147483647 w 546"/>
                    <a:gd name="T57" fmla="*/ 2147483647 h 8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46" h="820">
                      <a:moveTo>
                        <a:pt x="14" y="216"/>
                      </a:moveTo>
                      <a:lnTo>
                        <a:pt x="43" y="129"/>
                      </a:lnTo>
                      <a:lnTo>
                        <a:pt x="0" y="129"/>
                      </a:lnTo>
                      <a:lnTo>
                        <a:pt x="28" y="0"/>
                      </a:lnTo>
                      <a:lnTo>
                        <a:pt x="129" y="43"/>
                      </a:lnTo>
                      <a:lnTo>
                        <a:pt x="230" y="158"/>
                      </a:lnTo>
                      <a:lnTo>
                        <a:pt x="273" y="230"/>
                      </a:lnTo>
                      <a:lnTo>
                        <a:pt x="215" y="230"/>
                      </a:lnTo>
                      <a:lnTo>
                        <a:pt x="215" y="302"/>
                      </a:lnTo>
                      <a:lnTo>
                        <a:pt x="288" y="331"/>
                      </a:lnTo>
                      <a:lnTo>
                        <a:pt x="345" y="374"/>
                      </a:lnTo>
                      <a:lnTo>
                        <a:pt x="402" y="374"/>
                      </a:lnTo>
                      <a:lnTo>
                        <a:pt x="503" y="460"/>
                      </a:lnTo>
                      <a:lnTo>
                        <a:pt x="518" y="561"/>
                      </a:lnTo>
                      <a:lnTo>
                        <a:pt x="546" y="618"/>
                      </a:lnTo>
                      <a:lnTo>
                        <a:pt x="518" y="733"/>
                      </a:lnTo>
                      <a:lnTo>
                        <a:pt x="460" y="820"/>
                      </a:lnTo>
                      <a:lnTo>
                        <a:pt x="345" y="791"/>
                      </a:lnTo>
                      <a:lnTo>
                        <a:pt x="244" y="733"/>
                      </a:lnTo>
                      <a:lnTo>
                        <a:pt x="201" y="676"/>
                      </a:lnTo>
                      <a:lnTo>
                        <a:pt x="215" y="618"/>
                      </a:lnTo>
                      <a:lnTo>
                        <a:pt x="158" y="532"/>
                      </a:lnTo>
                      <a:lnTo>
                        <a:pt x="115" y="532"/>
                      </a:lnTo>
                      <a:lnTo>
                        <a:pt x="86" y="503"/>
                      </a:lnTo>
                      <a:lnTo>
                        <a:pt x="71" y="417"/>
                      </a:lnTo>
                      <a:lnTo>
                        <a:pt x="100" y="374"/>
                      </a:lnTo>
                      <a:lnTo>
                        <a:pt x="100" y="316"/>
                      </a:lnTo>
                      <a:lnTo>
                        <a:pt x="14" y="331"/>
                      </a:lnTo>
                      <a:lnTo>
                        <a:pt x="14" y="216"/>
                      </a:lnTo>
                    </a:path>
                  </a:pathLst>
                </a:custGeom>
                <a:solidFill>
                  <a:srgbClr val="F7633B"/>
                </a:solidFill>
                <a:ln w="12700">
                  <a:solidFill>
                    <a:srgbClr val="000000"/>
                  </a:solidFill>
                  <a:prstDash val="solid"/>
                  <a:round/>
                  <a:headEnd/>
                  <a:tailEnd/>
                </a:ln>
              </p:spPr>
              <p:txBody>
                <a:bodyPr bIns="34638"/>
                <a:lstStyle/>
                <a:p>
                  <a:endParaRPr lang="ja-JP" altLang="en-US" sz="1732"/>
                </a:p>
              </p:txBody>
            </p:sp>
            <p:sp>
              <p:nvSpPr>
                <p:cNvPr id="28" name="Freeform 68">
                  <a:extLst>
                    <a:ext uri="{FF2B5EF4-FFF2-40B4-BE49-F238E27FC236}">
                      <a16:creationId xmlns:a16="http://schemas.microsoft.com/office/drawing/2014/main" id="{14E4F3AF-9128-463D-81FD-849CE429A5BA}"/>
                    </a:ext>
                  </a:extLst>
                </p:cNvPr>
                <p:cNvSpPr>
                  <a:spLocks noChangeAspect="1"/>
                </p:cNvSpPr>
                <p:nvPr/>
              </p:nvSpPr>
              <p:spPr bwMode="auto">
                <a:xfrm>
                  <a:off x="5222875" y="2600325"/>
                  <a:ext cx="1155700" cy="1057275"/>
                </a:xfrm>
                <a:custGeom>
                  <a:avLst/>
                  <a:gdLst>
                    <a:gd name="T0" fmla="*/ 2147483647 w 1252"/>
                    <a:gd name="T1" fmla="*/ 2147483647 h 1209"/>
                    <a:gd name="T2" fmla="*/ 2147483647 w 1252"/>
                    <a:gd name="T3" fmla="*/ 2147483647 h 1209"/>
                    <a:gd name="T4" fmla="*/ 2147483647 w 1252"/>
                    <a:gd name="T5" fmla="*/ 2147483647 h 1209"/>
                    <a:gd name="T6" fmla="*/ 2147483647 w 1252"/>
                    <a:gd name="T7" fmla="*/ 2147483647 h 1209"/>
                    <a:gd name="T8" fmla="*/ 2147483647 w 1252"/>
                    <a:gd name="T9" fmla="*/ 0 h 1209"/>
                    <a:gd name="T10" fmla="*/ 2147483647 w 1252"/>
                    <a:gd name="T11" fmla="*/ 2147483647 h 1209"/>
                    <a:gd name="T12" fmla="*/ 2147483647 w 1252"/>
                    <a:gd name="T13" fmla="*/ 2147483647 h 1209"/>
                    <a:gd name="T14" fmla="*/ 2147483647 w 1252"/>
                    <a:gd name="T15" fmla="*/ 2147483647 h 1209"/>
                    <a:gd name="T16" fmla="*/ 2147483647 w 1252"/>
                    <a:gd name="T17" fmla="*/ 2147483647 h 1209"/>
                    <a:gd name="T18" fmla="*/ 2147483647 w 1252"/>
                    <a:gd name="T19" fmla="*/ 2147483647 h 1209"/>
                    <a:gd name="T20" fmla="*/ 2147483647 w 1252"/>
                    <a:gd name="T21" fmla="*/ 2147483647 h 1209"/>
                    <a:gd name="T22" fmla="*/ 2147483647 w 1252"/>
                    <a:gd name="T23" fmla="*/ 2147483647 h 1209"/>
                    <a:gd name="T24" fmla="*/ 2147483647 w 1252"/>
                    <a:gd name="T25" fmla="*/ 2147483647 h 1209"/>
                    <a:gd name="T26" fmla="*/ 2147483647 w 1252"/>
                    <a:gd name="T27" fmla="*/ 2147483647 h 1209"/>
                    <a:gd name="T28" fmla="*/ 2147483647 w 1252"/>
                    <a:gd name="T29" fmla="*/ 2147483647 h 1209"/>
                    <a:gd name="T30" fmla="*/ 2147483647 w 1252"/>
                    <a:gd name="T31" fmla="*/ 2147483647 h 1209"/>
                    <a:gd name="T32" fmla="*/ 2147483647 w 1252"/>
                    <a:gd name="T33" fmla="*/ 2147483647 h 1209"/>
                    <a:gd name="T34" fmla="*/ 2147483647 w 1252"/>
                    <a:gd name="T35" fmla="*/ 2147483647 h 1209"/>
                    <a:gd name="T36" fmla="*/ 2147483647 w 1252"/>
                    <a:gd name="T37" fmla="*/ 2147483647 h 1209"/>
                    <a:gd name="T38" fmla="*/ 2147483647 w 1252"/>
                    <a:gd name="T39" fmla="*/ 2147483647 h 1209"/>
                    <a:gd name="T40" fmla="*/ 2147483647 w 1252"/>
                    <a:gd name="T41" fmla="*/ 2147483647 h 1209"/>
                    <a:gd name="T42" fmla="*/ 2147483647 w 1252"/>
                    <a:gd name="T43" fmla="*/ 2147483647 h 1209"/>
                    <a:gd name="T44" fmla="*/ 2147483647 w 1252"/>
                    <a:gd name="T45" fmla="*/ 2147483647 h 1209"/>
                    <a:gd name="T46" fmla="*/ 2147483647 w 1252"/>
                    <a:gd name="T47" fmla="*/ 2147483647 h 1209"/>
                    <a:gd name="T48" fmla="*/ 2147483647 w 1252"/>
                    <a:gd name="T49" fmla="*/ 2147483647 h 1209"/>
                    <a:gd name="T50" fmla="*/ 2147483647 w 1252"/>
                    <a:gd name="T51" fmla="*/ 2147483647 h 1209"/>
                    <a:gd name="T52" fmla="*/ 2147483647 w 1252"/>
                    <a:gd name="T53" fmla="*/ 2147483647 h 1209"/>
                    <a:gd name="T54" fmla="*/ 2147483647 w 1252"/>
                    <a:gd name="T55" fmla="*/ 2147483647 h 1209"/>
                    <a:gd name="T56" fmla="*/ 2147483647 w 1252"/>
                    <a:gd name="T57" fmla="*/ 2147483647 h 1209"/>
                    <a:gd name="T58" fmla="*/ 2147483647 w 1252"/>
                    <a:gd name="T59" fmla="*/ 2147483647 h 1209"/>
                    <a:gd name="T60" fmla="*/ 2147483647 w 1252"/>
                    <a:gd name="T61" fmla="*/ 2147483647 h 1209"/>
                    <a:gd name="T62" fmla="*/ 2147483647 w 1252"/>
                    <a:gd name="T63" fmla="*/ 2147483647 h 1209"/>
                    <a:gd name="T64" fmla="*/ 2147483647 w 1252"/>
                    <a:gd name="T65" fmla="*/ 2147483647 h 1209"/>
                    <a:gd name="T66" fmla="*/ 2147483647 w 1252"/>
                    <a:gd name="T67" fmla="*/ 2147483647 h 1209"/>
                    <a:gd name="T68" fmla="*/ 2147483647 w 1252"/>
                    <a:gd name="T69" fmla="*/ 2147483647 h 1209"/>
                    <a:gd name="T70" fmla="*/ 2147483647 w 1252"/>
                    <a:gd name="T71" fmla="*/ 2147483647 h 1209"/>
                    <a:gd name="T72" fmla="*/ 0 w 1252"/>
                    <a:gd name="T73" fmla="*/ 2147483647 h 1209"/>
                    <a:gd name="T74" fmla="*/ 2147483647 w 1252"/>
                    <a:gd name="T75" fmla="*/ 2147483647 h 1209"/>
                    <a:gd name="T76" fmla="*/ 2147483647 w 1252"/>
                    <a:gd name="T77" fmla="*/ 2147483647 h 1209"/>
                    <a:gd name="T78" fmla="*/ 2147483647 w 1252"/>
                    <a:gd name="T79" fmla="*/ 2147483647 h 1209"/>
                    <a:gd name="T80" fmla="*/ 2147483647 w 1252"/>
                    <a:gd name="T81" fmla="*/ 2147483647 h 1209"/>
                    <a:gd name="T82" fmla="*/ 2147483647 w 1252"/>
                    <a:gd name="T83" fmla="*/ 2147483647 h 1209"/>
                    <a:gd name="T84" fmla="*/ 2147483647 w 1252"/>
                    <a:gd name="T85" fmla="*/ 2147483647 h 1209"/>
                    <a:gd name="T86" fmla="*/ 2147483647 w 1252"/>
                    <a:gd name="T87" fmla="*/ 2147483647 h 12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52" h="1209">
                      <a:moveTo>
                        <a:pt x="345" y="345"/>
                      </a:moveTo>
                      <a:lnTo>
                        <a:pt x="375" y="302"/>
                      </a:lnTo>
                      <a:lnTo>
                        <a:pt x="504" y="231"/>
                      </a:lnTo>
                      <a:lnTo>
                        <a:pt x="547" y="87"/>
                      </a:lnTo>
                      <a:lnTo>
                        <a:pt x="605" y="0"/>
                      </a:lnTo>
                      <a:lnTo>
                        <a:pt x="662" y="58"/>
                      </a:lnTo>
                      <a:lnTo>
                        <a:pt x="734" y="72"/>
                      </a:lnTo>
                      <a:lnTo>
                        <a:pt x="762" y="274"/>
                      </a:lnTo>
                      <a:lnTo>
                        <a:pt x="835" y="259"/>
                      </a:lnTo>
                      <a:lnTo>
                        <a:pt x="921" y="302"/>
                      </a:lnTo>
                      <a:lnTo>
                        <a:pt x="936" y="375"/>
                      </a:lnTo>
                      <a:lnTo>
                        <a:pt x="1050" y="590"/>
                      </a:lnTo>
                      <a:lnTo>
                        <a:pt x="1123" y="619"/>
                      </a:lnTo>
                      <a:lnTo>
                        <a:pt x="1166" y="719"/>
                      </a:lnTo>
                      <a:lnTo>
                        <a:pt x="1252" y="863"/>
                      </a:lnTo>
                      <a:lnTo>
                        <a:pt x="1252" y="921"/>
                      </a:lnTo>
                      <a:lnTo>
                        <a:pt x="1209" y="1022"/>
                      </a:lnTo>
                      <a:lnTo>
                        <a:pt x="1179" y="1093"/>
                      </a:lnTo>
                      <a:lnTo>
                        <a:pt x="1065" y="1209"/>
                      </a:lnTo>
                      <a:lnTo>
                        <a:pt x="1007" y="1209"/>
                      </a:lnTo>
                      <a:lnTo>
                        <a:pt x="964" y="1166"/>
                      </a:lnTo>
                      <a:lnTo>
                        <a:pt x="936" y="1166"/>
                      </a:lnTo>
                      <a:lnTo>
                        <a:pt x="979" y="1079"/>
                      </a:lnTo>
                      <a:lnTo>
                        <a:pt x="936" y="964"/>
                      </a:lnTo>
                      <a:lnTo>
                        <a:pt x="850" y="921"/>
                      </a:lnTo>
                      <a:lnTo>
                        <a:pt x="619" y="921"/>
                      </a:lnTo>
                      <a:lnTo>
                        <a:pt x="619" y="892"/>
                      </a:lnTo>
                      <a:lnTo>
                        <a:pt x="519" y="936"/>
                      </a:lnTo>
                      <a:lnTo>
                        <a:pt x="475" y="936"/>
                      </a:lnTo>
                      <a:lnTo>
                        <a:pt x="575" y="1166"/>
                      </a:lnTo>
                      <a:lnTo>
                        <a:pt x="345" y="1209"/>
                      </a:lnTo>
                      <a:lnTo>
                        <a:pt x="317" y="1151"/>
                      </a:lnTo>
                      <a:lnTo>
                        <a:pt x="317" y="1093"/>
                      </a:lnTo>
                      <a:lnTo>
                        <a:pt x="259" y="1065"/>
                      </a:lnTo>
                      <a:lnTo>
                        <a:pt x="173" y="1065"/>
                      </a:lnTo>
                      <a:lnTo>
                        <a:pt x="173" y="1007"/>
                      </a:lnTo>
                      <a:lnTo>
                        <a:pt x="0" y="1007"/>
                      </a:lnTo>
                      <a:lnTo>
                        <a:pt x="29" y="878"/>
                      </a:lnTo>
                      <a:lnTo>
                        <a:pt x="130" y="734"/>
                      </a:lnTo>
                      <a:lnTo>
                        <a:pt x="259" y="676"/>
                      </a:lnTo>
                      <a:lnTo>
                        <a:pt x="302" y="619"/>
                      </a:lnTo>
                      <a:lnTo>
                        <a:pt x="317" y="547"/>
                      </a:lnTo>
                      <a:lnTo>
                        <a:pt x="345" y="475"/>
                      </a:lnTo>
                      <a:lnTo>
                        <a:pt x="345" y="345"/>
                      </a:lnTo>
                    </a:path>
                  </a:pathLst>
                </a:custGeom>
                <a:solidFill>
                  <a:srgbClr val="00B0F0"/>
                </a:solidFill>
                <a:ln w="12700">
                  <a:solidFill>
                    <a:srgbClr val="000000"/>
                  </a:solidFill>
                  <a:prstDash val="solid"/>
                  <a:round/>
                  <a:headEnd/>
                  <a:tailEnd/>
                </a:ln>
              </p:spPr>
              <p:txBody>
                <a:bodyPr bIns="34638"/>
                <a:lstStyle/>
                <a:p>
                  <a:endParaRPr lang="ja-JP" altLang="en-US" sz="1732"/>
                </a:p>
              </p:txBody>
            </p:sp>
            <p:sp>
              <p:nvSpPr>
                <p:cNvPr id="29" name="Freeform 69">
                  <a:extLst>
                    <a:ext uri="{FF2B5EF4-FFF2-40B4-BE49-F238E27FC236}">
                      <a16:creationId xmlns:a16="http://schemas.microsoft.com/office/drawing/2014/main" id="{5C273E76-3DED-48F3-BF73-23369C4527FC}"/>
                    </a:ext>
                  </a:extLst>
                </p:cNvPr>
                <p:cNvSpPr>
                  <a:spLocks noChangeAspect="1"/>
                </p:cNvSpPr>
                <p:nvPr/>
              </p:nvSpPr>
              <p:spPr bwMode="auto">
                <a:xfrm>
                  <a:off x="3656013" y="3114675"/>
                  <a:ext cx="598487" cy="969963"/>
                </a:xfrm>
                <a:custGeom>
                  <a:avLst/>
                  <a:gdLst>
                    <a:gd name="T0" fmla="*/ 2147483647 w 377"/>
                    <a:gd name="T1" fmla="*/ 2147483647 h 611"/>
                    <a:gd name="T2" fmla="*/ 2147483647 w 377"/>
                    <a:gd name="T3" fmla="*/ 2147483647 h 611"/>
                    <a:gd name="T4" fmla="*/ 2147483647 w 377"/>
                    <a:gd name="T5" fmla="*/ 2147483647 h 611"/>
                    <a:gd name="T6" fmla="*/ 2147483647 w 377"/>
                    <a:gd name="T7" fmla="*/ 2147483647 h 611"/>
                    <a:gd name="T8" fmla="*/ 2147483647 w 377"/>
                    <a:gd name="T9" fmla="*/ 0 h 611"/>
                    <a:gd name="T10" fmla="*/ 2147483647 w 377"/>
                    <a:gd name="T11" fmla="*/ 2147483647 h 611"/>
                    <a:gd name="T12" fmla="*/ 2147483647 w 377"/>
                    <a:gd name="T13" fmla="*/ 2147483647 h 611"/>
                    <a:gd name="T14" fmla="*/ 2147483647 w 377"/>
                    <a:gd name="T15" fmla="*/ 2147483647 h 611"/>
                    <a:gd name="T16" fmla="*/ 2147483647 w 377"/>
                    <a:gd name="T17" fmla="*/ 2147483647 h 611"/>
                    <a:gd name="T18" fmla="*/ 2147483647 w 377"/>
                    <a:gd name="T19" fmla="*/ 2147483647 h 611"/>
                    <a:gd name="T20" fmla="*/ 2147483647 w 377"/>
                    <a:gd name="T21" fmla="*/ 2147483647 h 611"/>
                    <a:gd name="T22" fmla="*/ 2147483647 w 377"/>
                    <a:gd name="T23" fmla="*/ 2147483647 h 611"/>
                    <a:gd name="T24" fmla="*/ 2147483647 w 377"/>
                    <a:gd name="T25" fmla="*/ 2147483647 h 611"/>
                    <a:gd name="T26" fmla="*/ 2147483647 w 377"/>
                    <a:gd name="T27" fmla="*/ 2147483647 h 611"/>
                    <a:gd name="T28" fmla="*/ 2147483647 w 377"/>
                    <a:gd name="T29" fmla="*/ 2147483647 h 611"/>
                    <a:gd name="T30" fmla="*/ 2147483647 w 377"/>
                    <a:gd name="T31" fmla="*/ 2147483647 h 611"/>
                    <a:gd name="T32" fmla="*/ 2147483647 w 377"/>
                    <a:gd name="T33" fmla="*/ 2147483647 h 611"/>
                    <a:gd name="T34" fmla="*/ 2147483647 w 377"/>
                    <a:gd name="T35" fmla="*/ 2147483647 h 611"/>
                    <a:gd name="T36" fmla="*/ 2147483647 w 377"/>
                    <a:gd name="T37" fmla="*/ 2147483647 h 611"/>
                    <a:gd name="T38" fmla="*/ 2147483647 w 377"/>
                    <a:gd name="T39" fmla="*/ 2147483647 h 611"/>
                    <a:gd name="T40" fmla="*/ 2147483647 w 377"/>
                    <a:gd name="T41" fmla="*/ 2147483647 h 611"/>
                    <a:gd name="T42" fmla="*/ 2147483647 w 377"/>
                    <a:gd name="T43" fmla="*/ 2147483647 h 611"/>
                    <a:gd name="T44" fmla="*/ 2147483647 w 377"/>
                    <a:gd name="T45" fmla="*/ 2147483647 h 611"/>
                    <a:gd name="T46" fmla="*/ 2147483647 w 377"/>
                    <a:gd name="T47" fmla="*/ 2147483647 h 611"/>
                    <a:gd name="T48" fmla="*/ 2147483647 w 377"/>
                    <a:gd name="T49" fmla="*/ 2147483647 h 611"/>
                    <a:gd name="T50" fmla="*/ 2147483647 w 377"/>
                    <a:gd name="T51" fmla="*/ 2147483647 h 611"/>
                    <a:gd name="T52" fmla="*/ 0 w 377"/>
                    <a:gd name="T53" fmla="*/ 2147483647 h 611"/>
                    <a:gd name="T54" fmla="*/ 2147483647 w 377"/>
                    <a:gd name="T55" fmla="*/ 2147483647 h 611"/>
                    <a:gd name="T56" fmla="*/ 2147483647 w 377"/>
                    <a:gd name="T57" fmla="*/ 2147483647 h 611"/>
                    <a:gd name="T58" fmla="*/ 2147483647 w 377"/>
                    <a:gd name="T59" fmla="*/ 2147483647 h 6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77" h="611">
                      <a:moveTo>
                        <a:pt x="176" y="56"/>
                      </a:moveTo>
                      <a:lnTo>
                        <a:pt x="210" y="56"/>
                      </a:lnTo>
                      <a:lnTo>
                        <a:pt x="268" y="71"/>
                      </a:lnTo>
                      <a:lnTo>
                        <a:pt x="293" y="24"/>
                      </a:lnTo>
                      <a:lnTo>
                        <a:pt x="318" y="0"/>
                      </a:lnTo>
                      <a:lnTo>
                        <a:pt x="377" y="79"/>
                      </a:lnTo>
                      <a:lnTo>
                        <a:pt x="360" y="127"/>
                      </a:lnTo>
                      <a:lnTo>
                        <a:pt x="368" y="167"/>
                      </a:lnTo>
                      <a:lnTo>
                        <a:pt x="326" y="198"/>
                      </a:lnTo>
                      <a:lnTo>
                        <a:pt x="301" y="286"/>
                      </a:lnTo>
                      <a:lnTo>
                        <a:pt x="318" y="310"/>
                      </a:lnTo>
                      <a:lnTo>
                        <a:pt x="310" y="349"/>
                      </a:lnTo>
                      <a:lnTo>
                        <a:pt x="276" y="397"/>
                      </a:lnTo>
                      <a:lnTo>
                        <a:pt x="276" y="501"/>
                      </a:lnTo>
                      <a:lnTo>
                        <a:pt x="242" y="548"/>
                      </a:lnTo>
                      <a:lnTo>
                        <a:pt x="217" y="580"/>
                      </a:lnTo>
                      <a:lnTo>
                        <a:pt x="167" y="611"/>
                      </a:lnTo>
                      <a:lnTo>
                        <a:pt x="109" y="611"/>
                      </a:lnTo>
                      <a:lnTo>
                        <a:pt x="97" y="575"/>
                      </a:lnTo>
                      <a:lnTo>
                        <a:pt x="87" y="519"/>
                      </a:lnTo>
                      <a:lnTo>
                        <a:pt x="83" y="467"/>
                      </a:lnTo>
                      <a:lnTo>
                        <a:pt x="67" y="469"/>
                      </a:lnTo>
                      <a:lnTo>
                        <a:pt x="57" y="399"/>
                      </a:lnTo>
                      <a:lnTo>
                        <a:pt x="41" y="417"/>
                      </a:lnTo>
                      <a:lnTo>
                        <a:pt x="33" y="359"/>
                      </a:lnTo>
                      <a:lnTo>
                        <a:pt x="13" y="361"/>
                      </a:lnTo>
                      <a:lnTo>
                        <a:pt x="0" y="238"/>
                      </a:lnTo>
                      <a:lnTo>
                        <a:pt x="17" y="183"/>
                      </a:lnTo>
                      <a:lnTo>
                        <a:pt x="51" y="143"/>
                      </a:lnTo>
                      <a:lnTo>
                        <a:pt x="176" y="56"/>
                      </a:lnTo>
                    </a:path>
                  </a:pathLst>
                </a:custGeom>
                <a:solidFill>
                  <a:srgbClr val="FFC000"/>
                </a:solidFill>
                <a:ln w="12700">
                  <a:solidFill>
                    <a:srgbClr val="000000"/>
                  </a:solidFill>
                  <a:prstDash val="solid"/>
                  <a:round/>
                  <a:headEnd/>
                  <a:tailEnd/>
                </a:ln>
              </p:spPr>
              <p:txBody>
                <a:bodyPr bIns="34638"/>
                <a:lstStyle/>
                <a:p>
                  <a:endParaRPr lang="ja-JP" altLang="en-US" sz="1732"/>
                </a:p>
              </p:txBody>
            </p:sp>
            <p:sp>
              <p:nvSpPr>
                <p:cNvPr id="30" name="Freeform 71">
                  <a:extLst>
                    <a:ext uri="{FF2B5EF4-FFF2-40B4-BE49-F238E27FC236}">
                      <a16:creationId xmlns:a16="http://schemas.microsoft.com/office/drawing/2014/main" id="{64AE6816-CC01-464C-A2BC-C535989EF66F}"/>
                    </a:ext>
                  </a:extLst>
                </p:cNvPr>
                <p:cNvSpPr>
                  <a:spLocks noChangeAspect="1"/>
                </p:cNvSpPr>
                <p:nvPr/>
              </p:nvSpPr>
              <p:spPr bwMode="auto">
                <a:xfrm>
                  <a:off x="5621338" y="3381375"/>
                  <a:ext cx="504825" cy="577850"/>
                </a:xfrm>
                <a:custGeom>
                  <a:avLst/>
                  <a:gdLst>
                    <a:gd name="T0" fmla="*/ 2147483647 w 547"/>
                    <a:gd name="T1" fmla="*/ 2147483647 h 661"/>
                    <a:gd name="T2" fmla="*/ 2147483647 w 547"/>
                    <a:gd name="T3" fmla="*/ 2147483647 h 661"/>
                    <a:gd name="T4" fmla="*/ 2147483647 w 547"/>
                    <a:gd name="T5" fmla="*/ 2147483647 h 661"/>
                    <a:gd name="T6" fmla="*/ 2147483647 w 547"/>
                    <a:gd name="T7" fmla="*/ 2147483647 h 661"/>
                    <a:gd name="T8" fmla="*/ 2147483647 w 547"/>
                    <a:gd name="T9" fmla="*/ 2147483647 h 661"/>
                    <a:gd name="T10" fmla="*/ 2147483647 w 547"/>
                    <a:gd name="T11" fmla="*/ 2147483647 h 661"/>
                    <a:gd name="T12" fmla="*/ 2147483647 w 547"/>
                    <a:gd name="T13" fmla="*/ 2147483647 h 661"/>
                    <a:gd name="T14" fmla="*/ 2147483647 w 547"/>
                    <a:gd name="T15" fmla="*/ 2147483647 h 661"/>
                    <a:gd name="T16" fmla="*/ 2147483647 w 547"/>
                    <a:gd name="T17" fmla="*/ 2147483647 h 661"/>
                    <a:gd name="T18" fmla="*/ 2147483647 w 547"/>
                    <a:gd name="T19" fmla="*/ 2147483647 h 661"/>
                    <a:gd name="T20" fmla="*/ 2147483647 w 547"/>
                    <a:gd name="T21" fmla="*/ 2147483647 h 661"/>
                    <a:gd name="T22" fmla="*/ 2147483647 w 547"/>
                    <a:gd name="T23" fmla="*/ 2147483647 h 661"/>
                    <a:gd name="T24" fmla="*/ 2147483647 w 547"/>
                    <a:gd name="T25" fmla="*/ 2147483647 h 661"/>
                    <a:gd name="T26" fmla="*/ 2147483647 w 547"/>
                    <a:gd name="T27" fmla="*/ 2147483647 h 661"/>
                    <a:gd name="T28" fmla="*/ 2147483647 w 547"/>
                    <a:gd name="T29" fmla="*/ 2147483647 h 661"/>
                    <a:gd name="T30" fmla="*/ 2147483647 w 547"/>
                    <a:gd name="T31" fmla="*/ 2147483647 h 661"/>
                    <a:gd name="T32" fmla="*/ 2147483647 w 547"/>
                    <a:gd name="T33" fmla="*/ 2147483647 h 661"/>
                    <a:gd name="T34" fmla="*/ 0 w 547"/>
                    <a:gd name="T35" fmla="*/ 2147483647 h 661"/>
                    <a:gd name="T36" fmla="*/ 2147483647 w 547"/>
                    <a:gd name="T37" fmla="*/ 2147483647 h 661"/>
                    <a:gd name="T38" fmla="*/ 0 w 547"/>
                    <a:gd name="T39" fmla="*/ 2147483647 h 661"/>
                    <a:gd name="T40" fmla="*/ 2147483647 w 547"/>
                    <a:gd name="T41" fmla="*/ 2147483647 h 661"/>
                    <a:gd name="T42" fmla="*/ 0 w 547"/>
                    <a:gd name="T43" fmla="*/ 2147483647 h 661"/>
                    <a:gd name="T44" fmla="*/ 2147483647 w 547"/>
                    <a:gd name="T45" fmla="*/ 2147483647 h 661"/>
                    <a:gd name="T46" fmla="*/ 2147483647 w 547"/>
                    <a:gd name="T47" fmla="*/ 2147483647 h 661"/>
                    <a:gd name="T48" fmla="*/ 2147483647 w 547"/>
                    <a:gd name="T49" fmla="*/ 2147483647 h 661"/>
                    <a:gd name="T50" fmla="*/ 2147483647 w 547"/>
                    <a:gd name="T51" fmla="*/ 0 h 661"/>
                    <a:gd name="T52" fmla="*/ 2147483647 w 547"/>
                    <a:gd name="T53" fmla="*/ 2147483647 h 661"/>
                    <a:gd name="T54" fmla="*/ 2147483647 w 547"/>
                    <a:gd name="T55" fmla="*/ 2147483647 h 6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7" h="661">
                      <a:moveTo>
                        <a:pt x="418" y="29"/>
                      </a:moveTo>
                      <a:lnTo>
                        <a:pt x="504" y="72"/>
                      </a:lnTo>
                      <a:lnTo>
                        <a:pt x="547" y="187"/>
                      </a:lnTo>
                      <a:lnTo>
                        <a:pt x="504" y="274"/>
                      </a:lnTo>
                      <a:lnTo>
                        <a:pt x="461" y="360"/>
                      </a:lnTo>
                      <a:lnTo>
                        <a:pt x="489" y="360"/>
                      </a:lnTo>
                      <a:lnTo>
                        <a:pt x="474" y="431"/>
                      </a:lnTo>
                      <a:lnTo>
                        <a:pt x="504" y="547"/>
                      </a:lnTo>
                      <a:lnTo>
                        <a:pt x="461" y="605"/>
                      </a:lnTo>
                      <a:lnTo>
                        <a:pt x="418" y="590"/>
                      </a:lnTo>
                      <a:lnTo>
                        <a:pt x="374" y="618"/>
                      </a:lnTo>
                      <a:lnTo>
                        <a:pt x="374" y="661"/>
                      </a:lnTo>
                      <a:lnTo>
                        <a:pt x="274" y="661"/>
                      </a:lnTo>
                      <a:lnTo>
                        <a:pt x="230" y="633"/>
                      </a:lnTo>
                      <a:lnTo>
                        <a:pt x="187" y="661"/>
                      </a:lnTo>
                      <a:lnTo>
                        <a:pt x="143" y="633"/>
                      </a:lnTo>
                      <a:lnTo>
                        <a:pt x="100" y="661"/>
                      </a:lnTo>
                      <a:lnTo>
                        <a:pt x="0" y="605"/>
                      </a:lnTo>
                      <a:lnTo>
                        <a:pt x="29" y="590"/>
                      </a:lnTo>
                      <a:lnTo>
                        <a:pt x="0" y="504"/>
                      </a:lnTo>
                      <a:lnTo>
                        <a:pt x="43" y="446"/>
                      </a:lnTo>
                      <a:lnTo>
                        <a:pt x="0" y="302"/>
                      </a:lnTo>
                      <a:lnTo>
                        <a:pt x="143" y="274"/>
                      </a:lnTo>
                      <a:lnTo>
                        <a:pt x="43" y="44"/>
                      </a:lnTo>
                      <a:lnTo>
                        <a:pt x="87" y="44"/>
                      </a:lnTo>
                      <a:lnTo>
                        <a:pt x="187" y="0"/>
                      </a:lnTo>
                      <a:lnTo>
                        <a:pt x="187" y="29"/>
                      </a:lnTo>
                      <a:lnTo>
                        <a:pt x="418" y="29"/>
                      </a:lnTo>
                    </a:path>
                  </a:pathLst>
                </a:custGeom>
                <a:solidFill>
                  <a:srgbClr val="00B0F0"/>
                </a:solidFill>
                <a:ln w="12700">
                  <a:solidFill>
                    <a:srgbClr val="000000"/>
                  </a:solidFill>
                  <a:prstDash val="solid"/>
                  <a:round/>
                  <a:headEnd/>
                  <a:tailEnd/>
                </a:ln>
              </p:spPr>
              <p:txBody>
                <a:bodyPr bIns="34638"/>
                <a:lstStyle/>
                <a:p>
                  <a:endParaRPr lang="ja-JP" altLang="en-US" sz="1732"/>
                </a:p>
              </p:txBody>
            </p:sp>
            <p:sp>
              <p:nvSpPr>
                <p:cNvPr id="31" name="Freeform 72">
                  <a:extLst>
                    <a:ext uri="{FF2B5EF4-FFF2-40B4-BE49-F238E27FC236}">
                      <a16:creationId xmlns:a16="http://schemas.microsoft.com/office/drawing/2014/main" id="{9349EE59-5AA1-4FCE-B00D-1DC1B57B2AED}"/>
                    </a:ext>
                  </a:extLst>
                </p:cNvPr>
                <p:cNvSpPr>
                  <a:spLocks noChangeAspect="1"/>
                </p:cNvSpPr>
                <p:nvPr/>
              </p:nvSpPr>
              <p:spPr bwMode="auto">
                <a:xfrm>
                  <a:off x="5330825" y="3895725"/>
                  <a:ext cx="688975" cy="515938"/>
                </a:xfrm>
                <a:custGeom>
                  <a:avLst/>
                  <a:gdLst>
                    <a:gd name="T0" fmla="*/ 2147483647 w 434"/>
                    <a:gd name="T1" fmla="*/ 2147483647 h 325"/>
                    <a:gd name="T2" fmla="*/ 2147483647 w 434"/>
                    <a:gd name="T3" fmla="*/ 2147483647 h 325"/>
                    <a:gd name="T4" fmla="*/ 2147483647 w 434"/>
                    <a:gd name="T5" fmla="*/ 2147483647 h 325"/>
                    <a:gd name="T6" fmla="*/ 2147483647 w 434"/>
                    <a:gd name="T7" fmla="*/ 2147483647 h 325"/>
                    <a:gd name="T8" fmla="*/ 2147483647 w 434"/>
                    <a:gd name="T9" fmla="*/ 2147483647 h 325"/>
                    <a:gd name="T10" fmla="*/ 2147483647 w 434"/>
                    <a:gd name="T11" fmla="*/ 2147483647 h 325"/>
                    <a:gd name="T12" fmla="*/ 2147483647 w 434"/>
                    <a:gd name="T13" fmla="*/ 2147483647 h 325"/>
                    <a:gd name="T14" fmla="*/ 2147483647 w 434"/>
                    <a:gd name="T15" fmla="*/ 2147483647 h 325"/>
                    <a:gd name="T16" fmla="*/ 2147483647 w 434"/>
                    <a:gd name="T17" fmla="*/ 2147483647 h 325"/>
                    <a:gd name="T18" fmla="*/ 2147483647 w 434"/>
                    <a:gd name="T19" fmla="*/ 2147483647 h 325"/>
                    <a:gd name="T20" fmla="*/ 2147483647 w 434"/>
                    <a:gd name="T21" fmla="*/ 2147483647 h 325"/>
                    <a:gd name="T22" fmla="*/ 2147483647 w 434"/>
                    <a:gd name="T23" fmla="*/ 2147483647 h 325"/>
                    <a:gd name="T24" fmla="*/ 2147483647 w 434"/>
                    <a:gd name="T25" fmla="*/ 2147483647 h 325"/>
                    <a:gd name="T26" fmla="*/ 0 w 434"/>
                    <a:gd name="T27" fmla="*/ 2147483647 h 325"/>
                    <a:gd name="T28" fmla="*/ 2147483647 w 434"/>
                    <a:gd name="T29" fmla="*/ 2147483647 h 325"/>
                    <a:gd name="T30" fmla="*/ 2147483647 w 434"/>
                    <a:gd name="T31" fmla="*/ 0 h 325"/>
                    <a:gd name="T32" fmla="*/ 2147483647 w 434"/>
                    <a:gd name="T33" fmla="*/ 0 h 325"/>
                    <a:gd name="T34" fmla="*/ 2147483647 w 434"/>
                    <a:gd name="T35" fmla="*/ 2147483647 h 325"/>
                    <a:gd name="T36" fmla="*/ 2147483647 w 434"/>
                    <a:gd name="T37" fmla="*/ 2147483647 h 325"/>
                    <a:gd name="T38" fmla="*/ 2147483647 w 434"/>
                    <a:gd name="T39" fmla="*/ 2147483647 h 325"/>
                    <a:gd name="T40" fmla="*/ 2147483647 w 434"/>
                    <a:gd name="T41" fmla="*/ 2147483647 h 325"/>
                    <a:gd name="T42" fmla="*/ 2147483647 w 434"/>
                    <a:gd name="T43" fmla="*/ 2147483647 h 325"/>
                    <a:gd name="T44" fmla="*/ 2147483647 w 434"/>
                    <a:gd name="T45" fmla="*/ 2147483647 h 325"/>
                    <a:gd name="T46" fmla="*/ 2147483647 w 434"/>
                    <a:gd name="T47" fmla="*/ 2147483647 h 325"/>
                    <a:gd name="T48" fmla="*/ 2147483647 w 434"/>
                    <a:gd name="T49" fmla="*/ 2147483647 h 325"/>
                    <a:gd name="T50" fmla="*/ 2147483647 w 434"/>
                    <a:gd name="T51" fmla="*/ 2147483647 h 3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4" h="325">
                      <a:moveTo>
                        <a:pt x="434" y="198"/>
                      </a:moveTo>
                      <a:lnTo>
                        <a:pt x="368" y="238"/>
                      </a:lnTo>
                      <a:lnTo>
                        <a:pt x="359" y="262"/>
                      </a:lnTo>
                      <a:lnTo>
                        <a:pt x="292" y="286"/>
                      </a:lnTo>
                      <a:lnTo>
                        <a:pt x="267" y="325"/>
                      </a:lnTo>
                      <a:lnTo>
                        <a:pt x="259" y="222"/>
                      </a:lnTo>
                      <a:lnTo>
                        <a:pt x="166" y="183"/>
                      </a:lnTo>
                      <a:lnTo>
                        <a:pt x="158" y="159"/>
                      </a:lnTo>
                      <a:lnTo>
                        <a:pt x="108" y="127"/>
                      </a:lnTo>
                      <a:lnTo>
                        <a:pt x="75" y="135"/>
                      </a:lnTo>
                      <a:lnTo>
                        <a:pt x="30" y="135"/>
                      </a:lnTo>
                      <a:lnTo>
                        <a:pt x="26" y="117"/>
                      </a:lnTo>
                      <a:lnTo>
                        <a:pt x="2" y="117"/>
                      </a:lnTo>
                      <a:lnTo>
                        <a:pt x="0" y="69"/>
                      </a:lnTo>
                      <a:lnTo>
                        <a:pt x="8" y="47"/>
                      </a:lnTo>
                      <a:lnTo>
                        <a:pt x="33" y="0"/>
                      </a:lnTo>
                      <a:lnTo>
                        <a:pt x="133" y="0"/>
                      </a:lnTo>
                      <a:lnTo>
                        <a:pt x="158" y="24"/>
                      </a:lnTo>
                      <a:lnTo>
                        <a:pt x="183" y="8"/>
                      </a:lnTo>
                      <a:lnTo>
                        <a:pt x="242" y="39"/>
                      </a:lnTo>
                      <a:lnTo>
                        <a:pt x="267" y="24"/>
                      </a:lnTo>
                      <a:lnTo>
                        <a:pt x="292" y="39"/>
                      </a:lnTo>
                      <a:lnTo>
                        <a:pt x="317" y="24"/>
                      </a:lnTo>
                      <a:lnTo>
                        <a:pt x="343" y="39"/>
                      </a:lnTo>
                      <a:lnTo>
                        <a:pt x="401" y="39"/>
                      </a:lnTo>
                      <a:lnTo>
                        <a:pt x="434" y="198"/>
                      </a:lnTo>
                    </a:path>
                  </a:pathLst>
                </a:custGeom>
                <a:solidFill>
                  <a:srgbClr val="00B0F0"/>
                </a:solidFill>
                <a:ln w="12700">
                  <a:solidFill>
                    <a:srgbClr val="000000"/>
                  </a:solidFill>
                  <a:prstDash val="solid"/>
                  <a:round/>
                  <a:headEnd/>
                  <a:tailEnd/>
                </a:ln>
              </p:spPr>
              <p:txBody>
                <a:bodyPr bIns="34638"/>
                <a:lstStyle/>
                <a:p>
                  <a:endParaRPr lang="ja-JP" altLang="en-US" sz="1732"/>
                </a:p>
              </p:txBody>
            </p:sp>
            <p:sp>
              <p:nvSpPr>
                <p:cNvPr id="32" name="Freeform 73">
                  <a:extLst>
                    <a:ext uri="{FF2B5EF4-FFF2-40B4-BE49-F238E27FC236}">
                      <a16:creationId xmlns:a16="http://schemas.microsoft.com/office/drawing/2014/main" id="{7249B0A8-5330-450E-BA06-760772FBE96A}"/>
                    </a:ext>
                  </a:extLst>
                </p:cNvPr>
                <p:cNvSpPr>
                  <a:spLocks noChangeAspect="1"/>
                </p:cNvSpPr>
                <p:nvPr/>
              </p:nvSpPr>
              <p:spPr bwMode="auto">
                <a:xfrm>
                  <a:off x="4892675" y="3910013"/>
                  <a:ext cx="423863" cy="414337"/>
                </a:xfrm>
                <a:custGeom>
                  <a:avLst/>
                  <a:gdLst>
                    <a:gd name="T0" fmla="*/ 2147483647 w 460"/>
                    <a:gd name="T1" fmla="*/ 2147483647 h 473"/>
                    <a:gd name="T2" fmla="*/ 2147483647 w 460"/>
                    <a:gd name="T3" fmla="*/ 2147483647 h 473"/>
                    <a:gd name="T4" fmla="*/ 2147483647 w 460"/>
                    <a:gd name="T5" fmla="*/ 2147483647 h 473"/>
                    <a:gd name="T6" fmla="*/ 2147483647 w 460"/>
                    <a:gd name="T7" fmla="*/ 2147483647 h 473"/>
                    <a:gd name="T8" fmla="*/ 2147483647 w 460"/>
                    <a:gd name="T9" fmla="*/ 2147483647 h 473"/>
                    <a:gd name="T10" fmla="*/ 2147483647 w 460"/>
                    <a:gd name="T11" fmla="*/ 2147483647 h 473"/>
                    <a:gd name="T12" fmla="*/ 2147483647 w 460"/>
                    <a:gd name="T13" fmla="*/ 2147483647 h 473"/>
                    <a:gd name="T14" fmla="*/ 2147483647 w 460"/>
                    <a:gd name="T15" fmla="*/ 2147483647 h 473"/>
                    <a:gd name="T16" fmla="*/ 2147483647 w 460"/>
                    <a:gd name="T17" fmla="*/ 2147483647 h 473"/>
                    <a:gd name="T18" fmla="*/ 0 w 460"/>
                    <a:gd name="T19" fmla="*/ 2147483647 h 473"/>
                    <a:gd name="T20" fmla="*/ 0 w 460"/>
                    <a:gd name="T21" fmla="*/ 2147483647 h 473"/>
                    <a:gd name="T22" fmla="*/ 2147483647 w 460"/>
                    <a:gd name="T23" fmla="*/ 2147483647 h 473"/>
                    <a:gd name="T24" fmla="*/ 2147483647 w 460"/>
                    <a:gd name="T25" fmla="*/ 2147483647 h 473"/>
                    <a:gd name="T26" fmla="*/ 2147483647 w 460"/>
                    <a:gd name="T27" fmla="*/ 2147483647 h 473"/>
                    <a:gd name="T28" fmla="*/ 2147483647 w 460"/>
                    <a:gd name="T29" fmla="*/ 2147483647 h 473"/>
                    <a:gd name="T30" fmla="*/ 2147483647 w 460"/>
                    <a:gd name="T31" fmla="*/ 0 h 473"/>
                    <a:gd name="T32" fmla="*/ 2147483647 w 460"/>
                    <a:gd name="T33" fmla="*/ 2147483647 h 473"/>
                    <a:gd name="T34" fmla="*/ 2147483647 w 460"/>
                    <a:gd name="T35" fmla="*/ 2147483647 h 473"/>
                    <a:gd name="T36" fmla="*/ 2147483647 w 460"/>
                    <a:gd name="T37" fmla="*/ 2147483647 h 473"/>
                    <a:gd name="T38" fmla="*/ 2147483647 w 460"/>
                    <a:gd name="T39" fmla="*/ 2147483647 h 4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 h="473">
                      <a:moveTo>
                        <a:pt x="446" y="230"/>
                      </a:moveTo>
                      <a:lnTo>
                        <a:pt x="460" y="344"/>
                      </a:lnTo>
                      <a:lnTo>
                        <a:pt x="316" y="359"/>
                      </a:lnTo>
                      <a:lnTo>
                        <a:pt x="259" y="417"/>
                      </a:lnTo>
                      <a:lnTo>
                        <a:pt x="172" y="460"/>
                      </a:lnTo>
                      <a:lnTo>
                        <a:pt x="100" y="473"/>
                      </a:lnTo>
                      <a:lnTo>
                        <a:pt x="100" y="387"/>
                      </a:lnTo>
                      <a:lnTo>
                        <a:pt x="72" y="344"/>
                      </a:lnTo>
                      <a:lnTo>
                        <a:pt x="28" y="157"/>
                      </a:lnTo>
                      <a:lnTo>
                        <a:pt x="0" y="157"/>
                      </a:lnTo>
                      <a:lnTo>
                        <a:pt x="0" y="129"/>
                      </a:lnTo>
                      <a:lnTo>
                        <a:pt x="86" y="43"/>
                      </a:lnTo>
                      <a:lnTo>
                        <a:pt x="144" y="43"/>
                      </a:lnTo>
                      <a:lnTo>
                        <a:pt x="187" y="56"/>
                      </a:lnTo>
                      <a:lnTo>
                        <a:pt x="259" y="56"/>
                      </a:lnTo>
                      <a:lnTo>
                        <a:pt x="273" y="0"/>
                      </a:lnTo>
                      <a:lnTo>
                        <a:pt x="316" y="56"/>
                      </a:lnTo>
                      <a:lnTo>
                        <a:pt x="417" y="56"/>
                      </a:lnTo>
                      <a:lnTo>
                        <a:pt x="431" y="114"/>
                      </a:lnTo>
                      <a:lnTo>
                        <a:pt x="446" y="230"/>
                      </a:lnTo>
                    </a:path>
                  </a:pathLst>
                </a:custGeom>
                <a:solidFill>
                  <a:srgbClr val="00B0F0"/>
                </a:solidFill>
                <a:ln w="12700">
                  <a:solidFill>
                    <a:srgbClr val="000000"/>
                  </a:solidFill>
                  <a:prstDash val="solid"/>
                  <a:round/>
                  <a:headEnd/>
                  <a:tailEnd/>
                </a:ln>
              </p:spPr>
              <p:txBody>
                <a:bodyPr bIns="34638"/>
                <a:lstStyle/>
                <a:p>
                  <a:endParaRPr lang="ja-JP" altLang="en-US" sz="1732"/>
                </a:p>
              </p:txBody>
            </p:sp>
            <p:sp>
              <p:nvSpPr>
                <p:cNvPr id="33" name="Freeform 75">
                  <a:extLst>
                    <a:ext uri="{FF2B5EF4-FFF2-40B4-BE49-F238E27FC236}">
                      <a16:creationId xmlns:a16="http://schemas.microsoft.com/office/drawing/2014/main" id="{3A487C5A-A15E-4B7B-8420-7F5B4B80FE3D}"/>
                    </a:ext>
                  </a:extLst>
                </p:cNvPr>
                <p:cNvSpPr>
                  <a:spLocks noChangeAspect="1"/>
                </p:cNvSpPr>
                <p:nvPr/>
              </p:nvSpPr>
              <p:spPr bwMode="auto">
                <a:xfrm>
                  <a:off x="4732338" y="4398963"/>
                  <a:ext cx="1074737" cy="755650"/>
                </a:xfrm>
                <a:custGeom>
                  <a:avLst/>
                  <a:gdLst>
                    <a:gd name="T0" fmla="*/ 2147483647 w 677"/>
                    <a:gd name="T1" fmla="*/ 2147483647 h 476"/>
                    <a:gd name="T2" fmla="*/ 2147483647 w 677"/>
                    <a:gd name="T3" fmla="*/ 2147483647 h 476"/>
                    <a:gd name="T4" fmla="*/ 2147483647 w 677"/>
                    <a:gd name="T5" fmla="*/ 2147483647 h 476"/>
                    <a:gd name="T6" fmla="*/ 2147483647 w 677"/>
                    <a:gd name="T7" fmla="*/ 2147483647 h 476"/>
                    <a:gd name="T8" fmla="*/ 2147483647 w 677"/>
                    <a:gd name="T9" fmla="*/ 2147483647 h 476"/>
                    <a:gd name="T10" fmla="*/ 2147483647 w 677"/>
                    <a:gd name="T11" fmla="*/ 2147483647 h 476"/>
                    <a:gd name="T12" fmla="*/ 2147483647 w 677"/>
                    <a:gd name="T13" fmla="*/ 2147483647 h 476"/>
                    <a:gd name="T14" fmla="*/ 2147483647 w 677"/>
                    <a:gd name="T15" fmla="*/ 2147483647 h 476"/>
                    <a:gd name="T16" fmla="*/ 2147483647 w 677"/>
                    <a:gd name="T17" fmla="*/ 2147483647 h 476"/>
                    <a:gd name="T18" fmla="*/ 2147483647 w 677"/>
                    <a:gd name="T19" fmla="*/ 2147483647 h 476"/>
                    <a:gd name="T20" fmla="*/ 0 w 677"/>
                    <a:gd name="T21" fmla="*/ 2147483647 h 476"/>
                    <a:gd name="T22" fmla="*/ 2147483647 w 677"/>
                    <a:gd name="T23" fmla="*/ 2147483647 h 476"/>
                    <a:gd name="T24" fmla="*/ 2147483647 w 677"/>
                    <a:gd name="T25" fmla="*/ 2147483647 h 476"/>
                    <a:gd name="T26" fmla="*/ 2147483647 w 677"/>
                    <a:gd name="T27" fmla="*/ 2147483647 h 476"/>
                    <a:gd name="T28" fmla="*/ 2147483647 w 677"/>
                    <a:gd name="T29" fmla="*/ 2147483647 h 476"/>
                    <a:gd name="T30" fmla="*/ 2147483647 w 677"/>
                    <a:gd name="T31" fmla="*/ 2147483647 h 476"/>
                    <a:gd name="T32" fmla="*/ 2147483647 w 677"/>
                    <a:gd name="T33" fmla="*/ 2147483647 h 476"/>
                    <a:gd name="T34" fmla="*/ 2147483647 w 677"/>
                    <a:gd name="T35" fmla="*/ 0 h 476"/>
                    <a:gd name="T36" fmla="*/ 2147483647 w 677"/>
                    <a:gd name="T37" fmla="*/ 2147483647 h 476"/>
                    <a:gd name="T38" fmla="*/ 2147483647 w 677"/>
                    <a:gd name="T39" fmla="*/ 2147483647 h 476"/>
                    <a:gd name="T40" fmla="*/ 2147483647 w 677"/>
                    <a:gd name="T41" fmla="*/ 2147483647 h 476"/>
                    <a:gd name="T42" fmla="*/ 2147483647 w 677"/>
                    <a:gd name="T43" fmla="*/ 2147483647 h 476"/>
                    <a:gd name="T44" fmla="*/ 2147483647 w 677"/>
                    <a:gd name="T45" fmla="*/ 2147483647 h 476"/>
                    <a:gd name="T46" fmla="*/ 2147483647 w 677"/>
                    <a:gd name="T47" fmla="*/ 2147483647 h 476"/>
                    <a:gd name="T48" fmla="*/ 2147483647 w 677"/>
                    <a:gd name="T49" fmla="*/ 2147483647 h 476"/>
                    <a:gd name="T50" fmla="*/ 2147483647 w 677"/>
                    <a:gd name="T51" fmla="*/ 2147483647 h 476"/>
                    <a:gd name="T52" fmla="*/ 2147483647 w 677"/>
                    <a:gd name="T53" fmla="*/ 2147483647 h 476"/>
                    <a:gd name="T54" fmla="*/ 2147483647 w 677"/>
                    <a:gd name="T55" fmla="*/ 2147483647 h 476"/>
                    <a:gd name="T56" fmla="*/ 2147483647 w 677"/>
                    <a:gd name="T57" fmla="*/ 2147483647 h 476"/>
                    <a:gd name="T58" fmla="*/ 2147483647 w 677"/>
                    <a:gd name="T59" fmla="*/ 2147483647 h 476"/>
                    <a:gd name="T60" fmla="*/ 2147483647 w 677"/>
                    <a:gd name="T61" fmla="*/ 2147483647 h 476"/>
                    <a:gd name="T62" fmla="*/ 2147483647 w 677"/>
                    <a:gd name="T63" fmla="*/ 2147483647 h 476"/>
                    <a:gd name="T64" fmla="*/ 2147483647 w 677"/>
                    <a:gd name="T65" fmla="*/ 2147483647 h 476"/>
                    <a:gd name="T66" fmla="*/ 2147483647 w 677"/>
                    <a:gd name="T67" fmla="*/ 2147483647 h 476"/>
                    <a:gd name="T68" fmla="*/ 2147483647 w 677"/>
                    <a:gd name="T69" fmla="*/ 2147483647 h 476"/>
                    <a:gd name="T70" fmla="*/ 2147483647 w 677"/>
                    <a:gd name="T71" fmla="*/ 2147483647 h 476"/>
                    <a:gd name="T72" fmla="*/ 2147483647 w 677"/>
                    <a:gd name="T73" fmla="*/ 2147483647 h 476"/>
                    <a:gd name="T74" fmla="*/ 2147483647 w 677"/>
                    <a:gd name="T75" fmla="*/ 2147483647 h 476"/>
                    <a:gd name="T76" fmla="*/ 2147483647 w 677"/>
                    <a:gd name="T77" fmla="*/ 2147483647 h 476"/>
                    <a:gd name="T78" fmla="*/ 2147483647 w 677"/>
                    <a:gd name="T79" fmla="*/ 2147483647 h 476"/>
                    <a:gd name="T80" fmla="*/ 2147483647 w 677"/>
                    <a:gd name="T81" fmla="*/ 2147483647 h 4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7" h="476">
                      <a:moveTo>
                        <a:pt x="200" y="364"/>
                      </a:moveTo>
                      <a:lnTo>
                        <a:pt x="200" y="420"/>
                      </a:lnTo>
                      <a:lnTo>
                        <a:pt x="151" y="429"/>
                      </a:lnTo>
                      <a:lnTo>
                        <a:pt x="175" y="452"/>
                      </a:lnTo>
                      <a:lnTo>
                        <a:pt x="151" y="476"/>
                      </a:lnTo>
                      <a:lnTo>
                        <a:pt x="65" y="472"/>
                      </a:lnTo>
                      <a:lnTo>
                        <a:pt x="33" y="436"/>
                      </a:lnTo>
                      <a:lnTo>
                        <a:pt x="8" y="429"/>
                      </a:lnTo>
                      <a:lnTo>
                        <a:pt x="8" y="341"/>
                      </a:lnTo>
                      <a:lnTo>
                        <a:pt x="17" y="285"/>
                      </a:lnTo>
                      <a:lnTo>
                        <a:pt x="0" y="237"/>
                      </a:lnTo>
                      <a:lnTo>
                        <a:pt x="17" y="214"/>
                      </a:lnTo>
                      <a:lnTo>
                        <a:pt x="17" y="110"/>
                      </a:lnTo>
                      <a:lnTo>
                        <a:pt x="67" y="103"/>
                      </a:lnTo>
                      <a:lnTo>
                        <a:pt x="109" y="63"/>
                      </a:lnTo>
                      <a:lnTo>
                        <a:pt x="175" y="24"/>
                      </a:lnTo>
                      <a:lnTo>
                        <a:pt x="167" y="7"/>
                      </a:lnTo>
                      <a:lnTo>
                        <a:pt x="192" y="0"/>
                      </a:lnTo>
                      <a:lnTo>
                        <a:pt x="217" y="24"/>
                      </a:lnTo>
                      <a:lnTo>
                        <a:pt x="267" y="15"/>
                      </a:lnTo>
                      <a:lnTo>
                        <a:pt x="293" y="39"/>
                      </a:lnTo>
                      <a:lnTo>
                        <a:pt x="343" y="39"/>
                      </a:lnTo>
                      <a:lnTo>
                        <a:pt x="343" y="15"/>
                      </a:lnTo>
                      <a:lnTo>
                        <a:pt x="427" y="7"/>
                      </a:lnTo>
                      <a:lnTo>
                        <a:pt x="443" y="24"/>
                      </a:lnTo>
                      <a:lnTo>
                        <a:pt x="460" y="7"/>
                      </a:lnTo>
                      <a:lnTo>
                        <a:pt x="518" y="7"/>
                      </a:lnTo>
                      <a:lnTo>
                        <a:pt x="577" y="15"/>
                      </a:lnTo>
                      <a:lnTo>
                        <a:pt x="652" y="7"/>
                      </a:lnTo>
                      <a:lnTo>
                        <a:pt x="652" y="47"/>
                      </a:lnTo>
                      <a:lnTo>
                        <a:pt x="643" y="71"/>
                      </a:lnTo>
                      <a:lnTo>
                        <a:pt x="677" y="174"/>
                      </a:lnTo>
                      <a:lnTo>
                        <a:pt x="677" y="198"/>
                      </a:lnTo>
                      <a:lnTo>
                        <a:pt x="652" y="230"/>
                      </a:lnTo>
                      <a:lnTo>
                        <a:pt x="585" y="373"/>
                      </a:lnTo>
                      <a:lnTo>
                        <a:pt x="585" y="396"/>
                      </a:lnTo>
                      <a:lnTo>
                        <a:pt x="468" y="388"/>
                      </a:lnTo>
                      <a:lnTo>
                        <a:pt x="452" y="405"/>
                      </a:lnTo>
                      <a:lnTo>
                        <a:pt x="343" y="405"/>
                      </a:lnTo>
                      <a:lnTo>
                        <a:pt x="343" y="381"/>
                      </a:lnTo>
                      <a:lnTo>
                        <a:pt x="200" y="364"/>
                      </a:lnTo>
                    </a:path>
                  </a:pathLst>
                </a:custGeom>
                <a:solidFill>
                  <a:schemeClr val="accent6">
                    <a:lumMod val="60000"/>
                    <a:lumOff val="40000"/>
                  </a:schemeClr>
                </a:solidFill>
                <a:ln w="12700">
                  <a:solidFill>
                    <a:srgbClr val="000000"/>
                  </a:solidFill>
                  <a:prstDash val="solid"/>
                  <a:round/>
                  <a:headEnd/>
                  <a:tailEnd/>
                </a:ln>
              </p:spPr>
              <p:txBody>
                <a:bodyPr bIns="34638"/>
                <a:lstStyle/>
                <a:p>
                  <a:endParaRPr lang="ja-JP" altLang="en-US" sz="1732"/>
                </a:p>
              </p:txBody>
            </p:sp>
            <p:sp>
              <p:nvSpPr>
                <p:cNvPr id="34" name="Freeform 76">
                  <a:extLst>
                    <a:ext uri="{FF2B5EF4-FFF2-40B4-BE49-F238E27FC236}">
                      <a16:creationId xmlns:a16="http://schemas.microsoft.com/office/drawing/2014/main" id="{3F2076ED-D801-4079-A0FA-D85353E4BB58}"/>
                    </a:ext>
                  </a:extLst>
                </p:cNvPr>
                <p:cNvSpPr>
                  <a:spLocks noChangeAspect="1"/>
                </p:cNvSpPr>
                <p:nvPr/>
              </p:nvSpPr>
              <p:spPr bwMode="auto">
                <a:xfrm>
                  <a:off x="4791075" y="4978400"/>
                  <a:ext cx="871538" cy="654050"/>
                </a:xfrm>
                <a:custGeom>
                  <a:avLst/>
                  <a:gdLst>
                    <a:gd name="T0" fmla="*/ 2147483647 w 549"/>
                    <a:gd name="T1" fmla="*/ 2147483647 h 412"/>
                    <a:gd name="T2" fmla="*/ 2147483647 w 549"/>
                    <a:gd name="T3" fmla="*/ 2147483647 h 412"/>
                    <a:gd name="T4" fmla="*/ 2147483647 w 549"/>
                    <a:gd name="T5" fmla="*/ 0 h 412"/>
                    <a:gd name="T6" fmla="*/ 2147483647 w 549"/>
                    <a:gd name="T7" fmla="*/ 2147483647 h 412"/>
                    <a:gd name="T8" fmla="*/ 2147483647 w 549"/>
                    <a:gd name="T9" fmla="*/ 2147483647 h 412"/>
                    <a:gd name="T10" fmla="*/ 2147483647 w 549"/>
                    <a:gd name="T11" fmla="*/ 2147483647 h 412"/>
                    <a:gd name="T12" fmla="*/ 2147483647 w 549"/>
                    <a:gd name="T13" fmla="*/ 2147483647 h 412"/>
                    <a:gd name="T14" fmla="*/ 2147483647 w 549"/>
                    <a:gd name="T15" fmla="*/ 2147483647 h 412"/>
                    <a:gd name="T16" fmla="*/ 2147483647 w 549"/>
                    <a:gd name="T17" fmla="*/ 2147483647 h 412"/>
                    <a:gd name="T18" fmla="*/ 2147483647 w 549"/>
                    <a:gd name="T19" fmla="*/ 2147483647 h 412"/>
                    <a:gd name="T20" fmla="*/ 0 w 549"/>
                    <a:gd name="T21" fmla="*/ 2147483647 h 412"/>
                    <a:gd name="T22" fmla="*/ 0 w 549"/>
                    <a:gd name="T23" fmla="*/ 2147483647 h 412"/>
                    <a:gd name="T24" fmla="*/ 2147483647 w 549"/>
                    <a:gd name="T25" fmla="*/ 2147483647 h 412"/>
                    <a:gd name="T26" fmla="*/ 2147483647 w 549"/>
                    <a:gd name="T27" fmla="*/ 2147483647 h 412"/>
                    <a:gd name="T28" fmla="*/ 2147483647 w 549"/>
                    <a:gd name="T29" fmla="*/ 2147483647 h 412"/>
                    <a:gd name="T30" fmla="*/ 2147483647 w 549"/>
                    <a:gd name="T31" fmla="*/ 2147483647 h 412"/>
                    <a:gd name="T32" fmla="*/ 2147483647 w 549"/>
                    <a:gd name="T33" fmla="*/ 2147483647 h 412"/>
                    <a:gd name="T34" fmla="*/ 2147483647 w 549"/>
                    <a:gd name="T35" fmla="*/ 2147483647 h 412"/>
                    <a:gd name="T36" fmla="*/ 2147483647 w 549"/>
                    <a:gd name="T37" fmla="*/ 2147483647 h 412"/>
                    <a:gd name="T38" fmla="*/ 2147483647 w 549"/>
                    <a:gd name="T39" fmla="*/ 2147483647 h 412"/>
                    <a:gd name="T40" fmla="*/ 2147483647 w 549"/>
                    <a:gd name="T41" fmla="*/ 2147483647 h 412"/>
                    <a:gd name="T42" fmla="*/ 2147483647 w 549"/>
                    <a:gd name="T43" fmla="*/ 2147483647 h 412"/>
                    <a:gd name="T44" fmla="*/ 2147483647 w 549"/>
                    <a:gd name="T45" fmla="*/ 2147483647 h 412"/>
                    <a:gd name="T46" fmla="*/ 2147483647 w 549"/>
                    <a:gd name="T47" fmla="*/ 2147483647 h 412"/>
                    <a:gd name="T48" fmla="*/ 2147483647 w 549"/>
                    <a:gd name="T49" fmla="*/ 2147483647 h 412"/>
                    <a:gd name="T50" fmla="*/ 2147483647 w 549"/>
                    <a:gd name="T51" fmla="*/ 2147483647 h 412"/>
                    <a:gd name="T52" fmla="*/ 2147483647 w 549"/>
                    <a:gd name="T53" fmla="*/ 2147483647 h 412"/>
                    <a:gd name="T54" fmla="*/ 2147483647 w 549"/>
                    <a:gd name="T55" fmla="*/ 2147483647 h 412"/>
                    <a:gd name="T56" fmla="*/ 2147483647 w 549"/>
                    <a:gd name="T57" fmla="*/ 2147483647 h 412"/>
                    <a:gd name="T58" fmla="*/ 2147483647 w 549"/>
                    <a:gd name="T59" fmla="*/ 2147483647 h 412"/>
                    <a:gd name="T60" fmla="*/ 2147483647 w 549"/>
                    <a:gd name="T61" fmla="*/ 2147483647 h 412"/>
                    <a:gd name="T62" fmla="*/ 2147483647 w 549"/>
                    <a:gd name="T63" fmla="*/ 2147483647 h 412"/>
                    <a:gd name="T64" fmla="*/ 2147483647 w 549"/>
                    <a:gd name="T65" fmla="*/ 2147483647 h 412"/>
                    <a:gd name="T66" fmla="*/ 2147483647 w 549"/>
                    <a:gd name="T67" fmla="*/ 2147483647 h 412"/>
                    <a:gd name="T68" fmla="*/ 2147483647 w 549"/>
                    <a:gd name="T69" fmla="*/ 2147483647 h 412"/>
                    <a:gd name="T70" fmla="*/ 2147483647 w 549"/>
                    <a:gd name="T71" fmla="*/ 2147483647 h 412"/>
                    <a:gd name="T72" fmla="*/ 2147483647 w 549"/>
                    <a:gd name="T73" fmla="*/ 2147483647 h 412"/>
                    <a:gd name="T74" fmla="*/ 2147483647 w 549"/>
                    <a:gd name="T75" fmla="*/ 2147483647 h 412"/>
                    <a:gd name="T76" fmla="*/ 2147483647 w 549"/>
                    <a:gd name="T77" fmla="*/ 2147483647 h 4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49" h="412">
                      <a:moveTo>
                        <a:pt x="306" y="40"/>
                      </a:moveTo>
                      <a:lnTo>
                        <a:pt x="306" y="17"/>
                      </a:lnTo>
                      <a:lnTo>
                        <a:pt x="164" y="0"/>
                      </a:lnTo>
                      <a:lnTo>
                        <a:pt x="164" y="56"/>
                      </a:lnTo>
                      <a:lnTo>
                        <a:pt x="114" y="64"/>
                      </a:lnTo>
                      <a:lnTo>
                        <a:pt x="139" y="88"/>
                      </a:lnTo>
                      <a:lnTo>
                        <a:pt x="114" y="111"/>
                      </a:lnTo>
                      <a:lnTo>
                        <a:pt x="47" y="111"/>
                      </a:lnTo>
                      <a:lnTo>
                        <a:pt x="46" y="173"/>
                      </a:lnTo>
                      <a:lnTo>
                        <a:pt x="46" y="197"/>
                      </a:lnTo>
                      <a:lnTo>
                        <a:pt x="0" y="185"/>
                      </a:lnTo>
                      <a:lnTo>
                        <a:pt x="0" y="219"/>
                      </a:lnTo>
                      <a:lnTo>
                        <a:pt x="44" y="235"/>
                      </a:lnTo>
                      <a:lnTo>
                        <a:pt x="44" y="217"/>
                      </a:lnTo>
                      <a:lnTo>
                        <a:pt x="58" y="221"/>
                      </a:lnTo>
                      <a:lnTo>
                        <a:pt x="58" y="241"/>
                      </a:lnTo>
                      <a:lnTo>
                        <a:pt x="110" y="261"/>
                      </a:lnTo>
                      <a:lnTo>
                        <a:pt x="114" y="289"/>
                      </a:lnTo>
                      <a:lnTo>
                        <a:pt x="82" y="311"/>
                      </a:lnTo>
                      <a:lnTo>
                        <a:pt x="84" y="343"/>
                      </a:lnTo>
                      <a:lnTo>
                        <a:pt x="114" y="341"/>
                      </a:lnTo>
                      <a:lnTo>
                        <a:pt x="131" y="381"/>
                      </a:lnTo>
                      <a:lnTo>
                        <a:pt x="173" y="412"/>
                      </a:lnTo>
                      <a:lnTo>
                        <a:pt x="223" y="412"/>
                      </a:lnTo>
                      <a:lnTo>
                        <a:pt x="256" y="365"/>
                      </a:lnTo>
                      <a:lnTo>
                        <a:pt x="340" y="341"/>
                      </a:lnTo>
                      <a:lnTo>
                        <a:pt x="340" y="317"/>
                      </a:lnTo>
                      <a:lnTo>
                        <a:pt x="423" y="309"/>
                      </a:lnTo>
                      <a:lnTo>
                        <a:pt x="491" y="302"/>
                      </a:lnTo>
                      <a:lnTo>
                        <a:pt x="499" y="278"/>
                      </a:lnTo>
                      <a:lnTo>
                        <a:pt x="491" y="254"/>
                      </a:lnTo>
                      <a:lnTo>
                        <a:pt x="491" y="230"/>
                      </a:lnTo>
                      <a:lnTo>
                        <a:pt x="516" y="214"/>
                      </a:lnTo>
                      <a:lnTo>
                        <a:pt x="549" y="120"/>
                      </a:lnTo>
                      <a:lnTo>
                        <a:pt x="541" y="111"/>
                      </a:lnTo>
                      <a:lnTo>
                        <a:pt x="549" y="32"/>
                      </a:lnTo>
                      <a:lnTo>
                        <a:pt x="432" y="24"/>
                      </a:lnTo>
                      <a:lnTo>
                        <a:pt x="415" y="40"/>
                      </a:lnTo>
                      <a:lnTo>
                        <a:pt x="306" y="40"/>
                      </a:lnTo>
                    </a:path>
                  </a:pathLst>
                </a:custGeom>
                <a:solidFill>
                  <a:schemeClr val="accent6">
                    <a:lumMod val="60000"/>
                    <a:lumOff val="40000"/>
                  </a:schemeClr>
                </a:solidFill>
                <a:ln w="12700">
                  <a:solidFill>
                    <a:srgbClr val="000000"/>
                  </a:solidFill>
                  <a:prstDash val="solid"/>
                  <a:round/>
                  <a:headEnd/>
                  <a:tailEnd/>
                </a:ln>
              </p:spPr>
              <p:txBody>
                <a:bodyPr bIns="34638"/>
                <a:lstStyle/>
                <a:p>
                  <a:endParaRPr lang="ja-JP" altLang="en-US" sz="1732"/>
                </a:p>
              </p:txBody>
            </p:sp>
            <p:sp>
              <p:nvSpPr>
                <p:cNvPr id="35" name="Freeform 77">
                  <a:extLst>
                    <a:ext uri="{FF2B5EF4-FFF2-40B4-BE49-F238E27FC236}">
                      <a16:creationId xmlns:a16="http://schemas.microsoft.com/office/drawing/2014/main" id="{8A52ADE4-49DC-4EAF-B22E-8CDB8D2B28D5}"/>
                    </a:ext>
                  </a:extLst>
                </p:cNvPr>
                <p:cNvSpPr>
                  <a:spLocks noChangeAspect="1"/>
                </p:cNvSpPr>
                <p:nvPr/>
              </p:nvSpPr>
              <p:spPr bwMode="auto">
                <a:xfrm>
                  <a:off x="4945063" y="5581650"/>
                  <a:ext cx="357187" cy="369888"/>
                </a:xfrm>
                <a:custGeom>
                  <a:avLst/>
                  <a:gdLst>
                    <a:gd name="T0" fmla="*/ 2147483647 w 10000"/>
                    <a:gd name="T1" fmla="*/ 2147483647 h 10187"/>
                    <a:gd name="T2" fmla="*/ 2147483647 w 10000"/>
                    <a:gd name="T3" fmla="*/ 0 h 10187"/>
                    <a:gd name="T4" fmla="*/ 0 w 10000"/>
                    <a:gd name="T5" fmla="*/ 2147483647 h 10187"/>
                    <a:gd name="T6" fmla="*/ 2147483647 w 10000"/>
                    <a:gd name="T7" fmla="*/ 2147483647 h 10187"/>
                    <a:gd name="T8" fmla="*/ 2147483647 w 10000"/>
                    <a:gd name="T9" fmla="*/ 2147483647 h 10187"/>
                    <a:gd name="T10" fmla="*/ 2147483647 w 10000"/>
                    <a:gd name="T11" fmla="*/ 2147483647 h 10187"/>
                    <a:gd name="T12" fmla="*/ 2147483647 w 10000"/>
                    <a:gd name="T13" fmla="*/ 2147483647 h 10187"/>
                    <a:gd name="T14" fmla="*/ 2147483647 w 10000"/>
                    <a:gd name="T15" fmla="*/ 2147483647 h 10187"/>
                    <a:gd name="T16" fmla="*/ 2147483647 w 10000"/>
                    <a:gd name="T17" fmla="*/ 2147483647 h 10187"/>
                    <a:gd name="T18" fmla="*/ 2147483647 w 10000"/>
                    <a:gd name="T19" fmla="*/ 2147483647 h 10187"/>
                    <a:gd name="T20" fmla="*/ 2147483647 w 10000"/>
                    <a:gd name="T21" fmla="*/ 2147483647 h 10187"/>
                    <a:gd name="T22" fmla="*/ 2147483647 w 10000"/>
                    <a:gd name="T23" fmla="*/ 2147483647 h 10187"/>
                    <a:gd name="T24" fmla="*/ 2147483647 w 10000"/>
                    <a:gd name="T25" fmla="*/ 2147483647 h 10187"/>
                    <a:gd name="T26" fmla="*/ 2147483647 w 10000"/>
                    <a:gd name="T27" fmla="*/ 2147483647 h 10187"/>
                    <a:gd name="T28" fmla="*/ 2147483647 w 10000"/>
                    <a:gd name="T29" fmla="*/ 2147483647 h 10187"/>
                    <a:gd name="T30" fmla="*/ 2147483647 w 10000"/>
                    <a:gd name="T31" fmla="*/ 2147483647 h 10187"/>
                    <a:gd name="T32" fmla="*/ 2147483647 w 10000"/>
                    <a:gd name="T33" fmla="*/ 2147483647 h 10187"/>
                    <a:gd name="T34" fmla="*/ 2147483647 w 10000"/>
                    <a:gd name="T35" fmla="*/ 2147483647 h 10187"/>
                    <a:gd name="T36" fmla="*/ 2147483647 w 10000"/>
                    <a:gd name="T37" fmla="*/ 2147483647 h 10187"/>
                    <a:gd name="T38" fmla="*/ 2147483647 w 10000"/>
                    <a:gd name="T39" fmla="*/ 0 h 10187"/>
                    <a:gd name="T40" fmla="*/ 2147483647 w 10000"/>
                    <a:gd name="T41" fmla="*/ 2147483647 h 10187"/>
                    <a:gd name="T42" fmla="*/ 2147483647 w 10000"/>
                    <a:gd name="T43" fmla="*/ 2147483647 h 10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000" h="10187">
                      <a:moveTo>
                        <a:pt x="3333" y="1354"/>
                      </a:moveTo>
                      <a:lnTo>
                        <a:pt x="1511" y="0"/>
                      </a:lnTo>
                      <a:lnTo>
                        <a:pt x="0" y="1747"/>
                      </a:lnTo>
                      <a:lnTo>
                        <a:pt x="1111" y="2751"/>
                      </a:lnTo>
                      <a:lnTo>
                        <a:pt x="1111" y="4498"/>
                      </a:lnTo>
                      <a:lnTo>
                        <a:pt x="2223" y="6550"/>
                      </a:lnTo>
                      <a:lnTo>
                        <a:pt x="2578" y="6550"/>
                      </a:lnTo>
                      <a:cubicBezTo>
                        <a:pt x="2697" y="7351"/>
                        <a:pt x="2815" y="8151"/>
                        <a:pt x="2934" y="8952"/>
                      </a:cubicBezTo>
                      <a:lnTo>
                        <a:pt x="3308" y="10187"/>
                      </a:lnTo>
                      <a:lnTo>
                        <a:pt x="5200" y="10000"/>
                      </a:lnTo>
                      <a:lnTo>
                        <a:pt x="5531" y="8952"/>
                      </a:lnTo>
                      <a:cubicBezTo>
                        <a:pt x="5412" y="8224"/>
                        <a:pt x="5675" y="7497"/>
                        <a:pt x="5556" y="6769"/>
                      </a:cubicBezTo>
                      <a:lnTo>
                        <a:pt x="6528" y="6351"/>
                      </a:lnTo>
                      <a:lnTo>
                        <a:pt x="7232" y="7137"/>
                      </a:lnTo>
                      <a:lnTo>
                        <a:pt x="8579" y="6339"/>
                      </a:lnTo>
                      <a:lnTo>
                        <a:pt x="9334" y="4729"/>
                      </a:lnTo>
                      <a:cubicBezTo>
                        <a:pt x="9381" y="4357"/>
                        <a:pt x="9427" y="3984"/>
                        <a:pt x="9474" y="3612"/>
                      </a:cubicBezTo>
                      <a:lnTo>
                        <a:pt x="10000" y="2402"/>
                      </a:lnTo>
                      <a:lnTo>
                        <a:pt x="7777" y="1354"/>
                      </a:lnTo>
                      <a:lnTo>
                        <a:pt x="6667" y="0"/>
                      </a:lnTo>
                      <a:lnTo>
                        <a:pt x="5556" y="1354"/>
                      </a:lnTo>
                      <a:lnTo>
                        <a:pt x="3333" y="1354"/>
                      </a:ln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36" name="Freeform 78">
                  <a:extLst>
                    <a:ext uri="{FF2B5EF4-FFF2-40B4-BE49-F238E27FC236}">
                      <a16:creationId xmlns:a16="http://schemas.microsoft.com/office/drawing/2014/main" id="{185414B3-7542-47B5-952F-E6E344AAB9A9}"/>
                    </a:ext>
                  </a:extLst>
                </p:cNvPr>
                <p:cNvSpPr>
                  <a:spLocks noChangeAspect="1"/>
                </p:cNvSpPr>
                <p:nvPr/>
              </p:nvSpPr>
              <p:spPr bwMode="auto">
                <a:xfrm>
                  <a:off x="4811713" y="5645150"/>
                  <a:ext cx="757237" cy="61118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w 10000"/>
                    <a:gd name="T37" fmla="*/ 2147483647 h 10000"/>
                    <a:gd name="T38" fmla="*/ 2147483647 w 10000"/>
                    <a:gd name="T39" fmla="*/ 0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10000">
                      <a:moveTo>
                        <a:pt x="6020" y="5055"/>
                      </a:moveTo>
                      <a:cubicBezTo>
                        <a:pt x="6587" y="4892"/>
                        <a:pt x="7016" y="4842"/>
                        <a:pt x="7583" y="4679"/>
                      </a:cubicBezTo>
                      <a:cubicBezTo>
                        <a:pt x="7682" y="4875"/>
                        <a:pt x="7783" y="5070"/>
                        <a:pt x="7882" y="5265"/>
                      </a:cubicBezTo>
                      <a:lnTo>
                        <a:pt x="8072" y="5473"/>
                      </a:lnTo>
                      <a:lnTo>
                        <a:pt x="8525" y="5605"/>
                      </a:lnTo>
                      <a:lnTo>
                        <a:pt x="9740" y="6001"/>
                      </a:lnTo>
                      <a:cubicBezTo>
                        <a:pt x="9827" y="6371"/>
                        <a:pt x="9913" y="6742"/>
                        <a:pt x="10000" y="7112"/>
                      </a:cubicBezTo>
                      <a:lnTo>
                        <a:pt x="9952" y="7502"/>
                      </a:lnTo>
                      <a:lnTo>
                        <a:pt x="9341" y="8458"/>
                      </a:lnTo>
                      <a:lnTo>
                        <a:pt x="6310" y="10000"/>
                      </a:lnTo>
                      <a:lnTo>
                        <a:pt x="4906" y="9609"/>
                      </a:lnTo>
                      <a:lnTo>
                        <a:pt x="3693" y="9776"/>
                      </a:lnTo>
                      <a:cubicBezTo>
                        <a:pt x="2701" y="8900"/>
                        <a:pt x="2516" y="9249"/>
                        <a:pt x="1928" y="8986"/>
                      </a:cubicBezTo>
                      <a:lnTo>
                        <a:pt x="1808" y="7472"/>
                      </a:lnTo>
                      <a:lnTo>
                        <a:pt x="880" y="7112"/>
                      </a:lnTo>
                      <a:cubicBezTo>
                        <a:pt x="761" y="6705"/>
                        <a:pt x="643" y="6297"/>
                        <a:pt x="524" y="5889"/>
                      </a:cubicBezTo>
                      <a:cubicBezTo>
                        <a:pt x="466" y="5751"/>
                        <a:pt x="589" y="5611"/>
                        <a:pt x="531" y="5473"/>
                      </a:cubicBezTo>
                      <a:lnTo>
                        <a:pt x="168" y="3418"/>
                      </a:lnTo>
                      <a:lnTo>
                        <a:pt x="0" y="1571"/>
                      </a:lnTo>
                      <a:lnTo>
                        <a:pt x="1710" y="0"/>
                      </a:lnTo>
                      <a:cubicBezTo>
                        <a:pt x="1862" y="212"/>
                        <a:pt x="2151" y="422"/>
                        <a:pt x="2303" y="634"/>
                      </a:cubicBezTo>
                      <a:lnTo>
                        <a:pt x="2234" y="889"/>
                      </a:lnTo>
                      <a:cubicBezTo>
                        <a:pt x="2188" y="1176"/>
                        <a:pt x="2372" y="1408"/>
                        <a:pt x="2326" y="1696"/>
                      </a:cubicBezTo>
                      <a:cubicBezTo>
                        <a:pt x="2429" y="1955"/>
                        <a:pt x="2533" y="2213"/>
                        <a:pt x="2636" y="2472"/>
                      </a:cubicBezTo>
                      <a:lnTo>
                        <a:pt x="2902" y="3012"/>
                      </a:lnTo>
                      <a:cubicBezTo>
                        <a:pt x="2958" y="3368"/>
                        <a:pt x="3058" y="3894"/>
                        <a:pt x="3114" y="4250"/>
                      </a:cubicBezTo>
                      <a:cubicBezTo>
                        <a:pt x="3188" y="4519"/>
                        <a:pt x="3260" y="4788"/>
                        <a:pt x="3334" y="5057"/>
                      </a:cubicBezTo>
                      <a:lnTo>
                        <a:pt x="4046" y="5057"/>
                      </a:lnTo>
                      <a:lnTo>
                        <a:pt x="4382" y="4432"/>
                      </a:lnTo>
                      <a:cubicBezTo>
                        <a:pt x="4311" y="3990"/>
                        <a:pt x="4377" y="3547"/>
                        <a:pt x="4306" y="3105"/>
                      </a:cubicBezTo>
                      <a:lnTo>
                        <a:pt x="4813" y="2684"/>
                      </a:lnTo>
                      <a:cubicBezTo>
                        <a:pt x="4892" y="2842"/>
                        <a:pt x="4973" y="3000"/>
                        <a:pt x="5053" y="3158"/>
                      </a:cubicBezTo>
                      <a:lnTo>
                        <a:pt x="5661" y="3239"/>
                      </a:lnTo>
                      <a:cubicBezTo>
                        <a:pt x="5661" y="4072"/>
                        <a:pt x="5747" y="4445"/>
                        <a:pt x="5747" y="5278"/>
                      </a:cubicBez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37" name="Freeform 80">
                  <a:extLst>
                    <a:ext uri="{FF2B5EF4-FFF2-40B4-BE49-F238E27FC236}">
                      <a16:creationId xmlns:a16="http://schemas.microsoft.com/office/drawing/2014/main" id="{5958AE4E-2CCA-4BAF-835B-499C39F29D35}"/>
                    </a:ext>
                  </a:extLst>
                </p:cNvPr>
                <p:cNvSpPr>
                  <a:spLocks noChangeAspect="1"/>
                </p:cNvSpPr>
                <p:nvPr/>
              </p:nvSpPr>
              <p:spPr bwMode="auto">
                <a:xfrm>
                  <a:off x="5229225" y="6105525"/>
                  <a:ext cx="544513" cy="425450"/>
                </a:xfrm>
                <a:custGeom>
                  <a:avLst/>
                  <a:gdLst>
                    <a:gd name="T0" fmla="*/ 2147483647 w 10000"/>
                    <a:gd name="T1" fmla="*/ 2147483647 h 10000"/>
                    <a:gd name="T2" fmla="*/ 0 w 10000"/>
                    <a:gd name="T3" fmla="*/ 2147483647 h 10000"/>
                    <a:gd name="T4" fmla="*/ 0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0 h 10000"/>
                    <a:gd name="T40" fmla="*/ 2147483647 w 10000"/>
                    <a:gd name="T41" fmla="*/ 2147483647 h 10000"/>
                    <a:gd name="T42" fmla="*/ 2147483647 w 10000"/>
                    <a:gd name="T43" fmla="*/ 2147483647 h 1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000" h="10000">
                      <a:moveTo>
                        <a:pt x="492" y="4123"/>
                      </a:moveTo>
                      <a:lnTo>
                        <a:pt x="0" y="5311"/>
                      </a:lnTo>
                      <a:lnTo>
                        <a:pt x="0" y="6501"/>
                      </a:lnTo>
                      <a:cubicBezTo>
                        <a:pt x="73" y="6496"/>
                        <a:pt x="496" y="6659"/>
                        <a:pt x="569" y="6653"/>
                      </a:cubicBezTo>
                      <a:lnTo>
                        <a:pt x="1027" y="5773"/>
                      </a:lnTo>
                      <a:cubicBezTo>
                        <a:pt x="1990" y="6186"/>
                        <a:pt x="2447" y="6317"/>
                        <a:pt x="2998" y="7398"/>
                      </a:cubicBezTo>
                      <a:cubicBezTo>
                        <a:pt x="3407" y="7666"/>
                        <a:pt x="3903" y="7541"/>
                        <a:pt x="4225" y="8200"/>
                      </a:cubicBezTo>
                      <a:lnTo>
                        <a:pt x="4968" y="8907"/>
                      </a:lnTo>
                      <a:lnTo>
                        <a:pt x="5447" y="9274"/>
                      </a:lnTo>
                      <a:cubicBezTo>
                        <a:pt x="5422" y="9724"/>
                        <a:pt x="6378" y="9550"/>
                        <a:pt x="6353" y="10000"/>
                      </a:cubicBezTo>
                      <a:lnTo>
                        <a:pt x="7724" y="9921"/>
                      </a:lnTo>
                      <a:lnTo>
                        <a:pt x="8763" y="8552"/>
                      </a:lnTo>
                      <a:lnTo>
                        <a:pt x="9684" y="8074"/>
                      </a:lnTo>
                      <a:cubicBezTo>
                        <a:pt x="9769" y="7581"/>
                        <a:pt x="9915" y="7566"/>
                        <a:pt x="10000" y="7074"/>
                      </a:cubicBezTo>
                      <a:lnTo>
                        <a:pt x="9508" y="6194"/>
                      </a:lnTo>
                      <a:lnTo>
                        <a:pt x="9508" y="3547"/>
                      </a:lnTo>
                      <a:lnTo>
                        <a:pt x="8288" y="2358"/>
                      </a:lnTo>
                      <a:lnTo>
                        <a:pt x="7305" y="2358"/>
                      </a:lnTo>
                      <a:lnTo>
                        <a:pt x="6831" y="1476"/>
                      </a:lnTo>
                      <a:lnTo>
                        <a:pt x="6102" y="0"/>
                      </a:lnTo>
                      <a:lnTo>
                        <a:pt x="4800" y="1826"/>
                      </a:lnTo>
                      <a:cubicBezTo>
                        <a:pt x="3343" y="2509"/>
                        <a:pt x="2386" y="2935"/>
                        <a:pt x="929" y="3788"/>
                      </a:cubicBez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38" name="Freeform 81">
                  <a:extLst>
                    <a:ext uri="{FF2B5EF4-FFF2-40B4-BE49-F238E27FC236}">
                      <a16:creationId xmlns:a16="http://schemas.microsoft.com/office/drawing/2014/main" id="{82802B19-649C-46C9-9547-29C08DD18003}"/>
                    </a:ext>
                  </a:extLst>
                </p:cNvPr>
                <p:cNvSpPr>
                  <a:spLocks noChangeAspect="1"/>
                </p:cNvSpPr>
                <p:nvPr/>
              </p:nvSpPr>
              <p:spPr bwMode="auto">
                <a:xfrm>
                  <a:off x="3368675" y="5408613"/>
                  <a:ext cx="1624013" cy="1871662"/>
                </a:xfrm>
                <a:custGeom>
                  <a:avLst/>
                  <a:gdLst>
                    <a:gd name="T0" fmla="*/ 2147483647 w 11800"/>
                    <a:gd name="T1" fmla="*/ 2147483647 h 10000"/>
                    <a:gd name="T2" fmla="*/ 2147483647 w 11800"/>
                    <a:gd name="T3" fmla="*/ 2147483647 h 10000"/>
                    <a:gd name="T4" fmla="*/ 2147483647 w 11800"/>
                    <a:gd name="T5" fmla="*/ 2147483647 h 10000"/>
                    <a:gd name="T6" fmla="*/ 2147483647 w 11800"/>
                    <a:gd name="T7" fmla="*/ 2147483647 h 10000"/>
                    <a:gd name="T8" fmla="*/ 2147483647 w 11800"/>
                    <a:gd name="T9" fmla="*/ 2147483647 h 10000"/>
                    <a:gd name="T10" fmla="*/ 2147483647 w 11800"/>
                    <a:gd name="T11" fmla="*/ 2147483647 h 10000"/>
                    <a:gd name="T12" fmla="*/ 2147483647 w 11800"/>
                    <a:gd name="T13" fmla="*/ 2147483647 h 10000"/>
                    <a:gd name="T14" fmla="*/ 2147483647 w 11800"/>
                    <a:gd name="T15" fmla="*/ 2147483647 h 10000"/>
                    <a:gd name="T16" fmla="*/ 2147483647 w 11800"/>
                    <a:gd name="T17" fmla="*/ 2147483647 h 10000"/>
                    <a:gd name="T18" fmla="*/ 2147483647 w 11800"/>
                    <a:gd name="T19" fmla="*/ 2147483647 h 10000"/>
                    <a:gd name="T20" fmla="*/ 2147483647 w 11800"/>
                    <a:gd name="T21" fmla="*/ 2147483647 h 10000"/>
                    <a:gd name="T22" fmla="*/ 2147483647 w 11800"/>
                    <a:gd name="T23" fmla="*/ 2147483647 h 10000"/>
                    <a:gd name="T24" fmla="*/ 2147483647 w 11800"/>
                    <a:gd name="T25" fmla="*/ 2147483647 h 10000"/>
                    <a:gd name="T26" fmla="*/ 2147483647 w 11800"/>
                    <a:gd name="T27" fmla="*/ 2147483647 h 10000"/>
                    <a:gd name="T28" fmla="*/ 2147483647 w 11800"/>
                    <a:gd name="T29" fmla="*/ 2147483647 h 10000"/>
                    <a:gd name="T30" fmla="*/ 2147483647 w 11800"/>
                    <a:gd name="T31" fmla="*/ 2147483647 h 10000"/>
                    <a:gd name="T32" fmla="*/ 2147483647 w 11800"/>
                    <a:gd name="T33" fmla="*/ 2147483647 h 10000"/>
                    <a:gd name="T34" fmla="*/ 2147483647 w 11800"/>
                    <a:gd name="T35" fmla="*/ 2147483647 h 10000"/>
                    <a:gd name="T36" fmla="*/ 2147483647 w 11800"/>
                    <a:gd name="T37" fmla="*/ 2147483647 h 10000"/>
                    <a:gd name="T38" fmla="*/ 2147483647 w 11800"/>
                    <a:gd name="T39" fmla="*/ 2147483647 h 10000"/>
                    <a:gd name="T40" fmla="*/ 2147483647 w 11800"/>
                    <a:gd name="T41" fmla="*/ 2147483647 h 10000"/>
                    <a:gd name="T42" fmla="*/ 2147483647 w 11800"/>
                    <a:gd name="T43" fmla="*/ 2147483647 h 10000"/>
                    <a:gd name="T44" fmla="*/ 2147483647 w 11800"/>
                    <a:gd name="T45" fmla="*/ 2147483647 h 10000"/>
                    <a:gd name="T46" fmla="*/ 2147483647 w 11800"/>
                    <a:gd name="T47" fmla="*/ 2147483647 h 10000"/>
                    <a:gd name="T48" fmla="*/ 2147483647 w 11800"/>
                    <a:gd name="T49" fmla="*/ 2147483647 h 10000"/>
                    <a:gd name="T50" fmla="*/ 2147483647 w 11800"/>
                    <a:gd name="T51" fmla="*/ 2147483647 h 10000"/>
                    <a:gd name="T52" fmla="*/ 2147483647 w 11800"/>
                    <a:gd name="T53" fmla="*/ 2147483647 h 10000"/>
                    <a:gd name="T54" fmla="*/ 2147483647 w 11800"/>
                    <a:gd name="T55" fmla="*/ 2147483647 h 10000"/>
                    <a:gd name="T56" fmla="*/ 2147483647 w 11800"/>
                    <a:gd name="T57" fmla="*/ 2147483647 h 10000"/>
                    <a:gd name="T58" fmla="*/ 2147483647 w 11800"/>
                    <a:gd name="T59" fmla="*/ 2147483647 h 10000"/>
                    <a:gd name="T60" fmla="*/ 2147483647 w 11800"/>
                    <a:gd name="T61" fmla="*/ 2147483647 h 10000"/>
                    <a:gd name="T62" fmla="*/ 2147483647 w 11800"/>
                    <a:gd name="T63" fmla="*/ 2147483647 h 10000"/>
                    <a:gd name="T64" fmla="*/ 0 w 11800"/>
                    <a:gd name="T65" fmla="*/ 2147483647 h 10000"/>
                    <a:gd name="T66" fmla="*/ 2147483647 w 11800"/>
                    <a:gd name="T67" fmla="*/ 2147483647 h 10000"/>
                    <a:gd name="T68" fmla="*/ 2147483647 w 11800"/>
                    <a:gd name="T69" fmla="*/ 2147483647 h 10000"/>
                    <a:gd name="T70" fmla="*/ 2147483647 w 11800"/>
                    <a:gd name="T71" fmla="*/ 2147483647 h 10000"/>
                    <a:gd name="T72" fmla="*/ 2147483647 w 11800"/>
                    <a:gd name="T73" fmla="*/ 2147483647 h 10000"/>
                    <a:gd name="T74" fmla="*/ 2147483647 w 11800"/>
                    <a:gd name="T75" fmla="*/ 2147483647 h 10000"/>
                    <a:gd name="T76" fmla="*/ 2147483647 w 11800"/>
                    <a:gd name="T77" fmla="*/ 2147483647 h 10000"/>
                    <a:gd name="T78" fmla="*/ 2147483647 w 11800"/>
                    <a:gd name="T79" fmla="*/ 2147483647 h 10000"/>
                    <a:gd name="T80" fmla="*/ 2147483647 w 11800"/>
                    <a:gd name="T81" fmla="*/ 2147483647 h 10000"/>
                    <a:gd name="T82" fmla="*/ 2147483647 w 11800"/>
                    <a:gd name="T83" fmla="*/ 2147483647 h 10000"/>
                    <a:gd name="T84" fmla="*/ 2147483647 w 11800"/>
                    <a:gd name="T85" fmla="*/ 2147483647 h 10000"/>
                    <a:gd name="T86" fmla="*/ 2147483647 w 11800"/>
                    <a:gd name="T87" fmla="*/ 2147483647 h 10000"/>
                    <a:gd name="T88" fmla="*/ 2147483647 w 11800"/>
                    <a:gd name="T89" fmla="*/ 2147483647 h 10000"/>
                    <a:gd name="T90" fmla="*/ 2147483647 w 11800"/>
                    <a:gd name="T91" fmla="*/ 2147483647 h 10000"/>
                    <a:gd name="T92" fmla="*/ 2147483647 w 11800"/>
                    <a:gd name="T93" fmla="*/ 0 h 10000"/>
                    <a:gd name="T94" fmla="*/ 2147483647 w 11800"/>
                    <a:gd name="T95" fmla="*/ 2147483647 h 10000"/>
                    <a:gd name="T96" fmla="*/ 2147483647 w 11800"/>
                    <a:gd name="T97" fmla="*/ 2147483647 h 10000"/>
                    <a:gd name="T98" fmla="*/ 2147483647 w 11800"/>
                    <a:gd name="T99" fmla="*/ 2147483647 h 10000"/>
                    <a:gd name="T100" fmla="*/ 2147483647 w 11800"/>
                    <a:gd name="T101" fmla="*/ 2147483647 h 1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800" h="10000">
                      <a:moveTo>
                        <a:pt x="7301" y="1662"/>
                      </a:moveTo>
                      <a:lnTo>
                        <a:pt x="7982" y="1662"/>
                      </a:lnTo>
                      <a:cubicBezTo>
                        <a:pt x="8009" y="1730"/>
                        <a:pt x="8035" y="1798"/>
                        <a:pt x="8062" y="1866"/>
                      </a:cubicBezTo>
                      <a:lnTo>
                        <a:pt x="8558" y="2205"/>
                      </a:lnTo>
                      <a:lnTo>
                        <a:pt x="9135" y="2205"/>
                      </a:lnTo>
                      <a:cubicBezTo>
                        <a:pt x="9170" y="2338"/>
                        <a:pt x="9204" y="2471"/>
                        <a:pt x="9239" y="2604"/>
                      </a:cubicBezTo>
                      <a:cubicBezTo>
                        <a:pt x="9215" y="2654"/>
                        <a:pt x="9190" y="2703"/>
                        <a:pt x="9166" y="2753"/>
                      </a:cubicBezTo>
                      <a:cubicBezTo>
                        <a:pt x="9289" y="2727"/>
                        <a:pt x="9733" y="2711"/>
                        <a:pt x="9978" y="2668"/>
                      </a:cubicBezTo>
                      <a:cubicBezTo>
                        <a:pt x="10223" y="2625"/>
                        <a:pt x="10485" y="2383"/>
                        <a:pt x="10637" y="2496"/>
                      </a:cubicBezTo>
                      <a:cubicBezTo>
                        <a:pt x="10979" y="2549"/>
                        <a:pt x="10741" y="2656"/>
                        <a:pt x="10890" y="3128"/>
                      </a:cubicBezTo>
                      <a:cubicBezTo>
                        <a:pt x="10995" y="3441"/>
                        <a:pt x="11693" y="3988"/>
                        <a:pt x="11800" y="4354"/>
                      </a:cubicBezTo>
                      <a:cubicBezTo>
                        <a:pt x="11730" y="4757"/>
                        <a:pt x="11531" y="5158"/>
                        <a:pt x="11532" y="5325"/>
                      </a:cubicBezTo>
                      <a:lnTo>
                        <a:pt x="11278" y="5376"/>
                      </a:lnTo>
                      <a:lnTo>
                        <a:pt x="10621" y="5069"/>
                      </a:lnTo>
                      <a:lnTo>
                        <a:pt x="10000" y="4555"/>
                      </a:lnTo>
                      <a:lnTo>
                        <a:pt x="9619" y="4894"/>
                      </a:lnTo>
                      <a:lnTo>
                        <a:pt x="9135" y="5030"/>
                      </a:lnTo>
                      <a:cubicBezTo>
                        <a:pt x="9070" y="5118"/>
                        <a:pt x="9004" y="5205"/>
                        <a:pt x="8939" y="5293"/>
                      </a:cubicBezTo>
                      <a:lnTo>
                        <a:pt x="8270" y="5030"/>
                      </a:lnTo>
                      <a:cubicBezTo>
                        <a:pt x="8235" y="5072"/>
                        <a:pt x="8201" y="5115"/>
                        <a:pt x="8166" y="5157"/>
                      </a:cubicBezTo>
                      <a:lnTo>
                        <a:pt x="8454" y="5768"/>
                      </a:lnTo>
                      <a:lnTo>
                        <a:pt x="8743" y="5903"/>
                      </a:lnTo>
                      <a:lnTo>
                        <a:pt x="8270" y="6438"/>
                      </a:lnTo>
                      <a:cubicBezTo>
                        <a:pt x="8301" y="6548"/>
                        <a:pt x="8331" y="6658"/>
                        <a:pt x="8362" y="6768"/>
                      </a:cubicBezTo>
                      <a:cubicBezTo>
                        <a:pt x="8393" y="6949"/>
                        <a:pt x="8423" y="7130"/>
                        <a:pt x="8454" y="7311"/>
                      </a:cubicBezTo>
                      <a:lnTo>
                        <a:pt x="8743" y="7854"/>
                      </a:lnTo>
                      <a:cubicBezTo>
                        <a:pt x="8808" y="7942"/>
                        <a:pt x="8874" y="8029"/>
                        <a:pt x="8939" y="8117"/>
                      </a:cubicBezTo>
                      <a:cubicBezTo>
                        <a:pt x="8908" y="8185"/>
                        <a:pt x="8878" y="8253"/>
                        <a:pt x="8847" y="8321"/>
                      </a:cubicBezTo>
                      <a:lnTo>
                        <a:pt x="7589" y="9330"/>
                      </a:lnTo>
                      <a:cubicBezTo>
                        <a:pt x="7555" y="9508"/>
                        <a:pt x="7520" y="9686"/>
                        <a:pt x="7486" y="9864"/>
                      </a:cubicBezTo>
                      <a:lnTo>
                        <a:pt x="7589" y="10000"/>
                      </a:lnTo>
                      <a:lnTo>
                        <a:pt x="7197" y="10000"/>
                      </a:lnTo>
                      <a:lnTo>
                        <a:pt x="6136" y="9661"/>
                      </a:lnTo>
                      <a:lnTo>
                        <a:pt x="5940" y="9466"/>
                      </a:lnTo>
                      <a:cubicBezTo>
                        <a:pt x="5878" y="9194"/>
                        <a:pt x="5817" y="8923"/>
                        <a:pt x="5755" y="8651"/>
                      </a:cubicBezTo>
                      <a:lnTo>
                        <a:pt x="5467" y="8321"/>
                      </a:lnTo>
                      <a:lnTo>
                        <a:pt x="4787" y="8049"/>
                      </a:lnTo>
                      <a:lnTo>
                        <a:pt x="4498" y="7778"/>
                      </a:lnTo>
                      <a:cubicBezTo>
                        <a:pt x="4467" y="7577"/>
                        <a:pt x="4437" y="7377"/>
                        <a:pt x="4406" y="7176"/>
                      </a:cubicBezTo>
                      <a:lnTo>
                        <a:pt x="3922" y="7176"/>
                      </a:lnTo>
                      <a:cubicBezTo>
                        <a:pt x="3887" y="6953"/>
                        <a:pt x="3853" y="6729"/>
                        <a:pt x="3818" y="6506"/>
                      </a:cubicBezTo>
                      <a:lnTo>
                        <a:pt x="3633" y="6506"/>
                      </a:lnTo>
                      <a:lnTo>
                        <a:pt x="3633" y="5768"/>
                      </a:lnTo>
                      <a:lnTo>
                        <a:pt x="3437" y="5835"/>
                      </a:lnTo>
                      <a:lnTo>
                        <a:pt x="3437" y="5428"/>
                      </a:lnTo>
                      <a:cubicBezTo>
                        <a:pt x="3372" y="5360"/>
                        <a:pt x="3306" y="5293"/>
                        <a:pt x="3241" y="5225"/>
                      </a:cubicBezTo>
                      <a:lnTo>
                        <a:pt x="2953" y="5157"/>
                      </a:lnTo>
                      <a:lnTo>
                        <a:pt x="3333" y="4894"/>
                      </a:lnTo>
                      <a:cubicBezTo>
                        <a:pt x="3302" y="4826"/>
                        <a:pt x="3272" y="4758"/>
                        <a:pt x="3241" y="4690"/>
                      </a:cubicBezTo>
                      <a:lnTo>
                        <a:pt x="2664" y="4419"/>
                      </a:lnTo>
                      <a:lnTo>
                        <a:pt x="2664" y="4020"/>
                      </a:lnTo>
                      <a:lnTo>
                        <a:pt x="1984" y="3681"/>
                      </a:lnTo>
                      <a:lnTo>
                        <a:pt x="2180" y="3342"/>
                      </a:lnTo>
                      <a:lnTo>
                        <a:pt x="2007" y="3257"/>
                      </a:lnTo>
                      <a:lnTo>
                        <a:pt x="1788" y="3545"/>
                      </a:lnTo>
                      <a:lnTo>
                        <a:pt x="1211" y="3282"/>
                      </a:lnTo>
                      <a:lnTo>
                        <a:pt x="1499" y="2935"/>
                      </a:lnTo>
                      <a:lnTo>
                        <a:pt x="1822" y="3003"/>
                      </a:lnTo>
                      <a:lnTo>
                        <a:pt x="1915" y="2850"/>
                      </a:lnTo>
                      <a:lnTo>
                        <a:pt x="2238" y="2918"/>
                      </a:lnTo>
                      <a:lnTo>
                        <a:pt x="2076" y="3206"/>
                      </a:lnTo>
                      <a:lnTo>
                        <a:pt x="2284" y="3282"/>
                      </a:lnTo>
                      <a:lnTo>
                        <a:pt x="2514" y="2782"/>
                      </a:lnTo>
                      <a:lnTo>
                        <a:pt x="1615" y="2578"/>
                      </a:lnTo>
                      <a:lnTo>
                        <a:pt x="600" y="2595"/>
                      </a:lnTo>
                      <a:lnTo>
                        <a:pt x="0" y="662"/>
                      </a:lnTo>
                      <a:lnTo>
                        <a:pt x="738" y="848"/>
                      </a:lnTo>
                      <a:lnTo>
                        <a:pt x="1107" y="2070"/>
                      </a:lnTo>
                      <a:lnTo>
                        <a:pt x="1522" y="2053"/>
                      </a:lnTo>
                      <a:cubicBezTo>
                        <a:pt x="1438" y="1680"/>
                        <a:pt x="1353" y="1306"/>
                        <a:pt x="1269" y="933"/>
                      </a:cubicBezTo>
                      <a:lnTo>
                        <a:pt x="1684" y="1018"/>
                      </a:lnTo>
                      <a:cubicBezTo>
                        <a:pt x="1707" y="1108"/>
                        <a:pt x="1730" y="1199"/>
                        <a:pt x="1753" y="1289"/>
                      </a:cubicBezTo>
                      <a:lnTo>
                        <a:pt x="1961" y="1306"/>
                      </a:lnTo>
                      <a:lnTo>
                        <a:pt x="2168" y="2171"/>
                      </a:lnTo>
                      <a:lnTo>
                        <a:pt x="2768" y="2256"/>
                      </a:lnTo>
                      <a:cubicBezTo>
                        <a:pt x="2783" y="2194"/>
                        <a:pt x="2799" y="2132"/>
                        <a:pt x="2814" y="2070"/>
                      </a:cubicBezTo>
                      <a:lnTo>
                        <a:pt x="2561" y="2019"/>
                      </a:lnTo>
                      <a:cubicBezTo>
                        <a:pt x="2530" y="1815"/>
                        <a:pt x="2499" y="1612"/>
                        <a:pt x="2468" y="1408"/>
                      </a:cubicBezTo>
                      <a:lnTo>
                        <a:pt x="3368" y="1340"/>
                      </a:lnTo>
                      <a:cubicBezTo>
                        <a:pt x="3376" y="1295"/>
                        <a:pt x="3383" y="1249"/>
                        <a:pt x="3391" y="1204"/>
                      </a:cubicBezTo>
                      <a:lnTo>
                        <a:pt x="2757" y="1187"/>
                      </a:lnTo>
                      <a:lnTo>
                        <a:pt x="2757" y="992"/>
                      </a:lnTo>
                      <a:lnTo>
                        <a:pt x="3437" y="992"/>
                      </a:lnTo>
                      <a:lnTo>
                        <a:pt x="3437" y="789"/>
                      </a:lnTo>
                      <a:lnTo>
                        <a:pt x="2860" y="789"/>
                      </a:lnTo>
                      <a:lnTo>
                        <a:pt x="2099" y="729"/>
                      </a:lnTo>
                      <a:lnTo>
                        <a:pt x="1246" y="577"/>
                      </a:lnTo>
                      <a:cubicBezTo>
                        <a:pt x="1207" y="419"/>
                        <a:pt x="1169" y="260"/>
                        <a:pt x="1130" y="102"/>
                      </a:cubicBezTo>
                      <a:lnTo>
                        <a:pt x="1822" y="187"/>
                      </a:lnTo>
                      <a:lnTo>
                        <a:pt x="2053" y="373"/>
                      </a:lnTo>
                      <a:lnTo>
                        <a:pt x="2664" y="458"/>
                      </a:lnTo>
                      <a:lnTo>
                        <a:pt x="2664" y="254"/>
                      </a:lnTo>
                      <a:lnTo>
                        <a:pt x="2122" y="153"/>
                      </a:lnTo>
                      <a:lnTo>
                        <a:pt x="2122" y="0"/>
                      </a:lnTo>
                      <a:lnTo>
                        <a:pt x="2953" y="51"/>
                      </a:lnTo>
                      <a:lnTo>
                        <a:pt x="4591" y="458"/>
                      </a:lnTo>
                      <a:lnTo>
                        <a:pt x="4879" y="517"/>
                      </a:lnTo>
                      <a:lnTo>
                        <a:pt x="5075" y="517"/>
                      </a:lnTo>
                      <a:lnTo>
                        <a:pt x="5559" y="721"/>
                      </a:lnTo>
                      <a:lnTo>
                        <a:pt x="6044" y="1128"/>
                      </a:lnTo>
                      <a:lnTo>
                        <a:pt x="6436" y="1128"/>
                      </a:lnTo>
                      <a:lnTo>
                        <a:pt x="7301" y="789"/>
                      </a:lnTo>
                      <a:lnTo>
                        <a:pt x="7301" y="166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39" name="Freeform 82">
                  <a:extLst>
                    <a:ext uri="{FF2B5EF4-FFF2-40B4-BE49-F238E27FC236}">
                      <a16:creationId xmlns:a16="http://schemas.microsoft.com/office/drawing/2014/main" id="{51FFFEDB-1D74-47D2-8551-CFEFEBAEA386}"/>
                    </a:ext>
                  </a:extLst>
                </p:cNvPr>
                <p:cNvSpPr>
                  <a:spLocks noChangeAspect="1"/>
                </p:cNvSpPr>
                <p:nvPr/>
              </p:nvSpPr>
              <p:spPr bwMode="auto">
                <a:xfrm>
                  <a:off x="4494213" y="6262688"/>
                  <a:ext cx="317500" cy="639762"/>
                </a:xfrm>
                <a:custGeom>
                  <a:avLst/>
                  <a:gdLst>
                    <a:gd name="T0" fmla="*/ 2147483647 w 345"/>
                    <a:gd name="T1" fmla="*/ 2147483647 h 733"/>
                    <a:gd name="T2" fmla="*/ 2147483647 w 345"/>
                    <a:gd name="T3" fmla="*/ 2147483647 h 733"/>
                    <a:gd name="T4" fmla="*/ 2147483647 w 345"/>
                    <a:gd name="T5" fmla="*/ 2147483647 h 733"/>
                    <a:gd name="T6" fmla="*/ 2147483647 w 345"/>
                    <a:gd name="T7" fmla="*/ 2147483647 h 733"/>
                    <a:gd name="T8" fmla="*/ 2147483647 w 345"/>
                    <a:gd name="T9" fmla="*/ 2147483647 h 733"/>
                    <a:gd name="T10" fmla="*/ 2147483647 w 345"/>
                    <a:gd name="T11" fmla="*/ 2147483647 h 733"/>
                    <a:gd name="T12" fmla="*/ 2147483647 w 345"/>
                    <a:gd name="T13" fmla="*/ 2147483647 h 733"/>
                    <a:gd name="T14" fmla="*/ 2147483647 w 345"/>
                    <a:gd name="T15" fmla="*/ 2147483647 h 733"/>
                    <a:gd name="T16" fmla="*/ 2147483647 w 345"/>
                    <a:gd name="T17" fmla="*/ 2147483647 h 733"/>
                    <a:gd name="T18" fmla="*/ 2147483647 w 345"/>
                    <a:gd name="T19" fmla="*/ 2147483647 h 733"/>
                    <a:gd name="T20" fmla="*/ 2147483647 w 345"/>
                    <a:gd name="T21" fmla="*/ 2147483647 h 733"/>
                    <a:gd name="T22" fmla="*/ 2147483647 w 345"/>
                    <a:gd name="T23" fmla="*/ 2147483647 h 733"/>
                    <a:gd name="T24" fmla="*/ 2147483647 w 345"/>
                    <a:gd name="T25" fmla="*/ 2147483647 h 733"/>
                    <a:gd name="T26" fmla="*/ 2147483647 w 345"/>
                    <a:gd name="T27" fmla="*/ 2147483647 h 733"/>
                    <a:gd name="T28" fmla="*/ 2147483647 w 345"/>
                    <a:gd name="T29" fmla="*/ 2147483647 h 733"/>
                    <a:gd name="T30" fmla="*/ 2147483647 w 345"/>
                    <a:gd name="T31" fmla="*/ 2147483647 h 733"/>
                    <a:gd name="T32" fmla="*/ 2147483647 w 345"/>
                    <a:gd name="T33" fmla="*/ 2147483647 h 733"/>
                    <a:gd name="T34" fmla="*/ 2147483647 w 345"/>
                    <a:gd name="T35" fmla="*/ 2147483647 h 733"/>
                    <a:gd name="T36" fmla="*/ 2147483647 w 345"/>
                    <a:gd name="T37" fmla="*/ 2147483647 h 733"/>
                    <a:gd name="T38" fmla="*/ 2147483647 w 345"/>
                    <a:gd name="T39" fmla="*/ 2147483647 h 733"/>
                    <a:gd name="T40" fmla="*/ 2147483647 w 345"/>
                    <a:gd name="T41" fmla="*/ 0 h 733"/>
                    <a:gd name="T42" fmla="*/ 2147483647 w 345"/>
                    <a:gd name="T43" fmla="*/ 2147483647 h 733"/>
                    <a:gd name="T44" fmla="*/ 2147483647 w 345"/>
                    <a:gd name="T45" fmla="*/ 2147483647 h 733"/>
                    <a:gd name="T46" fmla="*/ 2147483647 w 345"/>
                    <a:gd name="T47" fmla="*/ 2147483647 h 733"/>
                    <a:gd name="T48" fmla="*/ 2147483647 w 345"/>
                    <a:gd name="T49" fmla="*/ 2147483647 h 733"/>
                    <a:gd name="T50" fmla="*/ 2147483647 w 345"/>
                    <a:gd name="T51" fmla="*/ 2147483647 h 733"/>
                    <a:gd name="T52" fmla="*/ 0 w 345"/>
                    <a:gd name="T53" fmla="*/ 2147483647 h 733"/>
                    <a:gd name="T54" fmla="*/ 2147483647 w 345"/>
                    <a:gd name="T55" fmla="*/ 2147483647 h 7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5" h="733">
                      <a:moveTo>
                        <a:pt x="43" y="259"/>
                      </a:moveTo>
                      <a:lnTo>
                        <a:pt x="86" y="288"/>
                      </a:lnTo>
                      <a:lnTo>
                        <a:pt x="15" y="402"/>
                      </a:lnTo>
                      <a:lnTo>
                        <a:pt x="29" y="474"/>
                      </a:lnTo>
                      <a:lnTo>
                        <a:pt x="43" y="575"/>
                      </a:lnTo>
                      <a:lnTo>
                        <a:pt x="58" y="647"/>
                      </a:lnTo>
                      <a:lnTo>
                        <a:pt x="101" y="733"/>
                      </a:lnTo>
                      <a:lnTo>
                        <a:pt x="216" y="647"/>
                      </a:lnTo>
                      <a:lnTo>
                        <a:pt x="230" y="589"/>
                      </a:lnTo>
                      <a:lnTo>
                        <a:pt x="259" y="575"/>
                      </a:lnTo>
                      <a:lnTo>
                        <a:pt x="259" y="532"/>
                      </a:lnTo>
                      <a:lnTo>
                        <a:pt x="245" y="503"/>
                      </a:lnTo>
                      <a:lnTo>
                        <a:pt x="245" y="431"/>
                      </a:lnTo>
                      <a:lnTo>
                        <a:pt x="316" y="431"/>
                      </a:lnTo>
                      <a:lnTo>
                        <a:pt x="273" y="359"/>
                      </a:lnTo>
                      <a:lnTo>
                        <a:pt x="273" y="302"/>
                      </a:lnTo>
                      <a:lnTo>
                        <a:pt x="273" y="158"/>
                      </a:lnTo>
                      <a:lnTo>
                        <a:pt x="345" y="158"/>
                      </a:lnTo>
                      <a:lnTo>
                        <a:pt x="345" y="86"/>
                      </a:lnTo>
                      <a:lnTo>
                        <a:pt x="331" y="43"/>
                      </a:lnTo>
                      <a:lnTo>
                        <a:pt x="273" y="0"/>
                      </a:lnTo>
                      <a:lnTo>
                        <a:pt x="216" y="72"/>
                      </a:lnTo>
                      <a:lnTo>
                        <a:pt x="172" y="86"/>
                      </a:lnTo>
                      <a:lnTo>
                        <a:pt x="144" y="101"/>
                      </a:lnTo>
                      <a:lnTo>
                        <a:pt x="115" y="158"/>
                      </a:lnTo>
                      <a:lnTo>
                        <a:pt x="15" y="101"/>
                      </a:lnTo>
                      <a:lnTo>
                        <a:pt x="0" y="129"/>
                      </a:lnTo>
                      <a:lnTo>
                        <a:pt x="43" y="259"/>
                      </a:ln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40" name="Freeform 83">
                  <a:extLst>
                    <a:ext uri="{FF2B5EF4-FFF2-40B4-BE49-F238E27FC236}">
                      <a16:creationId xmlns:a16="http://schemas.microsoft.com/office/drawing/2014/main" id="{890D983F-5D79-42C1-91C9-2D6F1AB54C34}"/>
                    </a:ext>
                  </a:extLst>
                </p:cNvPr>
                <p:cNvSpPr>
                  <a:spLocks noChangeAspect="1"/>
                </p:cNvSpPr>
                <p:nvPr/>
              </p:nvSpPr>
              <p:spPr bwMode="auto">
                <a:xfrm>
                  <a:off x="4722813" y="6176963"/>
                  <a:ext cx="625475" cy="962025"/>
                </a:xfrm>
                <a:custGeom>
                  <a:avLst/>
                  <a:gdLst>
                    <a:gd name="T0" fmla="*/ 2147483647 w 10037"/>
                    <a:gd name="T1" fmla="*/ 2147483647 h 10184"/>
                    <a:gd name="T2" fmla="*/ 2147483647 w 10037"/>
                    <a:gd name="T3" fmla="*/ 2147483647 h 10184"/>
                    <a:gd name="T4" fmla="*/ 2147483647 w 10037"/>
                    <a:gd name="T5" fmla="*/ 2147483647 h 10184"/>
                    <a:gd name="T6" fmla="*/ 2147483647 w 10037"/>
                    <a:gd name="T7" fmla="*/ 2147483647 h 10184"/>
                    <a:gd name="T8" fmla="*/ 2147483647 w 10037"/>
                    <a:gd name="T9" fmla="*/ 2147483647 h 10184"/>
                    <a:gd name="T10" fmla="*/ 2147483647 w 10037"/>
                    <a:gd name="T11" fmla="*/ 2147483647 h 10184"/>
                    <a:gd name="T12" fmla="*/ 2147483647 w 10037"/>
                    <a:gd name="T13" fmla="*/ 2147483647 h 10184"/>
                    <a:gd name="T14" fmla="*/ 2147483647 w 10037"/>
                    <a:gd name="T15" fmla="*/ 2147483647 h 10184"/>
                    <a:gd name="T16" fmla="*/ 2147483647 w 10037"/>
                    <a:gd name="T17" fmla="*/ 2147483647 h 10184"/>
                    <a:gd name="T18" fmla="*/ 2147483647 w 10037"/>
                    <a:gd name="T19" fmla="*/ 2147483647 h 10184"/>
                    <a:gd name="T20" fmla="*/ 2147483647 w 10037"/>
                    <a:gd name="T21" fmla="*/ 2147483647 h 10184"/>
                    <a:gd name="T22" fmla="*/ 2147483647 w 10037"/>
                    <a:gd name="T23" fmla="*/ 2147483647 h 10184"/>
                    <a:gd name="T24" fmla="*/ 2147483647 w 10037"/>
                    <a:gd name="T25" fmla="*/ 2147483647 h 10184"/>
                    <a:gd name="T26" fmla="*/ 2147483647 w 10037"/>
                    <a:gd name="T27" fmla="*/ 2147483647 h 10184"/>
                    <a:gd name="T28" fmla="*/ 2147483647 w 10037"/>
                    <a:gd name="T29" fmla="*/ 2147483647 h 10184"/>
                    <a:gd name="T30" fmla="*/ 2147483647 w 10037"/>
                    <a:gd name="T31" fmla="*/ 2147483647 h 10184"/>
                    <a:gd name="T32" fmla="*/ 2147483647 w 10037"/>
                    <a:gd name="T33" fmla="*/ 2147483647 h 10184"/>
                    <a:gd name="T34" fmla="*/ 2147483647 w 10037"/>
                    <a:gd name="T35" fmla="*/ 2147483647 h 10184"/>
                    <a:gd name="T36" fmla="*/ 2147483647 w 10037"/>
                    <a:gd name="T37" fmla="*/ 2147483647 h 10184"/>
                    <a:gd name="T38" fmla="*/ 2147483647 w 10037"/>
                    <a:gd name="T39" fmla="*/ 2147483647 h 10184"/>
                    <a:gd name="T40" fmla="*/ 2147483647 w 10037"/>
                    <a:gd name="T41" fmla="*/ 2147483647 h 10184"/>
                    <a:gd name="T42" fmla="*/ 2147483647 w 10037"/>
                    <a:gd name="T43" fmla="*/ 2147483647 h 10184"/>
                    <a:gd name="T44" fmla="*/ 2147483647 w 10037"/>
                    <a:gd name="T45" fmla="*/ 2147483647 h 10184"/>
                    <a:gd name="T46" fmla="*/ 2147483647 w 10037"/>
                    <a:gd name="T47" fmla="*/ 2147483647 h 10184"/>
                    <a:gd name="T48" fmla="*/ 2147483647 w 10037"/>
                    <a:gd name="T49" fmla="*/ 2147483647 h 10184"/>
                    <a:gd name="T50" fmla="*/ 2147483647 w 10037"/>
                    <a:gd name="T51" fmla="*/ 2147483647 h 10184"/>
                    <a:gd name="T52" fmla="*/ 2147483647 w 10037"/>
                    <a:gd name="T53" fmla="*/ 2147483647 h 10184"/>
                    <a:gd name="T54" fmla="*/ 2147483647 w 10037"/>
                    <a:gd name="T55" fmla="*/ 2147483647 h 10184"/>
                    <a:gd name="T56" fmla="*/ 2147483647 w 10037"/>
                    <a:gd name="T57" fmla="*/ 2147483647 h 10184"/>
                    <a:gd name="T58" fmla="*/ 2147483647 w 10037"/>
                    <a:gd name="T59" fmla="*/ 2147483647 h 10184"/>
                    <a:gd name="T60" fmla="*/ 2147483647 w 10037"/>
                    <a:gd name="T61" fmla="*/ 2147483647 h 10184"/>
                    <a:gd name="T62" fmla="*/ 2147483647 w 10037"/>
                    <a:gd name="T63" fmla="*/ 2147483647 h 10184"/>
                    <a:gd name="T64" fmla="*/ 2147483647 w 10037"/>
                    <a:gd name="T65" fmla="*/ 2147483647 h 10184"/>
                    <a:gd name="T66" fmla="*/ 2147483647 w 10037"/>
                    <a:gd name="T67" fmla="*/ 2147483647 h 10184"/>
                    <a:gd name="T68" fmla="*/ 2147483647 w 10037"/>
                    <a:gd name="T69" fmla="*/ 0 h 10184"/>
                    <a:gd name="T70" fmla="*/ 2147483647 w 10037"/>
                    <a:gd name="T71" fmla="*/ 2147483647 h 10184"/>
                    <a:gd name="T72" fmla="*/ 2147483647 w 10037"/>
                    <a:gd name="T73" fmla="*/ 2147483647 h 10184"/>
                    <a:gd name="T74" fmla="*/ 2147483647 w 10037"/>
                    <a:gd name="T75" fmla="*/ 2147483647 h 10184"/>
                    <a:gd name="T76" fmla="*/ 2147483647 w 10037"/>
                    <a:gd name="T77" fmla="*/ 2147483647 h 10184"/>
                    <a:gd name="T78" fmla="*/ 2147483647 w 10037"/>
                    <a:gd name="T79" fmla="*/ 2147483647 h 10184"/>
                    <a:gd name="T80" fmla="*/ 2147483647 w 10037"/>
                    <a:gd name="T81" fmla="*/ 2147483647 h 10184"/>
                    <a:gd name="T82" fmla="*/ 2147483647 w 10037"/>
                    <a:gd name="T83" fmla="*/ 2147483647 h 10184"/>
                    <a:gd name="T84" fmla="*/ 2147483647 w 10037"/>
                    <a:gd name="T85" fmla="*/ 2147483647 h 101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37" h="10184">
                      <a:moveTo>
                        <a:pt x="451" y="3994"/>
                      </a:moveTo>
                      <a:cubicBezTo>
                        <a:pt x="491" y="4015"/>
                        <a:pt x="531" y="4339"/>
                        <a:pt x="571" y="4360"/>
                      </a:cubicBezTo>
                      <a:lnTo>
                        <a:pt x="1136" y="4914"/>
                      </a:lnTo>
                      <a:lnTo>
                        <a:pt x="91" y="4878"/>
                      </a:lnTo>
                      <a:cubicBezTo>
                        <a:pt x="73" y="5028"/>
                        <a:pt x="55" y="5179"/>
                        <a:pt x="37" y="5329"/>
                      </a:cubicBezTo>
                      <a:cubicBezTo>
                        <a:pt x="50" y="5375"/>
                        <a:pt x="-12" y="5523"/>
                        <a:pt x="1" y="5569"/>
                      </a:cubicBezTo>
                      <a:cubicBezTo>
                        <a:pt x="57" y="5745"/>
                        <a:pt x="188" y="5820"/>
                        <a:pt x="244" y="5996"/>
                      </a:cubicBezTo>
                      <a:lnTo>
                        <a:pt x="880" y="6265"/>
                      </a:lnTo>
                      <a:lnTo>
                        <a:pt x="1945" y="6126"/>
                      </a:lnTo>
                      <a:lnTo>
                        <a:pt x="3010" y="6126"/>
                      </a:lnTo>
                      <a:lnTo>
                        <a:pt x="3646" y="6932"/>
                      </a:lnTo>
                      <a:lnTo>
                        <a:pt x="3439" y="7600"/>
                      </a:lnTo>
                      <a:lnTo>
                        <a:pt x="3439" y="8665"/>
                      </a:lnTo>
                      <a:lnTo>
                        <a:pt x="4712" y="9194"/>
                      </a:lnTo>
                      <a:lnTo>
                        <a:pt x="5348" y="9333"/>
                      </a:lnTo>
                      <a:lnTo>
                        <a:pt x="6731" y="10184"/>
                      </a:lnTo>
                      <a:lnTo>
                        <a:pt x="7645" y="9304"/>
                      </a:lnTo>
                      <a:lnTo>
                        <a:pt x="8336" y="9174"/>
                      </a:lnTo>
                      <a:lnTo>
                        <a:pt x="8765" y="8128"/>
                      </a:lnTo>
                      <a:lnTo>
                        <a:pt x="8765" y="6932"/>
                      </a:lnTo>
                      <a:lnTo>
                        <a:pt x="8038" y="5724"/>
                      </a:lnTo>
                      <a:cubicBezTo>
                        <a:pt x="8063" y="5370"/>
                        <a:pt x="8089" y="5016"/>
                        <a:pt x="8114" y="4662"/>
                      </a:cubicBezTo>
                      <a:lnTo>
                        <a:pt x="8821" y="4503"/>
                      </a:lnTo>
                      <a:lnTo>
                        <a:pt x="9552" y="4809"/>
                      </a:lnTo>
                      <a:lnTo>
                        <a:pt x="10037" y="4662"/>
                      </a:lnTo>
                      <a:lnTo>
                        <a:pt x="9765" y="3901"/>
                      </a:lnTo>
                      <a:lnTo>
                        <a:pt x="8543" y="2799"/>
                      </a:lnTo>
                      <a:lnTo>
                        <a:pt x="8972" y="2400"/>
                      </a:lnTo>
                      <a:lnTo>
                        <a:pt x="8329" y="2182"/>
                      </a:lnTo>
                      <a:cubicBezTo>
                        <a:pt x="8299" y="1966"/>
                        <a:pt x="8268" y="1751"/>
                        <a:pt x="8238" y="1535"/>
                      </a:cubicBezTo>
                      <a:lnTo>
                        <a:pt x="8972" y="927"/>
                      </a:lnTo>
                      <a:lnTo>
                        <a:pt x="8782" y="801"/>
                      </a:lnTo>
                      <a:lnTo>
                        <a:pt x="7597" y="610"/>
                      </a:lnTo>
                      <a:lnTo>
                        <a:pt x="5777" y="746"/>
                      </a:lnTo>
                      <a:lnTo>
                        <a:pt x="4504" y="0"/>
                      </a:lnTo>
                      <a:cubicBezTo>
                        <a:pt x="4430" y="355"/>
                        <a:pt x="4357" y="711"/>
                        <a:pt x="4283" y="1066"/>
                      </a:cubicBezTo>
                      <a:lnTo>
                        <a:pt x="3646" y="1335"/>
                      </a:lnTo>
                      <a:lnTo>
                        <a:pt x="4075" y="1733"/>
                      </a:lnTo>
                      <a:lnTo>
                        <a:pt x="4075" y="2400"/>
                      </a:lnTo>
                      <a:lnTo>
                        <a:pt x="2803" y="2400"/>
                      </a:lnTo>
                      <a:lnTo>
                        <a:pt x="1516" y="2276"/>
                      </a:lnTo>
                      <a:lnTo>
                        <a:pt x="505" y="2312"/>
                      </a:lnTo>
                      <a:cubicBezTo>
                        <a:pt x="487" y="2873"/>
                        <a:pt x="469" y="3710"/>
                        <a:pt x="451" y="4271"/>
                      </a:cubicBez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41" name="Freeform 84">
                  <a:extLst>
                    <a:ext uri="{FF2B5EF4-FFF2-40B4-BE49-F238E27FC236}">
                      <a16:creationId xmlns:a16="http://schemas.microsoft.com/office/drawing/2014/main" id="{84F7C1D2-9C68-4A2E-8067-EB574BBABD3E}"/>
                    </a:ext>
                  </a:extLst>
                </p:cNvPr>
                <p:cNvSpPr>
                  <a:spLocks noChangeAspect="1"/>
                </p:cNvSpPr>
                <p:nvPr/>
              </p:nvSpPr>
              <p:spPr bwMode="auto">
                <a:xfrm>
                  <a:off x="4095750" y="6756400"/>
                  <a:ext cx="1579563" cy="1466850"/>
                </a:xfrm>
                <a:custGeom>
                  <a:avLst/>
                  <a:gdLst>
                    <a:gd name="T0" fmla="*/ 2147483647 w 10000"/>
                    <a:gd name="T1" fmla="*/ 2147483647 h 10051"/>
                    <a:gd name="T2" fmla="*/ 2147483647 w 10000"/>
                    <a:gd name="T3" fmla="*/ 2147483647 h 10051"/>
                    <a:gd name="T4" fmla="*/ 2147483647 w 10000"/>
                    <a:gd name="T5" fmla="*/ 2147483647 h 10051"/>
                    <a:gd name="T6" fmla="*/ 2147483647 w 10000"/>
                    <a:gd name="T7" fmla="*/ 2147483647 h 10051"/>
                    <a:gd name="T8" fmla="*/ 2147483647 w 10000"/>
                    <a:gd name="T9" fmla="*/ 2147483647 h 10051"/>
                    <a:gd name="T10" fmla="*/ 2147483647 w 10000"/>
                    <a:gd name="T11" fmla="*/ 2147483647 h 10051"/>
                    <a:gd name="T12" fmla="*/ 2147483647 w 10000"/>
                    <a:gd name="T13" fmla="*/ 2147483647 h 10051"/>
                    <a:gd name="T14" fmla="*/ 2147483647 w 10000"/>
                    <a:gd name="T15" fmla="*/ 2147483647 h 10051"/>
                    <a:gd name="T16" fmla="*/ 2147483647 w 10000"/>
                    <a:gd name="T17" fmla="*/ 2147483647 h 10051"/>
                    <a:gd name="T18" fmla="*/ 2147483647 w 10000"/>
                    <a:gd name="T19" fmla="*/ 2147483647 h 10051"/>
                    <a:gd name="T20" fmla="*/ 2147483647 w 10000"/>
                    <a:gd name="T21" fmla="*/ 2147483647 h 10051"/>
                    <a:gd name="T22" fmla="*/ 2147483647 w 10000"/>
                    <a:gd name="T23" fmla="*/ 2147483647 h 10051"/>
                    <a:gd name="T24" fmla="*/ 2147483647 w 10000"/>
                    <a:gd name="T25" fmla="*/ 2147483647 h 10051"/>
                    <a:gd name="T26" fmla="*/ 2147483647 w 10000"/>
                    <a:gd name="T27" fmla="*/ 2147483647 h 10051"/>
                    <a:gd name="T28" fmla="*/ 2147483647 w 10000"/>
                    <a:gd name="T29" fmla="*/ 2147483647 h 10051"/>
                    <a:gd name="T30" fmla="*/ 2147483647 w 10000"/>
                    <a:gd name="T31" fmla="*/ 2147483647 h 10051"/>
                    <a:gd name="T32" fmla="*/ 2147483647 w 10000"/>
                    <a:gd name="T33" fmla="*/ 2147483647 h 10051"/>
                    <a:gd name="T34" fmla="*/ 2147483647 w 10000"/>
                    <a:gd name="T35" fmla="*/ 2147483647 h 10051"/>
                    <a:gd name="T36" fmla="*/ 2147483647 w 10000"/>
                    <a:gd name="T37" fmla="*/ 2147483647 h 10051"/>
                    <a:gd name="T38" fmla="*/ 2147483647 w 10000"/>
                    <a:gd name="T39" fmla="*/ 2147483647 h 10051"/>
                    <a:gd name="T40" fmla="*/ 2147483647 w 10000"/>
                    <a:gd name="T41" fmla="*/ 2147483647 h 10051"/>
                    <a:gd name="T42" fmla="*/ 2147483647 w 10000"/>
                    <a:gd name="T43" fmla="*/ 2147483647 h 10051"/>
                    <a:gd name="T44" fmla="*/ 0 w 10000"/>
                    <a:gd name="T45" fmla="*/ 2147483647 h 10051"/>
                    <a:gd name="T46" fmla="*/ 2147483647 w 10000"/>
                    <a:gd name="T47" fmla="*/ 2147483647 h 10051"/>
                    <a:gd name="T48" fmla="*/ 2147483647 w 10000"/>
                    <a:gd name="T49" fmla="*/ 2147483647 h 10051"/>
                    <a:gd name="T50" fmla="*/ 2147483647 w 10000"/>
                    <a:gd name="T51" fmla="*/ 2147483647 h 10051"/>
                    <a:gd name="T52" fmla="*/ 2147483647 w 10000"/>
                    <a:gd name="T53" fmla="*/ 2147483647 h 10051"/>
                    <a:gd name="T54" fmla="*/ 2147483647 w 10000"/>
                    <a:gd name="T55" fmla="*/ 2147483647 h 10051"/>
                    <a:gd name="T56" fmla="*/ 2147483647 w 10000"/>
                    <a:gd name="T57" fmla="*/ 2147483647 h 10051"/>
                    <a:gd name="T58" fmla="*/ 2147483647 w 10000"/>
                    <a:gd name="T59" fmla="*/ 2147483647 h 10051"/>
                    <a:gd name="T60" fmla="*/ 2147483647 w 10000"/>
                    <a:gd name="T61" fmla="*/ 2147483647 h 10051"/>
                    <a:gd name="T62" fmla="*/ 2147483647 w 10000"/>
                    <a:gd name="T63" fmla="*/ 2147483647 h 10051"/>
                    <a:gd name="T64" fmla="*/ 2147483647 w 10000"/>
                    <a:gd name="T65" fmla="*/ 2147483647 h 10051"/>
                    <a:gd name="T66" fmla="*/ 2147483647 w 10000"/>
                    <a:gd name="T67" fmla="*/ 2147483647 h 10051"/>
                    <a:gd name="T68" fmla="*/ 2147483647 w 10000"/>
                    <a:gd name="T69" fmla="*/ 2147483647 h 10051"/>
                    <a:gd name="T70" fmla="*/ 2147483647 w 10000"/>
                    <a:gd name="T71" fmla="*/ 2147483647 h 10051"/>
                    <a:gd name="T72" fmla="*/ 2147483647 w 10000"/>
                    <a:gd name="T73" fmla="*/ 2147483647 h 10051"/>
                    <a:gd name="T74" fmla="*/ 2147483647 w 10000"/>
                    <a:gd name="T75" fmla="*/ 2147483647 h 10051"/>
                    <a:gd name="T76" fmla="*/ 2147483647 w 10000"/>
                    <a:gd name="T77" fmla="*/ 2147483647 h 10051"/>
                    <a:gd name="T78" fmla="*/ 2147483647 w 10000"/>
                    <a:gd name="T79" fmla="*/ 2147483647 h 10051"/>
                    <a:gd name="T80" fmla="*/ 2147483647 w 10000"/>
                    <a:gd name="T81" fmla="*/ 0 h 10051"/>
                    <a:gd name="T82" fmla="*/ 2147483647 w 10000"/>
                    <a:gd name="T83" fmla="*/ 2147483647 h 10051"/>
                    <a:gd name="T84" fmla="*/ 2147483647 w 10000"/>
                    <a:gd name="T85" fmla="*/ 2147483647 h 10051"/>
                    <a:gd name="T86" fmla="*/ 2147483647 w 10000"/>
                    <a:gd name="T87" fmla="*/ 2147483647 h 10051"/>
                    <a:gd name="T88" fmla="*/ 2147483647 w 10000"/>
                    <a:gd name="T89" fmla="*/ 2147483647 h 10051"/>
                    <a:gd name="T90" fmla="*/ 2147483647 w 10000"/>
                    <a:gd name="T91" fmla="*/ 2147483647 h 10051"/>
                    <a:gd name="T92" fmla="*/ 2147483647 w 10000"/>
                    <a:gd name="T93" fmla="*/ 2147483647 h 10051"/>
                    <a:gd name="T94" fmla="*/ 2147483647 w 10000"/>
                    <a:gd name="T95" fmla="*/ 2147483647 h 10051"/>
                    <a:gd name="T96" fmla="*/ 2147483647 w 10000"/>
                    <a:gd name="T97" fmla="*/ 2147483647 h 10051"/>
                    <a:gd name="T98" fmla="*/ 2147483647 w 10000"/>
                    <a:gd name="T99" fmla="*/ 2147483647 h 10051"/>
                    <a:gd name="T100" fmla="*/ 2147483647 w 10000"/>
                    <a:gd name="T101" fmla="*/ 2147483647 h 10051"/>
                    <a:gd name="T102" fmla="*/ 2147483647 w 10000"/>
                    <a:gd name="T103" fmla="*/ 2147483647 h 10051"/>
                    <a:gd name="T104" fmla="*/ 2147483647 w 10000"/>
                    <a:gd name="T105" fmla="*/ 2147483647 h 10051"/>
                    <a:gd name="T106" fmla="*/ 2147483647 w 10000"/>
                    <a:gd name="T107" fmla="*/ 2147483647 h 10051"/>
                    <a:gd name="T108" fmla="*/ 2147483647 w 10000"/>
                    <a:gd name="T109" fmla="*/ 2147483647 h 100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000" h="10051">
                      <a:moveTo>
                        <a:pt x="9667" y="5830"/>
                      </a:moveTo>
                      <a:lnTo>
                        <a:pt x="10000" y="5746"/>
                      </a:lnTo>
                      <a:cubicBezTo>
                        <a:pt x="9916" y="6032"/>
                        <a:pt x="9833" y="6318"/>
                        <a:pt x="9749" y="6604"/>
                      </a:cubicBezTo>
                      <a:lnTo>
                        <a:pt x="9077" y="6688"/>
                      </a:lnTo>
                      <a:lnTo>
                        <a:pt x="7564" y="6604"/>
                      </a:lnTo>
                      <a:cubicBezTo>
                        <a:pt x="7510" y="6748"/>
                        <a:pt x="7455" y="6891"/>
                        <a:pt x="7401" y="7035"/>
                      </a:cubicBezTo>
                      <a:lnTo>
                        <a:pt x="6390" y="6951"/>
                      </a:lnTo>
                      <a:lnTo>
                        <a:pt x="6221" y="7125"/>
                      </a:lnTo>
                      <a:lnTo>
                        <a:pt x="5129" y="7209"/>
                      </a:lnTo>
                      <a:lnTo>
                        <a:pt x="4457" y="7467"/>
                      </a:lnTo>
                      <a:lnTo>
                        <a:pt x="4118" y="7899"/>
                      </a:lnTo>
                      <a:lnTo>
                        <a:pt x="3954" y="8246"/>
                      </a:lnTo>
                      <a:lnTo>
                        <a:pt x="3195" y="8672"/>
                      </a:lnTo>
                      <a:lnTo>
                        <a:pt x="2775" y="8672"/>
                      </a:lnTo>
                      <a:lnTo>
                        <a:pt x="2611" y="8930"/>
                      </a:lnTo>
                      <a:lnTo>
                        <a:pt x="2360" y="9020"/>
                      </a:lnTo>
                      <a:lnTo>
                        <a:pt x="1852" y="9451"/>
                      </a:lnTo>
                      <a:lnTo>
                        <a:pt x="1180" y="9973"/>
                      </a:lnTo>
                      <a:lnTo>
                        <a:pt x="841" y="10051"/>
                      </a:lnTo>
                      <a:cubicBezTo>
                        <a:pt x="814" y="9737"/>
                        <a:pt x="786" y="9424"/>
                        <a:pt x="759" y="9110"/>
                      </a:cubicBezTo>
                      <a:lnTo>
                        <a:pt x="502" y="8930"/>
                      </a:lnTo>
                      <a:lnTo>
                        <a:pt x="251" y="8852"/>
                      </a:lnTo>
                      <a:lnTo>
                        <a:pt x="0" y="8246"/>
                      </a:lnTo>
                      <a:cubicBezTo>
                        <a:pt x="58" y="8160"/>
                        <a:pt x="117" y="8075"/>
                        <a:pt x="175" y="7989"/>
                      </a:cubicBezTo>
                      <a:cubicBezTo>
                        <a:pt x="200" y="7815"/>
                        <a:pt x="226" y="7641"/>
                        <a:pt x="251" y="7467"/>
                      </a:cubicBezTo>
                      <a:lnTo>
                        <a:pt x="841" y="7293"/>
                      </a:lnTo>
                      <a:cubicBezTo>
                        <a:pt x="870" y="7151"/>
                        <a:pt x="900" y="7010"/>
                        <a:pt x="929" y="6868"/>
                      </a:cubicBezTo>
                      <a:lnTo>
                        <a:pt x="1268" y="6868"/>
                      </a:lnTo>
                      <a:lnTo>
                        <a:pt x="1682" y="6520"/>
                      </a:lnTo>
                      <a:cubicBezTo>
                        <a:pt x="1766" y="6060"/>
                        <a:pt x="1849" y="5601"/>
                        <a:pt x="1933" y="5141"/>
                      </a:cubicBezTo>
                      <a:lnTo>
                        <a:pt x="2185" y="4535"/>
                      </a:lnTo>
                      <a:lnTo>
                        <a:pt x="2185" y="3588"/>
                      </a:lnTo>
                      <a:lnTo>
                        <a:pt x="2021" y="3588"/>
                      </a:lnTo>
                      <a:cubicBezTo>
                        <a:pt x="1992" y="3530"/>
                        <a:pt x="1962" y="3472"/>
                        <a:pt x="1933" y="3414"/>
                      </a:cubicBezTo>
                      <a:cubicBezTo>
                        <a:pt x="1962" y="3184"/>
                        <a:pt x="1992" y="2955"/>
                        <a:pt x="2021" y="2725"/>
                      </a:cubicBezTo>
                      <a:lnTo>
                        <a:pt x="3113" y="1430"/>
                      </a:lnTo>
                      <a:cubicBezTo>
                        <a:pt x="3140" y="1344"/>
                        <a:pt x="3168" y="1258"/>
                        <a:pt x="3195" y="1172"/>
                      </a:cubicBezTo>
                      <a:cubicBezTo>
                        <a:pt x="3168" y="1114"/>
                        <a:pt x="3140" y="1056"/>
                        <a:pt x="3113" y="998"/>
                      </a:cubicBezTo>
                      <a:lnTo>
                        <a:pt x="3785" y="483"/>
                      </a:lnTo>
                      <a:cubicBezTo>
                        <a:pt x="3812" y="367"/>
                        <a:pt x="3840" y="251"/>
                        <a:pt x="3867" y="135"/>
                      </a:cubicBezTo>
                      <a:lnTo>
                        <a:pt x="4083" y="0"/>
                      </a:lnTo>
                      <a:lnTo>
                        <a:pt x="4303" y="107"/>
                      </a:lnTo>
                      <a:lnTo>
                        <a:pt x="4610" y="34"/>
                      </a:lnTo>
                      <a:lnTo>
                        <a:pt x="5160" y="34"/>
                      </a:lnTo>
                      <a:cubicBezTo>
                        <a:pt x="5233" y="242"/>
                        <a:pt x="5307" y="449"/>
                        <a:pt x="5380" y="657"/>
                      </a:cubicBezTo>
                      <a:cubicBezTo>
                        <a:pt x="5353" y="801"/>
                        <a:pt x="5325" y="944"/>
                        <a:pt x="5298" y="1088"/>
                      </a:cubicBezTo>
                      <a:cubicBezTo>
                        <a:pt x="5314" y="1307"/>
                        <a:pt x="5329" y="1525"/>
                        <a:pt x="5345" y="1744"/>
                      </a:cubicBezTo>
                      <a:lnTo>
                        <a:pt x="5847" y="2001"/>
                      </a:lnTo>
                      <a:lnTo>
                        <a:pt x="6129" y="2158"/>
                      </a:lnTo>
                      <a:lnTo>
                        <a:pt x="6641" y="2641"/>
                      </a:lnTo>
                      <a:lnTo>
                        <a:pt x="7231" y="3240"/>
                      </a:lnTo>
                      <a:lnTo>
                        <a:pt x="7564" y="3240"/>
                      </a:lnTo>
                      <a:lnTo>
                        <a:pt x="8236" y="4020"/>
                      </a:lnTo>
                      <a:lnTo>
                        <a:pt x="8826" y="4104"/>
                      </a:lnTo>
                      <a:lnTo>
                        <a:pt x="9667" y="5830"/>
                      </a:ln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42" name="Freeform 85">
                  <a:extLst>
                    <a:ext uri="{FF2B5EF4-FFF2-40B4-BE49-F238E27FC236}">
                      <a16:creationId xmlns:a16="http://schemas.microsoft.com/office/drawing/2014/main" id="{8D048C98-EFBF-4593-A2D6-ECB229E14A32}"/>
                    </a:ext>
                  </a:extLst>
                </p:cNvPr>
                <p:cNvSpPr>
                  <a:spLocks noChangeAspect="1"/>
                </p:cNvSpPr>
                <p:nvPr/>
              </p:nvSpPr>
              <p:spPr bwMode="auto">
                <a:xfrm>
                  <a:off x="3032125" y="6154738"/>
                  <a:ext cx="598488" cy="534987"/>
                </a:xfrm>
                <a:custGeom>
                  <a:avLst/>
                  <a:gdLst>
                    <a:gd name="T0" fmla="*/ 2147483647 w 377"/>
                    <a:gd name="T1" fmla="*/ 2147483647 h 337"/>
                    <a:gd name="T2" fmla="*/ 2147483647 w 377"/>
                    <a:gd name="T3" fmla="*/ 2147483647 h 337"/>
                    <a:gd name="T4" fmla="*/ 2147483647 w 377"/>
                    <a:gd name="T5" fmla="*/ 2147483647 h 337"/>
                    <a:gd name="T6" fmla="*/ 2147483647 w 377"/>
                    <a:gd name="T7" fmla="*/ 2147483647 h 337"/>
                    <a:gd name="T8" fmla="*/ 0 w 377"/>
                    <a:gd name="T9" fmla="*/ 2147483647 h 337"/>
                    <a:gd name="T10" fmla="*/ 2147483647 w 377"/>
                    <a:gd name="T11" fmla="*/ 2147483647 h 337"/>
                    <a:gd name="T12" fmla="*/ 2147483647 w 377"/>
                    <a:gd name="T13" fmla="*/ 2147483647 h 337"/>
                    <a:gd name="T14" fmla="*/ 2147483647 w 377"/>
                    <a:gd name="T15" fmla="*/ 2147483647 h 337"/>
                    <a:gd name="T16" fmla="*/ 2147483647 w 377"/>
                    <a:gd name="T17" fmla="*/ 2147483647 h 337"/>
                    <a:gd name="T18" fmla="*/ 2147483647 w 377"/>
                    <a:gd name="T19" fmla="*/ 2147483647 h 337"/>
                    <a:gd name="T20" fmla="*/ 2147483647 w 377"/>
                    <a:gd name="T21" fmla="*/ 2147483647 h 337"/>
                    <a:gd name="T22" fmla="*/ 2147483647 w 377"/>
                    <a:gd name="T23" fmla="*/ 2147483647 h 337"/>
                    <a:gd name="T24" fmla="*/ 2147483647 w 377"/>
                    <a:gd name="T25" fmla="*/ 2147483647 h 337"/>
                    <a:gd name="T26" fmla="*/ 2147483647 w 377"/>
                    <a:gd name="T27" fmla="*/ 2147483647 h 337"/>
                    <a:gd name="T28" fmla="*/ 2147483647 w 377"/>
                    <a:gd name="T29" fmla="*/ 2147483647 h 337"/>
                    <a:gd name="T30" fmla="*/ 2147483647 w 377"/>
                    <a:gd name="T31" fmla="*/ 2147483647 h 337"/>
                    <a:gd name="T32" fmla="*/ 2147483647 w 377"/>
                    <a:gd name="T33" fmla="*/ 2147483647 h 337"/>
                    <a:gd name="T34" fmla="*/ 2147483647 w 377"/>
                    <a:gd name="T35" fmla="*/ 2147483647 h 337"/>
                    <a:gd name="T36" fmla="*/ 2147483647 w 377"/>
                    <a:gd name="T37" fmla="*/ 2147483647 h 337"/>
                    <a:gd name="T38" fmla="*/ 2147483647 w 377"/>
                    <a:gd name="T39" fmla="*/ 2147483647 h 337"/>
                    <a:gd name="T40" fmla="*/ 2147483647 w 377"/>
                    <a:gd name="T41" fmla="*/ 2147483647 h 337"/>
                    <a:gd name="T42" fmla="*/ 2147483647 w 377"/>
                    <a:gd name="T43" fmla="*/ 2147483647 h 337"/>
                    <a:gd name="T44" fmla="*/ 2147483647 w 377"/>
                    <a:gd name="T45" fmla="*/ 2147483647 h 337"/>
                    <a:gd name="T46" fmla="*/ 2147483647 w 377"/>
                    <a:gd name="T47" fmla="*/ 2147483647 h 337"/>
                    <a:gd name="T48" fmla="*/ 2147483647 w 377"/>
                    <a:gd name="T49" fmla="*/ 2147483647 h 337"/>
                    <a:gd name="T50" fmla="*/ 2147483647 w 377"/>
                    <a:gd name="T51" fmla="*/ 2147483647 h 337"/>
                    <a:gd name="T52" fmla="*/ 2147483647 w 377"/>
                    <a:gd name="T53" fmla="*/ 2147483647 h 337"/>
                    <a:gd name="T54" fmla="*/ 2147483647 w 377"/>
                    <a:gd name="T55" fmla="*/ 2147483647 h 337"/>
                    <a:gd name="T56" fmla="*/ 2147483647 w 377"/>
                    <a:gd name="T57" fmla="*/ 2147483647 h 337"/>
                    <a:gd name="T58" fmla="*/ 2147483647 w 377"/>
                    <a:gd name="T59" fmla="*/ 2147483647 h 337"/>
                    <a:gd name="T60" fmla="*/ 2147483647 w 377"/>
                    <a:gd name="T61" fmla="*/ 2147483647 h 337"/>
                    <a:gd name="T62" fmla="*/ 2147483647 w 377"/>
                    <a:gd name="T63" fmla="*/ 0 h 337"/>
                    <a:gd name="T64" fmla="*/ 2147483647 w 377"/>
                    <a:gd name="T65" fmla="*/ 2147483647 h 337"/>
                    <a:gd name="T66" fmla="*/ 2147483647 w 377"/>
                    <a:gd name="T67" fmla="*/ 2147483647 h 337"/>
                    <a:gd name="T68" fmla="*/ 2147483647 w 377"/>
                    <a:gd name="T69" fmla="*/ 2147483647 h 337"/>
                    <a:gd name="T70" fmla="*/ 2147483647 w 377"/>
                    <a:gd name="T71" fmla="*/ 2147483647 h 337"/>
                    <a:gd name="T72" fmla="*/ 2147483647 w 377"/>
                    <a:gd name="T73" fmla="*/ 2147483647 h 337"/>
                    <a:gd name="T74" fmla="*/ 2147483647 w 377"/>
                    <a:gd name="T75" fmla="*/ 2147483647 h 337"/>
                    <a:gd name="T76" fmla="*/ 2147483647 w 377"/>
                    <a:gd name="T77" fmla="*/ 2147483647 h 337"/>
                    <a:gd name="T78" fmla="*/ 2147483647 w 377"/>
                    <a:gd name="T79" fmla="*/ 2147483647 h 337"/>
                    <a:gd name="T80" fmla="*/ 2147483647 w 377"/>
                    <a:gd name="T81" fmla="*/ 2147483647 h 337"/>
                    <a:gd name="T82" fmla="*/ 2147483647 w 377"/>
                    <a:gd name="T83" fmla="*/ 2147483647 h 337"/>
                    <a:gd name="T84" fmla="*/ 2147483647 w 377"/>
                    <a:gd name="T85" fmla="*/ 2147483647 h 337"/>
                    <a:gd name="T86" fmla="*/ 2147483647 w 377"/>
                    <a:gd name="T87" fmla="*/ 2147483647 h 337"/>
                    <a:gd name="T88" fmla="*/ 2147483647 w 377"/>
                    <a:gd name="T89" fmla="*/ 2147483647 h 337"/>
                    <a:gd name="T90" fmla="*/ 2147483647 w 377"/>
                    <a:gd name="T91" fmla="*/ 2147483647 h 337"/>
                    <a:gd name="T92" fmla="*/ 2147483647 w 377"/>
                    <a:gd name="T93" fmla="*/ 2147483647 h 337"/>
                    <a:gd name="T94" fmla="*/ 2147483647 w 377"/>
                    <a:gd name="T95" fmla="*/ 2147483647 h 337"/>
                    <a:gd name="T96" fmla="*/ 2147483647 w 377"/>
                    <a:gd name="T97" fmla="*/ 2147483647 h 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37">
                      <a:moveTo>
                        <a:pt x="210" y="297"/>
                      </a:moveTo>
                      <a:lnTo>
                        <a:pt x="201" y="258"/>
                      </a:lnTo>
                      <a:lnTo>
                        <a:pt x="109" y="234"/>
                      </a:lnTo>
                      <a:lnTo>
                        <a:pt x="68" y="210"/>
                      </a:lnTo>
                      <a:lnTo>
                        <a:pt x="0" y="136"/>
                      </a:lnTo>
                      <a:lnTo>
                        <a:pt x="42" y="92"/>
                      </a:lnTo>
                      <a:lnTo>
                        <a:pt x="58" y="104"/>
                      </a:lnTo>
                      <a:lnTo>
                        <a:pt x="60" y="104"/>
                      </a:lnTo>
                      <a:lnTo>
                        <a:pt x="34" y="138"/>
                      </a:lnTo>
                      <a:lnTo>
                        <a:pt x="46" y="150"/>
                      </a:lnTo>
                      <a:lnTo>
                        <a:pt x="68" y="126"/>
                      </a:lnTo>
                      <a:lnTo>
                        <a:pt x="82" y="140"/>
                      </a:lnTo>
                      <a:lnTo>
                        <a:pt x="60" y="162"/>
                      </a:lnTo>
                      <a:lnTo>
                        <a:pt x="78" y="176"/>
                      </a:lnTo>
                      <a:lnTo>
                        <a:pt x="98" y="150"/>
                      </a:lnTo>
                      <a:lnTo>
                        <a:pt x="112" y="162"/>
                      </a:lnTo>
                      <a:lnTo>
                        <a:pt x="98" y="186"/>
                      </a:lnTo>
                      <a:lnTo>
                        <a:pt x="120" y="200"/>
                      </a:lnTo>
                      <a:lnTo>
                        <a:pt x="150" y="172"/>
                      </a:lnTo>
                      <a:lnTo>
                        <a:pt x="182" y="118"/>
                      </a:lnTo>
                      <a:lnTo>
                        <a:pt x="158" y="102"/>
                      </a:lnTo>
                      <a:lnTo>
                        <a:pt x="136" y="116"/>
                      </a:lnTo>
                      <a:lnTo>
                        <a:pt x="122" y="98"/>
                      </a:lnTo>
                      <a:lnTo>
                        <a:pt x="134" y="84"/>
                      </a:lnTo>
                      <a:lnTo>
                        <a:pt x="122" y="72"/>
                      </a:lnTo>
                      <a:lnTo>
                        <a:pt x="108" y="88"/>
                      </a:lnTo>
                      <a:lnTo>
                        <a:pt x="96" y="80"/>
                      </a:lnTo>
                      <a:lnTo>
                        <a:pt x="114" y="62"/>
                      </a:lnTo>
                      <a:lnTo>
                        <a:pt x="104" y="50"/>
                      </a:lnTo>
                      <a:lnTo>
                        <a:pt x="86" y="72"/>
                      </a:lnTo>
                      <a:lnTo>
                        <a:pt x="78" y="50"/>
                      </a:lnTo>
                      <a:lnTo>
                        <a:pt x="122" y="0"/>
                      </a:lnTo>
                      <a:lnTo>
                        <a:pt x="170" y="60"/>
                      </a:lnTo>
                      <a:lnTo>
                        <a:pt x="166" y="100"/>
                      </a:lnTo>
                      <a:lnTo>
                        <a:pt x="186" y="112"/>
                      </a:lnTo>
                      <a:lnTo>
                        <a:pt x="210" y="68"/>
                      </a:lnTo>
                      <a:lnTo>
                        <a:pt x="268" y="92"/>
                      </a:lnTo>
                      <a:lnTo>
                        <a:pt x="302" y="108"/>
                      </a:lnTo>
                      <a:lnTo>
                        <a:pt x="310" y="139"/>
                      </a:lnTo>
                      <a:lnTo>
                        <a:pt x="343" y="124"/>
                      </a:lnTo>
                      <a:lnTo>
                        <a:pt x="377" y="139"/>
                      </a:lnTo>
                      <a:lnTo>
                        <a:pt x="352" y="186"/>
                      </a:lnTo>
                      <a:lnTo>
                        <a:pt x="336" y="186"/>
                      </a:lnTo>
                      <a:lnTo>
                        <a:pt x="318" y="234"/>
                      </a:lnTo>
                      <a:lnTo>
                        <a:pt x="336" y="250"/>
                      </a:lnTo>
                      <a:lnTo>
                        <a:pt x="327" y="281"/>
                      </a:lnTo>
                      <a:lnTo>
                        <a:pt x="302" y="281"/>
                      </a:lnTo>
                      <a:lnTo>
                        <a:pt x="268" y="337"/>
                      </a:lnTo>
                      <a:lnTo>
                        <a:pt x="210" y="297"/>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43" name="Freeform 86">
                  <a:extLst>
                    <a:ext uri="{FF2B5EF4-FFF2-40B4-BE49-F238E27FC236}">
                      <a16:creationId xmlns:a16="http://schemas.microsoft.com/office/drawing/2014/main" id="{9A339120-E168-4EB3-8183-9BBD368F45FF}"/>
                    </a:ext>
                  </a:extLst>
                </p:cNvPr>
                <p:cNvSpPr>
                  <a:spLocks noChangeAspect="1"/>
                </p:cNvSpPr>
                <p:nvPr/>
              </p:nvSpPr>
              <p:spPr bwMode="auto">
                <a:xfrm>
                  <a:off x="3032125" y="6473825"/>
                  <a:ext cx="439738" cy="317500"/>
                </a:xfrm>
                <a:custGeom>
                  <a:avLst/>
                  <a:gdLst>
                    <a:gd name="T0" fmla="*/ 2147483647 w 475"/>
                    <a:gd name="T1" fmla="*/ 2147483647 h 360"/>
                    <a:gd name="T2" fmla="*/ 2147483647 w 475"/>
                    <a:gd name="T3" fmla="*/ 0 h 360"/>
                    <a:gd name="T4" fmla="*/ 0 w 475"/>
                    <a:gd name="T5" fmla="*/ 2147483647 h 360"/>
                    <a:gd name="T6" fmla="*/ 2147483647 w 475"/>
                    <a:gd name="T7" fmla="*/ 2147483647 h 360"/>
                    <a:gd name="T8" fmla="*/ 2147483647 w 475"/>
                    <a:gd name="T9" fmla="*/ 2147483647 h 360"/>
                    <a:gd name="T10" fmla="*/ 2147483647 w 475"/>
                    <a:gd name="T11" fmla="*/ 2147483647 h 360"/>
                    <a:gd name="T12" fmla="*/ 2147483647 w 475"/>
                    <a:gd name="T13" fmla="*/ 2147483647 h 360"/>
                    <a:gd name="T14" fmla="*/ 2147483647 w 475"/>
                    <a:gd name="T15" fmla="*/ 2147483647 h 360"/>
                    <a:gd name="T16" fmla="*/ 2147483647 w 475"/>
                    <a:gd name="T17" fmla="*/ 2147483647 h 360"/>
                    <a:gd name="T18" fmla="*/ 2147483647 w 475"/>
                    <a:gd name="T19" fmla="*/ 2147483647 h 360"/>
                    <a:gd name="T20" fmla="*/ 2147483647 w 475"/>
                    <a:gd name="T21" fmla="*/ 2147483647 h 360"/>
                    <a:gd name="T22" fmla="*/ 2147483647 w 475"/>
                    <a:gd name="T23" fmla="*/ 2147483647 h 3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5" h="360">
                      <a:moveTo>
                        <a:pt x="115" y="15"/>
                      </a:moveTo>
                      <a:lnTo>
                        <a:pt x="43" y="0"/>
                      </a:lnTo>
                      <a:lnTo>
                        <a:pt x="0" y="87"/>
                      </a:lnTo>
                      <a:lnTo>
                        <a:pt x="158" y="144"/>
                      </a:lnTo>
                      <a:lnTo>
                        <a:pt x="432" y="360"/>
                      </a:lnTo>
                      <a:lnTo>
                        <a:pt x="475" y="288"/>
                      </a:lnTo>
                      <a:lnTo>
                        <a:pt x="445" y="230"/>
                      </a:lnTo>
                      <a:lnTo>
                        <a:pt x="359" y="173"/>
                      </a:lnTo>
                      <a:lnTo>
                        <a:pt x="345" y="101"/>
                      </a:lnTo>
                      <a:lnTo>
                        <a:pt x="230" y="72"/>
                      </a:lnTo>
                      <a:lnTo>
                        <a:pt x="172" y="58"/>
                      </a:lnTo>
                      <a:lnTo>
                        <a:pt x="115"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44" name="Freeform 87">
                  <a:extLst>
                    <a:ext uri="{FF2B5EF4-FFF2-40B4-BE49-F238E27FC236}">
                      <a16:creationId xmlns:a16="http://schemas.microsoft.com/office/drawing/2014/main" id="{46BDA685-B8B3-47BC-ACB5-5D3E38BDBFA3}"/>
                    </a:ext>
                  </a:extLst>
                </p:cNvPr>
                <p:cNvSpPr>
                  <a:spLocks noChangeAspect="1"/>
                </p:cNvSpPr>
                <p:nvPr/>
              </p:nvSpPr>
              <p:spPr bwMode="auto">
                <a:xfrm>
                  <a:off x="2924175" y="6537325"/>
                  <a:ext cx="908050" cy="1543050"/>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0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0 h 10000"/>
                    <a:gd name="T78" fmla="*/ 2147483647 w 10000"/>
                    <a:gd name="T79" fmla="*/ 2147483647 h 10000"/>
                    <a:gd name="T80" fmla="*/ 2147483647 w 10000"/>
                    <a:gd name="T81" fmla="*/ 2147483647 h 10000"/>
                    <a:gd name="T82" fmla="*/ 2147483647 w 10000"/>
                    <a:gd name="T83" fmla="*/ 2147483647 h 10000"/>
                    <a:gd name="T84" fmla="*/ 2147483647 w 10000"/>
                    <a:gd name="T85" fmla="*/ 2147483647 h 10000"/>
                    <a:gd name="T86" fmla="*/ 2147483647 w 10000"/>
                    <a:gd name="T87" fmla="*/ 2147483647 h 10000"/>
                    <a:gd name="T88" fmla="*/ 2147483647 w 10000"/>
                    <a:gd name="T89" fmla="*/ 2147483647 h 1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00" h="10000">
                      <a:moveTo>
                        <a:pt x="7220" y="1852"/>
                      </a:moveTo>
                      <a:lnTo>
                        <a:pt x="8409" y="2593"/>
                      </a:lnTo>
                      <a:cubicBezTo>
                        <a:pt x="8357" y="2836"/>
                        <a:pt x="8304" y="3080"/>
                        <a:pt x="8252" y="3323"/>
                      </a:cubicBezTo>
                      <a:lnTo>
                        <a:pt x="8689" y="4383"/>
                      </a:lnTo>
                      <a:lnTo>
                        <a:pt x="8969" y="4630"/>
                      </a:lnTo>
                      <a:lnTo>
                        <a:pt x="9518" y="6337"/>
                      </a:lnTo>
                      <a:cubicBezTo>
                        <a:pt x="9425" y="6608"/>
                        <a:pt x="9219" y="6879"/>
                        <a:pt x="9126" y="7150"/>
                      </a:cubicBezTo>
                      <a:lnTo>
                        <a:pt x="10000" y="7726"/>
                      </a:lnTo>
                      <a:lnTo>
                        <a:pt x="10000" y="8056"/>
                      </a:lnTo>
                      <a:lnTo>
                        <a:pt x="9406" y="9434"/>
                      </a:lnTo>
                      <a:cubicBezTo>
                        <a:pt x="9458" y="9571"/>
                        <a:pt x="9511" y="9709"/>
                        <a:pt x="9563" y="9846"/>
                      </a:cubicBezTo>
                      <a:lnTo>
                        <a:pt x="8531" y="10000"/>
                      </a:lnTo>
                      <a:lnTo>
                        <a:pt x="7517" y="10000"/>
                      </a:lnTo>
                      <a:lnTo>
                        <a:pt x="6503" y="8292"/>
                      </a:lnTo>
                      <a:lnTo>
                        <a:pt x="5927" y="7963"/>
                      </a:lnTo>
                      <a:lnTo>
                        <a:pt x="4710" y="6381"/>
                      </a:lnTo>
                      <a:lnTo>
                        <a:pt x="5185" y="6002"/>
                      </a:lnTo>
                      <a:lnTo>
                        <a:pt x="4895" y="5607"/>
                      </a:lnTo>
                      <a:lnTo>
                        <a:pt x="3584" y="5689"/>
                      </a:lnTo>
                      <a:lnTo>
                        <a:pt x="3129" y="5195"/>
                      </a:lnTo>
                      <a:lnTo>
                        <a:pt x="2413" y="4949"/>
                      </a:lnTo>
                      <a:lnTo>
                        <a:pt x="1976" y="4218"/>
                      </a:lnTo>
                      <a:lnTo>
                        <a:pt x="2126" y="3817"/>
                      </a:lnTo>
                      <a:cubicBezTo>
                        <a:pt x="2122" y="3735"/>
                        <a:pt x="2119" y="3652"/>
                        <a:pt x="2115" y="3570"/>
                      </a:cubicBezTo>
                      <a:lnTo>
                        <a:pt x="1241" y="3158"/>
                      </a:lnTo>
                      <a:lnTo>
                        <a:pt x="1056" y="3246"/>
                      </a:lnTo>
                      <a:lnTo>
                        <a:pt x="70" y="2510"/>
                      </a:lnTo>
                      <a:cubicBezTo>
                        <a:pt x="122" y="2455"/>
                        <a:pt x="175" y="2401"/>
                        <a:pt x="227" y="2346"/>
                      </a:cubicBezTo>
                      <a:lnTo>
                        <a:pt x="0" y="2160"/>
                      </a:lnTo>
                      <a:lnTo>
                        <a:pt x="664" y="1728"/>
                      </a:lnTo>
                      <a:lnTo>
                        <a:pt x="944" y="1852"/>
                      </a:lnTo>
                      <a:lnTo>
                        <a:pt x="1241" y="1698"/>
                      </a:lnTo>
                      <a:lnTo>
                        <a:pt x="804" y="1440"/>
                      </a:lnTo>
                      <a:lnTo>
                        <a:pt x="594" y="1049"/>
                      </a:lnTo>
                      <a:lnTo>
                        <a:pt x="804" y="792"/>
                      </a:lnTo>
                      <a:lnTo>
                        <a:pt x="1538" y="1204"/>
                      </a:lnTo>
                      <a:cubicBezTo>
                        <a:pt x="1561" y="1084"/>
                        <a:pt x="1585" y="964"/>
                        <a:pt x="1608" y="844"/>
                      </a:cubicBezTo>
                      <a:lnTo>
                        <a:pt x="1119" y="473"/>
                      </a:lnTo>
                      <a:lnTo>
                        <a:pt x="1119" y="0"/>
                      </a:lnTo>
                      <a:lnTo>
                        <a:pt x="2710" y="309"/>
                      </a:lnTo>
                      <a:lnTo>
                        <a:pt x="5602" y="1577"/>
                      </a:lnTo>
                      <a:lnTo>
                        <a:pt x="5919" y="1418"/>
                      </a:lnTo>
                      <a:cubicBezTo>
                        <a:pt x="5972" y="1555"/>
                        <a:pt x="5874" y="1561"/>
                        <a:pt x="5927" y="1698"/>
                      </a:cubicBezTo>
                      <a:lnTo>
                        <a:pt x="6913" y="2291"/>
                      </a:lnTo>
                      <a:lnTo>
                        <a:pt x="7332" y="1896"/>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45" name="Freeform 88">
                  <a:extLst>
                    <a:ext uri="{FF2B5EF4-FFF2-40B4-BE49-F238E27FC236}">
                      <a16:creationId xmlns:a16="http://schemas.microsoft.com/office/drawing/2014/main" id="{A2FE5C4A-98B9-4AFD-AC33-136C4B153E9F}"/>
                    </a:ext>
                  </a:extLst>
                </p:cNvPr>
                <p:cNvSpPr>
                  <a:spLocks noChangeAspect="1"/>
                </p:cNvSpPr>
                <p:nvPr/>
              </p:nvSpPr>
              <p:spPr bwMode="auto">
                <a:xfrm>
                  <a:off x="2676525" y="6862763"/>
                  <a:ext cx="941388" cy="13239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0 w 10000"/>
                    <a:gd name="T53" fmla="*/ 2147483647 h 10000"/>
                    <a:gd name="T54" fmla="*/ 2147483647 w 10000"/>
                    <a:gd name="T55" fmla="*/ 0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2147483647 h 10000"/>
                    <a:gd name="T78" fmla="*/ 2147483647 w 10000"/>
                    <a:gd name="T79" fmla="*/ 2147483647 h 10000"/>
                    <a:gd name="T80" fmla="*/ 2147483647 w 10000"/>
                    <a:gd name="T81" fmla="*/ 2147483647 h 10000"/>
                    <a:gd name="T82" fmla="*/ 2147483647 w 10000"/>
                    <a:gd name="T83" fmla="*/ 2147483647 h 10000"/>
                    <a:gd name="T84" fmla="*/ 2147483647 w 10000"/>
                    <a:gd name="T85" fmla="*/ 2147483647 h 10000"/>
                    <a:gd name="T86" fmla="*/ 2147483647 w 10000"/>
                    <a:gd name="T87" fmla="*/ 2147483647 h 10000"/>
                    <a:gd name="T88" fmla="*/ 2147483647 w 10000"/>
                    <a:gd name="T89" fmla="*/ 2147483647 h 1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00" h="10000">
                      <a:moveTo>
                        <a:pt x="8465" y="6954"/>
                      </a:moveTo>
                      <a:lnTo>
                        <a:pt x="9022" y="7338"/>
                      </a:lnTo>
                      <a:lnTo>
                        <a:pt x="10000" y="9329"/>
                      </a:lnTo>
                      <a:lnTo>
                        <a:pt x="9444" y="9436"/>
                      </a:lnTo>
                      <a:lnTo>
                        <a:pt x="9157" y="9820"/>
                      </a:lnTo>
                      <a:lnTo>
                        <a:pt x="8314" y="10000"/>
                      </a:lnTo>
                      <a:lnTo>
                        <a:pt x="7605" y="9904"/>
                      </a:lnTo>
                      <a:lnTo>
                        <a:pt x="7184" y="9329"/>
                      </a:lnTo>
                      <a:lnTo>
                        <a:pt x="5632" y="9245"/>
                      </a:lnTo>
                      <a:cubicBezTo>
                        <a:pt x="5537" y="8833"/>
                        <a:pt x="5441" y="8422"/>
                        <a:pt x="5346" y="8010"/>
                      </a:cubicBezTo>
                      <a:lnTo>
                        <a:pt x="5059" y="7722"/>
                      </a:lnTo>
                      <a:lnTo>
                        <a:pt x="5481" y="7626"/>
                      </a:lnTo>
                      <a:lnTo>
                        <a:pt x="5481" y="7146"/>
                      </a:lnTo>
                      <a:lnTo>
                        <a:pt x="5481" y="6295"/>
                      </a:lnTo>
                      <a:lnTo>
                        <a:pt x="5059" y="6199"/>
                      </a:lnTo>
                      <a:lnTo>
                        <a:pt x="4503" y="5432"/>
                      </a:lnTo>
                      <a:lnTo>
                        <a:pt x="4368" y="4964"/>
                      </a:lnTo>
                      <a:lnTo>
                        <a:pt x="3373" y="3909"/>
                      </a:lnTo>
                      <a:lnTo>
                        <a:pt x="2243" y="3717"/>
                      </a:lnTo>
                      <a:lnTo>
                        <a:pt x="1686" y="3441"/>
                      </a:lnTo>
                      <a:lnTo>
                        <a:pt x="1265" y="3058"/>
                      </a:lnTo>
                      <a:lnTo>
                        <a:pt x="270" y="2398"/>
                      </a:lnTo>
                      <a:lnTo>
                        <a:pt x="607" y="1631"/>
                      </a:lnTo>
                      <a:lnTo>
                        <a:pt x="1417" y="1295"/>
                      </a:lnTo>
                      <a:lnTo>
                        <a:pt x="1282" y="1151"/>
                      </a:lnTo>
                      <a:lnTo>
                        <a:pt x="506" y="1415"/>
                      </a:lnTo>
                      <a:lnTo>
                        <a:pt x="0" y="1031"/>
                      </a:lnTo>
                      <a:lnTo>
                        <a:pt x="1282" y="0"/>
                      </a:lnTo>
                      <a:lnTo>
                        <a:pt x="1855" y="528"/>
                      </a:lnTo>
                      <a:lnTo>
                        <a:pt x="1518" y="1031"/>
                      </a:lnTo>
                      <a:lnTo>
                        <a:pt x="1686" y="1247"/>
                      </a:lnTo>
                      <a:lnTo>
                        <a:pt x="2159" y="1079"/>
                      </a:lnTo>
                      <a:lnTo>
                        <a:pt x="2816" y="588"/>
                      </a:lnTo>
                      <a:lnTo>
                        <a:pt x="3659" y="1343"/>
                      </a:lnTo>
                      <a:lnTo>
                        <a:pt x="3946" y="1343"/>
                      </a:lnTo>
                      <a:lnTo>
                        <a:pt x="4789" y="1823"/>
                      </a:lnTo>
                      <a:lnTo>
                        <a:pt x="4637" y="2110"/>
                      </a:lnTo>
                      <a:lnTo>
                        <a:pt x="4637" y="2578"/>
                      </a:lnTo>
                      <a:lnTo>
                        <a:pt x="5059" y="3441"/>
                      </a:lnTo>
                      <a:lnTo>
                        <a:pt x="5767" y="3717"/>
                      </a:lnTo>
                      <a:lnTo>
                        <a:pt x="6206" y="4237"/>
                      </a:lnTo>
                      <a:lnTo>
                        <a:pt x="7339" y="4086"/>
                      </a:lnTo>
                      <a:lnTo>
                        <a:pt x="7605" y="4580"/>
                      </a:lnTo>
                      <a:lnTo>
                        <a:pt x="7184" y="5048"/>
                      </a:lnTo>
                      <a:lnTo>
                        <a:pt x="8465" y="6954"/>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46" name="Freeform 89">
                  <a:extLst>
                    <a:ext uri="{FF2B5EF4-FFF2-40B4-BE49-F238E27FC236}">
                      <a16:creationId xmlns:a16="http://schemas.microsoft.com/office/drawing/2014/main" id="{2CA5AD62-051D-4C4C-9FFF-922DC313013C}"/>
                    </a:ext>
                  </a:extLst>
                </p:cNvPr>
                <p:cNvSpPr>
                  <a:spLocks noChangeAspect="1"/>
                </p:cNvSpPr>
                <p:nvPr/>
              </p:nvSpPr>
              <p:spPr bwMode="auto">
                <a:xfrm>
                  <a:off x="2740025" y="7356475"/>
                  <a:ext cx="450850" cy="665163"/>
                </a:xfrm>
                <a:custGeom>
                  <a:avLst/>
                  <a:gdLst>
                    <a:gd name="T0" fmla="*/ 2147483647 w 489"/>
                    <a:gd name="T1" fmla="*/ 2147483647 h 762"/>
                    <a:gd name="T2" fmla="*/ 2147483647 w 489"/>
                    <a:gd name="T3" fmla="*/ 2147483647 h 762"/>
                    <a:gd name="T4" fmla="*/ 2147483647 w 489"/>
                    <a:gd name="T5" fmla="*/ 2147483647 h 762"/>
                    <a:gd name="T6" fmla="*/ 0 w 489"/>
                    <a:gd name="T7" fmla="*/ 2147483647 h 762"/>
                    <a:gd name="T8" fmla="*/ 0 w 489"/>
                    <a:gd name="T9" fmla="*/ 2147483647 h 762"/>
                    <a:gd name="T10" fmla="*/ 2147483647 w 489"/>
                    <a:gd name="T11" fmla="*/ 2147483647 h 762"/>
                    <a:gd name="T12" fmla="*/ 2147483647 w 489"/>
                    <a:gd name="T13" fmla="*/ 2147483647 h 762"/>
                    <a:gd name="T14" fmla="*/ 2147483647 w 489"/>
                    <a:gd name="T15" fmla="*/ 2147483647 h 762"/>
                    <a:gd name="T16" fmla="*/ 2147483647 w 489"/>
                    <a:gd name="T17" fmla="*/ 2147483647 h 762"/>
                    <a:gd name="T18" fmla="*/ 2147483647 w 489"/>
                    <a:gd name="T19" fmla="*/ 2147483647 h 762"/>
                    <a:gd name="T20" fmla="*/ 2147483647 w 489"/>
                    <a:gd name="T21" fmla="*/ 2147483647 h 762"/>
                    <a:gd name="T22" fmla="*/ 2147483647 w 489"/>
                    <a:gd name="T23" fmla="*/ 2147483647 h 762"/>
                    <a:gd name="T24" fmla="*/ 2147483647 w 489"/>
                    <a:gd name="T25" fmla="*/ 2147483647 h 762"/>
                    <a:gd name="T26" fmla="*/ 2147483647 w 489"/>
                    <a:gd name="T27" fmla="*/ 2147483647 h 762"/>
                    <a:gd name="T28" fmla="*/ 2147483647 w 489"/>
                    <a:gd name="T29" fmla="*/ 2147483647 h 762"/>
                    <a:gd name="T30" fmla="*/ 2147483647 w 489"/>
                    <a:gd name="T31" fmla="*/ 2147483647 h 762"/>
                    <a:gd name="T32" fmla="*/ 2147483647 w 489"/>
                    <a:gd name="T33" fmla="*/ 2147483647 h 762"/>
                    <a:gd name="T34" fmla="*/ 2147483647 w 489"/>
                    <a:gd name="T35" fmla="*/ 2147483647 h 762"/>
                    <a:gd name="T36" fmla="*/ 2147483647 w 489"/>
                    <a:gd name="T37" fmla="*/ 2147483647 h 762"/>
                    <a:gd name="T38" fmla="*/ 2147483647 w 489"/>
                    <a:gd name="T39" fmla="*/ 2147483647 h 762"/>
                    <a:gd name="T40" fmla="*/ 2147483647 w 489"/>
                    <a:gd name="T41" fmla="*/ 2147483647 h 762"/>
                    <a:gd name="T42" fmla="*/ 2147483647 w 489"/>
                    <a:gd name="T43" fmla="*/ 2147483647 h 762"/>
                    <a:gd name="T44" fmla="*/ 2147483647 w 489"/>
                    <a:gd name="T45" fmla="*/ 0 h 762"/>
                    <a:gd name="T46" fmla="*/ 2147483647 w 489"/>
                    <a:gd name="T47" fmla="*/ 2147483647 h 7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9" h="762">
                      <a:moveTo>
                        <a:pt x="144" y="158"/>
                      </a:moveTo>
                      <a:lnTo>
                        <a:pt x="115" y="130"/>
                      </a:lnTo>
                      <a:lnTo>
                        <a:pt x="43" y="144"/>
                      </a:lnTo>
                      <a:lnTo>
                        <a:pt x="0" y="201"/>
                      </a:lnTo>
                      <a:lnTo>
                        <a:pt x="0" y="302"/>
                      </a:lnTo>
                      <a:lnTo>
                        <a:pt x="72" y="360"/>
                      </a:lnTo>
                      <a:lnTo>
                        <a:pt x="72" y="403"/>
                      </a:lnTo>
                      <a:lnTo>
                        <a:pt x="187" y="504"/>
                      </a:lnTo>
                      <a:lnTo>
                        <a:pt x="216" y="590"/>
                      </a:lnTo>
                      <a:lnTo>
                        <a:pt x="317" y="661"/>
                      </a:lnTo>
                      <a:lnTo>
                        <a:pt x="418" y="661"/>
                      </a:lnTo>
                      <a:lnTo>
                        <a:pt x="403" y="762"/>
                      </a:lnTo>
                      <a:lnTo>
                        <a:pt x="489" y="762"/>
                      </a:lnTo>
                      <a:lnTo>
                        <a:pt x="475" y="648"/>
                      </a:lnTo>
                      <a:lnTo>
                        <a:pt x="446" y="605"/>
                      </a:lnTo>
                      <a:lnTo>
                        <a:pt x="489" y="590"/>
                      </a:lnTo>
                      <a:lnTo>
                        <a:pt x="489" y="388"/>
                      </a:lnTo>
                      <a:lnTo>
                        <a:pt x="446" y="374"/>
                      </a:lnTo>
                      <a:lnTo>
                        <a:pt x="388" y="244"/>
                      </a:lnTo>
                      <a:lnTo>
                        <a:pt x="374" y="187"/>
                      </a:lnTo>
                      <a:lnTo>
                        <a:pt x="274" y="29"/>
                      </a:lnTo>
                      <a:lnTo>
                        <a:pt x="216" y="14"/>
                      </a:lnTo>
                      <a:lnTo>
                        <a:pt x="158" y="0"/>
                      </a:lnTo>
                      <a:lnTo>
                        <a:pt x="144" y="158"/>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47" name="Freeform 90">
                  <a:extLst>
                    <a:ext uri="{FF2B5EF4-FFF2-40B4-BE49-F238E27FC236}">
                      <a16:creationId xmlns:a16="http://schemas.microsoft.com/office/drawing/2014/main" id="{EF37B557-6F26-4DC5-9A60-6FA9A8FFAC16}"/>
                    </a:ext>
                  </a:extLst>
                </p:cNvPr>
                <p:cNvSpPr>
                  <a:spLocks noChangeAspect="1"/>
                </p:cNvSpPr>
                <p:nvPr/>
              </p:nvSpPr>
              <p:spPr bwMode="auto">
                <a:xfrm>
                  <a:off x="2289175" y="7142163"/>
                  <a:ext cx="1103313" cy="1157287"/>
                </a:xfrm>
                <a:custGeom>
                  <a:avLst/>
                  <a:gdLst>
                    <a:gd name="T0" fmla="*/ 2147483647 w 695"/>
                    <a:gd name="T1" fmla="*/ 2147483647 h 729"/>
                    <a:gd name="T2" fmla="*/ 2147483647 w 695"/>
                    <a:gd name="T3" fmla="*/ 2147483647 h 729"/>
                    <a:gd name="T4" fmla="*/ 2147483647 w 695"/>
                    <a:gd name="T5" fmla="*/ 2147483647 h 729"/>
                    <a:gd name="T6" fmla="*/ 2147483647 w 695"/>
                    <a:gd name="T7" fmla="*/ 2147483647 h 729"/>
                    <a:gd name="T8" fmla="*/ 2147483647 w 695"/>
                    <a:gd name="T9" fmla="*/ 2147483647 h 729"/>
                    <a:gd name="T10" fmla="*/ 2147483647 w 695"/>
                    <a:gd name="T11" fmla="*/ 2147483647 h 729"/>
                    <a:gd name="T12" fmla="*/ 2147483647 w 695"/>
                    <a:gd name="T13" fmla="*/ 2147483647 h 729"/>
                    <a:gd name="T14" fmla="*/ 2147483647 w 695"/>
                    <a:gd name="T15" fmla="*/ 2147483647 h 729"/>
                    <a:gd name="T16" fmla="*/ 2147483647 w 695"/>
                    <a:gd name="T17" fmla="*/ 2147483647 h 729"/>
                    <a:gd name="T18" fmla="*/ 2147483647 w 695"/>
                    <a:gd name="T19" fmla="*/ 2147483647 h 729"/>
                    <a:gd name="T20" fmla="*/ 2147483647 w 695"/>
                    <a:gd name="T21" fmla="*/ 2147483647 h 729"/>
                    <a:gd name="T22" fmla="*/ 2147483647 w 695"/>
                    <a:gd name="T23" fmla="*/ 2147483647 h 729"/>
                    <a:gd name="T24" fmla="*/ 2147483647 w 695"/>
                    <a:gd name="T25" fmla="*/ 2147483647 h 729"/>
                    <a:gd name="T26" fmla="*/ 2147483647 w 695"/>
                    <a:gd name="T27" fmla="*/ 2147483647 h 729"/>
                    <a:gd name="T28" fmla="*/ 2147483647 w 695"/>
                    <a:gd name="T29" fmla="*/ 2147483647 h 729"/>
                    <a:gd name="T30" fmla="*/ 2147483647 w 695"/>
                    <a:gd name="T31" fmla="*/ 2147483647 h 729"/>
                    <a:gd name="T32" fmla="*/ 2147483647 w 695"/>
                    <a:gd name="T33" fmla="*/ 2147483647 h 729"/>
                    <a:gd name="T34" fmla="*/ 2147483647 w 695"/>
                    <a:gd name="T35" fmla="*/ 2147483647 h 729"/>
                    <a:gd name="T36" fmla="*/ 2147483647 w 695"/>
                    <a:gd name="T37" fmla="*/ 2147483647 h 729"/>
                    <a:gd name="T38" fmla="*/ 2147483647 w 695"/>
                    <a:gd name="T39" fmla="*/ 2147483647 h 729"/>
                    <a:gd name="T40" fmla="*/ 2147483647 w 695"/>
                    <a:gd name="T41" fmla="*/ 2147483647 h 729"/>
                    <a:gd name="T42" fmla="*/ 2147483647 w 695"/>
                    <a:gd name="T43" fmla="*/ 2147483647 h 729"/>
                    <a:gd name="T44" fmla="*/ 2147483647 w 695"/>
                    <a:gd name="T45" fmla="*/ 2147483647 h 729"/>
                    <a:gd name="T46" fmla="*/ 2147483647 w 695"/>
                    <a:gd name="T47" fmla="*/ 2147483647 h 729"/>
                    <a:gd name="T48" fmla="*/ 2147483647 w 695"/>
                    <a:gd name="T49" fmla="*/ 2147483647 h 729"/>
                    <a:gd name="T50" fmla="*/ 2147483647 w 695"/>
                    <a:gd name="T51" fmla="*/ 2147483647 h 729"/>
                    <a:gd name="T52" fmla="*/ 2147483647 w 695"/>
                    <a:gd name="T53" fmla="*/ 2147483647 h 729"/>
                    <a:gd name="T54" fmla="*/ 2147483647 w 695"/>
                    <a:gd name="T55" fmla="*/ 2147483647 h 729"/>
                    <a:gd name="T56" fmla="*/ 2147483647 w 695"/>
                    <a:gd name="T57" fmla="*/ 2147483647 h 729"/>
                    <a:gd name="T58" fmla="*/ 2147483647 w 695"/>
                    <a:gd name="T59" fmla="*/ 2147483647 h 729"/>
                    <a:gd name="T60" fmla="*/ 2147483647 w 695"/>
                    <a:gd name="T61" fmla="*/ 2147483647 h 729"/>
                    <a:gd name="T62" fmla="*/ 2147483647 w 695"/>
                    <a:gd name="T63" fmla="*/ 2147483647 h 729"/>
                    <a:gd name="T64" fmla="*/ 2147483647 w 695"/>
                    <a:gd name="T65" fmla="*/ 2147483647 h 729"/>
                    <a:gd name="T66" fmla="*/ 2147483647 w 695"/>
                    <a:gd name="T67" fmla="*/ 2147483647 h 729"/>
                    <a:gd name="T68" fmla="*/ 2147483647 w 695"/>
                    <a:gd name="T69" fmla="*/ 2147483647 h 729"/>
                    <a:gd name="T70" fmla="*/ 0 w 695"/>
                    <a:gd name="T71" fmla="*/ 2147483647 h 729"/>
                    <a:gd name="T72" fmla="*/ 2147483647 w 695"/>
                    <a:gd name="T73" fmla="*/ 2147483647 h 729"/>
                    <a:gd name="T74" fmla="*/ 2147483647 w 695"/>
                    <a:gd name="T75" fmla="*/ 2147483647 h 729"/>
                    <a:gd name="T76" fmla="*/ 2147483647 w 695"/>
                    <a:gd name="T77" fmla="*/ 2147483647 h 729"/>
                    <a:gd name="T78" fmla="*/ 2147483647 w 695"/>
                    <a:gd name="T79" fmla="*/ 2147483647 h 729"/>
                    <a:gd name="T80" fmla="*/ 2147483647 w 695"/>
                    <a:gd name="T81" fmla="*/ 2147483647 h 729"/>
                    <a:gd name="T82" fmla="*/ 2147483647 w 695"/>
                    <a:gd name="T83" fmla="*/ 2147483647 h 729"/>
                    <a:gd name="T84" fmla="*/ 2147483647 w 695"/>
                    <a:gd name="T85" fmla="*/ 2147483647 h 729"/>
                    <a:gd name="T86" fmla="*/ 2147483647 w 695"/>
                    <a:gd name="T87" fmla="*/ 2147483647 h 729"/>
                    <a:gd name="T88" fmla="*/ 2147483647 w 695"/>
                    <a:gd name="T89" fmla="*/ 2147483647 h 729"/>
                    <a:gd name="T90" fmla="*/ 2147483647 w 695"/>
                    <a:gd name="T91" fmla="*/ 2147483647 h 729"/>
                    <a:gd name="T92" fmla="*/ 2147483647 w 695"/>
                    <a:gd name="T93" fmla="*/ 2147483647 h 729"/>
                    <a:gd name="T94" fmla="*/ 2147483647 w 695"/>
                    <a:gd name="T95" fmla="*/ 2147483647 h 729"/>
                    <a:gd name="T96" fmla="*/ 2147483647 w 695"/>
                    <a:gd name="T97" fmla="*/ 2147483647 h 729"/>
                    <a:gd name="T98" fmla="*/ 2147483647 w 695"/>
                    <a:gd name="T99" fmla="*/ 2147483647 h 729"/>
                    <a:gd name="T100" fmla="*/ 2147483647 w 695"/>
                    <a:gd name="T101" fmla="*/ 2147483647 h 729"/>
                    <a:gd name="T102" fmla="*/ 2147483647 w 695"/>
                    <a:gd name="T103" fmla="*/ 0 h 729"/>
                    <a:gd name="T104" fmla="*/ 2147483647 w 695"/>
                    <a:gd name="T105" fmla="*/ 2147483647 h 729"/>
                    <a:gd name="T106" fmla="*/ 2147483647 w 695"/>
                    <a:gd name="T107" fmla="*/ 2147483647 h 729"/>
                    <a:gd name="T108" fmla="*/ 2147483647 w 695"/>
                    <a:gd name="T109" fmla="*/ 2147483647 h 729"/>
                    <a:gd name="T110" fmla="*/ 2147483647 w 695"/>
                    <a:gd name="T111" fmla="*/ 2147483647 h 729"/>
                    <a:gd name="T112" fmla="*/ 2147483647 w 695"/>
                    <a:gd name="T113" fmla="*/ 2147483647 h 729"/>
                    <a:gd name="T114" fmla="*/ 2147483647 w 695"/>
                    <a:gd name="T115" fmla="*/ 2147483647 h 729"/>
                    <a:gd name="T116" fmla="*/ 2147483647 w 695"/>
                    <a:gd name="T117" fmla="*/ 2147483647 h 729"/>
                    <a:gd name="T118" fmla="*/ 2147483647 w 695"/>
                    <a:gd name="T119" fmla="*/ 2147483647 h 729"/>
                    <a:gd name="T120" fmla="*/ 2147483647 w 695"/>
                    <a:gd name="T121" fmla="*/ 2147483647 h 7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5" h="729">
                      <a:moveTo>
                        <a:pt x="285" y="301"/>
                      </a:moveTo>
                      <a:lnTo>
                        <a:pt x="327" y="333"/>
                      </a:lnTo>
                      <a:lnTo>
                        <a:pt x="327" y="357"/>
                      </a:lnTo>
                      <a:lnTo>
                        <a:pt x="393" y="412"/>
                      </a:lnTo>
                      <a:lnTo>
                        <a:pt x="410" y="460"/>
                      </a:lnTo>
                      <a:lnTo>
                        <a:pt x="469" y="499"/>
                      </a:lnTo>
                      <a:lnTo>
                        <a:pt x="528" y="499"/>
                      </a:lnTo>
                      <a:lnTo>
                        <a:pt x="519" y="555"/>
                      </a:lnTo>
                      <a:lnTo>
                        <a:pt x="569" y="555"/>
                      </a:lnTo>
                      <a:lnTo>
                        <a:pt x="578" y="595"/>
                      </a:lnTo>
                      <a:lnTo>
                        <a:pt x="670" y="602"/>
                      </a:lnTo>
                      <a:lnTo>
                        <a:pt x="695" y="650"/>
                      </a:lnTo>
                      <a:lnTo>
                        <a:pt x="670" y="658"/>
                      </a:lnTo>
                      <a:lnTo>
                        <a:pt x="662" y="690"/>
                      </a:lnTo>
                      <a:lnTo>
                        <a:pt x="645" y="705"/>
                      </a:lnTo>
                      <a:lnTo>
                        <a:pt x="586" y="722"/>
                      </a:lnTo>
                      <a:lnTo>
                        <a:pt x="553" y="714"/>
                      </a:lnTo>
                      <a:lnTo>
                        <a:pt x="536" y="722"/>
                      </a:lnTo>
                      <a:lnTo>
                        <a:pt x="477" y="729"/>
                      </a:lnTo>
                      <a:lnTo>
                        <a:pt x="435" y="714"/>
                      </a:lnTo>
                      <a:lnTo>
                        <a:pt x="385" y="722"/>
                      </a:lnTo>
                      <a:lnTo>
                        <a:pt x="377" y="705"/>
                      </a:lnTo>
                      <a:lnTo>
                        <a:pt x="318" y="705"/>
                      </a:lnTo>
                      <a:lnTo>
                        <a:pt x="293" y="650"/>
                      </a:lnTo>
                      <a:lnTo>
                        <a:pt x="243" y="650"/>
                      </a:lnTo>
                      <a:lnTo>
                        <a:pt x="218" y="587"/>
                      </a:lnTo>
                      <a:lnTo>
                        <a:pt x="201" y="571"/>
                      </a:lnTo>
                      <a:lnTo>
                        <a:pt x="210" y="516"/>
                      </a:lnTo>
                      <a:lnTo>
                        <a:pt x="126" y="389"/>
                      </a:lnTo>
                      <a:lnTo>
                        <a:pt x="42" y="396"/>
                      </a:lnTo>
                      <a:lnTo>
                        <a:pt x="42" y="365"/>
                      </a:lnTo>
                      <a:lnTo>
                        <a:pt x="96" y="360"/>
                      </a:lnTo>
                      <a:lnTo>
                        <a:pt x="100" y="314"/>
                      </a:lnTo>
                      <a:lnTo>
                        <a:pt x="76" y="286"/>
                      </a:lnTo>
                      <a:lnTo>
                        <a:pt x="25" y="254"/>
                      </a:lnTo>
                      <a:lnTo>
                        <a:pt x="0" y="228"/>
                      </a:lnTo>
                      <a:lnTo>
                        <a:pt x="36" y="198"/>
                      </a:lnTo>
                      <a:lnTo>
                        <a:pt x="38" y="158"/>
                      </a:lnTo>
                      <a:lnTo>
                        <a:pt x="78" y="162"/>
                      </a:lnTo>
                      <a:lnTo>
                        <a:pt x="112" y="134"/>
                      </a:lnTo>
                      <a:lnTo>
                        <a:pt x="148" y="142"/>
                      </a:lnTo>
                      <a:lnTo>
                        <a:pt x="184" y="111"/>
                      </a:lnTo>
                      <a:lnTo>
                        <a:pt x="154" y="74"/>
                      </a:lnTo>
                      <a:lnTo>
                        <a:pt x="180" y="48"/>
                      </a:lnTo>
                      <a:lnTo>
                        <a:pt x="194" y="66"/>
                      </a:lnTo>
                      <a:lnTo>
                        <a:pt x="186" y="78"/>
                      </a:lnTo>
                      <a:lnTo>
                        <a:pt x="196" y="96"/>
                      </a:lnTo>
                      <a:lnTo>
                        <a:pt x="242" y="56"/>
                      </a:lnTo>
                      <a:lnTo>
                        <a:pt x="230" y="40"/>
                      </a:lnTo>
                      <a:lnTo>
                        <a:pt x="216" y="48"/>
                      </a:lnTo>
                      <a:lnTo>
                        <a:pt x="201" y="31"/>
                      </a:lnTo>
                      <a:lnTo>
                        <a:pt x="235" y="0"/>
                      </a:lnTo>
                      <a:lnTo>
                        <a:pt x="260" y="24"/>
                      </a:lnTo>
                      <a:lnTo>
                        <a:pt x="335" y="95"/>
                      </a:lnTo>
                      <a:lnTo>
                        <a:pt x="343" y="111"/>
                      </a:lnTo>
                      <a:lnTo>
                        <a:pt x="377" y="135"/>
                      </a:lnTo>
                      <a:lnTo>
                        <a:pt x="368" y="222"/>
                      </a:lnTo>
                      <a:lnTo>
                        <a:pt x="352" y="206"/>
                      </a:lnTo>
                      <a:lnTo>
                        <a:pt x="310" y="214"/>
                      </a:lnTo>
                      <a:lnTo>
                        <a:pt x="285" y="245"/>
                      </a:lnTo>
                      <a:lnTo>
                        <a:pt x="285" y="301"/>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48" name="Freeform 91">
                  <a:extLst>
                    <a:ext uri="{FF2B5EF4-FFF2-40B4-BE49-F238E27FC236}">
                      <a16:creationId xmlns:a16="http://schemas.microsoft.com/office/drawing/2014/main" id="{7D6B4F60-81F6-4E2C-8D5F-0A53AFA0A471}"/>
                    </a:ext>
                  </a:extLst>
                </p:cNvPr>
                <p:cNvSpPr>
                  <a:spLocks noChangeAspect="1"/>
                </p:cNvSpPr>
                <p:nvPr/>
              </p:nvSpPr>
              <p:spPr bwMode="auto">
                <a:xfrm>
                  <a:off x="1955800" y="7627938"/>
                  <a:ext cx="825500" cy="1011237"/>
                </a:xfrm>
                <a:custGeom>
                  <a:avLst/>
                  <a:gdLst>
                    <a:gd name="T0" fmla="*/ 2147483647 w 520"/>
                    <a:gd name="T1" fmla="*/ 2147483647 h 637"/>
                    <a:gd name="T2" fmla="*/ 2147483647 w 520"/>
                    <a:gd name="T3" fmla="*/ 2147483647 h 637"/>
                    <a:gd name="T4" fmla="*/ 2147483647 w 520"/>
                    <a:gd name="T5" fmla="*/ 2147483647 h 637"/>
                    <a:gd name="T6" fmla="*/ 2147483647 w 520"/>
                    <a:gd name="T7" fmla="*/ 2147483647 h 637"/>
                    <a:gd name="T8" fmla="*/ 2147483647 w 520"/>
                    <a:gd name="T9" fmla="*/ 2147483647 h 637"/>
                    <a:gd name="T10" fmla="*/ 2147483647 w 520"/>
                    <a:gd name="T11" fmla="*/ 2147483647 h 637"/>
                    <a:gd name="T12" fmla="*/ 2147483647 w 520"/>
                    <a:gd name="T13" fmla="*/ 2147483647 h 637"/>
                    <a:gd name="T14" fmla="*/ 2147483647 w 520"/>
                    <a:gd name="T15" fmla="*/ 2147483647 h 637"/>
                    <a:gd name="T16" fmla="*/ 2147483647 w 520"/>
                    <a:gd name="T17" fmla="*/ 2147483647 h 637"/>
                    <a:gd name="T18" fmla="*/ 2147483647 w 520"/>
                    <a:gd name="T19" fmla="*/ 2147483647 h 637"/>
                    <a:gd name="T20" fmla="*/ 2147483647 w 520"/>
                    <a:gd name="T21" fmla="*/ 2147483647 h 637"/>
                    <a:gd name="T22" fmla="*/ 2147483647 w 520"/>
                    <a:gd name="T23" fmla="*/ 2147483647 h 637"/>
                    <a:gd name="T24" fmla="*/ 2147483647 w 520"/>
                    <a:gd name="T25" fmla="*/ 2147483647 h 637"/>
                    <a:gd name="T26" fmla="*/ 2147483647 w 520"/>
                    <a:gd name="T27" fmla="*/ 2147483647 h 637"/>
                    <a:gd name="T28" fmla="*/ 2147483647 w 520"/>
                    <a:gd name="T29" fmla="*/ 2147483647 h 637"/>
                    <a:gd name="T30" fmla="*/ 2147483647 w 520"/>
                    <a:gd name="T31" fmla="*/ 2147483647 h 637"/>
                    <a:gd name="T32" fmla="*/ 2147483647 w 520"/>
                    <a:gd name="T33" fmla="*/ 2147483647 h 637"/>
                    <a:gd name="T34" fmla="*/ 2147483647 w 520"/>
                    <a:gd name="T35" fmla="*/ 2147483647 h 637"/>
                    <a:gd name="T36" fmla="*/ 2147483647 w 520"/>
                    <a:gd name="T37" fmla="*/ 2147483647 h 637"/>
                    <a:gd name="T38" fmla="*/ 2147483647 w 520"/>
                    <a:gd name="T39" fmla="*/ 2147483647 h 637"/>
                    <a:gd name="T40" fmla="*/ 2147483647 w 520"/>
                    <a:gd name="T41" fmla="*/ 2147483647 h 637"/>
                    <a:gd name="T42" fmla="*/ 2147483647 w 520"/>
                    <a:gd name="T43" fmla="*/ 2147483647 h 637"/>
                    <a:gd name="T44" fmla="*/ 2147483647 w 520"/>
                    <a:gd name="T45" fmla="*/ 2147483647 h 637"/>
                    <a:gd name="T46" fmla="*/ 2147483647 w 520"/>
                    <a:gd name="T47" fmla="*/ 2147483647 h 637"/>
                    <a:gd name="T48" fmla="*/ 2147483647 w 520"/>
                    <a:gd name="T49" fmla="*/ 2147483647 h 637"/>
                    <a:gd name="T50" fmla="*/ 2147483647 w 520"/>
                    <a:gd name="T51" fmla="*/ 2147483647 h 637"/>
                    <a:gd name="T52" fmla="*/ 2147483647 w 520"/>
                    <a:gd name="T53" fmla="*/ 2147483647 h 637"/>
                    <a:gd name="T54" fmla="*/ 2147483647 w 520"/>
                    <a:gd name="T55" fmla="*/ 2147483647 h 637"/>
                    <a:gd name="T56" fmla="*/ 0 w 520"/>
                    <a:gd name="T57" fmla="*/ 2147483647 h 637"/>
                    <a:gd name="T58" fmla="*/ 0 w 520"/>
                    <a:gd name="T59" fmla="*/ 2147483647 h 637"/>
                    <a:gd name="T60" fmla="*/ 2147483647 w 520"/>
                    <a:gd name="T61" fmla="*/ 2147483647 h 637"/>
                    <a:gd name="T62" fmla="*/ 2147483647 w 520"/>
                    <a:gd name="T63" fmla="*/ 2147483647 h 637"/>
                    <a:gd name="T64" fmla="*/ 2147483647 w 520"/>
                    <a:gd name="T65" fmla="*/ 2147483647 h 637"/>
                    <a:gd name="T66" fmla="*/ 2147483647 w 520"/>
                    <a:gd name="T67" fmla="*/ 2147483647 h 637"/>
                    <a:gd name="T68" fmla="*/ 2147483647 w 520"/>
                    <a:gd name="T69" fmla="*/ 0 h 637"/>
                    <a:gd name="T70" fmla="*/ 2147483647 w 520"/>
                    <a:gd name="T71" fmla="*/ 2147483647 h 6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0" h="637">
                      <a:moveTo>
                        <a:pt x="218" y="66"/>
                      </a:moveTo>
                      <a:lnTo>
                        <a:pt x="252" y="58"/>
                      </a:lnTo>
                      <a:lnTo>
                        <a:pt x="252" y="90"/>
                      </a:lnTo>
                      <a:lnTo>
                        <a:pt x="336" y="82"/>
                      </a:lnTo>
                      <a:lnTo>
                        <a:pt x="420" y="209"/>
                      </a:lnTo>
                      <a:lnTo>
                        <a:pt x="411" y="265"/>
                      </a:lnTo>
                      <a:lnTo>
                        <a:pt x="428" y="280"/>
                      </a:lnTo>
                      <a:lnTo>
                        <a:pt x="453" y="344"/>
                      </a:lnTo>
                      <a:lnTo>
                        <a:pt x="504" y="344"/>
                      </a:lnTo>
                      <a:lnTo>
                        <a:pt x="520" y="375"/>
                      </a:lnTo>
                      <a:lnTo>
                        <a:pt x="495" y="383"/>
                      </a:lnTo>
                      <a:lnTo>
                        <a:pt x="495" y="415"/>
                      </a:lnTo>
                      <a:lnTo>
                        <a:pt x="436" y="455"/>
                      </a:lnTo>
                      <a:lnTo>
                        <a:pt x="462" y="486"/>
                      </a:lnTo>
                      <a:lnTo>
                        <a:pt x="462" y="495"/>
                      </a:lnTo>
                      <a:lnTo>
                        <a:pt x="411" y="495"/>
                      </a:lnTo>
                      <a:lnTo>
                        <a:pt x="370" y="526"/>
                      </a:lnTo>
                      <a:lnTo>
                        <a:pt x="302" y="542"/>
                      </a:lnTo>
                      <a:lnTo>
                        <a:pt x="294" y="598"/>
                      </a:lnTo>
                      <a:lnTo>
                        <a:pt x="252" y="637"/>
                      </a:lnTo>
                      <a:lnTo>
                        <a:pt x="202" y="581"/>
                      </a:lnTo>
                      <a:lnTo>
                        <a:pt x="185" y="518"/>
                      </a:lnTo>
                      <a:lnTo>
                        <a:pt x="160" y="471"/>
                      </a:lnTo>
                      <a:lnTo>
                        <a:pt x="143" y="407"/>
                      </a:lnTo>
                      <a:lnTo>
                        <a:pt x="101" y="344"/>
                      </a:lnTo>
                      <a:lnTo>
                        <a:pt x="93" y="312"/>
                      </a:lnTo>
                      <a:lnTo>
                        <a:pt x="50" y="248"/>
                      </a:lnTo>
                      <a:lnTo>
                        <a:pt x="18" y="241"/>
                      </a:lnTo>
                      <a:lnTo>
                        <a:pt x="0" y="188"/>
                      </a:lnTo>
                      <a:lnTo>
                        <a:pt x="0" y="104"/>
                      </a:lnTo>
                      <a:lnTo>
                        <a:pt x="10" y="104"/>
                      </a:lnTo>
                      <a:lnTo>
                        <a:pt x="30" y="92"/>
                      </a:lnTo>
                      <a:lnTo>
                        <a:pt x="58" y="68"/>
                      </a:lnTo>
                      <a:lnTo>
                        <a:pt x="90" y="38"/>
                      </a:lnTo>
                      <a:lnTo>
                        <a:pt x="134" y="0"/>
                      </a:lnTo>
                      <a:lnTo>
                        <a:pt x="218" y="66"/>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49" name="Freeform 92">
                  <a:extLst>
                    <a:ext uri="{FF2B5EF4-FFF2-40B4-BE49-F238E27FC236}">
                      <a16:creationId xmlns:a16="http://schemas.microsoft.com/office/drawing/2014/main" id="{6F0D4E6B-484B-4860-8EA6-B0B90FCD1275}"/>
                    </a:ext>
                  </a:extLst>
                </p:cNvPr>
                <p:cNvSpPr>
                  <a:spLocks noChangeAspect="1"/>
                </p:cNvSpPr>
                <p:nvPr/>
              </p:nvSpPr>
              <p:spPr bwMode="auto">
                <a:xfrm>
                  <a:off x="1373188" y="7789863"/>
                  <a:ext cx="876300" cy="823912"/>
                </a:xfrm>
                <a:custGeom>
                  <a:avLst/>
                  <a:gdLst>
                    <a:gd name="T0" fmla="*/ 2147483647 w 552"/>
                    <a:gd name="T1" fmla="*/ 2147483647 h 519"/>
                    <a:gd name="T2" fmla="*/ 0 w 552"/>
                    <a:gd name="T3" fmla="*/ 2147483647 h 519"/>
                    <a:gd name="T4" fmla="*/ 2147483647 w 552"/>
                    <a:gd name="T5" fmla="*/ 2147483647 h 519"/>
                    <a:gd name="T6" fmla="*/ 2147483647 w 552"/>
                    <a:gd name="T7" fmla="*/ 2147483647 h 519"/>
                    <a:gd name="T8" fmla="*/ 2147483647 w 552"/>
                    <a:gd name="T9" fmla="*/ 2147483647 h 519"/>
                    <a:gd name="T10" fmla="*/ 2147483647 w 552"/>
                    <a:gd name="T11" fmla="*/ 2147483647 h 519"/>
                    <a:gd name="T12" fmla="*/ 2147483647 w 552"/>
                    <a:gd name="T13" fmla="*/ 2147483647 h 519"/>
                    <a:gd name="T14" fmla="*/ 2147483647 w 552"/>
                    <a:gd name="T15" fmla="*/ 2147483647 h 519"/>
                    <a:gd name="T16" fmla="*/ 2147483647 w 552"/>
                    <a:gd name="T17" fmla="*/ 2147483647 h 519"/>
                    <a:gd name="T18" fmla="*/ 2147483647 w 552"/>
                    <a:gd name="T19" fmla="*/ 2147483647 h 519"/>
                    <a:gd name="T20" fmla="*/ 2147483647 w 552"/>
                    <a:gd name="T21" fmla="*/ 2147483647 h 519"/>
                    <a:gd name="T22" fmla="*/ 2147483647 w 552"/>
                    <a:gd name="T23" fmla="*/ 2147483647 h 519"/>
                    <a:gd name="T24" fmla="*/ 2147483647 w 552"/>
                    <a:gd name="T25" fmla="*/ 2147483647 h 519"/>
                    <a:gd name="T26" fmla="*/ 2147483647 w 552"/>
                    <a:gd name="T27" fmla="*/ 2147483647 h 519"/>
                    <a:gd name="T28" fmla="*/ 2147483647 w 552"/>
                    <a:gd name="T29" fmla="*/ 2147483647 h 519"/>
                    <a:gd name="T30" fmla="*/ 2147483647 w 552"/>
                    <a:gd name="T31" fmla="*/ 2147483647 h 519"/>
                    <a:gd name="T32" fmla="*/ 2147483647 w 552"/>
                    <a:gd name="T33" fmla="*/ 2147483647 h 519"/>
                    <a:gd name="T34" fmla="*/ 2147483647 w 552"/>
                    <a:gd name="T35" fmla="*/ 2147483647 h 519"/>
                    <a:gd name="T36" fmla="*/ 2147483647 w 552"/>
                    <a:gd name="T37" fmla="*/ 2147483647 h 519"/>
                    <a:gd name="T38" fmla="*/ 2147483647 w 552"/>
                    <a:gd name="T39" fmla="*/ 2147483647 h 519"/>
                    <a:gd name="T40" fmla="*/ 2147483647 w 552"/>
                    <a:gd name="T41" fmla="*/ 0 h 519"/>
                    <a:gd name="T42" fmla="*/ 2147483647 w 552"/>
                    <a:gd name="T43" fmla="*/ 2147483647 h 519"/>
                    <a:gd name="T44" fmla="*/ 2147483647 w 552"/>
                    <a:gd name="T45" fmla="*/ 2147483647 h 519"/>
                    <a:gd name="T46" fmla="*/ 2147483647 w 552"/>
                    <a:gd name="T47" fmla="*/ 2147483647 h 519"/>
                    <a:gd name="T48" fmla="*/ 2147483647 w 552"/>
                    <a:gd name="T49" fmla="*/ 2147483647 h 519"/>
                    <a:gd name="T50" fmla="*/ 2147483647 w 552"/>
                    <a:gd name="T51" fmla="*/ 2147483647 h 519"/>
                    <a:gd name="T52" fmla="*/ 2147483647 w 552"/>
                    <a:gd name="T53" fmla="*/ 2147483647 h 519"/>
                    <a:gd name="T54" fmla="*/ 2147483647 w 552"/>
                    <a:gd name="T55" fmla="*/ 2147483647 h 519"/>
                    <a:gd name="T56" fmla="*/ 2147483647 w 552"/>
                    <a:gd name="T57" fmla="*/ 2147483647 h 5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2" h="519">
                      <a:moveTo>
                        <a:pt x="41" y="369"/>
                      </a:moveTo>
                      <a:lnTo>
                        <a:pt x="0" y="376"/>
                      </a:lnTo>
                      <a:lnTo>
                        <a:pt x="8" y="447"/>
                      </a:lnTo>
                      <a:lnTo>
                        <a:pt x="75" y="447"/>
                      </a:lnTo>
                      <a:lnTo>
                        <a:pt x="75" y="472"/>
                      </a:lnTo>
                      <a:lnTo>
                        <a:pt x="116" y="479"/>
                      </a:lnTo>
                      <a:lnTo>
                        <a:pt x="225" y="519"/>
                      </a:lnTo>
                      <a:lnTo>
                        <a:pt x="368" y="431"/>
                      </a:lnTo>
                      <a:lnTo>
                        <a:pt x="418" y="431"/>
                      </a:lnTo>
                      <a:lnTo>
                        <a:pt x="451" y="447"/>
                      </a:lnTo>
                      <a:lnTo>
                        <a:pt x="501" y="447"/>
                      </a:lnTo>
                      <a:lnTo>
                        <a:pt x="552" y="416"/>
                      </a:lnTo>
                      <a:lnTo>
                        <a:pt x="527" y="369"/>
                      </a:lnTo>
                      <a:lnTo>
                        <a:pt x="510" y="305"/>
                      </a:lnTo>
                      <a:lnTo>
                        <a:pt x="468" y="241"/>
                      </a:lnTo>
                      <a:lnTo>
                        <a:pt x="460" y="210"/>
                      </a:lnTo>
                      <a:lnTo>
                        <a:pt x="426" y="154"/>
                      </a:lnTo>
                      <a:lnTo>
                        <a:pt x="410" y="146"/>
                      </a:lnTo>
                      <a:lnTo>
                        <a:pt x="385" y="138"/>
                      </a:lnTo>
                      <a:lnTo>
                        <a:pt x="363" y="86"/>
                      </a:lnTo>
                      <a:lnTo>
                        <a:pt x="363" y="0"/>
                      </a:lnTo>
                      <a:lnTo>
                        <a:pt x="334" y="12"/>
                      </a:lnTo>
                      <a:lnTo>
                        <a:pt x="293" y="75"/>
                      </a:lnTo>
                      <a:lnTo>
                        <a:pt x="251" y="122"/>
                      </a:lnTo>
                      <a:lnTo>
                        <a:pt x="209" y="186"/>
                      </a:lnTo>
                      <a:lnTo>
                        <a:pt x="168" y="218"/>
                      </a:lnTo>
                      <a:lnTo>
                        <a:pt x="109" y="234"/>
                      </a:lnTo>
                      <a:lnTo>
                        <a:pt x="41" y="266"/>
                      </a:lnTo>
                      <a:lnTo>
                        <a:pt x="41" y="369"/>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50" name="Freeform 93">
                  <a:extLst>
                    <a:ext uri="{FF2B5EF4-FFF2-40B4-BE49-F238E27FC236}">
                      <a16:creationId xmlns:a16="http://schemas.microsoft.com/office/drawing/2014/main" id="{BB7D491B-821F-4EDA-BF06-593333A4E631}"/>
                    </a:ext>
                  </a:extLst>
                </p:cNvPr>
                <p:cNvSpPr>
                  <a:spLocks noChangeAspect="1"/>
                </p:cNvSpPr>
                <p:nvPr/>
              </p:nvSpPr>
              <p:spPr bwMode="auto">
                <a:xfrm>
                  <a:off x="549275" y="8186738"/>
                  <a:ext cx="955675" cy="703262"/>
                </a:xfrm>
                <a:custGeom>
                  <a:avLst/>
                  <a:gdLst>
                    <a:gd name="T0" fmla="*/ 2147483647 w 1036"/>
                    <a:gd name="T1" fmla="*/ 2147483647 h 806"/>
                    <a:gd name="T2" fmla="*/ 2147483647 w 1036"/>
                    <a:gd name="T3" fmla="*/ 2147483647 h 806"/>
                    <a:gd name="T4" fmla="*/ 2147483647 w 1036"/>
                    <a:gd name="T5" fmla="*/ 2147483647 h 806"/>
                    <a:gd name="T6" fmla="*/ 2147483647 w 1036"/>
                    <a:gd name="T7" fmla="*/ 2147483647 h 806"/>
                    <a:gd name="T8" fmla="*/ 2147483647 w 1036"/>
                    <a:gd name="T9" fmla="*/ 2147483647 h 806"/>
                    <a:gd name="T10" fmla="*/ 2147483647 w 1036"/>
                    <a:gd name="T11" fmla="*/ 2147483647 h 806"/>
                    <a:gd name="T12" fmla="*/ 2147483647 w 1036"/>
                    <a:gd name="T13" fmla="*/ 2147483647 h 806"/>
                    <a:gd name="T14" fmla="*/ 2147483647 w 1036"/>
                    <a:gd name="T15" fmla="*/ 2147483647 h 806"/>
                    <a:gd name="T16" fmla="*/ 2147483647 w 1036"/>
                    <a:gd name="T17" fmla="*/ 2147483647 h 806"/>
                    <a:gd name="T18" fmla="*/ 2147483647 w 1036"/>
                    <a:gd name="T19" fmla="*/ 2147483647 h 806"/>
                    <a:gd name="T20" fmla="*/ 2147483647 w 1036"/>
                    <a:gd name="T21" fmla="*/ 2147483647 h 806"/>
                    <a:gd name="T22" fmla="*/ 2147483647 w 1036"/>
                    <a:gd name="T23" fmla="*/ 2147483647 h 806"/>
                    <a:gd name="T24" fmla="*/ 2147483647 w 1036"/>
                    <a:gd name="T25" fmla="*/ 2147483647 h 806"/>
                    <a:gd name="T26" fmla="*/ 2147483647 w 1036"/>
                    <a:gd name="T27" fmla="*/ 2147483647 h 806"/>
                    <a:gd name="T28" fmla="*/ 2147483647 w 1036"/>
                    <a:gd name="T29" fmla="*/ 2147483647 h 806"/>
                    <a:gd name="T30" fmla="*/ 2147483647 w 1036"/>
                    <a:gd name="T31" fmla="*/ 2147483647 h 806"/>
                    <a:gd name="T32" fmla="*/ 2147483647 w 1036"/>
                    <a:gd name="T33" fmla="*/ 2147483647 h 806"/>
                    <a:gd name="T34" fmla="*/ 2147483647 w 1036"/>
                    <a:gd name="T35" fmla="*/ 2147483647 h 806"/>
                    <a:gd name="T36" fmla="*/ 2147483647 w 1036"/>
                    <a:gd name="T37" fmla="*/ 2147483647 h 806"/>
                    <a:gd name="T38" fmla="*/ 2147483647 w 1036"/>
                    <a:gd name="T39" fmla="*/ 2147483647 h 806"/>
                    <a:gd name="T40" fmla="*/ 2147483647 w 1036"/>
                    <a:gd name="T41" fmla="*/ 2147483647 h 806"/>
                    <a:gd name="T42" fmla="*/ 2147483647 w 1036"/>
                    <a:gd name="T43" fmla="*/ 2147483647 h 806"/>
                    <a:gd name="T44" fmla="*/ 2147483647 w 1036"/>
                    <a:gd name="T45" fmla="*/ 2147483647 h 806"/>
                    <a:gd name="T46" fmla="*/ 2147483647 w 1036"/>
                    <a:gd name="T47" fmla="*/ 2147483647 h 806"/>
                    <a:gd name="T48" fmla="*/ 2147483647 w 1036"/>
                    <a:gd name="T49" fmla="*/ 2147483647 h 806"/>
                    <a:gd name="T50" fmla="*/ 2147483647 w 1036"/>
                    <a:gd name="T51" fmla="*/ 2147483647 h 806"/>
                    <a:gd name="T52" fmla="*/ 0 w 1036"/>
                    <a:gd name="T53" fmla="*/ 2147483647 h 806"/>
                    <a:gd name="T54" fmla="*/ 2147483647 w 1036"/>
                    <a:gd name="T55" fmla="*/ 2147483647 h 806"/>
                    <a:gd name="T56" fmla="*/ 2147483647 w 1036"/>
                    <a:gd name="T57" fmla="*/ 2147483647 h 806"/>
                    <a:gd name="T58" fmla="*/ 2147483647 w 1036"/>
                    <a:gd name="T59" fmla="*/ 2147483647 h 806"/>
                    <a:gd name="T60" fmla="*/ 2147483647 w 1036"/>
                    <a:gd name="T61" fmla="*/ 2147483647 h 806"/>
                    <a:gd name="T62" fmla="*/ 2147483647 w 1036"/>
                    <a:gd name="T63" fmla="*/ 2147483647 h 806"/>
                    <a:gd name="T64" fmla="*/ 2147483647 w 1036"/>
                    <a:gd name="T65" fmla="*/ 2147483647 h 806"/>
                    <a:gd name="T66" fmla="*/ 2147483647 w 1036"/>
                    <a:gd name="T67" fmla="*/ 2147483647 h 806"/>
                    <a:gd name="T68" fmla="*/ 2147483647 w 1036"/>
                    <a:gd name="T69" fmla="*/ 2147483647 h 806"/>
                    <a:gd name="T70" fmla="*/ 2147483647 w 1036"/>
                    <a:gd name="T71" fmla="*/ 2147483647 h 806"/>
                    <a:gd name="T72" fmla="*/ 2147483647 w 1036"/>
                    <a:gd name="T73" fmla="*/ 2147483647 h 806"/>
                    <a:gd name="T74" fmla="*/ 2147483647 w 1036"/>
                    <a:gd name="T75" fmla="*/ 2147483647 h 806"/>
                    <a:gd name="T76" fmla="*/ 2147483647 w 1036"/>
                    <a:gd name="T77" fmla="*/ 2147483647 h 806"/>
                    <a:gd name="T78" fmla="*/ 2147483647 w 1036"/>
                    <a:gd name="T79" fmla="*/ 2147483647 h 806"/>
                    <a:gd name="T80" fmla="*/ 2147483647 w 1036"/>
                    <a:gd name="T81" fmla="*/ 2147483647 h 806"/>
                    <a:gd name="T82" fmla="*/ 2147483647 w 1036"/>
                    <a:gd name="T83" fmla="*/ 2147483647 h 806"/>
                    <a:gd name="T84" fmla="*/ 2147483647 w 1036"/>
                    <a:gd name="T85" fmla="*/ 2147483647 h 806"/>
                    <a:gd name="T86" fmla="*/ 2147483647 w 1036"/>
                    <a:gd name="T87" fmla="*/ 2147483647 h 806"/>
                    <a:gd name="T88" fmla="*/ 2147483647 w 1036"/>
                    <a:gd name="T89" fmla="*/ 2147483647 h 806"/>
                    <a:gd name="T90" fmla="*/ 2147483647 w 1036"/>
                    <a:gd name="T91" fmla="*/ 2147483647 h 806"/>
                    <a:gd name="T92" fmla="*/ 2147483647 w 1036"/>
                    <a:gd name="T93" fmla="*/ 0 h 806"/>
                    <a:gd name="T94" fmla="*/ 2147483647 w 1036"/>
                    <a:gd name="T95" fmla="*/ 2147483647 h 806"/>
                    <a:gd name="T96" fmla="*/ 2147483647 w 1036"/>
                    <a:gd name="T97" fmla="*/ 2147483647 h 806"/>
                    <a:gd name="T98" fmla="*/ 2147483647 w 1036"/>
                    <a:gd name="T99" fmla="*/ 2147483647 h 8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6" h="806">
                      <a:moveTo>
                        <a:pt x="963" y="217"/>
                      </a:moveTo>
                      <a:lnTo>
                        <a:pt x="892" y="230"/>
                      </a:lnTo>
                      <a:lnTo>
                        <a:pt x="905" y="360"/>
                      </a:lnTo>
                      <a:lnTo>
                        <a:pt x="1021" y="360"/>
                      </a:lnTo>
                      <a:lnTo>
                        <a:pt x="1021" y="404"/>
                      </a:lnTo>
                      <a:lnTo>
                        <a:pt x="1036" y="475"/>
                      </a:lnTo>
                      <a:lnTo>
                        <a:pt x="1021" y="518"/>
                      </a:lnTo>
                      <a:lnTo>
                        <a:pt x="1021" y="619"/>
                      </a:lnTo>
                      <a:lnTo>
                        <a:pt x="1006" y="634"/>
                      </a:lnTo>
                      <a:lnTo>
                        <a:pt x="935" y="662"/>
                      </a:lnTo>
                      <a:lnTo>
                        <a:pt x="862" y="720"/>
                      </a:lnTo>
                      <a:lnTo>
                        <a:pt x="748" y="720"/>
                      </a:lnTo>
                      <a:lnTo>
                        <a:pt x="675" y="748"/>
                      </a:lnTo>
                      <a:lnTo>
                        <a:pt x="532" y="791"/>
                      </a:lnTo>
                      <a:lnTo>
                        <a:pt x="546" y="733"/>
                      </a:lnTo>
                      <a:lnTo>
                        <a:pt x="503" y="705"/>
                      </a:lnTo>
                      <a:lnTo>
                        <a:pt x="432" y="733"/>
                      </a:lnTo>
                      <a:lnTo>
                        <a:pt x="432" y="791"/>
                      </a:lnTo>
                      <a:lnTo>
                        <a:pt x="374" y="806"/>
                      </a:lnTo>
                      <a:lnTo>
                        <a:pt x="359" y="763"/>
                      </a:lnTo>
                      <a:lnTo>
                        <a:pt x="301" y="763"/>
                      </a:lnTo>
                      <a:lnTo>
                        <a:pt x="258" y="791"/>
                      </a:lnTo>
                      <a:lnTo>
                        <a:pt x="144" y="806"/>
                      </a:lnTo>
                      <a:lnTo>
                        <a:pt x="86" y="733"/>
                      </a:lnTo>
                      <a:lnTo>
                        <a:pt x="100" y="677"/>
                      </a:lnTo>
                      <a:lnTo>
                        <a:pt x="14" y="619"/>
                      </a:lnTo>
                      <a:lnTo>
                        <a:pt x="0" y="503"/>
                      </a:lnTo>
                      <a:lnTo>
                        <a:pt x="100" y="417"/>
                      </a:lnTo>
                      <a:lnTo>
                        <a:pt x="86" y="360"/>
                      </a:lnTo>
                      <a:lnTo>
                        <a:pt x="28" y="360"/>
                      </a:lnTo>
                      <a:lnTo>
                        <a:pt x="14" y="288"/>
                      </a:lnTo>
                      <a:lnTo>
                        <a:pt x="57" y="260"/>
                      </a:lnTo>
                      <a:lnTo>
                        <a:pt x="86" y="288"/>
                      </a:lnTo>
                      <a:lnTo>
                        <a:pt x="129" y="273"/>
                      </a:lnTo>
                      <a:lnTo>
                        <a:pt x="172" y="217"/>
                      </a:lnTo>
                      <a:lnTo>
                        <a:pt x="230" y="187"/>
                      </a:lnTo>
                      <a:lnTo>
                        <a:pt x="345" y="159"/>
                      </a:lnTo>
                      <a:lnTo>
                        <a:pt x="345" y="187"/>
                      </a:lnTo>
                      <a:lnTo>
                        <a:pt x="288" y="230"/>
                      </a:lnTo>
                      <a:lnTo>
                        <a:pt x="288" y="260"/>
                      </a:lnTo>
                      <a:lnTo>
                        <a:pt x="445" y="260"/>
                      </a:lnTo>
                      <a:lnTo>
                        <a:pt x="488" y="217"/>
                      </a:lnTo>
                      <a:lnTo>
                        <a:pt x="518" y="202"/>
                      </a:lnTo>
                      <a:lnTo>
                        <a:pt x="532" y="129"/>
                      </a:lnTo>
                      <a:lnTo>
                        <a:pt x="575" y="101"/>
                      </a:lnTo>
                      <a:lnTo>
                        <a:pt x="705" y="73"/>
                      </a:lnTo>
                      <a:lnTo>
                        <a:pt x="791" y="0"/>
                      </a:lnTo>
                      <a:lnTo>
                        <a:pt x="791" y="30"/>
                      </a:lnTo>
                      <a:lnTo>
                        <a:pt x="963" y="30"/>
                      </a:lnTo>
                      <a:lnTo>
                        <a:pt x="963" y="217"/>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51" name="Freeform 94">
                  <a:extLst>
                    <a:ext uri="{FF2B5EF4-FFF2-40B4-BE49-F238E27FC236}">
                      <a16:creationId xmlns:a16="http://schemas.microsoft.com/office/drawing/2014/main" id="{76B985AC-B061-482B-8BEF-EDAD1A46D18C}"/>
                    </a:ext>
                  </a:extLst>
                </p:cNvPr>
                <p:cNvSpPr>
                  <a:spLocks noChangeAspect="1"/>
                </p:cNvSpPr>
                <p:nvPr/>
              </p:nvSpPr>
              <p:spPr bwMode="auto">
                <a:xfrm>
                  <a:off x="5191125" y="5397500"/>
                  <a:ext cx="588963" cy="604838"/>
                </a:xfrm>
                <a:custGeom>
                  <a:avLst/>
                  <a:gdLst>
                    <a:gd name="T0" fmla="*/ 2147483647 w 9454"/>
                    <a:gd name="T1" fmla="*/ 2147483647 h 10000"/>
                    <a:gd name="T2" fmla="*/ 2147483647 w 9454"/>
                    <a:gd name="T3" fmla="*/ 2147483647 h 10000"/>
                    <a:gd name="T4" fmla="*/ 2147483647 w 9454"/>
                    <a:gd name="T5" fmla="*/ 2147483647 h 10000"/>
                    <a:gd name="T6" fmla="*/ 2147483647 w 9454"/>
                    <a:gd name="T7" fmla="*/ 2147483647 h 10000"/>
                    <a:gd name="T8" fmla="*/ 0 w 9454"/>
                    <a:gd name="T9" fmla="*/ 2147483647 h 10000"/>
                    <a:gd name="T10" fmla="*/ 2147483647 w 9454"/>
                    <a:gd name="T11" fmla="*/ 2147483647 h 10000"/>
                    <a:gd name="T12" fmla="*/ 2147483647 w 9454"/>
                    <a:gd name="T13" fmla="*/ 2147483647 h 10000"/>
                    <a:gd name="T14" fmla="*/ 2147483647 w 9454"/>
                    <a:gd name="T15" fmla="*/ 2147483647 h 10000"/>
                    <a:gd name="T16" fmla="*/ 2147483647 w 9454"/>
                    <a:gd name="T17" fmla="*/ 2147483647 h 10000"/>
                    <a:gd name="T18" fmla="*/ 2147483647 w 9454"/>
                    <a:gd name="T19" fmla="*/ 2147483647 h 10000"/>
                    <a:gd name="T20" fmla="*/ 2147483647 w 9454"/>
                    <a:gd name="T21" fmla="*/ 0 h 10000"/>
                    <a:gd name="T22" fmla="*/ 2147483647 w 9454"/>
                    <a:gd name="T23" fmla="*/ 0 h 10000"/>
                    <a:gd name="T24" fmla="*/ 2147483647 w 9454"/>
                    <a:gd name="T25" fmla="*/ 2147483647 h 10000"/>
                    <a:gd name="T26" fmla="*/ 2147483647 w 9454"/>
                    <a:gd name="T27" fmla="*/ 2147483647 h 10000"/>
                    <a:gd name="T28" fmla="*/ 2147483647 w 9454"/>
                    <a:gd name="T29" fmla="*/ 2147483647 h 10000"/>
                    <a:gd name="T30" fmla="*/ 2147483647 w 9454"/>
                    <a:gd name="T31" fmla="*/ 2147483647 h 10000"/>
                    <a:gd name="T32" fmla="*/ 2147483647 w 9454"/>
                    <a:gd name="T33" fmla="*/ 2147483647 h 10000"/>
                    <a:gd name="T34" fmla="*/ 2147483647 w 9454"/>
                    <a:gd name="T35" fmla="*/ 2147483647 h 10000"/>
                    <a:gd name="T36" fmla="*/ 2147483647 w 9454"/>
                    <a:gd name="T37" fmla="*/ 2147483647 h 10000"/>
                    <a:gd name="T38" fmla="*/ 2147483647 w 9454"/>
                    <a:gd name="T39" fmla="*/ 2147483647 h 10000"/>
                    <a:gd name="T40" fmla="*/ 2147483647 w 9454"/>
                    <a:gd name="T41" fmla="*/ 2147483647 h 10000"/>
                    <a:gd name="T42" fmla="*/ 2147483647 w 9454"/>
                    <a:gd name="T43" fmla="*/ 2147483647 h 10000"/>
                    <a:gd name="T44" fmla="*/ 2147483647 w 9454"/>
                    <a:gd name="T45" fmla="*/ 2147483647 h 10000"/>
                    <a:gd name="T46" fmla="*/ 2147483647 w 9454"/>
                    <a:gd name="T47" fmla="*/ 2147483647 h 10000"/>
                    <a:gd name="T48" fmla="*/ 2147483647 w 9454"/>
                    <a:gd name="T49" fmla="*/ 2147483647 h 10000"/>
                    <a:gd name="T50" fmla="*/ 2147483647 w 9454"/>
                    <a:gd name="T51" fmla="*/ 2147483647 h 10000"/>
                    <a:gd name="T52" fmla="*/ 2147483647 w 9454"/>
                    <a:gd name="T53" fmla="*/ 2147483647 h 10000"/>
                    <a:gd name="T54" fmla="*/ 2147483647 w 9454"/>
                    <a:gd name="T55" fmla="*/ 2147483647 h 1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454" h="10000">
                      <a:moveTo>
                        <a:pt x="948" y="6656"/>
                      </a:moveTo>
                      <a:lnTo>
                        <a:pt x="1791" y="4790"/>
                      </a:lnTo>
                      <a:lnTo>
                        <a:pt x="1377" y="3951"/>
                      </a:lnTo>
                      <a:lnTo>
                        <a:pt x="90" y="3328"/>
                      </a:lnTo>
                      <a:lnTo>
                        <a:pt x="0" y="2728"/>
                      </a:lnTo>
                      <a:lnTo>
                        <a:pt x="550" y="2476"/>
                      </a:lnTo>
                      <a:lnTo>
                        <a:pt x="2173" y="2023"/>
                      </a:lnTo>
                      <a:cubicBezTo>
                        <a:pt x="2191" y="1816"/>
                        <a:pt x="2210" y="1608"/>
                        <a:pt x="2228" y="1401"/>
                      </a:cubicBezTo>
                      <a:lnTo>
                        <a:pt x="6183" y="1108"/>
                      </a:lnTo>
                      <a:cubicBezTo>
                        <a:pt x="6070" y="671"/>
                        <a:pt x="6176" y="458"/>
                        <a:pt x="6063" y="21"/>
                      </a:cubicBezTo>
                      <a:lnTo>
                        <a:pt x="6688" y="0"/>
                      </a:lnTo>
                      <a:lnTo>
                        <a:pt x="8404" y="0"/>
                      </a:lnTo>
                      <a:lnTo>
                        <a:pt x="9040" y="839"/>
                      </a:lnTo>
                      <a:lnTo>
                        <a:pt x="9040" y="2083"/>
                      </a:lnTo>
                      <a:lnTo>
                        <a:pt x="8818" y="2706"/>
                      </a:lnTo>
                      <a:lnTo>
                        <a:pt x="9454" y="3328"/>
                      </a:lnTo>
                      <a:lnTo>
                        <a:pt x="8818" y="3951"/>
                      </a:lnTo>
                      <a:lnTo>
                        <a:pt x="7960" y="3951"/>
                      </a:lnTo>
                      <a:lnTo>
                        <a:pt x="7960" y="5007"/>
                      </a:lnTo>
                      <a:lnTo>
                        <a:pt x="8596" y="5832"/>
                      </a:lnTo>
                      <a:lnTo>
                        <a:pt x="6481" y="7294"/>
                      </a:lnTo>
                      <a:lnTo>
                        <a:pt x="6481" y="9378"/>
                      </a:lnTo>
                      <a:lnTo>
                        <a:pt x="5637" y="10000"/>
                      </a:lnTo>
                      <a:lnTo>
                        <a:pt x="3285" y="9378"/>
                      </a:lnTo>
                      <a:lnTo>
                        <a:pt x="3507" y="8958"/>
                      </a:lnTo>
                      <a:lnTo>
                        <a:pt x="3078" y="8741"/>
                      </a:lnTo>
                      <a:lnTo>
                        <a:pt x="948" y="9175"/>
                      </a:lnTo>
                      <a:lnTo>
                        <a:pt x="948" y="6656"/>
                      </a:lnTo>
                    </a:path>
                  </a:pathLst>
                </a:custGeom>
                <a:solidFill>
                  <a:schemeClr val="accent6">
                    <a:lumMod val="60000"/>
                    <a:lumOff val="40000"/>
                  </a:schemeClr>
                </a:solidFill>
                <a:ln w="12700">
                  <a:solidFill>
                    <a:srgbClr val="000000"/>
                  </a:solidFill>
                  <a:prstDash val="solid"/>
                  <a:round/>
                  <a:headEnd/>
                  <a:tailEnd/>
                </a:ln>
              </p:spPr>
              <p:txBody>
                <a:bodyPr bIns="34638"/>
                <a:lstStyle/>
                <a:p>
                  <a:endParaRPr lang="ja-JP" altLang="en-US" sz="1732"/>
                </a:p>
              </p:txBody>
            </p:sp>
            <p:sp>
              <p:nvSpPr>
                <p:cNvPr id="52" name="Freeform 95">
                  <a:extLst>
                    <a:ext uri="{FF2B5EF4-FFF2-40B4-BE49-F238E27FC236}">
                      <a16:creationId xmlns:a16="http://schemas.microsoft.com/office/drawing/2014/main" id="{E5A3ECD0-39A5-477D-B0AD-CA2F0E66E643}"/>
                    </a:ext>
                  </a:extLst>
                </p:cNvPr>
                <p:cNvSpPr>
                  <a:spLocks noChangeAspect="1"/>
                </p:cNvSpPr>
                <p:nvPr/>
              </p:nvSpPr>
              <p:spPr bwMode="auto">
                <a:xfrm>
                  <a:off x="3216275" y="3708400"/>
                  <a:ext cx="1863725" cy="1930400"/>
                </a:xfrm>
                <a:custGeom>
                  <a:avLst/>
                  <a:gdLst>
                    <a:gd name="T0" fmla="*/ 2147483647 w 1174"/>
                    <a:gd name="T1" fmla="*/ 2147483647 h 1216"/>
                    <a:gd name="T2" fmla="*/ 2147483647 w 1174"/>
                    <a:gd name="T3" fmla="*/ 2147483647 h 1216"/>
                    <a:gd name="T4" fmla="*/ 2147483647 w 1174"/>
                    <a:gd name="T5" fmla="*/ 2147483647 h 1216"/>
                    <a:gd name="T6" fmla="*/ 2147483647 w 1174"/>
                    <a:gd name="T7" fmla="*/ 2147483647 h 1216"/>
                    <a:gd name="T8" fmla="*/ 2147483647 w 1174"/>
                    <a:gd name="T9" fmla="*/ 2147483647 h 1216"/>
                    <a:gd name="T10" fmla="*/ 2147483647 w 1174"/>
                    <a:gd name="T11" fmla="*/ 2147483647 h 1216"/>
                    <a:gd name="T12" fmla="*/ 2147483647 w 1174"/>
                    <a:gd name="T13" fmla="*/ 2147483647 h 1216"/>
                    <a:gd name="T14" fmla="*/ 2147483647 w 1174"/>
                    <a:gd name="T15" fmla="*/ 2147483647 h 1216"/>
                    <a:gd name="T16" fmla="*/ 2147483647 w 1174"/>
                    <a:gd name="T17" fmla="*/ 2147483647 h 1216"/>
                    <a:gd name="T18" fmla="*/ 2147483647 w 1174"/>
                    <a:gd name="T19" fmla="*/ 2147483647 h 1216"/>
                    <a:gd name="T20" fmla="*/ 2147483647 w 1174"/>
                    <a:gd name="T21" fmla="*/ 2147483647 h 1216"/>
                    <a:gd name="T22" fmla="*/ 2147483647 w 1174"/>
                    <a:gd name="T23" fmla="*/ 2147483647 h 1216"/>
                    <a:gd name="T24" fmla="*/ 2147483647 w 1174"/>
                    <a:gd name="T25" fmla="*/ 2147483647 h 1216"/>
                    <a:gd name="T26" fmla="*/ 2147483647 w 1174"/>
                    <a:gd name="T27" fmla="*/ 2147483647 h 1216"/>
                    <a:gd name="T28" fmla="*/ 2147483647 w 1174"/>
                    <a:gd name="T29" fmla="*/ 2147483647 h 1216"/>
                    <a:gd name="T30" fmla="*/ 2147483647 w 1174"/>
                    <a:gd name="T31" fmla="*/ 2147483647 h 1216"/>
                    <a:gd name="T32" fmla="*/ 2147483647 w 1174"/>
                    <a:gd name="T33" fmla="*/ 2147483647 h 1216"/>
                    <a:gd name="T34" fmla="*/ 2147483647 w 1174"/>
                    <a:gd name="T35" fmla="*/ 2147483647 h 1216"/>
                    <a:gd name="T36" fmla="*/ 2147483647 w 1174"/>
                    <a:gd name="T37" fmla="*/ 2147483647 h 1216"/>
                    <a:gd name="T38" fmla="*/ 2147483647 w 1174"/>
                    <a:gd name="T39" fmla="*/ 2147483647 h 1216"/>
                    <a:gd name="T40" fmla="*/ 2147483647 w 1174"/>
                    <a:gd name="T41" fmla="*/ 2147483647 h 1216"/>
                    <a:gd name="T42" fmla="*/ 2147483647 w 1174"/>
                    <a:gd name="T43" fmla="*/ 2147483647 h 1216"/>
                    <a:gd name="T44" fmla="*/ 2147483647 w 1174"/>
                    <a:gd name="T45" fmla="*/ 2147483647 h 1216"/>
                    <a:gd name="T46" fmla="*/ 2147483647 w 1174"/>
                    <a:gd name="T47" fmla="*/ 2147483647 h 1216"/>
                    <a:gd name="T48" fmla="*/ 2147483647 w 1174"/>
                    <a:gd name="T49" fmla="*/ 2147483647 h 1216"/>
                    <a:gd name="T50" fmla="*/ 2147483647 w 1174"/>
                    <a:gd name="T51" fmla="*/ 2147483647 h 1216"/>
                    <a:gd name="T52" fmla="*/ 2147483647 w 1174"/>
                    <a:gd name="T53" fmla="*/ 2147483647 h 1216"/>
                    <a:gd name="T54" fmla="*/ 2147483647 w 1174"/>
                    <a:gd name="T55" fmla="*/ 2147483647 h 1216"/>
                    <a:gd name="T56" fmla="*/ 2147483647 w 1174"/>
                    <a:gd name="T57" fmla="*/ 2147483647 h 1216"/>
                    <a:gd name="T58" fmla="*/ 2147483647 w 1174"/>
                    <a:gd name="T59" fmla="*/ 2147483647 h 1216"/>
                    <a:gd name="T60" fmla="*/ 2147483647 w 1174"/>
                    <a:gd name="T61" fmla="*/ 2147483647 h 1216"/>
                    <a:gd name="T62" fmla="*/ 2147483647 w 1174"/>
                    <a:gd name="T63" fmla="*/ 2147483647 h 1216"/>
                    <a:gd name="T64" fmla="*/ 2147483647 w 1174"/>
                    <a:gd name="T65" fmla="*/ 2147483647 h 1216"/>
                    <a:gd name="T66" fmla="*/ 2147483647 w 1174"/>
                    <a:gd name="T67" fmla="*/ 2147483647 h 1216"/>
                    <a:gd name="T68" fmla="*/ 2147483647 w 1174"/>
                    <a:gd name="T69" fmla="*/ 2147483647 h 1216"/>
                    <a:gd name="T70" fmla="*/ 2147483647 w 1174"/>
                    <a:gd name="T71" fmla="*/ 2147483647 h 1216"/>
                    <a:gd name="T72" fmla="*/ 2147483647 w 1174"/>
                    <a:gd name="T73" fmla="*/ 2147483647 h 1216"/>
                    <a:gd name="T74" fmla="*/ 2147483647 w 1174"/>
                    <a:gd name="T75" fmla="*/ 2147483647 h 1216"/>
                    <a:gd name="T76" fmla="*/ 2147483647 w 1174"/>
                    <a:gd name="T77" fmla="*/ 2147483647 h 1216"/>
                    <a:gd name="T78" fmla="*/ 2147483647 w 1174"/>
                    <a:gd name="T79" fmla="*/ 2147483647 h 1216"/>
                    <a:gd name="T80" fmla="*/ 2147483647 w 1174"/>
                    <a:gd name="T81" fmla="*/ 2147483647 h 1216"/>
                    <a:gd name="T82" fmla="*/ 2147483647 w 1174"/>
                    <a:gd name="T83" fmla="*/ 2147483647 h 1216"/>
                    <a:gd name="T84" fmla="*/ 2147483647 w 1174"/>
                    <a:gd name="T85" fmla="*/ 2147483647 h 1216"/>
                    <a:gd name="T86" fmla="*/ 2147483647 w 1174"/>
                    <a:gd name="T87" fmla="*/ 2147483647 h 1216"/>
                    <a:gd name="T88" fmla="*/ 2147483647 w 1174"/>
                    <a:gd name="T89" fmla="*/ 2147483647 h 1216"/>
                    <a:gd name="T90" fmla="*/ 2147483647 w 1174"/>
                    <a:gd name="T91" fmla="*/ 2147483647 h 1216"/>
                    <a:gd name="T92" fmla="*/ 2147483647 w 1174"/>
                    <a:gd name="T93" fmla="*/ 2147483647 h 1216"/>
                    <a:gd name="T94" fmla="*/ 2147483647 w 1174"/>
                    <a:gd name="T95" fmla="*/ 2147483647 h 1216"/>
                    <a:gd name="T96" fmla="*/ 2147483647 w 1174"/>
                    <a:gd name="T97" fmla="*/ 2147483647 h 1216"/>
                    <a:gd name="T98" fmla="*/ 2147483647 w 1174"/>
                    <a:gd name="T99" fmla="*/ 2147483647 h 1216"/>
                    <a:gd name="T100" fmla="*/ 2147483647 w 1174"/>
                    <a:gd name="T101" fmla="*/ 2147483647 h 1216"/>
                    <a:gd name="T102" fmla="*/ 2147483647 w 1174"/>
                    <a:gd name="T103" fmla="*/ 2147483647 h 1216"/>
                    <a:gd name="T104" fmla="*/ 2147483647 w 1174"/>
                    <a:gd name="T105" fmla="*/ 2147483647 h 1216"/>
                    <a:gd name="T106" fmla="*/ 2147483647 w 1174"/>
                    <a:gd name="T107" fmla="*/ 2147483647 h 1216"/>
                    <a:gd name="T108" fmla="*/ 2147483647 w 1174"/>
                    <a:gd name="T109" fmla="*/ 2147483647 h 1216"/>
                    <a:gd name="T110" fmla="*/ 2147483647 w 1174"/>
                    <a:gd name="T111" fmla="*/ 2147483647 h 1216"/>
                    <a:gd name="T112" fmla="*/ 2147483647 w 1174"/>
                    <a:gd name="T113" fmla="*/ 2147483647 h 1216"/>
                    <a:gd name="T114" fmla="*/ 2147483647 w 1174"/>
                    <a:gd name="T115" fmla="*/ 2147483647 h 1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74" h="1216">
                      <a:moveTo>
                        <a:pt x="965" y="776"/>
                      </a:moveTo>
                      <a:lnTo>
                        <a:pt x="965" y="863"/>
                      </a:lnTo>
                      <a:lnTo>
                        <a:pt x="988" y="871"/>
                      </a:lnTo>
                      <a:lnTo>
                        <a:pt x="1018" y="903"/>
                      </a:lnTo>
                      <a:lnTo>
                        <a:pt x="1040" y="911"/>
                      </a:lnTo>
                      <a:lnTo>
                        <a:pt x="1038" y="993"/>
                      </a:lnTo>
                      <a:lnTo>
                        <a:pt x="994" y="985"/>
                      </a:lnTo>
                      <a:lnTo>
                        <a:pt x="994" y="1023"/>
                      </a:lnTo>
                      <a:lnTo>
                        <a:pt x="1032" y="1037"/>
                      </a:lnTo>
                      <a:lnTo>
                        <a:pt x="1036" y="1017"/>
                      </a:lnTo>
                      <a:lnTo>
                        <a:pt x="1052" y="1025"/>
                      </a:lnTo>
                      <a:lnTo>
                        <a:pt x="1050" y="1043"/>
                      </a:lnTo>
                      <a:lnTo>
                        <a:pt x="1106" y="1065"/>
                      </a:lnTo>
                      <a:lnTo>
                        <a:pt x="1110" y="1087"/>
                      </a:lnTo>
                      <a:lnTo>
                        <a:pt x="1076" y="1109"/>
                      </a:lnTo>
                      <a:lnTo>
                        <a:pt x="1076" y="1164"/>
                      </a:lnTo>
                      <a:lnTo>
                        <a:pt x="1038" y="1160"/>
                      </a:lnTo>
                      <a:lnTo>
                        <a:pt x="1034" y="1214"/>
                      </a:lnTo>
                      <a:lnTo>
                        <a:pt x="1016" y="1216"/>
                      </a:lnTo>
                      <a:lnTo>
                        <a:pt x="1014" y="1132"/>
                      </a:lnTo>
                      <a:lnTo>
                        <a:pt x="998" y="1132"/>
                      </a:lnTo>
                      <a:lnTo>
                        <a:pt x="998" y="1152"/>
                      </a:lnTo>
                      <a:lnTo>
                        <a:pt x="973" y="1148"/>
                      </a:lnTo>
                      <a:lnTo>
                        <a:pt x="898" y="1140"/>
                      </a:lnTo>
                      <a:lnTo>
                        <a:pt x="873" y="1125"/>
                      </a:lnTo>
                      <a:lnTo>
                        <a:pt x="806" y="1132"/>
                      </a:lnTo>
                      <a:lnTo>
                        <a:pt x="806" y="1172"/>
                      </a:lnTo>
                      <a:lnTo>
                        <a:pt x="781" y="1140"/>
                      </a:lnTo>
                      <a:lnTo>
                        <a:pt x="656" y="1204"/>
                      </a:lnTo>
                      <a:lnTo>
                        <a:pt x="622" y="1204"/>
                      </a:lnTo>
                      <a:lnTo>
                        <a:pt x="579" y="1156"/>
                      </a:lnTo>
                      <a:lnTo>
                        <a:pt x="554" y="1140"/>
                      </a:lnTo>
                      <a:lnTo>
                        <a:pt x="488" y="1125"/>
                      </a:lnTo>
                      <a:lnTo>
                        <a:pt x="387" y="1061"/>
                      </a:lnTo>
                      <a:lnTo>
                        <a:pt x="337" y="1037"/>
                      </a:lnTo>
                      <a:lnTo>
                        <a:pt x="90" y="1031"/>
                      </a:lnTo>
                      <a:lnTo>
                        <a:pt x="76" y="975"/>
                      </a:lnTo>
                      <a:lnTo>
                        <a:pt x="156" y="975"/>
                      </a:lnTo>
                      <a:lnTo>
                        <a:pt x="164" y="1013"/>
                      </a:lnTo>
                      <a:lnTo>
                        <a:pt x="198" y="1015"/>
                      </a:lnTo>
                      <a:lnTo>
                        <a:pt x="198" y="979"/>
                      </a:lnTo>
                      <a:lnTo>
                        <a:pt x="214" y="981"/>
                      </a:lnTo>
                      <a:lnTo>
                        <a:pt x="220" y="1013"/>
                      </a:lnTo>
                      <a:lnTo>
                        <a:pt x="248" y="1011"/>
                      </a:lnTo>
                      <a:lnTo>
                        <a:pt x="248" y="964"/>
                      </a:lnTo>
                      <a:lnTo>
                        <a:pt x="260" y="963"/>
                      </a:lnTo>
                      <a:lnTo>
                        <a:pt x="254" y="944"/>
                      </a:lnTo>
                      <a:lnTo>
                        <a:pt x="182" y="955"/>
                      </a:lnTo>
                      <a:lnTo>
                        <a:pt x="176" y="927"/>
                      </a:lnTo>
                      <a:lnTo>
                        <a:pt x="140" y="925"/>
                      </a:lnTo>
                      <a:lnTo>
                        <a:pt x="136" y="907"/>
                      </a:lnTo>
                      <a:lnTo>
                        <a:pt x="172" y="891"/>
                      </a:lnTo>
                      <a:lnTo>
                        <a:pt x="160" y="873"/>
                      </a:lnTo>
                      <a:lnTo>
                        <a:pt x="120" y="891"/>
                      </a:lnTo>
                      <a:lnTo>
                        <a:pt x="76" y="895"/>
                      </a:lnTo>
                      <a:lnTo>
                        <a:pt x="74" y="855"/>
                      </a:lnTo>
                      <a:lnTo>
                        <a:pt x="166" y="823"/>
                      </a:lnTo>
                      <a:lnTo>
                        <a:pt x="188" y="831"/>
                      </a:lnTo>
                      <a:lnTo>
                        <a:pt x="236" y="818"/>
                      </a:lnTo>
                      <a:lnTo>
                        <a:pt x="290" y="837"/>
                      </a:lnTo>
                      <a:lnTo>
                        <a:pt x="304" y="929"/>
                      </a:lnTo>
                      <a:lnTo>
                        <a:pt x="262" y="940"/>
                      </a:lnTo>
                      <a:lnTo>
                        <a:pt x="269" y="958"/>
                      </a:lnTo>
                      <a:lnTo>
                        <a:pt x="305" y="949"/>
                      </a:lnTo>
                      <a:lnTo>
                        <a:pt x="304" y="1014"/>
                      </a:lnTo>
                      <a:lnTo>
                        <a:pt x="329" y="1014"/>
                      </a:lnTo>
                      <a:lnTo>
                        <a:pt x="328" y="973"/>
                      </a:lnTo>
                      <a:lnTo>
                        <a:pt x="387" y="966"/>
                      </a:lnTo>
                      <a:lnTo>
                        <a:pt x="479" y="911"/>
                      </a:lnTo>
                      <a:lnTo>
                        <a:pt x="379" y="943"/>
                      </a:lnTo>
                      <a:lnTo>
                        <a:pt x="344" y="940"/>
                      </a:lnTo>
                      <a:lnTo>
                        <a:pt x="342" y="918"/>
                      </a:lnTo>
                      <a:lnTo>
                        <a:pt x="362" y="919"/>
                      </a:lnTo>
                      <a:lnTo>
                        <a:pt x="342" y="822"/>
                      </a:lnTo>
                      <a:lnTo>
                        <a:pt x="380" y="806"/>
                      </a:lnTo>
                      <a:lnTo>
                        <a:pt x="418" y="706"/>
                      </a:lnTo>
                      <a:lnTo>
                        <a:pt x="362" y="782"/>
                      </a:lnTo>
                      <a:lnTo>
                        <a:pt x="312" y="802"/>
                      </a:lnTo>
                      <a:lnTo>
                        <a:pt x="276" y="784"/>
                      </a:lnTo>
                      <a:lnTo>
                        <a:pt x="260" y="756"/>
                      </a:lnTo>
                      <a:lnTo>
                        <a:pt x="306" y="728"/>
                      </a:lnTo>
                      <a:lnTo>
                        <a:pt x="342" y="664"/>
                      </a:lnTo>
                      <a:lnTo>
                        <a:pt x="292" y="706"/>
                      </a:lnTo>
                      <a:lnTo>
                        <a:pt x="216" y="742"/>
                      </a:lnTo>
                      <a:lnTo>
                        <a:pt x="214" y="766"/>
                      </a:lnTo>
                      <a:lnTo>
                        <a:pt x="196" y="774"/>
                      </a:lnTo>
                      <a:lnTo>
                        <a:pt x="200" y="726"/>
                      </a:lnTo>
                      <a:lnTo>
                        <a:pt x="184" y="728"/>
                      </a:lnTo>
                      <a:lnTo>
                        <a:pt x="178" y="780"/>
                      </a:lnTo>
                      <a:lnTo>
                        <a:pt x="160" y="784"/>
                      </a:lnTo>
                      <a:lnTo>
                        <a:pt x="172" y="714"/>
                      </a:lnTo>
                      <a:lnTo>
                        <a:pt x="206" y="702"/>
                      </a:lnTo>
                      <a:lnTo>
                        <a:pt x="204" y="682"/>
                      </a:lnTo>
                      <a:lnTo>
                        <a:pt x="160" y="698"/>
                      </a:lnTo>
                      <a:lnTo>
                        <a:pt x="162" y="688"/>
                      </a:lnTo>
                      <a:lnTo>
                        <a:pt x="108" y="684"/>
                      </a:lnTo>
                      <a:lnTo>
                        <a:pt x="98" y="740"/>
                      </a:lnTo>
                      <a:lnTo>
                        <a:pt x="0" y="720"/>
                      </a:lnTo>
                      <a:lnTo>
                        <a:pt x="4" y="696"/>
                      </a:lnTo>
                      <a:lnTo>
                        <a:pt x="86" y="654"/>
                      </a:lnTo>
                      <a:lnTo>
                        <a:pt x="110" y="676"/>
                      </a:lnTo>
                      <a:lnTo>
                        <a:pt x="160" y="678"/>
                      </a:lnTo>
                      <a:lnTo>
                        <a:pt x="160" y="664"/>
                      </a:lnTo>
                      <a:lnTo>
                        <a:pt x="216" y="644"/>
                      </a:lnTo>
                      <a:lnTo>
                        <a:pt x="298" y="600"/>
                      </a:lnTo>
                      <a:lnTo>
                        <a:pt x="212" y="628"/>
                      </a:lnTo>
                      <a:lnTo>
                        <a:pt x="140" y="652"/>
                      </a:lnTo>
                      <a:lnTo>
                        <a:pt x="142" y="628"/>
                      </a:lnTo>
                      <a:lnTo>
                        <a:pt x="302" y="566"/>
                      </a:lnTo>
                      <a:lnTo>
                        <a:pt x="408" y="494"/>
                      </a:lnTo>
                      <a:lnTo>
                        <a:pt x="398" y="476"/>
                      </a:lnTo>
                      <a:lnTo>
                        <a:pt x="286" y="522"/>
                      </a:lnTo>
                      <a:lnTo>
                        <a:pt x="166" y="564"/>
                      </a:lnTo>
                      <a:lnTo>
                        <a:pt x="152" y="544"/>
                      </a:lnTo>
                      <a:lnTo>
                        <a:pt x="240" y="480"/>
                      </a:lnTo>
                      <a:lnTo>
                        <a:pt x="142" y="520"/>
                      </a:lnTo>
                      <a:lnTo>
                        <a:pt x="104" y="482"/>
                      </a:lnTo>
                      <a:lnTo>
                        <a:pt x="137" y="428"/>
                      </a:lnTo>
                      <a:lnTo>
                        <a:pt x="178" y="396"/>
                      </a:lnTo>
                      <a:lnTo>
                        <a:pt x="226" y="384"/>
                      </a:lnTo>
                      <a:lnTo>
                        <a:pt x="271" y="357"/>
                      </a:lnTo>
                      <a:lnTo>
                        <a:pt x="312" y="346"/>
                      </a:lnTo>
                      <a:lnTo>
                        <a:pt x="318" y="332"/>
                      </a:lnTo>
                      <a:lnTo>
                        <a:pt x="308" y="276"/>
                      </a:lnTo>
                      <a:lnTo>
                        <a:pt x="316" y="248"/>
                      </a:lnTo>
                      <a:lnTo>
                        <a:pt x="342" y="234"/>
                      </a:lnTo>
                      <a:lnTo>
                        <a:pt x="374" y="240"/>
                      </a:lnTo>
                      <a:lnTo>
                        <a:pt x="413" y="237"/>
                      </a:lnTo>
                      <a:lnTo>
                        <a:pt x="446" y="237"/>
                      </a:lnTo>
                      <a:lnTo>
                        <a:pt x="496" y="206"/>
                      </a:lnTo>
                      <a:lnTo>
                        <a:pt x="554" y="127"/>
                      </a:lnTo>
                      <a:lnTo>
                        <a:pt x="656" y="158"/>
                      </a:lnTo>
                      <a:lnTo>
                        <a:pt x="722" y="134"/>
                      </a:lnTo>
                      <a:lnTo>
                        <a:pt x="772" y="134"/>
                      </a:lnTo>
                      <a:lnTo>
                        <a:pt x="806" y="111"/>
                      </a:lnTo>
                      <a:lnTo>
                        <a:pt x="814" y="63"/>
                      </a:lnTo>
                      <a:lnTo>
                        <a:pt x="839" y="48"/>
                      </a:lnTo>
                      <a:lnTo>
                        <a:pt x="865" y="16"/>
                      </a:lnTo>
                      <a:lnTo>
                        <a:pt x="906" y="0"/>
                      </a:lnTo>
                      <a:lnTo>
                        <a:pt x="923" y="31"/>
                      </a:lnTo>
                      <a:lnTo>
                        <a:pt x="915" y="63"/>
                      </a:lnTo>
                      <a:lnTo>
                        <a:pt x="948" y="79"/>
                      </a:lnTo>
                      <a:lnTo>
                        <a:pt x="940" y="111"/>
                      </a:lnTo>
                      <a:lnTo>
                        <a:pt x="940" y="143"/>
                      </a:lnTo>
                      <a:lnTo>
                        <a:pt x="965" y="182"/>
                      </a:lnTo>
                      <a:lnTo>
                        <a:pt x="931" y="230"/>
                      </a:lnTo>
                      <a:lnTo>
                        <a:pt x="931" y="277"/>
                      </a:lnTo>
                      <a:lnTo>
                        <a:pt x="998" y="309"/>
                      </a:lnTo>
                      <a:lnTo>
                        <a:pt x="998" y="372"/>
                      </a:lnTo>
                      <a:lnTo>
                        <a:pt x="1023" y="372"/>
                      </a:lnTo>
                      <a:lnTo>
                        <a:pt x="1023" y="396"/>
                      </a:lnTo>
                      <a:lnTo>
                        <a:pt x="1040" y="396"/>
                      </a:lnTo>
                      <a:lnTo>
                        <a:pt x="1048" y="372"/>
                      </a:lnTo>
                      <a:lnTo>
                        <a:pt x="1065" y="372"/>
                      </a:lnTo>
                      <a:lnTo>
                        <a:pt x="1057" y="348"/>
                      </a:lnTo>
                      <a:lnTo>
                        <a:pt x="1082" y="340"/>
                      </a:lnTo>
                      <a:lnTo>
                        <a:pt x="1099" y="317"/>
                      </a:lnTo>
                      <a:lnTo>
                        <a:pt x="1115" y="348"/>
                      </a:lnTo>
                      <a:lnTo>
                        <a:pt x="1115" y="388"/>
                      </a:lnTo>
                      <a:lnTo>
                        <a:pt x="1149" y="380"/>
                      </a:lnTo>
                      <a:lnTo>
                        <a:pt x="1174" y="380"/>
                      </a:lnTo>
                      <a:lnTo>
                        <a:pt x="1166" y="412"/>
                      </a:lnTo>
                      <a:lnTo>
                        <a:pt x="1149" y="412"/>
                      </a:lnTo>
                      <a:lnTo>
                        <a:pt x="1141" y="428"/>
                      </a:lnTo>
                      <a:lnTo>
                        <a:pt x="1141" y="436"/>
                      </a:lnTo>
                      <a:lnTo>
                        <a:pt x="1124" y="443"/>
                      </a:lnTo>
                      <a:lnTo>
                        <a:pt x="1132" y="460"/>
                      </a:lnTo>
                      <a:lnTo>
                        <a:pt x="1065" y="499"/>
                      </a:lnTo>
                      <a:lnTo>
                        <a:pt x="1023" y="539"/>
                      </a:lnTo>
                      <a:lnTo>
                        <a:pt x="981" y="546"/>
                      </a:lnTo>
                      <a:lnTo>
                        <a:pt x="973" y="554"/>
                      </a:lnTo>
                      <a:lnTo>
                        <a:pt x="973" y="657"/>
                      </a:lnTo>
                      <a:lnTo>
                        <a:pt x="956" y="673"/>
                      </a:lnTo>
                      <a:lnTo>
                        <a:pt x="973" y="720"/>
                      </a:lnTo>
                      <a:lnTo>
                        <a:pt x="965" y="77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53" name="Freeform 96">
                  <a:extLst>
                    <a:ext uri="{FF2B5EF4-FFF2-40B4-BE49-F238E27FC236}">
                      <a16:creationId xmlns:a16="http://schemas.microsoft.com/office/drawing/2014/main" id="{0C05AA8F-DA6F-40EC-8AD8-9AB39008EB7F}"/>
                    </a:ext>
                  </a:extLst>
                </p:cNvPr>
                <p:cNvSpPr>
                  <a:spLocks noChangeAspect="1"/>
                </p:cNvSpPr>
                <p:nvPr/>
              </p:nvSpPr>
              <p:spPr bwMode="auto">
                <a:xfrm>
                  <a:off x="4373563" y="5494338"/>
                  <a:ext cx="623887" cy="427037"/>
                </a:xfrm>
                <a:custGeom>
                  <a:avLst/>
                  <a:gdLst>
                    <a:gd name="T0" fmla="*/ 0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0 h 10000"/>
                    <a:gd name="T50" fmla="*/ 2147483647 w 10000"/>
                    <a:gd name="T51" fmla="*/ 2147483647 h 10000"/>
                    <a:gd name="T52" fmla="*/ 2147483647 w 10000"/>
                    <a:gd name="T53" fmla="*/ 2147483647 h 10000"/>
                    <a:gd name="T54" fmla="*/ 2147483647 w 10000"/>
                    <a:gd name="T55" fmla="*/ 2147483647 h 10000"/>
                    <a:gd name="T56" fmla="*/ 0 w 10000"/>
                    <a:gd name="T57" fmla="*/ 2147483647 h 10000"/>
                    <a:gd name="T58" fmla="*/ 0 w 10000"/>
                    <a:gd name="T59" fmla="*/ 2147483647 h 100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00" h="10000">
                      <a:moveTo>
                        <a:pt x="0" y="5279"/>
                      </a:moveTo>
                      <a:lnTo>
                        <a:pt x="1501" y="5279"/>
                      </a:lnTo>
                      <a:lnTo>
                        <a:pt x="1501" y="5874"/>
                      </a:lnTo>
                      <a:lnTo>
                        <a:pt x="2774" y="7658"/>
                      </a:lnTo>
                      <a:lnTo>
                        <a:pt x="4046" y="7658"/>
                      </a:lnTo>
                      <a:cubicBezTo>
                        <a:pt x="4114" y="8253"/>
                        <a:pt x="4181" y="8847"/>
                        <a:pt x="4249" y="9442"/>
                      </a:cubicBezTo>
                      <a:lnTo>
                        <a:pt x="4885" y="10000"/>
                      </a:lnTo>
                      <a:lnTo>
                        <a:pt x="6387" y="10000"/>
                      </a:lnTo>
                      <a:cubicBezTo>
                        <a:pt x="6455" y="9616"/>
                        <a:pt x="6522" y="9232"/>
                        <a:pt x="6590" y="8848"/>
                      </a:cubicBezTo>
                      <a:lnTo>
                        <a:pt x="7430" y="8253"/>
                      </a:lnTo>
                      <a:cubicBezTo>
                        <a:pt x="7289" y="7387"/>
                        <a:pt x="7149" y="6522"/>
                        <a:pt x="7008" y="5656"/>
                      </a:cubicBezTo>
                      <a:lnTo>
                        <a:pt x="9135" y="3532"/>
                      </a:lnTo>
                      <a:lnTo>
                        <a:pt x="10000" y="2045"/>
                      </a:lnTo>
                      <a:cubicBezTo>
                        <a:pt x="9856" y="1549"/>
                        <a:pt x="9711" y="1054"/>
                        <a:pt x="9567" y="558"/>
                      </a:cubicBezTo>
                      <a:lnTo>
                        <a:pt x="8779" y="595"/>
                      </a:lnTo>
                      <a:lnTo>
                        <a:pt x="8779" y="1413"/>
                      </a:lnTo>
                      <a:lnTo>
                        <a:pt x="7812" y="1264"/>
                      </a:lnTo>
                      <a:lnTo>
                        <a:pt x="7710" y="3271"/>
                      </a:lnTo>
                      <a:lnTo>
                        <a:pt x="7252" y="3197"/>
                      </a:lnTo>
                      <a:lnTo>
                        <a:pt x="7252" y="223"/>
                      </a:lnTo>
                      <a:lnTo>
                        <a:pt x="6794" y="223"/>
                      </a:lnTo>
                      <a:lnTo>
                        <a:pt x="6794" y="967"/>
                      </a:lnTo>
                      <a:lnTo>
                        <a:pt x="6158" y="892"/>
                      </a:lnTo>
                      <a:lnTo>
                        <a:pt x="4249" y="558"/>
                      </a:lnTo>
                      <a:lnTo>
                        <a:pt x="3613" y="0"/>
                      </a:lnTo>
                      <a:lnTo>
                        <a:pt x="1908" y="260"/>
                      </a:lnTo>
                      <a:lnTo>
                        <a:pt x="1908" y="1450"/>
                      </a:lnTo>
                      <a:lnTo>
                        <a:pt x="1272" y="558"/>
                      </a:lnTo>
                      <a:lnTo>
                        <a:pt x="0" y="1450"/>
                      </a:lnTo>
                      <a:lnTo>
                        <a:pt x="0" y="5279"/>
                      </a:ln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54" name="Freeform 98">
                  <a:extLst>
                    <a:ext uri="{FF2B5EF4-FFF2-40B4-BE49-F238E27FC236}">
                      <a16:creationId xmlns:a16="http://schemas.microsoft.com/office/drawing/2014/main" id="{3D150306-4CD3-4DDF-AE80-645D9AD81611}"/>
                    </a:ext>
                  </a:extLst>
                </p:cNvPr>
                <p:cNvSpPr>
                  <a:spLocks noChangeAspect="1"/>
                </p:cNvSpPr>
                <p:nvPr/>
              </p:nvSpPr>
              <p:spPr bwMode="auto">
                <a:xfrm>
                  <a:off x="4691063" y="3708400"/>
                  <a:ext cx="452437" cy="628650"/>
                </a:xfrm>
                <a:custGeom>
                  <a:avLst/>
                  <a:gdLst>
                    <a:gd name="T0" fmla="*/ 0 w 489"/>
                    <a:gd name="T1" fmla="*/ 2147483647 h 719"/>
                    <a:gd name="T2" fmla="*/ 2147483647 w 489"/>
                    <a:gd name="T3" fmla="*/ 2147483647 h 719"/>
                    <a:gd name="T4" fmla="*/ 2147483647 w 489"/>
                    <a:gd name="T5" fmla="*/ 2147483647 h 719"/>
                    <a:gd name="T6" fmla="*/ 2147483647 w 489"/>
                    <a:gd name="T7" fmla="*/ 2147483647 h 719"/>
                    <a:gd name="T8" fmla="*/ 2147483647 w 489"/>
                    <a:gd name="T9" fmla="*/ 2147483647 h 719"/>
                    <a:gd name="T10" fmla="*/ 2147483647 w 489"/>
                    <a:gd name="T11" fmla="*/ 2147483647 h 719"/>
                    <a:gd name="T12" fmla="*/ 2147483647 w 489"/>
                    <a:gd name="T13" fmla="*/ 2147483647 h 719"/>
                    <a:gd name="T14" fmla="*/ 2147483647 w 489"/>
                    <a:gd name="T15" fmla="*/ 2147483647 h 719"/>
                    <a:gd name="T16" fmla="*/ 2147483647 w 489"/>
                    <a:gd name="T17" fmla="*/ 2147483647 h 719"/>
                    <a:gd name="T18" fmla="*/ 2147483647 w 489"/>
                    <a:gd name="T19" fmla="*/ 2147483647 h 719"/>
                    <a:gd name="T20" fmla="*/ 2147483647 w 489"/>
                    <a:gd name="T21" fmla="*/ 2147483647 h 719"/>
                    <a:gd name="T22" fmla="*/ 2147483647 w 489"/>
                    <a:gd name="T23" fmla="*/ 2147483647 h 719"/>
                    <a:gd name="T24" fmla="*/ 2147483647 w 489"/>
                    <a:gd name="T25" fmla="*/ 2147483647 h 719"/>
                    <a:gd name="T26" fmla="*/ 2147483647 w 489"/>
                    <a:gd name="T27" fmla="*/ 2147483647 h 719"/>
                    <a:gd name="T28" fmla="*/ 2147483647 w 489"/>
                    <a:gd name="T29" fmla="*/ 2147483647 h 719"/>
                    <a:gd name="T30" fmla="*/ 2147483647 w 489"/>
                    <a:gd name="T31" fmla="*/ 2147483647 h 719"/>
                    <a:gd name="T32" fmla="*/ 2147483647 w 489"/>
                    <a:gd name="T33" fmla="*/ 2147483647 h 719"/>
                    <a:gd name="T34" fmla="*/ 2147483647 w 489"/>
                    <a:gd name="T35" fmla="*/ 2147483647 h 719"/>
                    <a:gd name="T36" fmla="*/ 2147483647 w 489"/>
                    <a:gd name="T37" fmla="*/ 2147483647 h 719"/>
                    <a:gd name="T38" fmla="*/ 2147483647 w 489"/>
                    <a:gd name="T39" fmla="*/ 2147483647 h 719"/>
                    <a:gd name="T40" fmla="*/ 2147483647 w 489"/>
                    <a:gd name="T41" fmla="*/ 2147483647 h 719"/>
                    <a:gd name="T42" fmla="*/ 2147483647 w 489"/>
                    <a:gd name="T43" fmla="*/ 2147483647 h 719"/>
                    <a:gd name="T44" fmla="*/ 2147483647 w 489"/>
                    <a:gd name="T45" fmla="*/ 0 h 719"/>
                    <a:gd name="T46" fmla="*/ 2147483647 w 489"/>
                    <a:gd name="T47" fmla="*/ 2147483647 h 719"/>
                    <a:gd name="T48" fmla="*/ 2147483647 w 489"/>
                    <a:gd name="T49" fmla="*/ 2147483647 h 719"/>
                    <a:gd name="T50" fmla="*/ 2147483647 w 489"/>
                    <a:gd name="T51" fmla="*/ 2147483647 h 719"/>
                    <a:gd name="T52" fmla="*/ 2147483647 w 489"/>
                    <a:gd name="T53" fmla="*/ 2147483647 h 719"/>
                    <a:gd name="T54" fmla="*/ 2147483647 w 489"/>
                    <a:gd name="T55" fmla="*/ 2147483647 h 719"/>
                    <a:gd name="T56" fmla="*/ 2147483647 w 489"/>
                    <a:gd name="T57" fmla="*/ 2147483647 h 719"/>
                    <a:gd name="T58" fmla="*/ 2147483647 w 489"/>
                    <a:gd name="T59" fmla="*/ 2147483647 h 719"/>
                    <a:gd name="T60" fmla="*/ 2147483647 w 489"/>
                    <a:gd name="T61" fmla="*/ 2147483647 h 719"/>
                    <a:gd name="T62" fmla="*/ 0 w 489"/>
                    <a:gd name="T63" fmla="*/ 2147483647 h 719"/>
                    <a:gd name="T64" fmla="*/ 0 w 489"/>
                    <a:gd name="T65" fmla="*/ 2147483647 h 7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9" h="719">
                      <a:moveTo>
                        <a:pt x="0" y="504"/>
                      </a:moveTo>
                      <a:lnTo>
                        <a:pt x="115" y="562"/>
                      </a:lnTo>
                      <a:lnTo>
                        <a:pt x="115" y="676"/>
                      </a:lnTo>
                      <a:lnTo>
                        <a:pt x="158" y="676"/>
                      </a:lnTo>
                      <a:lnTo>
                        <a:pt x="158" y="719"/>
                      </a:lnTo>
                      <a:lnTo>
                        <a:pt x="187" y="719"/>
                      </a:lnTo>
                      <a:lnTo>
                        <a:pt x="201" y="676"/>
                      </a:lnTo>
                      <a:lnTo>
                        <a:pt x="230" y="676"/>
                      </a:lnTo>
                      <a:lnTo>
                        <a:pt x="216" y="633"/>
                      </a:lnTo>
                      <a:lnTo>
                        <a:pt x="273" y="605"/>
                      </a:lnTo>
                      <a:lnTo>
                        <a:pt x="288" y="575"/>
                      </a:lnTo>
                      <a:lnTo>
                        <a:pt x="244" y="388"/>
                      </a:lnTo>
                      <a:lnTo>
                        <a:pt x="216" y="388"/>
                      </a:lnTo>
                      <a:lnTo>
                        <a:pt x="216" y="375"/>
                      </a:lnTo>
                      <a:lnTo>
                        <a:pt x="302" y="274"/>
                      </a:lnTo>
                      <a:lnTo>
                        <a:pt x="360" y="274"/>
                      </a:lnTo>
                      <a:lnTo>
                        <a:pt x="403" y="287"/>
                      </a:lnTo>
                      <a:lnTo>
                        <a:pt x="475" y="287"/>
                      </a:lnTo>
                      <a:lnTo>
                        <a:pt x="489" y="231"/>
                      </a:lnTo>
                      <a:lnTo>
                        <a:pt x="489" y="158"/>
                      </a:lnTo>
                      <a:lnTo>
                        <a:pt x="431" y="130"/>
                      </a:lnTo>
                      <a:lnTo>
                        <a:pt x="431" y="72"/>
                      </a:lnTo>
                      <a:lnTo>
                        <a:pt x="331" y="0"/>
                      </a:lnTo>
                      <a:lnTo>
                        <a:pt x="302" y="44"/>
                      </a:lnTo>
                      <a:lnTo>
                        <a:pt x="244" y="87"/>
                      </a:lnTo>
                      <a:lnTo>
                        <a:pt x="216" y="115"/>
                      </a:lnTo>
                      <a:lnTo>
                        <a:pt x="86" y="115"/>
                      </a:lnTo>
                      <a:lnTo>
                        <a:pt x="29" y="144"/>
                      </a:lnTo>
                      <a:lnTo>
                        <a:pt x="14" y="187"/>
                      </a:lnTo>
                      <a:lnTo>
                        <a:pt x="14" y="244"/>
                      </a:lnTo>
                      <a:lnTo>
                        <a:pt x="57" y="331"/>
                      </a:lnTo>
                      <a:lnTo>
                        <a:pt x="0" y="418"/>
                      </a:lnTo>
                      <a:lnTo>
                        <a:pt x="0" y="504"/>
                      </a:lnTo>
                    </a:path>
                  </a:pathLst>
                </a:custGeom>
                <a:solidFill>
                  <a:srgbClr val="00B0F0"/>
                </a:solidFill>
                <a:ln w="12700">
                  <a:solidFill>
                    <a:srgbClr val="000000"/>
                  </a:solidFill>
                  <a:prstDash val="solid"/>
                  <a:round/>
                  <a:headEnd/>
                  <a:tailEnd/>
                </a:ln>
              </p:spPr>
              <p:txBody>
                <a:bodyPr bIns="34638"/>
                <a:lstStyle/>
                <a:p>
                  <a:endParaRPr lang="ja-JP" altLang="en-US" sz="1732"/>
                </a:p>
              </p:txBody>
            </p:sp>
            <p:sp>
              <p:nvSpPr>
                <p:cNvPr id="55" name="Freeform 99">
                  <a:extLst>
                    <a:ext uri="{FF2B5EF4-FFF2-40B4-BE49-F238E27FC236}">
                      <a16:creationId xmlns:a16="http://schemas.microsoft.com/office/drawing/2014/main" id="{8CECC1B2-6A46-45E9-9329-829B198A44AE}"/>
                    </a:ext>
                  </a:extLst>
                </p:cNvPr>
                <p:cNvSpPr>
                  <a:spLocks noChangeAspect="1"/>
                </p:cNvSpPr>
                <p:nvPr/>
              </p:nvSpPr>
              <p:spPr bwMode="auto">
                <a:xfrm>
                  <a:off x="4997450" y="3481388"/>
                  <a:ext cx="665163" cy="660400"/>
                </a:xfrm>
                <a:custGeom>
                  <a:avLst/>
                  <a:gdLst>
                    <a:gd name="T0" fmla="*/ 2147483647 w 419"/>
                    <a:gd name="T1" fmla="*/ 0 h 416"/>
                    <a:gd name="T2" fmla="*/ 2147483647 w 419"/>
                    <a:gd name="T3" fmla="*/ 2147483647 h 416"/>
                    <a:gd name="T4" fmla="*/ 2147483647 w 419"/>
                    <a:gd name="T5" fmla="*/ 2147483647 h 416"/>
                    <a:gd name="T6" fmla="*/ 2147483647 w 419"/>
                    <a:gd name="T7" fmla="*/ 2147483647 h 416"/>
                    <a:gd name="T8" fmla="*/ 2147483647 w 419"/>
                    <a:gd name="T9" fmla="*/ 2147483647 h 416"/>
                    <a:gd name="T10" fmla="*/ 2147483647 w 419"/>
                    <a:gd name="T11" fmla="*/ 2147483647 h 416"/>
                    <a:gd name="T12" fmla="*/ 2147483647 w 419"/>
                    <a:gd name="T13" fmla="*/ 2147483647 h 416"/>
                    <a:gd name="T14" fmla="*/ 2147483647 w 419"/>
                    <a:gd name="T15" fmla="*/ 2147483647 h 416"/>
                    <a:gd name="T16" fmla="*/ 2147483647 w 419"/>
                    <a:gd name="T17" fmla="*/ 2147483647 h 416"/>
                    <a:gd name="T18" fmla="*/ 2147483647 w 419"/>
                    <a:gd name="T19" fmla="*/ 2147483647 h 416"/>
                    <a:gd name="T20" fmla="*/ 2147483647 w 419"/>
                    <a:gd name="T21" fmla="*/ 2147483647 h 416"/>
                    <a:gd name="T22" fmla="*/ 2147483647 w 419"/>
                    <a:gd name="T23" fmla="*/ 2147483647 h 416"/>
                    <a:gd name="T24" fmla="*/ 2147483647 w 419"/>
                    <a:gd name="T25" fmla="*/ 2147483647 h 416"/>
                    <a:gd name="T26" fmla="*/ 2147483647 w 419"/>
                    <a:gd name="T27" fmla="*/ 2147483647 h 416"/>
                    <a:gd name="T28" fmla="*/ 2147483647 w 419"/>
                    <a:gd name="T29" fmla="*/ 2147483647 h 416"/>
                    <a:gd name="T30" fmla="*/ 2147483647 w 419"/>
                    <a:gd name="T31" fmla="*/ 2147483647 h 416"/>
                    <a:gd name="T32" fmla="*/ 2147483647 w 419"/>
                    <a:gd name="T33" fmla="*/ 2147483647 h 416"/>
                    <a:gd name="T34" fmla="*/ 2147483647 w 419"/>
                    <a:gd name="T35" fmla="*/ 2147483647 h 416"/>
                    <a:gd name="T36" fmla="*/ 2147483647 w 419"/>
                    <a:gd name="T37" fmla="*/ 2147483647 h 416"/>
                    <a:gd name="T38" fmla="*/ 2147483647 w 419"/>
                    <a:gd name="T39" fmla="*/ 2147483647 h 416"/>
                    <a:gd name="T40" fmla="*/ 2147483647 w 419"/>
                    <a:gd name="T41" fmla="*/ 2147483647 h 416"/>
                    <a:gd name="T42" fmla="*/ 2147483647 w 419"/>
                    <a:gd name="T43" fmla="*/ 2147483647 h 416"/>
                    <a:gd name="T44" fmla="*/ 2147483647 w 419"/>
                    <a:gd name="T45" fmla="*/ 2147483647 h 416"/>
                    <a:gd name="T46" fmla="*/ 2147483647 w 419"/>
                    <a:gd name="T47" fmla="*/ 2147483647 h 416"/>
                    <a:gd name="T48" fmla="*/ 2147483647 w 419"/>
                    <a:gd name="T49" fmla="*/ 2147483647 h 416"/>
                    <a:gd name="T50" fmla="*/ 2147483647 w 419"/>
                    <a:gd name="T51" fmla="*/ 2147483647 h 416"/>
                    <a:gd name="T52" fmla="*/ 2147483647 w 419"/>
                    <a:gd name="T53" fmla="*/ 2147483647 h 416"/>
                    <a:gd name="T54" fmla="*/ 2147483647 w 419"/>
                    <a:gd name="T55" fmla="*/ 2147483647 h 416"/>
                    <a:gd name="T56" fmla="*/ 0 w 419"/>
                    <a:gd name="T57" fmla="*/ 2147483647 h 416"/>
                    <a:gd name="T58" fmla="*/ 2147483647 w 419"/>
                    <a:gd name="T59" fmla="*/ 2147483647 h 416"/>
                    <a:gd name="T60" fmla="*/ 2147483647 w 419"/>
                    <a:gd name="T61" fmla="*/ 2147483647 h 416"/>
                    <a:gd name="T62" fmla="*/ 2147483647 w 419"/>
                    <a:gd name="T63" fmla="*/ 2147483647 h 416"/>
                    <a:gd name="T64" fmla="*/ 2147483647 w 419"/>
                    <a:gd name="T65" fmla="*/ 0 h 416"/>
                    <a:gd name="T66" fmla="*/ 2147483647 w 419"/>
                    <a:gd name="T67" fmla="*/ 0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9" h="416">
                      <a:moveTo>
                        <a:pt x="243" y="0"/>
                      </a:moveTo>
                      <a:lnTo>
                        <a:pt x="243" y="32"/>
                      </a:lnTo>
                      <a:lnTo>
                        <a:pt x="293" y="32"/>
                      </a:lnTo>
                      <a:lnTo>
                        <a:pt x="327" y="47"/>
                      </a:lnTo>
                      <a:lnTo>
                        <a:pt x="327" y="79"/>
                      </a:lnTo>
                      <a:lnTo>
                        <a:pt x="343" y="111"/>
                      </a:lnTo>
                      <a:lnTo>
                        <a:pt x="394" y="103"/>
                      </a:lnTo>
                      <a:lnTo>
                        <a:pt x="419" y="182"/>
                      </a:lnTo>
                      <a:lnTo>
                        <a:pt x="394" y="214"/>
                      </a:lnTo>
                      <a:lnTo>
                        <a:pt x="411" y="261"/>
                      </a:lnTo>
                      <a:lnTo>
                        <a:pt x="402" y="269"/>
                      </a:lnTo>
                      <a:lnTo>
                        <a:pt x="394" y="269"/>
                      </a:lnTo>
                      <a:lnTo>
                        <a:pt x="369" y="285"/>
                      </a:lnTo>
                      <a:lnTo>
                        <a:pt x="343" y="261"/>
                      </a:lnTo>
                      <a:lnTo>
                        <a:pt x="243" y="261"/>
                      </a:lnTo>
                      <a:lnTo>
                        <a:pt x="218" y="308"/>
                      </a:lnTo>
                      <a:lnTo>
                        <a:pt x="208" y="332"/>
                      </a:lnTo>
                      <a:lnTo>
                        <a:pt x="210" y="380"/>
                      </a:lnTo>
                      <a:lnTo>
                        <a:pt x="234" y="378"/>
                      </a:lnTo>
                      <a:lnTo>
                        <a:pt x="244" y="416"/>
                      </a:lnTo>
                      <a:lnTo>
                        <a:pt x="196" y="416"/>
                      </a:lnTo>
                      <a:lnTo>
                        <a:pt x="184" y="332"/>
                      </a:lnTo>
                      <a:lnTo>
                        <a:pt x="176" y="300"/>
                      </a:lnTo>
                      <a:lnTo>
                        <a:pt x="117" y="300"/>
                      </a:lnTo>
                      <a:lnTo>
                        <a:pt x="92" y="276"/>
                      </a:lnTo>
                      <a:lnTo>
                        <a:pt x="92" y="229"/>
                      </a:lnTo>
                      <a:lnTo>
                        <a:pt x="58" y="214"/>
                      </a:lnTo>
                      <a:lnTo>
                        <a:pt x="58" y="182"/>
                      </a:lnTo>
                      <a:lnTo>
                        <a:pt x="0" y="142"/>
                      </a:lnTo>
                      <a:lnTo>
                        <a:pt x="17" y="119"/>
                      </a:lnTo>
                      <a:lnTo>
                        <a:pt x="67" y="79"/>
                      </a:lnTo>
                      <a:lnTo>
                        <a:pt x="109" y="24"/>
                      </a:lnTo>
                      <a:lnTo>
                        <a:pt x="142" y="0"/>
                      </a:lnTo>
                      <a:lnTo>
                        <a:pt x="243" y="0"/>
                      </a:lnTo>
                    </a:path>
                  </a:pathLst>
                </a:custGeom>
                <a:solidFill>
                  <a:srgbClr val="00B0F0"/>
                </a:solidFill>
                <a:ln w="12700">
                  <a:solidFill>
                    <a:srgbClr val="000000"/>
                  </a:solidFill>
                  <a:prstDash val="solid"/>
                  <a:round/>
                  <a:headEnd/>
                  <a:tailEnd/>
                </a:ln>
              </p:spPr>
              <p:txBody>
                <a:bodyPr bIns="34638"/>
                <a:lstStyle/>
                <a:p>
                  <a:endParaRPr lang="ja-JP" altLang="en-US" sz="1732"/>
                </a:p>
              </p:txBody>
            </p:sp>
            <p:sp>
              <p:nvSpPr>
                <p:cNvPr id="56" name="Freeform 100">
                  <a:extLst>
                    <a:ext uri="{FF2B5EF4-FFF2-40B4-BE49-F238E27FC236}">
                      <a16:creationId xmlns:a16="http://schemas.microsoft.com/office/drawing/2014/main" id="{FAD419BF-0E7F-43A9-BC31-45A4F905F838}"/>
                    </a:ext>
                  </a:extLst>
                </p:cNvPr>
                <p:cNvSpPr>
                  <a:spLocks noChangeAspect="1"/>
                </p:cNvSpPr>
                <p:nvPr/>
              </p:nvSpPr>
              <p:spPr bwMode="auto">
                <a:xfrm>
                  <a:off x="3455989" y="6373813"/>
                  <a:ext cx="984250" cy="1736725"/>
                </a:xfrm>
                <a:custGeom>
                  <a:avLst/>
                  <a:gdLst>
                    <a:gd name="T0" fmla="*/ 2147483647 w 10000"/>
                    <a:gd name="T1" fmla="*/ 0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0 w 10000"/>
                    <a:gd name="T15" fmla="*/ 2147483647 h 10000"/>
                    <a:gd name="T16" fmla="*/ 2147483647 w 10000"/>
                    <a:gd name="T17" fmla="*/ 2147483647 h 10000"/>
                    <a:gd name="T18" fmla="*/ 0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2147483647 h 10000"/>
                    <a:gd name="T78" fmla="*/ 2147483647 w 10000"/>
                    <a:gd name="T79" fmla="*/ 2147483647 h 10000"/>
                    <a:gd name="T80" fmla="*/ 2147483647 w 10000"/>
                    <a:gd name="T81" fmla="*/ 2147483647 h 10000"/>
                    <a:gd name="T82" fmla="*/ 2147483647 w 10000"/>
                    <a:gd name="T83" fmla="*/ 2147483647 h 10000"/>
                    <a:gd name="T84" fmla="*/ 2147483647 w 10000"/>
                    <a:gd name="T85" fmla="*/ 2147483647 h 10000"/>
                    <a:gd name="T86" fmla="*/ 2147483647 w 10000"/>
                    <a:gd name="T87" fmla="*/ 2147483647 h 10000"/>
                    <a:gd name="T88" fmla="*/ 2147483647 w 10000"/>
                    <a:gd name="T89" fmla="*/ 2147483647 h 10000"/>
                    <a:gd name="T90" fmla="*/ 2147483647 w 10000"/>
                    <a:gd name="T91" fmla="*/ 2147483647 h 10000"/>
                    <a:gd name="T92" fmla="*/ 2147483647 w 10000"/>
                    <a:gd name="T93" fmla="*/ 2147483647 h 10000"/>
                    <a:gd name="T94" fmla="*/ 2147483647 w 10000"/>
                    <a:gd name="T95" fmla="*/ 2147483647 h 10000"/>
                    <a:gd name="T96" fmla="*/ 2147483647 w 10000"/>
                    <a:gd name="T97" fmla="*/ 2147483647 h 10000"/>
                    <a:gd name="T98" fmla="*/ 2147483647 w 10000"/>
                    <a:gd name="T99" fmla="*/ 2147483647 h 10000"/>
                    <a:gd name="T100" fmla="*/ 2147483647 w 10000"/>
                    <a:gd name="T101" fmla="*/ 2147483647 h 10000"/>
                    <a:gd name="T102" fmla="*/ 2147483647 w 10000"/>
                    <a:gd name="T103" fmla="*/ 0 h 10000"/>
                    <a:gd name="T104" fmla="*/ 2147483647 w 10000"/>
                    <a:gd name="T105" fmla="*/ 2147483647 h 10000"/>
                    <a:gd name="T106" fmla="*/ 2147483647 w 10000"/>
                    <a:gd name="T107" fmla="*/ 0 h 1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000" h="10000">
                      <a:moveTo>
                        <a:pt x="1758" y="0"/>
                      </a:moveTo>
                      <a:lnTo>
                        <a:pt x="1353" y="433"/>
                      </a:lnTo>
                      <a:lnTo>
                        <a:pt x="1090" y="433"/>
                      </a:lnTo>
                      <a:lnTo>
                        <a:pt x="808" y="872"/>
                      </a:lnTo>
                      <a:lnTo>
                        <a:pt x="1090" y="1018"/>
                      </a:lnTo>
                      <a:lnTo>
                        <a:pt x="949" y="1305"/>
                      </a:lnTo>
                      <a:lnTo>
                        <a:pt x="545" y="1305"/>
                      </a:lnTo>
                      <a:lnTo>
                        <a:pt x="0" y="1814"/>
                      </a:lnTo>
                      <a:lnTo>
                        <a:pt x="141" y="2030"/>
                      </a:lnTo>
                      <a:lnTo>
                        <a:pt x="0" y="2176"/>
                      </a:lnTo>
                      <a:lnTo>
                        <a:pt x="141" y="2539"/>
                      </a:lnTo>
                      <a:lnTo>
                        <a:pt x="949" y="2972"/>
                      </a:lnTo>
                      <a:lnTo>
                        <a:pt x="1353" y="2680"/>
                      </a:lnTo>
                      <a:lnTo>
                        <a:pt x="2444" y="3335"/>
                      </a:lnTo>
                      <a:lnTo>
                        <a:pt x="2303" y="3985"/>
                      </a:lnTo>
                      <a:lnTo>
                        <a:pt x="2707" y="4927"/>
                      </a:lnTo>
                      <a:lnTo>
                        <a:pt x="2970" y="5149"/>
                      </a:lnTo>
                      <a:cubicBezTo>
                        <a:pt x="3105" y="5654"/>
                        <a:pt x="3239" y="6160"/>
                        <a:pt x="3374" y="6665"/>
                      </a:cubicBezTo>
                      <a:lnTo>
                        <a:pt x="3095" y="7390"/>
                      </a:lnTo>
                      <a:lnTo>
                        <a:pt x="3919" y="7899"/>
                      </a:lnTo>
                      <a:cubicBezTo>
                        <a:pt x="3884" y="7990"/>
                        <a:pt x="3848" y="8080"/>
                        <a:pt x="3813" y="8171"/>
                      </a:cubicBezTo>
                      <a:lnTo>
                        <a:pt x="3268" y="9421"/>
                      </a:lnTo>
                      <a:cubicBezTo>
                        <a:pt x="3350" y="9542"/>
                        <a:pt x="3433" y="9662"/>
                        <a:pt x="3515" y="9783"/>
                      </a:cubicBezTo>
                      <a:lnTo>
                        <a:pt x="3778" y="10000"/>
                      </a:lnTo>
                      <a:lnTo>
                        <a:pt x="4605" y="10000"/>
                      </a:lnTo>
                      <a:lnTo>
                        <a:pt x="5536" y="9708"/>
                      </a:lnTo>
                      <a:lnTo>
                        <a:pt x="6485" y="9134"/>
                      </a:lnTo>
                      <a:lnTo>
                        <a:pt x="6767" y="8917"/>
                      </a:lnTo>
                      <a:cubicBezTo>
                        <a:pt x="6808" y="8771"/>
                        <a:pt x="6848" y="8625"/>
                        <a:pt x="6889" y="8479"/>
                      </a:cubicBezTo>
                      <a:lnTo>
                        <a:pt x="7838" y="8332"/>
                      </a:lnTo>
                      <a:lnTo>
                        <a:pt x="7979" y="7975"/>
                      </a:lnTo>
                      <a:lnTo>
                        <a:pt x="8524" y="7975"/>
                      </a:lnTo>
                      <a:lnTo>
                        <a:pt x="9192" y="7683"/>
                      </a:lnTo>
                      <a:lnTo>
                        <a:pt x="9596" y="6524"/>
                      </a:lnTo>
                      <a:lnTo>
                        <a:pt x="10000" y="6091"/>
                      </a:lnTo>
                      <a:lnTo>
                        <a:pt x="10000" y="5219"/>
                      </a:lnTo>
                      <a:lnTo>
                        <a:pt x="9051" y="5219"/>
                      </a:lnTo>
                      <a:lnTo>
                        <a:pt x="7575" y="4856"/>
                      </a:lnTo>
                      <a:lnTo>
                        <a:pt x="7434" y="4640"/>
                      </a:lnTo>
                      <a:cubicBezTo>
                        <a:pt x="7346" y="4373"/>
                        <a:pt x="7259" y="4106"/>
                        <a:pt x="7171" y="3839"/>
                      </a:cubicBezTo>
                      <a:lnTo>
                        <a:pt x="6767" y="3406"/>
                      </a:lnTo>
                      <a:lnTo>
                        <a:pt x="5677" y="3118"/>
                      </a:lnTo>
                      <a:lnTo>
                        <a:pt x="5414" y="2826"/>
                      </a:lnTo>
                      <a:lnTo>
                        <a:pt x="5273" y="2176"/>
                      </a:lnTo>
                      <a:lnTo>
                        <a:pt x="4605" y="2176"/>
                      </a:lnTo>
                      <a:lnTo>
                        <a:pt x="4464" y="1451"/>
                      </a:lnTo>
                      <a:lnTo>
                        <a:pt x="4201" y="1451"/>
                      </a:lnTo>
                      <a:lnTo>
                        <a:pt x="4201" y="725"/>
                      </a:lnTo>
                      <a:lnTo>
                        <a:pt x="3919" y="725"/>
                      </a:lnTo>
                      <a:lnTo>
                        <a:pt x="3919" y="363"/>
                      </a:lnTo>
                      <a:lnTo>
                        <a:pt x="3656" y="76"/>
                      </a:lnTo>
                      <a:lnTo>
                        <a:pt x="3252" y="0"/>
                      </a:lnTo>
                      <a:lnTo>
                        <a:pt x="2970" y="146"/>
                      </a:lnTo>
                      <a:lnTo>
                        <a:pt x="1758" y="0"/>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57" name="Freeform 101">
                  <a:extLst>
                    <a:ext uri="{FF2B5EF4-FFF2-40B4-BE49-F238E27FC236}">
                      <a16:creationId xmlns:a16="http://schemas.microsoft.com/office/drawing/2014/main" id="{4530DC29-6BE7-417A-9307-5E1D78C0E1E9}"/>
                    </a:ext>
                  </a:extLst>
                </p:cNvPr>
                <p:cNvSpPr>
                  <a:spLocks noChangeAspect="1"/>
                </p:cNvSpPr>
                <p:nvPr/>
              </p:nvSpPr>
              <p:spPr bwMode="auto">
                <a:xfrm>
                  <a:off x="3276600" y="5951538"/>
                  <a:ext cx="552450" cy="447675"/>
                </a:xfrm>
                <a:custGeom>
                  <a:avLst/>
                  <a:gdLst>
                    <a:gd name="T0" fmla="*/ 2147483647 w 348"/>
                    <a:gd name="T1" fmla="*/ 0 h 282"/>
                    <a:gd name="T2" fmla="*/ 2147483647 w 348"/>
                    <a:gd name="T3" fmla="*/ 2147483647 h 282"/>
                    <a:gd name="T4" fmla="*/ 2147483647 w 348"/>
                    <a:gd name="T5" fmla="*/ 2147483647 h 282"/>
                    <a:gd name="T6" fmla="*/ 2147483647 w 348"/>
                    <a:gd name="T7" fmla="*/ 2147483647 h 282"/>
                    <a:gd name="T8" fmla="*/ 2147483647 w 348"/>
                    <a:gd name="T9" fmla="*/ 2147483647 h 282"/>
                    <a:gd name="T10" fmla="*/ 2147483647 w 348"/>
                    <a:gd name="T11" fmla="*/ 2147483647 h 282"/>
                    <a:gd name="T12" fmla="*/ 2147483647 w 348"/>
                    <a:gd name="T13" fmla="*/ 2147483647 h 282"/>
                    <a:gd name="T14" fmla="*/ 2147483647 w 348"/>
                    <a:gd name="T15" fmla="*/ 2147483647 h 282"/>
                    <a:gd name="T16" fmla="*/ 2147483647 w 348"/>
                    <a:gd name="T17" fmla="*/ 2147483647 h 282"/>
                    <a:gd name="T18" fmla="*/ 2147483647 w 348"/>
                    <a:gd name="T19" fmla="*/ 2147483647 h 282"/>
                    <a:gd name="T20" fmla="*/ 2147483647 w 348"/>
                    <a:gd name="T21" fmla="*/ 2147483647 h 282"/>
                    <a:gd name="T22" fmla="*/ 2147483647 w 348"/>
                    <a:gd name="T23" fmla="*/ 2147483647 h 282"/>
                    <a:gd name="T24" fmla="*/ 2147483647 w 348"/>
                    <a:gd name="T25" fmla="*/ 2147483647 h 282"/>
                    <a:gd name="T26" fmla="*/ 2147483647 w 348"/>
                    <a:gd name="T27" fmla="*/ 2147483647 h 282"/>
                    <a:gd name="T28" fmla="*/ 2147483647 w 348"/>
                    <a:gd name="T29" fmla="*/ 2147483647 h 282"/>
                    <a:gd name="T30" fmla="*/ 2147483647 w 348"/>
                    <a:gd name="T31" fmla="*/ 2147483647 h 282"/>
                    <a:gd name="T32" fmla="*/ 2147483647 w 348"/>
                    <a:gd name="T33" fmla="*/ 2147483647 h 282"/>
                    <a:gd name="T34" fmla="*/ 2147483647 w 348"/>
                    <a:gd name="T35" fmla="*/ 2147483647 h 282"/>
                    <a:gd name="T36" fmla="*/ 2147483647 w 348"/>
                    <a:gd name="T37" fmla="*/ 2147483647 h 282"/>
                    <a:gd name="T38" fmla="*/ 2147483647 w 348"/>
                    <a:gd name="T39" fmla="*/ 2147483647 h 282"/>
                    <a:gd name="T40" fmla="*/ 2147483647 w 348"/>
                    <a:gd name="T41" fmla="*/ 2147483647 h 282"/>
                    <a:gd name="T42" fmla="*/ 2147483647 w 348"/>
                    <a:gd name="T43" fmla="*/ 2147483647 h 282"/>
                    <a:gd name="T44" fmla="*/ 2147483647 w 348"/>
                    <a:gd name="T45" fmla="*/ 2147483647 h 282"/>
                    <a:gd name="T46" fmla="*/ 2147483647 w 348"/>
                    <a:gd name="T47" fmla="*/ 2147483647 h 282"/>
                    <a:gd name="T48" fmla="*/ 2147483647 w 348"/>
                    <a:gd name="T49" fmla="*/ 2147483647 h 282"/>
                    <a:gd name="T50" fmla="*/ 2147483647 w 348"/>
                    <a:gd name="T51" fmla="*/ 2147483647 h 282"/>
                    <a:gd name="T52" fmla="*/ 2147483647 w 348"/>
                    <a:gd name="T53" fmla="*/ 2147483647 h 282"/>
                    <a:gd name="T54" fmla="*/ 2147483647 w 348"/>
                    <a:gd name="T55" fmla="*/ 2147483647 h 282"/>
                    <a:gd name="T56" fmla="*/ 0 w 348"/>
                    <a:gd name="T57" fmla="*/ 2147483647 h 282"/>
                    <a:gd name="T58" fmla="*/ 2147483647 w 348"/>
                    <a:gd name="T59" fmla="*/ 2147483647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8" h="282">
                      <a:moveTo>
                        <a:pt x="70" y="0"/>
                      </a:moveTo>
                      <a:lnTo>
                        <a:pt x="110" y="24"/>
                      </a:lnTo>
                      <a:lnTo>
                        <a:pt x="84" y="64"/>
                      </a:lnTo>
                      <a:lnTo>
                        <a:pt x="130" y="92"/>
                      </a:lnTo>
                      <a:lnTo>
                        <a:pt x="164" y="45"/>
                      </a:lnTo>
                      <a:lnTo>
                        <a:pt x="210" y="78"/>
                      </a:lnTo>
                      <a:lnTo>
                        <a:pt x="160" y="148"/>
                      </a:lnTo>
                      <a:lnTo>
                        <a:pt x="174" y="156"/>
                      </a:lnTo>
                      <a:lnTo>
                        <a:pt x="226" y="92"/>
                      </a:lnTo>
                      <a:lnTo>
                        <a:pt x="290" y="132"/>
                      </a:lnTo>
                      <a:lnTo>
                        <a:pt x="290" y="179"/>
                      </a:lnTo>
                      <a:lnTo>
                        <a:pt x="340" y="211"/>
                      </a:lnTo>
                      <a:lnTo>
                        <a:pt x="348" y="235"/>
                      </a:lnTo>
                      <a:lnTo>
                        <a:pt x="298" y="282"/>
                      </a:lnTo>
                      <a:lnTo>
                        <a:pt x="223" y="266"/>
                      </a:lnTo>
                      <a:lnTo>
                        <a:pt x="189" y="251"/>
                      </a:lnTo>
                      <a:lnTo>
                        <a:pt x="155" y="266"/>
                      </a:lnTo>
                      <a:lnTo>
                        <a:pt x="147" y="235"/>
                      </a:lnTo>
                      <a:lnTo>
                        <a:pt x="113" y="219"/>
                      </a:lnTo>
                      <a:lnTo>
                        <a:pt x="164" y="172"/>
                      </a:lnTo>
                      <a:lnTo>
                        <a:pt x="168" y="160"/>
                      </a:lnTo>
                      <a:lnTo>
                        <a:pt x="154" y="150"/>
                      </a:lnTo>
                      <a:lnTo>
                        <a:pt x="138" y="163"/>
                      </a:lnTo>
                      <a:lnTo>
                        <a:pt x="105" y="179"/>
                      </a:lnTo>
                      <a:lnTo>
                        <a:pt x="46" y="156"/>
                      </a:lnTo>
                      <a:lnTo>
                        <a:pt x="63" y="132"/>
                      </a:lnTo>
                      <a:lnTo>
                        <a:pt x="46" y="116"/>
                      </a:lnTo>
                      <a:lnTo>
                        <a:pt x="29" y="140"/>
                      </a:lnTo>
                      <a:lnTo>
                        <a:pt x="0" y="98"/>
                      </a:lnTo>
                      <a:lnTo>
                        <a:pt x="72" y="2"/>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58" name="Freeform 102">
                  <a:extLst>
                    <a:ext uri="{FF2B5EF4-FFF2-40B4-BE49-F238E27FC236}">
                      <a16:creationId xmlns:a16="http://schemas.microsoft.com/office/drawing/2014/main" id="{9A7A0E07-CF55-4B2B-8EEF-84295EF5DAD0}"/>
                    </a:ext>
                  </a:extLst>
                </p:cNvPr>
                <p:cNvSpPr>
                  <a:spLocks noChangeAspect="1"/>
                </p:cNvSpPr>
                <p:nvPr/>
              </p:nvSpPr>
              <p:spPr bwMode="auto">
                <a:xfrm>
                  <a:off x="2174875" y="7507288"/>
                  <a:ext cx="269875" cy="227012"/>
                </a:xfrm>
                <a:custGeom>
                  <a:avLst/>
                  <a:gdLst>
                    <a:gd name="T0" fmla="*/ 2147483647 w 170"/>
                    <a:gd name="T1" fmla="*/ 2147483647 h 143"/>
                    <a:gd name="T2" fmla="*/ 2147483647 w 170"/>
                    <a:gd name="T3" fmla="*/ 2147483647 h 143"/>
                    <a:gd name="T4" fmla="*/ 2147483647 w 170"/>
                    <a:gd name="T5" fmla="*/ 2147483647 h 143"/>
                    <a:gd name="T6" fmla="*/ 2147483647 w 170"/>
                    <a:gd name="T7" fmla="*/ 2147483647 h 143"/>
                    <a:gd name="T8" fmla="*/ 2147483647 w 170"/>
                    <a:gd name="T9" fmla="*/ 2147483647 h 143"/>
                    <a:gd name="T10" fmla="*/ 2147483647 w 170"/>
                    <a:gd name="T11" fmla="*/ 2147483647 h 143"/>
                    <a:gd name="T12" fmla="*/ 0 w 170"/>
                    <a:gd name="T13" fmla="*/ 2147483647 h 143"/>
                    <a:gd name="T14" fmla="*/ 2147483647 w 170"/>
                    <a:gd name="T15" fmla="*/ 2147483647 h 143"/>
                    <a:gd name="T16" fmla="*/ 2147483647 w 170"/>
                    <a:gd name="T17" fmla="*/ 0 h 143"/>
                    <a:gd name="T18" fmla="*/ 2147483647 w 170"/>
                    <a:gd name="T19" fmla="*/ 2147483647 h 143"/>
                    <a:gd name="T20" fmla="*/ 2147483647 w 170"/>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143">
                      <a:moveTo>
                        <a:pt x="148" y="56"/>
                      </a:moveTo>
                      <a:lnTo>
                        <a:pt x="170" y="78"/>
                      </a:lnTo>
                      <a:lnTo>
                        <a:pt x="166" y="132"/>
                      </a:lnTo>
                      <a:lnTo>
                        <a:pt x="114" y="135"/>
                      </a:lnTo>
                      <a:lnTo>
                        <a:pt x="80" y="143"/>
                      </a:lnTo>
                      <a:lnTo>
                        <a:pt x="5" y="80"/>
                      </a:lnTo>
                      <a:lnTo>
                        <a:pt x="0" y="72"/>
                      </a:lnTo>
                      <a:lnTo>
                        <a:pt x="34" y="32"/>
                      </a:lnTo>
                      <a:lnTo>
                        <a:pt x="72" y="0"/>
                      </a:lnTo>
                      <a:lnTo>
                        <a:pt x="98" y="22"/>
                      </a:lnTo>
                      <a:lnTo>
                        <a:pt x="148" y="56"/>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59" name="Freeform 103">
                  <a:extLst>
                    <a:ext uri="{FF2B5EF4-FFF2-40B4-BE49-F238E27FC236}">
                      <a16:creationId xmlns:a16="http://schemas.microsoft.com/office/drawing/2014/main" id="{6B5E5F5C-0F84-4540-B402-66FCF787E18D}"/>
                    </a:ext>
                  </a:extLst>
                </p:cNvPr>
                <p:cNvSpPr>
                  <a:spLocks noChangeAspect="1"/>
                </p:cNvSpPr>
                <p:nvPr/>
              </p:nvSpPr>
              <p:spPr bwMode="auto">
                <a:xfrm>
                  <a:off x="5143500" y="6764338"/>
                  <a:ext cx="744538" cy="842962"/>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0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0 h 10000"/>
                    <a:gd name="T70" fmla="*/ 2147483647 w 10000"/>
                    <a:gd name="T71" fmla="*/ 0 h 10000"/>
                    <a:gd name="T72" fmla="*/ 2147483647 w 10000"/>
                    <a:gd name="T73" fmla="*/ 2147483647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00" h="10000">
                      <a:moveTo>
                        <a:pt x="2857" y="1193"/>
                      </a:moveTo>
                      <a:lnTo>
                        <a:pt x="3938" y="1193"/>
                      </a:lnTo>
                      <a:lnTo>
                        <a:pt x="5901" y="2832"/>
                      </a:lnTo>
                      <a:lnTo>
                        <a:pt x="6261" y="2832"/>
                      </a:lnTo>
                      <a:lnTo>
                        <a:pt x="7863" y="3734"/>
                      </a:lnTo>
                      <a:lnTo>
                        <a:pt x="8211" y="3434"/>
                      </a:lnTo>
                      <a:lnTo>
                        <a:pt x="6969" y="2687"/>
                      </a:lnTo>
                      <a:lnTo>
                        <a:pt x="7329" y="1940"/>
                      </a:lnTo>
                      <a:lnTo>
                        <a:pt x="8932" y="1639"/>
                      </a:lnTo>
                      <a:lnTo>
                        <a:pt x="9652" y="1940"/>
                      </a:lnTo>
                      <a:lnTo>
                        <a:pt x="10000" y="3434"/>
                      </a:lnTo>
                      <a:cubicBezTo>
                        <a:pt x="9946" y="3583"/>
                        <a:pt x="9893" y="3731"/>
                        <a:pt x="9839" y="3880"/>
                      </a:cubicBezTo>
                      <a:lnTo>
                        <a:pt x="9292" y="4481"/>
                      </a:lnTo>
                      <a:lnTo>
                        <a:pt x="9118" y="5373"/>
                      </a:lnTo>
                      <a:lnTo>
                        <a:pt x="8211" y="6266"/>
                      </a:lnTo>
                      <a:lnTo>
                        <a:pt x="7516" y="6566"/>
                      </a:lnTo>
                      <a:lnTo>
                        <a:pt x="8211" y="7759"/>
                      </a:lnTo>
                      <a:lnTo>
                        <a:pt x="9118" y="7759"/>
                      </a:lnTo>
                      <a:lnTo>
                        <a:pt x="9292" y="8361"/>
                      </a:lnTo>
                      <a:lnTo>
                        <a:pt x="8758" y="8807"/>
                      </a:lnTo>
                      <a:lnTo>
                        <a:pt x="8758" y="9253"/>
                      </a:lnTo>
                      <a:lnTo>
                        <a:pt x="8398" y="9699"/>
                      </a:lnTo>
                      <a:lnTo>
                        <a:pt x="7143" y="9855"/>
                      </a:lnTo>
                      <a:lnTo>
                        <a:pt x="6435" y="10000"/>
                      </a:lnTo>
                      <a:lnTo>
                        <a:pt x="4646" y="7012"/>
                      </a:lnTo>
                      <a:lnTo>
                        <a:pt x="3391" y="6867"/>
                      </a:lnTo>
                      <a:lnTo>
                        <a:pt x="1963" y="5519"/>
                      </a:lnTo>
                      <a:lnTo>
                        <a:pt x="1255" y="5519"/>
                      </a:lnTo>
                      <a:lnTo>
                        <a:pt x="0" y="4481"/>
                      </a:lnTo>
                      <a:lnTo>
                        <a:pt x="534" y="3579"/>
                      </a:lnTo>
                      <a:lnTo>
                        <a:pt x="1255" y="3434"/>
                      </a:lnTo>
                      <a:lnTo>
                        <a:pt x="1615" y="2386"/>
                      </a:lnTo>
                      <a:lnTo>
                        <a:pt x="1615" y="1048"/>
                      </a:lnTo>
                      <a:cubicBezTo>
                        <a:pt x="1548" y="747"/>
                        <a:pt x="1482" y="446"/>
                        <a:pt x="1415" y="145"/>
                      </a:cubicBezTo>
                      <a:lnTo>
                        <a:pt x="1963" y="0"/>
                      </a:lnTo>
                      <a:lnTo>
                        <a:pt x="2857" y="0"/>
                      </a:lnTo>
                      <a:lnTo>
                        <a:pt x="2857" y="1193"/>
                      </a:ln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60" name="Freeform 104">
                  <a:extLst>
                    <a:ext uri="{FF2B5EF4-FFF2-40B4-BE49-F238E27FC236}">
                      <a16:creationId xmlns:a16="http://schemas.microsoft.com/office/drawing/2014/main" id="{54DA91DB-94C7-43F5-8DF2-213FC9DF3924}"/>
                    </a:ext>
                  </a:extLst>
                </p:cNvPr>
                <p:cNvSpPr>
                  <a:spLocks noChangeAspect="1"/>
                </p:cNvSpPr>
                <p:nvPr/>
              </p:nvSpPr>
              <p:spPr bwMode="auto">
                <a:xfrm>
                  <a:off x="5222875" y="6350000"/>
                  <a:ext cx="665163" cy="728663"/>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0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00" h="10000">
                      <a:moveTo>
                        <a:pt x="5216" y="2410"/>
                      </a:moveTo>
                      <a:lnTo>
                        <a:pt x="4200" y="1715"/>
                      </a:lnTo>
                      <a:lnTo>
                        <a:pt x="3602" y="1547"/>
                      </a:lnTo>
                      <a:lnTo>
                        <a:pt x="3213" y="1031"/>
                      </a:lnTo>
                      <a:lnTo>
                        <a:pt x="2601" y="851"/>
                      </a:lnTo>
                      <a:lnTo>
                        <a:pt x="1808" y="168"/>
                      </a:lnTo>
                      <a:lnTo>
                        <a:pt x="807" y="0"/>
                      </a:lnTo>
                      <a:lnTo>
                        <a:pt x="612" y="516"/>
                      </a:lnTo>
                      <a:lnTo>
                        <a:pt x="879" y="802"/>
                      </a:lnTo>
                      <a:cubicBezTo>
                        <a:pt x="830" y="974"/>
                        <a:pt x="529" y="1179"/>
                        <a:pt x="480" y="1351"/>
                      </a:cubicBezTo>
                      <a:lnTo>
                        <a:pt x="1808" y="2926"/>
                      </a:lnTo>
                      <a:cubicBezTo>
                        <a:pt x="1832" y="3204"/>
                        <a:pt x="1856" y="3483"/>
                        <a:pt x="1880" y="3761"/>
                      </a:cubicBezTo>
                      <a:lnTo>
                        <a:pt x="1405" y="3957"/>
                      </a:lnTo>
                      <a:lnTo>
                        <a:pt x="791" y="3511"/>
                      </a:lnTo>
                      <a:lnTo>
                        <a:pt x="36" y="3728"/>
                      </a:lnTo>
                      <a:lnTo>
                        <a:pt x="0" y="5168"/>
                      </a:lnTo>
                      <a:cubicBezTo>
                        <a:pt x="70" y="5396"/>
                        <a:pt x="246" y="5590"/>
                        <a:pt x="316" y="5818"/>
                      </a:cubicBezTo>
                      <a:lnTo>
                        <a:pt x="1001" y="5683"/>
                      </a:lnTo>
                      <a:lnTo>
                        <a:pt x="2003" y="5683"/>
                      </a:lnTo>
                      <a:lnTo>
                        <a:pt x="2003" y="7062"/>
                      </a:lnTo>
                      <a:lnTo>
                        <a:pt x="3213" y="7062"/>
                      </a:lnTo>
                      <a:lnTo>
                        <a:pt x="4006" y="7758"/>
                      </a:lnTo>
                      <a:lnTo>
                        <a:pt x="5410" y="8957"/>
                      </a:lnTo>
                      <a:lnTo>
                        <a:pt x="5814" y="8957"/>
                      </a:lnTo>
                      <a:lnTo>
                        <a:pt x="7608" y="10000"/>
                      </a:lnTo>
                      <a:lnTo>
                        <a:pt x="7997" y="9652"/>
                      </a:lnTo>
                      <a:lnTo>
                        <a:pt x="6606" y="8789"/>
                      </a:lnTo>
                      <a:lnTo>
                        <a:pt x="7010" y="7926"/>
                      </a:lnTo>
                      <a:lnTo>
                        <a:pt x="8804" y="7578"/>
                      </a:lnTo>
                      <a:lnTo>
                        <a:pt x="9611" y="7926"/>
                      </a:lnTo>
                      <a:lnTo>
                        <a:pt x="9611" y="6379"/>
                      </a:lnTo>
                      <a:lnTo>
                        <a:pt x="9207" y="5851"/>
                      </a:lnTo>
                      <a:lnTo>
                        <a:pt x="10000" y="5168"/>
                      </a:lnTo>
                      <a:lnTo>
                        <a:pt x="9402" y="3441"/>
                      </a:lnTo>
                      <a:lnTo>
                        <a:pt x="9402" y="2242"/>
                      </a:lnTo>
                      <a:lnTo>
                        <a:pt x="7997" y="1199"/>
                      </a:lnTo>
                      <a:lnTo>
                        <a:pt x="6412" y="2410"/>
                      </a:lnTo>
                      <a:lnTo>
                        <a:pt x="5216" y="2410"/>
                      </a:ln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61" name="Freeform 106">
                  <a:extLst>
                    <a:ext uri="{FF2B5EF4-FFF2-40B4-BE49-F238E27FC236}">
                      <a16:creationId xmlns:a16="http://schemas.microsoft.com/office/drawing/2014/main" id="{A168032F-AE16-4DBF-95F9-F5964D792866}"/>
                    </a:ext>
                  </a:extLst>
                </p:cNvPr>
                <p:cNvSpPr>
                  <a:spLocks/>
                </p:cNvSpPr>
                <p:nvPr/>
              </p:nvSpPr>
              <p:spPr bwMode="auto">
                <a:xfrm>
                  <a:off x="2835275" y="6707188"/>
                  <a:ext cx="130175" cy="177800"/>
                </a:xfrm>
                <a:custGeom>
                  <a:avLst/>
                  <a:gdLst>
                    <a:gd name="T0" fmla="*/ 0 w 82"/>
                    <a:gd name="T1" fmla="*/ 2147483647 h 112"/>
                    <a:gd name="T2" fmla="*/ 2147483647 w 82"/>
                    <a:gd name="T3" fmla="*/ 2147483647 h 112"/>
                    <a:gd name="T4" fmla="*/ 2147483647 w 82"/>
                    <a:gd name="T5" fmla="*/ 2147483647 h 112"/>
                    <a:gd name="T6" fmla="*/ 2147483647 w 82"/>
                    <a:gd name="T7" fmla="*/ 0 h 112"/>
                    <a:gd name="T8" fmla="*/ 0 w 82"/>
                    <a:gd name="T9" fmla="*/ 2147483647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2">
                      <a:moveTo>
                        <a:pt x="0" y="70"/>
                      </a:moveTo>
                      <a:lnTo>
                        <a:pt x="36" y="112"/>
                      </a:lnTo>
                      <a:lnTo>
                        <a:pt x="82" y="60"/>
                      </a:lnTo>
                      <a:lnTo>
                        <a:pt x="56" y="0"/>
                      </a:lnTo>
                      <a:lnTo>
                        <a:pt x="0" y="7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62" name="Freeform 107">
                  <a:extLst>
                    <a:ext uri="{FF2B5EF4-FFF2-40B4-BE49-F238E27FC236}">
                      <a16:creationId xmlns:a16="http://schemas.microsoft.com/office/drawing/2014/main" id="{B8F3809E-9E48-454D-95A8-7171274660BF}"/>
                    </a:ext>
                  </a:extLst>
                </p:cNvPr>
                <p:cNvSpPr>
                  <a:spLocks/>
                </p:cNvSpPr>
                <p:nvPr/>
              </p:nvSpPr>
              <p:spPr bwMode="auto">
                <a:xfrm>
                  <a:off x="1552575" y="6916738"/>
                  <a:ext cx="796925" cy="4857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0 h 10000"/>
                    <a:gd name="T26" fmla="*/ 0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2032" y="7124"/>
                      </a:moveTo>
                      <a:lnTo>
                        <a:pt x="2709" y="8431"/>
                      </a:lnTo>
                      <a:lnTo>
                        <a:pt x="3187" y="8431"/>
                      </a:lnTo>
                      <a:lnTo>
                        <a:pt x="6653" y="3791"/>
                      </a:lnTo>
                      <a:lnTo>
                        <a:pt x="9920" y="10000"/>
                      </a:lnTo>
                      <a:cubicBezTo>
                        <a:pt x="9947" y="9935"/>
                        <a:pt x="9973" y="9869"/>
                        <a:pt x="10000" y="9804"/>
                      </a:cubicBezTo>
                      <a:lnTo>
                        <a:pt x="6175" y="2484"/>
                      </a:lnTo>
                      <a:lnTo>
                        <a:pt x="5578" y="2353"/>
                      </a:lnTo>
                      <a:lnTo>
                        <a:pt x="4183" y="4232"/>
                      </a:lnTo>
                      <a:cubicBezTo>
                        <a:pt x="3668" y="4699"/>
                        <a:pt x="3775" y="4800"/>
                        <a:pt x="3476" y="4407"/>
                      </a:cubicBezTo>
                      <a:lnTo>
                        <a:pt x="5896" y="1046"/>
                      </a:lnTo>
                      <a:lnTo>
                        <a:pt x="5060" y="915"/>
                      </a:lnTo>
                      <a:lnTo>
                        <a:pt x="4622" y="0"/>
                      </a:lnTo>
                      <a:lnTo>
                        <a:pt x="0" y="6013"/>
                      </a:lnTo>
                      <a:lnTo>
                        <a:pt x="398" y="6928"/>
                      </a:lnTo>
                      <a:lnTo>
                        <a:pt x="1713" y="5229"/>
                      </a:lnTo>
                      <a:lnTo>
                        <a:pt x="2112" y="5817"/>
                      </a:lnTo>
                      <a:lnTo>
                        <a:pt x="2749" y="5098"/>
                      </a:lnTo>
                      <a:lnTo>
                        <a:pt x="3068" y="5686"/>
                      </a:lnTo>
                      <a:lnTo>
                        <a:pt x="2032" y="7124"/>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63" name="Freeform 109">
                  <a:extLst>
                    <a:ext uri="{FF2B5EF4-FFF2-40B4-BE49-F238E27FC236}">
                      <a16:creationId xmlns:a16="http://schemas.microsoft.com/office/drawing/2014/main" id="{B275B1C2-C011-4219-9D3D-4677B2D76389}"/>
                    </a:ext>
                  </a:extLst>
                </p:cNvPr>
                <p:cNvSpPr>
                  <a:spLocks/>
                </p:cNvSpPr>
                <p:nvPr/>
              </p:nvSpPr>
              <p:spPr bwMode="auto">
                <a:xfrm>
                  <a:off x="4716463" y="2605088"/>
                  <a:ext cx="1066800" cy="1243012"/>
                </a:xfrm>
                <a:custGeom>
                  <a:avLst/>
                  <a:gdLst>
                    <a:gd name="T0" fmla="*/ 0 w 672"/>
                    <a:gd name="T1" fmla="*/ 2147483647 h 783"/>
                    <a:gd name="T2" fmla="*/ 2147483647 w 672"/>
                    <a:gd name="T3" fmla="*/ 2147483647 h 783"/>
                    <a:gd name="T4" fmla="*/ 2147483647 w 672"/>
                    <a:gd name="T5" fmla="*/ 2147483647 h 783"/>
                    <a:gd name="T6" fmla="*/ 2147483647 w 672"/>
                    <a:gd name="T7" fmla="*/ 2147483647 h 783"/>
                    <a:gd name="T8" fmla="*/ 2147483647 w 672"/>
                    <a:gd name="T9" fmla="*/ 2147483647 h 783"/>
                    <a:gd name="T10" fmla="*/ 2147483647 w 672"/>
                    <a:gd name="T11" fmla="*/ 2147483647 h 783"/>
                    <a:gd name="T12" fmla="*/ 2147483647 w 672"/>
                    <a:gd name="T13" fmla="*/ 2147483647 h 783"/>
                    <a:gd name="T14" fmla="*/ 2147483647 w 672"/>
                    <a:gd name="T15" fmla="*/ 2147483647 h 783"/>
                    <a:gd name="T16" fmla="*/ 2147483647 w 672"/>
                    <a:gd name="T17" fmla="*/ 2147483647 h 783"/>
                    <a:gd name="T18" fmla="*/ 2147483647 w 672"/>
                    <a:gd name="T19" fmla="*/ 2147483647 h 783"/>
                    <a:gd name="T20" fmla="*/ 2147483647 w 672"/>
                    <a:gd name="T21" fmla="*/ 2147483647 h 783"/>
                    <a:gd name="T22" fmla="*/ 2147483647 w 672"/>
                    <a:gd name="T23" fmla="*/ 2147483647 h 783"/>
                    <a:gd name="T24" fmla="*/ 2147483647 w 672"/>
                    <a:gd name="T25" fmla="*/ 2147483647 h 783"/>
                    <a:gd name="T26" fmla="*/ 2147483647 w 672"/>
                    <a:gd name="T27" fmla="*/ 2147483647 h 783"/>
                    <a:gd name="T28" fmla="*/ 2147483647 w 672"/>
                    <a:gd name="T29" fmla="*/ 2147483647 h 783"/>
                    <a:gd name="T30" fmla="*/ 2147483647 w 672"/>
                    <a:gd name="T31" fmla="*/ 2147483647 h 783"/>
                    <a:gd name="T32" fmla="*/ 2147483647 w 672"/>
                    <a:gd name="T33" fmla="*/ 0 h 7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2" h="783">
                      <a:moveTo>
                        <a:pt x="0" y="783"/>
                      </a:moveTo>
                      <a:lnTo>
                        <a:pt x="33" y="756"/>
                      </a:lnTo>
                      <a:lnTo>
                        <a:pt x="111" y="756"/>
                      </a:lnTo>
                      <a:lnTo>
                        <a:pt x="162" y="717"/>
                      </a:lnTo>
                      <a:lnTo>
                        <a:pt x="189" y="672"/>
                      </a:lnTo>
                      <a:lnTo>
                        <a:pt x="258" y="621"/>
                      </a:lnTo>
                      <a:lnTo>
                        <a:pt x="279" y="585"/>
                      </a:lnTo>
                      <a:lnTo>
                        <a:pt x="318" y="552"/>
                      </a:lnTo>
                      <a:lnTo>
                        <a:pt x="339" y="483"/>
                      </a:lnTo>
                      <a:lnTo>
                        <a:pt x="405" y="402"/>
                      </a:lnTo>
                      <a:lnTo>
                        <a:pt x="471" y="369"/>
                      </a:lnTo>
                      <a:lnTo>
                        <a:pt x="498" y="333"/>
                      </a:lnTo>
                      <a:lnTo>
                        <a:pt x="516" y="255"/>
                      </a:lnTo>
                      <a:lnTo>
                        <a:pt x="525" y="174"/>
                      </a:lnTo>
                      <a:lnTo>
                        <a:pt x="615" y="126"/>
                      </a:lnTo>
                      <a:lnTo>
                        <a:pt x="636" y="48"/>
                      </a:lnTo>
                      <a:lnTo>
                        <a:pt x="672" y="0"/>
                      </a:lnTo>
                    </a:path>
                  </a:pathLst>
                </a:custGeom>
                <a:solidFill>
                  <a:srgbClr val="F7633B"/>
                </a:solidFill>
                <a:ln w="38100" cap="flat" cmpd="sng">
                  <a:solidFill>
                    <a:srgbClr val="000000"/>
                  </a:solidFill>
                  <a:prstDash val="solid"/>
                  <a:round/>
                  <a:headEnd type="none" w="med" len="med"/>
                  <a:tailEnd type="none" w="med" len="med"/>
                </a:ln>
              </p:spPr>
              <p:txBody>
                <a:bodyPr bIns="34638"/>
                <a:lstStyle/>
                <a:p>
                  <a:endParaRPr lang="ja-JP" altLang="en-US" sz="1732"/>
                </a:p>
              </p:txBody>
            </p:sp>
            <p:sp>
              <p:nvSpPr>
                <p:cNvPr id="64" name="Freeform 110">
                  <a:extLst>
                    <a:ext uri="{FF2B5EF4-FFF2-40B4-BE49-F238E27FC236}">
                      <a16:creationId xmlns:a16="http://schemas.microsoft.com/office/drawing/2014/main" id="{98029F6A-9459-447F-95B6-CBE06D193F26}"/>
                    </a:ext>
                  </a:extLst>
                </p:cNvPr>
                <p:cNvSpPr>
                  <a:spLocks/>
                </p:cNvSpPr>
                <p:nvPr/>
              </p:nvSpPr>
              <p:spPr bwMode="auto">
                <a:xfrm>
                  <a:off x="5035550" y="4395788"/>
                  <a:ext cx="723900" cy="66675"/>
                </a:xfrm>
                <a:custGeom>
                  <a:avLst/>
                  <a:gdLst>
                    <a:gd name="T0" fmla="*/ 0 w 456"/>
                    <a:gd name="T1" fmla="*/ 0 h 42"/>
                    <a:gd name="T2" fmla="*/ 2147483647 w 456"/>
                    <a:gd name="T3" fmla="*/ 2147483647 h 42"/>
                    <a:gd name="T4" fmla="*/ 2147483647 w 456"/>
                    <a:gd name="T5" fmla="*/ 2147483647 h 42"/>
                    <a:gd name="T6" fmla="*/ 2147483647 w 456"/>
                    <a:gd name="T7" fmla="*/ 2147483647 h 42"/>
                    <a:gd name="T8" fmla="*/ 2147483647 w 456"/>
                    <a:gd name="T9" fmla="*/ 2147483647 h 42"/>
                    <a:gd name="T10" fmla="*/ 2147483647 w 456"/>
                    <a:gd name="T11" fmla="*/ 2147483647 h 42"/>
                    <a:gd name="T12" fmla="*/ 2147483647 w 456"/>
                    <a:gd name="T13" fmla="*/ 2147483647 h 42"/>
                    <a:gd name="T14" fmla="*/ 2147483647 w 456"/>
                    <a:gd name="T15" fmla="*/ 2147483647 h 42"/>
                    <a:gd name="T16" fmla="*/ 2147483647 w 456"/>
                    <a:gd name="T17" fmla="*/ 2147483647 h 42"/>
                    <a:gd name="T18" fmla="*/ 2147483647 w 456"/>
                    <a:gd name="T19" fmla="*/ 2147483647 h 42"/>
                    <a:gd name="T20" fmla="*/ 2147483647 w 456"/>
                    <a:gd name="T21" fmla="*/ 2147483647 h 42"/>
                    <a:gd name="T22" fmla="*/ 2147483647 w 456"/>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6" h="42">
                      <a:moveTo>
                        <a:pt x="0" y="0"/>
                      </a:moveTo>
                      <a:lnTo>
                        <a:pt x="30" y="24"/>
                      </a:lnTo>
                      <a:lnTo>
                        <a:pt x="75" y="21"/>
                      </a:lnTo>
                      <a:lnTo>
                        <a:pt x="102" y="42"/>
                      </a:lnTo>
                      <a:lnTo>
                        <a:pt x="153" y="39"/>
                      </a:lnTo>
                      <a:lnTo>
                        <a:pt x="153" y="18"/>
                      </a:lnTo>
                      <a:lnTo>
                        <a:pt x="237" y="9"/>
                      </a:lnTo>
                      <a:lnTo>
                        <a:pt x="252" y="21"/>
                      </a:lnTo>
                      <a:lnTo>
                        <a:pt x="273" y="6"/>
                      </a:lnTo>
                      <a:lnTo>
                        <a:pt x="321" y="9"/>
                      </a:lnTo>
                      <a:lnTo>
                        <a:pt x="393" y="18"/>
                      </a:lnTo>
                      <a:lnTo>
                        <a:pt x="456" y="12"/>
                      </a:lnTo>
                    </a:path>
                  </a:pathLst>
                </a:custGeom>
                <a:solidFill>
                  <a:srgbClr val="00B0F0"/>
                </a:solidFill>
                <a:ln w="38100" cap="flat" cmpd="sng">
                  <a:solidFill>
                    <a:srgbClr val="000000"/>
                  </a:solidFill>
                  <a:prstDash val="solid"/>
                  <a:round/>
                  <a:headEnd type="none" w="med" len="med"/>
                  <a:tailEnd type="none" w="med" len="med"/>
                </a:ln>
              </p:spPr>
              <p:txBody>
                <a:bodyPr bIns="34638"/>
                <a:lstStyle/>
                <a:p>
                  <a:endParaRPr lang="ja-JP" altLang="en-US" sz="1732"/>
                </a:p>
              </p:txBody>
            </p:sp>
            <p:sp>
              <p:nvSpPr>
                <p:cNvPr id="65" name="Freeform 111">
                  <a:extLst>
                    <a:ext uri="{FF2B5EF4-FFF2-40B4-BE49-F238E27FC236}">
                      <a16:creationId xmlns:a16="http://schemas.microsoft.com/office/drawing/2014/main" id="{38D680E1-940C-4A70-A470-3CD766EE8708}"/>
                    </a:ext>
                  </a:extLst>
                </p:cNvPr>
                <p:cNvSpPr>
                  <a:spLocks/>
                </p:cNvSpPr>
                <p:nvPr/>
              </p:nvSpPr>
              <p:spPr bwMode="auto">
                <a:xfrm>
                  <a:off x="4873625" y="5526088"/>
                  <a:ext cx="668338" cy="485775"/>
                </a:xfrm>
                <a:custGeom>
                  <a:avLst/>
                  <a:gdLst>
                    <a:gd name="T0" fmla="*/ 0 w 10000"/>
                    <a:gd name="T1" fmla="*/ 2147483647 h 10000"/>
                    <a:gd name="T2" fmla="*/ 2147483647 w 10000"/>
                    <a:gd name="T3" fmla="*/ 2147483647 h 10000"/>
                    <a:gd name="T4" fmla="*/ 2147483647 w 10000"/>
                    <a:gd name="T5" fmla="*/ 0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0000">
                      <a:moveTo>
                        <a:pt x="0" y="58"/>
                      </a:moveTo>
                      <a:lnTo>
                        <a:pt x="785" y="156"/>
                      </a:lnTo>
                      <a:lnTo>
                        <a:pt x="1454" y="0"/>
                      </a:lnTo>
                      <a:cubicBezTo>
                        <a:pt x="1509" y="19"/>
                        <a:pt x="1563" y="821"/>
                        <a:pt x="1618" y="840"/>
                      </a:cubicBezTo>
                      <a:lnTo>
                        <a:pt x="2349" y="1952"/>
                      </a:lnTo>
                      <a:lnTo>
                        <a:pt x="3426" y="2308"/>
                      </a:lnTo>
                      <a:lnTo>
                        <a:pt x="3958" y="1686"/>
                      </a:lnTo>
                      <a:lnTo>
                        <a:pt x="4899" y="1834"/>
                      </a:lnTo>
                      <a:lnTo>
                        <a:pt x="6146" y="2761"/>
                      </a:lnTo>
                      <a:cubicBezTo>
                        <a:pt x="6241" y="3086"/>
                        <a:pt x="5971" y="3841"/>
                        <a:pt x="6066" y="4167"/>
                      </a:cubicBezTo>
                      <a:lnTo>
                        <a:pt x="5281" y="6417"/>
                      </a:lnTo>
                      <a:cubicBezTo>
                        <a:pt x="5305" y="7460"/>
                        <a:pt x="5329" y="8505"/>
                        <a:pt x="5353" y="9548"/>
                      </a:cubicBezTo>
                      <a:cubicBezTo>
                        <a:pt x="5411" y="9550"/>
                        <a:pt x="5624" y="9123"/>
                        <a:pt x="5682" y="9125"/>
                      </a:cubicBezTo>
                      <a:lnTo>
                        <a:pt x="7559" y="8630"/>
                      </a:lnTo>
                      <a:cubicBezTo>
                        <a:pt x="7607" y="8858"/>
                        <a:pt x="7812" y="9016"/>
                        <a:pt x="7859" y="9244"/>
                      </a:cubicBezTo>
                      <a:cubicBezTo>
                        <a:pt x="7876" y="9422"/>
                        <a:pt x="7833" y="9419"/>
                        <a:pt x="7922" y="9411"/>
                      </a:cubicBezTo>
                      <a:cubicBezTo>
                        <a:pt x="8011" y="9403"/>
                        <a:pt x="7637" y="9645"/>
                        <a:pt x="8027" y="9696"/>
                      </a:cubicBezTo>
                      <a:cubicBezTo>
                        <a:pt x="8668" y="9868"/>
                        <a:pt x="9359" y="9828"/>
                        <a:pt x="10000" y="10000"/>
                      </a:cubicBezTo>
                    </a:path>
                  </a:pathLst>
                </a:custGeom>
                <a:noFill/>
                <a:ln w="381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66" name="Freeform 112">
                  <a:extLst>
                    <a:ext uri="{FF2B5EF4-FFF2-40B4-BE49-F238E27FC236}">
                      <a16:creationId xmlns:a16="http://schemas.microsoft.com/office/drawing/2014/main" id="{D3174623-55FC-4FEE-A17B-6C9923B20C42}"/>
                    </a:ext>
                  </a:extLst>
                </p:cNvPr>
                <p:cNvSpPr>
                  <a:spLocks/>
                </p:cNvSpPr>
                <p:nvPr/>
              </p:nvSpPr>
              <p:spPr bwMode="auto">
                <a:xfrm>
                  <a:off x="3767138" y="3709987"/>
                  <a:ext cx="1306512" cy="1933575"/>
                </a:xfrm>
                <a:custGeom>
                  <a:avLst/>
                  <a:gdLst>
                    <a:gd name="T0" fmla="*/ 2147483647 w 9869"/>
                    <a:gd name="T1" fmla="*/ 2147483647 h 10000"/>
                    <a:gd name="T2" fmla="*/ 2147483647 w 9869"/>
                    <a:gd name="T3" fmla="*/ 2147483647 h 10000"/>
                    <a:gd name="T4" fmla="*/ 2147483647 w 9869"/>
                    <a:gd name="T5" fmla="*/ 2147483647 h 10000"/>
                    <a:gd name="T6" fmla="*/ 2147483647 w 9869"/>
                    <a:gd name="T7" fmla="*/ 2147483647 h 10000"/>
                    <a:gd name="T8" fmla="*/ 2147483647 w 9869"/>
                    <a:gd name="T9" fmla="*/ 2147483647 h 10000"/>
                    <a:gd name="T10" fmla="*/ 2147483647 w 9869"/>
                    <a:gd name="T11" fmla="*/ 2147483647 h 10000"/>
                    <a:gd name="T12" fmla="*/ 2147483647 w 9869"/>
                    <a:gd name="T13" fmla="*/ 2147483647 h 10000"/>
                    <a:gd name="T14" fmla="*/ 2147483647 w 9869"/>
                    <a:gd name="T15" fmla="*/ 2147483647 h 10000"/>
                    <a:gd name="T16" fmla="*/ 2147483647 w 9869"/>
                    <a:gd name="T17" fmla="*/ 2147483647 h 10000"/>
                    <a:gd name="T18" fmla="*/ 2147483647 w 9869"/>
                    <a:gd name="T19" fmla="*/ 2147483647 h 10000"/>
                    <a:gd name="T20" fmla="*/ 2147483647 w 9869"/>
                    <a:gd name="T21" fmla="*/ 2147483647 h 10000"/>
                    <a:gd name="T22" fmla="*/ 2147483647 w 9869"/>
                    <a:gd name="T23" fmla="*/ 2147483647 h 10000"/>
                    <a:gd name="T24" fmla="*/ 2147483647 w 9869"/>
                    <a:gd name="T25" fmla="*/ 2147483647 h 10000"/>
                    <a:gd name="T26" fmla="*/ 2147483647 w 9869"/>
                    <a:gd name="T27" fmla="*/ 2147483647 h 10000"/>
                    <a:gd name="T28" fmla="*/ 2147483647 w 9869"/>
                    <a:gd name="T29" fmla="*/ 2147483647 h 10000"/>
                    <a:gd name="T30" fmla="*/ 2147483647 w 9869"/>
                    <a:gd name="T31" fmla="*/ 2147483647 h 10000"/>
                    <a:gd name="T32" fmla="*/ 2147483647 w 9869"/>
                    <a:gd name="T33" fmla="*/ 2147483647 h 10000"/>
                    <a:gd name="T34" fmla="*/ 2147483647 w 9869"/>
                    <a:gd name="T35" fmla="*/ 2147483647 h 10000"/>
                    <a:gd name="T36" fmla="*/ 2147483647 w 9869"/>
                    <a:gd name="T37" fmla="*/ 2147483647 h 10000"/>
                    <a:gd name="T38" fmla="*/ 2147483647 w 9869"/>
                    <a:gd name="T39" fmla="*/ 2147483647 h 10000"/>
                    <a:gd name="T40" fmla="*/ 2147483647 w 9869"/>
                    <a:gd name="T41" fmla="*/ 2147483647 h 10000"/>
                    <a:gd name="T42" fmla="*/ 2147483647 w 9869"/>
                    <a:gd name="T43" fmla="*/ 2147483647 h 10000"/>
                    <a:gd name="T44" fmla="*/ 2147483647 w 9869"/>
                    <a:gd name="T45" fmla="*/ 2147483647 h 10000"/>
                    <a:gd name="T46" fmla="*/ 2147483647 w 9869"/>
                    <a:gd name="T47" fmla="*/ 2147483647 h 10000"/>
                    <a:gd name="T48" fmla="*/ 2147483647 w 9869"/>
                    <a:gd name="T49" fmla="*/ 2147483647 h 10000"/>
                    <a:gd name="T50" fmla="*/ 2147483647 w 9869"/>
                    <a:gd name="T51" fmla="*/ 2147483647 h 10000"/>
                    <a:gd name="T52" fmla="*/ 2147483647 w 9869"/>
                    <a:gd name="T53" fmla="*/ 2147483647 h 10000"/>
                    <a:gd name="T54" fmla="*/ 2147483647 w 9869"/>
                    <a:gd name="T55" fmla="*/ 2147483647 h 10000"/>
                    <a:gd name="T56" fmla="*/ 2147483647 w 9869"/>
                    <a:gd name="T57" fmla="*/ 2147483647 h 10000"/>
                    <a:gd name="T58" fmla="*/ 2147483647 w 9869"/>
                    <a:gd name="T59" fmla="*/ 2147483647 h 10000"/>
                    <a:gd name="T60" fmla="*/ 2147483647 w 9869"/>
                    <a:gd name="T61" fmla="*/ 2147483647 h 10000"/>
                    <a:gd name="T62" fmla="*/ 2147483647 w 9869"/>
                    <a:gd name="T63" fmla="*/ 0 h 10000"/>
                    <a:gd name="T64" fmla="*/ 2147483647 w 9869"/>
                    <a:gd name="T65" fmla="*/ 2147483647 h 10000"/>
                    <a:gd name="T66" fmla="*/ 2147483647 w 9869"/>
                    <a:gd name="T67" fmla="*/ 2147483647 h 10000"/>
                    <a:gd name="T68" fmla="*/ 2147483647 w 9869"/>
                    <a:gd name="T69" fmla="*/ 2147483647 h 10000"/>
                    <a:gd name="T70" fmla="*/ 2147483647 w 9869"/>
                    <a:gd name="T71" fmla="*/ 2147483647 h 10000"/>
                    <a:gd name="T72" fmla="*/ 2147483647 w 9869"/>
                    <a:gd name="T73" fmla="*/ 2147483647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869" h="10000">
                      <a:moveTo>
                        <a:pt x="0" y="8580"/>
                      </a:moveTo>
                      <a:lnTo>
                        <a:pt x="1847" y="9163"/>
                      </a:lnTo>
                      <a:lnTo>
                        <a:pt x="2387" y="9286"/>
                      </a:lnTo>
                      <a:lnTo>
                        <a:pt x="2783" y="9483"/>
                      </a:lnTo>
                      <a:lnTo>
                        <a:pt x="3286" y="9901"/>
                      </a:lnTo>
                      <a:lnTo>
                        <a:pt x="3754" y="9877"/>
                      </a:lnTo>
                      <a:lnTo>
                        <a:pt x="5301" y="9360"/>
                      </a:lnTo>
                      <a:lnTo>
                        <a:pt x="5516" y="9557"/>
                      </a:lnTo>
                      <a:cubicBezTo>
                        <a:pt x="5528" y="9475"/>
                        <a:pt x="5540" y="9392"/>
                        <a:pt x="5552" y="9310"/>
                      </a:cubicBezTo>
                      <a:lnTo>
                        <a:pt x="6380" y="9236"/>
                      </a:lnTo>
                      <a:lnTo>
                        <a:pt x="6524" y="9360"/>
                      </a:lnTo>
                      <a:lnTo>
                        <a:pt x="7099" y="9409"/>
                      </a:lnTo>
                      <a:lnTo>
                        <a:pt x="7855" y="9483"/>
                      </a:lnTo>
                      <a:lnTo>
                        <a:pt x="7963" y="9286"/>
                      </a:lnTo>
                      <a:cubicBezTo>
                        <a:pt x="7999" y="9516"/>
                        <a:pt x="8034" y="9745"/>
                        <a:pt x="8070" y="9975"/>
                      </a:cubicBezTo>
                      <a:lnTo>
                        <a:pt x="8178" y="10000"/>
                      </a:lnTo>
                      <a:lnTo>
                        <a:pt x="8322" y="9483"/>
                      </a:lnTo>
                      <a:lnTo>
                        <a:pt x="8826" y="9483"/>
                      </a:lnTo>
                      <a:cubicBezTo>
                        <a:pt x="8814" y="9352"/>
                        <a:pt x="8802" y="9220"/>
                        <a:pt x="8790" y="9089"/>
                      </a:cubicBezTo>
                      <a:lnTo>
                        <a:pt x="9078" y="8916"/>
                      </a:lnTo>
                      <a:lnTo>
                        <a:pt x="9078" y="8695"/>
                      </a:lnTo>
                      <a:lnTo>
                        <a:pt x="8538" y="8596"/>
                      </a:lnTo>
                      <a:cubicBezTo>
                        <a:pt x="8514" y="8539"/>
                        <a:pt x="8490" y="8481"/>
                        <a:pt x="8466" y="8424"/>
                      </a:cubicBezTo>
                      <a:lnTo>
                        <a:pt x="8214" y="8350"/>
                      </a:lnTo>
                      <a:lnTo>
                        <a:pt x="8214" y="8498"/>
                      </a:lnTo>
                      <a:lnTo>
                        <a:pt x="7711" y="8374"/>
                      </a:lnTo>
                      <a:cubicBezTo>
                        <a:pt x="7723" y="8276"/>
                        <a:pt x="7735" y="8177"/>
                        <a:pt x="7747" y="8079"/>
                      </a:cubicBezTo>
                      <a:lnTo>
                        <a:pt x="8322" y="8103"/>
                      </a:lnTo>
                      <a:lnTo>
                        <a:pt x="8322" y="7488"/>
                      </a:lnTo>
                      <a:lnTo>
                        <a:pt x="8034" y="7389"/>
                      </a:lnTo>
                      <a:lnTo>
                        <a:pt x="7387" y="7069"/>
                      </a:lnTo>
                      <a:cubicBezTo>
                        <a:pt x="7411" y="6814"/>
                        <a:pt x="7435" y="6560"/>
                        <a:pt x="7459" y="6305"/>
                      </a:cubicBezTo>
                      <a:cubicBezTo>
                        <a:pt x="7483" y="6190"/>
                        <a:pt x="7507" y="6076"/>
                        <a:pt x="7531" y="5961"/>
                      </a:cubicBezTo>
                      <a:lnTo>
                        <a:pt x="7315" y="5493"/>
                      </a:lnTo>
                      <a:lnTo>
                        <a:pt x="7531" y="5369"/>
                      </a:lnTo>
                      <a:lnTo>
                        <a:pt x="7531" y="4483"/>
                      </a:lnTo>
                      <a:lnTo>
                        <a:pt x="8106" y="4433"/>
                      </a:lnTo>
                      <a:lnTo>
                        <a:pt x="8574" y="4089"/>
                      </a:lnTo>
                      <a:lnTo>
                        <a:pt x="9401" y="3793"/>
                      </a:lnTo>
                      <a:cubicBezTo>
                        <a:pt x="9389" y="3744"/>
                        <a:pt x="9377" y="3694"/>
                        <a:pt x="9365" y="3645"/>
                      </a:cubicBezTo>
                      <a:lnTo>
                        <a:pt x="9473" y="3522"/>
                      </a:lnTo>
                      <a:lnTo>
                        <a:pt x="9617" y="3350"/>
                      </a:lnTo>
                      <a:lnTo>
                        <a:pt x="9869" y="3325"/>
                      </a:lnTo>
                      <a:lnTo>
                        <a:pt x="9869" y="3079"/>
                      </a:lnTo>
                      <a:lnTo>
                        <a:pt x="9186" y="3153"/>
                      </a:lnTo>
                      <a:lnTo>
                        <a:pt x="9186" y="2833"/>
                      </a:lnTo>
                      <a:lnTo>
                        <a:pt x="8970" y="2635"/>
                      </a:lnTo>
                      <a:lnTo>
                        <a:pt x="8790" y="2759"/>
                      </a:lnTo>
                      <a:lnTo>
                        <a:pt x="8538" y="2906"/>
                      </a:lnTo>
                      <a:lnTo>
                        <a:pt x="8538" y="3030"/>
                      </a:lnTo>
                      <a:lnTo>
                        <a:pt x="8358" y="3079"/>
                      </a:lnTo>
                      <a:cubicBezTo>
                        <a:pt x="8346" y="3128"/>
                        <a:pt x="8334" y="3178"/>
                        <a:pt x="8322" y="3227"/>
                      </a:cubicBezTo>
                      <a:lnTo>
                        <a:pt x="8106" y="3251"/>
                      </a:lnTo>
                      <a:cubicBezTo>
                        <a:pt x="8094" y="3194"/>
                        <a:pt x="8082" y="3136"/>
                        <a:pt x="8070" y="3079"/>
                      </a:cubicBezTo>
                      <a:lnTo>
                        <a:pt x="7747" y="3030"/>
                      </a:lnTo>
                      <a:lnTo>
                        <a:pt x="7783" y="2562"/>
                      </a:lnTo>
                      <a:lnTo>
                        <a:pt x="6991" y="2291"/>
                      </a:lnTo>
                      <a:lnTo>
                        <a:pt x="6991" y="1823"/>
                      </a:lnTo>
                      <a:lnTo>
                        <a:pt x="7315" y="1478"/>
                      </a:lnTo>
                      <a:lnTo>
                        <a:pt x="7027" y="1133"/>
                      </a:lnTo>
                      <a:lnTo>
                        <a:pt x="7171" y="690"/>
                      </a:lnTo>
                      <a:lnTo>
                        <a:pt x="6775" y="493"/>
                      </a:lnTo>
                      <a:lnTo>
                        <a:pt x="6811" y="271"/>
                      </a:lnTo>
                      <a:cubicBezTo>
                        <a:pt x="6751" y="181"/>
                        <a:pt x="6692" y="90"/>
                        <a:pt x="6632" y="0"/>
                      </a:cubicBezTo>
                      <a:lnTo>
                        <a:pt x="6164" y="148"/>
                      </a:lnTo>
                      <a:lnTo>
                        <a:pt x="5876" y="443"/>
                      </a:lnTo>
                      <a:lnTo>
                        <a:pt x="5552" y="542"/>
                      </a:lnTo>
                      <a:lnTo>
                        <a:pt x="5516" y="911"/>
                      </a:lnTo>
                      <a:lnTo>
                        <a:pt x="5121" y="1084"/>
                      </a:lnTo>
                      <a:lnTo>
                        <a:pt x="4473" y="1108"/>
                      </a:lnTo>
                      <a:lnTo>
                        <a:pt x="3718" y="1281"/>
                      </a:lnTo>
                      <a:lnTo>
                        <a:pt x="2495" y="1084"/>
                      </a:lnTo>
                      <a:lnTo>
                        <a:pt x="1775" y="1700"/>
                      </a:lnTo>
                      <a:lnTo>
                        <a:pt x="1200" y="1921"/>
                      </a:lnTo>
                      <a:lnTo>
                        <a:pt x="481" y="1921"/>
                      </a:lnTo>
                    </a:path>
                  </a:pathLst>
                </a:custGeom>
                <a:solidFill>
                  <a:srgbClr val="FFFFFF">
                    <a:alpha val="99000"/>
                  </a:srgbClr>
                </a:solidFill>
                <a:ln w="38100" cap="flat" cmpd="sng">
                  <a:solidFill>
                    <a:srgbClr val="000000"/>
                  </a:solidFill>
                  <a:prstDash val="solid"/>
                  <a:round/>
                  <a:headEnd type="none" w="med" len="med"/>
                  <a:tailEnd type="none" w="med" len="med"/>
                </a:ln>
              </p:spPr>
              <p:txBody>
                <a:bodyPr bIns="34638"/>
                <a:lstStyle/>
                <a:p>
                  <a:endParaRPr lang="ja-JP" altLang="en-US" sz="1732"/>
                </a:p>
              </p:txBody>
            </p:sp>
            <p:sp>
              <p:nvSpPr>
                <p:cNvPr id="67" name="Freeform 113">
                  <a:extLst>
                    <a:ext uri="{FF2B5EF4-FFF2-40B4-BE49-F238E27FC236}">
                      <a16:creationId xmlns:a16="http://schemas.microsoft.com/office/drawing/2014/main" id="{A98CECF2-785F-43CF-830E-2E88A04ED900}"/>
                    </a:ext>
                  </a:extLst>
                </p:cNvPr>
                <p:cNvSpPr>
                  <a:spLocks/>
                </p:cNvSpPr>
                <p:nvPr/>
              </p:nvSpPr>
              <p:spPr bwMode="auto">
                <a:xfrm>
                  <a:off x="3538538" y="5576888"/>
                  <a:ext cx="1471612" cy="1720850"/>
                </a:xfrm>
                <a:custGeom>
                  <a:avLst/>
                  <a:gdLst>
                    <a:gd name="T0" fmla="*/ 0 w 10000"/>
                    <a:gd name="T1" fmla="*/ 2147483647 h 10140"/>
                    <a:gd name="T2" fmla="*/ 2147483647 w 10000"/>
                    <a:gd name="T3" fmla="*/ 2147483647 h 10140"/>
                    <a:gd name="T4" fmla="*/ 2147483647 w 10000"/>
                    <a:gd name="T5" fmla="*/ 2147483647 h 10140"/>
                    <a:gd name="T6" fmla="*/ 2147483647 w 10000"/>
                    <a:gd name="T7" fmla="*/ 2147483647 h 10140"/>
                    <a:gd name="T8" fmla="*/ 2147483647 w 10000"/>
                    <a:gd name="T9" fmla="*/ 2147483647 h 10140"/>
                    <a:gd name="T10" fmla="*/ 2147483647 w 10000"/>
                    <a:gd name="T11" fmla="*/ 2147483647 h 10140"/>
                    <a:gd name="T12" fmla="*/ 2147483647 w 10000"/>
                    <a:gd name="T13" fmla="*/ 2147483647 h 10140"/>
                    <a:gd name="T14" fmla="*/ 2147483647 w 10000"/>
                    <a:gd name="T15" fmla="*/ 2147483647 h 10140"/>
                    <a:gd name="T16" fmla="*/ 2147483647 w 10000"/>
                    <a:gd name="T17" fmla="*/ 2147483647 h 10140"/>
                    <a:gd name="T18" fmla="*/ 2147483647 w 10000"/>
                    <a:gd name="T19" fmla="*/ 2147483647 h 10140"/>
                    <a:gd name="T20" fmla="*/ 2147483647 w 10000"/>
                    <a:gd name="T21" fmla="*/ 2147483647 h 10140"/>
                    <a:gd name="T22" fmla="*/ 2147483647 w 10000"/>
                    <a:gd name="T23" fmla="*/ 2147483647 h 10140"/>
                    <a:gd name="T24" fmla="*/ 2147483647 w 10000"/>
                    <a:gd name="T25" fmla="*/ 2147483647 h 10140"/>
                    <a:gd name="T26" fmla="*/ 2147483647 w 10000"/>
                    <a:gd name="T27" fmla="*/ 2147483647 h 10140"/>
                    <a:gd name="T28" fmla="*/ 2147483647 w 10000"/>
                    <a:gd name="T29" fmla="*/ 2147483647 h 10140"/>
                    <a:gd name="T30" fmla="*/ 2147483647 w 10000"/>
                    <a:gd name="T31" fmla="*/ 2147483647 h 10140"/>
                    <a:gd name="T32" fmla="*/ 2147483647 w 10000"/>
                    <a:gd name="T33" fmla="*/ 2147483647 h 10140"/>
                    <a:gd name="T34" fmla="*/ 2147483647 w 10000"/>
                    <a:gd name="T35" fmla="*/ 2147483647 h 10140"/>
                    <a:gd name="T36" fmla="*/ 2147483647 w 10000"/>
                    <a:gd name="T37" fmla="*/ 2147483647 h 10140"/>
                    <a:gd name="T38" fmla="*/ 2147483647 w 10000"/>
                    <a:gd name="T39" fmla="*/ 2147483647 h 10140"/>
                    <a:gd name="T40" fmla="*/ 2147483647 w 10000"/>
                    <a:gd name="T41" fmla="*/ 2147483647 h 10140"/>
                    <a:gd name="T42" fmla="*/ 2147483647 w 10000"/>
                    <a:gd name="T43" fmla="*/ 2147483647 h 10140"/>
                    <a:gd name="T44" fmla="*/ 2147483647 w 10000"/>
                    <a:gd name="T45" fmla="*/ 2147483647 h 10140"/>
                    <a:gd name="T46" fmla="*/ 2147483647 w 10000"/>
                    <a:gd name="T47" fmla="*/ 2147483647 h 10140"/>
                    <a:gd name="T48" fmla="*/ 2147483647 w 10000"/>
                    <a:gd name="T49" fmla="*/ 2147483647 h 10140"/>
                    <a:gd name="T50" fmla="*/ 2147483647 w 10000"/>
                    <a:gd name="T51" fmla="*/ 2147483647 h 10140"/>
                    <a:gd name="T52" fmla="*/ 2147483647 w 10000"/>
                    <a:gd name="T53" fmla="*/ 2147483647 h 10140"/>
                    <a:gd name="T54" fmla="*/ 2147483647 w 10000"/>
                    <a:gd name="T55" fmla="*/ 2147483647 h 10140"/>
                    <a:gd name="T56" fmla="*/ 2147483647 w 10000"/>
                    <a:gd name="T57" fmla="*/ 2147483647 h 10140"/>
                    <a:gd name="T58" fmla="*/ 2147483647 w 10000"/>
                    <a:gd name="T59" fmla="*/ 2147483647 h 10140"/>
                    <a:gd name="T60" fmla="*/ 2147483647 w 10000"/>
                    <a:gd name="T61" fmla="*/ 2147483647 h 10140"/>
                    <a:gd name="T62" fmla="*/ 2147483647 w 10000"/>
                    <a:gd name="T63" fmla="*/ 2147483647 h 10140"/>
                    <a:gd name="T64" fmla="*/ 2147483647 w 10000"/>
                    <a:gd name="T65" fmla="*/ 2147483647 h 10140"/>
                    <a:gd name="T66" fmla="*/ 2147483647 w 10000"/>
                    <a:gd name="T67" fmla="*/ 2147483647 h 10140"/>
                    <a:gd name="T68" fmla="*/ 2147483647 w 10000"/>
                    <a:gd name="T69" fmla="*/ 2147483647 h 10140"/>
                    <a:gd name="T70" fmla="*/ 2147483647 w 10000"/>
                    <a:gd name="T71" fmla="*/ 2147483647 h 10140"/>
                    <a:gd name="T72" fmla="*/ 2147483647 w 10000"/>
                    <a:gd name="T73" fmla="*/ 2147483647 h 10140"/>
                    <a:gd name="T74" fmla="*/ 2147483647 w 10000"/>
                    <a:gd name="T75" fmla="*/ 2147483647 h 10140"/>
                    <a:gd name="T76" fmla="*/ 2147483647 w 10000"/>
                    <a:gd name="T77" fmla="*/ 2147483647 h 10140"/>
                    <a:gd name="T78" fmla="*/ 2147483647 w 10000"/>
                    <a:gd name="T79" fmla="*/ 2147483647 h 10140"/>
                    <a:gd name="T80" fmla="*/ 2147483647 w 10000"/>
                    <a:gd name="T81" fmla="*/ 2147483647 h 10140"/>
                    <a:gd name="T82" fmla="*/ 2147483647 w 10000"/>
                    <a:gd name="T83" fmla="*/ 2147483647 h 10140"/>
                    <a:gd name="T84" fmla="*/ 2147483647 w 10000"/>
                    <a:gd name="T85" fmla="*/ 2147483647 h 10140"/>
                    <a:gd name="T86" fmla="*/ 2147483647 w 10000"/>
                    <a:gd name="T87" fmla="*/ 2147483647 h 10140"/>
                    <a:gd name="T88" fmla="*/ 2147483647 w 10000"/>
                    <a:gd name="T89" fmla="*/ 2147483647 h 10140"/>
                    <a:gd name="T90" fmla="*/ 2147483647 w 10000"/>
                    <a:gd name="T91" fmla="*/ 2147483647 h 10140"/>
                    <a:gd name="T92" fmla="*/ 2147483647 w 10000"/>
                    <a:gd name="T93" fmla="*/ 2147483647 h 10140"/>
                    <a:gd name="T94" fmla="*/ 2147483647 w 10000"/>
                    <a:gd name="T95" fmla="*/ 2147483647 h 10140"/>
                    <a:gd name="T96" fmla="*/ 2147483647 w 10000"/>
                    <a:gd name="T97" fmla="*/ 2147483647 h 10140"/>
                    <a:gd name="T98" fmla="*/ 2147483647 w 10000"/>
                    <a:gd name="T99" fmla="*/ 2147483647 h 10140"/>
                    <a:gd name="T100" fmla="*/ 2147483647 w 10000"/>
                    <a:gd name="T101" fmla="*/ 2147483647 h 10140"/>
                    <a:gd name="T102" fmla="*/ 2147483647 w 10000"/>
                    <a:gd name="T103" fmla="*/ 2147483647 h 10140"/>
                    <a:gd name="T104" fmla="*/ 2147483647 w 10000"/>
                    <a:gd name="T105" fmla="*/ 2147483647 h 10140"/>
                    <a:gd name="T106" fmla="*/ 2147483647 w 10000"/>
                    <a:gd name="T107" fmla="*/ 2147483647 h 10140"/>
                    <a:gd name="T108" fmla="*/ 2147483647 w 10000"/>
                    <a:gd name="T109" fmla="*/ 2147483647 h 10140"/>
                    <a:gd name="T110" fmla="*/ 2147483647 w 10000"/>
                    <a:gd name="T111" fmla="*/ 0 h 10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000" h="10140">
                      <a:moveTo>
                        <a:pt x="0" y="2731"/>
                      </a:moveTo>
                      <a:lnTo>
                        <a:pt x="1336" y="3552"/>
                      </a:lnTo>
                      <a:cubicBezTo>
                        <a:pt x="1391" y="3710"/>
                        <a:pt x="1447" y="3869"/>
                        <a:pt x="1502" y="4027"/>
                      </a:cubicBezTo>
                      <a:lnTo>
                        <a:pt x="1806" y="4274"/>
                      </a:lnTo>
                      <a:lnTo>
                        <a:pt x="2000" y="4601"/>
                      </a:lnTo>
                      <a:lnTo>
                        <a:pt x="1547" y="4826"/>
                      </a:lnTo>
                      <a:cubicBezTo>
                        <a:pt x="1594" y="4843"/>
                        <a:pt x="1853" y="4838"/>
                        <a:pt x="1900" y="4854"/>
                      </a:cubicBezTo>
                      <a:cubicBezTo>
                        <a:pt x="1933" y="4957"/>
                        <a:pt x="1967" y="5059"/>
                        <a:pt x="2000" y="5162"/>
                      </a:cubicBezTo>
                      <a:cubicBezTo>
                        <a:pt x="1989" y="5311"/>
                        <a:pt x="1979" y="5462"/>
                        <a:pt x="1968" y="5611"/>
                      </a:cubicBezTo>
                      <a:lnTo>
                        <a:pt x="2162" y="5440"/>
                      </a:lnTo>
                      <a:cubicBezTo>
                        <a:pt x="2184" y="5711"/>
                        <a:pt x="2230" y="5961"/>
                        <a:pt x="2251" y="6232"/>
                      </a:cubicBezTo>
                      <a:lnTo>
                        <a:pt x="2388" y="6253"/>
                      </a:lnTo>
                      <a:cubicBezTo>
                        <a:pt x="2420" y="6487"/>
                        <a:pt x="2524" y="6740"/>
                        <a:pt x="2556" y="6975"/>
                      </a:cubicBezTo>
                      <a:cubicBezTo>
                        <a:pt x="2581" y="6978"/>
                        <a:pt x="2607" y="7001"/>
                        <a:pt x="2633" y="7004"/>
                      </a:cubicBezTo>
                      <a:lnTo>
                        <a:pt x="3033" y="6929"/>
                      </a:lnTo>
                      <a:cubicBezTo>
                        <a:pt x="3055" y="7153"/>
                        <a:pt x="2982" y="7603"/>
                        <a:pt x="3004" y="7827"/>
                      </a:cubicBezTo>
                      <a:lnTo>
                        <a:pt x="3333" y="8041"/>
                      </a:lnTo>
                      <a:cubicBezTo>
                        <a:pt x="3360" y="8043"/>
                        <a:pt x="3528" y="8026"/>
                        <a:pt x="3554" y="8028"/>
                      </a:cubicBezTo>
                      <a:lnTo>
                        <a:pt x="3883" y="8285"/>
                      </a:lnTo>
                      <a:lnTo>
                        <a:pt x="4266" y="8922"/>
                      </a:lnTo>
                      <a:cubicBezTo>
                        <a:pt x="4341" y="9231"/>
                        <a:pt x="4510" y="9478"/>
                        <a:pt x="4586" y="9787"/>
                      </a:cubicBezTo>
                      <a:lnTo>
                        <a:pt x="5495" y="10076"/>
                      </a:lnTo>
                      <a:lnTo>
                        <a:pt x="5766" y="10140"/>
                      </a:lnTo>
                      <a:cubicBezTo>
                        <a:pt x="5744" y="10019"/>
                        <a:pt x="5840" y="10081"/>
                        <a:pt x="5819" y="9960"/>
                      </a:cubicBezTo>
                      <a:cubicBezTo>
                        <a:pt x="5851" y="9792"/>
                        <a:pt x="5883" y="9623"/>
                        <a:pt x="5916" y="9455"/>
                      </a:cubicBezTo>
                      <a:lnTo>
                        <a:pt x="7210" y="8248"/>
                      </a:lnTo>
                      <a:lnTo>
                        <a:pt x="6692" y="7267"/>
                      </a:lnTo>
                      <a:cubicBezTo>
                        <a:pt x="6627" y="6948"/>
                        <a:pt x="6563" y="6631"/>
                        <a:pt x="6498" y="6313"/>
                      </a:cubicBezTo>
                      <a:lnTo>
                        <a:pt x="6968" y="5563"/>
                      </a:lnTo>
                      <a:lnTo>
                        <a:pt x="6760" y="5496"/>
                      </a:lnTo>
                      <a:cubicBezTo>
                        <a:pt x="6683" y="5329"/>
                        <a:pt x="6607" y="5161"/>
                        <a:pt x="6530" y="4994"/>
                      </a:cubicBezTo>
                      <a:cubicBezTo>
                        <a:pt x="6541" y="4900"/>
                        <a:pt x="6552" y="4807"/>
                        <a:pt x="6563" y="4713"/>
                      </a:cubicBezTo>
                      <a:lnTo>
                        <a:pt x="7243" y="4994"/>
                      </a:lnTo>
                      <a:cubicBezTo>
                        <a:pt x="7286" y="4891"/>
                        <a:pt x="7328" y="4788"/>
                        <a:pt x="7371" y="4685"/>
                      </a:cubicBezTo>
                      <a:lnTo>
                        <a:pt x="8220" y="4151"/>
                      </a:lnTo>
                      <a:cubicBezTo>
                        <a:pt x="8350" y="4324"/>
                        <a:pt x="8503" y="4209"/>
                        <a:pt x="8633" y="4382"/>
                      </a:cubicBezTo>
                      <a:cubicBezTo>
                        <a:pt x="8742" y="4479"/>
                        <a:pt x="8673" y="4692"/>
                        <a:pt x="8759" y="4773"/>
                      </a:cubicBezTo>
                      <a:cubicBezTo>
                        <a:pt x="8960" y="4734"/>
                        <a:pt x="9067" y="4828"/>
                        <a:pt x="9147" y="4867"/>
                      </a:cubicBezTo>
                      <a:lnTo>
                        <a:pt x="9356" y="4970"/>
                      </a:lnTo>
                      <a:cubicBezTo>
                        <a:pt x="9430" y="4843"/>
                        <a:pt x="9599" y="4961"/>
                        <a:pt x="9672" y="4833"/>
                      </a:cubicBezTo>
                      <a:cubicBezTo>
                        <a:pt x="9697" y="4665"/>
                        <a:pt x="9720" y="4498"/>
                        <a:pt x="9745" y="4329"/>
                      </a:cubicBezTo>
                      <a:cubicBezTo>
                        <a:pt x="9724" y="4195"/>
                        <a:pt x="10020" y="3873"/>
                        <a:pt x="9999" y="3739"/>
                      </a:cubicBezTo>
                      <a:lnTo>
                        <a:pt x="9615" y="3535"/>
                      </a:lnTo>
                      <a:cubicBezTo>
                        <a:pt x="9616" y="3418"/>
                        <a:pt x="9616" y="3301"/>
                        <a:pt x="9617" y="3185"/>
                      </a:cubicBezTo>
                      <a:cubicBezTo>
                        <a:pt x="9613" y="3070"/>
                        <a:pt x="9208" y="3070"/>
                        <a:pt x="9204" y="2955"/>
                      </a:cubicBezTo>
                      <a:lnTo>
                        <a:pt x="8958" y="2496"/>
                      </a:lnTo>
                      <a:lnTo>
                        <a:pt x="8781" y="1670"/>
                      </a:lnTo>
                      <a:cubicBezTo>
                        <a:pt x="8677" y="1673"/>
                        <a:pt x="8643" y="1820"/>
                        <a:pt x="8538" y="1823"/>
                      </a:cubicBezTo>
                      <a:lnTo>
                        <a:pt x="8030" y="2039"/>
                      </a:lnTo>
                      <a:lnTo>
                        <a:pt x="7469" y="2048"/>
                      </a:lnTo>
                      <a:lnTo>
                        <a:pt x="7307" y="1571"/>
                      </a:lnTo>
                      <a:lnTo>
                        <a:pt x="6923" y="1483"/>
                      </a:lnTo>
                      <a:lnTo>
                        <a:pt x="6456" y="1161"/>
                      </a:lnTo>
                      <a:lnTo>
                        <a:pt x="6272" y="879"/>
                      </a:lnTo>
                      <a:lnTo>
                        <a:pt x="5695" y="949"/>
                      </a:lnTo>
                      <a:cubicBezTo>
                        <a:pt x="5671" y="679"/>
                        <a:pt x="5648" y="270"/>
                        <a:pt x="5624" y="0"/>
                      </a:cubicBezTo>
                    </a:path>
                  </a:pathLst>
                </a:custGeom>
                <a:noFill/>
                <a:ln w="381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68" name="Freeform 114">
                  <a:extLst>
                    <a:ext uri="{FF2B5EF4-FFF2-40B4-BE49-F238E27FC236}">
                      <a16:creationId xmlns:a16="http://schemas.microsoft.com/office/drawing/2014/main" id="{F2037926-FD8D-4238-B970-9C32066D32B3}"/>
                    </a:ext>
                  </a:extLst>
                </p:cNvPr>
                <p:cNvSpPr>
                  <a:spLocks/>
                </p:cNvSpPr>
                <p:nvPr/>
              </p:nvSpPr>
              <p:spPr bwMode="auto">
                <a:xfrm>
                  <a:off x="4102100" y="7286625"/>
                  <a:ext cx="333375" cy="671513"/>
                </a:xfrm>
                <a:custGeom>
                  <a:avLst/>
                  <a:gdLst>
                    <a:gd name="T0" fmla="*/ 2147483647 w 210"/>
                    <a:gd name="T1" fmla="*/ 0 h 423"/>
                    <a:gd name="T2" fmla="*/ 2147483647 w 210"/>
                    <a:gd name="T3" fmla="*/ 0 h 423"/>
                    <a:gd name="T4" fmla="*/ 2147483647 w 210"/>
                    <a:gd name="T5" fmla="*/ 2147483647 h 423"/>
                    <a:gd name="T6" fmla="*/ 2147483647 w 210"/>
                    <a:gd name="T7" fmla="*/ 2147483647 h 423"/>
                    <a:gd name="T8" fmla="*/ 2147483647 w 210"/>
                    <a:gd name="T9" fmla="*/ 2147483647 h 423"/>
                    <a:gd name="T10" fmla="*/ 2147483647 w 210"/>
                    <a:gd name="T11" fmla="*/ 2147483647 h 423"/>
                    <a:gd name="T12" fmla="*/ 2147483647 w 210"/>
                    <a:gd name="T13" fmla="*/ 2147483647 h 423"/>
                    <a:gd name="T14" fmla="*/ 2147483647 w 210"/>
                    <a:gd name="T15" fmla="*/ 2147483647 h 423"/>
                    <a:gd name="T16" fmla="*/ 2147483647 w 210"/>
                    <a:gd name="T17" fmla="*/ 2147483647 h 423"/>
                    <a:gd name="T18" fmla="*/ 2147483647 w 210"/>
                    <a:gd name="T19" fmla="*/ 2147483647 h 423"/>
                    <a:gd name="T20" fmla="*/ 0 w 210"/>
                    <a:gd name="T21" fmla="*/ 2147483647 h 4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0" h="423">
                      <a:moveTo>
                        <a:pt x="195" y="0"/>
                      </a:moveTo>
                      <a:lnTo>
                        <a:pt x="210" y="0"/>
                      </a:lnTo>
                      <a:lnTo>
                        <a:pt x="207" y="96"/>
                      </a:lnTo>
                      <a:lnTo>
                        <a:pt x="183" y="144"/>
                      </a:lnTo>
                      <a:lnTo>
                        <a:pt x="162" y="261"/>
                      </a:lnTo>
                      <a:lnTo>
                        <a:pt x="123" y="285"/>
                      </a:lnTo>
                      <a:lnTo>
                        <a:pt x="90" y="294"/>
                      </a:lnTo>
                      <a:lnTo>
                        <a:pt x="81" y="327"/>
                      </a:lnTo>
                      <a:lnTo>
                        <a:pt x="30" y="345"/>
                      </a:lnTo>
                      <a:lnTo>
                        <a:pt x="18" y="399"/>
                      </a:lnTo>
                      <a:lnTo>
                        <a:pt x="0" y="423"/>
                      </a:lnTo>
                    </a:path>
                  </a:pathLst>
                </a:custGeom>
                <a:solidFill>
                  <a:srgbClr val="FFFF00"/>
                </a:solidFill>
                <a:ln w="38100" cap="flat" cmpd="sng">
                  <a:solidFill>
                    <a:srgbClr val="000000"/>
                  </a:solidFill>
                  <a:prstDash val="solid"/>
                  <a:round/>
                  <a:headEnd type="none" w="med" len="med"/>
                  <a:tailEnd type="none" w="med" len="med"/>
                </a:ln>
              </p:spPr>
              <p:txBody>
                <a:bodyPr bIns="34638"/>
                <a:lstStyle/>
                <a:p>
                  <a:endParaRPr lang="ja-JP" altLang="en-US" sz="1732"/>
                </a:p>
              </p:txBody>
            </p:sp>
            <p:sp>
              <p:nvSpPr>
                <p:cNvPr id="69" name="Freeform 74">
                  <a:extLst>
                    <a:ext uri="{FF2B5EF4-FFF2-40B4-BE49-F238E27FC236}">
                      <a16:creationId xmlns:a16="http://schemas.microsoft.com/office/drawing/2014/main" id="{A8C6652A-0C7C-4C5A-A738-3BD03ACAF464}"/>
                    </a:ext>
                  </a:extLst>
                </p:cNvPr>
                <p:cNvSpPr>
                  <a:spLocks noChangeAspect="1"/>
                </p:cNvSpPr>
                <p:nvPr/>
              </p:nvSpPr>
              <p:spPr bwMode="auto">
                <a:xfrm>
                  <a:off x="5026025" y="4097338"/>
                  <a:ext cx="728663" cy="365125"/>
                </a:xfrm>
                <a:custGeom>
                  <a:avLst/>
                  <a:gdLst>
                    <a:gd name="T0" fmla="*/ 2147483647 w 459"/>
                    <a:gd name="T1" fmla="*/ 2147483647 h 230"/>
                    <a:gd name="T2" fmla="*/ 2147483647 w 459"/>
                    <a:gd name="T3" fmla="*/ 2147483647 h 230"/>
                    <a:gd name="T4" fmla="*/ 2147483647 w 459"/>
                    <a:gd name="T5" fmla="*/ 2147483647 h 230"/>
                    <a:gd name="T6" fmla="*/ 2147483647 w 459"/>
                    <a:gd name="T7" fmla="*/ 2147483647 h 230"/>
                    <a:gd name="T8" fmla="*/ 2147483647 w 459"/>
                    <a:gd name="T9" fmla="*/ 2147483647 h 230"/>
                    <a:gd name="T10" fmla="*/ 2147483647 w 459"/>
                    <a:gd name="T11" fmla="*/ 0 h 230"/>
                    <a:gd name="T12" fmla="*/ 2147483647 w 459"/>
                    <a:gd name="T13" fmla="*/ 2147483647 h 230"/>
                    <a:gd name="T14" fmla="*/ 2147483647 w 459"/>
                    <a:gd name="T15" fmla="*/ 2147483647 h 230"/>
                    <a:gd name="T16" fmla="*/ 2147483647 w 459"/>
                    <a:gd name="T17" fmla="*/ 2147483647 h 230"/>
                    <a:gd name="T18" fmla="*/ 2147483647 w 459"/>
                    <a:gd name="T19" fmla="*/ 2147483647 h 230"/>
                    <a:gd name="T20" fmla="*/ 2147483647 w 459"/>
                    <a:gd name="T21" fmla="*/ 2147483647 h 230"/>
                    <a:gd name="T22" fmla="*/ 2147483647 w 459"/>
                    <a:gd name="T23" fmla="*/ 2147483647 h 230"/>
                    <a:gd name="T24" fmla="*/ 2147483647 w 459"/>
                    <a:gd name="T25" fmla="*/ 2147483647 h 230"/>
                    <a:gd name="T26" fmla="*/ 2147483647 w 459"/>
                    <a:gd name="T27" fmla="*/ 2147483647 h 230"/>
                    <a:gd name="T28" fmla="*/ 2147483647 w 459"/>
                    <a:gd name="T29" fmla="*/ 2147483647 h 230"/>
                    <a:gd name="T30" fmla="*/ 2147483647 w 459"/>
                    <a:gd name="T31" fmla="*/ 2147483647 h 230"/>
                    <a:gd name="T32" fmla="*/ 2147483647 w 459"/>
                    <a:gd name="T33" fmla="*/ 2147483647 h 230"/>
                    <a:gd name="T34" fmla="*/ 2147483647 w 459"/>
                    <a:gd name="T35" fmla="*/ 2147483647 h 230"/>
                    <a:gd name="T36" fmla="*/ 2147483647 w 459"/>
                    <a:gd name="T37" fmla="*/ 2147483647 h 230"/>
                    <a:gd name="T38" fmla="*/ 2147483647 w 459"/>
                    <a:gd name="T39" fmla="*/ 2147483647 h 230"/>
                    <a:gd name="T40" fmla="*/ 0 w 459"/>
                    <a:gd name="T41" fmla="*/ 2147483647 h 230"/>
                    <a:gd name="T42" fmla="*/ 2147483647 w 459"/>
                    <a:gd name="T43" fmla="*/ 2147483647 h 230"/>
                    <a:gd name="T44" fmla="*/ 2147483647 w 459"/>
                    <a:gd name="T45" fmla="*/ 2147483647 h 230"/>
                    <a:gd name="T46" fmla="*/ 2147483647 w 459"/>
                    <a:gd name="T47" fmla="*/ 2147483647 h 230"/>
                    <a:gd name="T48" fmla="*/ 2147483647 w 459"/>
                    <a:gd name="T49" fmla="*/ 2147483647 h 230"/>
                    <a:gd name="T50" fmla="*/ 2147483647 w 459"/>
                    <a:gd name="T51" fmla="*/ 2147483647 h 230"/>
                    <a:gd name="T52" fmla="*/ 2147483647 w 459"/>
                    <a:gd name="T53" fmla="*/ 2147483647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9" h="230">
                      <a:moveTo>
                        <a:pt x="184" y="71"/>
                      </a:moveTo>
                      <a:lnTo>
                        <a:pt x="178" y="26"/>
                      </a:lnTo>
                      <a:lnTo>
                        <a:pt x="226" y="26"/>
                      </a:lnTo>
                      <a:lnTo>
                        <a:pt x="224" y="8"/>
                      </a:lnTo>
                      <a:lnTo>
                        <a:pt x="267" y="8"/>
                      </a:lnTo>
                      <a:lnTo>
                        <a:pt x="300" y="0"/>
                      </a:lnTo>
                      <a:lnTo>
                        <a:pt x="351" y="32"/>
                      </a:lnTo>
                      <a:lnTo>
                        <a:pt x="359" y="56"/>
                      </a:lnTo>
                      <a:lnTo>
                        <a:pt x="451" y="95"/>
                      </a:lnTo>
                      <a:lnTo>
                        <a:pt x="459" y="198"/>
                      </a:lnTo>
                      <a:lnTo>
                        <a:pt x="393" y="206"/>
                      </a:lnTo>
                      <a:lnTo>
                        <a:pt x="325" y="198"/>
                      </a:lnTo>
                      <a:lnTo>
                        <a:pt x="275" y="198"/>
                      </a:lnTo>
                      <a:lnTo>
                        <a:pt x="259" y="215"/>
                      </a:lnTo>
                      <a:lnTo>
                        <a:pt x="242" y="198"/>
                      </a:lnTo>
                      <a:lnTo>
                        <a:pt x="159" y="206"/>
                      </a:lnTo>
                      <a:lnTo>
                        <a:pt x="159" y="230"/>
                      </a:lnTo>
                      <a:lnTo>
                        <a:pt x="109" y="230"/>
                      </a:lnTo>
                      <a:lnTo>
                        <a:pt x="83" y="206"/>
                      </a:lnTo>
                      <a:lnTo>
                        <a:pt x="33" y="215"/>
                      </a:lnTo>
                      <a:lnTo>
                        <a:pt x="0" y="183"/>
                      </a:lnTo>
                      <a:lnTo>
                        <a:pt x="8" y="167"/>
                      </a:lnTo>
                      <a:lnTo>
                        <a:pt x="25" y="167"/>
                      </a:lnTo>
                      <a:lnTo>
                        <a:pt x="33" y="127"/>
                      </a:lnTo>
                      <a:lnTo>
                        <a:pt x="58" y="119"/>
                      </a:lnTo>
                      <a:lnTo>
                        <a:pt x="100" y="79"/>
                      </a:lnTo>
                      <a:lnTo>
                        <a:pt x="184" y="71"/>
                      </a:lnTo>
                    </a:path>
                  </a:pathLst>
                </a:custGeom>
                <a:solidFill>
                  <a:srgbClr val="00B0F0"/>
                </a:solidFill>
                <a:ln w="12700">
                  <a:solidFill>
                    <a:srgbClr val="000000"/>
                  </a:solidFill>
                  <a:prstDash val="solid"/>
                  <a:round/>
                  <a:headEnd/>
                  <a:tailEnd/>
                </a:ln>
              </p:spPr>
              <p:txBody>
                <a:bodyPr bIns="34638"/>
                <a:lstStyle/>
                <a:p>
                  <a:endParaRPr lang="ja-JP" altLang="en-US" sz="1732"/>
                </a:p>
              </p:txBody>
            </p:sp>
            <p:sp>
              <p:nvSpPr>
                <p:cNvPr id="70" name="Freeform 70">
                  <a:extLst>
                    <a:ext uri="{FF2B5EF4-FFF2-40B4-BE49-F238E27FC236}">
                      <a16:creationId xmlns:a16="http://schemas.microsoft.com/office/drawing/2014/main" id="{B515FE32-093F-4006-B59B-E5A9FFFC8DBF}"/>
                    </a:ext>
                  </a:extLst>
                </p:cNvPr>
                <p:cNvSpPr>
                  <a:spLocks noChangeAspect="1"/>
                </p:cNvSpPr>
                <p:nvPr/>
              </p:nvSpPr>
              <p:spPr bwMode="auto">
                <a:xfrm>
                  <a:off x="4095750" y="3065463"/>
                  <a:ext cx="582613" cy="893762"/>
                </a:xfrm>
                <a:custGeom>
                  <a:avLst/>
                  <a:gdLst>
                    <a:gd name="T0" fmla="*/ 0 w 634"/>
                    <a:gd name="T1" fmla="*/ 2147483647 h 1021"/>
                    <a:gd name="T2" fmla="*/ 2147483647 w 634"/>
                    <a:gd name="T3" fmla="*/ 2147483647 h 1021"/>
                    <a:gd name="T4" fmla="*/ 2147483647 w 634"/>
                    <a:gd name="T5" fmla="*/ 2147483647 h 1021"/>
                    <a:gd name="T6" fmla="*/ 2147483647 w 634"/>
                    <a:gd name="T7" fmla="*/ 2147483647 h 1021"/>
                    <a:gd name="T8" fmla="*/ 2147483647 w 634"/>
                    <a:gd name="T9" fmla="*/ 2147483647 h 1021"/>
                    <a:gd name="T10" fmla="*/ 2147483647 w 634"/>
                    <a:gd name="T11" fmla="*/ 2147483647 h 1021"/>
                    <a:gd name="T12" fmla="*/ 2147483647 w 634"/>
                    <a:gd name="T13" fmla="*/ 2147483647 h 1021"/>
                    <a:gd name="T14" fmla="*/ 2147483647 w 634"/>
                    <a:gd name="T15" fmla="*/ 2147483647 h 1021"/>
                    <a:gd name="T16" fmla="*/ 2147483647 w 634"/>
                    <a:gd name="T17" fmla="*/ 2147483647 h 1021"/>
                    <a:gd name="T18" fmla="*/ 2147483647 w 634"/>
                    <a:gd name="T19" fmla="*/ 0 h 1021"/>
                    <a:gd name="T20" fmla="*/ 2147483647 w 634"/>
                    <a:gd name="T21" fmla="*/ 0 h 1021"/>
                    <a:gd name="T22" fmla="*/ 2147483647 w 634"/>
                    <a:gd name="T23" fmla="*/ 2147483647 h 1021"/>
                    <a:gd name="T24" fmla="*/ 2147483647 w 634"/>
                    <a:gd name="T25" fmla="*/ 2147483647 h 1021"/>
                    <a:gd name="T26" fmla="*/ 2147483647 w 634"/>
                    <a:gd name="T27" fmla="*/ 2147483647 h 1021"/>
                    <a:gd name="T28" fmla="*/ 2147483647 w 634"/>
                    <a:gd name="T29" fmla="*/ 2147483647 h 1021"/>
                    <a:gd name="T30" fmla="*/ 2147483647 w 634"/>
                    <a:gd name="T31" fmla="*/ 2147483647 h 1021"/>
                    <a:gd name="T32" fmla="*/ 2147483647 w 634"/>
                    <a:gd name="T33" fmla="*/ 2147483647 h 1021"/>
                    <a:gd name="T34" fmla="*/ 2147483647 w 634"/>
                    <a:gd name="T35" fmla="*/ 2147483647 h 1021"/>
                    <a:gd name="T36" fmla="*/ 2147483647 w 634"/>
                    <a:gd name="T37" fmla="*/ 2147483647 h 1021"/>
                    <a:gd name="T38" fmla="*/ 2147483647 w 634"/>
                    <a:gd name="T39" fmla="*/ 2147483647 h 1021"/>
                    <a:gd name="T40" fmla="*/ 2147483647 w 634"/>
                    <a:gd name="T41" fmla="*/ 2147483647 h 1021"/>
                    <a:gd name="T42" fmla="*/ 2147483647 w 634"/>
                    <a:gd name="T43" fmla="*/ 2147483647 h 1021"/>
                    <a:gd name="T44" fmla="*/ 2147483647 w 634"/>
                    <a:gd name="T45" fmla="*/ 2147483647 h 1021"/>
                    <a:gd name="T46" fmla="*/ 2147483647 w 634"/>
                    <a:gd name="T47" fmla="*/ 2147483647 h 1021"/>
                    <a:gd name="T48" fmla="*/ 2147483647 w 634"/>
                    <a:gd name="T49" fmla="*/ 2147483647 h 1021"/>
                    <a:gd name="T50" fmla="*/ 2147483647 w 634"/>
                    <a:gd name="T51" fmla="*/ 2147483647 h 1021"/>
                    <a:gd name="T52" fmla="*/ 2147483647 w 634"/>
                    <a:gd name="T53" fmla="*/ 2147483647 h 1021"/>
                    <a:gd name="T54" fmla="*/ 2147483647 w 634"/>
                    <a:gd name="T55" fmla="*/ 2147483647 h 1021"/>
                    <a:gd name="T56" fmla="*/ 0 w 634"/>
                    <a:gd name="T57" fmla="*/ 2147483647 h 1021"/>
                    <a:gd name="T58" fmla="*/ 0 w 634"/>
                    <a:gd name="T59" fmla="*/ 2147483647 h 10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34" h="1021">
                      <a:moveTo>
                        <a:pt x="0" y="778"/>
                      </a:moveTo>
                      <a:lnTo>
                        <a:pt x="58" y="691"/>
                      </a:lnTo>
                      <a:lnTo>
                        <a:pt x="73" y="619"/>
                      </a:lnTo>
                      <a:lnTo>
                        <a:pt x="43" y="591"/>
                      </a:lnTo>
                      <a:lnTo>
                        <a:pt x="86" y="417"/>
                      </a:lnTo>
                      <a:lnTo>
                        <a:pt x="159" y="360"/>
                      </a:lnTo>
                      <a:lnTo>
                        <a:pt x="144" y="288"/>
                      </a:lnTo>
                      <a:lnTo>
                        <a:pt x="174" y="202"/>
                      </a:lnTo>
                      <a:lnTo>
                        <a:pt x="73" y="58"/>
                      </a:lnTo>
                      <a:lnTo>
                        <a:pt x="130" y="0"/>
                      </a:lnTo>
                      <a:lnTo>
                        <a:pt x="187" y="0"/>
                      </a:lnTo>
                      <a:lnTo>
                        <a:pt x="288" y="44"/>
                      </a:lnTo>
                      <a:lnTo>
                        <a:pt x="346" y="44"/>
                      </a:lnTo>
                      <a:lnTo>
                        <a:pt x="404" y="73"/>
                      </a:lnTo>
                      <a:lnTo>
                        <a:pt x="518" y="217"/>
                      </a:lnTo>
                      <a:lnTo>
                        <a:pt x="547" y="217"/>
                      </a:lnTo>
                      <a:lnTo>
                        <a:pt x="634" y="317"/>
                      </a:lnTo>
                      <a:lnTo>
                        <a:pt x="591" y="447"/>
                      </a:lnTo>
                      <a:lnTo>
                        <a:pt x="475" y="547"/>
                      </a:lnTo>
                      <a:lnTo>
                        <a:pt x="576" y="677"/>
                      </a:lnTo>
                      <a:lnTo>
                        <a:pt x="604" y="734"/>
                      </a:lnTo>
                      <a:lnTo>
                        <a:pt x="533" y="763"/>
                      </a:lnTo>
                      <a:lnTo>
                        <a:pt x="490" y="821"/>
                      </a:lnTo>
                      <a:lnTo>
                        <a:pt x="447" y="849"/>
                      </a:lnTo>
                      <a:lnTo>
                        <a:pt x="432" y="935"/>
                      </a:lnTo>
                      <a:lnTo>
                        <a:pt x="374" y="978"/>
                      </a:lnTo>
                      <a:lnTo>
                        <a:pt x="288" y="978"/>
                      </a:lnTo>
                      <a:lnTo>
                        <a:pt x="174" y="1021"/>
                      </a:lnTo>
                      <a:lnTo>
                        <a:pt x="0" y="965"/>
                      </a:lnTo>
                      <a:lnTo>
                        <a:pt x="0" y="778"/>
                      </a:lnTo>
                    </a:path>
                  </a:pathLst>
                </a:custGeom>
                <a:solidFill>
                  <a:srgbClr val="FFC000"/>
                </a:solidFill>
                <a:ln w="12700">
                  <a:solidFill>
                    <a:srgbClr val="000000"/>
                  </a:solidFill>
                  <a:prstDash val="solid"/>
                  <a:round/>
                  <a:headEnd/>
                  <a:tailEnd/>
                </a:ln>
              </p:spPr>
              <p:txBody>
                <a:bodyPr bIns="34638"/>
                <a:lstStyle/>
                <a:p>
                  <a:endParaRPr lang="ja-JP" altLang="en-US" sz="1732"/>
                </a:p>
              </p:txBody>
            </p:sp>
            <p:sp>
              <p:nvSpPr>
                <p:cNvPr id="71" name="Freeform 97">
                  <a:extLst>
                    <a:ext uri="{FF2B5EF4-FFF2-40B4-BE49-F238E27FC236}">
                      <a16:creationId xmlns:a16="http://schemas.microsoft.com/office/drawing/2014/main" id="{87DA8CA3-E1C7-49F2-8623-BA0F310A5F78}"/>
                    </a:ext>
                  </a:extLst>
                </p:cNvPr>
                <p:cNvSpPr>
                  <a:spLocks noChangeAspect="1"/>
                </p:cNvSpPr>
                <p:nvPr/>
              </p:nvSpPr>
              <p:spPr bwMode="auto">
                <a:xfrm>
                  <a:off x="4532313" y="3381375"/>
                  <a:ext cx="573087" cy="452438"/>
                </a:xfrm>
                <a:custGeom>
                  <a:avLst/>
                  <a:gdLst>
                    <a:gd name="T0" fmla="*/ 2147483647 w 619"/>
                    <a:gd name="T1" fmla="*/ 0 h 518"/>
                    <a:gd name="T2" fmla="*/ 2147483647 w 619"/>
                    <a:gd name="T3" fmla="*/ 2147483647 h 518"/>
                    <a:gd name="T4" fmla="*/ 2147483647 w 619"/>
                    <a:gd name="T5" fmla="*/ 2147483647 h 518"/>
                    <a:gd name="T6" fmla="*/ 2147483647 w 619"/>
                    <a:gd name="T7" fmla="*/ 2147483647 h 518"/>
                    <a:gd name="T8" fmla="*/ 2147483647 w 619"/>
                    <a:gd name="T9" fmla="*/ 2147483647 h 518"/>
                    <a:gd name="T10" fmla="*/ 2147483647 w 619"/>
                    <a:gd name="T11" fmla="*/ 2147483647 h 518"/>
                    <a:gd name="T12" fmla="*/ 2147483647 w 619"/>
                    <a:gd name="T13" fmla="*/ 2147483647 h 518"/>
                    <a:gd name="T14" fmla="*/ 2147483647 w 619"/>
                    <a:gd name="T15" fmla="*/ 2147483647 h 518"/>
                    <a:gd name="T16" fmla="*/ 2147483647 w 619"/>
                    <a:gd name="T17" fmla="*/ 2147483647 h 518"/>
                    <a:gd name="T18" fmla="*/ 2147483647 w 619"/>
                    <a:gd name="T19" fmla="*/ 2147483647 h 518"/>
                    <a:gd name="T20" fmla="*/ 2147483647 w 619"/>
                    <a:gd name="T21" fmla="*/ 2147483647 h 518"/>
                    <a:gd name="T22" fmla="*/ 2147483647 w 619"/>
                    <a:gd name="T23" fmla="*/ 2147483647 h 518"/>
                    <a:gd name="T24" fmla="*/ 2147483647 w 619"/>
                    <a:gd name="T25" fmla="*/ 2147483647 h 518"/>
                    <a:gd name="T26" fmla="*/ 0 w 619"/>
                    <a:gd name="T27" fmla="*/ 2147483647 h 518"/>
                    <a:gd name="T28" fmla="*/ 2147483647 w 619"/>
                    <a:gd name="T29" fmla="*/ 2147483647 h 518"/>
                    <a:gd name="T30" fmla="*/ 2147483647 w 619"/>
                    <a:gd name="T31" fmla="*/ 2147483647 h 518"/>
                    <a:gd name="T32" fmla="*/ 2147483647 w 619"/>
                    <a:gd name="T33" fmla="*/ 2147483647 h 518"/>
                    <a:gd name="T34" fmla="*/ 2147483647 w 619"/>
                    <a:gd name="T35" fmla="*/ 2147483647 h 518"/>
                    <a:gd name="T36" fmla="*/ 2147483647 w 619"/>
                    <a:gd name="T37" fmla="*/ 2147483647 h 518"/>
                    <a:gd name="T38" fmla="*/ 2147483647 w 619"/>
                    <a:gd name="T39" fmla="*/ 2147483647 h 518"/>
                    <a:gd name="T40" fmla="*/ 2147483647 w 619"/>
                    <a:gd name="T41" fmla="*/ 2147483647 h 518"/>
                    <a:gd name="T42" fmla="*/ 2147483647 w 619"/>
                    <a:gd name="T43" fmla="*/ 2147483647 h 518"/>
                    <a:gd name="T44" fmla="*/ 2147483647 w 619"/>
                    <a:gd name="T45" fmla="*/ 0 h 5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9" h="518">
                      <a:moveTo>
                        <a:pt x="533" y="0"/>
                      </a:moveTo>
                      <a:lnTo>
                        <a:pt x="590" y="14"/>
                      </a:lnTo>
                      <a:lnTo>
                        <a:pt x="590" y="173"/>
                      </a:lnTo>
                      <a:lnTo>
                        <a:pt x="619" y="259"/>
                      </a:lnTo>
                      <a:lnTo>
                        <a:pt x="533" y="331"/>
                      </a:lnTo>
                      <a:lnTo>
                        <a:pt x="475" y="418"/>
                      </a:lnTo>
                      <a:lnTo>
                        <a:pt x="374" y="489"/>
                      </a:lnTo>
                      <a:lnTo>
                        <a:pt x="259" y="489"/>
                      </a:lnTo>
                      <a:lnTo>
                        <a:pt x="202" y="518"/>
                      </a:lnTo>
                      <a:lnTo>
                        <a:pt x="144" y="489"/>
                      </a:lnTo>
                      <a:lnTo>
                        <a:pt x="159" y="431"/>
                      </a:lnTo>
                      <a:lnTo>
                        <a:pt x="129" y="360"/>
                      </a:lnTo>
                      <a:lnTo>
                        <a:pt x="72" y="274"/>
                      </a:lnTo>
                      <a:lnTo>
                        <a:pt x="0" y="187"/>
                      </a:lnTo>
                      <a:lnTo>
                        <a:pt x="116" y="87"/>
                      </a:lnTo>
                      <a:lnTo>
                        <a:pt x="173" y="115"/>
                      </a:lnTo>
                      <a:lnTo>
                        <a:pt x="202" y="87"/>
                      </a:lnTo>
                      <a:lnTo>
                        <a:pt x="216" y="115"/>
                      </a:lnTo>
                      <a:lnTo>
                        <a:pt x="230" y="158"/>
                      </a:lnTo>
                      <a:lnTo>
                        <a:pt x="273" y="187"/>
                      </a:lnTo>
                      <a:lnTo>
                        <a:pt x="259" y="244"/>
                      </a:lnTo>
                      <a:lnTo>
                        <a:pt x="288" y="244"/>
                      </a:lnTo>
                      <a:lnTo>
                        <a:pt x="533" y="0"/>
                      </a:lnTo>
                    </a:path>
                  </a:pathLst>
                </a:custGeom>
                <a:solidFill>
                  <a:srgbClr val="F7633B"/>
                </a:solidFill>
                <a:ln w="12700">
                  <a:solidFill>
                    <a:srgbClr val="000000"/>
                  </a:solidFill>
                  <a:prstDash val="solid"/>
                  <a:round/>
                  <a:headEnd/>
                  <a:tailEnd/>
                </a:ln>
              </p:spPr>
              <p:txBody>
                <a:bodyPr bIns="34638"/>
                <a:lstStyle/>
                <a:p>
                  <a:endParaRPr lang="ja-JP" altLang="en-US" sz="1732"/>
                </a:p>
              </p:txBody>
            </p:sp>
            <p:sp>
              <p:nvSpPr>
                <p:cNvPr id="72" name="Freeform 108">
                  <a:extLst>
                    <a:ext uri="{FF2B5EF4-FFF2-40B4-BE49-F238E27FC236}">
                      <a16:creationId xmlns:a16="http://schemas.microsoft.com/office/drawing/2014/main" id="{A0C13AB3-32DB-4A7E-A9E5-0D728A447FC4}"/>
                    </a:ext>
                  </a:extLst>
                </p:cNvPr>
                <p:cNvSpPr>
                  <a:spLocks/>
                </p:cNvSpPr>
                <p:nvPr/>
              </p:nvSpPr>
              <p:spPr bwMode="auto">
                <a:xfrm>
                  <a:off x="4111624" y="2028825"/>
                  <a:ext cx="566738" cy="1681162"/>
                </a:xfrm>
                <a:custGeom>
                  <a:avLst/>
                  <a:gdLst>
                    <a:gd name="T0" fmla="*/ 2147483647 w 357"/>
                    <a:gd name="T1" fmla="*/ 0 h 1059"/>
                    <a:gd name="T2" fmla="*/ 2147483647 w 357"/>
                    <a:gd name="T3" fmla="*/ 2147483647 h 1059"/>
                    <a:gd name="T4" fmla="*/ 2147483647 w 357"/>
                    <a:gd name="T5" fmla="*/ 2147483647 h 1059"/>
                    <a:gd name="T6" fmla="*/ 2147483647 w 357"/>
                    <a:gd name="T7" fmla="*/ 2147483647 h 1059"/>
                    <a:gd name="T8" fmla="*/ 2147483647 w 357"/>
                    <a:gd name="T9" fmla="*/ 2147483647 h 1059"/>
                    <a:gd name="T10" fmla="*/ 2147483647 w 357"/>
                    <a:gd name="T11" fmla="*/ 2147483647 h 1059"/>
                    <a:gd name="T12" fmla="*/ 2147483647 w 357"/>
                    <a:gd name="T13" fmla="*/ 2147483647 h 1059"/>
                    <a:gd name="T14" fmla="*/ 0 w 357"/>
                    <a:gd name="T15" fmla="*/ 2147483647 h 1059"/>
                    <a:gd name="T16" fmla="*/ 2147483647 w 357"/>
                    <a:gd name="T17" fmla="*/ 2147483647 h 1059"/>
                    <a:gd name="T18" fmla="*/ 2147483647 w 357"/>
                    <a:gd name="T19" fmla="*/ 2147483647 h 1059"/>
                    <a:gd name="T20" fmla="*/ 2147483647 w 357"/>
                    <a:gd name="T21" fmla="*/ 2147483647 h 1059"/>
                    <a:gd name="T22" fmla="*/ 2147483647 w 357"/>
                    <a:gd name="T23" fmla="*/ 2147483647 h 1059"/>
                    <a:gd name="T24" fmla="*/ 2147483647 w 357"/>
                    <a:gd name="T25" fmla="*/ 2147483647 h 1059"/>
                    <a:gd name="T26" fmla="*/ 2147483647 w 357"/>
                    <a:gd name="T27" fmla="*/ 2147483647 h 1059"/>
                    <a:gd name="T28" fmla="*/ 2147483647 w 357"/>
                    <a:gd name="T29" fmla="*/ 2147483647 h 1059"/>
                    <a:gd name="T30" fmla="*/ 2147483647 w 357"/>
                    <a:gd name="T31" fmla="*/ 2147483647 h 1059"/>
                    <a:gd name="T32" fmla="*/ 2147483647 w 357"/>
                    <a:gd name="T33" fmla="*/ 2147483647 h 1059"/>
                    <a:gd name="T34" fmla="*/ 2147483647 w 357"/>
                    <a:gd name="T35" fmla="*/ 2147483647 h 1059"/>
                    <a:gd name="T36" fmla="*/ 2147483647 w 357"/>
                    <a:gd name="T37" fmla="*/ 2147483647 h 1059"/>
                    <a:gd name="T38" fmla="*/ 2147483647 w 357"/>
                    <a:gd name="T39" fmla="*/ 2147483647 h 1059"/>
                    <a:gd name="T40" fmla="*/ 2147483647 w 357"/>
                    <a:gd name="T41" fmla="*/ 2147483647 h 1059"/>
                    <a:gd name="T42" fmla="*/ 2147483647 w 357"/>
                    <a:gd name="T43" fmla="*/ 2147483647 h 1059"/>
                    <a:gd name="T44" fmla="*/ 2147483647 w 357"/>
                    <a:gd name="T45" fmla="*/ 2147483647 h 1059"/>
                    <a:gd name="T46" fmla="*/ 2147483647 w 357"/>
                    <a:gd name="T47" fmla="*/ 2147483647 h 1059"/>
                    <a:gd name="T48" fmla="*/ 2147483647 w 357"/>
                    <a:gd name="T49" fmla="*/ 2147483647 h 1059"/>
                    <a:gd name="T50" fmla="*/ 2147483647 w 357"/>
                    <a:gd name="T51" fmla="*/ 2147483647 h 1059"/>
                    <a:gd name="T52" fmla="*/ 2147483647 w 357"/>
                    <a:gd name="T53" fmla="*/ 2147483647 h 1059"/>
                    <a:gd name="T54" fmla="*/ 2147483647 w 357"/>
                    <a:gd name="T55" fmla="*/ 2147483647 h 1059"/>
                    <a:gd name="T56" fmla="*/ 2147483647 w 357"/>
                    <a:gd name="T57" fmla="*/ 2147483647 h 10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7" h="1059">
                      <a:moveTo>
                        <a:pt x="177" y="0"/>
                      </a:moveTo>
                      <a:lnTo>
                        <a:pt x="174" y="66"/>
                      </a:lnTo>
                      <a:lnTo>
                        <a:pt x="141" y="126"/>
                      </a:lnTo>
                      <a:lnTo>
                        <a:pt x="141" y="171"/>
                      </a:lnTo>
                      <a:lnTo>
                        <a:pt x="66" y="219"/>
                      </a:lnTo>
                      <a:lnTo>
                        <a:pt x="36" y="306"/>
                      </a:lnTo>
                      <a:lnTo>
                        <a:pt x="12" y="324"/>
                      </a:lnTo>
                      <a:lnTo>
                        <a:pt x="0" y="357"/>
                      </a:lnTo>
                      <a:lnTo>
                        <a:pt x="39" y="366"/>
                      </a:lnTo>
                      <a:lnTo>
                        <a:pt x="60" y="411"/>
                      </a:lnTo>
                      <a:lnTo>
                        <a:pt x="99" y="363"/>
                      </a:lnTo>
                      <a:lnTo>
                        <a:pt x="150" y="366"/>
                      </a:lnTo>
                      <a:lnTo>
                        <a:pt x="138" y="396"/>
                      </a:lnTo>
                      <a:lnTo>
                        <a:pt x="141" y="420"/>
                      </a:lnTo>
                      <a:lnTo>
                        <a:pt x="207" y="456"/>
                      </a:lnTo>
                      <a:lnTo>
                        <a:pt x="198" y="474"/>
                      </a:lnTo>
                      <a:lnTo>
                        <a:pt x="237" y="516"/>
                      </a:lnTo>
                      <a:lnTo>
                        <a:pt x="258" y="516"/>
                      </a:lnTo>
                      <a:lnTo>
                        <a:pt x="273" y="576"/>
                      </a:lnTo>
                      <a:lnTo>
                        <a:pt x="246" y="615"/>
                      </a:lnTo>
                      <a:lnTo>
                        <a:pt x="264" y="639"/>
                      </a:lnTo>
                      <a:lnTo>
                        <a:pt x="264" y="690"/>
                      </a:lnTo>
                      <a:lnTo>
                        <a:pt x="225" y="696"/>
                      </a:lnTo>
                      <a:lnTo>
                        <a:pt x="285" y="780"/>
                      </a:lnTo>
                      <a:lnTo>
                        <a:pt x="309" y="777"/>
                      </a:lnTo>
                      <a:lnTo>
                        <a:pt x="357" y="828"/>
                      </a:lnTo>
                      <a:lnTo>
                        <a:pt x="333" y="909"/>
                      </a:lnTo>
                      <a:lnTo>
                        <a:pt x="264" y="960"/>
                      </a:lnTo>
                      <a:lnTo>
                        <a:pt x="339" y="1059"/>
                      </a:lnTo>
                    </a:path>
                  </a:pathLst>
                </a:custGeom>
                <a:noFill/>
                <a:ln w="381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73" name="フリーフォーム 10">
                  <a:extLst>
                    <a:ext uri="{FF2B5EF4-FFF2-40B4-BE49-F238E27FC236}">
                      <a16:creationId xmlns:a16="http://schemas.microsoft.com/office/drawing/2014/main" id="{3321C547-CC5F-40E1-BD09-EDF54EC4E7C5}"/>
                    </a:ext>
                  </a:extLst>
                </p:cNvPr>
                <p:cNvSpPr>
                  <a:spLocks/>
                </p:cNvSpPr>
                <p:nvPr/>
              </p:nvSpPr>
              <p:spPr bwMode="auto">
                <a:xfrm>
                  <a:off x="1817688" y="7002463"/>
                  <a:ext cx="79375" cy="77787"/>
                </a:xfrm>
                <a:custGeom>
                  <a:avLst/>
                  <a:gdLst>
                    <a:gd name="T0" fmla="*/ 0 w 80921"/>
                    <a:gd name="T1" fmla="*/ 0 h 77471"/>
                    <a:gd name="T2" fmla="*/ 39054 w 80921"/>
                    <a:gd name="T3" fmla="*/ 78986 h 77471"/>
                    <a:gd name="T4" fmla="*/ 39054 w 80921"/>
                    <a:gd name="T5" fmla="*/ 84432 h 77471"/>
                    <a:gd name="T6" fmla="*/ 0 60000 65536"/>
                    <a:gd name="T7" fmla="*/ 0 60000 65536"/>
                    <a:gd name="T8" fmla="*/ 0 60000 65536"/>
                  </a:gdLst>
                  <a:ahLst/>
                  <a:cxnLst>
                    <a:cxn ang="T6">
                      <a:pos x="T0" y="T1"/>
                    </a:cxn>
                    <a:cxn ang="T7">
                      <a:pos x="T2" y="T3"/>
                    </a:cxn>
                    <a:cxn ang="T8">
                      <a:pos x="T4" y="T5"/>
                    </a:cxn>
                  </a:cxnLst>
                  <a:rect l="0" t="0" r="r" b="b"/>
                  <a:pathLst>
                    <a:path w="80921" h="77471">
                      <a:moveTo>
                        <a:pt x="0" y="0"/>
                      </a:moveTo>
                      <a:cubicBezTo>
                        <a:pt x="30758" y="28377"/>
                        <a:pt x="61516" y="56754"/>
                        <a:pt x="73819" y="69057"/>
                      </a:cubicBezTo>
                      <a:cubicBezTo>
                        <a:pt x="86122" y="81360"/>
                        <a:pt x="79970" y="77589"/>
                        <a:pt x="73819" y="73819"/>
                      </a:cubicBezTo>
                    </a:path>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32"/>
                </a:p>
              </p:txBody>
            </p:sp>
            <p:sp>
              <p:nvSpPr>
                <p:cNvPr id="74" name="フリーフォーム 65">
                  <a:extLst>
                    <a:ext uri="{FF2B5EF4-FFF2-40B4-BE49-F238E27FC236}">
                      <a16:creationId xmlns:a16="http://schemas.microsoft.com/office/drawing/2014/main" id="{3E85DAB3-A2DE-47EE-824E-41B31AAF9A79}"/>
                    </a:ext>
                  </a:extLst>
                </p:cNvPr>
                <p:cNvSpPr>
                  <a:spLocks/>
                </p:cNvSpPr>
                <p:nvPr/>
              </p:nvSpPr>
              <p:spPr bwMode="auto">
                <a:xfrm>
                  <a:off x="1916113" y="7107238"/>
                  <a:ext cx="77787" cy="76200"/>
                </a:xfrm>
                <a:custGeom>
                  <a:avLst/>
                  <a:gdLst>
                    <a:gd name="T0" fmla="*/ 0 w 77509"/>
                    <a:gd name="T1" fmla="*/ 0 h 75761"/>
                    <a:gd name="T2" fmla="*/ 75037 w 77509"/>
                    <a:gd name="T3" fmla="*/ 77800 h 75761"/>
                    <a:gd name="T4" fmla="*/ 83075 w 77509"/>
                    <a:gd name="T5" fmla="*/ 89326 h 75761"/>
                    <a:gd name="T6" fmla="*/ 0 60000 65536"/>
                    <a:gd name="T7" fmla="*/ 0 60000 65536"/>
                    <a:gd name="T8" fmla="*/ 0 60000 65536"/>
                  </a:gdLst>
                  <a:ahLst/>
                  <a:cxnLst>
                    <a:cxn ang="T6">
                      <a:pos x="T0" y="T1"/>
                    </a:cxn>
                    <a:cxn ang="T7">
                      <a:pos x="T2" y="T3"/>
                    </a:cxn>
                    <a:cxn ang="T8">
                      <a:pos x="T4" y="T5"/>
                    </a:cxn>
                  </a:cxnLst>
                  <a:rect l="0" t="0" r="r" b="b"/>
                  <a:pathLst>
                    <a:path w="77509" h="75761">
                      <a:moveTo>
                        <a:pt x="0" y="0"/>
                      </a:moveTo>
                      <a:cubicBezTo>
                        <a:pt x="30758" y="28377"/>
                        <a:pt x="54373" y="51991"/>
                        <a:pt x="66676" y="64294"/>
                      </a:cubicBezTo>
                      <a:cubicBezTo>
                        <a:pt x="78979" y="76597"/>
                        <a:pt x="79970" y="77589"/>
                        <a:pt x="73819" y="73819"/>
                      </a:cubicBezTo>
                    </a:path>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32"/>
                </a:p>
              </p:txBody>
            </p:sp>
            <p:sp>
              <p:nvSpPr>
                <p:cNvPr id="75" name="フリーフォーム 66">
                  <a:extLst>
                    <a:ext uri="{FF2B5EF4-FFF2-40B4-BE49-F238E27FC236}">
                      <a16:creationId xmlns:a16="http://schemas.microsoft.com/office/drawing/2014/main" id="{10A02965-0674-4860-92AA-F83C9F121AF5}"/>
                    </a:ext>
                  </a:extLst>
                </p:cNvPr>
                <p:cNvSpPr>
                  <a:spLocks/>
                </p:cNvSpPr>
                <p:nvPr/>
              </p:nvSpPr>
              <p:spPr bwMode="auto">
                <a:xfrm>
                  <a:off x="1700213" y="7094538"/>
                  <a:ext cx="187325" cy="161925"/>
                </a:xfrm>
                <a:custGeom>
                  <a:avLst/>
                  <a:gdLst>
                    <a:gd name="T0" fmla="*/ 0 w 186047"/>
                    <a:gd name="T1" fmla="*/ 0 h 162072"/>
                    <a:gd name="T2" fmla="*/ 92533 w 186047"/>
                    <a:gd name="T3" fmla="*/ 67020 h 162072"/>
                    <a:gd name="T4" fmla="*/ 232812 w 186047"/>
                    <a:gd name="T5" fmla="*/ 157148 h 162072"/>
                    <a:gd name="T6" fmla="*/ 0 60000 65536"/>
                    <a:gd name="T7" fmla="*/ 0 60000 65536"/>
                    <a:gd name="T8" fmla="*/ 0 60000 65536"/>
                  </a:gdLst>
                  <a:ahLst/>
                  <a:cxnLst>
                    <a:cxn ang="T6">
                      <a:pos x="T0" y="T1"/>
                    </a:cxn>
                    <a:cxn ang="T7">
                      <a:pos x="T2" y="T3"/>
                    </a:cxn>
                    <a:cxn ang="T8">
                      <a:pos x="T4" y="T5"/>
                    </a:cxn>
                  </a:cxnLst>
                  <a:rect l="0" t="0" r="r" b="b"/>
                  <a:pathLst>
                    <a:path w="186047" h="162072">
                      <a:moveTo>
                        <a:pt x="0" y="0"/>
                      </a:moveTo>
                      <a:cubicBezTo>
                        <a:pt x="30758" y="28377"/>
                        <a:pt x="42863" y="42069"/>
                        <a:pt x="73819" y="69057"/>
                      </a:cubicBezTo>
                      <a:cubicBezTo>
                        <a:pt x="104775" y="96045"/>
                        <a:pt x="191889" y="165695"/>
                        <a:pt x="185738" y="161925"/>
                      </a:cubicBezTo>
                    </a:path>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32"/>
                </a:p>
              </p:txBody>
            </p:sp>
          </p:grpSp>
          <p:sp>
            <p:nvSpPr>
              <p:cNvPr id="19" name="テキスト ボックス 18">
                <a:extLst>
                  <a:ext uri="{FF2B5EF4-FFF2-40B4-BE49-F238E27FC236}">
                    <a16:creationId xmlns:a16="http://schemas.microsoft.com/office/drawing/2014/main" id="{A98559E1-D392-4F64-89FE-8918640B7A6B}"/>
                  </a:ext>
                </a:extLst>
              </p:cNvPr>
              <p:cNvSpPr txBox="1"/>
              <p:nvPr/>
            </p:nvSpPr>
            <p:spPr>
              <a:xfrm>
                <a:off x="7331469" y="4103335"/>
                <a:ext cx="786359" cy="320779"/>
              </a:xfrm>
              <a:prstGeom prst="rect">
                <a:avLst/>
              </a:prstGeom>
              <a:noFill/>
            </p:spPr>
            <p:txBody>
              <a:bodyPr wrap="square" rtlCol="0">
                <a:spAutoFit/>
              </a:bodyPr>
              <a:lstStyle/>
              <a:p>
                <a:r>
                  <a:rPr kumimoji="1" lang="ja-JP" altLang="en-US" sz="1047" dirty="0">
                    <a:latin typeface="HGSｺﾞｼｯｸM" panose="020B0600000000000000" pitchFamily="50" charset="-128"/>
                    <a:ea typeface="HGSｺﾞｼｯｸM" panose="020B0600000000000000" pitchFamily="50" charset="-128"/>
                  </a:rPr>
                  <a:t>大阪市</a:t>
                </a:r>
              </a:p>
            </p:txBody>
          </p:sp>
          <p:sp>
            <p:nvSpPr>
              <p:cNvPr id="20" name="テキスト ボックス 19">
                <a:extLst>
                  <a:ext uri="{FF2B5EF4-FFF2-40B4-BE49-F238E27FC236}">
                    <a16:creationId xmlns:a16="http://schemas.microsoft.com/office/drawing/2014/main" id="{ED82A06B-EDAF-48B1-B39B-0E73E938DBFF}"/>
                  </a:ext>
                </a:extLst>
              </p:cNvPr>
              <p:cNvSpPr txBox="1"/>
              <p:nvPr/>
            </p:nvSpPr>
            <p:spPr>
              <a:xfrm>
                <a:off x="7369437" y="4867183"/>
                <a:ext cx="652163" cy="320779"/>
              </a:xfrm>
              <a:prstGeom prst="rect">
                <a:avLst/>
              </a:prstGeom>
              <a:noFill/>
            </p:spPr>
            <p:txBody>
              <a:bodyPr wrap="square" rtlCol="0">
                <a:spAutoFit/>
              </a:bodyPr>
              <a:lstStyle/>
              <a:p>
                <a:r>
                  <a:rPr kumimoji="1" lang="ja-JP" altLang="en-US" sz="1047" dirty="0">
                    <a:latin typeface="HGSｺﾞｼｯｸM" panose="020B0600000000000000" pitchFamily="50" charset="-128"/>
                    <a:ea typeface="HGSｺﾞｼｯｸM" panose="020B0600000000000000" pitchFamily="50" charset="-128"/>
                  </a:rPr>
                  <a:t>堺市</a:t>
                </a:r>
              </a:p>
            </p:txBody>
          </p:sp>
        </p:grpSp>
        <p:sp>
          <p:nvSpPr>
            <p:cNvPr id="12" name="四角形吹き出し 12">
              <a:extLst>
                <a:ext uri="{FF2B5EF4-FFF2-40B4-BE49-F238E27FC236}">
                  <a16:creationId xmlns:a16="http://schemas.microsoft.com/office/drawing/2014/main" id="{8554B2D5-60F0-4552-9624-F22FF8D29CF0}"/>
                </a:ext>
              </a:extLst>
            </p:cNvPr>
            <p:cNvSpPr/>
            <p:nvPr/>
          </p:nvSpPr>
          <p:spPr>
            <a:xfrm>
              <a:off x="5477616" y="1291825"/>
              <a:ext cx="3006824" cy="863697"/>
            </a:xfrm>
            <a:prstGeom prst="wedgeRectCallout">
              <a:avLst>
                <a:gd name="adj1" fmla="val -61591"/>
                <a:gd name="adj2" fmla="val 36787"/>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4638" tIns="0" rIns="34638" bIns="0" numCol="1" spcCol="0" rtlCol="0" fromWordArt="0" anchor="ctr" anchorCtr="0" forceAA="0" compatLnSpc="1">
              <a:prstTxWarp prst="textNoShape">
                <a:avLst/>
              </a:prstTxWarp>
              <a:noAutofit/>
            </a:bodyPr>
            <a:lstStyle/>
            <a:p>
              <a:r>
                <a:rPr lang="en-US" altLang="ja-JP" sz="1050" dirty="0">
                  <a:solidFill>
                    <a:schemeClr val="tx1"/>
                  </a:solidFill>
                  <a:ea typeface="ＭＳ Ｐゴシック" panose="020B0600070205080204" pitchFamily="50" charset="-128"/>
                  <a:cs typeface="Times New Roman" panose="02020603050405020304" pitchFamily="18" charset="0"/>
                </a:rPr>
                <a:t>《</a:t>
              </a:r>
              <a:r>
                <a:rPr lang="ja-JP" altLang="en-US" sz="1050" dirty="0">
                  <a:solidFill>
                    <a:schemeClr val="tx1"/>
                  </a:solidFill>
                  <a:ea typeface="ＭＳ Ｐゴシック" panose="020B0600070205080204" pitchFamily="50" charset="-128"/>
                  <a:cs typeface="Times New Roman" panose="02020603050405020304" pitchFamily="18" charset="0"/>
                </a:rPr>
                <a:t>三島圏域</a:t>
              </a:r>
              <a:r>
                <a:rPr lang="en-US" altLang="ja-JP" sz="1050" dirty="0">
                  <a:solidFill>
                    <a:schemeClr val="tx1"/>
                  </a:solidFill>
                  <a:ea typeface="ＭＳ Ｐゴシック" panose="020B0600070205080204" pitchFamily="50" charset="-128"/>
                  <a:cs typeface="Times New Roman" panose="02020603050405020304" pitchFamily="18" charset="0"/>
                </a:rPr>
                <a:t>》</a:t>
              </a:r>
              <a:r>
                <a:rPr lang="ja-JP" altLang="en-US" sz="1050" dirty="0">
                  <a:solidFill>
                    <a:schemeClr val="tx1"/>
                  </a:solidFill>
                  <a:ea typeface="ＭＳ Ｐゴシック" panose="020B0600070205080204" pitchFamily="50" charset="-128"/>
                  <a:cs typeface="Times New Roman" panose="02020603050405020304" pitchFamily="18" charset="0"/>
                </a:rPr>
                <a:t>　</a:t>
              </a:r>
              <a:r>
                <a:rPr lang="en-US" altLang="ja-JP" sz="1050" dirty="0">
                  <a:solidFill>
                    <a:schemeClr val="tx1"/>
                  </a:solidFill>
                  <a:ea typeface="ＭＳ Ｐゴシック" panose="020B0600070205080204" pitchFamily="50" charset="-128"/>
                  <a:cs typeface="Times New Roman" panose="02020603050405020304" pitchFamily="18" charset="0"/>
                </a:rPr>
                <a:t>H17</a:t>
              </a:r>
              <a:r>
                <a:rPr lang="ja-JP" altLang="en-US" sz="1050"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b="1" dirty="0">
                  <a:solidFill>
                    <a:schemeClr val="tx1"/>
                  </a:solidFill>
                  <a:ea typeface="ＭＳ Ｐゴシック" panose="020B0600070205080204" pitchFamily="50" charset="-128"/>
                  <a:cs typeface="Times New Roman" panose="02020603050405020304" pitchFamily="18" charset="0"/>
                </a:rPr>
                <a:t>こども発達支援センター</a:t>
              </a:r>
              <a:r>
                <a:rPr lang="en-US" sz="1050" b="1" dirty="0">
                  <a:solidFill>
                    <a:schemeClr val="tx1"/>
                  </a:solidFill>
                  <a:ea typeface="ＭＳ Ｐゴシック" panose="020B0600070205080204" pitchFamily="50" charset="-128"/>
                  <a:cs typeface="Times New Roman" panose="02020603050405020304" pitchFamily="18" charset="0"/>
                </a:rPr>
                <a:t> will</a:t>
              </a:r>
              <a:r>
                <a:rPr lang="en-US" altLang="ja-JP" sz="1050" b="1" dirty="0">
                  <a:solidFill>
                    <a:schemeClr val="tx1"/>
                  </a:solidFill>
                  <a:ea typeface="ＭＳ Ｐゴシック" panose="020B0600070205080204" pitchFamily="50" charset="-128"/>
                  <a:cs typeface="Times New Roman" panose="02020603050405020304" pitchFamily="18" charset="0"/>
                </a:rPr>
                <a:t>〈</a:t>
              </a:r>
              <a:r>
                <a:rPr lang="ja-JP" altLang="en-US" sz="1050" b="1" dirty="0">
                  <a:solidFill>
                    <a:schemeClr val="tx1"/>
                  </a:solidFill>
                  <a:ea typeface="ＭＳ Ｐゴシック" panose="020B0600070205080204" pitchFamily="50" charset="-128"/>
                  <a:cs typeface="Times New Roman" panose="02020603050405020304" pitchFamily="18" charset="0"/>
                </a:rPr>
                <a:t>ウィル</a:t>
              </a:r>
              <a:r>
                <a:rPr lang="en-US" altLang="ja-JP" sz="1050" b="1"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委託先：（社福）北摂杉の子会</a:t>
              </a:r>
              <a:endParaRPr lang="en-US" altLang="ja-JP" sz="1050" dirty="0">
                <a:solidFill>
                  <a:schemeClr val="tx1"/>
                </a:solidFill>
                <a:ea typeface="ＭＳ Ｐゴシック" panose="020B0600070205080204" pitchFamily="50"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所管市町村：</a:t>
              </a:r>
              <a:r>
                <a:rPr lang="zh-TW" altLang="en-US" sz="1050" dirty="0">
                  <a:solidFill>
                    <a:schemeClr val="tx1"/>
                  </a:solidFill>
                  <a:ea typeface="ＭＳ Ｐゴシック" panose="020B0600070205080204" pitchFamily="50" charset="-128"/>
                  <a:cs typeface="Times New Roman" panose="02020603050405020304" pitchFamily="18" charset="0"/>
                </a:rPr>
                <a:t>茨木市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b="1" u="sng" dirty="0">
                  <a:solidFill>
                    <a:schemeClr val="tx1"/>
                  </a:solidFill>
                  <a:ea typeface="ＭＳ Ｐゴシック" panose="020B0600070205080204" pitchFamily="50" charset="-128"/>
                  <a:cs typeface="Times New Roman" panose="02020603050405020304" pitchFamily="18" charset="0"/>
                </a:rPr>
                <a:t>高槻市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島本町</a:t>
              </a:r>
              <a:r>
                <a:rPr lang="ja-JP" altLang="en-US" sz="1050" dirty="0">
                  <a:solidFill>
                    <a:schemeClr val="tx1"/>
                  </a:solidFill>
                  <a:ea typeface="ＭＳ Ｐゴシック" panose="020B0600070205080204" pitchFamily="50" charset="-128"/>
                  <a:cs typeface="Times New Roman" panose="02020603050405020304" pitchFamily="18" charset="0"/>
                </a:rPr>
                <a:t>、</a:t>
              </a:r>
              <a:endParaRPr lang="zh-TW" altLang="en-US" sz="1050" dirty="0">
                <a:solidFill>
                  <a:schemeClr val="tx1"/>
                </a:solidFill>
                <a:ea typeface="ＭＳ Ｐゴシック" panose="020B0600070205080204" pitchFamily="50" charset="-128"/>
                <a:cs typeface="Times New Roman" panose="02020603050405020304" pitchFamily="18" charset="0"/>
              </a:endParaRPr>
            </a:p>
            <a:p>
              <a:r>
                <a:rPr lang="zh-TW" altLang="en-US" sz="1050" dirty="0">
                  <a:solidFill>
                    <a:schemeClr val="tx1"/>
                  </a:solidFill>
                  <a:ea typeface="ＭＳ Ｐゴシック" panose="020B0600070205080204" pitchFamily="50" charset="-128"/>
                  <a:cs typeface="Times New Roman" panose="02020603050405020304" pitchFamily="18" charset="0"/>
                </a:rPr>
                <a:t>摂津市</a:t>
              </a:r>
            </a:p>
          </p:txBody>
        </p:sp>
        <p:sp>
          <p:nvSpPr>
            <p:cNvPr id="13" name="四角形吹き出し 13">
              <a:extLst>
                <a:ext uri="{FF2B5EF4-FFF2-40B4-BE49-F238E27FC236}">
                  <a16:creationId xmlns:a16="http://schemas.microsoft.com/office/drawing/2014/main" id="{48FC86C3-75F1-4486-838F-A71DBFEA1956}"/>
                </a:ext>
              </a:extLst>
            </p:cNvPr>
            <p:cNvSpPr/>
            <p:nvPr/>
          </p:nvSpPr>
          <p:spPr>
            <a:xfrm>
              <a:off x="6049279" y="2370855"/>
              <a:ext cx="2746978" cy="986854"/>
            </a:xfrm>
            <a:prstGeom prst="wedgeRectCallout">
              <a:avLst>
                <a:gd name="adj1" fmla="val -65413"/>
                <a:gd name="adj2" fmla="val 7481"/>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4638" tIns="0" rIns="34638" bIns="0" numCol="1" spcCol="0" rtlCol="0" fromWordArt="0" anchor="ctr" anchorCtr="0" forceAA="0" compatLnSpc="1">
              <a:prstTxWarp prst="textNoShape">
                <a:avLst/>
              </a:prstTxWarp>
              <a:noAutofit/>
            </a:bodyPr>
            <a:lstStyle/>
            <a:p>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北河内圏域</a:t>
              </a:r>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　</a:t>
              </a:r>
              <a:r>
                <a:rPr lang="en-US" altLang="ja-JP" sz="1050" dirty="0">
                  <a:solidFill>
                    <a:schemeClr val="tx1"/>
                  </a:solidFill>
                  <a:ea typeface="ＭＳ Ｐゴシック" panose="020B0600070205080204" pitchFamily="50" charset="-128"/>
                  <a:cs typeface="Times New Roman" panose="02020603050405020304" pitchFamily="18" charset="0"/>
                </a:rPr>
                <a:t> H20</a:t>
              </a:r>
              <a:r>
                <a:rPr lang="ja-JP" altLang="en-US" sz="1050"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b="1" dirty="0">
                  <a:solidFill>
                    <a:schemeClr val="tx1"/>
                  </a:solidFill>
                  <a:ea typeface="ＭＳ Ｐゴシック" panose="020B0600070205080204" pitchFamily="50" charset="-128"/>
                  <a:cs typeface="Times New Roman" panose="02020603050405020304" pitchFamily="18" charset="0"/>
                </a:rPr>
                <a:t>自閉症療育センター </a:t>
              </a:r>
              <a:r>
                <a:rPr lang="en-US" sz="1050" b="1" dirty="0">
                  <a:solidFill>
                    <a:schemeClr val="tx1"/>
                  </a:solidFill>
                  <a:ea typeface="ＭＳ Ｐゴシック" panose="020B0600070205080204" pitchFamily="50" charset="-128"/>
                  <a:cs typeface="Times New Roman" panose="02020603050405020304" pitchFamily="18" charset="0"/>
                </a:rPr>
                <a:t>Link</a:t>
              </a:r>
              <a:r>
                <a:rPr lang="en-US" altLang="ja-JP" sz="1050" b="1" dirty="0">
                  <a:solidFill>
                    <a:schemeClr val="tx1"/>
                  </a:solidFill>
                  <a:ea typeface="ＭＳ Ｐゴシック" panose="020B0600070205080204" pitchFamily="50" charset="-128"/>
                  <a:cs typeface="Times New Roman" panose="02020603050405020304" pitchFamily="18" charset="0"/>
                </a:rPr>
                <a:t>〈</a:t>
              </a:r>
              <a:r>
                <a:rPr lang="ja-JP" altLang="en-US" sz="1050" b="1" dirty="0">
                  <a:solidFill>
                    <a:schemeClr val="tx1"/>
                  </a:solidFill>
                  <a:ea typeface="ＭＳ Ｐゴシック" panose="020B0600070205080204" pitchFamily="50" charset="-128"/>
                  <a:cs typeface="Times New Roman" panose="02020603050405020304" pitchFamily="18" charset="0"/>
                </a:rPr>
                <a:t>リンク</a:t>
              </a:r>
              <a:r>
                <a:rPr lang="en-US" altLang="ja-JP" sz="1050" b="1"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委託先：（社福）北摂杉の子会</a:t>
              </a:r>
              <a:endParaRPr lang="en-US" altLang="ja-JP" sz="1050" dirty="0">
                <a:solidFill>
                  <a:schemeClr val="tx1"/>
                </a:solidFill>
                <a:ea typeface="ＭＳ Ｐゴシック" panose="020B0600070205080204" pitchFamily="50"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所管市町村：</a:t>
              </a:r>
              <a:r>
                <a:rPr lang="zh-TW" altLang="en-US" sz="1050" b="1" u="sng" dirty="0">
                  <a:solidFill>
                    <a:schemeClr val="tx1"/>
                  </a:solidFill>
                  <a:ea typeface="ＭＳ Ｐゴシック" panose="020B0600070205080204" pitchFamily="50" charset="-128"/>
                  <a:cs typeface="Times New Roman" panose="02020603050405020304" pitchFamily="18" charset="0"/>
                </a:rPr>
                <a:t>枚方市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交野市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寝屋川市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守口市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門真市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四條畷市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大東市</a:t>
              </a:r>
              <a:endParaRPr lang="en-US" altLang="ja-JP" sz="1050" dirty="0">
                <a:solidFill>
                  <a:schemeClr val="tx1"/>
                </a:solidFill>
                <a:ea typeface="ＭＳ Ｐゴシック" panose="020B0600070205080204" pitchFamily="50" charset="-128"/>
                <a:cs typeface="Times New Roman" panose="02020603050405020304" pitchFamily="18" charset="0"/>
              </a:endParaRPr>
            </a:p>
          </p:txBody>
        </p:sp>
        <p:sp>
          <p:nvSpPr>
            <p:cNvPr id="14" name="四角形吹き出し 14">
              <a:extLst>
                <a:ext uri="{FF2B5EF4-FFF2-40B4-BE49-F238E27FC236}">
                  <a16:creationId xmlns:a16="http://schemas.microsoft.com/office/drawing/2014/main" id="{5A3F90E5-7743-44B6-923D-01E18CC5F97D}"/>
                </a:ext>
              </a:extLst>
            </p:cNvPr>
            <p:cNvSpPr/>
            <p:nvPr/>
          </p:nvSpPr>
          <p:spPr>
            <a:xfrm>
              <a:off x="5789433" y="3563428"/>
              <a:ext cx="3006824" cy="880550"/>
            </a:xfrm>
            <a:prstGeom prst="wedgeRectCallout">
              <a:avLst>
                <a:gd name="adj1" fmla="val -60574"/>
                <a:gd name="adj2" fmla="val -28618"/>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4638" tIns="0" rIns="34638" bIns="0" numCol="1" spcCol="0" rtlCol="0" fromWordArt="0" anchor="ctr" anchorCtr="0" forceAA="0" compatLnSpc="1">
              <a:prstTxWarp prst="textNoShape">
                <a:avLst/>
              </a:prstTxWarp>
              <a:noAutofit/>
            </a:bodyPr>
            <a:lstStyle/>
            <a:p>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中河内圏域</a:t>
              </a:r>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　</a:t>
              </a:r>
              <a:r>
                <a:rPr lang="en-US" altLang="ja-JP" sz="1050" dirty="0">
                  <a:solidFill>
                    <a:srgbClr val="FF0000"/>
                  </a:solidFill>
                  <a:ea typeface="ＭＳ Ｐゴシック" panose="020B0600070205080204" pitchFamily="50" charset="-128"/>
                  <a:cs typeface="Times New Roman" panose="02020603050405020304" pitchFamily="18" charset="0"/>
                </a:rPr>
                <a:t> </a:t>
              </a:r>
              <a:r>
                <a:rPr lang="en-US" altLang="ja-JP" sz="1050" dirty="0">
                  <a:solidFill>
                    <a:schemeClr val="tx1"/>
                  </a:solidFill>
                  <a:ea typeface="ＭＳ Ｐゴシック" panose="020B0600070205080204" pitchFamily="50" charset="-128"/>
                  <a:cs typeface="Times New Roman" panose="02020603050405020304" pitchFamily="18" charset="0"/>
                </a:rPr>
                <a:t>H18</a:t>
              </a:r>
              <a:r>
                <a:rPr lang="ja-JP" altLang="en-US" sz="1050"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b="1" dirty="0">
                  <a:solidFill>
                    <a:schemeClr val="tx1"/>
                  </a:solidFill>
                  <a:ea typeface="ＭＳ Ｐゴシック" panose="020B0600070205080204" pitchFamily="50" charset="-128"/>
                  <a:cs typeface="Times New Roman" panose="02020603050405020304" pitchFamily="18" charset="0"/>
                </a:rPr>
                <a:t>発達障害支援センター </a:t>
              </a:r>
              <a:r>
                <a:rPr lang="en-US" sz="1050" b="1" dirty="0">
                  <a:solidFill>
                    <a:schemeClr val="tx1"/>
                  </a:solidFill>
                  <a:ea typeface="ＭＳ Ｐゴシック" panose="020B0600070205080204" pitchFamily="50" charset="-128"/>
                  <a:cs typeface="Times New Roman" panose="02020603050405020304" pitchFamily="18" charset="0"/>
                </a:rPr>
                <a:t>PAL</a:t>
              </a:r>
              <a:r>
                <a:rPr lang="en-US" altLang="ja-JP" sz="1050" b="1" dirty="0">
                  <a:solidFill>
                    <a:schemeClr val="tx1"/>
                  </a:solidFill>
                  <a:ea typeface="ＭＳ Ｐゴシック" panose="020B0600070205080204" pitchFamily="50" charset="-128"/>
                  <a:cs typeface="Times New Roman" panose="02020603050405020304" pitchFamily="18" charset="0"/>
                </a:rPr>
                <a:t>〈</a:t>
              </a:r>
              <a:r>
                <a:rPr lang="ja-JP" altLang="en-US" sz="1050" b="1" dirty="0">
                  <a:solidFill>
                    <a:schemeClr val="tx1"/>
                  </a:solidFill>
                  <a:ea typeface="ＭＳ Ｐゴシック" panose="020B0600070205080204" pitchFamily="50" charset="-128"/>
                  <a:cs typeface="Times New Roman" panose="02020603050405020304" pitchFamily="18" charset="0"/>
                </a:rPr>
                <a:t>パル</a:t>
              </a:r>
              <a:r>
                <a:rPr lang="en-US" altLang="ja-JP" sz="1050" b="1"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委託先：（社福）東大阪市社会福祉事業団</a:t>
              </a:r>
              <a:endParaRPr lang="en-US" altLang="ja-JP" sz="1050" dirty="0">
                <a:solidFill>
                  <a:schemeClr val="tx1"/>
                </a:solidFill>
                <a:ea typeface="ＭＳ Ｐゴシック" panose="020B0600070205080204" pitchFamily="50"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所管市町村：</a:t>
              </a:r>
              <a:r>
                <a:rPr lang="zh-TW" altLang="en-US" sz="1050" b="1" u="sng" dirty="0">
                  <a:solidFill>
                    <a:schemeClr val="tx1"/>
                  </a:solidFill>
                  <a:ea typeface="ＭＳ Ｐゴシック" panose="020B0600070205080204" pitchFamily="50" charset="-128"/>
                  <a:cs typeface="Times New Roman" panose="02020603050405020304" pitchFamily="18" charset="0"/>
                </a:rPr>
                <a:t>東大阪市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八尾市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柏原市</a:t>
              </a:r>
              <a:endParaRPr lang="en-US" altLang="ja-JP" sz="1050" dirty="0">
                <a:solidFill>
                  <a:schemeClr val="tx1"/>
                </a:solidFill>
                <a:ea typeface="ＭＳ Ｐゴシック" panose="020B0600070205080204" pitchFamily="50" charset="-128"/>
                <a:cs typeface="Times New Roman" panose="02020603050405020304" pitchFamily="18" charset="0"/>
              </a:endParaRPr>
            </a:p>
          </p:txBody>
        </p:sp>
        <p:sp>
          <p:nvSpPr>
            <p:cNvPr id="15" name="四角形吹き出し 15">
              <a:extLst>
                <a:ext uri="{FF2B5EF4-FFF2-40B4-BE49-F238E27FC236}">
                  <a16:creationId xmlns:a16="http://schemas.microsoft.com/office/drawing/2014/main" id="{0230A019-2B86-4B57-BEA3-D44EE78A9226}"/>
                </a:ext>
              </a:extLst>
            </p:cNvPr>
            <p:cNvSpPr/>
            <p:nvPr/>
          </p:nvSpPr>
          <p:spPr>
            <a:xfrm>
              <a:off x="5698094" y="4760220"/>
              <a:ext cx="3006824" cy="1152298"/>
            </a:xfrm>
            <a:prstGeom prst="wedgeRectCallout">
              <a:avLst>
                <a:gd name="adj1" fmla="val -61424"/>
                <a:gd name="adj2" fmla="val -77505"/>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4638" tIns="0" rIns="34638" bIns="0" numCol="1" spcCol="0" rtlCol="0" fromWordArt="0" anchor="ctr" anchorCtr="0" forceAA="0" compatLnSpc="1">
              <a:prstTxWarp prst="textNoShape">
                <a:avLst/>
              </a:prstTxWarp>
              <a:noAutofit/>
            </a:bodyPr>
            <a:lstStyle/>
            <a:p>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南河内圏域</a:t>
              </a:r>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　</a:t>
              </a:r>
              <a:r>
                <a:rPr lang="en-US" altLang="ja-JP" sz="1050" dirty="0">
                  <a:solidFill>
                    <a:schemeClr val="tx1"/>
                  </a:solidFill>
                  <a:ea typeface="ＭＳ Ｐゴシック" panose="020B0600070205080204" pitchFamily="50" charset="-128"/>
                  <a:cs typeface="Times New Roman" panose="02020603050405020304" pitchFamily="18" charset="0"/>
                </a:rPr>
                <a:t> H17</a:t>
              </a:r>
              <a:r>
                <a:rPr lang="ja-JP" altLang="en-US" sz="1050"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b="1" dirty="0">
                  <a:solidFill>
                    <a:schemeClr val="tx1"/>
                  </a:solidFill>
                  <a:ea typeface="ＭＳ Ｐゴシック" panose="020B0600070205080204" pitchFamily="50" charset="-128"/>
                  <a:cs typeface="Times New Roman" panose="02020603050405020304" pitchFamily="18" charset="0"/>
                </a:rPr>
                <a:t>こども発達支援センター </a:t>
              </a:r>
              <a:r>
                <a:rPr lang="en-US" sz="1050" b="1" dirty="0">
                  <a:solidFill>
                    <a:schemeClr val="tx1"/>
                  </a:solidFill>
                  <a:ea typeface="ＭＳ Ｐゴシック" panose="020B0600070205080204" pitchFamily="50" charset="-128"/>
                  <a:cs typeface="Times New Roman" panose="02020603050405020304" pitchFamily="18" charset="0"/>
                </a:rPr>
                <a:t>Sun</a:t>
              </a:r>
              <a:r>
                <a:rPr lang="en-US" altLang="ja-JP" sz="1050" b="1" dirty="0">
                  <a:solidFill>
                    <a:schemeClr val="tx1"/>
                  </a:solidFill>
                  <a:ea typeface="ＭＳ Ｐゴシック" panose="020B0600070205080204" pitchFamily="50" charset="-128"/>
                  <a:cs typeface="Times New Roman" panose="02020603050405020304" pitchFamily="18" charset="0"/>
                </a:rPr>
                <a:t>〈</a:t>
              </a:r>
              <a:r>
                <a:rPr lang="ja-JP" altLang="en-US" sz="1050" b="1" dirty="0">
                  <a:solidFill>
                    <a:schemeClr val="tx1"/>
                  </a:solidFill>
                  <a:ea typeface="ＭＳ Ｐゴシック" panose="020B0600070205080204" pitchFamily="50" charset="-128"/>
                  <a:cs typeface="Times New Roman" panose="02020603050405020304" pitchFamily="18" charset="0"/>
                </a:rPr>
                <a:t>サン</a:t>
              </a:r>
              <a:r>
                <a:rPr lang="en-US" altLang="ja-JP" sz="1050" b="1"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委託先：（社福）大阪府障害者福祉事業団</a:t>
              </a:r>
              <a:endParaRPr lang="en-US" altLang="ja-JP" sz="1050" dirty="0">
                <a:solidFill>
                  <a:schemeClr val="tx1"/>
                </a:solidFill>
                <a:ea typeface="ＭＳ Ｐゴシック" panose="020B0600070205080204" pitchFamily="50"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所管市町村：</a:t>
              </a:r>
              <a:r>
                <a:rPr lang="zh-CN" altLang="en-US" sz="1050" dirty="0">
                  <a:solidFill>
                    <a:schemeClr val="tx1"/>
                  </a:solidFill>
                  <a:ea typeface="ＭＳ Ｐゴシック" panose="020B0600070205080204" pitchFamily="50" charset="-128"/>
                  <a:cs typeface="Times New Roman" panose="02020603050405020304" pitchFamily="18" charset="0"/>
                </a:rPr>
                <a:t>松原市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dirty="0">
                  <a:solidFill>
                    <a:schemeClr val="tx1"/>
                  </a:solidFill>
                  <a:ea typeface="ＭＳ Ｐゴシック" panose="020B0600070205080204" pitchFamily="50" charset="-128"/>
                  <a:cs typeface="Times New Roman" panose="02020603050405020304" pitchFamily="18" charset="0"/>
                </a:rPr>
                <a:t>羽曳野市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dirty="0">
                  <a:solidFill>
                    <a:schemeClr val="tx1"/>
                  </a:solidFill>
                  <a:ea typeface="ＭＳ Ｐゴシック" panose="020B0600070205080204" pitchFamily="50" charset="-128"/>
                  <a:cs typeface="Times New Roman" panose="02020603050405020304" pitchFamily="18" charset="0"/>
                </a:rPr>
                <a:t>藤井寺市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dirty="0">
                  <a:solidFill>
                    <a:schemeClr val="tx1"/>
                  </a:solidFill>
                  <a:ea typeface="ＭＳ Ｐゴシック" panose="020B0600070205080204" pitchFamily="50" charset="-128"/>
                  <a:cs typeface="Times New Roman" panose="02020603050405020304" pitchFamily="18" charset="0"/>
                </a:rPr>
                <a:t>太子町</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dirty="0">
                  <a:solidFill>
                    <a:schemeClr val="tx1"/>
                  </a:solidFill>
                  <a:ea typeface="ＭＳ Ｐゴシック" panose="020B0600070205080204" pitchFamily="50" charset="-128"/>
                  <a:cs typeface="Times New Roman" panose="02020603050405020304" pitchFamily="18" charset="0"/>
                </a:rPr>
                <a:t>河南町</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dirty="0">
                  <a:solidFill>
                    <a:schemeClr val="tx1"/>
                  </a:solidFill>
                  <a:ea typeface="ＭＳ Ｐゴシック" panose="020B0600070205080204" pitchFamily="50" charset="-128"/>
                  <a:cs typeface="Times New Roman" panose="02020603050405020304" pitchFamily="18" charset="0"/>
                </a:rPr>
                <a:t>千早赤阪村</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b="1" u="sng" dirty="0">
                  <a:solidFill>
                    <a:schemeClr val="tx1"/>
                  </a:solidFill>
                  <a:ea typeface="ＭＳ Ｐゴシック" panose="020B0600070205080204" pitchFamily="50" charset="-128"/>
                  <a:cs typeface="Times New Roman" panose="02020603050405020304" pitchFamily="18" charset="0"/>
                </a:rPr>
                <a:t>富田林市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dirty="0">
                  <a:solidFill>
                    <a:schemeClr val="tx1"/>
                  </a:solidFill>
                  <a:ea typeface="ＭＳ Ｐゴシック" panose="020B0600070205080204" pitchFamily="50" charset="-128"/>
                  <a:cs typeface="Times New Roman" panose="02020603050405020304" pitchFamily="18" charset="0"/>
                </a:rPr>
                <a:t>大阪狭山市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dirty="0">
                  <a:solidFill>
                    <a:schemeClr val="tx1"/>
                  </a:solidFill>
                  <a:ea typeface="ＭＳ Ｐゴシック" panose="020B0600070205080204" pitchFamily="50" charset="-128"/>
                  <a:cs typeface="Times New Roman" panose="02020603050405020304" pitchFamily="18" charset="0"/>
                </a:rPr>
                <a:t>河内長野市</a:t>
              </a:r>
            </a:p>
          </p:txBody>
        </p:sp>
        <p:sp>
          <p:nvSpPr>
            <p:cNvPr id="16" name="四角形吹き出し 16">
              <a:extLst>
                <a:ext uri="{FF2B5EF4-FFF2-40B4-BE49-F238E27FC236}">
                  <a16:creationId xmlns:a16="http://schemas.microsoft.com/office/drawing/2014/main" id="{A78453C5-5980-4AAD-A461-8D29A292EF81}"/>
                </a:ext>
              </a:extLst>
            </p:cNvPr>
            <p:cNvSpPr/>
            <p:nvPr/>
          </p:nvSpPr>
          <p:spPr>
            <a:xfrm>
              <a:off x="769007" y="1392029"/>
              <a:ext cx="2905479" cy="1072409"/>
            </a:xfrm>
            <a:prstGeom prst="wedgeRectCallout">
              <a:avLst>
                <a:gd name="adj1" fmla="val 68227"/>
                <a:gd name="adj2" fmla="val 32952"/>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4638" tIns="0" rIns="0" bIns="0" numCol="1" spcCol="0" rtlCol="0" fromWordArt="0" anchor="ctr" anchorCtr="0" forceAA="0" compatLnSpc="1">
              <a:prstTxWarp prst="textNoShape">
                <a:avLst/>
              </a:prstTxWarp>
              <a:noAutofit/>
            </a:bodyPr>
            <a:lstStyle/>
            <a:p>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豊能圏域</a:t>
              </a:r>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　</a:t>
              </a:r>
              <a:r>
                <a:rPr lang="en-US" altLang="ja-JP" sz="1050" dirty="0">
                  <a:solidFill>
                    <a:srgbClr val="FF0000"/>
                  </a:solidFill>
                  <a:ea typeface="ＭＳ Ｐゴシック" panose="020B0600070205080204" pitchFamily="50" charset="-128"/>
                  <a:cs typeface="Times New Roman" panose="02020603050405020304" pitchFamily="18" charset="0"/>
                </a:rPr>
                <a:t> </a:t>
              </a:r>
              <a:r>
                <a:rPr lang="en-US" altLang="ja-JP" sz="1050" dirty="0">
                  <a:solidFill>
                    <a:schemeClr val="tx1"/>
                  </a:solidFill>
                  <a:ea typeface="ＭＳ Ｐゴシック" panose="020B0600070205080204" pitchFamily="50" charset="-128"/>
                  <a:cs typeface="Times New Roman" panose="02020603050405020304" pitchFamily="18" charset="0"/>
                </a:rPr>
                <a:t>H19</a:t>
              </a:r>
              <a:r>
                <a:rPr lang="ja-JP" altLang="en-US" sz="1050"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b="1" dirty="0">
                  <a:solidFill>
                    <a:schemeClr val="tx1"/>
                  </a:solidFill>
                  <a:ea typeface="ＭＳ Ｐゴシック" panose="020B0600070205080204" pitchFamily="50" charset="-128"/>
                  <a:cs typeface="Times New Roman" panose="02020603050405020304" pitchFamily="18" charset="0"/>
                </a:rPr>
                <a:t>こども発達支援センター 青空</a:t>
              </a:r>
              <a:r>
                <a:rPr lang="en-US" altLang="ja-JP" sz="1050" b="1" dirty="0">
                  <a:solidFill>
                    <a:schemeClr val="tx1"/>
                  </a:solidFill>
                  <a:ea typeface="ＭＳ Ｐゴシック" panose="020B0600070205080204" pitchFamily="50" charset="-128"/>
                  <a:cs typeface="Times New Roman" panose="02020603050405020304" pitchFamily="18" charset="0"/>
                </a:rPr>
                <a:t>〈</a:t>
              </a:r>
              <a:r>
                <a:rPr lang="ja-JP" altLang="en-US" sz="1050" b="1" dirty="0">
                  <a:solidFill>
                    <a:schemeClr val="tx1"/>
                  </a:solidFill>
                  <a:ea typeface="ＭＳ Ｐゴシック" panose="020B0600070205080204" pitchFamily="50" charset="-128"/>
                  <a:cs typeface="Times New Roman" panose="02020603050405020304" pitchFamily="18" charset="0"/>
                </a:rPr>
                <a:t>そら</a:t>
              </a:r>
              <a:r>
                <a:rPr lang="en-US" altLang="ja-JP" sz="1050" b="1"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委託先：（社福）大阪府障害者福祉事業団</a:t>
              </a:r>
              <a:r>
                <a:rPr lang="ja-JP" altLang="en-US" sz="1050" dirty="0">
                  <a:ea typeface="ＭＳ Ｐゴシック" panose="020B0600070205080204" pitchFamily="50" charset="-128"/>
                  <a:cs typeface="Times New Roman" panose="02020603050405020304" pitchFamily="18" charset="0"/>
                </a:rPr>
                <a:t>　</a:t>
              </a:r>
              <a:endParaRPr lang="en-US" altLang="ja-JP" sz="1050" dirty="0">
                <a:ea typeface="ＭＳ Ｐゴシック" panose="020B0600070205080204" pitchFamily="50" charset="-128"/>
                <a:cs typeface="Times New Roman" panose="02020603050405020304" pitchFamily="18" charset="0"/>
              </a:endParaRPr>
            </a:p>
            <a:p>
              <a:r>
                <a:rPr lang="ja-JP" altLang="en-US" sz="1050" dirty="0">
                  <a:ea typeface="ＭＳ Ｐゴシック" panose="020B0600070205080204" pitchFamily="50" charset="-128"/>
                  <a:cs typeface="Times New Roman" panose="02020603050405020304" pitchFamily="18" charset="0"/>
                </a:rPr>
                <a:t>所管市町村：</a:t>
              </a:r>
              <a:r>
                <a:rPr lang="ja-JP" altLang="en-US" sz="1000" dirty="0">
                  <a:ea typeface="ＭＳ Ｐゴシック" panose="020B0600070205080204" pitchFamily="50" charset="-128"/>
                  <a:cs typeface="Times New Roman" panose="02020603050405020304" pitchFamily="18" charset="0"/>
                </a:rPr>
                <a:t>　</a:t>
              </a:r>
              <a:r>
                <a:rPr lang="zh-TW" altLang="en-US" sz="1000" dirty="0">
                  <a:ea typeface="ＭＳ Ｐゴシック" panose="020B0600070205080204" pitchFamily="50" charset="-128"/>
                  <a:cs typeface="Times New Roman" panose="02020603050405020304" pitchFamily="18" charset="0"/>
                </a:rPr>
                <a:t>能勢町</a:t>
              </a:r>
              <a:r>
                <a:rPr lang="ja-JP" altLang="en-US" sz="1000" dirty="0">
                  <a:ea typeface="ＭＳ Ｐゴシック" panose="020B0600070205080204" pitchFamily="50" charset="-128"/>
                  <a:cs typeface="Times New Roman" panose="02020603050405020304" pitchFamily="18" charset="0"/>
                </a:rPr>
                <a:t>、</a:t>
              </a:r>
              <a:r>
                <a:rPr lang="zh-TW" altLang="en-US" sz="1000" dirty="0">
                  <a:ea typeface="ＭＳ Ｐゴシック" panose="020B0600070205080204" pitchFamily="50" charset="-128"/>
                  <a:cs typeface="Times New Roman" panose="02020603050405020304" pitchFamily="18" charset="0"/>
                </a:rPr>
                <a:t>豊能町</a:t>
              </a:r>
              <a:r>
                <a:rPr lang="ja-JP" altLang="en-US" sz="1000" dirty="0">
                  <a:ea typeface="ＭＳ Ｐゴシック" panose="020B0600070205080204" pitchFamily="50" charset="-128"/>
                  <a:cs typeface="Times New Roman" panose="02020603050405020304" pitchFamily="18" charset="0"/>
                </a:rPr>
                <a:t>、</a:t>
              </a:r>
              <a:r>
                <a:rPr lang="zh-TW" altLang="en-US" sz="1000" dirty="0">
                  <a:ea typeface="ＭＳ Ｐゴシック" panose="020B0600070205080204" pitchFamily="50" charset="-128"/>
                  <a:cs typeface="Times New Roman" panose="02020603050405020304" pitchFamily="18" charset="0"/>
                </a:rPr>
                <a:t>池田市</a:t>
              </a:r>
            </a:p>
            <a:p>
              <a:r>
                <a:rPr lang="zh-TW" altLang="en-US" sz="1000" b="1" u="sng" dirty="0">
                  <a:ea typeface="ＭＳ Ｐゴシック" panose="020B0600070205080204" pitchFamily="50" charset="-128"/>
                  <a:cs typeface="Times New Roman" panose="02020603050405020304" pitchFamily="18" charset="0"/>
                </a:rPr>
                <a:t>箕面市</a:t>
              </a:r>
              <a:r>
                <a:rPr lang="ja-JP" altLang="en-US" sz="1000" dirty="0">
                  <a:ea typeface="ＭＳ Ｐゴシック" panose="020B0600070205080204" pitchFamily="50" charset="-128"/>
                  <a:cs typeface="Times New Roman" panose="02020603050405020304" pitchFamily="18" charset="0"/>
                </a:rPr>
                <a:t>、</a:t>
              </a:r>
              <a:r>
                <a:rPr lang="zh-TW" altLang="en-US" sz="1000" dirty="0">
                  <a:ea typeface="ＭＳ Ｐゴシック" panose="020B0600070205080204" pitchFamily="50" charset="-128"/>
                  <a:cs typeface="Times New Roman" panose="02020603050405020304" pitchFamily="18" charset="0"/>
                </a:rPr>
                <a:t>豊中市</a:t>
              </a:r>
              <a:r>
                <a:rPr lang="ja-JP" altLang="en-US" sz="1000" dirty="0">
                  <a:ea typeface="ＭＳ Ｐゴシック" panose="020B0600070205080204" pitchFamily="50" charset="-128"/>
                  <a:cs typeface="Times New Roman" panose="02020603050405020304" pitchFamily="18" charset="0"/>
                </a:rPr>
                <a:t>、</a:t>
              </a:r>
              <a:r>
                <a:rPr lang="zh-TW" altLang="en-US" sz="1000" dirty="0">
                  <a:ea typeface="ＭＳ Ｐゴシック" panose="020B0600070205080204" pitchFamily="50" charset="-128"/>
                  <a:cs typeface="Times New Roman" panose="02020603050405020304" pitchFamily="18" charset="0"/>
                </a:rPr>
                <a:t>吹田市</a:t>
              </a:r>
              <a:r>
                <a:rPr lang="ja-JP" altLang="en-US" sz="1000" dirty="0">
                  <a:ea typeface="ＭＳ Ｐゴシック" panose="020B0600070205080204" pitchFamily="50" charset="-128"/>
                  <a:cs typeface="Times New Roman" panose="02020603050405020304" pitchFamily="18" charset="0"/>
                </a:rPr>
                <a:t>、</a:t>
              </a:r>
              <a:r>
                <a:rPr lang="zh-TW" altLang="en-US" sz="1000" dirty="0">
                  <a:ea typeface="ＭＳ Ｐゴシック" panose="020B0600070205080204" pitchFamily="50" charset="-128"/>
                  <a:cs typeface="Times New Roman" panose="02020603050405020304" pitchFamily="18" charset="0"/>
                </a:rPr>
                <a:t>茨木市</a:t>
              </a:r>
              <a:endParaRPr lang="ja-JP" altLang="en-US" sz="1000" dirty="0">
                <a:ea typeface="游明朝" panose="02020400000000000000" pitchFamily="18" charset="-128"/>
                <a:cs typeface="Times New Roman" panose="02020603050405020304" pitchFamily="18" charset="0"/>
              </a:endParaRPr>
            </a:p>
          </p:txBody>
        </p:sp>
        <p:sp>
          <p:nvSpPr>
            <p:cNvPr id="17" name="四角形吹き出し 17">
              <a:extLst>
                <a:ext uri="{FF2B5EF4-FFF2-40B4-BE49-F238E27FC236}">
                  <a16:creationId xmlns:a16="http://schemas.microsoft.com/office/drawing/2014/main" id="{416173F8-E083-4F7A-B18F-83669819868B}"/>
                </a:ext>
              </a:extLst>
            </p:cNvPr>
            <p:cNvSpPr/>
            <p:nvPr/>
          </p:nvSpPr>
          <p:spPr>
            <a:xfrm>
              <a:off x="729785" y="3083373"/>
              <a:ext cx="2702580" cy="1375752"/>
            </a:xfrm>
            <a:prstGeom prst="wedgeRectCallout">
              <a:avLst>
                <a:gd name="adj1" fmla="val 56838"/>
                <a:gd name="adj2" fmla="val 97999"/>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4638" tIns="0" rIns="34638" bIns="0" numCol="1" spcCol="0" rtlCol="0" fromWordArt="0" anchor="ctr" anchorCtr="0" forceAA="0" compatLnSpc="1">
              <a:prstTxWarp prst="textNoShape">
                <a:avLst/>
              </a:prstTxWarp>
              <a:noAutofit/>
            </a:bodyPr>
            <a:lstStyle/>
            <a:p>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泉州圏域</a:t>
              </a:r>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　</a:t>
              </a:r>
              <a:r>
                <a:rPr lang="en-US" altLang="ja-JP" sz="1050" dirty="0">
                  <a:solidFill>
                    <a:schemeClr val="tx1"/>
                  </a:solidFill>
                  <a:ea typeface="ＭＳ Ｐゴシック" panose="020B0600070205080204" pitchFamily="50" charset="-128"/>
                  <a:cs typeface="Times New Roman" panose="02020603050405020304" pitchFamily="18" charset="0"/>
                </a:rPr>
                <a:t> H17</a:t>
              </a:r>
              <a:r>
                <a:rPr lang="ja-JP" altLang="en-US" sz="1050"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b="1" dirty="0">
                  <a:solidFill>
                    <a:schemeClr val="tx1"/>
                  </a:solidFill>
                  <a:ea typeface="ＭＳ Ｐゴシック" panose="020B0600070205080204" pitchFamily="50" charset="-128"/>
                  <a:cs typeface="Times New Roman" panose="02020603050405020304" pitchFamily="18" charset="0"/>
                </a:rPr>
                <a:t>自閉症児支援センター</a:t>
              </a:r>
              <a:r>
                <a:rPr lang="en-US" sz="1050" b="1" dirty="0">
                  <a:solidFill>
                    <a:schemeClr val="tx1"/>
                  </a:solidFill>
                  <a:ea typeface="ＭＳ Ｐゴシック" panose="020B0600070205080204" pitchFamily="50" charset="-128"/>
                  <a:cs typeface="Times New Roman" panose="02020603050405020304" pitchFamily="18" charset="0"/>
                </a:rPr>
                <a:t> Wave</a:t>
              </a:r>
              <a:r>
                <a:rPr lang="en-US" altLang="ja-JP" sz="1050" b="1" dirty="0">
                  <a:solidFill>
                    <a:schemeClr val="tx1"/>
                  </a:solidFill>
                  <a:ea typeface="ＭＳ Ｐゴシック" panose="020B0600070205080204" pitchFamily="50" charset="-128"/>
                  <a:cs typeface="Times New Roman" panose="02020603050405020304" pitchFamily="18" charset="0"/>
                </a:rPr>
                <a:t>〈</a:t>
              </a:r>
              <a:r>
                <a:rPr lang="ja-JP" altLang="en-US" sz="1050" b="1" dirty="0">
                  <a:solidFill>
                    <a:schemeClr val="tx1"/>
                  </a:solidFill>
                  <a:ea typeface="ＭＳ Ｐゴシック" panose="020B0600070205080204" pitchFamily="50" charset="-128"/>
                  <a:cs typeface="Times New Roman" panose="02020603050405020304" pitchFamily="18" charset="0"/>
                </a:rPr>
                <a:t>ウェーブ</a:t>
              </a:r>
              <a:r>
                <a:rPr lang="en-US" altLang="ja-JP" sz="1050" b="1"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委託先：（社福）三ケ山学園</a:t>
              </a:r>
              <a:endParaRPr lang="en-US" altLang="ja-JP" sz="1050" dirty="0">
                <a:solidFill>
                  <a:schemeClr val="tx1"/>
                </a:solidFill>
                <a:ea typeface="ＭＳ Ｐゴシック" panose="020B0600070205080204" pitchFamily="50"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所管市町村：</a:t>
              </a:r>
              <a:r>
                <a:rPr lang="zh-TW" altLang="en-US" sz="1050" dirty="0">
                  <a:solidFill>
                    <a:schemeClr val="tx1"/>
                  </a:solidFill>
                  <a:ea typeface="ＭＳ Ｐゴシック" panose="020B0600070205080204" pitchFamily="50" charset="-128"/>
                  <a:cs typeface="Times New Roman" panose="02020603050405020304" pitchFamily="18" charset="0"/>
                </a:rPr>
                <a:t>和泉市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高石市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泉大津市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忠岡町</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岸和田市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b="1" u="sng" dirty="0">
                  <a:solidFill>
                    <a:schemeClr val="tx1"/>
                  </a:solidFill>
                  <a:ea typeface="ＭＳ Ｐゴシック" panose="020B0600070205080204" pitchFamily="50" charset="-128"/>
                  <a:cs typeface="Times New Roman" panose="02020603050405020304" pitchFamily="18" charset="0"/>
                </a:rPr>
                <a:t>貝塚市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熊取町</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泉佐野市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田尻町</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泉南市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阪南市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岬町</a:t>
              </a:r>
            </a:p>
          </p:txBody>
        </p:sp>
      </p:grpSp>
      <p:sp>
        <p:nvSpPr>
          <p:cNvPr id="76" name="タイトル 1">
            <a:extLst>
              <a:ext uri="{FF2B5EF4-FFF2-40B4-BE49-F238E27FC236}">
                <a16:creationId xmlns:a16="http://schemas.microsoft.com/office/drawing/2014/main" id="{7A5C3982-F7A9-4560-AA0D-E990B21DB7FD}"/>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２．発達支援拠点の成り立ちと経過</a:t>
            </a:r>
          </a:p>
        </p:txBody>
      </p:sp>
      <p:sp>
        <p:nvSpPr>
          <p:cNvPr id="2" name="スライド番号プレースホルダー 1">
            <a:extLst>
              <a:ext uri="{FF2B5EF4-FFF2-40B4-BE49-F238E27FC236}">
                <a16:creationId xmlns:a16="http://schemas.microsoft.com/office/drawing/2014/main" id="{4C14016D-1F5F-4489-A110-D52DD7402346}"/>
              </a:ext>
            </a:extLst>
          </p:cNvPr>
          <p:cNvSpPr>
            <a:spLocks noGrp="1"/>
          </p:cNvSpPr>
          <p:nvPr>
            <p:ph type="sldNum" sz="quarter" idx="12"/>
          </p:nvPr>
        </p:nvSpPr>
        <p:spPr/>
        <p:txBody>
          <a:bodyPr/>
          <a:lstStyle/>
          <a:p>
            <a:fld id="{BDA3839F-8F31-49AD-9A69-7A194C78B29C}" type="slidenum">
              <a:rPr kumimoji="1" lang="ja-JP" altLang="en-US" sz="1400" b="1" smtClean="0"/>
              <a:t>3</a:t>
            </a:fld>
            <a:endParaRPr kumimoji="1" lang="ja-JP" altLang="en-US" sz="1400" b="1" dirty="0"/>
          </a:p>
        </p:txBody>
      </p:sp>
    </p:spTree>
    <p:extLst>
      <p:ext uri="{BB962C8B-B14F-4D97-AF65-F5344CB8AC3E}">
        <p14:creationId xmlns:p14="http://schemas.microsoft.com/office/powerpoint/2010/main" val="122478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2624E-7993-4164-9737-F86EE7C0B950}"/>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３．機関支援の実績と障がい児通所支援事業所の数の推移</a:t>
            </a:r>
          </a:p>
        </p:txBody>
      </p:sp>
      <p:graphicFrame>
        <p:nvGraphicFramePr>
          <p:cNvPr id="8" name="グラフ 7">
            <a:extLst>
              <a:ext uri="{FF2B5EF4-FFF2-40B4-BE49-F238E27FC236}">
                <a16:creationId xmlns:a16="http://schemas.microsoft.com/office/drawing/2014/main" id="{E43CB3FD-91B6-4537-93EC-9C1AEAFAF02F}"/>
              </a:ext>
            </a:extLst>
          </p:cNvPr>
          <p:cNvGraphicFramePr/>
          <p:nvPr>
            <p:extLst>
              <p:ext uri="{D42A27DB-BD31-4B8C-83A1-F6EECF244321}">
                <p14:modId xmlns:p14="http://schemas.microsoft.com/office/powerpoint/2010/main" val="110275620"/>
              </p:ext>
            </p:extLst>
          </p:nvPr>
        </p:nvGraphicFramePr>
        <p:xfrm>
          <a:off x="356863" y="1587260"/>
          <a:ext cx="5465966" cy="26067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C4F15AB8-2A96-4DDB-AFDD-3527FAF2A0AD}"/>
              </a:ext>
            </a:extLst>
          </p:cNvPr>
          <p:cNvGraphicFramePr/>
          <p:nvPr>
            <p:extLst>
              <p:ext uri="{D42A27DB-BD31-4B8C-83A1-F6EECF244321}">
                <p14:modId xmlns:p14="http://schemas.microsoft.com/office/powerpoint/2010/main" val="3022045466"/>
              </p:ext>
            </p:extLst>
          </p:nvPr>
        </p:nvGraphicFramePr>
        <p:xfrm>
          <a:off x="356862" y="4271447"/>
          <a:ext cx="5465967" cy="24500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3CD2F2B9-25B2-410C-98DD-AB2C7B3A1633}"/>
              </a:ext>
            </a:extLst>
          </p:cNvPr>
          <p:cNvGraphicFramePr/>
          <p:nvPr>
            <p:extLst>
              <p:ext uri="{D42A27DB-BD31-4B8C-83A1-F6EECF244321}">
                <p14:modId xmlns:p14="http://schemas.microsoft.com/office/powerpoint/2010/main" val="3142481331"/>
              </p:ext>
            </p:extLst>
          </p:nvPr>
        </p:nvGraphicFramePr>
        <p:xfrm>
          <a:off x="6254150" y="1587260"/>
          <a:ext cx="5580987" cy="4925683"/>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a:extLst>
              <a:ext uri="{FF2B5EF4-FFF2-40B4-BE49-F238E27FC236}">
                <a16:creationId xmlns:a16="http://schemas.microsoft.com/office/drawing/2014/main" id="{2714C3AA-7A8C-43B7-976D-BF5C72474EA1}"/>
              </a:ext>
            </a:extLst>
          </p:cNvPr>
          <p:cNvSpPr txBox="1"/>
          <p:nvPr/>
        </p:nvSpPr>
        <p:spPr>
          <a:xfrm>
            <a:off x="356862" y="667121"/>
            <a:ext cx="11478275" cy="738664"/>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a:t>〇府内の障がい児通所支援事業所は</a:t>
            </a:r>
            <a:r>
              <a:rPr kumimoji="1" lang="en-US" altLang="ja-JP" sz="1400" dirty="0"/>
              <a:t>5</a:t>
            </a:r>
            <a:r>
              <a:rPr kumimoji="1" lang="ja-JP" altLang="en-US" sz="1400" dirty="0"/>
              <a:t>年で</a:t>
            </a:r>
            <a:r>
              <a:rPr lang="en-US" altLang="ja-JP" sz="1400" dirty="0"/>
              <a:t>1,847</a:t>
            </a:r>
            <a:r>
              <a:rPr kumimoji="1" lang="ja-JP" altLang="en-US" sz="1400" dirty="0"/>
              <a:t>事業所増え、約</a:t>
            </a:r>
            <a:r>
              <a:rPr kumimoji="1" lang="en-US" altLang="ja-JP" sz="1400" dirty="0"/>
              <a:t>1.8</a:t>
            </a:r>
            <a:r>
              <a:rPr kumimoji="1" lang="ja-JP" altLang="en-US" sz="1400" dirty="0"/>
              <a:t>倍に増加。</a:t>
            </a:r>
            <a:endParaRPr kumimoji="1" lang="en-US" altLang="ja-JP" sz="1400" dirty="0"/>
          </a:p>
          <a:p>
            <a:r>
              <a:rPr lang="ja-JP" altLang="en-US" sz="1400" dirty="0"/>
              <a:t>〇拠点における機関支援の件数も年々増加しているが、各拠点での機関支援の担い手は原則</a:t>
            </a:r>
            <a:r>
              <a:rPr lang="en-US" altLang="ja-JP" sz="1400" dirty="0"/>
              <a:t>1</a:t>
            </a:r>
            <a:r>
              <a:rPr lang="ja-JP" altLang="en-US" sz="1400" dirty="0"/>
              <a:t>人であり、１か所あたり</a:t>
            </a:r>
            <a:r>
              <a:rPr lang="en-US" altLang="ja-JP" sz="1400" dirty="0"/>
              <a:t>3</a:t>
            </a:r>
            <a:r>
              <a:rPr lang="ja-JP" altLang="en-US" sz="1400" dirty="0"/>
              <a:t>回や</a:t>
            </a:r>
            <a:r>
              <a:rPr lang="en-US" altLang="ja-JP" sz="1400" dirty="0"/>
              <a:t>6</a:t>
            </a:r>
            <a:r>
              <a:rPr lang="ja-JP" altLang="en-US" sz="1400" dirty="0"/>
              <a:t>回など、丁寧で継続的なコンサルテーションを行っているため、容易に支援事業所を増やすことは難しい。</a:t>
            </a:r>
            <a:endParaRPr lang="en-US" altLang="ja-JP" sz="1400" dirty="0"/>
          </a:p>
        </p:txBody>
      </p:sp>
      <p:sp>
        <p:nvSpPr>
          <p:cNvPr id="4" name="スライド番号プレースホルダー 3">
            <a:extLst>
              <a:ext uri="{FF2B5EF4-FFF2-40B4-BE49-F238E27FC236}">
                <a16:creationId xmlns:a16="http://schemas.microsoft.com/office/drawing/2014/main" id="{A228A358-05CC-4DB2-A521-DCE8F2A80612}"/>
              </a:ext>
            </a:extLst>
          </p:cNvPr>
          <p:cNvSpPr>
            <a:spLocks noGrp="1"/>
          </p:cNvSpPr>
          <p:nvPr>
            <p:ph type="sldNum" sz="quarter" idx="12"/>
          </p:nvPr>
        </p:nvSpPr>
        <p:spPr/>
        <p:txBody>
          <a:bodyPr/>
          <a:lstStyle/>
          <a:p>
            <a:fld id="{BDA3839F-8F31-49AD-9A69-7A194C78B29C}" type="slidenum">
              <a:rPr kumimoji="1" lang="ja-JP" altLang="en-US" sz="1400" b="1" smtClean="0"/>
              <a:t>4</a:t>
            </a:fld>
            <a:endParaRPr kumimoji="1" lang="ja-JP" altLang="en-US" sz="1400" b="1" dirty="0"/>
          </a:p>
        </p:txBody>
      </p:sp>
    </p:spTree>
    <p:extLst>
      <p:ext uri="{BB962C8B-B14F-4D97-AF65-F5344CB8AC3E}">
        <p14:creationId xmlns:p14="http://schemas.microsoft.com/office/powerpoint/2010/main" val="131110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3C6FF4-C60F-4C59-B1B8-51A466F6B775}"/>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４．市町村における発達支援拠点の活用状況　　</a:t>
            </a:r>
            <a:r>
              <a:rPr lang="en-US" altLang="ja-JP" sz="1400" b="1" dirty="0"/>
              <a:t>※</a:t>
            </a:r>
            <a:r>
              <a:rPr lang="ja-JP" altLang="en-US" sz="1400" b="1" dirty="0"/>
              <a:t>令和５年度実施市町村アンケートより</a:t>
            </a:r>
            <a:endParaRPr lang="ja-JP" altLang="en-US" sz="2000" b="1" dirty="0"/>
          </a:p>
        </p:txBody>
      </p:sp>
      <p:sp>
        <p:nvSpPr>
          <p:cNvPr id="12" name="テキスト ボックス 11">
            <a:extLst>
              <a:ext uri="{FF2B5EF4-FFF2-40B4-BE49-F238E27FC236}">
                <a16:creationId xmlns:a16="http://schemas.microsoft.com/office/drawing/2014/main" id="{BDCBA5A3-732F-47E6-AACF-670F822A2515}"/>
              </a:ext>
            </a:extLst>
          </p:cNvPr>
          <p:cNvSpPr txBox="1"/>
          <p:nvPr/>
        </p:nvSpPr>
        <p:spPr>
          <a:xfrm>
            <a:off x="260785" y="660570"/>
            <a:ext cx="11670430" cy="738664"/>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dirty="0"/>
              <a:t>・発達支援拠点の３つの機能（個別専門療育、機関支援、他機関との連携）のうち、個別専門療育は多くの市町村が活用している一方、機関支援については十分に認識されておらず、事業所や学校等の対象機関へしっかり周知されていない。</a:t>
            </a:r>
            <a:endParaRPr lang="en-US" altLang="ja-JP" sz="1400" dirty="0"/>
          </a:p>
          <a:p>
            <a:r>
              <a:rPr kumimoji="1" lang="ja-JP" altLang="en-US" sz="1400" dirty="0"/>
              <a:t>・発達支援拠点の機関支援の認知度が低い</a:t>
            </a:r>
            <a:r>
              <a:rPr lang="ja-JP" altLang="en-US" sz="1400" dirty="0"/>
              <a:t>ため</a:t>
            </a:r>
            <a:r>
              <a:rPr kumimoji="1" lang="ja-JP" altLang="en-US" sz="1400" dirty="0"/>
              <a:t>、機関支援に入る際に役割や位置づけを一から説明</a:t>
            </a:r>
            <a:r>
              <a:rPr lang="ja-JP" altLang="en-US" sz="1400" dirty="0"/>
              <a:t>しなければならないケース</a:t>
            </a:r>
            <a:r>
              <a:rPr kumimoji="1" lang="ja-JP" altLang="en-US" sz="1400" dirty="0"/>
              <a:t>がある。</a:t>
            </a:r>
            <a:endParaRPr kumimoji="1" lang="en-US" altLang="ja-JP" sz="1400" dirty="0"/>
          </a:p>
        </p:txBody>
      </p:sp>
      <p:sp>
        <p:nvSpPr>
          <p:cNvPr id="6" name="スライド番号プレースホルダー 5">
            <a:extLst>
              <a:ext uri="{FF2B5EF4-FFF2-40B4-BE49-F238E27FC236}">
                <a16:creationId xmlns:a16="http://schemas.microsoft.com/office/drawing/2014/main" id="{9FD5DD7E-9E7B-4A6A-A666-FEBB00701A50}"/>
              </a:ext>
            </a:extLst>
          </p:cNvPr>
          <p:cNvSpPr>
            <a:spLocks noGrp="1"/>
          </p:cNvSpPr>
          <p:nvPr>
            <p:ph type="sldNum" sz="quarter" idx="12"/>
          </p:nvPr>
        </p:nvSpPr>
        <p:spPr>
          <a:xfrm>
            <a:off x="8601456" y="6305763"/>
            <a:ext cx="2743200" cy="365125"/>
          </a:xfrm>
        </p:spPr>
        <p:txBody>
          <a:bodyPr/>
          <a:lstStyle/>
          <a:p>
            <a:fld id="{BDA3839F-8F31-49AD-9A69-7A194C78B29C}" type="slidenum">
              <a:rPr kumimoji="1" lang="ja-JP" altLang="en-US" sz="1400" b="1" smtClean="0"/>
              <a:t>5</a:t>
            </a:fld>
            <a:endParaRPr kumimoji="1" lang="ja-JP" altLang="en-US" sz="1400" b="1" dirty="0"/>
          </a:p>
        </p:txBody>
      </p:sp>
      <p:graphicFrame>
        <p:nvGraphicFramePr>
          <p:cNvPr id="13" name="グラフ 12">
            <a:extLst>
              <a:ext uri="{FF2B5EF4-FFF2-40B4-BE49-F238E27FC236}">
                <a16:creationId xmlns:a16="http://schemas.microsoft.com/office/drawing/2014/main" id="{ABCF575C-64C4-4510-9B0B-ABE54AF2FE2F}"/>
              </a:ext>
            </a:extLst>
          </p:cNvPr>
          <p:cNvGraphicFramePr/>
          <p:nvPr>
            <p:extLst>
              <p:ext uri="{D42A27DB-BD31-4B8C-83A1-F6EECF244321}">
                <p14:modId xmlns:p14="http://schemas.microsoft.com/office/powerpoint/2010/main" val="3391996941"/>
              </p:ext>
            </p:extLst>
          </p:nvPr>
        </p:nvGraphicFramePr>
        <p:xfrm>
          <a:off x="125653" y="1772291"/>
          <a:ext cx="4274458" cy="4053794"/>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B42210B8-73C0-4F32-893A-4A90E11A7ABD}"/>
              </a:ext>
            </a:extLst>
          </p:cNvPr>
          <p:cNvSpPr txBox="1"/>
          <p:nvPr/>
        </p:nvSpPr>
        <p:spPr>
          <a:xfrm>
            <a:off x="157772" y="6024557"/>
            <a:ext cx="42816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・児童発達支援センターや学校等からニーズがない　４件</a:t>
            </a:r>
            <a:endParaRPr kumimoji="1" lang="en-US" altLang="ja-JP" sz="1200" dirty="0"/>
          </a:p>
          <a:p>
            <a:r>
              <a:rPr lang="ja-JP" altLang="en-US" sz="1200" dirty="0"/>
              <a:t>・活用方法を把握していない　４件</a:t>
            </a:r>
            <a:endParaRPr lang="en-US" altLang="ja-JP" sz="1200" dirty="0"/>
          </a:p>
          <a:p>
            <a:r>
              <a:rPr kumimoji="1" lang="ja-JP" altLang="en-US" sz="1200" dirty="0"/>
              <a:t>・その他　３件</a:t>
            </a:r>
          </a:p>
        </p:txBody>
      </p:sp>
      <p:cxnSp>
        <p:nvCxnSpPr>
          <p:cNvPr id="18" name="直線矢印コネクタ 17">
            <a:extLst>
              <a:ext uri="{FF2B5EF4-FFF2-40B4-BE49-F238E27FC236}">
                <a16:creationId xmlns:a16="http://schemas.microsoft.com/office/drawing/2014/main" id="{E9C90750-6927-47C2-8B94-6A58B5AB8B25}"/>
              </a:ext>
            </a:extLst>
          </p:cNvPr>
          <p:cNvCxnSpPr>
            <a:cxnSpLocks/>
          </p:cNvCxnSpPr>
          <p:nvPr/>
        </p:nvCxnSpPr>
        <p:spPr>
          <a:xfrm flipH="1">
            <a:off x="1086928" y="4999555"/>
            <a:ext cx="250168" cy="102298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21" name="グラフ 20">
            <a:extLst>
              <a:ext uri="{FF2B5EF4-FFF2-40B4-BE49-F238E27FC236}">
                <a16:creationId xmlns:a16="http://schemas.microsoft.com/office/drawing/2014/main" id="{D0312589-8EF6-43FA-9A24-073EC0F6765F}"/>
              </a:ext>
            </a:extLst>
          </p:cNvPr>
          <p:cNvGraphicFramePr/>
          <p:nvPr>
            <p:extLst>
              <p:ext uri="{D42A27DB-BD31-4B8C-83A1-F6EECF244321}">
                <p14:modId xmlns:p14="http://schemas.microsoft.com/office/powerpoint/2010/main" val="3369378768"/>
              </p:ext>
            </p:extLst>
          </p:nvPr>
        </p:nvGraphicFramePr>
        <p:xfrm>
          <a:off x="4439388" y="1774305"/>
          <a:ext cx="3816092" cy="4053793"/>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a:extLst>
              <a:ext uri="{FF2B5EF4-FFF2-40B4-BE49-F238E27FC236}">
                <a16:creationId xmlns:a16="http://schemas.microsoft.com/office/drawing/2014/main" id="{4D6C0457-F417-40AC-8B8E-1E4B15C3E740}"/>
              </a:ext>
            </a:extLst>
          </p:cNvPr>
          <p:cNvSpPr txBox="1"/>
          <p:nvPr/>
        </p:nvSpPr>
        <p:spPr>
          <a:xfrm>
            <a:off x="6367872" y="3089337"/>
            <a:ext cx="1123788" cy="430887"/>
          </a:xfrm>
          <a:prstGeom prst="rect">
            <a:avLst/>
          </a:prstGeom>
          <a:noFill/>
        </p:spPr>
        <p:txBody>
          <a:bodyPr wrap="square" rtlCol="0">
            <a:spAutoFit/>
          </a:bodyPr>
          <a:lstStyle/>
          <a:p>
            <a:r>
              <a:rPr kumimoji="1" lang="ja-JP" altLang="en-US" sz="1050" dirty="0"/>
              <a:t>児童発達支援センターで実施</a:t>
            </a:r>
          </a:p>
        </p:txBody>
      </p:sp>
      <p:sp>
        <p:nvSpPr>
          <p:cNvPr id="23" name="テキスト ボックス 22">
            <a:extLst>
              <a:ext uri="{FF2B5EF4-FFF2-40B4-BE49-F238E27FC236}">
                <a16:creationId xmlns:a16="http://schemas.microsoft.com/office/drawing/2014/main" id="{9E04E71A-09CF-4E44-BBA0-2C10B18E010D}"/>
              </a:ext>
            </a:extLst>
          </p:cNvPr>
          <p:cNvSpPr txBox="1"/>
          <p:nvPr/>
        </p:nvSpPr>
        <p:spPr>
          <a:xfrm>
            <a:off x="5575849" y="4413975"/>
            <a:ext cx="1561216" cy="276999"/>
          </a:xfrm>
          <a:prstGeom prst="rect">
            <a:avLst/>
          </a:prstGeom>
          <a:noFill/>
        </p:spPr>
        <p:txBody>
          <a:bodyPr wrap="square" rtlCol="0">
            <a:spAutoFit/>
          </a:bodyPr>
          <a:lstStyle/>
          <a:p>
            <a:r>
              <a:rPr kumimoji="1" lang="ja-JP" altLang="en-US" sz="1200" dirty="0"/>
              <a:t>発達支援拠点へ委託</a:t>
            </a:r>
          </a:p>
        </p:txBody>
      </p:sp>
      <p:sp>
        <p:nvSpPr>
          <p:cNvPr id="24" name="テキスト ボックス 23">
            <a:extLst>
              <a:ext uri="{FF2B5EF4-FFF2-40B4-BE49-F238E27FC236}">
                <a16:creationId xmlns:a16="http://schemas.microsoft.com/office/drawing/2014/main" id="{125A5C2F-5092-4FA3-B7A2-B1302CEDE062}"/>
              </a:ext>
            </a:extLst>
          </p:cNvPr>
          <p:cNvSpPr txBox="1"/>
          <p:nvPr/>
        </p:nvSpPr>
        <p:spPr>
          <a:xfrm>
            <a:off x="5297805" y="3167925"/>
            <a:ext cx="859601" cy="430887"/>
          </a:xfrm>
          <a:prstGeom prst="rect">
            <a:avLst/>
          </a:prstGeom>
          <a:noFill/>
        </p:spPr>
        <p:txBody>
          <a:bodyPr wrap="square" rtlCol="0">
            <a:spAutoFit/>
          </a:bodyPr>
          <a:lstStyle/>
          <a:p>
            <a:r>
              <a:rPr kumimoji="1" lang="ja-JP" altLang="en-US" sz="1050" dirty="0"/>
              <a:t>その他の事業所へ委託</a:t>
            </a:r>
          </a:p>
        </p:txBody>
      </p:sp>
      <p:sp>
        <p:nvSpPr>
          <p:cNvPr id="25" name="テキスト ボックス 24">
            <a:extLst>
              <a:ext uri="{FF2B5EF4-FFF2-40B4-BE49-F238E27FC236}">
                <a16:creationId xmlns:a16="http://schemas.microsoft.com/office/drawing/2014/main" id="{5C58A483-23E7-47D4-9E7F-AB1CA338940C}"/>
              </a:ext>
            </a:extLst>
          </p:cNvPr>
          <p:cNvSpPr txBox="1"/>
          <p:nvPr/>
        </p:nvSpPr>
        <p:spPr>
          <a:xfrm>
            <a:off x="4599892" y="2459259"/>
            <a:ext cx="1300941" cy="430887"/>
          </a:xfrm>
          <a:prstGeom prst="rect">
            <a:avLst/>
          </a:prstGeom>
          <a:noFill/>
        </p:spPr>
        <p:txBody>
          <a:bodyPr wrap="square" rtlCol="0">
            <a:spAutoFit/>
          </a:bodyPr>
          <a:lstStyle/>
          <a:p>
            <a:r>
              <a:rPr kumimoji="1" lang="ja-JP" altLang="en-US" sz="1050" dirty="0"/>
              <a:t>その他の事業所で実施（委託なし</a:t>
            </a:r>
            <a:r>
              <a:rPr lang="ja-JP" altLang="en-US" sz="1050" dirty="0"/>
              <a:t>）</a:t>
            </a:r>
            <a:endParaRPr kumimoji="1" lang="en-US" altLang="ja-JP" sz="1050" dirty="0"/>
          </a:p>
        </p:txBody>
      </p:sp>
      <p:sp>
        <p:nvSpPr>
          <p:cNvPr id="26" name="テキスト ボックス 25">
            <a:extLst>
              <a:ext uri="{FF2B5EF4-FFF2-40B4-BE49-F238E27FC236}">
                <a16:creationId xmlns:a16="http://schemas.microsoft.com/office/drawing/2014/main" id="{7ED66DBA-C70C-4413-B374-882626BEE96D}"/>
              </a:ext>
            </a:extLst>
          </p:cNvPr>
          <p:cNvSpPr txBox="1"/>
          <p:nvPr/>
        </p:nvSpPr>
        <p:spPr>
          <a:xfrm>
            <a:off x="5575849" y="2292658"/>
            <a:ext cx="1449238" cy="261610"/>
          </a:xfrm>
          <a:prstGeom prst="rect">
            <a:avLst/>
          </a:prstGeom>
          <a:noFill/>
        </p:spPr>
        <p:txBody>
          <a:bodyPr wrap="square" rtlCol="0">
            <a:spAutoFit/>
          </a:bodyPr>
          <a:lstStyle/>
          <a:p>
            <a:r>
              <a:rPr kumimoji="1" lang="ja-JP" altLang="en-US" sz="1050" dirty="0"/>
              <a:t>その他</a:t>
            </a:r>
            <a:endParaRPr kumimoji="1" lang="en-US" altLang="ja-JP" sz="1050" dirty="0"/>
          </a:p>
        </p:txBody>
      </p:sp>
      <p:sp>
        <p:nvSpPr>
          <p:cNvPr id="27" name="テキスト ボックス 26">
            <a:extLst>
              <a:ext uri="{FF2B5EF4-FFF2-40B4-BE49-F238E27FC236}">
                <a16:creationId xmlns:a16="http://schemas.microsoft.com/office/drawing/2014/main" id="{4D04CF66-CA91-4CA2-8B48-DCFC9FA95E2C}"/>
              </a:ext>
            </a:extLst>
          </p:cNvPr>
          <p:cNvSpPr txBox="1"/>
          <p:nvPr/>
        </p:nvSpPr>
        <p:spPr>
          <a:xfrm>
            <a:off x="6097537" y="2278996"/>
            <a:ext cx="1449238" cy="261610"/>
          </a:xfrm>
          <a:prstGeom prst="rect">
            <a:avLst/>
          </a:prstGeom>
          <a:noFill/>
        </p:spPr>
        <p:txBody>
          <a:bodyPr wrap="square" rtlCol="0">
            <a:spAutoFit/>
          </a:bodyPr>
          <a:lstStyle/>
          <a:p>
            <a:r>
              <a:rPr kumimoji="1" lang="ja-JP" altLang="en-US" sz="1050" dirty="0"/>
              <a:t>確保していない</a:t>
            </a:r>
          </a:p>
        </p:txBody>
      </p:sp>
      <p:graphicFrame>
        <p:nvGraphicFramePr>
          <p:cNvPr id="32" name="グラフ 31">
            <a:extLst>
              <a:ext uri="{FF2B5EF4-FFF2-40B4-BE49-F238E27FC236}">
                <a16:creationId xmlns:a16="http://schemas.microsoft.com/office/drawing/2014/main" id="{AA70458E-E99B-4F18-8BBA-80A9074424AC}"/>
              </a:ext>
            </a:extLst>
          </p:cNvPr>
          <p:cNvGraphicFramePr/>
          <p:nvPr>
            <p:extLst>
              <p:ext uri="{D42A27DB-BD31-4B8C-83A1-F6EECF244321}">
                <p14:modId xmlns:p14="http://schemas.microsoft.com/office/powerpoint/2010/main" val="4097246063"/>
              </p:ext>
            </p:extLst>
          </p:nvPr>
        </p:nvGraphicFramePr>
        <p:xfrm>
          <a:off x="8373744" y="1772290"/>
          <a:ext cx="3676720" cy="4053793"/>
        </p:xfrm>
        <a:graphic>
          <a:graphicData uri="http://schemas.openxmlformats.org/drawingml/2006/chart">
            <c:chart xmlns:c="http://schemas.openxmlformats.org/drawingml/2006/chart" xmlns:r="http://schemas.openxmlformats.org/officeDocument/2006/relationships" r:id="rId4"/>
          </a:graphicData>
        </a:graphic>
      </p:graphicFrame>
      <p:sp>
        <p:nvSpPr>
          <p:cNvPr id="33" name="テキスト ボックス 32">
            <a:extLst>
              <a:ext uri="{FF2B5EF4-FFF2-40B4-BE49-F238E27FC236}">
                <a16:creationId xmlns:a16="http://schemas.microsoft.com/office/drawing/2014/main" id="{AF0E03C5-0DB3-4B0F-99D9-79E8E7DAF318}"/>
              </a:ext>
            </a:extLst>
          </p:cNvPr>
          <p:cNvSpPr txBox="1"/>
          <p:nvPr/>
        </p:nvSpPr>
        <p:spPr>
          <a:xfrm>
            <a:off x="10468280" y="3591835"/>
            <a:ext cx="1006666" cy="461665"/>
          </a:xfrm>
          <a:prstGeom prst="rect">
            <a:avLst/>
          </a:prstGeom>
          <a:noFill/>
        </p:spPr>
        <p:txBody>
          <a:bodyPr wrap="square" rtlCol="0">
            <a:spAutoFit/>
          </a:bodyPr>
          <a:lstStyle/>
          <a:p>
            <a:r>
              <a:rPr kumimoji="1" lang="ja-JP" altLang="en-US" sz="1200" dirty="0"/>
              <a:t>事業所へ周知</a:t>
            </a:r>
          </a:p>
        </p:txBody>
      </p:sp>
      <p:sp>
        <p:nvSpPr>
          <p:cNvPr id="34" name="テキスト ボックス 33">
            <a:extLst>
              <a:ext uri="{FF2B5EF4-FFF2-40B4-BE49-F238E27FC236}">
                <a16:creationId xmlns:a16="http://schemas.microsoft.com/office/drawing/2014/main" id="{351876F3-9DC4-449C-AF73-F5DA636EC897}"/>
              </a:ext>
            </a:extLst>
          </p:cNvPr>
          <p:cNvSpPr txBox="1"/>
          <p:nvPr/>
        </p:nvSpPr>
        <p:spPr>
          <a:xfrm>
            <a:off x="10549484" y="4441088"/>
            <a:ext cx="1006666" cy="276999"/>
          </a:xfrm>
          <a:prstGeom prst="rect">
            <a:avLst/>
          </a:prstGeom>
          <a:noFill/>
        </p:spPr>
        <p:txBody>
          <a:bodyPr wrap="square" rtlCol="0">
            <a:spAutoFit/>
          </a:bodyPr>
          <a:lstStyle/>
          <a:p>
            <a:r>
              <a:rPr kumimoji="1" lang="ja-JP" altLang="en-US" sz="1200" dirty="0"/>
              <a:t>学校へ周知</a:t>
            </a:r>
          </a:p>
        </p:txBody>
      </p:sp>
      <p:sp>
        <p:nvSpPr>
          <p:cNvPr id="35" name="テキスト ボックス 34">
            <a:extLst>
              <a:ext uri="{FF2B5EF4-FFF2-40B4-BE49-F238E27FC236}">
                <a16:creationId xmlns:a16="http://schemas.microsoft.com/office/drawing/2014/main" id="{3B92B1AB-8643-4945-869F-F3F327EBC2B0}"/>
              </a:ext>
            </a:extLst>
          </p:cNvPr>
          <p:cNvSpPr txBox="1"/>
          <p:nvPr/>
        </p:nvSpPr>
        <p:spPr>
          <a:xfrm>
            <a:off x="9461614" y="4498249"/>
            <a:ext cx="1006666" cy="461665"/>
          </a:xfrm>
          <a:prstGeom prst="rect">
            <a:avLst/>
          </a:prstGeom>
          <a:noFill/>
        </p:spPr>
        <p:txBody>
          <a:bodyPr wrap="square" rtlCol="0">
            <a:spAutoFit/>
          </a:bodyPr>
          <a:lstStyle/>
          <a:p>
            <a:r>
              <a:rPr kumimoji="1" lang="ja-JP" altLang="en-US" sz="1200" dirty="0"/>
              <a:t>相談時のみ案内</a:t>
            </a:r>
            <a:endParaRPr kumimoji="1" lang="en-US" altLang="ja-JP" sz="1200" dirty="0"/>
          </a:p>
        </p:txBody>
      </p:sp>
      <p:sp>
        <p:nvSpPr>
          <p:cNvPr id="36" name="テキスト ボックス 35">
            <a:extLst>
              <a:ext uri="{FF2B5EF4-FFF2-40B4-BE49-F238E27FC236}">
                <a16:creationId xmlns:a16="http://schemas.microsoft.com/office/drawing/2014/main" id="{D464D0EC-1247-405C-A68A-2965B1EA868C}"/>
              </a:ext>
            </a:extLst>
          </p:cNvPr>
          <p:cNvSpPr txBox="1"/>
          <p:nvPr/>
        </p:nvSpPr>
        <p:spPr>
          <a:xfrm>
            <a:off x="9040683" y="3608750"/>
            <a:ext cx="1006666" cy="461665"/>
          </a:xfrm>
          <a:prstGeom prst="rect">
            <a:avLst/>
          </a:prstGeom>
          <a:noFill/>
        </p:spPr>
        <p:txBody>
          <a:bodyPr wrap="square" rtlCol="0">
            <a:spAutoFit/>
          </a:bodyPr>
          <a:lstStyle/>
          <a:p>
            <a:r>
              <a:rPr kumimoji="1" lang="ja-JP" altLang="en-US" sz="1200" dirty="0"/>
              <a:t>周知していない</a:t>
            </a:r>
          </a:p>
        </p:txBody>
      </p:sp>
    </p:spTree>
    <p:extLst>
      <p:ext uri="{BB962C8B-B14F-4D97-AF65-F5344CB8AC3E}">
        <p14:creationId xmlns:p14="http://schemas.microsoft.com/office/powerpoint/2010/main" val="188049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2A514B9-2601-4607-AB51-F82477011724}"/>
              </a:ext>
            </a:extLst>
          </p:cNvPr>
          <p:cNvSpPr>
            <a:spLocks noGrp="1"/>
          </p:cNvSpPr>
          <p:nvPr>
            <p:ph type="sldNum" sz="quarter" idx="12"/>
          </p:nvPr>
        </p:nvSpPr>
        <p:spPr/>
        <p:txBody>
          <a:bodyPr/>
          <a:lstStyle/>
          <a:p>
            <a:fld id="{BDA3839F-8F31-49AD-9A69-7A194C78B29C}" type="slidenum">
              <a:rPr kumimoji="1" lang="ja-JP" altLang="en-US" sz="1400" b="1" smtClean="0"/>
              <a:t>6</a:t>
            </a:fld>
            <a:endParaRPr kumimoji="1" lang="ja-JP" altLang="en-US" sz="1400" b="1" dirty="0"/>
          </a:p>
        </p:txBody>
      </p:sp>
      <p:sp>
        <p:nvSpPr>
          <p:cNvPr id="3" name="タイトル 1">
            <a:extLst>
              <a:ext uri="{FF2B5EF4-FFF2-40B4-BE49-F238E27FC236}">
                <a16:creationId xmlns:a16="http://schemas.microsoft.com/office/drawing/2014/main" id="{9793E382-3B05-47F9-8572-AC460FCD39D7}"/>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５．障がい児通所支援事業所に対する機関支援や類似する主な取組み</a:t>
            </a:r>
          </a:p>
        </p:txBody>
      </p:sp>
      <p:graphicFrame>
        <p:nvGraphicFramePr>
          <p:cNvPr id="4" name="図表 3">
            <a:extLst>
              <a:ext uri="{FF2B5EF4-FFF2-40B4-BE49-F238E27FC236}">
                <a16:creationId xmlns:a16="http://schemas.microsoft.com/office/drawing/2014/main" id="{34AF720B-157E-448E-8DB6-02E266DF68F5}"/>
              </a:ext>
            </a:extLst>
          </p:cNvPr>
          <p:cNvGraphicFramePr/>
          <p:nvPr>
            <p:extLst>
              <p:ext uri="{D42A27DB-BD31-4B8C-83A1-F6EECF244321}">
                <p14:modId xmlns:p14="http://schemas.microsoft.com/office/powerpoint/2010/main" val="2108159065"/>
              </p:ext>
            </p:extLst>
          </p:nvPr>
        </p:nvGraphicFramePr>
        <p:xfrm>
          <a:off x="1078303" y="1178311"/>
          <a:ext cx="9661584" cy="4970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テキスト ボックス 8">
            <a:extLst>
              <a:ext uri="{FF2B5EF4-FFF2-40B4-BE49-F238E27FC236}">
                <a16:creationId xmlns:a16="http://schemas.microsoft.com/office/drawing/2014/main" id="{EAF3E2FB-4748-4336-8813-C86E9339F0A9}"/>
              </a:ext>
            </a:extLst>
          </p:cNvPr>
          <p:cNvSpPr txBox="1"/>
          <p:nvPr/>
        </p:nvSpPr>
        <p:spPr>
          <a:xfrm>
            <a:off x="4416725" y="6148338"/>
            <a:ext cx="6323162" cy="26161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100" dirty="0"/>
              <a:t>事業所への個別訪問による支援</a:t>
            </a:r>
            <a:endParaRPr lang="en-US" altLang="ja-JP" sz="1100" dirty="0"/>
          </a:p>
        </p:txBody>
      </p:sp>
      <p:sp>
        <p:nvSpPr>
          <p:cNvPr id="11" name="テキスト ボックス 10">
            <a:extLst>
              <a:ext uri="{FF2B5EF4-FFF2-40B4-BE49-F238E27FC236}">
                <a16:creationId xmlns:a16="http://schemas.microsoft.com/office/drawing/2014/main" id="{C74AD065-2918-497C-934D-6F2BD03D730B}"/>
              </a:ext>
            </a:extLst>
          </p:cNvPr>
          <p:cNvSpPr txBox="1"/>
          <p:nvPr/>
        </p:nvSpPr>
        <p:spPr>
          <a:xfrm>
            <a:off x="498894" y="737395"/>
            <a:ext cx="11194211"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a:t>障がい児通所支援事業所は、下記のような制度に基づいて支援手法等に対する助言を受けることが可能。</a:t>
            </a:r>
            <a:endParaRPr kumimoji="1" lang="en-US" altLang="ja-JP" sz="1600" dirty="0"/>
          </a:p>
          <a:p>
            <a:r>
              <a:rPr kumimoji="1" lang="ja-JP" altLang="en-US" sz="1600" dirty="0"/>
              <a:t>中でも発達支援拠点の機関支援は、事業所のニーズに応じ、発達障がいに特化した専門的な助言を行うことができる。</a:t>
            </a:r>
          </a:p>
        </p:txBody>
      </p:sp>
      <p:sp>
        <p:nvSpPr>
          <p:cNvPr id="13" name="テキスト ボックス 12">
            <a:extLst>
              <a:ext uri="{FF2B5EF4-FFF2-40B4-BE49-F238E27FC236}">
                <a16:creationId xmlns:a16="http://schemas.microsoft.com/office/drawing/2014/main" id="{132999B5-93D2-43ED-B863-9B271DD210BE}"/>
              </a:ext>
            </a:extLst>
          </p:cNvPr>
          <p:cNvSpPr txBox="1"/>
          <p:nvPr/>
        </p:nvSpPr>
        <p:spPr>
          <a:xfrm>
            <a:off x="9437298" y="2386012"/>
            <a:ext cx="1302589" cy="276999"/>
          </a:xfrm>
          <a:prstGeom prst="rect">
            <a:avLst/>
          </a:prstGeom>
          <a:noFill/>
        </p:spPr>
        <p:txBody>
          <a:bodyPr wrap="square" rtlCol="0">
            <a:spAutoFit/>
          </a:bodyPr>
          <a:lstStyle/>
          <a:p>
            <a:r>
              <a:rPr kumimoji="1" lang="ja-JP" altLang="en-US" sz="1200" dirty="0">
                <a:solidFill>
                  <a:schemeClr val="bg1"/>
                </a:solidFill>
              </a:rPr>
              <a:t>（府独自事業）</a:t>
            </a:r>
          </a:p>
        </p:txBody>
      </p:sp>
      <p:sp>
        <p:nvSpPr>
          <p:cNvPr id="14" name="テキスト ボックス 13">
            <a:extLst>
              <a:ext uri="{FF2B5EF4-FFF2-40B4-BE49-F238E27FC236}">
                <a16:creationId xmlns:a16="http://schemas.microsoft.com/office/drawing/2014/main" id="{4C8EAF1F-B99A-4FC7-89B0-B48077169B95}"/>
              </a:ext>
            </a:extLst>
          </p:cNvPr>
          <p:cNvSpPr txBox="1"/>
          <p:nvPr/>
        </p:nvSpPr>
        <p:spPr>
          <a:xfrm>
            <a:off x="7755147" y="5757548"/>
            <a:ext cx="2984740" cy="276999"/>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t>発達障がいに特化</a:t>
            </a:r>
          </a:p>
        </p:txBody>
      </p:sp>
      <p:sp>
        <p:nvSpPr>
          <p:cNvPr id="15" name="テキスト ボックス 14">
            <a:extLst>
              <a:ext uri="{FF2B5EF4-FFF2-40B4-BE49-F238E27FC236}">
                <a16:creationId xmlns:a16="http://schemas.microsoft.com/office/drawing/2014/main" id="{5428EFDE-968B-4922-A402-49716D2A3AF0}"/>
              </a:ext>
            </a:extLst>
          </p:cNvPr>
          <p:cNvSpPr txBox="1"/>
          <p:nvPr/>
        </p:nvSpPr>
        <p:spPr>
          <a:xfrm>
            <a:off x="1078303" y="5742158"/>
            <a:ext cx="6331786" cy="27699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t>障がい児支援全般が対象</a:t>
            </a:r>
          </a:p>
        </p:txBody>
      </p:sp>
    </p:spTree>
    <p:extLst>
      <p:ext uri="{BB962C8B-B14F-4D97-AF65-F5344CB8AC3E}">
        <p14:creationId xmlns:p14="http://schemas.microsoft.com/office/powerpoint/2010/main" val="361935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2A514B9-2601-4607-AB51-F82477011724}"/>
              </a:ext>
            </a:extLst>
          </p:cNvPr>
          <p:cNvSpPr>
            <a:spLocks noGrp="1"/>
          </p:cNvSpPr>
          <p:nvPr>
            <p:ph type="sldNum" sz="quarter" idx="12"/>
          </p:nvPr>
        </p:nvSpPr>
        <p:spPr/>
        <p:txBody>
          <a:bodyPr/>
          <a:lstStyle/>
          <a:p>
            <a:fld id="{BDA3839F-8F31-49AD-9A69-7A194C78B29C}" type="slidenum">
              <a:rPr kumimoji="1" lang="ja-JP" altLang="en-US" sz="1400" b="1" smtClean="0"/>
              <a:t>7</a:t>
            </a:fld>
            <a:endParaRPr kumimoji="1" lang="ja-JP" altLang="en-US" sz="1400" b="1" dirty="0"/>
          </a:p>
        </p:txBody>
      </p:sp>
      <p:sp>
        <p:nvSpPr>
          <p:cNvPr id="3" name="タイトル 1">
            <a:extLst>
              <a:ext uri="{FF2B5EF4-FFF2-40B4-BE49-F238E27FC236}">
                <a16:creationId xmlns:a16="http://schemas.microsoft.com/office/drawing/2014/main" id="{9793E382-3B05-47F9-8572-AC460FCD39D7}"/>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６．学校に対する機関支援や類似する主な取組み</a:t>
            </a:r>
          </a:p>
        </p:txBody>
      </p:sp>
      <p:graphicFrame>
        <p:nvGraphicFramePr>
          <p:cNvPr id="4" name="図表 3">
            <a:extLst>
              <a:ext uri="{FF2B5EF4-FFF2-40B4-BE49-F238E27FC236}">
                <a16:creationId xmlns:a16="http://schemas.microsoft.com/office/drawing/2014/main" id="{34AF720B-157E-448E-8DB6-02E266DF68F5}"/>
              </a:ext>
            </a:extLst>
          </p:cNvPr>
          <p:cNvGraphicFramePr/>
          <p:nvPr>
            <p:extLst>
              <p:ext uri="{D42A27DB-BD31-4B8C-83A1-F6EECF244321}">
                <p14:modId xmlns:p14="http://schemas.microsoft.com/office/powerpoint/2010/main" val="1498953333"/>
              </p:ext>
            </p:extLst>
          </p:nvPr>
        </p:nvGraphicFramePr>
        <p:xfrm>
          <a:off x="399692" y="943986"/>
          <a:ext cx="11457316" cy="4970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テキスト ボックス 8">
            <a:extLst>
              <a:ext uri="{FF2B5EF4-FFF2-40B4-BE49-F238E27FC236}">
                <a16:creationId xmlns:a16="http://schemas.microsoft.com/office/drawing/2014/main" id="{EAF3E2FB-4748-4336-8813-C86E9339F0A9}"/>
              </a:ext>
            </a:extLst>
          </p:cNvPr>
          <p:cNvSpPr txBox="1"/>
          <p:nvPr/>
        </p:nvSpPr>
        <p:spPr>
          <a:xfrm>
            <a:off x="3372928" y="5914014"/>
            <a:ext cx="8570345" cy="26161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100" dirty="0"/>
              <a:t>学校のニーズに基づいて利用可能</a:t>
            </a:r>
            <a:endParaRPr lang="en-US" altLang="ja-JP" sz="1100" dirty="0"/>
          </a:p>
        </p:txBody>
      </p:sp>
      <p:sp>
        <p:nvSpPr>
          <p:cNvPr id="11" name="テキスト ボックス 10">
            <a:extLst>
              <a:ext uri="{FF2B5EF4-FFF2-40B4-BE49-F238E27FC236}">
                <a16:creationId xmlns:a16="http://schemas.microsoft.com/office/drawing/2014/main" id="{C74AD065-2918-497C-934D-6F2BD03D730B}"/>
              </a:ext>
            </a:extLst>
          </p:cNvPr>
          <p:cNvSpPr txBox="1"/>
          <p:nvPr/>
        </p:nvSpPr>
        <p:spPr>
          <a:xfrm>
            <a:off x="388908" y="640081"/>
            <a:ext cx="11478883"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a:t>学校は、下記のような制度に基づいて障がい児の支援手法等に対する助言を受けることが可能。</a:t>
            </a:r>
            <a:endParaRPr kumimoji="1" lang="en-US" altLang="ja-JP" sz="1600" dirty="0"/>
          </a:p>
          <a:p>
            <a:r>
              <a:rPr lang="ja-JP" altLang="en-US" sz="1600" dirty="0"/>
              <a:t>発達支援拠点の機関支援は、福祉専門職の立場から、学校の訪問、見学受入れ等により専門的な助言を行っている。</a:t>
            </a:r>
            <a:endParaRPr kumimoji="1" lang="ja-JP" altLang="en-US" sz="1600" dirty="0"/>
          </a:p>
        </p:txBody>
      </p:sp>
      <p:sp>
        <p:nvSpPr>
          <p:cNvPr id="13" name="テキスト ボックス 12">
            <a:extLst>
              <a:ext uri="{FF2B5EF4-FFF2-40B4-BE49-F238E27FC236}">
                <a16:creationId xmlns:a16="http://schemas.microsoft.com/office/drawing/2014/main" id="{132999B5-93D2-43ED-B863-9B271DD210BE}"/>
              </a:ext>
            </a:extLst>
          </p:cNvPr>
          <p:cNvSpPr txBox="1"/>
          <p:nvPr/>
        </p:nvSpPr>
        <p:spPr>
          <a:xfrm>
            <a:off x="10565202" y="2145039"/>
            <a:ext cx="1302589" cy="261610"/>
          </a:xfrm>
          <a:prstGeom prst="rect">
            <a:avLst/>
          </a:prstGeom>
          <a:noFill/>
        </p:spPr>
        <p:txBody>
          <a:bodyPr wrap="square" rtlCol="0">
            <a:spAutoFit/>
          </a:bodyPr>
          <a:lstStyle/>
          <a:p>
            <a:r>
              <a:rPr kumimoji="1" lang="ja-JP" altLang="en-US" sz="1100" dirty="0">
                <a:solidFill>
                  <a:schemeClr val="bg1"/>
                </a:solidFill>
              </a:rPr>
              <a:t>（府独自事業）</a:t>
            </a:r>
          </a:p>
        </p:txBody>
      </p:sp>
      <p:sp>
        <p:nvSpPr>
          <p:cNvPr id="14" name="テキスト ボックス 13">
            <a:extLst>
              <a:ext uri="{FF2B5EF4-FFF2-40B4-BE49-F238E27FC236}">
                <a16:creationId xmlns:a16="http://schemas.microsoft.com/office/drawing/2014/main" id="{4C8EAF1F-B99A-4FC7-89B0-B48077169B95}"/>
              </a:ext>
            </a:extLst>
          </p:cNvPr>
          <p:cNvSpPr txBox="1"/>
          <p:nvPr/>
        </p:nvSpPr>
        <p:spPr>
          <a:xfrm>
            <a:off x="9264770" y="5514571"/>
            <a:ext cx="2592238" cy="276999"/>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t>発達障がいに特化</a:t>
            </a:r>
          </a:p>
        </p:txBody>
      </p:sp>
      <p:sp>
        <p:nvSpPr>
          <p:cNvPr id="15" name="テキスト ボックス 14">
            <a:extLst>
              <a:ext uri="{FF2B5EF4-FFF2-40B4-BE49-F238E27FC236}">
                <a16:creationId xmlns:a16="http://schemas.microsoft.com/office/drawing/2014/main" id="{5428EFDE-968B-4922-A402-49716D2A3AF0}"/>
              </a:ext>
            </a:extLst>
          </p:cNvPr>
          <p:cNvSpPr txBox="1"/>
          <p:nvPr/>
        </p:nvSpPr>
        <p:spPr>
          <a:xfrm>
            <a:off x="399692" y="5527657"/>
            <a:ext cx="8485516" cy="27699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t>障がい児支援全般が対象</a:t>
            </a:r>
          </a:p>
        </p:txBody>
      </p:sp>
      <p:sp>
        <p:nvSpPr>
          <p:cNvPr id="16" name="テキスト ボックス 15">
            <a:extLst>
              <a:ext uri="{FF2B5EF4-FFF2-40B4-BE49-F238E27FC236}">
                <a16:creationId xmlns:a16="http://schemas.microsoft.com/office/drawing/2014/main" id="{706C8874-3C0E-40AC-A94E-181D7DA1AA72}"/>
              </a:ext>
            </a:extLst>
          </p:cNvPr>
          <p:cNvSpPr txBox="1"/>
          <p:nvPr/>
        </p:nvSpPr>
        <p:spPr>
          <a:xfrm rot="10800000" flipV="1">
            <a:off x="388906" y="5921708"/>
            <a:ext cx="2638965" cy="253916"/>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050" dirty="0"/>
              <a:t>保護者のニーズに基づいて利用</a:t>
            </a:r>
            <a:endParaRPr lang="en-US" altLang="ja-JP" sz="1050" dirty="0"/>
          </a:p>
        </p:txBody>
      </p:sp>
    </p:spTree>
    <p:extLst>
      <p:ext uri="{BB962C8B-B14F-4D97-AF65-F5344CB8AC3E}">
        <p14:creationId xmlns:p14="http://schemas.microsoft.com/office/powerpoint/2010/main" val="217988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990902F-F9BE-48CD-949D-90CCC97136B0}"/>
              </a:ext>
            </a:extLst>
          </p:cNvPr>
          <p:cNvSpPr>
            <a:spLocks noGrp="1"/>
          </p:cNvSpPr>
          <p:nvPr>
            <p:ph type="sldNum" sz="quarter" idx="12"/>
          </p:nvPr>
        </p:nvSpPr>
        <p:spPr/>
        <p:txBody>
          <a:bodyPr/>
          <a:lstStyle/>
          <a:p>
            <a:fld id="{BDA3839F-8F31-49AD-9A69-7A194C78B29C}" type="slidenum">
              <a:rPr kumimoji="1" lang="ja-JP" altLang="en-US" sz="1400" b="1" smtClean="0"/>
              <a:t>8</a:t>
            </a:fld>
            <a:endParaRPr kumimoji="1" lang="ja-JP" altLang="en-US" sz="1400" b="1" dirty="0"/>
          </a:p>
        </p:txBody>
      </p:sp>
      <p:sp>
        <p:nvSpPr>
          <p:cNvPr id="3" name="タイトル 1">
            <a:extLst>
              <a:ext uri="{FF2B5EF4-FFF2-40B4-BE49-F238E27FC236}">
                <a16:creationId xmlns:a16="http://schemas.microsoft.com/office/drawing/2014/main" id="{014474CA-69D8-4971-93B0-86FEC2153022}"/>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７．発達支援拠点のあり方の方向性</a:t>
            </a:r>
          </a:p>
        </p:txBody>
      </p:sp>
      <p:sp>
        <p:nvSpPr>
          <p:cNvPr id="7" name="フリーフォーム: 図形 6">
            <a:extLst>
              <a:ext uri="{FF2B5EF4-FFF2-40B4-BE49-F238E27FC236}">
                <a16:creationId xmlns:a16="http://schemas.microsoft.com/office/drawing/2014/main" id="{23DFA719-391F-435A-B032-8A033693AFB9}"/>
              </a:ext>
            </a:extLst>
          </p:cNvPr>
          <p:cNvSpPr/>
          <p:nvPr/>
        </p:nvSpPr>
        <p:spPr>
          <a:xfrm>
            <a:off x="505708" y="1063129"/>
            <a:ext cx="11096819" cy="1481663"/>
          </a:xfrm>
          <a:custGeom>
            <a:avLst/>
            <a:gdLst>
              <a:gd name="connsiteX0" fmla="*/ 0 w 10523269"/>
              <a:gd name="connsiteY0" fmla="*/ 0 h 2006550"/>
              <a:gd name="connsiteX1" fmla="*/ 10523269 w 10523269"/>
              <a:gd name="connsiteY1" fmla="*/ 0 h 2006550"/>
              <a:gd name="connsiteX2" fmla="*/ 10523269 w 10523269"/>
              <a:gd name="connsiteY2" fmla="*/ 2006550 h 2006550"/>
              <a:gd name="connsiteX3" fmla="*/ 0 w 10523269"/>
              <a:gd name="connsiteY3" fmla="*/ 2006550 h 2006550"/>
              <a:gd name="connsiteX4" fmla="*/ 0 w 10523269"/>
              <a:gd name="connsiteY4" fmla="*/ 0 h 20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3269" h="2006550">
                <a:moveTo>
                  <a:pt x="0" y="0"/>
                </a:moveTo>
                <a:lnTo>
                  <a:pt x="10523269" y="0"/>
                </a:lnTo>
                <a:lnTo>
                  <a:pt x="10523269" y="2006550"/>
                </a:lnTo>
                <a:lnTo>
                  <a:pt x="0" y="200655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000" tIns="270764" rIns="180000" bIns="92456" numCol="1" spcCol="1270" anchor="t" anchorCtr="0">
            <a:noAutofit/>
          </a:bodyPr>
          <a:lstStyle/>
          <a:p>
            <a:pPr marL="180975" lvl="1" indent="-180975" algn="l" defTabSz="533400">
              <a:lnSpc>
                <a:spcPct val="90000"/>
              </a:lnSpc>
              <a:spcBef>
                <a:spcPct val="0"/>
              </a:spcBef>
              <a:spcAft>
                <a:spcPct val="15000"/>
              </a:spcAft>
            </a:pPr>
            <a:r>
              <a:rPr kumimoji="1" lang="ja-JP" altLang="en-US" sz="1300" kern="1200" dirty="0"/>
              <a:t>・拠点は設立当初から実施している個別専門療育と、その専門性を活かして先駆的に実施している機関支援のノウハウが蓄積されている</a:t>
            </a:r>
            <a:endParaRPr kumimoji="1" lang="en-US" altLang="ja-JP" sz="1300" kern="1200" dirty="0"/>
          </a:p>
          <a:p>
            <a:pPr marL="180975" lvl="1" indent="-180975" algn="l" defTabSz="533400">
              <a:lnSpc>
                <a:spcPct val="90000"/>
              </a:lnSpc>
              <a:spcBef>
                <a:spcPct val="0"/>
              </a:spcBef>
              <a:spcAft>
                <a:spcPct val="15000"/>
              </a:spcAft>
            </a:pPr>
            <a:r>
              <a:rPr kumimoji="1" lang="ja-JP" altLang="en-US" sz="1300" kern="1200" dirty="0"/>
              <a:t>・増加する事業所の支援の質の向上に向け、発達障がいに関する</a:t>
            </a:r>
            <a:r>
              <a:rPr kumimoji="1" lang="ja-JP" altLang="en-US" sz="1300" kern="1200" dirty="0">
                <a:solidFill>
                  <a:schemeClr val="tx1"/>
                </a:solidFill>
              </a:rPr>
              <a:t>専門性の高い支援手法を発揮した</a:t>
            </a:r>
            <a:r>
              <a:rPr kumimoji="1" lang="ja-JP" altLang="en-US" sz="1300" kern="1200" dirty="0"/>
              <a:t>取組みは引き続き必要</a:t>
            </a:r>
          </a:p>
          <a:p>
            <a:pPr marL="180975" lvl="1" indent="-180975" defTabSz="533400">
              <a:lnSpc>
                <a:spcPct val="90000"/>
              </a:lnSpc>
              <a:spcBef>
                <a:spcPct val="0"/>
              </a:spcBef>
              <a:spcAft>
                <a:spcPct val="15000"/>
              </a:spcAft>
            </a:pPr>
            <a:r>
              <a:rPr kumimoji="1" lang="ja-JP" altLang="en-US" sz="1300" kern="1200" dirty="0"/>
              <a:t>・福祉と教育が、共通の理解に基づき一貫した支援を行うことや、障がい特性のアセスメントや環境の調整に取り組むなど行動上の課題を誘発させない支援を提供していくことが重要であるため、学校のニーズに応じて、在籍する発達障がい児を支援する仕組みは今後も</a:t>
            </a:r>
            <a:r>
              <a:rPr lang="ja-JP" altLang="en-US" sz="1300" dirty="0"/>
              <a:t>重要</a:t>
            </a:r>
            <a:endParaRPr lang="en-US" altLang="ja-JP" sz="1300" dirty="0"/>
          </a:p>
          <a:p>
            <a:pPr marL="180975" lvl="1" indent="-180975" defTabSz="533400">
              <a:lnSpc>
                <a:spcPct val="90000"/>
              </a:lnSpc>
              <a:spcBef>
                <a:spcPct val="0"/>
              </a:spcBef>
              <a:spcAft>
                <a:spcPct val="15000"/>
              </a:spcAft>
            </a:pPr>
            <a:r>
              <a:rPr kumimoji="1" lang="ja-JP" altLang="en-US" sz="1300" kern="1200" dirty="0"/>
              <a:t>・児童発達支援センターを中心とした市町村の障がい児支援の体制を整備する上で、専門性の高い関係機関との連携が必要であることから、発達障がい児支援の専門性を有する拠点を活用することが重要</a:t>
            </a:r>
          </a:p>
        </p:txBody>
      </p:sp>
      <p:sp>
        <p:nvSpPr>
          <p:cNvPr id="8" name="フリーフォーム: 図形 7">
            <a:extLst>
              <a:ext uri="{FF2B5EF4-FFF2-40B4-BE49-F238E27FC236}">
                <a16:creationId xmlns:a16="http://schemas.microsoft.com/office/drawing/2014/main" id="{1881921F-931C-4499-8FCF-95A4AE43B00F}"/>
              </a:ext>
            </a:extLst>
          </p:cNvPr>
          <p:cNvSpPr/>
          <p:nvPr/>
        </p:nvSpPr>
        <p:spPr>
          <a:xfrm>
            <a:off x="505709" y="748526"/>
            <a:ext cx="10089872" cy="502569"/>
          </a:xfrm>
          <a:custGeom>
            <a:avLst/>
            <a:gdLst>
              <a:gd name="connsiteX0" fmla="*/ 0 w 9227307"/>
              <a:gd name="connsiteY0" fmla="*/ 77905 h 467423"/>
              <a:gd name="connsiteX1" fmla="*/ 77905 w 9227307"/>
              <a:gd name="connsiteY1" fmla="*/ 0 h 467423"/>
              <a:gd name="connsiteX2" fmla="*/ 9149402 w 9227307"/>
              <a:gd name="connsiteY2" fmla="*/ 0 h 467423"/>
              <a:gd name="connsiteX3" fmla="*/ 9227307 w 9227307"/>
              <a:gd name="connsiteY3" fmla="*/ 77905 h 467423"/>
              <a:gd name="connsiteX4" fmla="*/ 9227307 w 9227307"/>
              <a:gd name="connsiteY4" fmla="*/ 389518 h 467423"/>
              <a:gd name="connsiteX5" fmla="*/ 9149402 w 9227307"/>
              <a:gd name="connsiteY5" fmla="*/ 467423 h 467423"/>
              <a:gd name="connsiteX6" fmla="*/ 77905 w 9227307"/>
              <a:gd name="connsiteY6" fmla="*/ 467423 h 467423"/>
              <a:gd name="connsiteX7" fmla="*/ 0 w 9227307"/>
              <a:gd name="connsiteY7" fmla="*/ 389518 h 467423"/>
              <a:gd name="connsiteX8" fmla="*/ 0 w 9227307"/>
              <a:gd name="connsiteY8" fmla="*/ 77905 h 46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7307" h="467423">
                <a:moveTo>
                  <a:pt x="0" y="77905"/>
                </a:moveTo>
                <a:cubicBezTo>
                  <a:pt x="0" y="34879"/>
                  <a:pt x="34879" y="0"/>
                  <a:pt x="77905" y="0"/>
                </a:cubicBezTo>
                <a:lnTo>
                  <a:pt x="9149402" y="0"/>
                </a:lnTo>
                <a:cubicBezTo>
                  <a:pt x="9192428" y="0"/>
                  <a:pt x="9227307" y="34879"/>
                  <a:pt x="9227307" y="77905"/>
                </a:cubicBezTo>
                <a:lnTo>
                  <a:pt x="9227307" y="389518"/>
                </a:lnTo>
                <a:cubicBezTo>
                  <a:pt x="9227307" y="432544"/>
                  <a:pt x="9192428" y="467423"/>
                  <a:pt x="9149402" y="467423"/>
                </a:cubicBezTo>
                <a:lnTo>
                  <a:pt x="77905" y="467423"/>
                </a:lnTo>
                <a:cubicBezTo>
                  <a:pt x="34879" y="467423"/>
                  <a:pt x="0" y="432544"/>
                  <a:pt x="0" y="389518"/>
                </a:cubicBezTo>
                <a:lnTo>
                  <a:pt x="0" y="7790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2818" tIns="22818" rIns="22818" bIns="22818"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t>蓄積された専門性を活かした地域支援体制の整備・構築に貢献する</a:t>
            </a:r>
          </a:p>
        </p:txBody>
      </p:sp>
      <p:sp>
        <p:nvSpPr>
          <p:cNvPr id="9" name="フリーフォーム: 図形 8">
            <a:extLst>
              <a:ext uri="{FF2B5EF4-FFF2-40B4-BE49-F238E27FC236}">
                <a16:creationId xmlns:a16="http://schemas.microsoft.com/office/drawing/2014/main" id="{B44C2453-BD98-4469-A43F-05435F929854}"/>
              </a:ext>
            </a:extLst>
          </p:cNvPr>
          <p:cNvSpPr/>
          <p:nvPr/>
        </p:nvSpPr>
        <p:spPr>
          <a:xfrm>
            <a:off x="505708" y="3222346"/>
            <a:ext cx="11096819" cy="739351"/>
          </a:xfrm>
          <a:custGeom>
            <a:avLst/>
            <a:gdLst>
              <a:gd name="connsiteX0" fmla="*/ 0 w 10523269"/>
              <a:gd name="connsiteY0" fmla="*/ 0 h 327600"/>
              <a:gd name="connsiteX1" fmla="*/ 10523269 w 10523269"/>
              <a:gd name="connsiteY1" fmla="*/ 0 h 327600"/>
              <a:gd name="connsiteX2" fmla="*/ 10523269 w 10523269"/>
              <a:gd name="connsiteY2" fmla="*/ 327600 h 327600"/>
              <a:gd name="connsiteX3" fmla="*/ 0 w 10523269"/>
              <a:gd name="connsiteY3" fmla="*/ 327600 h 327600"/>
              <a:gd name="connsiteX4" fmla="*/ 0 w 10523269"/>
              <a:gd name="connsiteY4" fmla="*/ 0 h 32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3269" h="327600">
                <a:moveTo>
                  <a:pt x="0" y="0"/>
                </a:moveTo>
                <a:lnTo>
                  <a:pt x="10523269" y="0"/>
                </a:lnTo>
                <a:lnTo>
                  <a:pt x="10523269" y="327600"/>
                </a:lnTo>
                <a:lnTo>
                  <a:pt x="0" y="327600"/>
                </a:lnTo>
                <a:lnTo>
                  <a:pt x="0" y="0"/>
                </a:lnTo>
                <a:close/>
              </a:path>
            </a:pathLst>
          </a:custGeom>
        </p:spPr>
        <p:style>
          <a:lnRef idx="2">
            <a:schemeClr val="accent2">
              <a:hueOff val="-485121"/>
              <a:satOff val="-27976"/>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000" tIns="270764" rIns="180000" bIns="92456" numCol="1" spcCol="1270" anchor="t" anchorCtr="0">
            <a:noAutofit/>
          </a:bodyPr>
          <a:lstStyle/>
          <a:p>
            <a:pPr marL="0" lvl="1" algn="l" defTabSz="577850">
              <a:lnSpc>
                <a:spcPct val="90000"/>
              </a:lnSpc>
              <a:spcBef>
                <a:spcPct val="0"/>
              </a:spcBef>
              <a:spcAft>
                <a:spcPct val="15000"/>
              </a:spcAft>
            </a:pPr>
            <a:r>
              <a:rPr kumimoji="1" lang="ja-JP" altLang="en-US" sz="1300" kern="1200" dirty="0"/>
              <a:t>・発達障がい支援の専門機関として市町村等との連携強化を推進するため、発達障害者支援法に基づく発達障がい者支援センターとして位置づけ、名実とも発達障がいの専門支援機関として明確化</a:t>
            </a:r>
          </a:p>
        </p:txBody>
      </p:sp>
      <p:sp>
        <p:nvSpPr>
          <p:cNvPr id="10" name="フリーフォーム: 図形 9">
            <a:extLst>
              <a:ext uri="{FF2B5EF4-FFF2-40B4-BE49-F238E27FC236}">
                <a16:creationId xmlns:a16="http://schemas.microsoft.com/office/drawing/2014/main" id="{454D7B64-2F03-4752-BF93-FCFBE0E4C8BD}"/>
              </a:ext>
            </a:extLst>
          </p:cNvPr>
          <p:cNvSpPr/>
          <p:nvPr/>
        </p:nvSpPr>
        <p:spPr>
          <a:xfrm>
            <a:off x="505709" y="2904276"/>
            <a:ext cx="10089872" cy="478805"/>
          </a:xfrm>
          <a:custGeom>
            <a:avLst/>
            <a:gdLst>
              <a:gd name="connsiteX0" fmla="*/ 0 w 9336549"/>
              <a:gd name="connsiteY0" fmla="*/ 84505 h 507019"/>
              <a:gd name="connsiteX1" fmla="*/ 84505 w 9336549"/>
              <a:gd name="connsiteY1" fmla="*/ 0 h 507019"/>
              <a:gd name="connsiteX2" fmla="*/ 9252044 w 9336549"/>
              <a:gd name="connsiteY2" fmla="*/ 0 h 507019"/>
              <a:gd name="connsiteX3" fmla="*/ 9336549 w 9336549"/>
              <a:gd name="connsiteY3" fmla="*/ 84505 h 507019"/>
              <a:gd name="connsiteX4" fmla="*/ 9336549 w 9336549"/>
              <a:gd name="connsiteY4" fmla="*/ 422514 h 507019"/>
              <a:gd name="connsiteX5" fmla="*/ 9252044 w 9336549"/>
              <a:gd name="connsiteY5" fmla="*/ 507019 h 507019"/>
              <a:gd name="connsiteX6" fmla="*/ 84505 w 9336549"/>
              <a:gd name="connsiteY6" fmla="*/ 507019 h 507019"/>
              <a:gd name="connsiteX7" fmla="*/ 0 w 9336549"/>
              <a:gd name="connsiteY7" fmla="*/ 422514 h 507019"/>
              <a:gd name="connsiteX8" fmla="*/ 0 w 9336549"/>
              <a:gd name="connsiteY8" fmla="*/ 84505 h 50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6549" h="507019">
                <a:moveTo>
                  <a:pt x="0" y="84505"/>
                </a:moveTo>
                <a:cubicBezTo>
                  <a:pt x="0" y="37834"/>
                  <a:pt x="37834" y="0"/>
                  <a:pt x="84505" y="0"/>
                </a:cubicBezTo>
                <a:lnTo>
                  <a:pt x="9252044" y="0"/>
                </a:lnTo>
                <a:cubicBezTo>
                  <a:pt x="9298715" y="0"/>
                  <a:pt x="9336549" y="37834"/>
                  <a:pt x="9336549" y="84505"/>
                </a:cubicBezTo>
                <a:lnTo>
                  <a:pt x="9336549" y="422514"/>
                </a:lnTo>
                <a:cubicBezTo>
                  <a:pt x="9336549" y="469185"/>
                  <a:pt x="9298715" y="507019"/>
                  <a:pt x="9252044" y="507019"/>
                </a:cubicBezTo>
                <a:lnTo>
                  <a:pt x="84505" y="507019"/>
                </a:lnTo>
                <a:cubicBezTo>
                  <a:pt x="37834" y="507019"/>
                  <a:pt x="0" y="469185"/>
                  <a:pt x="0" y="422514"/>
                </a:cubicBezTo>
                <a:lnTo>
                  <a:pt x="0" y="84505"/>
                </a:lnTo>
                <a:close/>
              </a:path>
            </a:pathLst>
          </a:custGeom>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303179" tIns="24751" rIns="303179" bIns="24751"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t>発達障がいの専門支援機関としての位置付けを明確化する</a:t>
            </a:r>
          </a:p>
        </p:txBody>
      </p:sp>
      <p:sp>
        <p:nvSpPr>
          <p:cNvPr id="13" name="フリーフォーム: 図形 12">
            <a:extLst>
              <a:ext uri="{FF2B5EF4-FFF2-40B4-BE49-F238E27FC236}">
                <a16:creationId xmlns:a16="http://schemas.microsoft.com/office/drawing/2014/main" id="{86BC1359-0E1B-4164-B241-B1982498FB52}"/>
              </a:ext>
            </a:extLst>
          </p:cNvPr>
          <p:cNvSpPr/>
          <p:nvPr/>
        </p:nvSpPr>
        <p:spPr>
          <a:xfrm>
            <a:off x="505710" y="4551956"/>
            <a:ext cx="11096818" cy="1242914"/>
          </a:xfrm>
          <a:custGeom>
            <a:avLst/>
            <a:gdLst>
              <a:gd name="connsiteX0" fmla="*/ 0 w 10523269"/>
              <a:gd name="connsiteY0" fmla="*/ 0 h 921375"/>
              <a:gd name="connsiteX1" fmla="*/ 10523269 w 10523269"/>
              <a:gd name="connsiteY1" fmla="*/ 0 h 921375"/>
              <a:gd name="connsiteX2" fmla="*/ 10523269 w 10523269"/>
              <a:gd name="connsiteY2" fmla="*/ 921375 h 921375"/>
              <a:gd name="connsiteX3" fmla="*/ 0 w 10523269"/>
              <a:gd name="connsiteY3" fmla="*/ 921375 h 921375"/>
              <a:gd name="connsiteX4" fmla="*/ 0 w 10523269"/>
              <a:gd name="connsiteY4" fmla="*/ 0 h 92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3269" h="921375">
                <a:moveTo>
                  <a:pt x="0" y="0"/>
                </a:moveTo>
                <a:lnTo>
                  <a:pt x="10523269" y="0"/>
                </a:lnTo>
                <a:lnTo>
                  <a:pt x="10523269" y="921375"/>
                </a:lnTo>
                <a:lnTo>
                  <a:pt x="0" y="921375"/>
                </a:lnTo>
                <a:lnTo>
                  <a:pt x="0" y="0"/>
                </a:ln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000" tIns="270764" rIns="180000" bIns="92456" numCol="1" spcCol="1270" anchor="t" anchorCtr="0">
            <a:noAutofit/>
          </a:bodyPr>
          <a:lstStyle/>
          <a:p>
            <a:pPr marL="0" lvl="1" defTabSz="577850">
              <a:lnSpc>
                <a:spcPct val="90000"/>
              </a:lnSpc>
              <a:spcBef>
                <a:spcPct val="0"/>
              </a:spcBef>
              <a:spcAft>
                <a:spcPct val="15000"/>
              </a:spcAft>
            </a:pPr>
            <a:r>
              <a:rPr kumimoji="1" lang="ja-JP" altLang="en-US" sz="1300" kern="1200" dirty="0"/>
              <a:t>・発達支援から就労支援をはじめとするライフステージを通じた</a:t>
            </a:r>
            <a:r>
              <a:rPr lang="ja-JP" altLang="en-US" sz="1300" dirty="0"/>
              <a:t>多岐にわたる課題や多様化・複雑化した支援ニーズに、専門的知見と多分野の関係機関等と連携して対応する</a:t>
            </a:r>
            <a:r>
              <a:rPr kumimoji="1" lang="ja-JP" altLang="en-US" sz="1300" kern="1200" dirty="0"/>
              <a:t>アクトおおさかは、そのノウハウ等を活かして市町村の支援体制整備を支援している</a:t>
            </a:r>
            <a:endParaRPr kumimoji="1" lang="en-US" altLang="ja-JP" sz="1300" kern="1200" dirty="0"/>
          </a:p>
          <a:p>
            <a:pPr marL="0" lvl="1" algn="l" defTabSz="577850">
              <a:lnSpc>
                <a:spcPct val="90000"/>
              </a:lnSpc>
              <a:spcBef>
                <a:spcPct val="0"/>
              </a:spcBef>
              <a:spcAft>
                <a:spcPct val="15000"/>
              </a:spcAft>
            </a:pPr>
            <a:r>
              <a:rPr kumimoji="1" lang="ja-JP" altLang="en-US" sz="1300" kern="1200" dirty="0"/>
              <a:t>・地域全体の支援力の底上げのためには、個別の事業所・学校に対する支援の質向上の取組と、地域ごとの社会資源や体制整備の方針を踏まえた面的なアプローチが連動することが重要</a:t>
            </a:r>
            <a:endParaRPr kumimoji="1" lang="en-US" altLang="ja-JP" sz="1300" kern="1200" dirty="0"/>
          </a:p>
          <a:p>
            <a:pPr marL="0" lvl="1" algn="l" defTabSz="577850">
              <a:lnSpc>
                <a:spcPct val="90000"/>
              </a:lnSpc>
              <a:spcBef>
                <a:spcPct val="0"/>
              </a:spcBef>
              <a:spcAft>
                <a:spcPct val="15000"/>
              </a:spcAft>
            </a:pPr>
            <a:r>
              <a:rPr kumimoji="1" lang="ja-JP" altLang="en-US" sz="1300" kern="1200" dirty="0"/>
              <a:t>・市町村の支援体制整備をサポートしている</a:t>
            </a:r>
            <a:r>
              <a:rPr lang="ja-JP" altLang="en-US" sz="1300" dirty="0"/>
              <a:t>アクトおおさか</a:t>
            </a:r>
            <a:r>
              <a:rPr kumimoji="1" lang="ja-JP" altLang="en-US" sz="1300" kern="1200" dirty="0"/>
              <a:t>と役割分担しながら連携する仕組みが必要</a:t>
            </a:r>
            <a:endParaRPr kumimoji="1" lang="en-US" altLang="ja-JP" sz="1300" kern="1200" dirty="0"/>
          </a:p>
        </p:txBody>
      </p:sp>
      <p:sp>
        <p:nvSpPr>
          <p:cNvPr id="14" name="フリーフォーム: 図形 13">
            <a:extLst>
              <a:ext uri="{FF2B5EF4-FFF2-40B4-BE49-F238E27FC236}">
                <a16:creationId xmlns:a16="http://schemas.microsoft.com/office/drawing/2014/main" id="{F19FDB9A-CB73-4C38-9483-5366EFB4313C}"/>
              </a:ext>
            </a:extLst>
          </p:cNvPr>
          <p:cNvSpPr/>
          <p:nvPr/>
        </p:nvSpPr>
        <p:spPr>
          <a:xfrm>
            <a:off x="505709" y="4224070"/>
            <a:ext cx="10089873" cy="493807"/>
          </a:xfrm>
          <a:custGeom>
            <a:avLst/>
            <a:gdLst>
              <a:gd name="connsiteX0" fmla="*/ 0 w 9810643"/>
              <a:gd name="connsiteY0" fmla="*/ 71659 h 429945"/>
              <a:gd name="connsiteX1" fmla="*/ 71659 w 9810643"/>
              <a:gd name="connsiteY1" fmla="*/ 0 h 429945"/>
              <a:gd name="connsiteX2" fmla="*/ 9738984 w 9810643"/>
              <a:gd name="connsiteY2" fmla="*/ 0 h 429945"/>
              <a:gd name="connsiteX3" fmla="*/ 9810643 w 9810643"/>
              <a:gd name="connsiteY3" fmla="*/ 71659 h 429945"/>
              <a:gd name="connsiteX4" fmla="*/ 9810643 w 9810643"/>
              <a:gd name="connsiteY4" fmla="*/ 358286 h 429945"/>
              <a:gd name="connsiteX5" fmla="*/ 9738984 w 9810643"/>
              <a:gd name="connsiteY5" fmla="*/ 429945 h 429945"/>
              <a:gd name="connsiteX6" fmla="*/ 71659 w 9810643"/>
              <a:gd name="connsiteY6" fmla="*/ 429945 h 429945"/>
              <a:gd name="connsiteX7" fmla="*/ 0 w 9810643"/>
              <a:gd name="connsiteY7" fmla="*/ 358286 h 429945"/>
              <a:gd name="connsiteX8" fmla="*/ 0 w 9810643"/>
              <a:gd name="connsiteY8" fmla="*/ 71659 h 4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0643" h="429945">
                <a:moveTo>
                  <a:pt x="0" y="71659"/>
                </a:moveTo>
                <a:cubicBezTo>
                  <a:pt x="0" y="32083"/>
                  <a:pt x="32083" y="0"/>
                  <a:pt x="71659" y="0"/>
                </a:cubicBezTo>
                <a:lnTo>
                  <a:pt x="9738984" y="0"/>
                </a:lnTo>
                <a:cubicBezTo>
                  <a:pt x="9778560" y="0"/>
                  <a:pt x="9810643" y="32083"/>
                  <a:pt x="9810643" y="71659"/>
                </a:cubicBezTo>
                <a:lnTo>
                  <a:pt x="9810643" y="358286"/>
                </a:lnTo>
                <a:cubicBezTo>
                  <a:pt x="9810643" y="397862"/>
                  <a:pt x="9778560" y="429945"/>
                  <a:pt x="9738984" y="429945"/>
                </a:cubicBezTo>
                <a:lnTo>
                  <a:pt x="71659" y="429945"/>
                </a:lnTo>
                <a:cubicBezTo>
                  <a:pt x="32083" y="429945"/>
                  <a:pt x="0" y="397862"/>
                  <a:pt x="0" y="358286"/>
                </a:cubicBezTo>
                <a:lnTo>
                  <a:pt x="0" y="71659"/>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288000" tIns="20988" rIns="72000" bIns="20988"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t>拠点とアクトおおさかのそれぞれの強みを活かし、相互に連携して機能を発揮する</a:t>
            </a:r>
          </a:p>
        </p:txBody>
      </p:sp>
    </p:spTree>
    <p:extLst>
      <p:ext uri="{BB962C8B-B14F-4D97-AF65-F5344CB8AC3E}">
        <p14:creationId xmlns:p14="http://schemas.microsoft.com/office/powerpoint/2010/main" val="312909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07F82250-BC2B-4FAD-B7DD-EC3D75A16993}"/>
              </a:ext>
            </a:extLst>
          </p:cNvPr>
          <p:cNvGrpSpPr/>
          <p:nvPr/>
        </p:nvGrpSpPr>
        <p:grpSpPr>
          <a:xfrm>
            <a:off x="4999798" y="2278326"/>
            <a:ext cx="7077183" cy="4493305"/>
            <a:chOff x="4959818" y="2308796"/>
            <a:chExt cx="7137590" cy="4493305"/>
          </a:xfrm>
        </p:grpSpPr>
        <p:sp>
          <p:nvSpPr>
            <p:cNvPr id="34" name="矢印: 右 33">
              <a:extLst>
                <a:ext uri="{FF2B5EF4-FFF2-40B4-BE49-F238E27FC236}">
                  <a16:creationId xmlns:a16="http://schemas.microsoft.com/office/drawing/2014/main" id="{B91EF7F9-144E-4395-A68E-A6B6F5EA2A50}"/>
                </a:ext>
              </a:extLst>
            </p:cNvPr>
            <p:cNvSpPr/>
            <p:nvPr/>
          </p:nvSpPr>
          <p:spPr>
            <a:xfrm>
              <a:off x="8834695" y="5478449"/>
              <a:ext cx="1528246" cy="421419"/>
            </a:xfrm>
            <a:prstGeom prst="rightArrow">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インクルージョンの推進</a:t>
              </a:r>
            </a:p>
          </p:txBody>
        </p:sp>
        <p:grpSp>
          <p:nvGrpSpPr>
            <p:cNvPr id="32" name="グループ化 31">
              <a:extLst>
                <a:ext uri="{FF2B5EF4-FFF2-40B4-BE49-F238E27FC236}">
                  <a16:creationId xmlns:a16="http://schemas.microsoft.com/office/drawing/2014/main" id="{9E0973C9-E737-4A8D-B9FA-E4D32AE7AF16}"/>
                </a:ext>
              </a:extLst>
            </p:cNvPr>
            <p:cNvGrpSpPr/>
            <p:nvPr/>
          </p:nvGrpSpPr>
          <p:grpSpPr>
            <a:xfrm>
              <a:off x="4959818" y="2308796"/>
              <a:ext cx="7137590" cy="4493305"/>
              <a:chOff x="4934421" y="2255524"/>
              <a:chExt cx="7137590" cy="4493305"/>
            </a:xfrm>
          </p:grpSpPr>
          <p:sp>
            <p:nvSpPr>
              <p:cNvPr id="9" name="四角形: 角を丸くする 8">
                <a:extLst>
                  <a:ext uri="{FF2B5EF4-FFF2-40B4-BE49-F238E27FC236}">
                    <a16:creationId xmlns:a16="http://schemas.microsoft.com/office/drawing/2014/main" id="{1262A1C5-7582-4B04-81DF-DED3F5865DEC}"/>
                  </a:ext>
                </a:extLst>
              </p:cNvPr>
              <p:cNvSpPr/>
              <p:nvPr/>
            </p:nvSpPr>
            <p:spPr>
              <a:xfrm>
                <a:off x="4934421" y="2255524"/>
                <a:ext cx="7137590" cy="4493305"/>
              </a:xfrm>
              <a:prstGeom prst="roundRect">
                <a:avLst>
                  <a:gd name="adj" fmla="val 2742"/>
                </a:avLst>
              </a:prstGeom>
              <a:noFill/>
              <a:ln w="3810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9E12AD9A-FC27-4E87-8D1D-EB083F476D43}"/>
                  </a:ext>
                </a:extLst>
              </p:cNvPr>
              <p:cNvSpPr/>
              <p:nvPr/>
            </p:nvSpPr>
            <p:spPr>
              <a:xfrm>
                <a:off x="10337545" y="4292547"/>
                <a:ext cx="1587868" cy="2369144"/>
              </a:xfrm>
              <a:prstGeom prst="rect">
                <a:avLst/>
              </a:prstGeom>
              <a:solidFill>
                <a:schemeClr val="accent4">
                  <a:lumMod val="20000"/>
                  <a:lumOff val="80000"/>
                  <a:alpha val="53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5CA5A8D8-A85D-4057-A9F7-C5B6A9FFFDCE}"/>
                  </a:ext>
                </a:extLst>
              </p:cNvPr>
              <p:cNvSpPr/>
              <p:nvPr/>
            </p:nvSpPr>
            <p:spPr>
              <a:xfrm>
                <a:off x="4986325" y="2310917"/>
                <a:ext cx="1562435" cy="4382518"/>
              </a:xfrm>
              <a:prstGeom prst="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04458BF1-BC5E-4D2A-AAC0-484D126D470D}"/>
                  </a:ext>
                </a:extLst>
              </p:cNvPr>
              <p:cNvSpPr/>
              <p:nvPr/>
            </p:nvSpPr>
            <p:spPr>
              <a:xfrm>
                <a:off x="5081878" y="2413968"/>
                <a:ext cx="1414540" cy="1951129"/>
              </a:xfrm>
              <a:prstGeom prst="roundRect">
                <a:avLst>
                  <a:gd name="adj" fmla="val 6881"/>
                </a:avLst>
              </a:prstGeom>
              <a:solidFill>
                <a:schemeClr val="accent2">
                  <a:lumMod val="20000"/>
                  <a:lumOff val="80000"/>
                  <a:alpha val="44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gn="ctr"/>
                <a:r>
                  <a:rPr kumimoji="1" lang="ja-JP" altLang="en-US" sz="1050" dirty="0">
                    <a:solidFill>
                      <a:schemeClr val="tx1"/>
                    </a:solidFill>
                    <a:latin typeface="Meiryo UI" panose="020B0604030504040204" pitchFamily="50" charset="-128"/>
                    <a:ea typeface="Meiryo UI" panose="020B0604030504040204" pitchFamily="50" charset="-128"/>
                  </a:rPr>
                  <a:t>発達障がい者支援センター</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アクトおおさか</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endParaRPr kumimoji="1" lang="en-US" altLang="ja-JP" sz="500" dirty="0">
                  <a:solidFill>
                    <a:schemeClr val="tx1"/>
                  </a:solidFill>
                  <a:latin typeface="Meiryo UI" panose="020B0604030504040204" pitchFamily="50" charset="-128"/>
                  <a:ea typeface="Meiryo UI" panose="020B0604030504040204" pitchFamily="50" charset="-128"/>
                </a:endParaRPr>
              </a:p>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5F6B64A6-5073-4BB5-A6A7-5D6CAA8840C3}"/>
                  </a:ext>
                </a:extLst>
              </p:cNvPr>
              <p:cNvSpPr/>
              <p:nvPr/>
            </p:nvSpPr>
            <p:spPr>
              <a:xfrm>
                <a:off x="6119214" y="2644680"/>
                <a:ext cx="230142" cy="140386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kumimoji="1" lang="ja-JP" altLang="en-US" sz="1100" dirty="0">
                    <a:latin typeface="Meiryo UI" panose="020B0604030504040204" pitchFamily="50" charset="-128"/>
                    <a:ea typeface="Meiryo UI" panose="020B0604030504040204" pitchFamily="50" charset="-128"/>
                  </a:rPr>
                  <a:t>地域支援マネジャー</a:t>
                </a:r>
              </a:p>
            </p:txBody>
          </p:sp>
          <p:sp>
            <p:nvSpPr>
              <p:cNvPr id="20" name="矢印: 右 19">
                <a:extLst>
                  <a:ext uri="{FF2B5EF4-FFF2-40B4-BE49-F238E27FC236}">
                    <a16:creationId xmlns:a16="http://schemas.microsoft.com/office/drawing/2014/main" id="{946CAA74-C3C2-4DF2-AC23-841CB780BE59}"/>
                  </a:ext>
                </a:extLst>
              </p:cNvPr>
              <p:cNvSpPr/>
              <p:nvPr/>
            </p:nvSpPr>
            <p:spPr>
              <a:xfrm>
                <a:off x="6643016" y="2801918"/>
                <a:ext cx="4096267" cy="1227687"/>
              </a:xfrm>
              <a:prstGeom prst="rightArrow">
                <a:avLst>
                  <a:gd name="adj1" fmla="val 50000"/>
                  <a:gd name="adj2" fmla="val 37419"/>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市町村支援</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体制整備支援</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2D2BFD79-FE3B-4B7C-90B6-02E5A8451988}"/>
                  </a:ext>
                </a:extLst>
              </p:cNvPr>
              <p:cNvSpPr/>
              <p:nvPr/>
            </p:nvSpPr>
            <p:spPr>
              <a:xfrm>
                <a:off x="10833540" y="2375713"/>
                <a:ext cx="557050" cy="1837835"/>
              </a:xfrm>
              <a:prstGeom prst="rect">
                <a:avLst/>
              </a:prstGeom>
              <a:solidFill>
                <a:srgbClr val="92D05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Meiryo UI" panose="020B0604030504040204" pitchFamily="50" charset="-128"/>
                    <a:ea typeface="Meiryo UI" panose="020B0604030504040204" pitchFamily="50" charset="-128"/>
                  </a:rPr>
                  <a:t>市町村</a:t>
                </a:r>
              </a:p>
            </p:txBody>
          </p:sp>
          <p:sp>
            <p:nvSpPr>
              <p:cNvPr id="22" name="正方形/長方形 21">
                <a:extLst>
                  <a:ext uri="{FF2B5EF4-FFF2-40B4-BE49-F238E27FC236}">
                    <a16:creationId xmlns:a16="http://schemas.microsoft.com/office/drawing/2014/main" id="{45E38B56-CB7C-4505-8192-6A4EABEF35C3}"/>
                  </a:ext>
                </a:extLst>
              </p:cNvPr>
              <p:cNvSpPr/>
              <p:nvPr/>
            </p:nvSpPr>
            <p:spPr>
              <a:xfrm>
                <a:off x="10471764" y="4373627"/>
                <a:ext cx="1334380" cy="1310562"/>
              </a:xfrm>
              <a:prstGeom prst="rect">
                <a:avLst/>
              </a:prstGeom>
              <a:solidFill>
                <a:srgbClr val="FFC000"/>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dirty="0">
                    <a:latin typeface="Meiryo UI" panose="020B0604030504040204" pitchFamily="50" charset="-128"/>
                    <a:ea typeface="Meiryo UI" panose="020B0604030504040204" pitchFamily="50" charset="-128"/>
                  </a:rPr>
                  <a:t>障がい児通所支援事業所</a:t>
                </a:r>
                <a:endParaRPr kumimoji="1" lang="en-US" altLang="ja-JP" sz="16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FD1003D9-FD32-4F08-9ACD-0E89E6786352}"/>
                  </a:ext>
                </a:extLst>
              </p:cNvPr>
              <p:cNvSpPr/>
              <p:nvPr/>
            </p:nvSpPr>
            <p:spPr>
              <a:xfrm>
                <a:off x="5116085" y="4684753"/>
                <a:ext cx="1325998" cy="1951129"/>
              </a:xfrm>
              <a:prstGeom prst="roundRect">
                <a:avLst>
                  <a:gd name="adj" fmla="val 7004"/>
                </a:avLst>
              </a:prstGeom>
              <a:solidFill>
                <a:schemeClr val="accent2">
                  <a:lumMod val="20000"/>
                  <a:lumOff val="80000"/>
                  <a:alpha val="81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圏域</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発達障がい者</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支援センター</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　</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C26A6A50-0DF2-49F3-B2E0-DB3E0BD68F4D}"/>
                  </a:ext>
                </a:extLst>
              </p:cNvPr>
              <p:cNvSpPr/>
              <p:nvPr/>
            </p:nvSpPr>
            <p:spPr>
              <a:xfrm>
                <a:off x="6119214" y="5117831"/>
                <a:ext cx="244816" cy="140031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kumimoji="1" lang="ja-JP" altLang="en-US" sz="1100" dirty="0">
                    <a:latin typeface="Meiryo UI" panose="020B0604030504040204" pitchFamily="50" charset="-128"/>
                    <a:ea typeface="Meiryo UI" panose="020B0604030504040204" pitchFamily="50" charset="-128"/>
                  </a:rPr>
                  <a:t>地域支援マネジャー</a:t>
                </a:r>
              </a:p>
            </p:txBody>
          </p:sp>
          <p:sp>
            <p:nvSpPr>
              <p:cNvPr id="3" name="テキスト ボックス 2">
                <a:extLst>
                  <a:ext uri="{FF2B5EF4-FFF2-40B4-BE49-F238E27FC236}">
                    <a16:creationId xmlns:a16="http://schemas.microsoft.com/office/drawing/2014/main" id="{B465A057-63A2-4F51-8167-50A045649B92}"/>
                  </a:ext>
                </a:extLst>
              </p:cNvPr>
              <p:cNvSpPr txBox="1"/>
              <p:nvPr/>
            </p:nvSpPr>
            <p:spPr>
              <a:xfrm>
                <a:off x="5591406" y="4104420"/>
                <a:ext cx="1176636" cy="768909"/>
              </a:xfrm>
              <a:prstGeom prst="upDownArrow">
                <a:avLst>
                  <a:gd name="adj1" fmla="val 52218"/>
                  <a:gd name="adj2" fmla="val 17687"/>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wrap="square" lIns="36000" rIns="36000" rtlCol="0" anchor="ctr">
                <a:noAutofit/>
              </a:bodyPr>
              <a:lstStyle/>
              <a:p>
                <a:pPr algn="ctr"/>
                <a:r>
                  <a:rPr kumimoji="1" lang="ja-JP" altLang="en-US" sz="900" dirty="0">
                    <a:latin typeface="Meiryo UI" panose="020B0604030504040204" pitchFamily="50" charset="-128"/>
                    <a:ea typeface="Meiryo UI" panose="020B0604030504040204" pitchFamily="50" charset="-128"/>
                  </a:rPr>
                  <a:t>地域支援体制</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マネジメント</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チーム</a:t>
                </a:r>
              </a:p>
            </p:txBody>
          </p:sp>
          <p:sp>
            <p:nvSpPr>
              <p:cNvPr id="27" name="正方形/長方形 26">
                <a:extLst>
                  <a:ext uri="{FF2B5EF4-FFF2-40B4-BE49-F238E27FC236}">
                    <a16:creationId xmlns:a16="http://schemas.microsoft.com/office/drawing/2014/main" id="{148725A8-DEF8-4CDD-8B5E-212F09D073EB}"/>
                  </a:ext>
                </a:extLst>
              </p:cNvPr>
              <p:cNvSpPr/>
              <p:nvPr/>
            </p:nvSpPr>
            <p:spPr>
              <a:xfrm>
                <a:off x="7783927" y="4543108"/>
                <a:ext cx="869980" cy="1274882"/>
              </a:xfrm>
              <a:prstGeom prst="rect">
                <a:avLst/>
              </a:prstGeom>
              <a:solidFill>
                <a:srgbClr val="92D05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rPr>
                  <a:t>児童発達支援センター・</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市町村</a:t>
                </a:r>
              </a:p>
            </p:txBody>
          </p:sp>
          <p:sp>
            <p:nvSpPr>
              <p:cNvPr id="4" name="矢印: 左右 3">
                <a:extLst>
                  <a:ext uri="{FF2B5EF4-FFF2-40B4-BE49-F238E27FC236}">
                    <a16:creationId xmlns:a16="http://schemas.microsoft.com/office/drawing/2014/main" id="{2AAAB8CD-8DA6-4A69-B444-0E79B141EE43}"/>
                  </a:ext>
                </a:extLst>
              </p:cNvPr>
              <p:cNvSpPr/>
              <p:nvPr/>
            </p:nvSpPr>
            <p:spPr>
              <a:xfrm>
                <a:off x="6548760" y="5066783"/>
                <a:ext cx="1205658" cy="556139"/>
              </a:xfrm>
              <a:prstGeom prst="leftRightArrow">
                <a:avLst>
                  <a:gd name="adj1" fmla="val 49858"/>
                  <a:gd name="adj2" fmla="val 37255"/>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連携・協働</a:t>
                </a:r>
              </a:p>
            </p:txBody>
          </p:sp>
          <p:sp>
            <p:nvSpPr>
              <p:cNvPr id="29" name="矢印: 右 28">
                <a:extLst>
                  <a:ext uri="{FF2B5EF4-FFF2-40B4-BE49-F238E27FC236}">
                    <a16:creationId xmlns:a16="http://schemas.microsoft.com/office/drawing/2014/main" id="{B0EFCD23-39C9-45CE-B9A9-2FD122F590A6}"/>
                  </a:ext>
                </a:extLst>
              </p:cNvPr>
              <p:cNvSpPr/>
              <p:nvPr/>
            </p:nvSpPr>
            <p:spPr>
              <a:xfrm>
                <a:off x="6636502" y="5761560"/>
                <a:ext cx="3677052" cy="956925"/>
              </a:xfrm>
              <a:prstGeom prst="rightArrow">
                <a:avLst>
                  <a:gd name="adj1" fmla="val 50000"/>
                  <a:gd name="adj2" fmla="val 67408"/>
                </a:avLst>
              </a:prstGeom>
              <a:solidFill>
                <a:schemeClr val="accent5">
                  <a:lumMod val="40000"/>
                  <a:lumOff val="60000"/>
                </a:schemeClr>
              </a:solidFill>
              <a:ln w="28575">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事業所等支援</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⇒発達障がい支援の専門性を発揮</a:t>
                </a:r>
              </a:p>
            </p:txBody>
          </p:sp>
          <p:sp>
            <p:nvSpPr>
              <p:cNvPr id="30" name="正方形/長方形 29">
                <a:extLst>
                  <a:ext uri="{FF2B5EF4-FFF2-40B4-BE49-F238E27FC236}">
                    <a16:creationId xmlns:a16="http://schemas.microsoft.com/office/drawing/2014/main" id="{FECD8EF8-ADB0-4250-9158-448BCEC88D12}"/>
                  </a:ext>
                </a:extLst>
              </p:cNvPr>
              <p:cNvSpPr/>
              <p:nvPr/>
            </p:nvSpPr>
            <p:spPr>
              <a:xfrm>
                <a:off x="10470656" y="5717832"/>
                <a:ext cx="1334380" cy="444104"/>
              </a:xfrm>
              <a:prstGeom prst="rect">
                <a:avLst/>
              </a:prstGeom>
              <a:solidFill>
                <a:srgbClr val="FFC000"/>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dirty="0">
                    <a:latin typeface="Meiryo UI" panose="020B0604030504040204" pitchFamily="50" charset="-128"/>
                    <a:ea typeface="Meiryo UI" panose="020B0604030504040204" pitchFamily="50" charset="-128"/>
                  </a:rPr>
                  <a:t>学　校</a:t>
                </a:r>
                <a:endParaRPr kumimoji="1" lang="en-US" altLang="ja-JP" sz="1600"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2CF889DB-25A2-463D-B6CE-6EB258B2281A}"/>
                  </a:ext>
                </a:extLst>
              </p:cNvPr>
              <p:cNvSpPr/>
              <p:nvPr/>
            </p:nvSpPr>
            <p:spPr>
              <a:xfrm>
                <a:off x="10470656" y="6195579"/>
                <a:ext cx="1334380" cy="387113"/>
              </a:xfrm>
              <a:prstGeom prst="rect">
                <a:avLst/>
              </a:prstGeom>
              <a:solidFill>
                <a:srgbClr val="FFC000"/>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200" dirty="0">
                    <a:latin typeface="Meiryo UI" panose="020B0604030504040204" pitchFamily="50" charset="-128"/>
                    <a:ea typeface="Meiryo UI" panose="020B0604030504040204" pitchFamily="50" charset="-128"/>
                  </a:rPr>
                  <a:t>他のこども関係等</a:t>
                </a:r>
                <a:endParaRPr kumimoji="1" lang="en-US" altLang="ja-JP" sz="1200" dirty="0">
                  <a:latin typeface="Meiryo UI" panose="020B0604030504040204" pitchFamily="50" charset="-128"/>
                  <a:ea typeface="Meiryo UI" panose="020B0604030504040204" pitchFamily="50" charset="-128"/>
                </a:endParaRPr>
              </a:p>
            </p:txBody>
          </p:sp>
          <p:sp>
            <p:nvSpPr>
              <p:cNvPr id="24" name="矢印: 右 23">
                <a:extLst>
                  <a:ext uri="{FF2B5EF4-FFF2-40B4-BE49-F238E27FC236}">
                    <a16:creationId xmlns:a16="http://schemas.microsoft.com/office/drawing/2014/main" id="{E4CF1256-D30C-4E70-A9B6-68401852B98E}"/>
                  </a:ext>
                </a:extLst>
              </p:cNvPr>
              <p:cNvSpPr/>
              <p:nvPr/>
            </p:nvSpPr>
            <p:spPr>
              <a:xfrm>
                <a:off x="8809299" y="4365097"/>
                <a:ext cx="1644988" cy="1060080"/>
              </a:xfrm>
              <a:prstGeom prst="rightArrow">
                <a:avLst>
                  <a:gd name="adj1" fmla="val 50000"/>
                  <a:gd name="adj2" fmla="val 38299"/>
                </a:avLst>
              </a:prstGeom>
              <a:solidFill>
                <a:schemeClr val="accent5">
                  <a:lumMod val="40000"/>
                  <a:lumOff val="60000"/>
                </a:schemeClr>
              </a:solidFill>
              <a:ln w="28575">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機関支援</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800" dirty="0">
                    <a:solidFill>
                      <a:schemeClr val="tx1"/>
                    </a:solidFill>
                    <a:latin typeface="Meiryo UI" panose="020B0604030504040204" pitchFamily="50" charset="-128"/>
                    <a:ea typeface="Meiryo UI" panose="020B0604030504040204" pitchFamily="50" charset="-128"/>
                  </a:rPr>
                  <a:t>（一般的な質の確保・向上につなげる観点　</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grpSp>
      </p:grpSp>
      <p:sp>
        <p:nvSpPr>
          <p:cNvPr id="6" name="テキスト ボックス 5">
            <a:extLst>
              <a:ext uri="{FF2B5EF4-FFF2-40B4-BE49-F238E27FC236}">
                <a16:creationId xmlns:a16="http://schemas.microsoft.com/office/drawing/2014/main" id="{C6F5BF24-546C-49D8-B533-DCF2A2140D81}"/>
              </a:ext>
            </a:extLst>
          </p:cNvPr>
          <p:cNvSpPr txBox="1"/>
          <p:nvPr/>
        </p:nvSpPr>
        <p:spPr>
          <a:xfrm>
            <a:off x="153162" y="1866255"/>
            <a:ext cx="945931"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現行</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D2885564-873A-45FB-9CD5-5C70592CD95C}"/>
              </a:ext>
            </a:extLst>
          </p:cNvPr>
          <p:cNvSpPr txBox="1"/>
          <p:nvPr/>
        </p:nvSpPr>
        <p:spPr>
          <a:xfrm>
            <a:off x="4999798" y="1872231"/>
            <a:ext cx="3357801"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令和</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年度からのイメージ</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122878BE-FA8D-42E3-9170-17D1CE1BE460}"/>
              </a:ext>
            </a:extLst>
          </p:cNvPr>
          <p:cNvSpPr/>
          <p:nvPr/>
        </p:nvSpPr>
        <p:spPr>
          <a:xfrm>
            <a:off x="311092" y="2304128"/>
            <a:ext cx="4111395" cy="4480295"/>
          </a:xfrm>
          <a:prstGeom prst="roundRect">
            <a:avLst>
              <a:gd name="adj" fmla="val 2742"/>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AE976A6D-315D-4D93-9A2D-4DF26972893C}"/>
              </a:ext>
            </a:extLst>
          </p:cNvPr>
          <p:cNvSpPr/>
          <p:nvPr/>
        </p:nvSpPr>
        <p:spPr>
          <a:xfrm>
            <a:off x="4489217" y="3709826"/>
            <a:ext cx="405997" cy="1691901"/>
          </a:xfrm>
          <a:prstGeom prst="rightArrow">
            <a:avLst>
              <a:gd name="adj1" fmla="val 50000"/>
              <a:gd name="adj2" fmla="val 5473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FDF06B42-4BD9-4CD1-A51C-54B2B721667B}"/>
              </a:ext>
            </a:extLst>
          </p:cNvPr>
          <p:cNvSpPr/>
          <p:nvPr/>
        </p:nvSpPr>
        <p:spPr>
          <a:xfrm>
            <a:off x="506656" y="2387623"/>
            <a:ext cx="1366579" cy="1951129"/>
          </a:xfrm>
          <a:prstGeom prst="roundRect">
            <a:avLst>
              <a:gd name="adj" fmla="val 5250"/>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vert="eaVert" lIns="0" rtlCol="0" anchor="ctr"/>
          <a:lstStyle/>
          <a:p>
            <a:pPr algn="ct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発達障がい者支援センター　</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アクトおおさか</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25C5F9A1-EE5F-43DD-948F-05F3CCB33E1D}"/>
              </a:ext>
            </a:extLst>
          </p:cNvPr>
          <p:cNvSpPr/>
          <p:nvPr/>
        </p:nvSpPr>
        <p:spPr>
          <a:xfrm>
            <a:off x="1429692" y="2702251"/>
            <a:ext cx="367612" cy="140386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kumimoji="1" lang="ja-JP" altLang="en-US" sz="1100" dirty="0">
                <a:latin typeface="Meiryo UI" panose="020B0604030504040204" pitchFamily="50" charset="-128"/>
                <a:ea typeface="Meiryo UI" panose="020B0604030504040204" pitchFamily="50" charset="-128"/>
              </a:rPr>
              <a:t>地域支援マネジャー</a:t>
            </a:r>
          </a:p>
        </p:txBody>
      </p:sp>
      <p:sp>
        <p:nvSpPr>
          <p:cNvPr id="14" name="正方形/長方形 13">
            <a:extLst>
              <a:ext uri="{FF2B5EF4-FFF2-40B4-BE49-F238E27FC236}">
                <a16:creationId xmlns:a16="http://schemas.microsoft.com/office/drawing/2014/main" id="{00E6B772-038B-4275-810A-EDE1780D5290}"/>
              </a:ext>
            </a:extLst>
          </p:cNvPr>
          <p:cNvSpPr/>
          <p:nvPr/>
        </p:nvSpPr>
        <p:spPr>
          <a:xfrm>
            <a:off x="3776890" y="2506371"/>
            <a:ext cx="557050" cy="1837835"/>
          </a:xfrm>
          <a:prstGeom prst="rect">
            <a:avLst/>
          </a:prstGeom>
          <a:solidFill>
            <a:srgbClr val="92D05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Meiryo UI" panose="020B0604030504040204" pitchFamily="50" charset="-128"/>
                <a:ea typeface="Meiryo UI" panose="020B0604030504040204" pitchFamily="50" charset="-128"/>
              </a:rPr>
              <a:t>市町村</a:t>
            </a:r>
          </a:p>
        </p:txBody>
      </p:sp>
      <p:sp>
        <p:nvSpPr>
          <p:cNvPr id="15" name="正方形/長方形 14">
            <a:extLst>
              <a:ext uri="{FF2B5EF4-FFF2-40B4-BE49-F238E27FC236}">
                <a16:creationId xmlns:a16="http://schemas.microsoft.com/office/drawing/2014/main" id="{4A267181-BB56-463D-AFA0-EC3ACA14AD17}"/>
              </a:ext>
            </a:extLst>
          </p:cNvPr>
          <p:cNvSpPr/>
          <p:nvPr/>
        </p:nvSpPr>
        <p:spPr>
          <a:xfrm>
            <a:off x="3776890" y="4691349"/>
            <a:ext cx="557049" cy="1837835"/>
          </a:xfrm>
          <a:prstGeom prst="rect">
            <a:avLst/>
          </a:prstGeom>
          <a:solidFill>
            <a:srgbClr val="FFC00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latin typeface="Meiryo UI" panose="020B0604030504040204" pitchFamily="50" charset="-128"/>
                <a:ea typeface="Meiryo UI" panose="020B0604030504040204" pitchFamily="50" charset="-128"/>
              </a:rPr>
              <a:t>障がい児通所支援事業所</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学　　　　校</a:t>
            </a:r>
          </a:p>
        </p:txBody>
      </p:sp>
      <p:sp>
        <p:nvSpPr>
          <p:cNvPr id="16" name="四角形: 角を丸くする 15">
            <a:extLst>
              <a:ext uri="{FF2B5EF4-FFF2-40B4-BE49-F238E27FC236}">
                <a16:creationId xmlns:a16="http://schemas.microsoft.com/office/drawing/2014/main" id="{6D1F52F6-B2C2-407A-8078-25377CA2A0F5}"/>
              </a:ext>
            </a:extLst>
          </p:cNvPr>
          <p:cNvSpPr/>
          <p:nvPr/>
        </p:nvSpPr>
        <p:spPr>
          <a:xfrm>
            <a:off x="511721" y="4686452"/>
            <a:ext cx="1356447" cy="1951129"/>
          </a:xfrm>
          <a:prstGeom prst="roundRect">
            <a:avLst>
              <a:gd name="adj" fmla="val 5250"/>
            </a:avLst>
          </a:prstGeom>
          <a:solidFill>
            <a:schemeClr val="accent5">
              <a:lumMod val="20000"/>
              <a:lumOff val="80000"/>
            </a:schemeClr>
          </a:solidFill>
          <a:ln w="28575">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vert="eaVert"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発達支援拠点</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　　</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7" name="矢印: 右 16">
            <a:extLst>
              <a:ext uri="{FF2B5EF4-FFF2-40B4-BE49-F238E27FC236}">
                <a16:creationId xmlns:a16="http://schemas.microsoft.com/office/drawing/2014/main" id="{7C2A4664-C31D-4134-90BF-13B0524AC73D}"/>
              </a:ext>
            </a:extLst>
          </p:cNvPr>
          <p:cNvSpPr/>
          <p:nvPr/>
        </p:nvSpPr>
        <p:spPr>
          <a:xfrm>
            <a:off x="1957086" y="4896131"/>
            <a:ext cx="1743873" cy="1318645"/>
          </a:xfrm>
          <a:prstGeom prst="rightArrow">
            <a:avLst>
              <a:gd name="adj1" fmla="val 50000"/>
              <a:gd name="adj2" fmla="val 32691"/>
            </a:avLst>
          </a:prstGeom>
          <a:solidFill>
            <a:schemeClr val="accent5">
              <a:lumMod val="20000"/>
              <a:lumOff val="80000"/>
            </a:schemeClr>
          </a:solidFill>
          <a:ln w="28575">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機関支援</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136B60B8-03C2-476A-8992-093BE395696D}"/>
              </a:ext>
            </a:extLst>
          </p:cNvPr>
          <p:cNvSpPr/>
          <p:nvPr/>
        </p:nvSpPr>
        <p:spPr>
          <a:xfrm>
            <a:off x="297312" y="588507"/>
            <a:ext cx="11494997" cy="1178429"/>
          </a:xfrm>
          <a:prstGeom prst="rect">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t"/>
          <a:lstStyle/>
          <a:p>
            <a:pPr marL="182563" indent="-182563">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発達支援拠点を発達障がい者支援センターとして指定し、各圏域のセンター（圏域センター）に位置づける。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71463" indent="-271463">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圏域センターに地域支援マネジャーを配置し、培ってきた発達障がい児支援の専門性を発揮し、事業所等の困難ケースへの支援を行うとともに、児童発達支援センター等と連携・協働し、障がい児通所支援事業所等へ機関支援等を実施</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71463" indent="-271463">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中核センターであるアクトおおさかと圏域センターで地域支援体制マネジメントチームを組織し、相互連携による地域支援機能の強化を図る</a:t>
            </a:r>
          </a:p>
        </p:txBody>
      </p:sp>
      <p:sp>
        <p:nvSpPr>
          <p:cNvPr id="13" name="矢印: 右 12">
            <a:extLst>
              <a:ext uri="{FF2B5EF4-FFF2-40B4-BE49-F238E27FC236}">
                <a16:creationId xmlns:a16="http://schemas.microsoft.com/office/drawing/2014/main" id="{FBCA30D0-D55D-4CAA-A47B-C15961D033C2}"/>
              </a:ext>
            </a:extLst>
          </p:cNvPr>
          <p:cNvSpPr/>
          <p:nvPr/>
        </p:nvSpPr>
        <p:spPr>
          <a:xfrm>
            <a:off x="1999995" y="2813706"/>
            <a:ext cx="1700964" cy="1278693"/>
          </a:xfrm>
          <a:prstGeom prst="rightArrow">
            <a:avLst>
              <a:gd name="adj1" fmla="val 50000"/>
              <a:gd name="adj2" fmla="val 31993"/>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市町村支援</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体制整備支援</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39" name="スライド番号プレースホルダー 38">
            <a:extLst>
              <a:ext uri="{FF2B5EF4-FFF2-40B4-BE49-F238E27FC236}">
                <a16:creationId xmlns:a16="http://schemas.microsoft.com/office/drawing/2014/main" id="{6A8C289A-B0BC-445B-BCFA-F81E3F331D9B}"/>
              </a:ext>
            </a:extLst>
          </p:cNvPr>
          <p:cNvSpPr>
            <a:spLocks noGrp="1"/>
          </p:cNvSpPr>
          <p:nvPr>
            <p:ph type="sldNum" sz="quarter" idx="12"/>
          </p:nvPr>
        </p:nvSpPr>
        <p:spPr>
          <a:xfrm>
            <a:off x="9411665" y="6379346"/>
            <a:ext cx="2743200" cy="365125"/>
          </a:xfrm>
        </p:spPr>
        <p:txBody>
          <a:bodyPr/>
          <a:lstStyle/>
          <a:p>
            <a:fld id="{625FD7CF-31EA-4C83-92AF-182EC0286469}" type="slidenum">
              <a:rPr kumimoji="1" lang="ja-JP" altLang="en-US" sz="1400" smtClean="0">
                <a:latin typeface="Meiryo UI" panose="020B0604030504040204" pitchFamily="50" charset="-128"/>
                <a:ea typeface="Meiryo UI" panose="020B0604030504040204" pitchFamily="50" charset="-128"/>
              </a:rPr>
              <a:t>9</a:t>
            </a:fld>
            <a:endParaRPr kumimoji="1" lang="ja-JP" altLang="en-US" sz="1400" dirty="0">
              <a:latin typeface="Meiryo UI" panose="020B0604030504040204" pitchFamily="50" charset="-128"/>
              <a:ea typeface="Meiryo UI" panose="020B0604030504040204" pitchFamily="50" charset="-128"/>
            </a:endParaRPr>
          </a:p>
        </p:txBody>
      </p:sp>
      <p:sp>
        <p:nvSpPr>
          <p:cNvPr id="42" name="タイトル 1">
            <a:extLst>
              <a:ext uri="{FF2B5EF4-FFF2-40B4-BE49-F238E27FC236}">
                <a16:creationId xmlns:a16="http://schemas.microsoft.com/office/drawing/2014/main" id="{24884C86-4D8C-476B-B0D4-3C132B4E72B1}"/>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８．現状を踏まえて考えられる方策～大阪型の障がい児支援体制の充実・強化方針（案）～</a:t>
            </a:r>
          </a:p>
        </p:txBody>
      </p:sp>
      <p:sp>
        <p:nvSpPr>
          <p:cNvPr id="5" name="テキスト ボックス 4">
            <a:extLst>
              <a:ext uri="{FF2B5EF4-FFF2-40B4-BE49-F238E27FC236}">
                <a16:creationId xmlns:a16="http://schemas.microsoft.com/office/drawing/2014/main" id="{B7CC4FAF-D6D4-4EAC-9362-4C8240A1B141}"/>
              </a:ext>
            </a:extLst>
          </p:cNvPr>
          <p:cNvSpPr txBox="1"/>
          <p:nvPr/>
        </p:nvSpPr>
        <p:spPr>
          <a:xfrm>
            <a:off x="2043711" y="5555453"/>
            <a:ext cx="1414262" cy="338554"/>
          </a:xfrm>
          <a:prstGeom prst="rect">
            <a:avLst/>
          </a:prstGeom>
          <a:noFill/>
        </p:spPr>
        <p:txBody>
          <a:bodyPr wrap="square" rtlCol="0">
            <a:spAutoFit/>
          </a:bodyPr>
          <a:lstStyle/>
          <a:p>
            <a:r>
              <a:rPr kumimoji="1" lang="ja-JP" altLang="en-US" sz="800" dirty="0"/>
              <a:t>⇒発達障がいに特化した個別療育のノウハウを活用</a:t>
            </a:r>
          </a:p>
        </p:txBody>
      </p:sp>
    </p:spTree>
    <p:extLst>
      <p:ext uri="{BB962C8B-B14F-4D97-AF65-F5344CB8AC3E}">
        <p14:creationId xmlns:p14="http://schemas.microsoft.com/office/powerpoint/2010/main" val="26948498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6283</TotalTime>
  <Words>6968</Words>
  <Application>Microsoft Office PowerPoint</Application>
  <PresentationFormat>ワイド画面</PresentationFormat>
  <Paragraphs>620</Paragraphs>
  <Slides>24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24</vt:i4>
      </vt:variant>
    </vt:vector>
  </HeadingPairs>
  <TitlesOfParts>
    <vt:vector size="31" baseType="lpstr">
      <vt:lpstr>HGSｺﾞｼｯｸM</vt:lpstr>
      <vt:lpstr>Meiryo UI</vt:lpstr>
      <vt:lpstr>游ゴシック</vt:lpstr>
      <vt:lpstr>游ゴシック Light</vt:lpstr>
      <vt:lpstr>Arial</vt:lpstr>
      <vt:lpstr>Wingdings</vt:lpstr>
      <vt:lpstr>Office テーマ</vt:lpstr>
      <vt:lpstr>発達支援拠点及び 発達障がい者支援センターのあり方について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内藤　友恵</dc:creator>
  <cp:lastModifiedBy>内藤　友恵</cp:lastModifiedBy>
  <cp:revision>478</cp:revision>
  <cp:lastPrinted>2024-07-30T01:37:43Z</cp:lastPrinted>
  <dcterms:created xsi:type="dcterms:W3CDTF">2023-12-18T12:09:19Z</dcterms:created>
  <dcterms:modified xsi:type="dcterms:W3CDTF">2024-08-01T07:32:25Z</dcterms:modified>
</cp:coreProperties>
</file>