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3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385723"/>
    <a:srgbClr val="05338E"/>
    <a:srgbClr val="103185"/>
    <a:srgbClr val="4761A1"/>
    <a:srgbClr val="66BAB7"/>
    <a:srgbClr val="FFCCFF"/>
    <a:srgbClr val="FF6600"/>
    <a:srgbClr val="FFFFD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05" y="62"/>
      </p:cViewPr>
      <p:guideLst>
        <p:guide orient="horz" pos="3120"/>
        <p:guide pos="2160"/>
        <p:guide pos="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0F3F-B75E-4D18-9046-66CB6662789E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D96B2-AD92-4488-AC50-1B3A41796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FD96B2-AD92-4488-AC50-1B3A417966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5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38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92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6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63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80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0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91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39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81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2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75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5C68-F5E2-4E88-8181-F5D87881D696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89F09-B906-47F1-940C-1F4F72C2D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28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biz-id.go.jp/top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正方形/長方形 229"/>
          <p:cNvSpPr/>
          <p:nvPr/>
        </p:nvSpPr>
        <p:spPr>
          <a:xfrm>
            <a:off x="-51233" y="302460"/>
            <a:ext cx="28905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08000"/>
            <a:r>
              <a:rPr lang="ja-JP" altLang="en-US" sz="1200" spc="150">
                <a:latin typeface="メイリオ" panose="020B0604030504040204" pitchFamily="50" charset="-128"/>
                <a:ea typeface="メイリオ" panose="020B0604030504040204" pitchFamily="50" charset="-128"/>
              </a:rPr>
              <a:t>募集情報等提供事業者の皆</a:t>
            </a:r>
            <a:r>
              <a:rPr lang="ja-JP" altLang="en-US" sz="1200" spc="15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さま</a:t>
            </a:r>
            <a:r>
              <a:rPr lang="ja-JP" altLang="en-US" sz="1200" spc="150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</a:p>
        </p:txBody>
      </p:sp>
      <p:sp>
        <p:nvSpPr>
          <p:cNvPr id="269" name="正方形/長方形 268"/>
          <p:cNvSpPr/>
          <p:nvPr/>
        </p:nvSpPr>
        <p:spPr>
          <a:xfrm>
            <a:off x="0" y="253587"/>
            <a:ext cx="6858000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bIns="36000" rtlCol="0" anchor="t"/>
          <a:lstStyle/>
          <a:p>
            <a:pPr algn="ctr"/>
            <a:endParaRPr lang="en-US" altLang="ja-JP" sz="1600" b="1" spc="15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0" name="正方形/長方形 279"/>
          <p:cNvSpPr/>
          <p:nvPr/>
        </p:nvSpPr>
        <p:spPr>
          <a:xfrm>
            <a:off x="99000" y="36000"/>
            <a:ext cx="6480000" cy="186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-108000">
              <a:lnSpc>
                <a:spcPct val="110000"/>
              </a:lnSpc>
            </a:pPr>
            <a:r>
              <a:rPr lang="ja-JP" altLang="en-US" sz="1100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大阪府所管の介護</a:t>
            </a:r>
            <a:r>
              <a:rPr lang="ja-JP" altLang="en-US" sz="1100" spc="200">
                <a:latin typeface="メイリオ" panose="020B0604030504040204" pitchFamily="50" charset="-128"/>
                <a:ea typeface="メイリオ" panose="020B0604030504040204" pitchFamily="50" charset="-128"/>
              </a:rPr>
              <a:t>保険施設・介護保険事業所の</a:t>
            </a:r>
            <a:r>
              <a:rPr lang="ja-JP" altLang="en-US" sz="1100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皆さま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189000" y="1412043"/>
            <a:ext cx="6480000" cy="554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676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spc="1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●本システムは、</a:t>
            </a:r>
            <a:r>
              <a:rPr lang="en-US" altLang="ja-JP" sz="1300" b="1" spc="10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300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300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（プライム）よりログイン</a:t>
            </a:r>
            <a:r>
              <a:rPr lang="ja-JP" altLang="en-US" sz="1300" b="1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いただきます。</a:t>
            </a:r>
            <a:endParaRPr lang="ja-JP" altLang="ja-JP" sz="1300" b="1" spc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D1322D-61DA-B08F-AB08-A2068D840515}"/>
              </a:ext>
            </a:extLst>
          </p:cNvPr>
          <p:cNvSpPr/>
          <p:nvPr/>
        </p:nvSpPr>
        <p:spPr>
          <a:xfrm>
            <a:off x="192204" y="7143460"/>
            <a:ext cx="6480000" cy="554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676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en-US" altLang="ja-JP" sz="1300" b="1" spc="100" err="1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は電子申請届出システム以外の</a:t>
            </a:r>
            <a:r>
              <a:rPr lang="ja-JP" altLang="en-US" sz="1300" b="1" spc="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省庁・自治体サービスでもご活用</a:t>
            </a:r>
            <a:r>
              <a:rPr lang="ja-JP" altLang="en-US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いただけます。</a:t>
            </a:r>
            <a:endParaRPr lang="ja-JP" altLang="ja-JP" sz="1300" b="1" spc="1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B6A3766-3397-22AD-1B1E-2B4FBEE459DE}"/>
              </a:ext>
            </a:extLst>
          </p:cNvPr>
          <p:cNvSpPr txBox="1"/>
          <p:nvPr/>
        </p:nvSpPr>
        <p:spPr>
          <a:xfrm>
            <a:off x="361204" y="1911836"/>
            <a:ext cx="62970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0" i="0" dirty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11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lang="ja-JP" altLang="en-US" sz="1100" b="1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法人・個人事業主向け共通認証システム</a:t>
            </a:r>
            <a:r>
              <a:rPr lang="ja-JP" altLang="en-US" sz="11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b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10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を取得すると、一つの</a:t>
            </a:r>
            <a:r>
              <a:rPr lang="en-US" altLang="ja-JP" sz="11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11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・パスワードで、複数の行政サービスにログインできます。</a:t>
            </a:r>
            <a:b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本システムのログインの際にも、</a:t>
            </a:r>
            <a:r>
              <a:rPr lang="en-US" altLang="ja-JP" sz="11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アカウントをご使用いただきます。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本システムでご利用できる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ビズ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のアカウント種類は、 「</a:t>
            </a:r>
            <a:r>
              <a:rPr lang="en-US" altLang="ja-JP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プライム」と「</a:t>
            </a:r>
            <a:r>
              <a:rPr lang="en-US" altLang="ja-JP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メンバー」のみになります。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EFA0237-B939-C4E7-6C83-F4561C84D225}"/>
              </a:ext>
            </a:extLst>
          </p:cNvPr>
          <p:cNvSpPr/>
          <p:nvPr/>
        </p:nvSpPr>
        <p:spPr>
          <a:xfrm>
            <a:off x="178236" y="4981764"/>
            <a:ext cx="64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676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en-US" altLang="ja-JP" sz="1300" b="1" spc="100" err="1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300" b="1" spc="1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（プライム）の申請の流れ</a:t>
            </a:r>
            <a:endParaRPr lang="ja-JP" altLang="ja-JP" sz="1300" b="1" spc="10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AACAAE-0F6A-85F9-7045-BA190B5FE423}"/>
              </a:ext>
            </a:extLst>
          </p:cNvPr>
          <p:cNvSpPr/>
          <p:nvPr/>
        </p:nvSpPr>
        <p:spPr>
          <a:xfrm>
            <a:off x="178236" y="2790875"/>
            <a:ext cx="648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67674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ja-JP" sz="1300" b="1" spc="10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36CDDF-05F8-268A-2D41-569F14025278}"/>
              </a:ext>
            </a:extLst>
          </p:cNvPr>
          <p:cNvSpPr txBox="1"/>
          <p:nvPr/>
        </p:nvSpPr>
        <p:spPr>
          <a:xfrm>
            <a:off x="361892" y="5265375"/>
            <a:ext cx="62171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本システムの利用のためには、まず</a:t>
            </a:r>
            <a:r>
              <a:rPr lang="en-US" altLang="ja-JP" sz="1100" b="0" i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プライムの申請が必要です。</a:t>
            </a:r>
            <a:endParaRPr lang="en-US" altLang="ja-JP" sz="1100" b="0" i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b="0" i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メンバーのアカウントは、</a:t>
            </a:r>
            <a:r>
              <a:rPr lang="en-US" altLang="ja-JP" sz="1100" b="0" i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プライムが作成します。）</a:t>
            </a:r>
            <a:endParaRPr lang="en-US" altLang="ja-JP" sz="1100" b="0" i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100" b="0" i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lang="en-US" altLang="ja-JP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lang="ja-JP" altLang="en-US" sz="1100" b="0" i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プライムの申請の流れは以下の通りです。</a:t>
            </a:r>
            <a:endParaRPr kumimoji="1" lang="en-US" altLang="ja-JP" sz="11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err="1"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kumimoji="1" lang="en-US" altLang="ja-JP" sz="1100"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kumimoji="1" lang="ja-JP" altLang="en-US" sz="1100">
                <a:latin typeface="メイリオ" panose="020B0604030504040204" pitchFamily="50" charset="-128"/>
                <a:ea typeface="メイリオ" panose="020B0604030504040204" pitchFamily="50" charset="-128"/>
              </a:rPr>
              <a:t>プライムは書類審査が必要であり、</a:t>
            </a:r>
            <a:r>
              <a:rPr kumimoji="1" lang="ja-JP" altLang="en-US" sz="1100" b="1">
                <a:latin typeface="メイリオ" panose="020B0604030504040204" pitchFamily="50" charset="-128"/>
                <a:ea typeface="メイリオ" panose="020B0604030504040204" pitchFamily="50" charset="-128"/>
              </a:rPr>
              <a:t>審査期間は原則、２週間以内のため、予め</a:t>
            </a:r>
            <a:r>
              <a:rPr kumimoji="1" lang="en-US" altLang="ja-JP" sz="1100" b="1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kumimoji="1" lang="ja-JP" altLang="en-US" sz="1100" b="1">
                <a:latin typeface="メイリオ" panose="020B0604030504040204" pitchFamily="50" charset="-128"/>
                <a:ea typeface="メイリオ" panose="020B0604030504040204" pitchFamily="50" charset="-128"/>
              </a:rPr>
              <a:t>を取得しておくことをお勧めします！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B0538B1-4E7A-2398-5F34-EF4606388DD1}"/>
              </a:ext>
            </a:extLst>
          </p:cNvPr>
          <p:cNvSpPr txBox="1"/>
          <p:nvPr/>
        </p:nvSpPr>
        <p:spPr>
          <a:xfrm>
            <a:off x="178236" y="8967731"/>
            <a:ext cx="64465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>
                <a:solidFill>
                  <a:srgbClr val="38572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●詳細については</a:t>
            </a:r>
            <a:r>
              <a:rPr kumimoji="1" lang="ja-JP" altLang="en-US" sz="13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デジタル庁 </a:t>
            </a:r>
            <a:r>
              <a:rPr kumimoji="1" lang="en-US" altLang="ja-JP" sz="1300" b="1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kumimoji="1" lang="en-US" altLang="ja-JP" sz="13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kumimoji="1" lang="ja-JP" altLang="en-US" sz="13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ホームページ（</a:t>
            </a:r>
            <a:r>
              <a:rPr kumimoji="1" lang="en-US" altLang="ja-JP" sz="13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https://gbiz-id.go.jp/top/</a:t>
            </a:r>
            <a:r>
              <a:rPr kumimoji="1" lang="ja-JP" altLang="en-US" sz="13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）をご参照</a:t>
            </a:r>
            <a:r>
              <a:rPr kumimoji="1" lang="ja-JP" altLang="en-US" sz="1300" b="1">
                <a:solidFill>
                  <a:srgbClr val="38572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300" b="1">
              <a:solidFill>
                <a:srgbClr val="38572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B759297-2EA8-B591-E008-FECB0246F998}"/>
              </a:ext>
            </a:extLst>
          </p:cNvPr>
          <p:cNvSpPr txBox="1"/>
          <p:nvPr/>
        </p:nvSpPr>
        <p:spPr>
          <a:xfrm>
            <a:off x="244907" y="7724285"/>
            <a:ext cx="57953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1100" err="1">
                <a:latin typeface="メイリオ" panose="020B0604030504040204" pitchFamily="50" charset="-128"/>
                <a:ea typeface="メイリオ" panose="020B0604030504040204" pitchFamily="50" charset="-128"/>
              </a:rPr>
              <a:t>gBiz</a:t>
            </a:r>
            <a:r>
              <a:rPr kumimoji="1" lang="en-US" altLang="ja-JP" sz="1100">
                <a:latin typeface="メイリオ" panose="020B0604030504040204" pitchFamily="50" charset="-128"/>
                <a:ea typeface="メイリオ" panose="020B0604030504040204" pitchFamily="50" charset="-128"/>
              </a:rPr>
              <a:t> ID</a:t>
            </a:r>
            <a:r>
              <a:rPr kumimoji="1" lang="ja-JP" altLang="en-US" sz="1100"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を活用して利用できる代表的な省庁サービス</a:t>
            </a:r>
            <a:r>
              <a:rPr kumimoji="1" lang="en-US" altLang="ja-JP" sz="110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100">
                <a:latin typeface="メイリオ" panose="020B0604030504040204" pitchFamily="50" charset="-128"/>
                <a:ea typeface="メイリオ" panose="020B0604030504040204" pitchFamily="50" charset="-128"/>
              </a:rPr>
              <a:t>（令和５年８月時点）</a:t>
            </a:r>
          </a:p>
        </p:txBody>
      </p:sp>
      <p:grpSp>
        <p:nvGrpSpPr>
          <p:cNvPr id="247" name="グループ化 246">
            <a:extLst>
              <a:ext uri="{FF2B5EF4-FFF2-40B4-BE49-F238E27FC236}">
                <a16:creationId xmlns:a16="http://schemas.microsoft.com/office/drawing/2014/main" id="{C566954E-35EB-922E-2839-FC72E2A87C6D}"/>
              </a:ext>
            </a:extLst>
          </p:cNvPr>
          <p:cNvGrpSpPr/>
          <p:nvPr/>
        </p:nvGrpSpPr>
        <p:grpSpPr>
          <a:xfrm>
            <a:off x="74710" y="8017787"/>
            <a:ext cx="6722892" cy="725716"/>
            <a:chOff x="189000" y="7804376"/>
            <a:chExt cx="6722892" cy="725716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26A1EFDC-CA8A-1A31-38BC-9E485D56A5E4}"/>
                </a:ext>
              </a:extLst>
            </p:cNvPr>
            <p:cNvSpPr/>
            <p:nvPr/>
          </p:nvSpPr>
          <p:spPr>
            <a:xfrm>
              <a:off x="1543302" y="7810092"/>
              <a:ext cx="1296000" cy="720000"/>
            </a:xfrm>
            <a:prstGeom prst="roundRect">
              <a:avLst/>
            </a:prstGeom>
            <a:solidFill>
              <a:srgbClr val="70AD47">
                <a:alpha val="80000"/>
              </a:srgbClr>
            </a:solidFill>
            <a:ln w="190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厚生労働省</a:t>
              </a:r>
              <a:endParaRPr kumimoji="1" lang="en-US" altLang="ja-JP"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「雇用関係助成金ポータル」</a:t>
              </a:r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E50A630B-FBA0-7653-DB7F-112D755BC728}"/>
                </a:ext>
              </a:extLst>
            </p:cNvPr>
            <p:cNvSpPr/>
            <p:nvPr/>
          </p:nvSpPr>
          <p:spPr>
            <a:xfrm>
              <a:off x="189000" y="7810092"/>
              <a:ext cx="1296000" cy="720000"/>
            </a:xfrm>
            <a:prstGeom prst="roundRect">
              <a:avLst/>
            </a:prstGeom>
            <a:solidFill>
              <a:srgbClr val="70AD47">
                <a:alpha val="80000"/>
              </a:srgbClr>
            </a:solidFill>
            <a:ln w="190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日本年金機構</a:t>
              </a:r>
              <a:endParaRPr kumimoji="1" lang="en-US" altLang="ja-JP"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「社会保険手続きの電子申請」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ED02BA62-4B33-DECF-BA02-9A4EE7D3532A}"/>
                </a:ext>
              </a:extLst>
            </p:cNvPr>
            <p:cNvSpPr/>
            <p:nvPr/>
          </p:nvSpPr>
          <p:spPr>
            <a:xfrm>
              <a:off x="4256318" y="7810092"/>
              <a:ext cx="1296000" cy="720000"/>
            </a:xfrm>
            <a:prstGeom prst="roundRect">
              <a:avLst/>
            </a:prstGeom>
            <a:solidFill>
              <a:srgbClr val="70AD47">
                <a:alpha val="80000"/>
              </a:srgbClr>
            </a:solidFill>
            <a:ln w="190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中小企業庁</a:t>
              </a:r>
              <a:endParaRPr kumimoji="1" lang="en-US" altLang="ja-JP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「中小企業者認定・融資電子申請システム</a:t>
              </a:r>
              <a:r>
                <a:rPr kumimoji="1" lang="en-US" altLang="ja-JP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(SN</a:t>
              </a:r>
              <a:r>
                <a:rPr kumimoji="1" lang="ja-JP" altLang="en-US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ポータル</a:t>
              </a:r>
              <a:r>
                <a:rPr kumimoji="1" lang="en-US" altLang="ja-JP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9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」</a:t>
              </a: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02804CF1-F534-B886-7BDD-820A517EB92F}"/>
                </a:ext>
              </a:extLst>
            </p:cNvPr>
            <p:cNvSpPr/>
            <p:nvPr/>
          </p:nvSpPr>
          <p:spPr>
            <a:xfrm>
              <a:off x="5615892" y="7804376"/>
              <a:ext cx="1296000" cy="720000"/>
            </a:xfrm>
            <a:prstGeom prst="roundRect">
              <a:avLst/>
            </a:prstGeom>
            <a:solidFill>
              <a:srgbClr val="70AD47">
                <a:alpha val="80000"/>
              </a:srgbClr>
            </a:solidFill>
            <a:ln w="190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中小企業庁</a:t>
              </a:r>
              <a:endParaRPr kumimoji="1" lang="en-US" altLang="ja-JP"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kumimoji="1" lang="en-US" altLang="ja-JP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IT</a:t>
              </a:r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導入補助金</a:t>
              </a:r>
              <a:r>
                <a:rPr kumimoji="1" lang="en-US" altLang="ja-JP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2023</a:t>
              </a:r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」</a:t>
              </a:r>
            </a:p>
          </p:txBody>
        </p:sp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1ACEF63E-F5AF-A322-B0E4-16F18B9B15DB}"/>
                </a:ext>
              </a:extLst>
            </p:cNvPr>
            <p:cNvSpPr/>
            <p:nvPr/>
          </p:nvSpPr>
          <p:spPr>
            <a:xfrm>
              <a:off x="2897604" y="7810092"/>
              <a:ext cx="1296000" cy="720000"/>
            </a:xfrm>
            <a:prstGeom prst="roundRect">
              <a:avLst/>
            </a:prstGeom>
            <a:solidFill>
              <a:srgbClr val="70AD47">
                <a:alpha val="80000"/>
              </a:srgbClr>
            </a:solidFill>
            <a:ln w="19050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厚生労働省</a:t>
              </a:r>
              <a:endParaRPr kumimoji="1" lang="en-US" altLang="ja-JP"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「食品衛生申請等システム」</a:t>
              </a:r>
            </a:p>
          </p:txBody>
        </p:sp>
      </p:grpSp>
      <p:pic>
        <p:nvPicPr>
          <p:cNvPr id="232" name="図 231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35CA91A8-7267-BAA6-62A1-1AE24EA311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555" y="3081851"/>
            <a:ext cx="3600000" cy="17059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C6C0867D-E1BD-582F-1795-36354334A87D}"/>
              </a:ext>
            </a:extLst>
          </p:cNvPr>
          <p:cNvSpPr txBox="1"/>
          <p:nvPr/>
        </p:nvSpPr>
        <p:spPr>
          <a:xfrm>
            <a:off x="1605716" y="2839819"/>
            <a:ext cx="3240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8676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spc="10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spc="100">
                <a:latin typeface="メイリオ" panose="020B0604030504040204" pitchFamily="50" charset="-128"/>
                <a:ea typeface="メイリオ" panose="020B0604030504040204" pitchFamily="50" charset="-128"/>
              </a:rPr>
              <a:t>本システムのログイン画面イメージ</a:t>
            </a:r>
            <a:r>
              <a:rPr lang="en-US" altLang="ja-JP" sz="1100" spc="10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ja-JP" sz="1100" spc="1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46" name="グループ化 245">
            <a:extLst>
              <a:ext uri="{FF2B5EF4-FFF2-40B4-BE49-F238E27FC236}">
                <a16:creationId xmlns:a16="http://schemas.microsoft.com/office/drawing/2014/main" id="{6FB68647-7163-E1FA-51B2-CB2EB4D13891}"/>
              </a:ext>
            </a:extLst>
          </p:cNvPr>
          <p:cNvGrpSpPr/>
          <p:nvPr/>
        </p:nvGrpSpPr>
        <p:grpSpPr>
          <a:xfrm>
            <a:off x="244907" y="343862"/>
            <a:ext cx="6367396" cy="892552"/>
            <a:chOff x="359207" y="343862"/>
            <a:chExt cx="6367396" cy="89255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FA1C1DA-841A-1D9C-404F-5D18D2355C79}"/>
                </a:ext>
              </a:extLst>
            </p:cNvPr>
            <p:cNvSpPr txBox="1"/>
            <p:nvPr/>
          </p:nvSpPr>
          <p:spPr>
            <a:xfrm>
              <a:off x="359207" y="343862"/>
              <a:ext cx="5959586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b="1" spc="15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「電子申請届出システム</a:t>
              </a:r>
              <a:r>
                <a:rPr lang="ja-JP" altLang="en-US" sz="1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」</a:t>
              </a:r>
              <a:r>
                <a:rPr lang="ja-JP" altLang="en-US" sz="1800" b="1" spc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のご利用のためには、</a:t>
              </a:r>
              <a:endParaRPr lang="en-US" altLang="ja-JP" sz="1800" b="1" spc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800" b="1" spc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デジタル庁　</a:t>
              </a:r>
              <a:r>
                <a:rPr lang="en-US" altLang="ja-JP" sz="1800" b="1" spc="100" dirty="0" err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gBiz</a:t>
              </a:r>
              <a:r>
                <a:rPr lang="en-US" altLang="ja-JP" sz="1800" b="1" spc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ID</a:t>
              </a:r>
              <a:r>
                <a:rPr lang="ja-JP" altLang="en-US" sz="1800" b="1" spc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の取得が必要です。</a:t>
              </a:r>
              <a:endParaRPr lang="en-US" altLang="ja-JP" sz="1800" b="1" spc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400" b="1" spc="100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取得に２週間程度かかるため、事前にご取得ください！</a:t>
              </a:r>
              <a:endParaRPr lang="en-US" altLang="ja-JP" sz="1100" b="1" spc="150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5" name="図 244" descr="アイコン&#10;&#10;自動的に生成された説明">
              <a:extLst>
                <a:ext uri="{FF2B5EF4-FFF2-40B4-BE49-F238E27FC236}">
                  <a16:creationId xmlns:a16="http://schemas.microsoft.com/office/drawing/2014/main" id="{038BA3FC-1717-E5E7-802F-9511C8AE5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6603" y="397837"/>
              <a:ext cx="720000" cy="720000"/>
            </a:xfrm>
            <a:prstGeom prst="rect">
              <a:avLst/>
            </a:prstGeom>
          </p:spPr>
        </p:pic>
      </p:grpSp>
      <p:pic>
        <p:nvPicPr>
          <p:cNvPr id="250" name="図 249" descr="QR コード&#10;&#10;自動的に生成された説明">
            <a:extLst>
              <a:ext uri="{FF2B5EF4-FFF2-40B4-BE49-F238E27FC236}">
                <a16:creationId xmlns:a16="http://schemas.microsoft.com/office/drawing/2014/main" id="{B52B0A93-6C0D-3237-C75F-F45E7DB7B7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233" y="8853952"/>
            <a:ext cx="720000" cy="7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59" name="グループ化 258">
            <a:extLst>
              <a:ext uri="{FF2B5EF4-FFF2-40B4-BE49-F238E27FC236}">
                <a16:creationId xmlns:a16="http://schemas.microsoft.com/office/drawing/2014/main" id="{4AD6B380-B2A3-0B1B-090A-9FAB93C4465D}"/>
              </a:ext>
            </a:extLst>
          </p:cNvPr>
          <p:cNvGrpSpPr/>
          <p:nvPr/>
        </p:nvGrpSpPr>
        <p:grpSpPr>
          <a:xfrm>
            <a:off x="99000" y="6258821"/>
            <a:ext cx="6660000" cy="726951"/>
            <a:chOff x="99000" y="6258821"/>
            <a:chExt cx="6660000" cy="726951"/>
          </a:xfrm>
        </p:grpSpPr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C8ED2B24-5548-1E92-7A2D-67355AC8EFBF}"/>
                </a:ext>
              </a:extLst>
            </p:cNvPr>
            <p:cNvSpPr/>
            <p:nvPr/>
          </p:nvSpPr>
          <p:spPr>
            <a:xfrm>
              <a:off x="99000" y="6262611"/>
              <a:ext cx="111258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アカウント申請に必要なものを準備する</a:t>
              </a:r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AD2D3B2A-1700-F312-4576-8A68B40B8B07}"/>
                </a:ext>
              </a:extLst>
            </p:cNvPr>
            <p:cNvSpPr/>
            <p:nvPr/>
          </p:nvSpPr>
          <p:spPr>
            <a:xfrm>
              <a:off x="1370710" y="6259506"/>
              <a:ext cx="97200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パソコンにて</a:t>
              </a:r>
              <a:r>
                <a:rPr lang="en-US" altLang="ja-JP" sz="1000" b="0" i="0" err="1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gBiz</a:t>
              </a:r>
              <a:r>
                <a:rPr lang="en-US" altLang="ja-JP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 ID</a:t>
              </a:r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プライム申請書を作成する</a:t>
              </a:r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54B04F5B-41D0-E41A-71A0-AC4C24ABBF8C}"/>
                </a:ext>
              </a:extLst>
            </p:cNvPr>
            <p:cNvSpPr/>
            <p:nvPr/>
          </p:nvSpPr>
          <p:spPr>
            <a:xfrm>
              <a:off x="2498354" y="6265772"/>
              <a:ext cx="97200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申請書を印刷し・押印する</a:t>
              </a: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B9E8CF95-8CC5-62A5-FE6D-D442FEA84D11}"/>
                </a:ext>
              </a:extLst>
            </p:cNvPr>
            <p:cNvSpPr/>
            <p:nvPr/>
          </p:nvSpPr>
          <p:spPr>
            <a:xfrm>
              <a:off x="3625998" y="6258821"/>
              <a:ext cx="97200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申請書と印鑑　（登録）証明書を郵送する</a:t>
              </a:r>
            </a:p>
          </p:txBody>
        </p:sp>
        <p:sp>
          <p:nvSpPr>
            <p:cNvPr id="238" name="正方形/長方形 237">
              <a:extLst>
                <a:ext uri="{FF2B5EF4-FFF2-40B4-BE49-F238E27FC236}">
                  <a16:creationId xmlns:a16="http://schemas.microsoft.com/office/drawing/2014/main" id="{B50E2F6A-7A34-D720-A0F6-ACE9A2A81487}"/>
                </a:ext>
              </a:extLst>
            </p:cNvPr>
            <p:cNvSpPr/>
            <p:nvPr/>
          </p:nvSpPr>
          <p:spPr>
            <a:xfrm>
              <a:off x="4753642" y="6258821"/>
              <a:ext cx="97200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0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審査完了　メール受取り</a:t>
              </a:r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DD00B9B9-043B-C76E-7BBA-6EB396724D44}"/>
                </a:ext>
              </a:extLst>
            </p:cNvPr>
            <p:cNvSpPr/>
            <p:nvPr/>
          </p:nvSpPr>
          <p:spPr>
            <a:xfrm>
              <a:off x="5859000" y="6265772"/>
              <a:ext cx="900000" cy="720000"/>
            </a:xfrm>
            <a:prstGeom prst="rect">
              <a:avLst/>
            </a:prstGeom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/>
              <a:r>
                <a:rPr lang="ja-JP" altLang="en-US" sz="1000" b="1" i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パスワード登録完了</a:t>
              </a:r>
            </a:p>
          </p:txBody>
        </p:sp>
        <p:cxnSp>
          <p:nvCxnSpPr>
            <p:cNvPr id="252" name="直線矢印コネクタ 251">
              <a:extLst>
                <a:ext uri="{FF2B5EF4-FFF2-40B4-BE49-F238E27FC236}">
                  <a16:creationId xmlns:a16="http://schemas.microsoft.com/office/drawing/2014/main" id="{FC91289A-6217-5A0B-3B12-DACB46BC9F88}"/>
                </a:ext>
              </a:extLst>
            </p:cNvPr>
            <p:cNvCxnSpPr>
              <a:stCxn id="233" idx="3"/>
              <a:endCxn id="235" idx="1"/>
            </p:cNvCxnSpPr>
            <p:nvPr/>
          </p:nvCxnSpPr>
          <p:spPr>
            <a:xfrm flipV="1">
              <a:off x="1211580" y="6619506"/>
              <a:ext cx="159130" cy="3105"/>
            </a:xfrm>
            <a:prstGeom prst="straightConnector1">
              <a:avLst/>
            </a:prstGeom>
            <a:ln w="12700">
              <a:solidFill>
                <a:srgbClr val="70AD47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3" name="直線矢印コネクタ 252">
              <a:extLst>
                <a:ext uri="{FF2B5EF4-FFF2-40B4-BE49-F238E27FC236}">
                  <a16:creationId xmlns:a16="http://schemas.microsoft.com/office/drawing/2014/main" id="{A489EAF9-6E04-D3F0-C63A-DF088DCF2AB4}"/>
                </a:ext>
              </a:extLst>
            </p:cNvPr>
            <p:cNvCxnSpPr/>
            <p:nvPr/>
          </p:nvCxnSpPr>
          <p:spPr>
            <a:xfrm flipV="1">
              <a:off x="2342710" y="6615716"/>
              <a:ext cx="159130" cy="3105"/>
            </a:xfrm>
            <a:prstGeom prst="straightConnector1">
              <a:avLst/>
            </a:prstGeom>
            <a:ln w="12700">
              <a:solidFill>
                <a:srgbClr val="70AD47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4" name="直線矢印コネクタ 253">
              <a:extLst>
                <a:ext uri="{FF2B5EF4-FFF2-40B4-BE49-F238E27FC236}">
                  <a16:creationId xmlns:a16="http://schemas.microsoft.com/office/drawing/2014/main" id="{D9976375-D7C8-03DD-59C7-BE99E861A1E5}"/>
                </a:ext>
              </a:extLst>
            </p:cNvPr>
            <p:cNvCxnSpPr/>
            <p:nvPr/>
          </p:nvCxnSpPr>
          <p:spPr>
            <a:xfrm flipV="1">
              <a:off x="3466993" y="6611415"/>
              <a:ext cx="159130" cy="3105"/>
            </a:xfrm>
            <a:prstGeom prst="straightConnector1">
              <a:avLst/>
            </a:prstGeom>
            <a:ln w="12700">
              <a:solidFill>
                <a:srgbClr val="70AD47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5" name="直線矢印コネクタ 254">
              <a:extLst>
                <a:ext uri="{FF2B5EF4-FFF2-40B4-BE49-F238E27FC236}">
                  <a16:creationId xmlns:a16="http://schemas.microsoft.com/office/drawing/2014/main" id="{597388AC-2987-8672-25A6-A6F76CCF2ACE}"/>
                </a:ext>
              </a:extLst>
            </p:cNvPr>
            <p:cNvCxnSpPr/>
            <p:nvPr/>
          </p:nvCxnSpPr>
          <p:spPr>
            <a:xfrm flipV="1">
              <a:off x="5718026" y="6601152"/>
              <a:ext cx="159130" cy="3105"/>
            </a:xfrm>
            <a:prstGeom prst="straightConnector1">
              <a:avLst/>
            </a:prstGeom>
            <a:ln w="12700">
              <a:solidFill>
                <a:srgbClr val="70AD47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7" name="直線矢印コネクタ 256">
              <a:extLst>
                <a:ext uri="{FF2B5EF4-FFF2-40B4-BE49-F238E27FC236}">
                  <a16:creationId xmlns:a16="http://schemas.microsoft.com/office/drawing/2014/main" id="{B14A786B-85B3-9F99-5BBA-17A0EAC53B77}"/>
                </a:ext>
              </a:extLst>
            </p:cNvPr>
            <p:cNvCxnSpPr/>
            <p:nvPr/>
          </p:nvCxnSpPr>
          <p:spPr>
            <a:xfrm flipV="1">
              <a:off x="4594512" y="6608310"/>
              <a:ext cx="159130" cy="3105"/>
            </a:xfrm>
            <a:prstGeom prst="straightConnector1">
              <a:avLst/>
            </a:prstGeom>
            <a:ln w="12700">
              <a:solidFill>
                <a:srgbClr val="70AD47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38" name="図 37" descr="アイコン&#10;&#10;自動的に生成された説明">
            <a:extLst>
              <a:ext uri="{FF2B5EF4-FFF2-40B4-BE49-F238E27FC236}">
                <a16:creationId xmlns:a16="http://schemas.microsoft.com/office/drawing/2014/main" id="{90C67A69-7F8D-4E30-A445-2DA69910EAC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672" y="9603540"/>
            <a:ext cx="751962" cy="21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5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093caf-5ec3-4e48-a50b-751d4589cc83">
      <Terms xmlns="http://schemas.microsoft.com/office/infopath/2007/PartnerControls"/>
    </lcf76f155ced4ddcb4097134ff3c332f>
    <TaxCatchAll xmlns="851d612a-2006-4c53-9086-dbda837fb23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6901853857DB458CFA738BD28D9492" ma:contentTypeVersion="9" ma:contentTypeDescription="新しいドキュメントを作成します。" ma:contentTypeScope="" ma:versionID="b020dd85b48a73ad705aaf95829052ab">
  <xsd:schema xmlns:xsd="http://www.w3.org/2001/XMLSchema" xmlns:xs="http://www.w3.org/2001/XMLSchema" xmlns:p="http://schemas.microsoft.com/office/2006/metadata/properties" xmlns:ns2="c4093caf-5ec3-4e48-a50b-751d4589cc83" xmlns:ns3="851d612a-2006-4c53-9086-dbda837fb23a" targetNamespace="http://schemas.microsoft.com/office/2006/metadata/properties" ma:root="true" ma:fieldsID="0c6452779c570436b242f4c9a267bb68" ns2:_="" ns3:_="">
    <xsd:import namespace="c4093caf-5ec3-4e48-a50b-751d4589cc83"/>
    <xsd:import namespace="851d612a-2006-4c53-9086-dbda837fb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93caf-5ec3-4e48-a50b-751d4589c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d612a-2006-4c53-9086-dbda837fb23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4c46500-15d6-4edf-a43e-fd40c09bb1ce}" ma:internalName="TaxCatchAll" ma:showField="CatchAllData" ma:web="851d612a-2006-4c53-9086-dbda837fb2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058727-9797-4B8F-A30C-1CD9742C1A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23DA61-CFDC-4C47-B05F-FDFDA0271CC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51d612a-2006-4c53-9086-dbda837fb23a"/>
    <ds:schemaRef ds:uri="c4093caf-5ec3-4e48-a50b-751d4589cc83"/>
  </ds:schemaRefs>
</ds:datastoreItem>
</file>

<file path=customXml/itemProps3.xml><?xml version="1.0" encoding="utf-8"?>
<ds:datastoreItem xmlns:ds="http://schemas.openxmlformats.org/officeDocument/2006/customXml" ds:itemID="{003F341C-49E7-4861-A629-96B41571786B}">
  <ds:schemaRefs>
    <ds:schemaRef ds:uri="851d612a-2006-4c53-9086-dbda837fb23a"/>
    <ds:schemaRef ds:uri="c4093caf-5ec3-4e48-a50b-751d4589cc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406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　茉優華</dc:creator>
  <cp:lastModifiedBy>吉原　胡桃</cp:lastModifiedBy>
  <cp:revision>10</cp:revision>
  <cp:lastPrinted>2024-05-21T01:42:42Z</cp:lastPrinted>
  <dcterms:modified xsi:type="dcterms:W3CDTF">2024-11-15T02:16:41Z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0x010100CB7393D9412D424395D1A6BA920B9552</vt:lpwstr>
  </property>
  <property fmtid="{D5CDD505-2E9C-101B-9397-08002B2CF9AE}" pid="3" name="MediaServiceImageTags">
    <vt:lpwstr/>
  </property>
</Properties>
</file>