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62" r:id="rId5"/>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5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385723"/>
    <a:srgbClr val="05338E"/>
    <a:srgbClr val="103185"/>
    <a:srgbClr val="4761A1"/>
    <a:srgbClr val="66BAB7"/>
    <a:srgbClr val="FFCCFF"/>
    <a:srgbClr val="FF6600"/>
    <a:srgbClr val="FFFFD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2405" y="53"/>
      </p:cViewPr>
      <p:guideLst>
        <p:guide orient="horz" pos="3120"/>
        <p:guide pos="2160"/>
        <p:guide pos="5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6700F3F-B75E-4D18-9046-66CB6662789E}" type="datetimeFigureOut">
              <a:rPr kumimoji="1" lang="ja-JP" altLang="en-US" smtClean="0"/>
              <a:t>2024/11/15</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6FD96B2-AD92-4488-AC50-1B3A41796652}" type="slidenum">
              <a:rPr kumimoji="1" lang="ja-JP" altLang="en-US" smtClean="0"/>
              <a:t>‹#›</a:t>
            </a:fld>
            <a:endParaRPr kumimoji="1" lang="ja-JP" altLang="en-US"/>
          </a:p>
        </p:txBody>
      </p:sp>
    </p:spTree>
    <p:extLst>
      <p:ext uri="{BB962C8B-B14F-4D97-AF65-F5344CB8AC3E}">
        <p14:creationId xmlns:p14="http://schemas.microsoft.com/office/powerpoint/2010/main" val="94278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6FD96B2-AD92-4488-AC50-1B3A41796652}" type="slidenum">
              <a:rPr kumimoji="1" lang="ja-JP" altLang="en-US" smtClean="0"/>
              <a:t>1</a:t>
            </a:fld>
            <a:endParaRPr kumimoji="1" lang="ja-JP" altLang="en-US"/>
          </a:p>
        </p:txBody>
      </p:sp>
    </p:spTree>
    <p:extLst>
      <p:ext uri="{BB962C8B-B14F-4D97-AF65-F5344CB8AC3E}">
        <p14:creationId xmlns:p14="http://schemas.microsoft.com/office/powerpoint/2010/main" val="1703682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AF065C68-F5E2-4E88-8181-F5D87881D696}"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2220385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F065C68-F5E2-4E88-8181-F5D87881D696}"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1645929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F065C68-F5E2-4E88-8181-F5D87881D696}"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219069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F065C68-F5E2-4E88-8181-F5D87881D696}"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1114632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F065C68-F5E2-4E88-8181-F5D87881D696}"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3539805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AF065C68-F5E2-4E88-8181-F5D87881D696}"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3988209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AF065C68-F5E2-4E88-8181-F5D87881D696}" type="datetimeFigureOut">
              <a:rPr kumimoji="1" lang="ja-JP" altLang="en-US" smtClean="0"/>
              <a:t>2024/11/15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1822919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AF065C68-F5E2-4E88-8181-F5D87881D696}" type="datetimeFigureOut">
              <a:rPr kumimoji="1" lang="ja-JP" altLang="en-US" smtClean="0"/>
              <a:t>2024/11/15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1008397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065C68-F5E2-4E88-8181-F5D87881D696}" type="datetimeFigureOut">
              <a:rPr kumimoji="1" lang="ja-JP" altLang="en-US" smtClean="0"/>
              <a:t>2024/11/15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1187819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065C68-F5E2-4E88-8181-F5D87881D696}"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48992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065C68-F5E2-4E88-8181-F5D87881D696}"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2514750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F065C68-F5E2-4E88-8181-F5D87881D696}" type="datetimeFigureOut">
              <a:rPr kumimoji="1" lang="ja-JP" altLang="en-US" smtClean="0"/>
              <a:t>2024/11/15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2416287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1.touki.or.jp/gateway.html" TargetMode="Externa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79000" y="1229445"/>
            <a:ext cx="6300000" cy="1023357"/>
          </a:xfrm>
          <a:prstGeom prst="rect">
            <a:avLst/>
          </a:prstGeom>
          <a:noFill/>
        </p:spPr>
        <p:txBody>
          <a:bodyPr wrap="square" rtlCol="0">
            <a:spAutoFit/>
          </a:bodyPr>
          <a:lstStyle/>
          <a:p>
            <a:pPr>
              <a:lnSpc>
                <a:spcPct val="110000"/>
              </a:lnSpc>
            </a:pPr>
            <a:r>
              <a:rPr kumimoji="1" lang="ja-JP" altLang="en-US" sz="1100" dirty="0">
                <a:latin typeface="メイリオ" panose="020B0604030504040204" pitchFamily="50" charset="-128"/>
                <a:ea typeface="メイリオ" panose="020B0604030504040204" pitchFamily="50" charset="-128"/>
              </a:rPr>
              <a:t>　厚生労働省では、介護サービスに係る指定及び報酬請求（加算届出を含む。）に関連する申請届出について、介護事業者が全ての地方公共団体に対して所要の申請届出を簡易に行うことができるよう、「電子申請届出システム（以下、本システム）」の運用を開始しました。</a:t>
            </a:r>
            <a:endParaRPr kumimoji="1" lang="en-US" altLang="ja-JP" sz="1100" dirty="0">
              <a:latin typeface="メイリオ" panose="020B0604030504040204" pitchFamily="50" charset="-128"/>
              <a:ea typeface="メイリオ" panose="020B0604030504040204" pitchFamily="50" charset="-128"/>
            </a:endParaRPr>
          </a:p>
          <a:p>
            <a:pPr>
              <a:lnSpc>
                <a:spcPct val="110000"/>
              </a:lnSpc>
            </a:pPr>
            <a:r>
              <a:rPr kumimoji="1" lang="ja-JP" altLang="en-US" sz="1100" dirty="0">
                <a:latin typeface="メイリオ" panose="020B0604030504040204" pitchFamily="50" charset="-128"/>
                <a:ea typeface="メイリオ" panose="020B0604030504040204" pitchFamily="50" charset="-128"/>
              </a:rPr>
              <a:t>　大阪府でも、令和７年３月より、「電子申請届出システム」による介護事業所の指定申請等の受付を順次開始する予定です。</a:t>
            </a:r>
            <a:r>
              <a:rPr kumimoji="1" lang="ja-JP" altLang="en-US" sz="900" dirty="0">
                <a:latin typeface="メイリオ" panose="020B0604030504040204" pitchFamily="50" charset="-128"/>
                <a:ea typeface="メイリオ" panose="020B0604030504040204" pitchFamily="50" charset="-128"/>
              </a:rPr>
              <a:t>（</a:t>
            </a:r>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大阪府の所管外の事業所については、各指定権者へご確認ください。）</a:t>
            </a:r>
            <a:endParaRPr kumimoji="1" lang="en-US" altLang="ja-JP" sz="1100" dirty="0">
              <a:latin typeface="メイリオ" panose="020B0604030504040204" pitchFamily="50" charset="-128"/>
              <a:ea typeface="メイリオ" panose="020B0604030504040204" pitchFamily="50" charset="-128"/>
            </a:endParaRPr>
          </a:p>
        </p:txBody>
      </p:sp>
      <p:sp>
        <p:nvSpPr>
          <p:cNvPr id="230" name="正方形/長方形 229"/>
          <p:cNvSpPr/>
          <p:nvPr/>
        </p:nvSpPr>
        <p:spPr>
          <a:xfrm>
            <a:off x="-51233" y="302460"/>
            <a:ext cx="2890535" cy="276999"/>
          </a:xfrm>
          <a:prstGeom prst="rect">
            <a:avLst/>
          </a:prstGeom>
        </p:spPr>
        <p:txBody>
          <a:bodyPr wrap="none">
            <a:spAutoFit/>
          </a:bodyPr>
          <a:lstStyle/>
          <a:p>
            <a:pPr indent="108000"/>
            <a:r>
              <a:rPr lang="ja-JP" altLang="en-US" sz="1200" spc="150">
                <a:latin typeface="メイリオ" panose="020B0604030504040204" pitchFamily="50" charset="-128"/>
                <a:ea typeface="メイリオ" panose="020B0604030504040204" pitchFamily="50" charset="-128"/>
              </a:rPr>
              <a:t>募集情報等提供事業者の皆</a:t>
            </a:r>
            <a:r>
              <a:rPr lang="ja-JP" altLang="en-US" sz="1200" spc="150">
                <a:solidFill>
                  <a:srgbClr val="00B0F0"/>
                </a:solidFill>
                <a:latin typeface="メイリオ" panose="020B0604030504040204" pitchFamily="50" charset="-128"/>
                <a:ea typeface="メイリオ" panose="020B0604030504040204" pitchFamily="50" charset="-128"/>
              </a:rPr>
              <a:t>さま</a:t>
            </a:r>
            <a:r>
              <a:rPr lang="ja-JP" altLang="en-US" sz="1200" spc="150">
                <a:latin typeface="メイリオ" panose="020B0604030504040204" pitchFamily="50" charset="-128"/>
                <a:ea typeface="メイリオ" panose="020B0604030504040204" pitchFamily="50" charset="-128"/>
              </a:rPr>
              <a:t>へ</a:t>
            </a:r>
          </a:p>
        </p:txBody>
      </p:sp>
      <p:sp>
        <p:nvSpPr>
          <p:cNvPr id="269" name="正方形/長方形 268"/>
          <p:cNvSpPr/>
          <p:nvPr/>
        </p:nvSpPr>
        <p:spPr>
          <a:xfrm>
            <a:off x="0" y="277483"/>
            <a:ext cx="6858000" cy="874958"/>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0" bIns="36000" rtlCol="0" anchor="ctr"/>
          <a:lstStyle/>
          <a:p>
            <a:pPr algn="ctr"/>
            <a:r>
              <a:rPr lang="ja-JP" altLang="en-US" b="1" spc="150" dirty="0">
                <a:latin typeface="メイリオ" panose="020B0604030504040204" pitchFamily="50" charset="-128"/>
                <a:ea typeface="メイリオ" panose="020B0604030504040204" pitchFamily="50" charset="-128"/>
              </a:rPr>
              <a:t>令和７年３月更新の届出から介護事業所の指定申請等の</a:t>
            </a:r>
            <a:endParaRPr lang="en-US" altLang="ja-JP" b="1" spc="150" dirty="0">
              <a:latin typeface="メイリオ" panose="020B0604030504040204" pitchFamily="50" charset="-128"/>
              <a:ea typeface="メイリオ" panose="020B0604030504040204" pitchFamily="50" charset="-128"/>
            </a:endParaRPr>
          </a:p>
          <a:p>
            <a:pPr algn="ctr"/>
            <a:r>
              <a:rPr lang="ja-JP" altLang="en-US" b="1" spc="150" dirty="0">
                <a:latin typeface="メイリオ" panose="020B0604030504040204" pitchFamily="50" charset="-128"/>
                <a:ea typeface="メイリオ" panose="020B0604030504040204" pitchFamily="50" charset="-128"/>
              </a:rPr>
              <a:t>「電子申請届出システム</a:t>
            </a:r>
            <a:r>
              <a:rPr lang="ja-JP" altLang="en-US" b="1" dirty="0">
                <a:latin typeface="メイリオ" panose="020B0604030504040204" pitchFamily="50" charset="-128"/>
                <a:ea typeface="メイリオ" panose="020B0604030504040204" pitchFamily="50" charset="-128"/>
              </a:rPr>
              <a:t>」</a:t>
            </a:r>
            <a:r>
              <a:rPr lang="ja-JP" altLang="en-US" b="1" spc="100" dirty="0">
                <a:latin typeface="メイリオ" panose="020B0604030504040204" pitchFamily="50" charset="-128"/>
                <a:ea typeface="メイリオ" panose="020B0604030504040204" pitchFamily="50" charset="-128"/>
              </a:rPr>
              <a:t>による受付を順次開始予定！</a:t>
            </a:r>
            <a:endParaRPr lang="en-US" altLang="ja-JP" b="1" spc="100" dirty="0">
              <a:latin typeface="メイリオ" panose="020B0604030504040204" pitchFamily="50" charset="-128"/>
              <a:ea typeface="メイリオ" panose="020B0604030504040204" pitchFamily="50" charset="-128"/>
            </a:endParaRPr>
          </a:p>
          <a:p>
            <a:pPr algn="ctr"/>
            <a:endParaRPr lang="en-US" altLang="ja-JP" b="1" spc="100" dirty="0">
              <a:latin typeface="メイリオ" panose="020B0604030504040204" pitchFamily="50" charset="-128"/>
              <a:ea typeface="メイリオ" panose="020B0604030504040204" pitchFamily="50" charset="-128"/>
            </a:endParaRPr>
          </a:p>
        </p:txBody>
      </p:sp>
      <p:sp>
        <p:nvSpPr>
          <p:cNvPr id="280" name="正方形/長方形 279"/>
          <p:cNvSpPr/>
          <p:nvPr/>
        </p:nvSpPr>
        <p:spPr>
          <a:xfrm>
            <a:off x="99000" y="36000"/>
            <a:ext cx="6480000" cy="186205"/>
          </a:xfrm>
          <a:prstGeom prst="rect">
            <a:avLst/>
          </a:prstGeom>
        </p:spPr>
        <p:txBody>
          <a:bodyPr wrap="square" lIns="0" tIns="0" rIns="0" bIns="0">
            <a:spAutoFit/>
          </a:bodyPr>
          <a:lstStyle/>
          <a:p>
            <a:pPr indent="-108000">
              <a:lnSpc>
                <a:spcPct val="110000"/>
              </a:lnSpc>
            </a:pPr>
            <a:r>
              <a:rPr lang="ja-JP" altLang="en-US" sz="1100" spc="200" dirty="0">
                <a:latin typeface="メイリオ" panose="020B0604030504040204" pitchFamily="50" charset="-128"/>
                <a:ea typeface="メイリオ" panose="020B0604030504040204" pitchFamily="50" charset="-128"/>
              </a:rPr>
              <a:t>大阪府所管の介護保険施設・介護保険事業所の皆さま</a:t>
            </a:r>
            <a:endParaRPr lang="en-US" altLang="ja-JP" sz="1100" spc="200" dirty="0">
              <a:latin typeface="メイリオ" panose="020B0604030504040204" pitchFamily="50" charset="-128"/>
              <a:ea typeface="メイリオ" panose="020B0604030504040204" pitchFamily="50" charset="-128"/>
            </a:endParaRPr>
          </a:p>
        </p:txBody>
      </p:sp>
      <p:sp>
        <p:nvSpPr>
          <p:cNvPr id="89" name="正方形/長方形 88"/>
          <p:cNvSpPr/>
          <p:nvPr/>
        </p:nvSpPr>
        <p:spPr>
          <a:xfrm>
            <a:off x="189000" y="2291496"/>
            <a:ext cx="6480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67674" fontAlgn="auto">
              <a:spcBef>
                <a:spcPts val="0"/>
              </a:spcBef>
              <a:spcAft>
                <a:spcPts val="0"/>
              </a:spcAft>
              <a:defRPr/>
            </a:pP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a:t>
            </a:r>
            <a:r>
              <a:rPr lang="ja-JP" altLang="en-US" sz="1300" b="1" spc="100">
                <a:solidFill>
                  <a:srgbClr val="FF0000"/>
                </a:solidFill>
                <a:latin typeface="メイリオ" panose="020B0604030504040204" pitchFamily="50" charset="-128"/>
                <a:ea typeface="メイリオ" panose="020B0604030504040204" pitchFamily="50" charset="-128"/>
              </a:rPr>
              <a:t>介護事業所の文書負担軽減</a:t>
            </a: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につながります</a:t>
            </a:r>
            <a:endParaRPr lang="ja-JP" altLang="ja-JP" sz="1300" b="1" spc="100">
              <a:solidFill>
                <a:schemeClr val="accent6">
                  <a:lumMod val="50000"/>
                </a:schemeClr>
              </a:solidFill>
              <a:latin typeface="メイリオ" panose="020B0604030504040204" pitchFamily="50" charset="-128"/>
              <a:ea typeface="メイリオ" panose="020B0604030504040204" pitchFamily="50" charset="-128"/>
            </a:endParaRPr>
          </a:p>
        </p:txBody>
      </p:sp>
      <p:grpSp>
        <p:nvGrpSpPr>
          <p:cNvPr id="23" name="グループ化 22">
            <a:extLst>
              <a:ext uri="{FF2B5EF4-FFF2-40B4-BE49-F238E27FC236}">
                <a16:creationId xmlns:a16="http://schemas.microsoft.com/office/drawing/2014/main" id="{A646CBC4-2670-4135-AC5B-9FBDC383488F}"/>
              </a:ext>
            </a:extLst>
          </p:cNvPr>
          <p:cNvGrpSpPr/>
          <p:nvPr/>
        </p:nvGrpSpPr>
        <p:grpSpPr>
          <a:xfrm>
            <a:off x="421260" y="2549575"/>
            <a:ext cx="954107" cy="1171289"/>
            <a:chOff x="4631103" y="4194797"/>
            <a:chExt cx="954107" cy="1171289"/>
          </a:xfrm>
        </p:grpSpPr>
        <p:pic>
          <p:nvPicPr>
            <p:cNvPr id="7" name="図 6" descr="設計図&#10;&#10;自動的に生成された説明">
              <a:extLst>
                <a:ext uri="{FF2B5EF4-FFF2-40B4-BE49-F238E27FC236}">
                  <a16:creationId xmlns:a16="http://schemas.microsoft.com/office/drawing/2014/main" id="{174289E2-E00F-4EA2-AF5B-B34A5E4B01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8156" y="4194797"/>
              <a:ext cx="900000" cy="900000"/>
            </a:xfrm>
            <a:prstGeom prst="rect">
              <a:avLst/>
            </a:prstGeom>
          </p:spPr>
        </p:pic>
        <p:sp>
          <p:nvSpPr>
            <p:cNvPr id="140" name="テキスト ボックス 139">
              <a:extLst>
                <a:ext uri="{FF2B5EF4-FFF2-40B4-BE49-F238E27FC236}">
                  <a16:creationId xmlns:a16="http://schemas.microsoft.com/office/drawing/2014/main" id="{1280F00A-3A91-4807-9F03-269CC89E7048}"/>
                </a:ext>
              </a:extLst>
            </p:cNvPr>
            <p:cNvSpPr txBox="1"/>
            <p:nvPr/>
          </p:nvSpPr>
          <p:spPr>
            <a:xfrm>
              <a:off x="4631103" y="5089087"/>
              <a:ext cx="954107" cy="276999"/>
            </a:xfrm>
            <a:prstGeom prst="rect">
              <a:avLst/>
            </a:prstGeom>
            <a:noFill/>
          </p:spPr>
          <p:txBody>
            <a:bodyPr wrap="none" rtlCol="0">
              <a:spAutoFit/>
            </a:bodyPr>
            <a:lstStyle/>
            <a:p>
              <a:r>
                <a:rPr kumimoji="1" lang="ja-JP" altLang="en-US" sz="1200">
                  <a:latin typeface="メイリオ" panose="020B0604030504040204" pitchFamily="50" charset="-128"/>
                  <a:ea typeface="メイリオ" panose="020B0604030504040204" pitchFamily="50" charset="-128"/>
                </a:rPr>
                <a:t>介護事業所</a:t>
              </a:r>
            </a:p>
          </p:txBody>
        </p:sp>
      </p:grpSp>
      <p:sp>
        <p:nvSpPr>
          <p:cNvPr id="17" name="吹き出し: 角を丸めた四角形 16">
            <a:extLst>
              <a:ext uri="{FF2B5EF4-FFF2-40B4-BE49-F238E27FC236}">
                <a16:creationId xmlns:a16="http://schemas.microsoft.com/office/drawing/2014/main" id="{01505597-527A-4FE1-BEA9-E22E167DB8C4}"/>
              </a:ext>
            </a:extLst>
          </p:cNvPr>
          <p:cNvSpPr/>
          <p:nvPr/>
        </p:nvSpPr>
        <p:spPr>
          <a:xfrm>
            <a:off x="1537750" y="2536034"/>
            <a:ext cx="4896000" cy="1117728"/>
          </a:xfrm>
          <a:prstGeom prst="wedgeRoundRectCallout">
            <a:avLst>
              <a:gd name="adj1" fmla="val -58190"/>
              <a:gd name="adj2" fmla="val -33099"/>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kumimoji="1" lang="ja-JP" altLang="en-US" sz="1000" dirty="0">
                <a:solidFill>
                  <a:schemeClr val="tx1"/>
                </a:solidFill>
                <a:latin typeface="メイリオ" panose="020B0604030504040204" pitchFamily="50" charset="-128"/>
                <a:ea typeface="メイリオ" panose="020B0604030504040204" pitchFamily="50" charset="-128"/>
              </a:rPr>
              <a:t>オンライン上の申請届出により、</a:t>
            </a:r>
            <a:r>
              <a:rPr kumimoji="1" lang="ja-JP" altLang="en-US" sz="1000" b="1" dirty="0">
                <a:solidFill>
                  <a:schemeClr val="tx1"/>
                </a:solidFill>
                <a:latin typeface="メイリオ" panose="020B0604030504040204" pitchFamily="50" charset="-128"/>
                <a:ea typeface="メイリオ" panose="020B0604030504040204" pitchFamily="50" charset="-128"/>
              </a:rPr>
              <a:t>郵送や持参等の手間が削減</a:t>
            </a:r>
            <a:r>
              <a:rPr kumimoji="1" lang="ja-JP" altLang="en-US" sz="1000" dirty="0">
                <a:solidFill>
                  <a:schemeClr val="tx1"/>
                </a:solidFill>
                <a:latin typeface="メイリオ" panose="020B0604030504040204" pitchFamily="50" charset="-128"/>
                <a:ea typeface="メイリオ" panose="020B0604030504040204" pitchFamily="50" charset="-128"/>
              </a:rPr>
              <a:t>されます</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kumimoji="1" lang="ja-JP" altLang="en-US" sz="1000" dirty="0">
                <a:solidFill>
                  <a:schemeClr val="tx1"/>
                </a:solidFill>
                <a:latin typeface="メイリオ" panose="020B0604030504040204" pitchFamily="50" charset="-128"/>
                <a:ea typeface="メイリオ" panose="020B0604030504040204" pitchFamily="50" charset="-128"/>
              </a:rPr>
              <a:t>複数の申請届出を本システム上で行うことができます</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kumimoji="1" lang="ja-JP" altLang="en-US" sz="1000" dirty="0">
                <a:solidFill>
                  <a:schemeClr val="tx1"/>
                </a:solidFill>
                <a:latin typeface="メイリオ" panose="020B0604030504040204" pitchFamily="50" charset="-128"/>
                <a:ea typeface="メイリオ" panose="020B0604030504040204" pitchFamily="50" charset="-128"/>
              </a:rPr>
              <a:t>一つの電子ファイルを複数の申請届出で活用でき、</a:t>
            </a:r>
            <a:r>
              <a:rPr kumimoji="1" lang="ja-JP" altLang="en-US" sz="1000" b="1" dirty="0">
                <a:solidFill>
                  <a:schemeClr val="tx1"/>
                </a:solidFill>
                <a:latin typeface="メイリオ" panose="020B0604030504040204" pitchFamily="50" charset="-128"/>
                <a:ea typeface="メイリオ" panose="020B0604030504040204" pitchFamily="50" charset="-128"/>
              </a:rPr>
              <a:t>書類の作成負担が大きく軽減</a:t>
            </a:r>
            <a:r>
              <a:rPr kumimoji="1" lang="ja-JP" altLang="en-US" sz="1000" dirty="0">
                <a:solidFill>
                  <a:schemeClr val="tx1"/>
                </a:solidFill>
                <a:latin typeface="メイリオ" panose="020B0604030504040204" pitchFamily="50" charset="-128"/>
                <a:ea typeface="メイリオ" panose="020B0604030504040204" pitchFamily="50" charset="-128"/>
              </a:rPr>
              <a:t>されます</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kumimoji="1" lang="ja-JP" altLang="en-US" sz="1000" b="1" dirty="0">
                <a:solidFill>
                  <a:schemeClr val="tx1"/>
                </a:solidFill>
                <a:latin typeface="メイリオ" panose="020B0604030504040204" pitchFamily="50" charset="-128"/>
                <a:ea typeface="メイリオ" panose="020B0604030504040204" pitchFamily="50" charset="-128"/>
              </a:rPr>
              <a:t>申請届出の状況をオンライン上でご確認</a:t>
            </a:r>
            <a:r>
              <a:rPr kumimoji="1" lang="ja-JP" altLang="en-US" sz="1000" dirty="0">
                <a:solidFill>
                  <a:schemeClr val="tx1"/>
                </a:solidFill>
                <a:latin typeface="メイリオ" panose="020B0604030504040204" pitchFamily="50" charset="-128"/>
                <a:ea typeface="メイリオ" panose="020B0604030504040204" pitchFamily="50" charset="-128"/>
              </a:rPr>
              <a:t>いただけます</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kumimoji="1" lang="ja-JP" altLang="en-US" sz="1000" dirty="0">
                <a:solidFill>
                  <a:schemeClr val="tx1"/>
                </a:solidFill>
                <a:latin typeface="メイリオ" panose="020B0604030504040204" pitchFamily="50" charset="-128"/>
                <a:ea typeface="メイリオ" panose="020B0604030504040204" pitchFamily="50" charset="-128"/>
              </a:rPr>
              <a:t>上記、削減できた手間・時間を、</a:t>
            </a:r>
            <a:r>
              <a:rPr kumimoji="1" lang="ja-JP" altLang="en-US" sz="1000" b="1" dirty="0">
                <a:solidFill>
                  <a:schemeClr val="tx1"/>
                </a:solidFill>
                <a:latin typeface="メイリオ" panose="020B0604030504040204" pitchFamily="50" charset="-128"/>
                <a:ea typeface="メイリオ" panose="020B0604030504040204" pitchFamily="50" charset="-128"/>
              </a:rPr>
              <a:t>サービスの質の向上にご活用</a:t>
            </a:r>
            <a:r>
              <a:rPr kumimoji="1" lang="ja-JP" altLang="en-US" sz="1000" dirty="0">
                <a:solidFill>
                  <a:schemeClr val="tx1"/>
                </a:solidFill>
                <a:latin typeface="メイリオ" panose="020B0604030504040204" pitchFamily="50" charset="-128"/>
                <a:ea typeface="メイリオ" panose="020B0604030504040204" pitchFamily="50" charset="-128"/>
              </a:rPr>
              <a:t>いただけます</a:t>
            </a:r>
          </a:p>
        </p:txBody>
      </p:sp>
      <p:sp>
        <p:nvSpPr>
          <p:cNvPr id="146" name="正方形/長方形 145">
            <a:extLst>
              <a:ext uri="{FF2B5EF4-FFF2-40B4-BE49-F238E27FC236}">
                <a16:creationId xmlns:a16="http://schemas.microsoft.com/office/drawing/2014/main" id="{40EB6497-7BF6-4435-8E34-18DE0187347D}"/>
              </a:ext>
            </a:extLst>
          </p:cNvPr>
          <p:cNvSpPr/>
          <p:nvPr/>
        </p:nvSpPr>
        <p:spPr>
          <a:xfrm>
            <a:off x="279000" y="3846806"/>
            <a:ext cx="6480000" cy="487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67674" fontAlgn="auto">
              <a:spcBef>
                <a:spcPts val="0"/>
              </a:spcBef>
              <a:spcAft>
                <a:spcPts val="0"/>
              </a:spcAft>
              <a:defRPr/>
            </a:pPr>
            <a:r>
              <a:rPr lang="ja-JP" altLang="en-US" sz="1300" b="1" spc="100" dirty="0">
                <a:solidFill>
                  <a:schemeClr val="accent6">
                    <a:lumMod val="50000"/>
                  </a:schemeClr>
                </a:solidFill>
                <a:latin typeface="メイリオ" panose="020B0604030504040204" pitchFamily="50" charset="-128"/>
                <a:ea typeface="メイリオ" panose="020B0604030504040204" pitchFamily="50" charset="-128"/>
              </a:rPr>
              <a:t>●本システムより受付可能な電子申請・届出の種類</a:t>
            </a:r>
            <a:endParaRPr lang="en-US" altLang="ja-JP" sz="1300" b="1" spc="100" dirty="0">
              <a:solidFill>
                <a:schemeClr val="accent6">
                  <a:lumMod val="50000"/>
                </a:schemeClr>
              </a:solidFill>
              <a:latin typeface="メイリオ" panose="020B0604030504040204" pitchFamily="50" charset="-128"/>
              <a:ea typeface="メイリオ" panose="020B0604030504040204" pitchFamily="50" charset="-128"/>
            </a:endParaRPr>
          </a:p>
          <a:p>
            <a:pPr lvl="0" defTabSz="867674" fontAlgn="auto">
              <a:spcBef>
                <a:spcPts val="0"/>
              </a:spcBef>
              <a:spcAft>
                <a:spcPts val="0"/>
              </a:spcAft>
              <a:defRPr/>
            </a:pPr>
            <a:r>
              <a:rPr lang="ja-JP" altLang="en-US" sz="1300" b="1" spc="100" dirty="0">
                <a:solidFill>
                  <a:schemeClr val="accent6">
                    <a:lumMod val="50000"/>
                  </a:schemeClr>
                </a:solidFill>
                <a:latin typeface="メイリオ" panose="020B0604030504040204" pitchFamily="50" charset="-128"/>
                <a:ea typeface="メイリオ" panose="020B0604030504040204" pitchFamily="50" charset="-128"/>
              </a:rPr>
              <a:t>　</a:t>
            </a:r>
            <a:r>
              <a:rPr lang="en-US" altLang="ja-JP" sz="1000" spc="100" dirty="0">
                <a:solidFill>
                  <a:srgbClr val="FF0000"/>
                </a:solidFill>
                <a:latin typeface="メイリオ" panose="020B0604030504040204" pitchFamily="50" charset="-128"/>
                <a:ea typeface="メイリオ" panose="020B0604030504040204" pitchFamily="50" charset="-128"/>
              </a:rPr>
              <a:t>※</a:t>
            </a:r>
            <a:r>
              <a:rPr lang="ja-JP" altLang="en-US" sz="1000" spc="100" dirty="0">
                <a:solidFill>
                  <a:srgbClr val="FF0000"/>
                </a:solidFill>
                <a:latin typeface="メイリオ" panose="020B0604030504040204" pitchFamily="50" charset="-128"/>
                <a:ea typeface="メイリオ" panose="020B0604030504040204" pitchFamily="50" charset="-128"/>
              </a:rPr>
              <a:t>大阪府所管の事業所におけるシステム受付は、３月１日付の指定</a:t>
            </a:r>
            <a:r>
              <a:rPr lang="ja-JP" altLang="en-US" sz="1000" b="1" spc="100" dirty="0">
                <a:solidFill>
                  <a:srgbClr val="FF0000"/>
                </a:solidFill>
                <a:latin typeface="メイリオ" panose="020B0604030504040204" pitchFamily="50" charset="-128"/>
                <a:ea typeface="メイリオ" panose="020B0604030504040204" pitchFamily="50" charset="-128"/>
              </a:rPr>
              <a:t>更新申請</a:t>
            </a:r>
            <a:r>
              <a:rPr lang="ja-JP" altLang="en-US" sz="1000" spc="100" dirty="0">
                <a:solidFill>
                  <a:srgbClr val="FF0000"/>
                </a:solidFill>
                <a:latin typeface="メイリオ" panose="020B0604030504040204" pitchFamily="50" charset="-128"/>
                <a:ea typeface="メイリオ" panose="020B0604030504040204" pitchFamily="50" charset="-128"/>
              </a:rPr>
              <a:t>から順次開始します。</a:t>
            </a:r>
            <a:endParaRPr lang="ja-JP" altLang="ja-JP" sz="1300" spc="100" dirty="0">
              <a:solidFill>
                <a:srgbClr val="FF0000"/>
              </a:solidFill>
              <a:latin typeface="メイリオ" panose="020B0604030504040204" pitchFamily="50" charset="-128"/>
              <a:ea typeface="メイリオ" panose="020B0604030504040204" pitchFamily="50" charset="-128"/>
            </a:endParaRPr>
          </a:p>
        </p:txBody>
      </p:sp>
      <p:sp>
        <p:nvSpPr>
          <p:cNvPr id="149" name="テキスト ボックス 148">
            <a:extLst>
              <a:ext uri="{FF2B5EF4-FFF2-40B4-BE49-F238E27FC236}">
                <a16:creationId xmlns:a16="http://schemas.microsoft.com/office/drawing/2014/main" id="{46B1D4A2-79AD-4DBA-86C0-F4B847505891}"/>
              </a:ext>
            </a:extLst>
          </p:cNvPr>
          <p:cNvSpPr txBox="1"/>
          <p:nvPr/>
        </p:nvSpPr>
        <p:spPr>
          <a:xfrm>
            <a:off x="441336" y="5812401"/>
            <a:ext cx="6299663" cy="261610"/>
          </a:xfrm>
          <a:prstGeom prst="rect">
            <a:avLst/>
          </a:prstGeom>
          <a:noFill/>
        </p:spPr>
        <p:txBody>
          <a:bodyPr wrap="square" rtlCol="0">
            <a:spAutoFit/>
          </a:bodyPr>
          <a:lstStyle/>
          <a:p>
            <a:r>
              <a:rPr kumimoji="1" lang="ja-JP" altLang="en-US" sz="1100">
                <a:latin typeface="メイリオ" panose="020B0604030504040204" pitchFamily="50" charset="-128"/>
                <a:ea typeface="メイリオ" panose="020B0604030504040204" pitchFamily="50" charset="-128"/>
              </a:rPr>
              <a:t>指定権者によって実際の画面とは異なる場合があります。詳細はホームページをご確認ください。</a:t>
            </a:r>
          </a:p>
        </p:txBody>
      </p:sp>
      <p:sp>
        <p:nvSpPr>
          <p:cNvPr id="150" name="正方形/長方形 149">
            <a:extLst>
              <a:ext uri="{FF2B5EF4-FFF2-40B4-BE49-F238E27FC236}">
                <a16:creationId xmlns:a16="http://schemas.microsoft.com/office/drawing/2014/main" id="{7372BFE0-727B-4046-9260-6451EEE823DF}"/>
              </a:ext>
            </a:extLst>
          </p:cNvPr>
          <p:cNvSpPr/>
          <p:nvPr/>
        </p:nvSpPr>
        <p:spPr>
          <a:xfrm>
            <a:off x="279000" y="5583656"/>
            <a:ext cx="6480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67674" fontAlgn="auto">
              <a:spcBef>
                <a:spcPts val="0"/>
              </a:spcBef>
              <a:spcAft>
                <a:spcPts val="0"/>
              </a:spcAft>
              <a:defRPr/>
            </a:pP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●本システム利用時の画面イメージ</a:t>
            </a:r>
            <a:endParaRPr lang="ja-JP" altLang="ja-JP" sz="1300" b="1" spc="100">
              <a:solidFill>
                <a:schemeClr val="accent6">
                  <a:lumMod val="50000"/>
                </a:schemeClr>
              </a:solidFill>
              <a:latin typeface="メイリオ" panose="020B0604030504040204" pitchFamily="50" charset="-128"/>
              <a:ea typeface="メイリオ" panose="020B0604030504040204" pitchFamily="50" charset="-128"/>
            </a:endParaRPr>
          </a:p>
        </p:txBody>
      </p:sp>
      <p:sp>
        <p:nvSpPr>
          <p:cNvPr id="33" name="正方形/長方形 32">
            <a:extLst>
              <a:ext uri="{FF2B5EF4-FFF2-40B4-BE49-F238E27FC236}">
                <a16:creationId xmlns:a16="http://schemas.microsoft.com/office/drawing/2014/main" id="{6CCC1B83-F3EB-4D55-AB24-0DFB9609CFAB}"/>
              </a:ext>
            </a:extLst>
          </p:cNvPr>
          <p:cNvSpPr/>
          <p:nvPr/>
        </p:nvSpPr>
        <p:spPr>
          <a:xfrm>
            <a:off x="117000" y="4340681"/>
            <a:ext cx="6624000" cy="64586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四角形: 角を丸くする 30">
            <a:extLst>
              <a:ext uri="{FF2B5EF4-FFF2-40B4-BE49-F238E27FC236}">
                <a16:creationId xmlns:a16="http://schemas.microsoft.com/office/drawing/2014/main" id="{307C8866-7EE8-40F0-9C3D-7C9A09A3A514}"/>
              </a:ext>
            </a:extLst>
          </p:cNvPr>
          <p:cNvSpPr/>
          <p:nvPr/>
        </p:nvSpPr>
        <p:spPr>
          <a:xfrm>
            <a:off x="204000" y="4439419"/>
            <a:ext cx="1080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bg1"/>
                </a:solidFill>
                <a:latin typeface="メイリオ" panose="020B0604030504040204" pitchFamily="50" charset="-128"/>
                <a:ea typeface="メイリオ" panose="020B0604030504040204" pitchFamily="50" charset="-128"/>
              </a:rPr>
              <a:t>新規指定申請</a:t>
            </a:r>
          </a:p>
        </p:txBody>
      </p:sp>
      <p:sp>
        <p:nvSpPr>
          <p:cNvPr id="162" name="四角形: 角を丸くする 161">
            <a:extLst>
              <a:ext uri="{FF2B5EF4-FFF2-40B4-BE49-F238E27FC236}">
                <a16:creationId xmlns:a16="http://schemas.microsoft.com/office/drawing/2014/main" id="{B4BC2FAB-B287-431E-B708-9D63F30D580B}"/>
              </a:ext>
            </a:extLst>
          </p:cNvPr>
          <p:cNvSpPr/>
          <p:nvPr/>
        </p:nvSpPr>
        <p:spPr>
          <a:xfrm>
            <a:off x="1322506" y="4438394"/>
            <a:ext cx="900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bg1"/>
                </a:solidFill>
                <a:latin typeface="メイリオ" panose="020B0604030504040204" pitchFamily="50" charset="-128"/>
                <a:ea typeface="メイリオ" panose="020B0604030504040204" pitchFamily="50" charset="-128"/>
              </a:rPr>
              <a:t>変更届出</a:t>
            </a:r>
          </a:p>
        </p:txBody>
      </p:sp>
      <p:sp>
        <p:nvSpPr>
          <p:cNvPr id="163" name="四角形: 角を丸くする 162">
            <a:extLst>
              <a:ext uri="{FF2B5EF4-FFF2-40B4-BE49-F238E27FC236}">
                <a16:creationId xmlns:a16="http://schemas.microsoft.com/office/drawing/2014/main" id="{5B1DE9BE-0E81-45DD-BE74-B5A767FA3A7D}"/>
              </a:ext>
            </a:extLst>
          </p:cNvPr>
          <p:cNvSpPr/>
          <p:nvPr/>
        </p:nvSpPr>
        <p:spPr>
          <a:xfrm>
            <a:off x="2254738" y="4438394"/>
            <a:ext cx="900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bg1"/>
                </a:solidFill>
                <a:latin typeface="メイリオ" panose="020B0604030504040204" pitchFamily="50" charset="-128"/>
                <a:ea typeface="メイリオ" panose="020B0604030504040204" pitchFamily="50" charset="-128"/>
              </a:rPr>
              <a:t>更新申請</a:t>
            </a:r>
          </a:p>
        </p:txBody>
      </p:sp>
      <p:sp>
        <p:nvSpPr>
          <p:cNvPr id="164" name="四角形: 角を丸くする 163">
            <a:extLst>
              <a:ext uri="{FF2B5EF4-FFF2-40B4-BE49-F238E27FC236}">
                <a16:creationId xmlns:a16="http://schemas.microsoft.com/office/drawing/2014/main" id="{BE38846E-71F4-477D-8E59-DBD5842DD94E}"/>
              </a:ext>
            </a:extLst>
          </p:cNvPr>
          <p:cNvSpPr/>
          <p:nvPr/>
        </p:nvSpPr>
        <p:spPr>
          <a:xfrm>
            <a:off x="3188937" y="4438394"/>
            <a:ext cx="1080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bg1"/>
                </a:solidFill>
                <a:latin typeface="メイリオ" panose="020B0604030504040204" pitchFamily="50" charset="-128"/>
                <a:ea typeface="メイリオ" panose="020B0604030504040204" pitchFamily="50" charset="-128"/>
              </a:rPr>
              <a:t>その他申請</a:t>
            </a:r>
            <a:endParaRPr kumimoji="1" lang="en-US" altLang="ja-JP" sz="1100">
              <a:solidFill>
                <a:schemeClr val="bg1"/>
              </a:solidFill>
              <a:latin typeface="メイリオ" panose="020B0604030504040204" pitchFamily="50" charset="-128"/>
              <a:ea typeface="メイリオ" panose="020B0604030504040204" pitchFamily="50" charset="-128"/>
            </a:endParaRPr>
          </a:p>
          <a:p>
            <a:pPr algn="ctr"/>
            <a:r>
              <a:rPr kumimoji="1" lang="ja-JP" altLang="en-US" sz="1100">
                <a:solidFill>
                  <a:schemeClr val="bg1"/>
                </a:solidFill>
                <a:latin typeface="メイリオ" panose="020B0604030504040204" pitchFamily="50" charset="-128"/>
                <a:ea typeface="メイリオ" panose="020B0604030504040204" pitchFamily="50" charset="-128"/>
              </a:rPr>
              <a:t>届出</a:t>
            </a:r>
            <a:r>
              <a:rPr kumimoji="1" lang="en-US" altLang="ja-JP" sz="900">
                <a:solidFill>
                  <a:schemeClr val="bg1"/>
                </a:solidFill>
                <a:latin typeface="メイリオ" panose="020B0604030504040204" pitchFamily="50" charset="-128"/>
                <a:ea typeface="メイリオ" panose="020B0604030504040204" pitchFamily="50" charset="-128"/>
              </a:rPr>
              <a:t>※1</a:t>
            </a:r>
            <a:endParaRPr kumimoji="1" lang="ja-JP" altLang="en-US" sz="1100">
              <a:solidFill>
                <a:schemeClr val="bg1"/>
              </a:solidFill>
              <a:latin typeface="メイリオ" panose="020B0604030504040204" pitchFamily="50" charset="-128"/>
              <a:ea typeface="メイリオ" panose="020B0604030504040204" pitchFamily="50" charset="-128"/>
            </a:endParaRPr>
          </a:p>
        </p:txBody>
      </p:sp>
      <p:sp>
        <p:nvSpPr>
          <p:cNvPr id="165" name="四角形: 角を丸くする 164">
            <a:extLst>
              <a:ext uri="{FF2B5EF4-FFF2-40B4-BE49-F238E27FC236}">
                <a16:creationId xmlns:a16="http://schemas.microsoft.com/office/drawing/2014/main" id="{03F8F0E1-42CA-4753-A8B0-51541263C874}"/>
              </a:ext>
            </a:extLst>
          </p:cNvPr>
          <p:cNvSpPr/>
          <p:nvPr/>
        </p:nvSpPr>
        <p:spPr>
          <a:xfrm>
            <a:off x="4303136" y="4438394"/>
            <a:ext cx="1080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bg1"/>
                </a:solidFill>
                <a:latin typeface="メイリオ" panose="020B0604030504040204" pitchFamily="50" charset="-128"/>
                <a:ea typeface="メイリオ" panose="020B0604030504040204" pitchFamily="50" charset="-128"/>
              </a:rPr>
              <a:t>加算に関する</a:t>
            </a:r>
            <a:endParaRPr kumimoji="1" lang="en-US" altLang="ja-JP" sz="1100">
              <a:solidFill>
                <a:schemeClr val="bg1"/>
              </a:solidFill>
              <a:latin typeface="メイリオ" panose="020B0604030504040204" pitchFamily="50" charset="-128"/>
              <a:ea typeface="メイリオ" panose="020B0604030504040204" pitchFamily="50" charset="-128"/>
            </a:endParaRPr>
          </a:p>
          <a:p>
            <a:pPr algn="ctr"/>
            <a:r>
              <a:rPr kumimoji="1" lang="ja-JP" altLang="en-US" sz="1100">
                <a:solidFill>
                  <a:schemeClr val="bg1"/>
                </a:solidFill>
                <a:latin typeface="メイリオ" panose="020B0604030504040204" pitchFamily="50" charset="-128"/>
                <a:ea typeface="メイリオ" panose="020B0604030504040204" pitchFamily="50" charset="-128"/>
              </a:rPr>
              <a:t>届出</a:t>
            </a:r>
          </a:p>
        </p:txBody>
      </p:sp>
      <p:sp>
        <p:nvSpPr>
          <p:cNvPr id="166" name="四角形: 角を丸くする 165">
            <a:extLst>
              <a:ext uri="{FF2B5EF4-FFF2-40B4-BE49-F238E27FC236}">
                <a16:creationId xmlns:a16="http://schemas.microsoft.com/office/drawing/2014/main" id="{B9A97B11-F19A-4E2C-883C-51618CD56452}"/>
              </a:ext>
            </a:extLst>
          </p:cNvPr>
          <p:cNvSpPr/>
          <p:nvPr/>
        </p:nvSpPr>
        <p:spPr>
          <a:xfrm>
            <a:off x="5417335" y="4438394"/>
            <a:ext cx="1224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latin typeface="メイリオ" panose="020B0604030504040204" pitchFamily="50" charset="-128"/>
                <a:ea typeface="メイリオ" panose="020B0604030504040204" pitchFamily="50" charset="-128"/>
              </a:rPr>
              <a:t>他法制度に</a:t>
            </a:r>
            <a:endParaRPr kumimoji="1" lang="en-US" altLang="ja-JP" sz="1100">
              <a:latin typeface="メイリオ" panose="020B0604030504040204" pitchFamily="50" charset="-128"/>
              <a:ea typeface="メイリオ" panose="020B0604030504040204" pitchFamily="50" charset="-128"/>
            </a:endParaRPr>
          </a:p>
          <a:p>
            <a:pPr algn="ctr"/>
            <a:r>
              <a:rPr kumimoji="1" lang="ja-JP" altLang="en-US" sz="1100">
                <a:latin typeface="メイリオ" panose="020B0604030504040204" pitchFamily="50" charset="-128"/>
                <a:ea typeface="メイリオ" panose="020B0604030504040204" pitchFamily="50" charset="-128"/>
              </a:rPr>
              <a:t>基づく申請届出</a:t>
            </a:r>
          </a:p>
        </p:txBody>
      </p:sp>
      <p:sp>
        <p:nvSpPr>
          <p:cNvPr id="40" name="四角形: 角を丸くする 39">
            <a:extLst>
              <a:ext uri="{FF2B5EF4-FFF2-40B4-BE49-F238E27FC236}">
                <a16:creationId xmlns:a16="http://schemas.microsoft.com/office/drawing/2014/main" id="{622FB803-144C-4989-BF7E-A1AA98A0CDDE}"/>
              </a:ext>
            </a:extLst>
          </p:cNvPr>
          <p:cNvSpPr/>
          <p:nvPr/>
        </p:nvSpPr>
        <p:spPr>
          <a:xfrm>
            <a:off x="178236" y="4402591"/>
            <a:ext cx="4104000" cy="489069"/>
          </a:xfrm>
          <a:prstGeom prst="roundRect">
            <a:avLst/>
          </a:prstGeom>
          <a:no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吹き出し: 四角形 40">
            <a:extLst>
              <a:ext uri="{FF2B5EF4-FFF2-40B4-BE49-F238E27FC236}">
                <a16:creationId xmlns:a16="http://schemas.microsoft.com/office/drawing/2014/main" id="{1F55695B-764C-4AF9-8D26-6E626A01AC04}"/>
              </a:ext>
            </a:extLst>
          </p:cNvPr>
          <p:cNvSpPr/>
          <p:nvPr/>
        </p:nvSpPr>
        <p:spPr>
          <a:xfrm>
            <a:off x="101782" y="5103414"/>
            <a:ext cx="1536197" cy="346794"/>
          </a:xfrm>
          <a:prstGeom prst="wedgeRectCallout">
            <a:avLst>
              <a:gd name="adj1" fmla="val -26902"/>
              <a:gd name="adj2" fmla="val -107690"/>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a:solidFill>
                  <a:schemeClr val="tx1"/>
                </a:solidFill>
                <a:latin typeface="メイリオ" panose="020B0604030504040204" pitchFamily="50" charset="-128"/>
                <a:ea typeface="メイリオ" panose="020B0604030504040204" pitchFamily="50" charset="-128"/>
              </a:rPr>
              <a:t>様式・付表の</a:t>
            </a:r>
            <a:endParaRPr kumimoji="1" lang="en-US" altLang="ja-JP" sz="900" b="1">
              <a:solidFill>
                <a:schemeClr val="tx1"/>
              </a:solidFill>
              <a:latin typeface="メイリオ" panose="020B0604030504040204" pitchFamily="50" charset="-128"/>
              <a:ea typeface="メイリオ" panose="020B0604030504040204" pitchFamily="50" charset="-128"/>
            </a:endParaRPr>
          </a:p>
          <a:p>
            <a:pPr algn="ctr"/>
            <a:r>
              <a:rPr kumimoji="1" lang="ja-JP" altLang="en-US" sz="900" b="1">
                <a:solidFill>
                  <a:schemeClr val="tx1"/>
                </a:solidFill>
                <a:latin typeface="メイリオ" panose="020B0604030504040204" pitchFamily="50" charset="-128"/>
                <a:ea typeface="メイリオ" panose="020B0604030504040204" pitchFamily="50" charset="-128"/>
              </a:rPr>
              <a:t>ウェブ入力</a:t>
            </a:r>
            <a:r>
              <a:rPr kumimoji="1" lang="ja-JP" altLang="en-US" sz="900">
                <a:solidFill>
                  <a:schemeClr val="tx1"/>
                </a:solidFill>
                <a:latin typeface="メイリオ" panose="020B0604030504040204" pitchFamily="50" charset="-128"/>
                <a:ea typeface="メイリオ" panose="020B0604030504040204" pitchFamily="50" charset="-128"/>
              </a:rPr>
              <a:t>ができます！</a:t>
            </a:r>
            <a:endParaRPr kumimoji="1" lang="ja-JP" altLang="en-US" sz="1000">
              <a:solidFill>
                <a:schemeClr val="tx1"/>
              </a:solidFill>
              <a:latin typeface="メイリオ" panose="020B0604030504040204" pitchFamily="50" charset="-128"/>
              <a:ea typeface="メイリオ" panose="020B0604030504040204" pitchFamily="50" charset="-128"/>
            </a:endParaRPr>
          </a:p>
        </p:txBody>
      </p:sp>
      <p:sp>
        <p:nvSpPr>
          <p:cNvPr id="177" name="吹き出し: 四角形 176">
            <a:extLst>
              <a:ext uri="{FF2B5EF4-FFF2-40B4-BE49-F238E27FC236}">
                <a16:creationId xmlns:a16="http://schemas.microsoft.com/office/drawing/2014/main" id="{07DF08EE-115A-4151-B1AF-F43C64C5EA96}"/>
              </a:ext>
            </a:extLst>
          </p:cNvPr>
          <p:cNvSpPr/>
          <p:nvPr/>
        </p:nvSpPr>
        <p:spPr>
          <a:xfrm>
            <a:off x="4848311" y="5098411"/>
            <a:ext cx="1907907" cy="346794"/>
          </a:xfrm>
          <a:prstGeom prst="wedgeRectCallout">
            <a:avLst>
              <a:gd name="adj1" fmla="val 18368"/>
              <a:gd name="adj2" fmla="val -128282"/>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a:solidFill>
                  <a:schemeClr val="tx1"/>
                </a:solidFill>
                <a:latin typeface="メイリオ" panose="020B0604030504040204" pitchFamily="50" charset="-128"/>
                <a:ea typeface="メイリオ" panose="020B0604030504040204" pitchFamily="50" charset="-128"/>
              </a:rPr>
              <a:t>老人福祉法・障害者総合支援法等に基づく申請届出</a:t>
            </a:r>
            <a:r>
              <a:rPr kumimoji="1" lang="ja-JP" altLang="en-US" sz="900">
                <a:solidFill>
                  <a:schemeClr val="tx1"/>
                </a:solidFill>
                <a:latin typeface="メイリオ" panose="020B0604030504040204" pitchFamily="50" charset="-128"/>
                <a:ea typeface="メイリオ" panose="020B0604030504040204" pitchFamily="50" charset="-128"/>
              </a:rPr>
              <a:t>も可能です！</a:t>
            </a:r>
            <a:endParaRPr kumimoji="1" lang="ja-JP" altLang="en-US" sz="1000">
              <a:solidFill>
                <a:schemeClr val="tx1"/>
              </a:solidFill>
              <a:latin typeface="メイリオ" panose="020B0604030504040204" pitchFamily="50" charset="-128"/>
              <a:ea typeface="メイリオ" panose="020B0604030504040204" pitchFamily="50" charset="-128"/>
            </a:endParaRPr>
          </a:p>
        </p:txBody>
      </p:sp>
      <p:pic>
        <p:nvPicPr>
          <p:cNvPr id="42" name="図 41">
            <a:extLst>
              <a:ext uri="{FF2B5EF4-FFF2-40B4-BE49-F238E27FC236}">
                <a16:creationId xmlns:a16="http://schemas.microsoft.com/office/drawing/2014/main" id="{F303C711-230B-40A7-8138-C6A7697BF38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937" y="6344138"/>
            <a:ext cx="2880000" cy="2073600"/>
          </a:xfrm>
          <a:prstGeom prst="rect">
            <a:avLst/>
          </a:prstGeom>
          <a:noFill/>
          <a:ln>
            <a:solidFill>
              <a:schemeClr val="tx1"/>
            </a:solidFill>
          </a:ln>
        </p:spPr>
      </p:pic>
      <p:sp>
        <p:nvSpPr>
          <p:cNvPr id="54" name="吹き出し: 四角形 53">
            <a:extLst>
              <a:ext uri="{FF2B5EF4-FFF2-40B4-BE49-F238E27FC236}">
                <a16:creationId xmlns:a16="http://schemas.microsoft.com/office/drawing/2014/main" id="{B6EB4F7B-41C7-4C2F-BFFD-F95ADFC82681}"/>
              </a:ext>
            </a:extLst>
          </p:cNvPr>
          <p:cNvSpPr/>
          <p:nvPr/>
        </p:nvSpPr>
        <p:spPr>
          <a:xfrm>
            <a:off x="1689519" y="5103414"/>
            <a:ext cx="1536197" cy="346794"/>
          </a:xfrm>
          <a:prstGeom prst="wedgeRectCallout">
            <a:avLst>
              <a:gd name="adj1" fmla="val -34470"/>
              <a:gd name="adj2" fmla="val -84956"/>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a:solidFill>
                  <a:schemeClr val="tx1"/>
                </a:solidFill>
                <a:latin typeface="メイリオ" panose="020B0604030504040204" pitchFamily="50" charset="-128"/>
                <a:ea typeface="メイリオ" panose="020B0604030504040204" pitchFamily="50" charset="-128"/>
              </a:rPr>
              <a:t>添付書類も一緒に提出</a:t>
            </a:r>
            <a:endParaRPr kumimoji="1" lang="en-US" altLang="ja-JP" sz="900" b="1">
              <a:solidFill>
                <a:schemeClr val="tx1"/>
              </a:solidFill>
              <a:latin typeface="メイリオ" panose="020B0604030504040204" pitchFamily="50" charset="-128"/>
              <a:ea typeface="メイリオ" panose="020B0604030504040204" pitchFamily="50" charset="-128"/>
            </a:endParaRPr>
          </a:p>
          <a:p>
            <a:pPr algn="ctr"/>
            <a:r>
              <a:rPr kumimoji="1" lang="ja-JP" altLang="en-US" sz="900">
                <a:solidFill>
                  <a:schemeClr val="tx1"/>
                </a:solidFill>
                <a:latin typeface="メイリオ" panose="020B0604030504040204" pitchFamily="50" charset="-128"/>
                <a:ea typeface="メイリオ" panose="020B0604030504040204" pitchFamily="50" charset="-128"/>
              </a:rPr>
              <a:t>することができます！</a:t>
            </a:r>
            <a:endParaRPr kumimoji="1" lang="ja-JP" altLang="en-US" sz="1000">
              <a:solidFill>
                <a:schemeClr val="tx1"/>
              </a:solidFill>
              <a:latin typeface="メイリオ" panose="020B0604030504040204" pitchFamily="50" charset="-128"/>
              <a:ea typeface="メイリオ" panose="020B0604030504040204" pitchFamily="50" charset="-128"/>
            </a:endParaRPr>
          </a:p>
        </p:txBody>
      </p:sp>
      <p:sp>
        <p:nvSpPr>
          <p:cNvPr id="55" name="吹き出し: 四角形 54">
            <a:extLst>
              <a:ext uri="{FF2B5EF4-FFF2-40B4-BE49-F238E27FC236}">
                <a16:creationId xmlns:a16="http://schemas.microsoft.com/office/drawing/2014/main" id="{5F1EA1B0-E74F-4B1E-A320-B9CB5C5927D7}"/>
              </a:ext>
            </a:extLst>
          </p:cNvPr>
          <p:cNvSpPr/>
          <p:nvPr/>
        </p:nvSpPr>
        <p:spPr>
          <a:xfrm>
            <a:off x="3258868" y="5103414"/>
            <a:ext cx="1536197" cy="346794"/>
          </a:xfrm>
          <a:prstGeom prst="wedgeRectCallout">
            <a:avLst>
              <a:gd name="adj1" fmla="val 35547"/>
              <a:gd name="adj2" fmla="val -131528"/>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a:solidFill>
                  <a:schemeClr val="tx1"/>
                </a:solidFill>
                <a:latin typeface="メイリオ" panose="020B0604030504040204" pitchFamily="50" charset="-128"/>
                <a:ea typeface="メイリオ" panose="020B0604030504040204" pitchFamily="50" charset="-128"/>
              </a:rPr>
              <a:t>（特定）処遇改善加算等の届出</a:t>
            </a:r>
            <a:r>
              <a:rPr kumimoji="1" lang="ja-JP" altLang="en-US" sz="900">
                <a:solidFill>
                  <a:schemeClr val="tx1"/>
                </a:solidFill>
                <a:latin typeface="メイリオ" panose="020B0604030504040204" pitchFamily="50" charset="-128"/>
                <a:ea typeface="メイリオ" panose="020B0604030504040204" pitchFamily="50" charset="-128"/>
              </a:rPr>
              <a:t>も可能です！</a:t>
            </a:r>
            <a:endParaRPr kumimoji="1" lang="ja-JP" altLang="en-US" sz="1000">
              <a:solidFill>
                <a:schemeClr val="tx1"/>
              </a:solidFill>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15C3E6B4-AFF8-AAFF-695A-EC2F1CE4364F}"/>
              </a:ext>
            </a:extLst>
          </p:cNvPr>
          <p:cNvSpPr txBox="1"/>
          <p:nvPr/>
        </p:nvSpPr>
        <p:spPr>
          <a:xfrm>
            <a:off x="483738" y="6005445"/>
            <a:ext cx="4855464" cy="276999"/>
          </a:xfrm>
          <a:prstGeom prst="rect">
            <a:avLst/>
          </a:prstGeom>
          <a:noFill/>
        </p:spPr>
        <p:txBody>
          <a:bodyPr wrap="square">
            <a:spAutoFit/>
          </a:bodyPr>
          <a:lstStyle/>
          <a:p>
            <a:r>
              <a:rPr lang="en-US" altLang="ja-JP" sz="1200" b="1">
                <a:solidFill>
                  <a:srgbClr val="FF0000"/>
                </a:solidFill>
                <a:latin typeface="メイリオ" panose="020B0604030504040204" pitchFamily="50" charset="-128"/>
                <a:ea typeface="メイリオ" panose="020B0604030504040204" pitchFamily="50" charset="-128"/>
              </a:rPr>
              <a:t>https://www.kaigokensaku.mhlw.go.jp/shinsei/</a:t>
            </a:r>
            <a:endParaRPr lang="ja-JP" altLang="en-US" sz="1200" b="1">
              <a:solidFill>
                <a:srgbClr val="FF0000"/>
              </a:solidFill>
              <a:latin typeface="メイリオ" panose="020B0604030504040204" pitchFamily="50" charset="-128"/>
              <a:ea typeface="メイリオ" panose="020B0604030504040204" pitchFamily="50" charset="-128"/>
            </a:endParaRPr>
          </a:p>
        </p:txBody>
      </p:sp>
      <p:pic>
        <p:nvPicPr>
          <p:cNvPr id="14" name="図 13" descr="QR コード&#10;&#10;自動的に生成された説明">
            <a:extLst>
              <a:ext uri="{FF2B5EF4-FFF2-40B4-BE49-F238E27FC236}">
                <a16:creationId xmlns:a16="http://schemas.microsoft.com/office/drawing/2014/main" id="{6615C119-6538-9428-D282-1DC4ADEAE33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52264" y="6088023"/>
            <a:ext cx="900000" cy="900000"/>
          </a:xfrm>
          <a:prstGeom prst="rect">
            <a:avLst/>
          </a:prstGeom>
          <a:ln>
            <a:solidFill>
              <a:schemeClr val="tx1"/>
            </a:solidFill>
          </a:ln>
        </p:spPr>
      </p:pic>
      <p:sp>
        <p:nvSpPr>
          <p:cNvPr id="16" name="正方形/長方形 15">
            <a:extLst>
              <a:ext uri="{FF2B5EF4-FFF2-40B4-BE49-F238E27FC236}">
                <a16:creationId xmlns:a16="http://schemas.microsoft.com/office/drawing/2014/main" id="{6DBF4CDC-4B64-5A75-D172-445B904922B1}"/>
              </a:ext>
            </a:extLst>
          </p:cNvPr>
          <p:cNvSpPr/>
          <p:nvPr/>
        </p:nvSpPr>
        <p:spPr>
          <a:xfrm>
            <a:off x="178236" y="8522565"/>
            <a:ext cx="6624000" cy="228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a:solidFill>
                  <a:srgbClr val="385723"/>
                </a:solidFill>
                <a:latin typeface="メイリオ" panose="020B0604030504040204" pitchFamily="50" charset="-128"/>
                <a:ea typeface="メイリオ" panose="020B0604030504040204" pitchFamily="50" charset="-128"/>
              </a:rPr>
              <a:t>登記事項証明書のご提出の際には、法務省「登記情報提供サービス」をご利用ください。</a:t>
            </a:r>
            <a:endParaRPr kumimoji="1" lang="en-US" altLang="ja-JP" sz="1300" b="1">
              <a:solidFill>
                <a:srgbClr val="385723"/>
              </a:solidFill>
              <a:latin typeface="メイリオ" panose="020B0604030504040204" pitchFamily="50" charset="-128"/>
              <a:ea typeface="メイリオ" panose="020B0604030504040204" pitchFamily="50" charset="-128"/>
            </a:endParaRPr>
          </a:p>
        </p:txBody>
      </p:sp>
      <p:grpSp>
        <p:nvGrpSpPr>
          <p:cNvPr id="21" name="グループ化 20">
            <a:extLst>
              <a:ext uri="{FF2B5EF4-FFF2-40B4-BE49-F238E27FC236}">
                <a16:creationId xmlns:a16="http://schemas.microsoft.com/office/drawing/2014/main" id="{2783A789-ABB7-C99D-CFE5-3B49EF61AAF0}"/>
              </a:ext>
            </a:extLst>
          </p:cNvPr>
          <p:cNvGrpSpPr/>
          <p:nvPr/>
        </p:nvGrpSpPr>
        <p:grpSpPr>
          <a:xfrm>
            <a:off x="178236" y="8762521"/>
            <a:ext cx="6430008" cy="759425"/>
            <a:chOff x="207048" y="8760809"/>
            <a:chExt cx="6430008" cy="759425"/>
          </a:xfrm>
        </p:grpSpPr>
        <p:sp>
          <p:nvSpPr>
            <p:cNvPr id="3" name="正方形/長方形 2">
              <a:extLst>
                <a:ext uri="{FF2B5EF4-FFF2-40B4-BE49-F238E27FC236}">
                  <a16:creationId xmlns:a16="http://schemas.microsoft.com/office/drawing/2014/main" id="{FCAD3CF7-D467-E5E3-7496-95A7960047E6}"/>
                </a:ext>
              </a:extLst>
            </p:cNvPr>
            <p:cNvSpPr/>
            <p:nvPr/>
          </p:nvSpPr>
          <p:spPr>
            <a:xfrm>
              <a:off x="207048" y="8764234"/>
              <a:ext cx="5626932" cy="756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ü"/>
              </a:pPr>
              <a:r>
                <a:rPr lang="ja-JP" altLang="en-US" sz="1100" b="0" i="0" dirty="0">
                  <a:solidFill>
                    <a:schemeClr val="tx1"/>
                  </a:solidFill>
                  <a:effectLst/>
                  <a:latin typeface="メイリオ" panose="020B0604030504040204" pitchFamily="50" charset="-128"/>
                  <a:ea typeface="メイリオ" panose="020B0604030504040204" pitchFamily="50" charset="-128"/>
                </a:rPr>
                <a:t>行政機関等へのオンライン申請等の際に</a:t>
              </a:r>
              <a:r>
                <a:rPr lang="ja-JP" altLang="en-US" sz="1100" b="1" i="0" dirty="0">
                  <a:solidFill>
                    <a:schemeClr val="tx1"/>
                  </a:solidFill>
                  <a:effectLst/>
                  <a:latin typeface="メイリオ" panose="020B0604030504040204" pitchFamily="50" charset="-128"/>
                  <a:ea typeface="メイリオ" panose="020B0604030504040204" pitchFamily="50" charset="-128"/>
                </a:rPr>
                <a:t>、当サービスによって取得した登記情報を登記事項証明書に代えて申請することができるサービス</a:t>
              </a:r>
              <a:r>
                <a:rPr lang="ja-JP" altLang="en-US" sz="1100" b="0" i="0" dirty="0">
                  <a:solidFill>
                    <a:schemeClr val="tx1"/>
                  </a:solidFill>
                  <a:effectLst/>
                  <a:latin typeface="メイリオ" panose="020B0604030504040204" pitchFamily="50" charset="-128"/>
                  <a:ea typeface="メイリオ" panose="020B0604030504040204" pitchFamily="50" charset="-128"/>
                </a:rPr>
                <a:t>です。</a:t>
              </a:r>
              <a:endParaRPr lang="en-US" altLang="ja-JP" sz="1100" b="0" i="0" dirty="0">
                <a:solidFill>
                  <a:schemeClr val="tx1"/>
                </a:solidFill>
                <a:effectLst/>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ü"/>
              </a:pPr>
              <a:r>
                <a:rPr lang="ja-JP" altLang="en-US" sz="1100" b="1" dirty="0">
                  <a:solidFill>
                    <a:schemeClr val="tx1"/>
                  </a:solidFill>
                  <a:latin typeface="メイリオ" panose="020B0604030504040204" pitchFamily="50" charset="-128"/>
                  <a:ea typeface="メイリオ" panose="020B0604030504040204" pitchFamily="50" charset="-128"/>
                </a:rPr>
                <a:t>ご利用のためには利用登録が必要です。</a:t>
              </a:r>
              <a:r>
                <a:rPr lang="ja-JP" altLang="en-US" sz="1100" dirty="0">
                  <a:solidFill>
                    <a:schemeClr val="tx1"/>
                  </a:solidFill>
                  <a:latin typeface="メイリオ" panose="020B0604030504040204" pitchFamily="50" charset="-128"/>
                  <a:ea typeface="メイリオ" panose="020B0604030504040204" pitchFamily="50" charset="-128"/>
                </a:rPr>
                <a:t>事前にご登録ください。</a:t>
              </a:r>
              <a:r>
                <a:rPr kumimoji="1" lang="en-US" altLang="ja-JP" sz="1100" dirty="0">
                  <a:solidFill>
                    <a:schemeClr val="tx1"/>
                  </a:solidFill>
                  <a:latin typeface="メイリオ" panose="020B0604030504040204" pitchFamily="50" charset="-128"/>
                  <a:ea typeface="メイリオ" panose="020B0604030504040204" pitchFamily="50" charset="-128"/>
                  <a:hlinkClick r:id="rId6"/>
                </a:rPr>
                <a:t>https://www1.touki.or.jp/gateway.html</a:t>
              </a:r>
              <a:r>
                <a:rPr kumimoji="1" lang="ja-JP" altLang="en-US" sz="1100" dirty="0">
                  <a:solidFill>
                    <a:schemeClr val="tx1"/>
                  </a:solidFill>
                  <a:latin typeface="メイリオ" panose="020B0604030504040204" pitchFamily="50" charset="-128"/>
                  <a:ea typeface="メイリオ" panose="020B0604030504040204" pitchFamily="50" charset="-128"/>
                </a:rPr>
                <a:t>　</a:t>
              </a:r>
            </a:p>
          </p:txBody>
        </p:sp>
        <p:pic>
          <p:nvPicPr>
            <p:cNvPr id="20" name="図 19" descr="QR コード&#10;&#10;自動的に生成された説明">
              <a:extLst>
                <a:ext uri="{FF2B5EF4-FFF2-40B4-BE49-F238E27FC236}">
                  <a16:creationId xmlns:a16="http://schemas.microsoft.com/office/drawing/2014/main" id="{6C3B9927-86E7-7BA4-0186-F523C63C7D8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81056" y="8760809"/>
              <a:ext cx="756000" cy="756000"/>
            </a:xfrm>
            <a:prstGeom prst="rect">
              <a:avLst/>
            </a:prstGeom>
            <a:ln>
              <a:solidFill>
                <a:schemeClr val="tx1"/>
              </a:solidFill>
            </a:ln>
          </p:spPr>
        </p:pic>
      </p:grpSp>
      <p:pic>
        <p:nvPicPr>
          <p:cNvPr id="35" name="図 34" descr="アイコン&#10;&#10;自動的に生成された説明">
            <a:extLst>
              <a:ext uri="{FF2B5EF4-FFF2-40B4-BE49-F238E27FC236}">
                <a16:creationId xmlns:a16="http://schemas.microsoft.com/office/drawing/2014/main" id="{C4125FF4-9ED2-4C20-A441-F7D8EE7F578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28651" y="9603540"/>
            <a:ext cx="751962" cy="216782"/>
          </a:xfrm>
          <a:prstGeom prst="rect">
            <a:avLst/>
          </a:prstGeom>
        </p:spPr>
      </p:pic>
    </p:spTree>
    <p:extLst>
      <p:ext uri="{BB962C8B-B14F-4D97-AF65-F5344CB8AC3E}">
        <p14:creationId xmlns:p14="http://schemas.microsoft.com/office/powerpoint/2010/main" val="32836751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46901853857DB458CFA738BD28D9492" ma:contentTypeVersion="9" ma:contentTypeDescription="新しいドキュメントを作成します。" ma:contentTypeScope="" ma:versionID="b020dd85b48a73ad705aaf95829052ab">
  <xsd:schema xmlns:xsd="http://www.w3.org/2001/XMLSchema" xmlns:xs="http://www.w3.org/2001/XMLSchema" xmlns:p="http://schemas.microsoft.com/office/2006/metadata/properties" xmlns:ns2="c4093caf-5ec3-4e48-a50b-751d4589cc83" xmlns:ns3="851d612a-2006-4c53-9086-dbda837fb23a" targetNamespace="http://schemas.microsoft.com/office/2006/metadata/properties" ma:root="true" ma:fieldsID="0c6452779c570436b242f4c9a267bb68" ns2:_="" ns3:_="">
    <xsd:import namespace="c4093caf-5ec3-4e48-a50b-751d4589cc83"/>
    <xsd:import namespace="851d612a-2006-4c53-9086-dbda837fb23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093caf-5ec3-4e48-a50b-751d4589c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51d612a-2006-4c53-9086-dbda837fb23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04c46500-15d6-4edf-a43e-fd40c09bb1ce}" ma:internalName="TaxCatchAll" ma:showField="CatchAllData" ma:web="851d612a-2006-4c53-9086-dbda837fb2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4093caf-5ec3-4e48-a50b-751d4589cc83">
      <Terms xmlns="http://schemas.microsoft.com/office/infopath/2007/PartnerControls"/>
    </lcf76f155ced4ddcb4097134ff3c332f>
    <TaxCatchAll xmlns="851d612a-2006-4c53-9086-dbda837fb23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3F341C-49E7-4861-A629-96B41571786B}">
  <ds:schemaRefs>
    <ds:schemaRef ds:uri="851d612a-2006-4c53-9086-dbda837fb23a"/>
    <ds:schemaRef ds:uri="c4093caf-5ec3-4e48-a50b-751d4589cc8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B23DA61-CFDC-4C47-B05F-FDFDA0271CCA}">
  <ds:schemaRefs>
    <ds:schemaRef ds:uri="http://purl.org/dc/elements/1.1/"/>
    <ds:schemaRef ds:uri="http://schemas.microsoft.com/office/2006/documentManagement/types"/>
    <ds:schemaRef ds:uri="http://schemas.microsoft.com/office/2006/metadata/properties"/>
    <ds:schemaRef ds:uri="http://purl.org/dc/terms/"/>
    <ds:schemaRef ds:uri="http://www.w3.org/XML/1998/namespace"/>
    <ds:schemaRef ds:uri="http://purl.org/dc/dcmitype/"/>
    <ds:schemaRef ds:uri="http://schemas.microsoft.com/office/infopath/2007/PartnerControls"/>
    <ds:schemaRef ds:uri="http://schemas.openxmlformats.org/package/2006/metadata/core-properties"/>
    <ds:schemaRef ds:uri="851d612a-2006-4c53-9086-dbda837fb23a"/>
    <ds:schemaRef ds:uri="c4093caf-5ec3-4e48-a50b-751d4589cc83"/>
  </ds:schemaRefs>
</ds:datastoreItem>
</file>

<file path=customXml/itemProps3.xml><?xml version="1.0" encoding="utf-8"?>
<ds:datastoreItem xmlns:ds="http://schemas.openxmlformats.org/officeDocument/2006/customXml" ds:itemID="{9F058727-9797-4B8F-A30C-1CD9742C1A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TotalTime>
  <Words>482</Words>
  <Application>Microsoft Office PowerPoint</Application>
  <PresentationFormat>A4 210 x 297 mm</PresentationFormat>
  <Paragraphs>37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山根　茉優華</dc:creator>
  <cp:lastModifiedBy>吉原　胡桃</cp:lastModifiedBy>
  <cp:revision>9</cp:revision>
  <cp:lastPrinted>2024-05-21T01:42:42Z</cp:lastPrinted>
  <dcterms:modified xsi:type="dcterms:W3CDTF">2024-11-15T02:13:06Z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0x010100CB7393D9412D424395D1A6BA920B9552</vt:lpwstr>
  </property>
  <property fmtid="{D5CDD505-2E9C-101B-9397-08002B2CF9AE}" pid="3" name="MediaServiceImageTags">
    <vt:lpwstr/>
  </property>
</Properties>
</file>