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svg" ContentType="image/svg+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2"/>
  </p:notesMasterIdLst>
  <p:sldIdLst>
    <p:sldId id="257" r:id="rId2"/>
    <p:sldId id="357" r:id="rId3"/>
    <p:sldId id="359" r:id="rId4"/>
    <p:sldId id="362" r:id="rId5"/>
    <p:sldId id="343" r:id="rId6"/>
    <p:sldId id="361" r:id="rId7"/>
    <p:sldId id="305" r:id="rId8"/>
    <p:sldId id="364" r:id="rId9"/>
    <p:sldId id="366" r:id="rId10"/>
    <p:sldId id="360" r:id="rId11"/>
  </p:sldIdLst>
  <p:sldSz cx="9906000" cy="6858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D68F4"/>
    <a:srgbClr val="00CCFF"/>
    <a:srgbClr val="66FFFF"/>
    <a:srgbClr val="00FFCC"/>
    <a:srgbClr val="FF5050"/>
    <a:srgbClr val="FF9966"/>
    <a:srgbClr val="D711E1"/>
    <a:srgbClr val="F7B8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737" autoAdjust="0"/>
  </p:normalViewPr>
  <p:slideViewPr>
    <p:cSldViewPr snapToGrid="0">
      <p:cViewPr varScale="1">
        <p:scale>
          <a:sx n="73" d="100"/>
          <a:sy n="73" d="100"/>
        </p:scale>
        <p:origin x="664"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4">
  <dgm:title val=""/>
  <dgm:desc val=""/>
  <dgm:catLst>
    <dgm:cat type="accent5" pri="11400"/>
  </dgm:catLst>
  <dgm:styleLbl name="node0">
    <dgm:fillClrLst meth="cycle">
      <a:schemeClr val="accent5">
        <a:shade val="60000"/>
      </a:schemeClr>
    </dgm:fillClrLst>
    <dgm:linClrLst meth="repeat">
      <a:schemeClr val="lt1"/>
    </dgm:linClrLst>
    <dgm:effectClrLst/>
    <dgm:txLinClrLst/>
    <dgm:txFillClrLst/>
    <dgm:txEffectClrLst/>
  </dgm:styleLbl>
  <dgm:styleLbl name="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alignNode1">
    <dgm:fillClrLst meth="cycle">
      <a:schemeClr val="accent5">
        <a:shade val="50000"/>
      </a:schemeClr>
      <a:schemeClr val="accent5">
        <a:tint val="55000"/>
      </a:schemeClr>
    </dgm:fillClrLst>
    <dgm:linClrLst meth="cycle">
      <a:schemeClr val="accent5">
        <a:shade val="50000"/>
      </a:schemeClr>
      <a:schemeClr val="accent5">
        <a:tint val="55000"/>
      </a:schemeClr>
    </dgm:linClrLst>
    <dgm:effectClrLst/>
    <dgm:txLinClrLst/>
    <dgm:txFillClrLst/>
    <dgm:txEffectClrLst/>
  </dgm:styleLbl>
  <dgm:styleLbl name="lnNode1">
    <dgm:fillClrLst meth="cycle">
      <a:schemeClr val="accent5">
        <a:shade val="50000"/>
      </a:schemeClr>
      <a:schemeClr val="accent5">
        <a:tint val="55000"/>
      </a:schemeClr>
    </dgm:fillClrLst>
    <dgm:linClrLst meth="repeat">
      <a:schemeClr val="lt1"/>
    </dgm:linClrLst>
    <dgm:effectClrLst/>
    <dgm:txLinClrLst/>
    <dgm:txFillClrLst/>
    <dgm:txEffectClrLst/>
  </dgm:styleLbl>
  <dgm:styleLbl name="vennNode1">
    <dgm:fillClrLst meth="cycle">
      <a:schemeClr val="accent5">
        <a:shade val="80000"/>
        <a:alpha val="50000"/>
      </a:schemeClr>
      <a:schemeClr val="accent5">
        <a:tint val="50000"/>
        <a:alpha val="50000"/>
      </a:schemeClr>
    </dgm:fillClrLst>
    <dgm:linClrLst meth="repeat">
      <a:schemeClr val="lt1"/>
    </dgm:linClrLst>
    <dgm:effectClrLst/>
    <dgm:txLinClrLst/>
    <dgm:txFillClrLst/>
    <dgm:txEffectClrLst/>
  </dgm:styleLbl>
  <dgm:styleLbl name="node2">
    <dgm:fillClrLst>
      <a:schemeClr val="accent5">
        <a:shade val="80000"/>
      </a:schemeClr>
    </dgm:fillClrLst>
    <dgm:linClrLst meth="repeat">
      <a:schemeClr val="lt1"/>
    </dgm:linClrLst>
    <dgm:effectClrLst/>
    <dgm:txLinClrLst/>
    <dgm:txFillClrLst/>
    <dgm:txEffectClrLst/>
  </dgm:styleLbl>
  <dgm:styleLbl name="node3">
    <dgm:fillClrLst>
      <a:schemeClr val="accent5">
        <a:tint val="99000"/>
      </a:schemeClr>
    </dgm:fillClrLst>
    <dgm:linClrLst meth="repeat">
      <a:schemeClr val="lt1"/>
    </dgm:linClrLst>
    <dgm:effectClrLst/>
    <dgm:txLinClrLst/>
    <dgm:txFillClrLst/>
    <dgm:txEffectClrLst/>
  </dgm:styleLbl>
  <dgm:styleLbl name="node4">
    <dgm:fillClrLst>
      <a:schemeClr val="accent5">
        <a:tint val="70000"/>
      </a:schemeClr>
    </dgm:fillClrLst>
    <dgm:linClrLst meth="repeat">
      <a:schemeClr val="lt1"/>
    </dgm:linClrLst>
    <dgm:effectClrLst/>
    <dgm:txLinClrLst/>
    <dgm:txFillClrLst/>
    <dgm:txEffectClrLst/>
  </dgm:styleLbl>
  <dgm:styleLbl name="f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5">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b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fgSibTrans2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dgm:txEffectClrLst/>
  </dgm:styleLbl>
  <dgm:styleLbl name="sibTrans1D1">
    <dgm:fillClrLst meth="cycle">
      <a:schemeClr val="accent5">
        <a:shade val="90000"/>
      </a:schemeClr>
      <a:schemeClr val="accent5">
        <a:tint val="50000"/>
      </a:schemeClr>
    </dgm:fillClrLst>
    <dgm:linClrLst meth="cycle">
      <a:schemeClr val="accent5">
        <a:shade val="90000"/>
      </a:schemeClr>
      <a:schemeClr val="accent5">
        <a:tint val="50000"/>
      </a:schemeClr>
    </dgm:linClrLst>
    <dgm:effectClrLst/>
    <dgm:txLinClrLst/>
    <dgm:txFillClrLst meth="repeat">
      <a:schemeClr val="tx1"/>
    </dgm:txFillClrLst>
    <dgm:txEffectClrLst/>
  </dgm:styleLbl>
  <dgm:styleLbl name="callout">
    <dgm:fillClrLst meth="repeat">
      <a:schemeClr val="accent5"/>
    </dgm:fillClrLst>
    <dgm:linClrLst meth="repeat">
      <a:schemeClr val="accent5"/>
    </dgm:linClrLst>
    <dgm:effectClrLst/>
    <dgm:txLinClrLst/>
    <dgm:txFillClrLst meth="repeat">
      <a:schemeClr val="tx1"/>
    </dgm:txFillClrLst>
    <dgm:txEffectClrLst/>
  </dgm:styleLbl>
  <dgm:styleLbl name="asst0">
    <dgm:fillClrLst meth="repeat">
      <a:schemeClr val="accent5">
        <a:shade val="80000"/>
      </a:schemeClr>
    </dgm:fillClrLst>
    <dgm:linClrLst meth="repeat">
      <a:schemeClr val="lt1"/>
    </dgm:linClrLst>
    <dgm:effectClrLst/>
    <dgm:txLinClrLst/>
    <dgm:txFillClrLst/>
    <dgm:txEffectClrLst/>
  </dgm:styleLbl>
  <dgm:styleLbl name="asst1">
    <dgm:fillClrLst meth="repeat">
      <a:schemeClr val="accent5">
        <a:shade val="80000"/>
      </a:schemeClr>
    </dgm:fillClrLst>
    <dgm:linClrLst meth="repeat">
      <a:schemeClr val="lt1"/>
    </dgm:linClrLst>
    <dgm:effectClrLst/>
    <dgm:txLinClrLst/>
    <dgm:txFillClrLst/>
    <dgm:txEffectClrLst/>
  </dgm:styleLbl>
  <dgm:styleLbl name="asst2">
    <dgm:fillClrLst>
      <a:schemeClr val="accent5">
        <a:tint val="90000"/>
      </a:schemeClr>
    </dgm:fillClrLst>
    <dgm:linClrLst meth="repeat">
      <a:schemeClr val="lt1"/>
    </dgm:linClrLst>
    <dgm:effectClrLst/>
    <dgm:txLinClrLst/>
    <dgm:txFillClrLst/>
    <dgm:txEffectClrLst/>
  </dgm:styleLbl>
  <dgm:styleLbl name="asst3">
    <dgm:fillClrLst>
      <a:schemeClr val="accent5">
        <a:tint val="70000"/>
      </a:schemeClr>
    </dgm:fillClrLst>
    <dgm:linClrLst meth="repeat">
      <a:schemeClr val="lt1"/>
    </dgm:linClrLst>
    <dgm:effectClrLst/>
    <dgm:txLinClrLst/>
    <dgm:txFillClrLst/>
    <dgm:txEffectClrLst/>
  </dgm:styleLbl>
  <dgm:styleLbl name="asst4">
    <dgm:fillClrLst>
      <a:schemeClr val="accent5">
        <a:tint val="50000"/>
      </a:schemeClr>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shade val="80000"/>
      </a:schemeClr>
    </dgm:linClrLst>
    <dgm:effectClrLst/>
    <dgm:txLinClrLst/>
    <dgm:txFillClrLst/>
    <dgm:txEffectClrLst/>
  </dgm:styleLbl>
  <dgm:styleLbl name="parChTrans2D2">
    <dgm:fillClrLst meth="repeat">
      <a:schemeClr val="accent5">
        <a:tint val="90000"/>
      </a:schemeClr>
    </dgm:fillClrLst>
    <dgm:linClrLst meth="repeat">
      <a:schemeClr val="accent5">
        <a:tint val="90000"/>
      </a:schemeClr>
    </dgm:linClrLst>
    <dgm:effectClrLst/>
    <dgm:txLinClrLst/>
    <dgm:txFillClrLst/>
    <dgm:txEffectClrLst/>
  </dgm:styleLbl>
  <dgm:styleLbl name="parChTrans2D3">
    <dgm:fillClrLst meth="repeat">
      <a:schemeClr val="accent5">
        <a:tint val="70000"/>
      </a:schemeClr>
    </dgm:fillClrLst>
    <dgm:linClrLst meth="repeat">
      <a:schemeClr val="accent5">
        <a:tint val="70000"/>
      </a:schemeClr>
    </dgm:linClrLst>
    <dgm:effectClrLst/>
    <dgm:txLinClrLst/>
    <dgm:txFillClrLst/>
    <dgm:txEffectClrLst/>
  </dgm:styleLbl>
  <dgm:styleLbl name="parChTrans2D4">
    <dgm:fillClrLst meth="repeat">
      <a:schemeClr val="accent5">
        <a:tint val="50000"/>
      </a:schemeClr>
    </dgm:fillClrLst>
    <dgm:linClrLst meth="repeat">
      <a:schemeClr val="accent5">
        <a:tint val="50000"/>
      </a:schemeClr>
    </dgm:linClrLst>
    <dgm:effectClrLst/>
    <dgm:txLinClrLst/>
    <dgm:txFillClrLst meth="repeat">
      <a:schemeClr val="dk1"/>
    </dgm:txFillClrLst>
    <dgm:txEffectClrLst/>
  </dgm:styleLbl>
  <dgm:styleLbl name="parChTrans1D1">
    <dgm:fillClrLst meth="repeat">
      <a:schemeClr val="accent5">
        <a:shade val="80000"/>
      </a:schemeClr>
    </dgm:fillClrLst>
    <dgm:linClrLst meth="repeat">
      <a:schemeClr val="accent5">
        <a:shade val="80000"/>
      </a:schemeClr>
    </dgm:linClrLst>
    <dgm:effectClrLst/>
    <dgm:txLinClrLst/>
    <dgm:txFillClrLst meth="repeat">
      <a:schemeClr val="tx1"/>
    </dgm:txFillClrLst>
    <dgm:txEffectClrLst/>
  </dgm:styleLbl>
  <dgm:styleLbl name="parChTrans1D2">
    <dgm:fillClrLst meth="repeat">
      <a:schemeClr val="accent5">
        <a:tint val="90000"/>
      </a:schemeClr>
    </dgm:fillClrLst>
    <dgm:linClrLst meth="repeat">
      <a:schemeClr val="accent5">
        <a:tint val="90000"/>
      </a:schemeClr>
    </dgm:linClrLst>
    <dgm:effectClrLst/>
    <dgm:txLinClrLst/>
    <dgm:txFillClrLst meth="repeat">
      <a:schemeClr val="tx1"/>
    </dgm:txFillClrLst>
    <dgm:txEffectClrLst/>
  </dgm:styleLbl>
  <dgm:styleLbl name="parChTrans1D3">
    <dgm:fillClrLst meth="repeat">
      <a:schemeClr val="accent5">
        <a:tint val="70000"/>
      </a:schemeClr>
    </dgm:fillClrLst>
    <dgm:linClrLst meth="repeat">
      <a:schemeClr val="accent5">
        <a:tint val="70000"/>
      </a:schemeClr>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5">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5">
        <a:shade val="50000"/>
      </a:schemeClr>
      <a:schemeClr val="accent5">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alignAccFollowNode1">
    <dgm:fillClrLst meth="repeat">
      <a:schemeClr val="accent5">
        <a:alpha val="90000"/>
        <a:tint val="55000"/>
      </a:schemeClr>
    </dgm:fillClrLst>
    <dgm:linClrLst meth="repeat">
      <a:schemeClr val="accent5">
        <a:alpha val="90000"/>
        <a:tint val="55000"/>
      </a:schemeClr>
    </dgm:linClrLst>
    <dgm:effectClrLst/>
    <dgm:txLinClrLst/>
    <dgm:txFillClrLst meth="repeat">
      <a:schemeClr val="dk1"/>
    </dgm:txFillClrLst>
    <dgm:txEffectClrLst/>
  </dgm:styleLbl>
  <dgm:styleLbl name="bgAccFollowNode1">
    <dgm:fillClrLst meth="repeat">
      <a:schemeClr val="accent5">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a:tint val="50000"/>
      </a:schemeClr>
    </dgm:linClrLst>
    <dgm:effectClrLst/>
    <dgm:txLinClrLst/>
    <dgm:txFillClrLst meth="repeat">
      <a:schemeClr val="dk1"/>
    </dgm:txFillClrLst>
    <dgm:txEffectClrLst/>
  </dgm:styleLbl>
  <dgm:styleLbl name="bgShp">
    <dgm:fillClrLst meth="repeat">
      <a:schemeClr val="accent5">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55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F1ADCC1-BC3B-4F8E-9AF7-61AAD70608CC}" type="doc">
      <dgm:prSet loTypeId="urn:microsoft.com/office/officeart/2005/8/layout/hProcess9" loCatId="process" qsTypeId="urn:microsoft.com/office/officeart/2005/8/quickstyle/3d2" qsCatId="3D" csTypeId="urn:microsoft.com/office/officeart/2005/8/colors/accent5_4" csCatId="accent5" phldr="1"/>
      <dgm:spPr/>
      <dgm:t>
        <a:bodyPr/>
        <a:lstStyle/>
        <a:p>
          <a:endParaRPr kumimoji="1" lang="ja-JP" altLang="en-US"/>
        </a:p>
      </dgm:t>
    </dgm:pt>
    <dgm:pt modelId="{DC984A6D-D0CF-4480-843C-EA9AA3238D49}">
      <dgm:prSet phldrT="[テキスト]" custT="1"/>
      <dgm:spPr/>
      <dgm:t>
        <a:bodyPr/>
        <a:lstStyle/>
        <a:p>
          <a:r>
            <a:rPr kumimoji="1" lang="ja-JP" altLang="en-US" sz="1400" b="1" dirty="0"/>
            <a:t>授業料改定申出</a:t>
          </a:r>
        </a:p>
      </dgm:t>
    </dgm:pt>
    <dgm:pt modelId="{718656A4-903B-47A2-9C50-4A5215FE949B}" type="parTrans" cxnId="{78CC9782-4E78-4C59-9F16-69B5BA7F4ACB}">
      <dgm:prSet/>
      <dgm:spPr/>
      <dgm:t>
        <a:bodyPr/>
        <a:lstStyle/>
        <a:p>
          <a:endParaRPr kumimoji="1" lang="ja-JP" altLang="en-US" sz="1050" b="1">
            <a:solidFill>
              <a:srgbClr val="FF0000"/>
            </a:solidFill>
          </a:endParaRPr>
        </a:p>
      </dgm:t>
    </dgm:pt>
    <dgm:pt modelId="{94F9658B-2202-4FC5-B011-CFD05170BB8E}" type="sibTrans" cxnId="{78CC9782-4E78-4C59-9F16-69B5BA7F4ACB}">
      <dgm:prSet/>
      <dgm:spPr/>
      <dgm:t>
        <a:bodyPr/>
        <a:lstStyle/>
        <a:p>
          <a:endParaRPr kumimoji="1" lang="ja-JP" altLang="en-US" sz="1050" b="1">
            <a:solidFill>
              <a:srgbClr val="FF0000"/>
            </a:solidFill>
          </a:endParaRPr>
        </a:p>
      </dgm:t>
    </dgm:pt>
    <dgm:pt modelId="{9C3C966C-709D-495F-AE1E-43B11FC357A2}">
      <dgm:prSet phldrT="[テキスト]" custT="1"/>
      <dgm:spPr/>
      <dgm:t>
        <a:bodyPr/>
        <a:lstStyle/>
        <a:p>
          <a:r>
            <a:rPr kumimoji="1" lang="ja-JP" altLang="en-US" sz="1400" b="1" dirty="0"/>
            <a:t>資料提出</a:t>
          </a:r>
        </a:p>
      </dgm:t>
    </dgm:pt>
    <dgm:pt modelId="{9AF05A1A-B86F-4FC2-90C8-5F882BCEFB86}" type="parTrans" cxnId="{C09CB172-EA83-4591-A3CC-B72DD72F845D}">
      <dgm:prSet/>
      <dgm:spPr/>
      <dgm:t>
        <a:bodyPr/>
        <a:lstStyle/>
        <a:p>
          <a:endParaRPr kumimoji="1" lang="ja-JP" altLang="en-US" sz="1050" b="1">
            <a:solidFill>
              <a:srgbClr val="FF0000"/>
            </a:solidFill>
          </a:endParaRPr>
        </a:p>
      </dgm:t>
    </dgm:pt>
    <dgm:pt modelId="{2FFCB49C-E78E-4FB7-904B-357C96AD6BC2}" type="sibTrans" cxnId="{C09CB172-EA83-4591-A3CC-B72DD72F845D}">
      <dgm:prSet/>
      <dgm:spPr/>
      <dgm:t>
        <a:bodyPr/>
        <a:lstStyle/>
        <a:p>
          <a:endParaRPr kumimoji="1" lang="ja-JP" altLang="en-US" sz="1050" b="1">
            <a:solidFill>
              <a:srgbClr val="FF0000"/>
            </a:solidFill>
          </a:endParaRPr>
        </a:p>
      </dgm:t>
    </dgm:pt>
    <dgm:pt modelId="{381FD9A8-E3E6-4B4A-9407-C91FB561D201}">
      <dgm:prSet phldrT="[テキスト]" custT="1"/>
      <dgm:spPr/>
      <dgm:t>
        <a:bodyPr/>
        <a:lstStyle/>
        <a:p>
          <a:r>
            <a:rPr kumimoji="1" lang="ja-JP" altLang="en-US" sz="1400" b="1" dirty="0"/>
            <a:t>事前協議</a:t>
          </a:r>
        </a:p>
      </dgm:t>
    </dgm:pt>
    <dgm:pt modelId="{399F9007-3AF8-4073-B4E9-D6206327505E}" type="parTrans" cxnId="{01CAE487-4D4E-4DD6-814B-307B15AEC508}">
      <dgm:prSet/>
      <dgm:spPr/>
      <dgm:t>
        <a:bodyPr/>
        <a:lstStyle/>
        <a:p>
          <a:endParaRPr kumimoji="1" lang="ja-JP" altLang="en-US" sz="1050" b="1">
            <a:solidFill>
              <a:srgbClr val="FF0000"/>
            </a:solidFill>
          </a:endParaRPr>
        </a:p>
      </dgm:t>
    </dgm:pt>
    <dgm:pt modelId="{5F8A1509-8344-4354-B4DD-072ED1CFBF89}" type="sibTrans" cxnId="{01CAE487-4D4E-4DD6-814B-307B15AEC508}">
      <dgm:prSet/>
      <dgm:spPr/>
      <dgm:t>
        <a:bodyPr/>
        <a:lstStyle/>
        <a:p>
          <a:endParaRPr kumimoji="1" lang="ja-JP" altLang="en-US" sz="1050" b="1">
            <a:solidFill>
              <a:srgbClr val="FF0000"/>
            </a:solidFill>
          </a:endParaRPr>
        </a:p>
      </dgm:t>
    </dgm:pt>
    <dgm:pt modelId="{5B8F0011-6C9A-4E91-A162-E110772F1188}">
      <dgm:prSet phldrT="[テキスト]" custT="1"/>
      <dgm:spPr/>
      <dgm:t>
        <a:bodyPr/>
        <a:lstStyle/>
        <a:p>
          <a:r>
            <a:rPr kumimoji="1" lang="ja-JP" altLang="en-US" sz="1400" b="1"/>
            <a:t>課内確認</a:t>
          </a:r>
          <a:endParaRPr kumimoji="1" lang="ja-JP" altLang="en-US" sz="1400" b="1" dirty="0"/>
        </a:p>
      </dgm:t>
    </dgm:pt>
    <dgm:pt modelId="{A7D976D2-E0B7-4808-BA7B-DC3411F5389B}" type="parTrans" cxnId="{C0174C1A-60DC-4C5B-B070-9148AAA821DF}">
      <dgm:prSet/>
      <dgm:spPr/>
      <dgm:t>
        <a:bodyPr/>
        <a:lstStyle/>
        <a:p>
          <a:endParaRPr kumimoji="1" lang="ja-JP" altLang="en-US" sz="1050" b="1">
            <a:solidFill>
              <a:srgbClr val="FF0000"/>
            </a:solidFill>
          </a:endParaRPr>
        </a:p>
      </dgm:t>
    </dgm:pt>
    <dgm:pt modelId="{1D84AF6B-CB22-452A-8F61-B824AE49F631}" type="sibTrans" cxnId="{C0174C1A-60DC-4C5B-B070-9148AAA821DF}">
      <dgm:prSet/>
      <dgm:spPr/>
      <dgm:t>
        <a:bodyPr/>
        <a:lstStyle/>
        <a:p>
          <a:endParaRPr kumimoji="1" lang="ja-JP" altLang="en-US" sz="1050" b="1">
            <a:solidFill>
              <a:srgbClr val="FF0000"/>
            </a:solidFill>
          </a:endParaRPr>
        </a:p>
      </dgm:t>
    </dgm:pt>
    <dgm:pt modelId="{88D7540E-5599-46D3-B2BD-B6B33D9313CE}">
      <dgm:prSet phldrT="[テキスト]" custT="1"/>
      <dgm:spPr/>
      <dgm:t>
        <a:bodyPr/>
        <a:lstStyle/>
        <a:p>
          <a:r>
            <a:rPr kumimoji="1" lang="ja-JP" altLang="en-US" sz="1400" b="1" dirty="0"/>
            <a:t>協議完了（内諾）</a:t>
          </a:r>
        </a:p>
      </dgm:t>
    </dgm:pt>
    <dgm:pt modelId="{89A2E527-CE94-4CBD-B3B6-B6ED38B5E855}" type="parTrans" cxnId="{DAAD20F6-D8F8-4FD2-8E21-A39A12435392}">
      <dgm:prSet/>
      <dgm:spPr/>
      <dgm:t>
        <a:bodyPr/>
        <a:lstStyle/>
        <a:p>
          <a:endParaRPr kumimoji="1" lang="ja-JP" altLang="en-US" sz="1050" b="1">
            <a:solidFill>
              <a:srgbClr val="FF0000"/>
            </a:solidFill>
          </a:endParaRPr>
        </a:p>
      </dgm:t>
    </dgm:pt>
    <dgm:pt modelId="{4F58AA2C-80BE-482C-8C49-2B1B853B0B78}" type="sibTrans" cxnId="{DAAD20F6-D8F8-4FD2-8E21-A39A12435392}">
      <dgm:prSet/>
      <dgm:spPr/>
      <dgm:t>
        <a:bodyPr/>
        <a:lstStyle/>
        <a:p>
          <a:endParaRPr kumimoji="1" lang="ja-JP" altLang="en-US" sz="1050" b="1">
            <a:solidFill>
              <a:srgbClr val="FF0000"/>
            </a:solidFill>
          </a:endParaRPr>
        </a:p>
      </dgm:t>
    </dgm:pt>
    <dgm:pt modelId="{7B98EBEB-2D38-4108-A478-EEB9E10A2FFC}">
      <dgm:prSet phldrT="[テキスト]" custT="1"/>
      <dgm:spPr/>
      <dgm:t>
        <a:bodyPr/>
        <a:lstStyle/>
        <a:p>
          <a:r>
            <a:rPr kumimoji="1" lang="ja-JP" altLang="en-US" sz="1400" b="1" dirty="0"/>
            <a:t>理事会</a:t>
          </a:r>
        </a:p>
      </dgm:t>
    </dgm:pt>
    <dgm:pt modelId="{D674E144-242F-4030-87B6-D6476A797BB2}" type="parTrans" cxnId="{A412E322-BD91-4976-893C-F01D1B53123D}">
      <dgm:prSet/>
      <dgm:spPr/>
      <dgm:t>
        <a:bodyPr/>
        <a:lstStyle/>
        <a:p>
          <a:endParaRPr kumimoji="1" lang="ja-JP" altLang="en-US"/>
        </a:p>
      </dgm:t>
    </dgm:pt>
    <dgm:pt modelId="{C176CB0F-1DDE-4D2E-87D2-730ED32FBA84}" type="sibTrans" cxnId="{A412E322-BD91-4976-893C-F01D1B53123D}">
      <dgm:prSet/>
      <dgm:spPr/>
      <dgm:t>
        <a:bodyPr/>
        <a:lstStyle/>
        <a:p>
          <a:endParaRPr kumimoji="1" lang="ja-JP" altLang="en-US"/>
        </a:p>
      </dgm:t>
    </dgm:pt>
    <dgm:pt modelId="{47C30DBE-2318-45E1-92A3-B809AAEE184A}">
      <dgm:prSet phldrT="[テキスト]" custT="1"/>
      <dgm:spPr/>
      <dgm:t>
        <a:bodyPr/>
        <a:lstStyle/>
        <a:p>
          <a:r>
            <a:rPr kumimoji="1" lang="ja-JP" altLang="en-US" sz="1400" b="1" dirty="0"/>
            <a:t>指定内容の変更</a:t>
          </a:r>
        </a:p>
      </dgm:t>
    </dgm:pt>
    <dgm:pt modelId="{8DD48DBC-556F-43AE-B09F-F78489626BD1}" type="parTrans" cxnId="{BB3D061A-1459-4D44-A5C9-D95D57A1AACE}">
      <dgm:prSet/>
      <dgm:spPr/>
      <dgm:t>
        <a:bodyPr/>
        <a:lstStyle/>
        <a:p>
          <a:endParaRPr kumimoji="1" lang="ja-JP" altLang="en-US"/>
        </a:p>
      </dgm:t>
    </dgm:pt>
    <dgm:pt modelId="{3EC36A18-2083-47C2-AD39-DA43927212B7}" type="sibTrans" cxnId="{BB3D061A-1459-4D44-A5C9-D95D57A1AACE}">
      <dgm:prSet/>
      <dgm:spPr/>
      <dgm:t>
        <a:bodyPr/>
        <a:lstStyle/>
        <a:p>
          <a:endParaRPr kumimoji="1" lang="ja-JP" altLang="en-US"/>
        </a:p>
      </dgm:t>
    </dgm:pt>
    <dgm:pt modelId="{199F7F23-8911-4845-A06B-989C43C04E92}" type="pres">
      <dgm:prSet presAssocID="{8F1ADCC1-BC3B-4F8E-9AF7-61AAD70608CC}" presName="CompostProcess" presStyleCnt="0">
        <dgm:presLayoutVars>
          <dgm:dir/>
          <dgm:resizeHandles val="exact"/>
        </dgm:presLayoutVars>
      </dgm:prSet>
      <dgm:spPr/>
    </dgm:pt>
    <dgm:pt modelId="{C7104503-39F2-4954-BE1A-5D82A95DCBEB}" type="pres">
      <dgm:prSet presAssocID="{8F1ADCC1-BC3B-4F8E-9AF7-61AAD70608CC}" presName="arrow" presStyleLbl="bgShp" presStyleIdx="0" presStyleCnt="1" custScaleX="101291" custScaleY="52789"/>
      <dgm:spPr>
        <a:ln>
          <a:solidFill>
            <a:schemeClr val="accent1"/>
          </a:solidFill>
        </a:ln>
      </dgm:spPr>
    </dgm:pt>
    <dgm:pt modelId="{34D5EF62-72B0-4F22-8224-18886B98F38C}" type="pres">
      <dgm:prSet presAssocID="{8F1ADCC1-BC3B-4F8E-9AF7-61AAD70608CC}" presName="linearProcess" presStyleCnt="0"/>
      <dgm:spPr/>
    </dgm:pt>
    <dgm:pt modelId="{DE79D7FF-D17F-414B-A3D2-B7AC503E2826}" type="pres">
      <dgm:prSet presAssocID="{DC984A6D-D0CF-4480-843C-EA9AA3238D49}" presName="textNode" presStyleLbl="node1" presStyleIdx="0" presStyleCnt="7">
        <dgm:presLayoutVars>
          <dgm:bulletEnabled val="1"/>
        </dgm:presLayoutVars>
      </dgm:prSet>
      <dgm:spPr/>
    </dgm:pt>
    <dgm:pt modelId="{66988F94-2865-4B5A-B8C4-BD34F2D56F91}" type="pres">
      <dgm:prSet presAssocID="{94F9658B-2202-4FC5-B011-CFD05170BB8E}" presName="sibTrans" presStyleCnt="0"/>
      <dgm:spPr/>
    </dgm:pt>
    <dgm:pt modelId="{FF33D680-32EE-4EFB-BBF0-164461AC19DE}" type="pres">
      <dgm:prSet presAssocID="{9C3C966C-709D-495F-AE1E-43B11FC357A2}" presName="textNode" presStyleLbl="node1" presStyleIdx="1" presStyleCnt="7">
        <dgm:presLayoutVars>
          <dgm:bulletEnabled val="1"/>
        </dgm:presLayoutVars>
      </dgm:prSet>
      <dgm:spPr/>
    </dgm:pt>
    <dgm:pt modelId="{6B909779-9894-4AA5-95CC-DE4DB98FA939}" type="pres">
      <dgm:prSet presAssocID="{2FFCB49C-E78E-4FB7-904B-357C96AD6BC2}" presName="sibTrans" presStyleCnt="0"/>
      <dgm:spPr/>
    </dgm:pt>
    <dgm:pt modelId="{8AA92AAA-4BAC-40D2-BAC4-9A16FF3EAED5}" type="pres">
      <dgm:prSet presAssocID="{381FD9A8-E3E6-4B4A-9407-C91FB561D201}" presName="textNode" presStyleLbl="node1" presStyleIdx="2" presStyleCnt="7">
        <dgm:presLayoutVars>
          <dgm:bulletEnabled val="1"/>
        </dgm:presLayoutVars>
      </dgm:prSet>
      <dgm:spPr/>
    </dgm:pt>
    <dgm:pt modelId="{2E8BB885-73A4-4289-A045-1769EEC8BD60}" type="pres">
      <dgm:prSet presAssocID="{5F8A1509-8344-4354-B4DD-072ED1CFBF89}" presName="sibTrans" presStyleCnt="0"/>
      <dgm:spPr/>
    </dgm:pt>
    <dgm:pt modelId="{D5639607-ABCD-4691-B7DE-21573CF49DF8}" type="pres">
      <dgm:prSet presAssocID="{5B8F0011-6C9A-4E91-A162-E110772F1188}" presName="textNode" presStyleLbl="node1" presStyleIdx="3" presStyleCnt="7">
        <dgm:presLayoutVars>
          <dgm:bulletEnabled val="1"/>
        </dgm:presLayoutVars>
      </dgm:prSet>
      <dgm:spPr/>
    </dgm:pt>
    <dgm:pt modelId="{1A4DB93A-1C7A-4B6A-91E4-75000B50A925}" type="pres">
      <dgm:prSet presAssocID="{1D84AF6B-CB22-452A-8F61-B824AE49F631}" presName="sibTrans" presStyleCnt="0"/>
      <dgm:spPr/>
    </dgm:pt>
    <dgm:pt modelId="{F425F1E3-8DA5-4386-8146-8E5458CD5363}" type="pres">
      <dgm:prSet presAssocID="{88D7540E-5599-46D3-B2BD-B6B33D9313CE}" presName="textNode" presStyleLbl="node1" presStyleIdx="4" presStyleCnt="7">
        <dgm:presLayoutVars>
          <dgm:bulletEnabled val="1"/>
        </dgm:presLayoutVars>
      </dgm:prSet>
      <dgm:spPr/>
    </dgm:pt>
    <dgm:pt modelId="{908E1586-E0BF-4DB6-BE79-2AB7D3F639EE}" type="pres">
      <dgm:prSet presAssocID="{4F58AA2C-80BE-482C-8C49-2B1B853B0B78}" presName="sibTrans" presStyleCnt="0"/>
      <dgm:spPr/>
    </dgm:pt>
    <dgm:pt modelId="{F14E7C89-C9BC-453D-9CFB-B7D0AD760B2E}" type="pres">
      <dgm:prSet presAssocID="{7B98EBEB-2D38-4108-A478-EEB9E10A2FFC}" presName="textNode" presStyleLbl="node1" presStyleIdx="5" presStyleCnt="7" custLinFactNeighborY="-1279">
        <dgm:presLayoutVars>
          <dgm:bulletEnabled val="1"/>
        </dgm:presLayoutVars>
      </dgm:prSet>
      <dgm:spPr/>
    </dgm:pt>
    <dgm:pt modelId="{CC118674-A912-4F4A-B0F5-2AA9E71CE241}" type="pres">
      <dgm:prSet presAssocID="{C176CB0F-1DDE-4D2E-87D2-730ED32FBA84}" presName="sibTrans" presStyleCnt="0"/>
      <dgm:spPr/>
    </dgm:pt>
    <dgm:pt modelId="{C3346AB4-4E45-495A-8951-54973BD3C9E5}" type="pres">
      <dgm:prSet presAssocID="{47C30DBE-2318-45E1-92A3-B809AAEE184A}" presName="textNode" presStyleLbl="node1" presStyleIdx="6" presStyleCnt="7">
        <dgm:presLayoutVars>
          <dgm:bulletEnabled val="1"/>
        </dgm:presLayoutVars>
      </dgm:prSet>
      <dgm:spPr/>
    </dgm:pt>
  </dgm:ptLst>
  <dgm:cxnLst>
    <dgm:cxn modelId="{EEF3EC12-7D68-4BB0-A2F9-659C68A82DD9}" type="presOf" srcId="{381FD9A8-E3E6-4B4A-9407-C91FB561D201}" destId="{8AA92AAA-4BAC-40D2-BAC4-9A16FF3EAED5}" srcOrd="0" destOrd="0" presId="urn:microsoft.com/office/officeart/2005/8/layout/hProcess9"/>
    <dgm:cxn modelId="{BB3D061A-1459-4D44-A5C9-D95D57A1AACE}" srcId="{8F1ADCC1-BC3B-4F8E-9AF7-61AAD70608CC}" destId="{47C30DBE-2318-45E1-92A3-B809AAEE184A}" srcOrd="6" destOrd="0" parTransId="{8DD48DBC-556F-43AE-B09F-F78489626BD1}" sibTransId="{3EC36A18-2083-47C2-AD39-DA43927212B7}"/>
    <dgm:cxn modelId="{C0174C1A-60DC-4C5B-B070-9148AAA821DF}" srcId="{8F1ADCC1-BC3B-4F8E-9AF7-61AAD70608CC}" destId="{5B8F0011-6C9A-4E91-A162-E110772F1188}" srcOrd="3" destOrd="0" parTransId="{A7D976D2-E0B7-4808-BA7B-DC3411F5389B}" sibTransId="{1D84AF6B-CB22-452A-8F61-B824AE49F631}"/>
    <dgm:cxn modelId="{A412E322-BD91-4976-893C-F01D1B53123D}" srcId="{8F1ADCC1-BC3B-4F8E-9AF7-61AAD70608CC}" destId="{7B98EBEB-2D38-4108-A478-EEB9E10A2FFC}" srcOrd="5" destOrd="0" parTransId="{D674E144-242F-4030-87B6-D6476A797BB2}" sibTransId="{C176CB0F-1DDE-4D2E-87D2-730ED32FBA84}"/>
    <dgm:cxn modelId="{E66B2462-DEDF-4439-A8E1-E223C1B4E3EA}" type="presOf" srcId="{7B98EBEB-2D38-4108-A478-EEB9E10A2FFC}" destId="{F14E7C89-C9BC-453D-9CFB-B7D0AD760B2E}" srcOrd="0" destOrd="0" presId="urn:microsoft.com/office/officeart/2005/8/layout/hProcess9"/>
    <dgm:cxn modelId="{C09CB172-EA83-4591-A3CC-B72DD72F845D}" srcId="{8F1ADCC1-BC3B-4F8E-9AF7-61AAD70608CC}" destId="{9C3C966C-709D-495F-AE1E-43B11FC357A2}" srcOrd="1" destOrd="0" parTransId="{9AF05A1A-B86F-4FC2-90C8-5F882BCEFB86}" sibTransId="{2FFCB49C-E78E-4FB7-904B-357C96AD6BC2}"/>
    <dgm:cxn modelId="{78CC9782-4E78-4C59-9F16-69B5BA7F4ACB}" srcId="{8F1ADCC1-BC3B-4F8E-9AF7-61AAD70608CC}" destId="{DC984A6D-D0CF-4480-843C-EA9AA3238D49}" srcOrd="0" destOrd="0" parTransId="{718656A4-903B-47A2-9C50-4A5215FE949B}" sibTransId="{94F9658B-2202-4FC5-B011-CFD05170BB8E}"/>
    <dgm:cxn modelId="{01CAE487-4D4E-4DD6-814B-307B15AEC508}" srcId="{8F1ADCC1-BC3B-4F8E-9AF7-61AAD70608CC}" destId="{381FD9A8-E3E6-4B4A-9407-C91FB561D201}" srcOrd="2" destOrd="0" parTransId="{399F9007-3AF8-4073-B4E9-D6206327505E}" sibTransId="{5F8A1509-8344-4354-B4DD-072ED1CFBF89}"/>
    <dgm:cxn modelId="{FDAD62CB-5AEA-4BDB-8BB2-2ABD3475BE39}" type="presOf" srcId="{88D7540E-5599-46D3-B2BD-B6B33D9313CE}" destId="{F425F1E3-8DA5-4386-8146-8E5458CD5363}" srcOrd="0" destOrd="0" presId="urn:microsoft.com/office/officeart/2005/8/layout/hProcess9"/>
    <dgm:cxn modelId="{C3483ED3-6D26-4D8B-9769-3D73B95E78C3}" type="presOf" srcId="{DC984A6D-D0CF-4480-843C-EA9AA3238D49}" destId="{DE79D7FF-D17F-414B-A3D2-B7AC503E2826}" srcOrd="0" destOrd="0" presId="urn:microsoft.com/office/officeart/2005/8/layout/hProcess9"/>
    <dgm:cxn modelId="{63B560D3-A1C8-48DF-851A-9CCD80996821}" type="presOf" srcId="{9C3C966C-709D-495F-AE1E-43B11FC357A2}" destId="{FF33D680-32EE-4EFB-BBF0-164461AC19DE}" srcOrd="0" destOrd="0" presId="urn:microsoft.com/office/officeart/2005/8/layout/hProcess9"/>
    <dgm:cxn modelId="{3CE04FD7-476B-4BFB-A70A-8B9343B13A58}" type="presOf" srcId="{8F1ADCC1-BC3B-4F8E-9AF7-61AAD70608CC}" destId="{199F7F23-8911-4845-A06B-989C43C04E92}" srcOrd="0" destOrd="0" presId="urn:microsoft.com/office/officeart/2005/8/layout/hProcess9"/>
    <dgm:cxn modelId="{45DD4AF3-FB2C-4F55-822B-3E9D9E9CE25C}" type="presOf" srcId="{47C30DBE-2318-45E1-92A3-B809AAEE184A}" destId="{C3346AB4-4E45-495A-8951-54973BD3C9E5}" srcOrd="0" destOrd="0" presId="urn:microsoft.com/office/officeart/2005/8/layout/hProcess9"/>
    <dgm:cxn modelId="{34F91DF5-82F1-4DB0-8FA7-64252198C682}" type="presOf" srcId="{5B8F0011-6C9A-4E91-A162-E110772F1188}" destId="{D5639607-ABCD-4691-B7DE-21573CF49DF8}" srcOrd="0" destOrd="0" presId="urn:microsoft.com/office/officeart/2005/8/layout/hProcess9"/>
    <dgm:cxn modelId="{DAAD20F6-D8F8-4FD2-8E21-A39A12435392}" srcId="{8F1ADCC1-BC3B-4F8E-9AF7-61AAD70608CC}" destId="{88D7540E-5599-46D3-B2BD-B6B33D9313CE}" srcOrd="4" destOrd="0" parTransId="{89A2E527-CE94-4CBD-B3B6-B6ED38B5E855}" sibTransId="{4F58AA2C-80BE-482C-8C49-2B1B853B0B78}"/>
    <dgm:cxn modelId="{1F2CD288-3F72-40B7-AF98-611A81338AFA}" type="presParOf" srcId="{199F7F23-8911-4845-A06B-989C43C04E92}" destId="{C7104503-39F2-4954-BE1A-5D82A95DCBEB}" srcOrd="0" destOrd="0" presId="urn:microsoft.com/office/officeart/2005/8/layout/hProcess9"/>
    <dgm:cxn modelId="{B8D43753-157F-4152-B68E-5F1F057709D8}" type="presParOf" srcId="{199F7F23-8911-4845-A06B-989C43C04E92}" destId="{34D5EF62-72B0-4F22-8224-18886B98F38C}" srcOrd="1" destOrd="0" presId="urn:microsoft.com/office/officeart/2005/8/layout/hProcess9"/>
    <dgm:cxn modelId="{599F5A8A-D23C-44C8-A229-C7F5962C3529}" type="presParOf" srcId="{34D5EF62-72B0-4F22-8224-18886B98F38C}" destId="{DE79D7FF-D17F-414B-A3D2-B7AC503E2826}" srcOrd="0" destOrd="0" presId="urn:microsoft.com/office/officeart/2005/8/layout/hProcess9"/>
    <dgm:cxn modelId="{E2AE92FC-ED5F-43A5-AA8B-E126C748C130}" type="presParOf" srcId="{34D5EF62-72B0-4F22-8224-18886B98F38C}" destId="{66988F94-2865-4B5A-B8C4-BD34F2D56F91}" srcOrd="1" destOrd="0" presId="urn:microsoft.com/office/officeart/2005/8/layout/hProcess9"/>
    <dgm:cxn modelId="{591CF21C-81C8-48FF-A8FF-94300CDB9C87}" type="presParOf" srcId="{34D5EF62-72B0-4F22-8224-18886B98F38C}" destId="{FF33D680-32EE-4EFB-BBF0-164461AC19DE}" srcOrd="2" destOrd="0" presId="urn:microsoft.com/office/officeart/2005/8/layout/hProcess9"/>
    <dgm:cxn modelId="{6442C801-84DB-4FDE-AF34-D8AD48526991}" type="presParOf" srcId="{34D5EF62-72B0-4F22-8224-18886B98F38C}" destId="{6B909779-9894-4AA5-95CC-DE4DB98FA939}" srcOrd="3" destOrd="0" presId="urn:microsoft.com/office/officeart/2005/8/layout/hProcess9"/>
    <dgm:cxn modelId="{ED7D6F57-3046-4998-8DEB-0BCF614E0C64}" type="presParOf" srcId="{34D5EF62-72B0-4F22-8224-18886B98F38C}" destId="{8AA92AAA-4BAC-40D2-BAC4-9A16FF3EAED5}" srcOrd="4" destOrd="0" presId="urn:microsoft.com/office/officeart/2005/8/layout/hProcess9"/>
    <dgm:cxn modelId="{3EEA6599-B561-4547-BA72-A5CBD330FF9A}" type="presParOf" srcId="{34D5EF62-72B0-4F22-8224-18886B98F38C}" destId="{2E8BB885-73A4-4289-A045-1769EEC8BD60}" srcOrd="5" destOrd="0" presId="urn:microsoft.com/office/officeart/2005/8/layout/hProcess9"/>
    <dgm:cxn modelId="{F23C1FCE-06C9-46C2-A766-27235E407B36}" type="presParOf" srcId="{34D5EF62-72B0-4F22-8224-18886B98F38C}" destId="{D5639607-ABCD-4691-B7DE-21573CF49DF8}" srcOrd="6" destOrd="0" presId="urn:microsoft.com/office/officeart/2005/8/layout/hProcess9"/>
    <dgm:cxn modelId="{DD1E2E6E-B3F9-484A-BBE6-8EA765DF7D92}" type="presParOf" srcId="{34D5EF62-72B0-4F22-8224-18886B98F38C}" destId="{1A4DB93A-1C7A-4B6A-91E4-75000B50A925}" srcOrd="7" destOrd="0" presId="urn:microsoft.com/office/officeart/2005/8/layout/hProcess9"/>
    <dgm:cxn modelId="{0C2BD196-84FA-4684-8744-5860FA66141E}" type="presParOf" srcId="{34D5EF62-72B0-4F22-8224-18886B98F38C}" destId="{F425F1E3-8DA5-4386-8146-8E5458CD5363}" srcOrd="8" destOrd="0" presId="urn:microsoft.com/office/officeart/2005/8/layout/hProcess9"/>
    <dgm:cxn modelId="{7E661EC1-07BE-45A3-9BDA-BD95371B209D}" type="presParOf" srcId="{34D5EF62-72B0-4F22-8224-18886B98F38C}" destId="{908E1586-E0BF-4DB6-BE79-2AB7D3F639EE}" srcOrd="9" destOrd="0" presId="urn:microsoft.com/office/officeart/2005/8/layout/hProcess9"/>
    <dgm:cxn modelId="{C9CC2E64-52B5-4B7E-B124-80812B7E4C44}" type="presParOf" srcId="{34D5EF62-72B0-4F22-8224-18886B98F38C}" destId="{F14E7C89-C9BC-453D-9CFB-B7D0AD760B2E}" srcOrd="10" destOrd="0" presId="urn:microsoft.com/office/officeart/2005/8/layout/hProcess9"/>
    <dgm:cxn modelId="{005191B4-DE05-439B-BE2E-6EDA80CB0AFB}" type="presParOf" srcId="{34D5EF62-72B0-4F22-8224-18886B98F38C}" destId="{CC118674-A912-4F4A-B0F5-2AA9E71CE241}" srcOrd="11" destOrd="0" presId="urn:microsoft.com/office/officeart/2005/8/layout/hProcess9"/>
    <dgm:cxn modelId="{D2C2EBE8-36CE-49D2-BE82-AE6287A817F9}" type="presParOf" srcId="{34D5EF62-72B0-4F22-8224-18886B98F38C}" destId="{C3346AB4-4E45-495A-8951-54973BD3C9E5}" srcOrd="12"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F1ADCC1-BC3B-4F8E-9AF7-61AAD70608CC}" type="doc">
      <dgm:prSet loTypeId="urn:microsoft.com/office/officeart/2005/8/layout/hProcess9" loCatId="process" qsTypeId="urn:microsoft.com/office/officeart/2005/8/quickstyle/3d2" qsCatId="3D" csTypeId="urn:microsoft.com/office/officeart/2005/8/colors/accent5_4" csCatId="accent5" phldr="1"/>
      <dgm:spPr/>
      <dgm:t>
        <a:bodyPr/>
        <a:lstStyle/>
        <a:p>
          <a:endParaRPr kumimoji="1" lang="ja-JP" altLang="en-US"/>
        </a:p>
      </dgm:t>
    </dgm:pt>
    <dgm:pt modelId="{DC984A6D-D0CF-4480-843C-EA9AA3238D49}">
      <dgm:prSet phldrT="[テキスト]" custT="1"/>
      <dgm:spPr>
        <a:solidFill>
          <a:schemeClr val="accent2">
            <a:lumMod val="75000"/>
          </a:schemeClr>
        </a:solidFill>
      </dgm:spPr>
      <dgm:t>
        <a:bodyPr/>
        <a:lstStyle/>
        <a:p>
          <a:r>
            <a:rPr kumimoji="1" lang="ja-JP" altLang="en-US" sz="1400" b="1" dirty="0"/>
            <a:t>授業料改定申出</a:t>
          </a:r>
        </a:p>
      </dgm:t>
    </dgm:pt>
    <dgm:pt modelId="{718656A4-903B-47A2-9C50-4A5215FE949B}" type="parTrans" cxnId="{78CC9782-4E78-4C59-9F16-69B5BA7F4ACB}">
      <dgm:prSet/>
      <dgm:spPr/>
      <dgm:t>
        <a:bodyPr/>
        <a:lstStyle/>
        <a:p>
          <a:endParaRPr kumimoji="1" lang="ja-JP" altLang="en-US" sz="1050" b="1">
            <a:solidFill>
              <a:srgbClr val="FF0000"/>
            </a:solidFill>
          </a:endParaRPr>
        </a:p>
      </dgm:t>
    </dgm:pt>
    <dgm:pt modelId="{94F9658B-2202-4FC5-B011-CFD05170BB8E}" type="sibTrans" cxnId="{78CC9782-4E78-4C59-9F16-69B5BA7F4ACB}">
      <dgm:prSet/>
      <dgm:spPr/>
      <dgm:t>
        <a:bodyPr/>
        <a:lstStyle/>
        <a:p>
          <a:endParaRPr kumimoji="1" lang="ja-JP" altLang="en-US" sz="1050" b="1">
            <a:solidFill>
              <a:srgbClr val="FF0000"/>
            </a:solidFill>
          </a:endParaRPr>
        </a:p>
      </dgm:t>
    </dgm:pt>
    <dgm:pt modelId="{9C3C966C-709D-495F-AE1E-43B11FC357A2}">
      <dgm:prSet phldrT="[テキスト]" custT="1"/>
      <dgm:spPr>
        <a:solidFill>
          <a:schemeClr val="accent2"/>
        </a:solidFill>
      </dgm:spPr>
      <dgm:t>
        <a:bodyPr/>
        <a:lstStyle/>
        <a:p>
          <a:r>
            <a:rPr kumimoji="1" lang="ja-JP" altLang="en-US" sz="1400" b="1" dirty="0"/>
            <a:t>事前協議・相談等</a:t>
          </a:r>
          <a:br>
            <a:rPr kumimoji="1" lang="en-US" altLang="ja-JP" sz="1400" b="1" dirty="0"/>
          </a:br>
          <a:r>
            <a:rPr kumimoji="1" lang="en-US" altLang="ja-JP" sz="1050" b="1" dirty="0"/>
            <a:t>※</a:t>
          </a:r>
          <a:r>
            <a:rPr kumimoji="1" lang="ja-JP" altLang="en-US" sz="1050" b="1" dirty="0"/>
            <a:t>所轄庁によって必要な手続きが異なりますので各所轄庁へ確認してください。</a:t>
          </a:r>
        </a:p>
      </dgm:t>
    </dgm:pt>
    <dgm:pt modelId="{9AF05A1A-B86F-4FC2-90C8-5F882BCEFB86}" type="parTrans" cxnId="{C09CB172-EA83-4591-A3CC-B72DD72F845D}">
      <dgm:prSet/>
      <dgm:spPr/>
      <dgm:t>
        <a:bodyPr/>
        <a:lstStyle/>
        <a:p>
          <a:endParaRPr kumimoji="1" lang="ja-JP" altLang="en-US" sz="1050" b="1">
            <a:solidFill>
              <a:srgbClr val="FF0000"/>
            </a:solidFill>
          </a:endParaRPr>
        </a:p>
      </dgm:t>
    </dgm:pt>
    <dgm:pt modelId="{2FFCB49C-E78E-4FB7-904B-357C96AD6BC2}" type="sibTrans" cxnId="{C09CB172-EA83-4591-A3CC-B72DD72F845D}">
      <dgm:prSet/>
      <dgm:spPr/>
      <dgm:t>
        <a:bodyPr/>
        <a:lstStyle/>
        <a:p>
          <a:endParaRPr kumimoji="1" lang="ja-JP" altLang="en-US" sz="1050" b="1">
            <a:solidFill>
              <a:srgbClr val="FF0000"/>
            </a:solidFill>
          </a:endParaRPr>
        </a:p>
      </dgm:t>
    </dgm:pt>
    <dgm:pt modelId="{47C30DBE-2318-45E1-92A3-B809AAEE184A}">
      <dgm:prSet phldrT="[テキスト]" custT="1"/>
      <dgm:spPr>
        <a:solidFill>
          <a:schemeClr val="accent2">
            <a:lumMod val="75000"/>
          </a:schemeClr>
        </a:solidFill>
      </dgm:spPr>
      <dgm:t>
        <a:bodyPr/>
        <a:lstStyle/>
        <a:p>
          <a:r>
            <a:rPr kumimoji="1" lang="ja-JP" altLang="en-US" sz="1400" b="1" dirty="0"/>
            <a:t>学則変更　届出</a:t>
          </a:r>
        </a:p>
      </dgm:t>
    </dgm:pt>
    <dgm:pt modelId="{8DD48DBC-556F-43AE-B09F-F78489626BD1}" type="parTrans" cxnId="{BB3D061A-1459-4D44-A5C9-D95D57A1AACE}">
      <dgm:prSet/>
      <dgm:spPr/>
      <dgm:t>
        <a:bodyPr/>
        <a:lstStyle/>
        <a:p>
          <a:endParaRPr kumimoji="1" lang="ja-JP" altLang="en-US"/>
        </a:p>
      </dgm:t>
    </dgm:pt>
    <dgm:pt modelId="{3EC36A18-2083-47C2-AD39-DA43927212B7}" type="sibTrans" cxnId="{BB3D061A-1459-4D44-A5C9-D95D57A1AACE}">
      <dgm:prSet/>
      <dgm:spPr/>
      <dgm:t>
        <a:bodyPr/>
        <a:lstStyle/>
        <a:p>
          <a:endParaRPr kumimoji="1" lang="ja-JP" altLang="en-US"/>
        </a:p>
      </dgm:t>
    </dgm:pt>
    <dgm:pt modelId="{199F7F23-8911-4845-A06B-989C43C04E92}" type="pres">
      <dgm:prSet presAssocID="{8F1ADCC1-BC3B-4F8E-9AF7-61AAD70608CC}" presName="CompostProcess" presStyleCnt="0">
        <dgm:presLayoutVars>
          <dgm:dir/>
          <dgm:resizeHandles val="exact"/>
        </dgm:presLayoutVars>
      </dgm:prSet>
      <dgm:spPr/>
    </dgm:pt>
    <dgm:pt modelId="{C7104503-39F2-4954-BE1A-5D82A95DCBEB}" type="pres">
      <dgm:prSet presAssocID="{8F1ADCC1-BC3B-4F8E-9AF7-61AAD70608CC}" presName="arrow" presStyleLbl="bgShp" presStyleIdx="0" presStyleCnt="1" custScaleX="100575" custScaleY="50109"/>
      <dgm:spPr>
        <a:solidFill>
          <a:schemeClr val="accent2">
            <a:lumMod val="20000"/>
            <a:lumOff val="80000"/>
          </a:schemeClr>
        </a:solidFill>
        <a:ln>
          <a:solidFill>
            <a:schemeClr val="accent2"/>
          </a:solidFill>
        </a:ln>
      </dgm:spPr>
    </dgm:pt>
    <dgm:pt modelId="{34D5EF62-72B0-4F22-8224-18886B98F38C}" type="pres">
      <dgm:prSet presAssocID="{8F1ADCC1-BC3B-4F8E-9AF7-61AAD70608CC}" presName="linearProcess" presStyleCnt="0"/>
      <dgm:spPr/>
    </dgm:pt>
    <dgm:pt modelId="{DE79D7FF-D17F-414B-A3D2-B7AC503E2826}" type="pres">
      <dgm:prSet presAssocID="{DC984A6D-D0CF-4480-843C-EA9AA3238D49}" presName="textNode" presStyleLbl="node1" presStyleIdx="0" presStyleCnt="3" custScaleX="36882">
        <dgm:presLayoutVars>
          <dgm:bulletEnabled val="1"/>
        </dgm:presLayoutVars>
      </dgm:prSet>
      <dgm:spPr/>
    </dgm:pt>
    <dgm:pt modelId="{66988F94-2865-4B5A-B8C4-BD34F2D56F91}" type="pres">
      <dgm:prSet presAssocID="{94F9658B-2202-4FC5-B011-CFD05170BB8E}" presName="sibTrans" presStyleCnt="0"/>
      <dgm:spPr/>
    </dgm:pt>
    <dgm:pt modelId="{FF33D680-32EE-4EFB-BBF0-164461AC19DE}" type="pres">
      <dgm:prSet presAssocID="{9C3C966C-709D-495F-AE1E-43B11FC357A2}" presName="textNode" presStyleLbl="node1" presStyleIdx="1" presStyleCnt="3" custScaleX="191920">
        <dgm:presLayoutVars>
          <dgm:bulletEnabled val="1"/>
        </dgm:presLayoutVars>
      </dgm:prSet>
      <dgm:spPr/>
    </dgm:pt>
    <dgm:pt modelId="{6B909779-9894-4AA5-95CC-DE4DB98FA939}" type="pres">
      <dgm:prSet presAssocID="{2FFCB49C-E78E-4FB7-904B-357C96AD6BC2}" presName="sibTrans" presStyleCnt="0"/>
      <dgm:spPr/>
    </dgm:pt>
    <dgm:pt modelId="{C3346AB4-4E45-495A-8951-54973BD3C9E5}" type="pres">
      <dgm:prSet presAssocID="{47C30DBE-2318-45E1-92A3-B809AAEE184A}" presName="textNode" presStyleLbl="node1" presStyleIdx="2" presStyleCnt="3" custScaleX="34404">
        <dgm:presLayoutVars>
          <dgm:bulletEnabled val="1"/>
        </dgm:presLayoutVars>
      </dgm:prSet>
      <dgm:spPr/>
    </dgm:pt>
  </dgm:ptLst>
  <dgm:cxnLst>
    <dgm:cxn modelId="{BB3D061A-1459-4D44-A5C9-D95D57A1AACE}" srcId="{8F1ADCC1-BC3B-4F8E-9AF7-61AAD70608CC}" destId="{47C30DBE-2318-45E1-92A3-B809AAEE184A}" srcOrd="2" destOrd="0" parTransId="{8DD48DBC-556F-43AE-B09F-F78489626BD1}" sibTransId="{3EC36A18-2083-47C2-AD39-DA43927212B7}"/>
    <dgm:cxn modelId="{C09CB172-EA83-4591-A3CC-B72DD72F845D}" srcId="{8F1ADCC1-BC3B-4F8E-9AF7-61AAD70608CC}" destId="{9C3C966C-709D-495F-AE1E-43B11FC357A2}" srcOrd="1" destOrd="0" parTransId="{9AF05A1A-B86F-4FC2-90C8-5F882BCEFB86}" sibTransId="{2FFCB49C-E78E-4FB7-904B-357C96AD6BC2}"/>
    <dgm:cxn modelId="{78CC9782-4E78-4C59-9F16-69B5BA7F4ACB}" srcId="{8F1ADCC1-BC3B-4F8E-9AF7-61AAD70608CC}" destId="{DC984A6D-D0CF-4480-843C-EA9AA3238D49}" srcOrd="0" destOrd="0" parTransId="{718656A4-903B-47A2-9C50-4A5215FE949B}" sibTransId="{94F9658B-2202-4FC5-B011-CFD05170BB8E}"/>
    <dgm:cxn modelId="{C3483ED3-6D26-4D8B-9769-3D73B95E78C3}" type="presOf" srcId="{DC984A6D-D0CF-4480-843C-EA9AA3238D49}" destId="{DE79D7FF-D17F-414B-A3D2-B7AC503E2826}" srcOrd="0" destOrd="0" presId="urn:microsoft.com/office/officeart/2005/8/layout/hProcess9"/>
    <dgm:cxn modelId="{63B560D3-A1C8-48DF-851A-9CCD80996821}" type="presOf" srcId="{9C3C966C-709D-495F-AE1E-43B11FC357A2}" destId="{FF33D680-32EE-4EFB-BBF0-164461AC19DE}" srcOrd="0" destOrd="0" presId="urn:microsoft.com/office/officeart/2005/8/layout/hProcess9"/>
    <dgm:cxn modelId="{3CE04FD7-476B-4BFB-A70A-8B9343B13A58}" type="presOf" srcId="{8F1ADCC1-BC3B-4F8E-9AF7-61AAD70608CC}" destId="{199F7F23-8911-4845-A06B-989C43C04E92}" srcOrd="0" destOrd="0" presId="urn:microsoft.com/office/officeart/2005/8/layout/hProcess9"/>
    <dgm:cxn modelId="{45DD4AF3-FB2C-4F55-822B-3E9D9E9CE25C}" type="presOf" srcId="{47C30DBE-2318-45E1-92A3-B809AAEE184A}" destId="{C3346AB4-4E45-495A-8951-54973BD3C9E5}" srcOrd="0" destOrd="0" presId="urn:microsoft.com/office/officeart/2005/8/layout/hProcess9"/>
    <dgm:cxn modelId="{1F2CD288-3F72-40B7-AF98-611A81338AFA}" type="presParOf" srcId="{199F7F23-8911-4845-A06B-989C43C04E92}" destId="{C7104503-39F2-4954-BE1A-5D82A95DCBEB}" srcOrd="0" destOrd="0" presId="urn:microsoft.com/office/officeart/2005/8/layout/hProcess9"/>
    <dgm:cxn modelId="{B8D43753-157F-4152-B68E-5F1F057709D8}" type="presParOf" srcId="{199F7F23-8911-4845-A06B-989C43C04E92}" destId="{34D5EF62-72B0-4F22-8224-18886B98F38C}" srcOrd="1" destOrd="0" presId="urn:microsoft.com/office/officeart/2005/8/layout/hProcess9"/>
    <dgm:cxn modelId="{599F5A8A-D23C-44C8-A229-C7F5962C3529}" type="presParOf" srcId="{34D5EF62-72B0-4F22-8224-18886B98F38C}" destId="{DE79D7FF-D17F-414B-A3D2-B7AC503E2826}" srcOrd="0" destOrd="0" presId="urn:microsoft.com/office/officeart/2005/8/layout/hProcess9"/>
    <dgm:cxn modelId="{E2AE92FC-ED5F-43A5-AA8B-E126C748C130}" type="presParOf" srcId="{34D5EF62-72B0-4F22-8224-18886B98F38C}" destId="{66988F94-2865-4B5A-B8C4-BD34F2D56F91}" srcOrd="1" destOrd="0" presId="urn:microsoft.com/office/officeart/2005/8/layout/hProcess9"/>
    <dgm:cxn modelId="{591CF21C-81C8-48FF-A8FF-94300CDB9C87}" type="presParOf" srcId="{34D5EF62-72B0-4F22-8224-18886B98F38C}" destId="{FF33D680-32EE-4EFB-BBF0-164461AC19DE}" srcOrd="2" destOrd="0" presId="urn:microsoft.com/office/officeart/2005/8/layout/hProcess9"/>
    <dgm:cxn modelId="{6442C801-84DB-4FDE-AF34-D8AD48526991}" type="presParOf" srcId="{34D5EF62-72B0-4F22-8224-18886B98F38C}" destId="{6B909779-9894-4AA5-95CC-DE4DB98FA939}" srcOrd="3" destOrd="0" presId="urn:microsoft.com/office/officeart/2005/8/layout/hProcess9"/>
    <dgm:cxn modelId="{D2C2EBE8-36CE-49D2-BE82-AE6287A817F9}" type="presParOf" srcId="{34D5EF62-72B0-4F22-8224-18886B98F38C}" destId="{C3346AB4-4E45-495A-8951-54973BD3C9E5}" srcOrd="4" destOrd="0" presId="urn:microsoft.com/office/officeart/2005/8/layout/hProcess9"/>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104503-39F2-4954-BE1A-5D82A95DCBEB}">
      <dsp:nvSpPr>
        <dsp:cNvPr id="0" name=""/>
        <dsp:cNvSpPr/>
      </dsp:nvSpPr>
      <dsp:spPr>
        <a:xfrm>
          <a:off x="614700" y="474626"/>
          <a:ext cx="7613525" cy="1061407"/>
        </a:xfrm>
        <a:prstGeom prst="rightArrow">
          <a:avLst/>
        </a:prstGeom>
        <a:gradFill rotWithShape="0">
          <a:gsLst>
            <a:gs pos="0">
              <a:schemeClr val="accent5">
                <a:tint val="55000"/>
                <a:hueOff val="0"/>
                <a:satOff val="0"/>
                <a:lumOff val="0"/>
                <a:alphaOff val="0"/>
                <a:satMod val="103000"/>
                <a:lumMod val="102000"/>
                <a:tint val="94000"/>
              </a:schemeClr>
            </a:gs>
            <a:gs pos="50000">
              <a:schemeClr val="accent5">
                <a:tint val="55000"/>
                <a:hueOff val="0"/>
                <a:satOff val="0"/>
                <a:lumOff val="0"/>
                <a:alphaOff val="0"/>
                <a:satMod val="110000"/>
                <a:lumMod val="100000"/>
                <a:shade val="100000"/>
              </a:schemeClr>
            </a:gs>
            <a:gs pos="100000">
              <a:schemeClr val="accent5">
                <a:tint val="55000"/>
                <a:hueOff val="0"/>
                <a:satOff val="0"/>
                <a:lumOff val="0"/>
                <a:alphaOff val="0"/>
                <a:lumMod val="99000"/>
                <a:satMod val="120000"/>
                <a:shade val="78000"/>
              </a:schemeClr>
            </a:gs>
          </a:gsLst>
          <a:lin ang="5400000" scaled="0"/>
        </a:gradFill>
        <a:ln>
          <a:solidFill>
            <a:schemeClr val="accent1"/>
          </a:solidFill>
        </a:ln>
        <a:effectLst/>
        <a:scene3d>
          <a:camera prst="orthographicFront"/>
          <a:lightRig rig="threePt" dir="t">
            <a:rot lat="0" lon="0" rev="7500000"/>
          </a:lightRig>
        </a:scene3d>
        <a:sp3d z="-152400" extrusionH="63500" prstMaterial="matte">
          <a:bevelT w="144450" h="6350" prst="relaxedInset"/>
          <a:contourClr>
            <a:schemeClr val="bg1"/>
          </a:contourClr>
        </a:sp3d>
      </dsp:spPr>
      <dsp:style>
        <a:lnRef idx="0">
          <a:scrgbClr r="0" g="0" b="0"/>
        </a:lnRef>
        <a:fillRef idx="3">
          <a:scrgbClr r="0" g="0" b="0"/>
        </a:fillRef>
        <a:effectRef idx="0">
          <a:scrgbClr r="0" g="0" b="0"/>
        </a:effectRef>
        <a:fontRef idx="minor"/>
      </dsp:style>
    </dsp:sp>
    <dsp:sp modelId="{DE79D7FF-D17F-414B-A3D2-B7AC503E2826}">
      <dsp:nvSpPr>
        <dsp:cNvPr id="0" name=""/>
        <dsp:cNvSpPr/>
      </dsp:nvSpPr>
      <dsp:spPr>
        <a:xfrm>
          <a:off x="1727" y="603197"/>
          <a:ext cx="1104934" cy="804264"/>
        </a:xfrm>
        <a:prstGeom prst="roundRect">
          <a:avLst/>
        </a:prstGeom>
        <a:gradFill rotWithShape="0">
          <a:gsLst>
            <a:gs pos="0">
              <a:schemeClr val="accent5">
                <a:shade val="50000"/>
                <a:hueOff val="0"/>
                <a:satOff val="0"/>
                <a:lumOff val="0"/>
                <a:alphaOff val="0"/>
                <a:satMod val="103000"/>
                <a:lumMod val="102000"/>
                <a:tint val="94000"/>
              </a:schemeClr>
            </a:gs>
            <a:gs pos="50000">
              <a:schemeClr val="accent5">
                <a:shade val="50000"/>
                <a:hueOff val="0"/>
                <a:satOff val="0"/>
                <a:lumOff val="0"/>
                <a:alphaOff val="0"/>
                <a:satMod val="110000"/>
                <a:lumMod val="100000"/>
                <a:shade val="100000"/>
              </a:schemeClr>
            </a:gs>
            <a:gs pos="100000">
              <a:schemeClr val="accent5">
                <a:shade val="5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kumimoji="1" lang="ja-JP" altLang="en-US" sz="1400" b="1" kern="1200" dirty="0"/>
            <a:t>授業料改定申出</a:t>
          </a:r>
        </a:p>
      </dsp:txBody>
      <dsp:txXfrm>
        <a:off x="40988" y="642458"/>
        <a:ext cx="1026412" cy="725742"/>
      </dsp:txXfrm>
    </dsp:sp>
    <dsp:sp modelId="{FF33D680-32EE-4EFB-BBF0-164461AC19DE}">
      <dsp:nvSpPr>
        <dsp:cNvPr id="0" name=""/>
        <dsp:cNvSpPr/>
      </dsp:nvSpPr>
      <dsp:spPr>
        <a:xfrm>
          <a:off x="1290816" y="603197"/>
          <a:ext cx="1104934" cy="804264"/>
        </a:xfrm>
        <a:prstGeom prst="roundRect">
          <a:avLst/>
        </a:prstGeom>
        <a:gradFill rotWithShape="0">
          <a:gsLst>
            <a:gs pos="0">
              <a:schemeClr val="accent5">
                <a:shade val="50000"/>
                <a:hueOff val="114998"/>
                <a:satOff val="-2801"/>
                <a:lumOff val="12256"/>
                <a:alphaOff val="0"/>
                <a:satMod val="103000"/>
                <a:lumMod val="102000"/>
                <a:tint val="94000"/>
              </a:schemeClr>
            </a:gs>
            <a:gs pos="50000">
              <a:schemeClr val="accent5">
                <a:shade val="50000"/>
                <a:hueOff val="114998"/>
                <a:satOff val="-2801"/>
                <a:lumOff val="12256"/>
                <a:alphaOff val="0"/>
                <a:satMod val="110000"/>
                <a:lumMod val="100000"/>
                <a:shade val="100000"/>
              </a:schemeClr>
            </a:gs>
            <a:gs pos="100000">
              <a:schemeClr val="accent5">
                <a:shade val="50000"/>
                <a:hueOff val="114998"/>
                <a:satOff val="-2801"/>
                <a:lumOff val="12256"/>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kumimoji="1" lang="ja-JP" altLang="en-US" sz="1400" b="1" kern="1200" dirty="0"/>
            <a:t>資料提出</a:t>
          </a:r>
        </a:p>
      </dsp:txBody>
      <dsp:txXfrm>
        <a:off x="1330077" y="642458"/>
        <a:ext cx="1026412" cy="725742"/>
      </dsp:txXfrm>
    </dsp:sp>
    <dsp:sp modelId="{8AA92AAA-4BAC-40D2-BAC4-9A16FF3EAED5}">
      <dsp:nvSpPr>
        <dsp:cNvPr id="0" name=""/>
        <dsp:cNvSpPr/>
      </dsp:nvSpPr>
      <dsp:spPr>
        <a:xfrm>
          <a:off x="2579906" y="603197"/>
          <a:ext cx="1104934" cy="804264"/>
        </a:xfrm>
        <a:prstGeom prst="roundRect">
          <a:avLst/>
        </a:prstGeom>
        <a:gradFill rotWithShape="0">
          <a:gsLst>
            <a:gs pos="0">
              <a:schemeClr val="accent5">
                <a:shade val="50000"/>
                <a:hueOff val="229996"/>
                <a:satOff val="-5601"/>
                <a:lumOff val="24512"/>
                <a:alphaOff val="0"/>
                <a:satMod val="103000"/>
                <a:lumMod val="102000"/>
                <a:tint val="94000"/>
              </a:schemeClr>
            </a:gs>
            <a:gs pos="50000">
              <a:schemeClr val="accent5">
                <a:shade val="50000"/>
                <a:hueOff val="229996"/>
                <a:satOff val="-5601"/>
                <a:lumOff val="24512"/>
                <a:alphaOff val="0"/>
                <a:satMod val="110000"/>
                <a:lumMod val="100000"/>
                <a:shade val="100000"/>
              </a:schemeClr>
            </a:gs>
            <a:gs pos="100000">
              <a:schemeClr val="accent5">
                <a:shade val="50000"/>
                <a:hueOff val="229996"/>
                <a:satOff val="-5601"/>
                <a:lumOff val="24512"/>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kumimoji="1" lang="ja-JP" altLang="en-US" sz="1400" b="1" kern="1200" dirty="0"/>
            <a:t>事前協議</a:t>
          </a:r>
        </a:p>
      </dsp:txBody>
      <dsp:txXfrm>
        <a:off x="2619167" y="642458"/>
        <a:ext cx="1026412" cy="725742"/>
      </dsp:txXfrm>
    </dsp:sp>
    <dsp:sp modelId="{D5639607-ABCD-4691-B7DE-21573CF49DF8}">
      <dsp:nvSpPr>
        <dsp:cNvPr id="0" name=""/>
        <dsp:cNvSpPr/>
      </dsp:nvSpPr>
      <dsp:spPr>
        <a:xfrm>
          <a:off x="3868996" y="603197"/>
          <a:ext cx="1104934" cy="804264"/>
        </a:xfrm>
        <a:prstGeom prst="roundRect">
          <a:avLst/>
        </a:prstGeom>
        <a:gradFill rotWithShape="0">
          <a:gsLst>
            <a:gs pos="0">
              <a:schemeClr val="accent5">
                <a:shade val="50000"/>
                <a:hueOff val="344994"/>
                <a:satOff val="-8402"/>
                <a:lumOff val="36768"/>
                <a:alphaOff val="0"/>
                <a:satMod val="103000"/>
                <a:lumMod val="102000"/>
                <a:tint val="94000"/>
              </a:schemeClr>
            </a:gs>
            <a:gs pos="50000">
              <a:schemeClr val="accent5">
                <a:shade val="50000"/>
                <a:hueOff val="344994"/>
                <a:satOff val="-8402"/>
                <a:lumOff val="36768"/>
                <a:alphaOff val="0"/>
                <a:satMod val="110000"/>
                <a:lumMod val="100000"/>
                <a:shade val="100000"/>
              </a:schemeClr>
            </a:gs>
            <a:gs pos="100000">
              <a:schemeClr val="accent5">
                <a:shade val="50000"/>
                <a:hueOff val="344994"/>
                <a:satOff val="-8402"/>
                <a:lumOff val="36768"/>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kumimoji="1" lang="ja-JP" altLang="en-US" sz="1400" b="1" kern="1200"/>
            <a:t>課内確認</a:t>
          </a:r>
          <a:endParaRPr kumimoji="1" lang="ja-JP" altLang="en-US" sz="1400" b="1" kern="1200" dirty="0"/>
        </a:p>
      </dsp:txBody>
      <dsp:txXfrm>
        <a:off x="3908257" y="642458"/>
        <a:ext cx="1026412" cy="725742"/>
      </dsp:txXfrm>
    </dsp:sp>
    <dsp:sp modelId="{F425F1E3-8DA5-4386-8146-8E5458CD5363}">
      <dsp:nvSpPr>
        <dsp:cNvPr id="0" name=""/>
        <dsp:cNvSpPr/>
      </dsp:nvSpPr>
      <dsp:spPr>
        <a:xfrm>
          <a:off x="5158086" y="603197"/>
          <a:ext cx="1104934" cy="804264"/>
        </a:xfrm>
        <a:prstGeom prst="roundRect">
          <a:avLst/>
        </a:prstGeom>
        <a:gradFill rotWithShape="0">
          <a:gsLst>
            <a:gs pos="0">
              <a:schemeClr val="accent5">
                <a:shade val="50000"/>
                <a:hueOff val="344994"/>
                <a:satOff val="-8402"/>
                <a:lumOff val="36768"/>
                <a:alphaOff val="0"/>
                <a:satMod val="103000"/>
                <a:lumMod val="102000"/>
                <a:tint val="94000"/>
              </a:schemeClr>
            </a:gs>
            <a:gs pos="50000">
              <a:schemeClr val="accent5">
                <a:shade val="50000"/>
                <a:hueOff val="344994"/>
                <a:satOff val="-8402"/>
                <a:lumOff val="36768"/>
                <a:alphaOff val="0"/>
                <a:satMod val="110000"/>
                <a:lumMod val="100000"/>
                <a:shade val="100000"/>
              </a:schemeClr>
            </a:gs>
            <a:gs pos="100000">
              <a:schemeClr val="accent5">
                <a:shade val="50000"/>
                <a:hueOff val="344994"/>
                <a:satOff val="-8402"/>
                <a:lumOff val="36768"/>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kumimoji="1" lang="ja-JP" altLang="en-US" sz="1400" b="1" kern="1200" dirty="0"/>
            <a:t>協議完了（内諾）</a:t>
          </a:r>
        </a:p>
      </dsp:txBody>
      <dsp:txXfrm>
        <a:off x="5197347" y="642458"/>
        <a:ext cx="1026412" cy="725742"/>
      </dsp:txXfrm>
    </dsp:sp>
    <dsp:sp modelId="{F14E7C89-C9BC-453D-9CFB-B7D0AD760B2E}">
      <dsp:nvSpPr>
        <dsp:cNvPr id="0" name=""/>
        <dsp:cNvSpPr/>
      </dsp:nvSpPr>
      <dsp:spPr>
        <a:xfrm>
          <a:off x="6447176" y="592911"/>
          <a:ext cx="1104934" cy="804264"/>
        </a:xfrm>
        <a:prstGeom prst="roundRect">
          <a:avLst/>
        </a:prstGeom>
        <a:gradFill rotWithShape="0">
          <a:gsLst>
            <a:gs pos="0">
              <a:schemeClr val="accent5">
                <a:shade val="50000"/>
                <a:hueOff val="229996"/>
                <a:satOff val="-5601"/>
                <a:lumOff val="24512"/>
                <a:alphaOff val="0"/>
                <a:satMod val="103000"/>
                <a:lumMod val="102000"/>
                <a:tint val="94000"/>
              </a:schemeClr>
            </a:gs>
            <a:gs pos="50000">
              <a:schemeClr val="accent5">
                <a:shade val="50000"/>
                <a:hueOff val="229996"/>
                <a:satOff val="-5601"/>
                <a:lumOff val="24512"/>
                <a:alphaOff val="0"/>
                <a:satMod val="110000"/>
                <a:lumMod val="100000"/>
                <a:shade val="100000"/>
              </a:schemeClr>
            </a:gs>
            <a:gs pos="100000">
              <a:schemeClr val="accent5">
                <a:shade val="50000"/>
                <a:hueOff val="229996"/>
                <a:satOff val="-5601"/>
                <a:lumOff val="24512"/>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kumimoji="1" lang="ja-JP" altLang="en-US" sz="1400" b="1" kern="1200" dirty="0"/>
            <a:t>理事会</a:t>
          </a:r>
        </a:p>
      </dsp:txBody>
      <dsp:txXfrm>
        <a:off x="6486437" y="632172"/>
        <a:ext cx="1026412" cy="725742"/>
      </dsp:txXfrm>
    </dsp:sp>
    <dsp:sp modelId="{C3346AB4-4E45-495A-8951-54973BD3C9E5}">
      <dsp:nvSpPr>
        <dsp:cNvPr id="0" name=""/>
        <dsp:cNvSpPr/>
      </dsp:nvSpPr>
      <dsp:spPr>
        <a:xfrm>
          <a:off x="7736265" y="603197"/>
          <a:ext cx="1104934" cy="804264"/>
        </a:xfrm>
        <a:prstGeom prst="roundRect">
          <a:avLst/>
        </a:prstGeom>
        <a:gradFill rotWithShape="0">
          <a:gsLst>
            <a:gs pos="0">
              <a:schemeClr val="accent5">
                <a:shade val="50000"/>
                <a:hueOff val="114998"/>
                <a:satOff val="-2801"/>
                <a:lumOff val="12256"/>
                <a:alphaOff val="0"/>
                <a:satMod val="103000"/>
                <a:lumMod val="102000"/>
                <a:tint val="94000"/>
              </a:schemeClr>
            </a:gs>
            <a:gs pos="50000">
              <a:schemeClr val="accent5">
                <a:shade val="50000"/>
                <a:hueOff val="114998"/>
                <a:satOff val="-2801"/>
                <a:lumOff val="12256"/>
                <a:alphaOff val="0"/>
                <a:satMod val="110000"/>
                <a:lumMod val="100000"/>
                <a:shade val="100000"/>
              </a:schemeClr>
            </a:gs>
            <a:gs pos="100000">
              <a:schemeClr val="accent5">
                <a:shade val="50000"/>
                <a:hueOff val="114998"/>
                <a:satOff val="-2801"/>
                <a:lumOff val="12256"/>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kumimoji="1" lang="ja-JP" altLang="en-US" sz="1400" b="1" kern="1200" dirty="0"/>
            <a:t>指定内容の変更</a:t>
          </a:r>
        </a:p>
      </dsp:txBody>
      <dsp:txXfrm>
        <a:off x="7775526" y="642458"/>
        <a:ext cx="1026412" cy="72574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104503-39F2-4954-BE1A-5D82A95DCBEB}">
      <dsp:nvSpPr>
        <dsp:cNvPr id="0" name=""/>
        <dsp:cNvSpPr/>
      </dsp:nvSpPr>
      <dsp:spPr>
        <a:xfrm>
          <a:off x="636719" y="492988"/>
          <a:ext cx="7502084" cy="990285"/>
        </a:xfrm>
        <a:prstGeom prst="rightArrow">
          <a:avLst/>
        </a:prstGeom>
        <a:solidFill>
          <a:schemeClr val="accent2">
            <a:lumMod val="20000"/>
            <a:lumOff val="80000"/>
          </a:schemeClr>
        </a:solidFill>
        <a:ln>
          <a:solidFill>
            <a:schemeClr val="accent2"/>
          </a:solidFill>
        </a:ln>
        <a:effectLst/>
        <a:scene3d>
          <a:camera prst="orthographicFront"/>
          <a:lightRig rig="threePt" dir="t">
            <a:rot lat="0" lon="0" rev="7500000"/>
          </a:lightRig>
        </a:scene3d>
        <a:sp3d z="-152400" extrusionH="63500" prstMaterial="matte">
          <a:bevelT w="144450" h="6350" prst="relaxedInset"/>
          <a:contourClr>
            <a:schemeClr val="bg1"/>
          </a:contourClr>
        </a:sp3d>
      </dsp:spPr>
      <dsp:style>
        <a:lnRef idx="0">
          <a:scrgbClr r="0" g="0" b="0"/>
        </a:lnRef>
        <a:fillRef idx="3">
          <a:scrgbClr r="0" g="0" b="0"/>
        </a:fillRef>
        <a:effectRef idx="0">
          <a:scrgbClr r="0" g="0" b="0"/>
        </a:effectRef>
        <a:fontRef idx="minor"/>
      </dsp:style>
    </dsp:sp>
    <dsp:sp modelId="{DE79D7FF-D17F-414B-A3D2-B7AC503E2826}">
      <dsp:nvSpPr>
        <dsp:cNvPr id="0" name=""/>
        <dsp:cNvSpPr/>
      </dsp:nvSpPr>
      <dsp:spPr>
        <a:xfrm>
          <a:off x="5976" y="592878"/>
          <a:ext cx="1150308" cy="790505"/>
        </a:xfrm>
        <a:prstGeom prst="roundRect">
          <a:avLst/>
        </a:prstGeom>
        <a:solidFill>
          <a:schemeClr val="accent2">
            <a:lumMod val="75000"/>
          </a:schemeClr>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kumimoji="1" lang="ja-JP" altLang="en-US" sz="1400" b="1" kern="1200" dirty="0"/>
            <a:t>授業料改定申出</a:t>
          </a:r>
        </a:p>
      </dsp:txBody>
      <dsp:txXfrm>
        <a:off x="44565" y="631467"/>
        <a:ext cx="1073130" cy="713327"/>
      </dsp:txXfrm>
    </dsp:sp>
    <dsp:sp modelId="{FF33D680-32EE-4EFB-BBF0-164461AC19DE}">
      <dsp:nvSpPr>
        <dsp:cNvPr id="0" name=""/>
        <dsp:cNvSpPr/>
      </dsp:nvSpPr>
      <dsp:spPr>
        <a:xfrm>
          <a:off x="1433519" y="592878"/>
          <a:ext cx="5985770" cy="790505"/>
        </a:xfrm>
        <a:prstGeom prst="roundRect">
          <a:avLst/>
        </a:prstGeom>
        <a:solidFill>
          <a:schemeClr val="accent2"/>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kumimoji="1" lang="ja-JP" altLang="en-US" sz="1400" b="1" kern="1200" dirty="0"/>
            <a:t>事前協議・相談等</a:t>
          </a:r>
          <a:br>
            <a:rPr kumimoji="1" lang="en-US" altLang="ja-JP" sz="1400" b="1" kern="1200" dirty="0"/>
          </a:br>
          <a:r>
            <a:rPr kumimoji="1" lang="en-US" altLang="ja-JP" sz="1050" b="1" kern="1200" dirty="0"/>
            <a:t>※</a:t>
          </a:r>
          <a:r>
            <a:rPr kumimoji="1" lang="ja-JP" altLang="en-US" sz="1050" b="1" kern="1200" dirty="0"/>
            <a:t>所轄庁によって必要な手続きが異なりますので各所轄庁へ確認してください。</a:t>
          </a:r>
        </a:p>
      </dsp:txBody>
      <dsp:txXfrm>
        <a:off x="1472108" y="631467"/>
        <a:ext cx="5908592" cy="713327"/>
      </dsp:txXfrm>
    </dsp:sp>
    <dsp:sp modelId="{C3346AB4-4E45-495A-8951-54973BD3C9E5}">
      <dsp:nvSpPr>
        <dsp:cNvPr id="0" name=""/>
        <dsp:cNvSpPr/>
      </dsp:nvSpPr>
      <dsp:spPr>
        <a:xfrm>
          <a:off x="7696524" y="592878"/>
          <a:ext cx="1073022" cy="790505"/>
        </a:xfrm>
        <a:prstGeom prst="roundRect">
          <a:avLst/>
        </a:prstGeom>
        <a:solidFill>
          <a:schemeClr val="accent2">
            <a:lumMod val="75000"/>
          </a:schemeClr>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kumimoji="1" lang="ja-JP" altLang="en-US" sz="1400" b="1" kern="1200" dirty="0"/>
            <a:t>学則変更　届出</a:t>
          </a:r>
        </a:p>
      </dsp:txBody>
      <dsp:txXfrm>
        <a:off x="7735113" y="631467"/>
        <a:ext cx="995844" cy="713327"/>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5659" cy="498056"/>
          </a:xfrm>
          <a:prstGeom prst="rect">
            <a:avLst/>
          </a:prstGeom>
        </p:spPr>
        <p:txBody>
          <a:bodyPr vert="horz" lIns="91312" tIns="45656" rIns="91312" bIns="45656"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0443" y="0"/>
            <a:ext cx="2945659" cy="498056"/>
          </a:xfrm>
          <a:prstGeom prst="rect">
            <a:avLst/>
          </a:prstGeom>
        </p:spPr>
        <p:txBody>
          <a:bodyPr vert="horz" lIns="91312" tIns="45656" rIns="91312" bIns="45656" rtlCol="0"/>
          <a:lstStyle>
            <a:lvl1pPr algn="r">
              <a:defRPr sz="1200"/>
            </a:lvl1pPr>
          </a:lstStyle>
          <a:p>
            <a:fld id="{70FBD841-8CA1-41E5-888B-5242FFFE8383}" type="datetimeFigureOut">
              <a:rPr kumimoji="1" lang="ja-JP" altLang="en-US" smtClean="0"/>
              <a:t>2026/5/1</a:t>
            </a:fld>
            <a:endParaRPr kumimoji="1" lang="ja-JP" altLang="en-US" dirty="0"/>
          </a:p>
        </p:txBody>
      </p:sp>
      <p:sp>
        <p:nvSpPr>
          <p:cNvPr id="4" name="スライド イメージ プレースホルダー 3"/>
          <p:cNvSpPr>
            <a:spLocks noGrp="1" noRot="1" noChangeAspect="1"/>
          </p:cNvSpPr>
          <p:nvPr>
            <p:ph type="sldImg" idx="2"/>
          </p:nvPr>
        </p:nvSpPr>
        <p:spPr>
          <a:xfrm>
            <a:off x="979488" y="1241425"/>
            <a:ext cx="4838700" cy="3349625"/>
          </a:xfrm>
          <a:prstGeom prst="rect">
            <a:avLst/>
          </a:prstGeom>
          <a:noFill/>
          <a:ln w="12700">
            <a:solidFill>
              <a:prstClr val="black"/>
            </a:solidFill>
          </a:ln>
        </p:spPr>
        <p:txBody>
          <a:bodyPr vert="horz" lIns="91312" tIns="45656" rIns="91312" bIns="45656" rtlCol="0" anchor="ctr"/>
          <a:lstStyle/>
          <a:p>
            <a:endParaRPr lang="ja-JP" altLang="en-US" dirty="0"/>
          </a:p>
        </p:txBody>
      </p:sp>
      <p:sp>
        <p:nvSpPr>
          <p:cNvPr id="5" name="ノート プレースホルダー 4"/>
          <p:cNvSpPr>
            <a:spLocks noGrp="1"/>
          </p:cNvSpPr>
          <p:nvPr>
            <p:ph type="body" sz="quarter" idx="3"/>
          </p:nvPr>
        </p:nvSpPr>
        <p:spPr>
          <a:xfrm>
            <a:off x="679768" y="4777195"/>
            <a:ext cx="5438140" cy="3908613"/>
          </a:xfrm>
          <a:prstGeom prst="rect">
            <a:avLst/>
          </a:prstGeom>
        </p:spPr>
        <p:txBody>
          <a:bodyPr vert="horz" lIns="91312" tIns="45656" rIns="91312" bIns="4565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28584"/>
            <a:ext cx="2945659" cy="498055"/>
          </a:xfrm>
          <a:prstGeom prst="rect">
            <a:avLst/>
          </a:prstGeom>
        </p:spPr>
        <p:txBody>
          <a:bodyPr vert="horz" lIns="91312" tIns="45656" rIns="91312" bIns="45656"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0443" y="9428584"/>
            <a:ext cx="2945659" cy="498055"/>
          </a:xfrm>
          <a:prstGeom prst="rect">
            <a:avLst/>
          </a:prstGeom>
        </p:spPr>
        <p:txBody>
          <a:bodyPr vert="horz" lIns="91312" tIns="45656" rIns="91312" bIns="45656" rtlCol="0" anchor="b"/>
          <a:lstStyle>
            <a:lvl1pPr algn="r">
              <a:defRPr sz="1200"/>
            </a:lvl1pPr>
          </a:lstStyle>
          <a:p>
            <a:fld id="{B59E437A-6841-48B5-B2AF-6A596148D50E}" type="slidenum">
              <a:rPr kumimoji="1" lang="ja-JP" altLang="en-US" smtClean="0"/>
              <a:t>‹#›</a:t>
            </a:fld>
            <a:endParaRPr kumimoji="1" lang="ja-JP" altLang="en-US" dirty="0"/>
          </a:p>
        </p:txBody>
      </p:sp>
    </p:spTree>
    <p:extLst>
      <p:ext uri="{BB962C8B-B14F-4D97-AF65-F5344CB8AC3E}">
        <p14:creationId xmlns:p14="http://schemas.microsoft.com/office/powerpoint/2010/main" val="404928593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79488" y="1241425"/>
            <a:ext cx="4838700" cy="3349625"/>
          </a:xfrm>
        </p:spPr>
      </p:sp>
      <p:sp>
        <p:nvSpPr>
          <p:cNvPr id="3" name="ノート プレースホルダー 2"/>
          <p:cNvSpPr>
            <a:spLocks noGrp="1"/>
          </p:cNvSpPr>
          <p:nvPr>
            <p:ph type="body" idx="1"/>
          </p:nvPr>
        </p:nvSpPr>
        <p:spPr/>
        <p:txBody>
          <a:bodyPr/>
          <a:lstStyle/>
          <a:p>
            <a:endParaRPr lang="ja-JP" altLang="en-US" sz="1400" dirty="0">
              <a:latin typeface="+mn-ea"/>
              <a:cs typeface="メイリオ" pitchFamily="50" charset="-128"/>
            </a:endParaRPr>
          </a:p>
        </p:txBody>
      </p:sp>
      <p:sp>
        <p:nvSpPr>
          <p:cNvPr id="4" name="スライド番号プレースホルダー 3"/>
          <p:cNvSpPr>
            <a:spLocks noGrp="1"/>
          </p:cNvSpPr>
          <p:nvPr>
            <p:ph type="sldNum" sz="quarter" idx="10"/>
          </p:nvPr>
        </p:nvSpPr>
        <p:spPr/>
        <p:txBody>
          <a:bodyPr/>
          <a:lstStyle/>
          <a:p>
            <a:fld id="{52A7E48B-EBCE-4FE4-9896-22B791167B9F}" type="slidenum">
              <a:rPr kumimoji="1" lang="ja-JP" altLang="en-US" smtClean="0"/>
              <a:t>1</a:t>
            </a:fld>
            <a:endParaRPr kumimoji="1" lang="ja-JP" altLang="en-US" dirty="0"/>
          </a:p>
        </p:txBody>
      </p:sp>
    </p:spTree>
    <p:extLst>
      <p:ext uri="{BB962C8B-B14F-4D97-AF65-F5344CB8AC3E}">
        <p14:creationId xmlns:p14="http://schemas.microsoft.com/office/powerpoint/2010/main" val="28532810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このスライド必要？？</a:t>
            </a:r>
          </a:p>
        </p:txBody>
      </p:sp>
      <p:sp>
        <p:nvSpPr>
          <p:cNvPr id="4" name="スライド番号プレースホルダー 3"/>
          <p:cNvSpPr>
            <a:spLocks noGrp="1"/>
          </p:cNvSpPr>
          <p:nvPr>
            <p:ph type="sldNum" sz="quarter" idx="5"/>
          </p:nvPr>
        </p:nvSpPr>
        <p:spPr/>
        <p:txBody>
          <a:bodyPr/>
          <a:lstStyle/>
          <a:p>
            <a:fld id="{B59E437A-6841-48B5-B2AF-6A596148D50E}" type="slidenum">
              <a:rPr kumimoji="1" lang="ja-JP" altLang="en-US" smtClean="0"/>
              <a:t>3</a:t>
            </a:fld>
            <a:endParaRPr kumimoji="1" lang="ja-JP" altLang="en-US" dirty="0"/>
          </a:p>
        </p:txBody>
      </p:sp>
    </p:spTree>
    <p:extLst>
      <p:ext uri="{BB962C8B-B14F-4D97-AF65-F5344CB8AC3E}">
        <p14:creationId xmlns:p14="http://schemas.microsoft.com/office/powerpoint/2010/main" val="34692621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59E437A-6841-48B5-B2AF-6A596148D50E}" type="slidenum">
              <a:rPr kumimoji="1" lang="ja-JP" altLang="en-US" smtClean="0"/>
              <a:t>4</a:t>
            </a:fld>
            <a:endParaRPr kumimoji="1" lang="ja-JP" altLang="en-US" dirty="0"/>
          </a:p>
        </p:txBody>
      </p:sp>
    </p:spTree>
    <p:extLst>
      <p:ext uri="{BB962C8B-B14F-4D97-AF65-F5344CB8AC3E}">
        <p14:creationId xmlns:p14="http://schemas.microsoft.com/office/powerpoint/2010/main" val="5821064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59E437A-6841-48B5-B2AF-6A596148D50E}" type="slidenum">
              <a:rPr kumimoji="1" lang="ja-JP" altLang="en-US" smtClean="0"/>
              <a:t>6</a:t>
            </a:fld>
            <a:endParaRPr kumimoji="1" lang="ja-JP" altLang="en-US" dirty="0"/>
          </a:p>
        </p:txBody>
      </p:sp>
    </p:spTree>
    <p:extLst>
      <p:ext uri="{BB962C8B-B14F-4D97-AF65-F5344CB8AC3E}">
        <p14:creationId xmlns:p14="http://schemas.microsoft.com/office/powerpoint/2010/main" val="3528128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要修正</a:t>
            </a:r>
          </a:p>
        </p:txBody>
      </p:sp>
      <p:sp>
        <p:nvSpPr>
          <p:cNvPr id="4" name="スライド番号プレースホルダー 3"/>
          <p:cNvSpPr>
            <a:spLocks noGrp="1"/>
          </p:cNvSpPr>
          <p:nvPr>
            <p:ph type="sldNum" sz="quarter" idx="5"/>
          </p:nvPr>
        </p:nvSpPr>
        <p:spPr/>
        <p:txBody>
          <a:bodyPr/>
          <a:lstStyle/>
          <a:p>
            <a:fld id="{B59E437A-6841-48B5-B2AF-6A596148D50E}" type="slidenum">
              <a:rPr kumimoji="1" lang="ja-JP" altLang="en-US" smtClean="0"/>
              <a:t>7</a:t>
            </a:fld>
            <a:endParaRPr kumimoji="1" lang="ja-JP" altLang="en-US" dirty="0"/>
          </a:p>
        </p:txBody>
      </p:sp>
    </p:spTree>
    <p:extLst>
      <p:ext uri="{BB962C8B-B14F-4D97-AF65-F5344CB8AC3E}">
        <p14:creationId xmlns:p14="http://schemas.microsoft.com/office/powerpoint/2010/main" val="20501906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59E437A-6841-48B5-B2AF-6A596148D50E}" type="slidenum">
              <a:rPr kumimoji="1" lang="ja-JP" altLang="en-US" smtClean="0"/>
              <a:t>10</a:t>
            </a:fld>
            <a:endParaRPr kumimoji="1" lang="ja-JP" altLang="en-US" dirty="0"/>
          </a:p>
        </p:txBody>
      </p:sp>
    </p:spTree>
    <p:extLst>
      <p:ext uri="{BB962C8B-B14F-4D97-AF65-F5344CB8AC3E}">
        <p14:creationId xmlns:p14="http://schemas.microsoft.com/office/powerpoint/2010/main" val="40281556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6FF3EF9D-BEBA-4556-97DB-4AC8E255CCDA}" type="datetime1">
              <a:rPr kumimoji="1" lang="ja-JP" altLang="en-US" smtClean="0"/>
              <a:t>2026/5/1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32410FB8-7D56-4521-B7C9-646F1D1E3BCE}" type="slidenum">
              <a:rPr kumimoji="1" lang="ja-JP" altLang="en-US" smtClean="0"/>
              <a:t>‹#›</a:t>
            </a:fld>
            <a:endParaRPr kumimoji="1" lang="ja-JP" altLang="en-US" dirty="0"/>
          </a:p>
        </p:txBody>
      </p:sp>
    </p:spTree>
    <p:extLst>
      <p:ext uri="{BB962C8B-B14F-4D97-AF65-F5344CB8AC3E}">
        <p14:creationId xmlns:p14="http://schemas.microsoft.com/office/powerpoint/2010/main" val="12495609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9C1894B-52BC-4549-87DC-F435A2EFFA9B}" type="datetime1">
              <a:rPr kumimoji="1" lang="ja-JP" altLang="en-US" smtClean="0"/>
              <a:t>2026/5/1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32410FB8-7D56-4521-B7C9-646F1D1E3BCE}" type="slidenum">
              <a:rPr kumimoji="1" lang="ja-JP" altLang="en-US" smtClean="0"/>
              <a:t>‹#›</a:t>
            </a:fld>
            <a:endParaRPr kumimoji="1" lang="ja-JP" altLang="en-US" dirty="0"/>
          </a:p>
        </p:txBody>
      </p:sp>
    </p:spTree>
    <p:extLst>
      <p:ext uri="{BB962C8B-B14F-4D97-AF65-F5344CB8AC3E}">
        <p14:creationId xmlns:p14="http://schemas.microsoft.com/office/powerpoint/2010/main" val="23088116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1AC1969-268C-4ADC-8924-9B9169568147}" type="datetime1">
              <a:rPr kumimoji="1" lang="ja-JP" altLang="en-US" smtClean="0"/>
              <a:t>2026/5/1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32410FB8-7D56-4521-B7C9-646F1D1E3BCE}" type="slidenum">
              <a:rPr kumimoji="1" lang="ja-JP" altLang="en-US" smtClean="0"/>
              <a:t>‹#›</a:t>
            </a:fld>
            <a:endParaRPr kumimoji="1" lang="ja-JP" altLang="en-US" dirty="0"/>
          </a:p>
        </p:txBody>
      </p:sp>
    </p:spTree>
    <p:extLst>
      <p:ext uri="{BB962C8B-B14F-4D97-AF65-F5344CB8AC3E}">
        <p14:creationId xmlns:p14="http://schemas.microsoft.com/office/powerpoint/2010/main" val="2355840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3643B21-83F9-43E8-8654-11E479AE950F}" type="datetime1">
              <a:rPr kumimoji="1" lang="ja-JP" altLang="en-US" smtClean="0"/>
              <a:t>2026/5/1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32410FB8-7D56-4521-B7C9-646F1D1E3BCE}" type="slidenum">
              <a:rPr kumimoji="1" lang="ja-JP" altLang="en-US" smtClean="0"/>
              <a:t>‹#›</a:t>
            </a:fld>
            <a:endParaRPr kumimoji="1" lang="ja-JP" altLang="en-US" dirty="0"/>
          </a:p>
        </p:txBody>
      </p:sp>
    </p:spTree>
    <p:extLst>
      <p:ext uri="{BB962C8B-B14F-4D97-AF65-F5344CB8AC3E}">
        <p14:creationId xmlns:p14="http://schemas.microsoft.com/office/powerpoint/2010/main" val="16889485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55F96B6-7D54-448E-95ED-A963ABF8FE3E}" type="datetime1">
              <a:rPr kumimoji="1" lang="ja-JP" altLang="en-US" smtClean="0"/>
              <a:t>2026/5/1</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32410FB8-7D56-4521-B7C9-646F1D1E3BCE}" type="slidenum">
              <a:rPr kumimoji="1" lang="ja-JP" altLang="en-US" smtClean="0"/>
              <a:t>‹#›</a:t>
            </a:fld>
            <a:endParaRPr kumimoji="1" lang="ja-JP" altLang="en-US" dirty="0"/>
          </a:p>
        </p:txBody>
      </p:sp>
    </p:spTree>
    <p:extLst>
      <p:ext uri="{BB962C8B-B14F-4D97-AF65-F5344CB8AC3E}">
        <p14:creationId xmlns:p14="http://schemas.microsoft.com/office/powerpoint/2010/main" val="5475293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8907C4F-2D01-4DB4-943A-AA5D3EDDAF1D}" type="datetime1">
              <a:rPr kumimoji="1" lang="ja-JP" altLang="en-US" smtClean="0"/>
              <a:t>2026/5/1</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32410FB8-7D56-4521-B7C9-646F1D1E3BCE}" type="slidenum">
              <a:rPr kumimoji="1" lang="ja-JP" altLang="en-US" smtClean="0"/>
              <a:t>‹#›</a:t>
            </a:fld>
            <a:endParaRPr kumimoji="1" lang="ja-JP" altLang="en-US" dirty="0"/>
          </a:p>
        </p:txBody>
      </p:sp>
    </p:spTree>
    <p:extLst>
      <p:ext uri="{BB962C8B-B14F-4D97-AF65-F5344CB8AC3E}">
        <p14:creationId xmlns:p14="http://schemas.microsoft.com/office/powerpoint/2010/main" val="1283455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18C9396-B448-4EBF-83D0-025F4800FA08}" type="datetime1">
              <a:rPr kumimoji="1" lang="ja-JP" altLang="en-US" smtClean="0"/>
              <a:t>2026/5/1</a:t>
            </a:fld>
            <a:endParaRPr kumimoji="1" lang="ja-JP" altLang="en-US" dirty="0"/>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p:txBody>
          <a:bodyPr/>
          <a:lstStyle/>
          <a:p>
            <a:fld id="{32410FB8-7D56-4521-B7C9-646F1D1E3BCE}" type="slidenum">
              <a:rPr kumimoji="1" lang="ja-JP" altLang="en-US" smtClean="0"/>
              <a:t>‹#›</a:t>
            </a:fld>
            <a:endParaRPr kumimoji="1" lang="ja-JP" altLang="en-US" dirty="0"/>
          </a:p>
        </p:txBody>
      </p:sp>
    </p:spTree>
    <p:extLst>
      <p:ext uri="{BB962C8B-B14F-4D97-AF65-F5344CB8AC3E}">
        <p14:creationId xmlns:p14="http://schemas.microsoft.com/office/powerpoint/2010/main" val="14457413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A6D38F8-0CAA-404A-B418-7BEE0DA9921A}" type="datetime1">
              <a:rPr kumimoji="1" lang="ja-JP" altLang="en-US" smtClean="0"/>
              <a:t>2026/5/1</a:t>
            </a:fld>
            <a:endParaRPr kumimoji="1" lang="ja-JP" altLang="en-US" dirty="0"/>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p:txBody>
          <a:bodyPr/>
          <a:lstStyle/>
          <a:p>
            <a:fld id="{32410FB8-7D56-4521-B7C9-646F1D1E3BCE}" type="slidenum">
              <a:rPr kumimoji="1" lang="ja-JP" altLang="en-US" smtClean="0"/>
              <a:t>‹#›</a:t>
            </a:fld>
            <a:endParaRPr kumimoji="1" lang="ja-JP" altLang="en-US" dirty="0"/>
          </a:p>
        </p:txBody>
      </p:sp>
    </p:spTree>
    <p:extLst>
      <p:ext uri="{BB962C8B-B14F-4D97-AF65-F5344CB8AC3E}">
        <p14:creationId xmlns:p14="http://schemas.microsoft.com/office/powerpoint/2010/main" val="921574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965B65-35BA-42CC-B69D-410FC3D0FB6C}" type="datetime1">
              <a:rPr kumimoji="1" lang="ja-JP" altLang="en-US" smtClean="0"/>
              <a:t>2026/5/1</a:t>
            </a:fld>
            <a:endParaRPr kumimoji="1" lang="ja-JP" altLang="en-US" dirty="0"/>
          </a:p>
        </p:txBody>
      </p:sp>
      <p:sp>
        <p:nvSpPr>
          <p:cNvPr id="3" name="Footer Placeholder 2"/>
          <p:cNvSpPr>
            <a:spLocks noGrp="1"/>
          </p:cNvSpPr>
          <p:nvPr>
            <p:ph type="ftr" sz="quarter" idx="11"/>
          </p:nvPr>
        </p:nvSpPr>
        <p:spPr/>
        <p:txBody>
          <a:bodyPr/>
          <a:lstStyle/>
          <a:p>
            <a:endParaRPr kumimoji="1" lang="ja-JP" altLang="en-US" dirty="0"/>
          </a:p>
        </p:txBody>
      </p:sp>
      <p:sp>
        <p:nvSpPr>
          <p:cNvPr id="4" name="Slide Number Placeholder 3"/>
          <p:cNvSpPr>
            <a:spLocks noGrp="1"/>
          </p:cNvSpPr>
          <p:nvPr>
            <p:ph type="sldNum" sz="quarter" idx="12"/>
          </p:nvPr>
        </p:nvSpPr>
        <p:spPr/>
        <p:txBody>
          <a:bodyPr/>
          <a:lstStyle/>
          <a:p>
            <a:fld id="{32410FB8-7D56-4521-B7C9-646F1D1E3BCE}" type="slidenum">
              <a:rPr kumimoji="1" lang="ja-JP" altLang="en-US" smtClean="0"/>
              <a:t>‹#›</a:t>
            </a:fld>
            <a:endParaRPr kumimoji="1" lang="ja-JP" altLang="en-US" dirty="0"/>
          </a:p>
        </p:txBody>
      </p:sp>
    </p:spTree>
    <p:extLst>
      <p:ext uri="{BB962C8B-B14F-4D97-AF65-F5344CB8AC3E}">
        <p14:creationId xmlns:p14="http://schemas.microsoft.com/office/powerpoint/2010/main" val="23863820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4AA45D9-678B-4ED7-AA47-F30D74777847}" type="datetime1">
              <a:rPr kumimoji="1" lang="ja-JP" altLang="en-US" smtClean="0"/>
              <a:t>2026/5/1</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32410FB8-7D56-4521-B7C9-646F1D1E3BCE}" type="slidenum">
              <a:rPr kumimoji="1" lang="ja-JP" altLang="en-US" smtClean="0"/>
              <a:t>‹#›</a:t>
            </a:fld>
            <a:endParaRPr kumimoji="1" lang="ja-JP" altLang="en-US" dirty="0"/>
          </a:p>
        </p:txBody>
      </p:sp>
    </p:spTree>
    <p:extLst>
      <p:ext uri="{BB962C8B-B14F-4D97-AF65-F5344CB8AC3E}">
        <p14:creationId xmlns:p14="http://schemas.microsoft.com/office/powerpoint/2010/main" val="28756558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442640E-F04D-4EF0-A66F-AF69BAEEFAE4}" type="datetime1">
              <a:rPr kumimoji="1" lang="ja-JP" altLang="en-US" smtClean="0"/>
              <a:t>2026/5/1</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32410FB8-7D56-4521-B7C9-646F1D1E3BCE}" type="slidenum">
              <a:rPr kumimoji="1" lang="ja-JP" altLang="en-US" smtClean="0"/>
              <a:t>‹#›</a:t>
            </a:fld>
            <a:endParaRPr kumimoji="1" lang="ja-JP" altLang="en-US" dirty="0"/>
          </a:p>
        </p:txBody>
      </p:sp>
    </p:spTree>
    <p:extLst>
      <p:ext uri="{BB962C8B-B14F-4D97-AF65-F5344CB8AC3E}">
        <p14:creationId xmlns:p14="http://schemas.microsoft.com/office/powerpoint/2010/main" val="38497466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9036EF-35F0-4728-89C1-4F2891A1C631}" type="datetime1">
              <a:rPr kumimoji="1" lang="ja-JP" altLang="en-US" smtClean="0"/>
              <a:t>2026/5/1</a:t>
            </a:fld>
            <a:endParaRPr kumimoji="1" lang="ja-JP" altLang="en-US" dirty="0"/>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410FB8-7D56-4521-B7C9-646F1D1E3BCE}" type="slidenum">
              <a:rPr kumimoji="1" lang="ja-JP" altLang="en-US" smtClean="0"/>
              <a:t>‹#›</a:t>
            </a:fld>
            <a:endParaRPr kumimoji="1" lang="ja-JP" altLang="en-US" dirty="0"/>
          </a:p>
        </p:txBody>
      </p:sp>
    </p:spTree>
    <p:extLst>
      <p:ext uri="{BB962C8B-B14F-4D97-AF65-F5344CB8AC3E}">
        <p14:creationId xmlns:p14="http://schemas.microsoft.com/office/powerpoint/2010/main" val="268079579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p:cNvGrpSpPr/>
          <p:nvPr/>
        </p:nvGrpSpPr>
        <p:grpSpPr>
          <a:xfrm>
            <a:off x="0" y="4209087"/>
            <a:ext cx="9906000" cy="2934663"/>
            <a:chOff x="0" y="4149080"/>
            <a:chExt cx="9180512" cy="2708920"/>
          </a:xfrm>
          <a:solidFill>
            <a:schemeClr val="accent1">
              <a:lumMod val="60000"/>
              <a:lumOff val="40000"/>
            </a:schemeClr>
          </a:solidFill>
        </p:grpSpPr>
        <p:sp>
          <p:nvSpPr>
            <p:cNvPr id="8" name="正方形/長方形 7"/>
            <p:cNvSpPr/>
            <p:nvPr/>
          </p:nvSpPr>
          <p:spPr>
            <a:xfrm>
              <a:off x="0" y="4779080"/>
              <a:ext cx="9180512" cy="207892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50" dirty="0"/>
            </a:p>
          </p:txBody>
        </p:sp>
        <p:grpSp>
          <p:nvGrpSpPr>
            <p:cNvPr id="2" name="グループ化 1"/>
            <p:cNvGrpSpPr/>
            <p:nvPr/>
          </p:nvGrpSpPr>
          <p:grpSpPr>
            <a:xfrm>
              <a:off x="0" y="4149080"/>
              <a:ext cx="9180232" cy="1260000"/>
              <a:chOff x="-107872" y="4149080"/>
              <a:chExt cx="9180232" cy="1260000"/>
            </a:xfrm>
            <a:grpFill/>
          </p:grpSpPr>
          <p:sp>
            <p:nvSpPr>
              <p:cNvPr id="7" name="円/楕円 6"/>
              <p:cNvSpPr/>
              <p:nvPr/>
            </p:nvSpPr>
            <p:spPr>
              <a:xfrm>
                <a:off x="-107872" y="4149080"/>
                <a:ext cx="1223488" cy="1260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50" dirty="0"/>
              </a:p>
            </p:txBody>
          </p:sp>
          <p:sp>
            <p:nvSpPr>
              <p:cNvPr id="9" name="円/楕円 8"/>
              <p:cNvSpPr/>
              <p:nvPr/>
            </p:nvSpPr>
            <p:spPr>
              <a:xfrm>
                <a:off x="1007744" y="4149080"/>
                <a:ext cx="1260000" cy="1260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50" dirty="0"/>
              </a:p>
            </p:txBody>
          </p:sp>
          <p:sp>
            <p:nvSpPr>
              <p:cNvPr id="10" name="円/楕円 9"/>
              <p:cNvSpPr/>
              <p:nvPr/>
            </p:nvSpPr>
            <p:spPr>
              <a:xfrm>
                <a:off x="2195736" y="4149080"/>
                <a:ext cx="1260000" cy="1260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50" dirty="0"/>
              </a:p>
            </p:txBody>
          </p:sp>
          <p:sp>
            <p:nvSpPr>
              <p:cNvPr id="11" name="円/楕円 10"/>
              <p:cNvSpPr/>
              <p:nvPr/>
            </p:nvSpPr>
            <p:spPr>
              <a:xfrm>
                <a:off x="3347864" y="4149080"/>
                <a:ext cx="1260000" cy="1260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50" dirty="0"/>
              </a:p>
            </p:txBody>
          </p:sp>
          <p:sp>
            <p:nvSpPr>
              <p:cNvPr id="12" name="円/楕円 11"/>
              <p:cNvSpPr/>
              <p:nvPr/>
            </p:nvSpPr>
            <p:spPr>
              <a:xfrm>
                <a:off x="4499992" y="4149080"/>
                <a:ext cx="1260000" cy="1260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50" dirty="0"/>
              </a:p>
            </p:txBody>
          </p:sp>
          <p:sp>
            <p:nvSpPr>
              <p:cNvPr id="13" name="円/楕円 12"/>
              <p:cNvSpPr/>
              <p:nvPr/>
            </p:nvSpPr>
            <p:spPr>
              <a:xfrm>
                <a:off x="5616256" y="4149080"/>
                <a:ext cx="1260000" cy="1260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50" dirty="0"/>
              </a:p>
            </p:txBody>
          </p:sp>
          <p:sp>
            <p:nvSpPr>
              <p:cNvPr id="14" name="円/楕円 13"/>
              <p:cNvSpPr/>
              <p:nvPr/>
            </p:nvSpPr>
            <p:spPr>
              <a:xfrm>
                <a:off x="6696376" y="4149080"/>
                <a:ext cx="1260000" cy="1260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50" dirty="0"/>
              </a:p>
            </p:txBody>
          </p:sp>
          <p:sp>
            <p:nvSpPr>
              <p:cNvPr id="15" name="円/楕円 14"/>
              <p:cNvSpPr/>
              <p:nvPr/>
            </p:nvSpPr>
            <p:spPr>
              <a:xfrm>
                <a:off x="7812360" y="4149080"/>
                <a:ext cx="1260000" cy="12600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950" dirty="0"/>
              </a:p>
            </p:txBody>
          </p:sp>
        </p:grpSp>
      </p:grpSp>
      <p:sp>
        <p:nvSpPr>
          <p:cNvPr id="5" name="テキスト ボックス 4"/>
          <p:cNvSpPr txBox="1"/>
          <p:nvPr/>
        </p:nvSpPr>
        <p:spPr>
          <a:xfrm>
            <a:off x="0" y="-57397"/>
            <a:ext cx="9906000" cy="6360267"/>
          </a:xfrm>
          <a:prstGeom prst="rect">
            <a:avLst/>
          </a:prstGeom>
          <a:noFill/>
        </p:spPr>
        <p:txBody>
          <a:bodyPr wrap="square" rtlCol="0">
            <a:spAutoFit/>
          </a:bodyPr>
          <a:lstStyle/>
          <a:p>
            <a:pPr algn="ctr"/>
            <a:endParaRPr lang="en-US" altLang="ja-JP" sz="4333" dirty="0">
              <a:latin typeface="BIZ UDPゴシック" panose="020B0400000000000000" pitchFamily="50" charset="-128"/>
              <a:ea typeface="BIZ UDPゴシック" panose="020B0400000000000000" pitchFamily="50" charset="-128"/>
            </a:endParaRPr>
          </a:p>
          <a:p>
            <a:pPr algn="ctr"/>
            <a:r>
              <a:rPr lang="ja-JP" altLang="en-US" sz="4333" dirty="0">
                <a:latin typeface="BIZ UDPゴシック" panose="020B0400000000000000" pitchFamily="50" charset="-128"/>
                <a:ea typeface="BIZ UDPゴシック" panose="020B0400000000000000" pitchFamily="50" charset="-128"/>
                <a:cs typeface="メイリオ" panose="020B0604030504040204" pitchFamily="50" charset="-128"/>
              </a:rPr>
              <a:t>就学支援推進校における</a:t>
            </a:r>
            <a:endParaRPr lang="en-US" altLang="ja-JP" sz="4333" dirty="0">
              <a:latin typeface="BIZ UDPゴシック" panose="020B0400000000000000" pitchFamily="50" charset="-128"/>
              <a:ea typeface="BIZ UDPゴシック" panose="020B0400000000000000" pitchFamily="50" charset="-128"/>
              <a:cs typeface="メイリオ" panose="020B0604030504040204" pitchFamily="50" charset="-128"/>
            </a:endParaRPr>
          </a:p>
          <a:p>
            <a:pPr algn="ctr"/>
            <a:endParaRPr lang="en-US" altLang="ja-JP" sz="1733" dirty="0">
              <a:latin typeface="BIZ UDPゴシック" panose="020B0400000000000000" pitchFamily="50" charset="-128"/>
              <a:ea typeface="BIZ UDPゴシック" panose="020B0400000000000000" pitchFamily="50" charset="-128"/>
              <a:cs typeface="メイリオ" panose="020B0604030504040204" pitchFamily="50" charset="-128"/>
            </a:endParaRPr>
          </a:p>
          <a:p>
            <a:pPr algn="ctr"/>
            <a:r>
              <a:rPr lang="ja-JP" altLang="en-US" sz="4333" dirty="0">
                <a:latin typeface="BIZ UDPゴシック" panose="020B0400000000000000" pitchFamily="50" charset="-128"/>
                <a:ea typeface="BIZ UDPゴシック" panose="020B0400000000000000" pitchFamily="50" charset="-128"/>
                <a:cs typeface="メイリオ" panose="020B0604030504040204" pitchFamily="50" charset="-128"/>
              </a:rPr>
              <a:t>授業料改定協議の運用について</a:t>
            </a:r>
            <a:endParaRPr lang="en-US" altLang="ja-JP" sz="4333" dirty="0">
              <a:latin typeface="BIZ UDPゴシック" panose="020B0400000000000000" pitchFamily="50" charset="-128"/>
              <a:ea typeface="BIZ UDPゴシック" panose="020B0400000000000000" pitchFamily="50" charset="-128"/>
              <a:cs typeface="メイリオ" panose="020B0604030504040204" pitchFamily="50" charset="-128"/>
            </a:endParaRPr>
          </a:p>
          <a:p>
            <a:pPr algn="ctr"/>
            <a:endParaRPr lang="en-US" altLang="ja-JP" sz="4333" dirty="0">
              <a:latin typeface="BIZ UDPゴシック" panose="020B0400000000000000" pitchFamily="50" charset="-128"/>
              <a:ea typeface="BIZ UDPゴシック" panose="020B0400000000000000" pitchFamily="50" charset="-128"/>
              <a:cs typeface="メイリオ" panose="020B0604030504040204" pitchFamily="50" charset="-128"/>
            </a:endParaRPr>
          </a:p>
          <a:p>
            <a:endParaRPr lang="en-US" altLang="ja-JP" sz="4333" dirty="0">
              <a:latin typeface="BIZ UDPゴシック" panose="020B0400000000000000" pitchFamily="50" charset="-128"/>
              <a:ea typeface="BIZ UDPゴシック" panose="020B0400000000000000" pitchFamily="50" charset="-128"/>
              <a:cs typeface="メイリオ" panose="020B0604030504040204" pitchFamily="50" charset="-128"/>
            </a:endParaRPr>
          </a:p>
          <a:p>
            <a:endParaRPr lang="en-US" altLang="ja-JP" sz="4333" dirty="0">
              <a:latin typeface="BIZ UDPゴシック" panose="020B0400000000000000" pitchFamily="50" charset="-128"/>
              <a:ea typeface="BIZ UDPゴシック" panose="020B0400000000000000" pitchFamily="50" charset="-128"/>
              <a:cs typeface="メイリオ" panose="020B0604030504040204" pitchFamily="50" charset="-128"/>
            </a:endParaRPr>
          </a:p>
          <a:p>
            <a:pPr algn="ctr"/>
            <a:endParaRPr lang="en-US" altLang="ja-JP" sz="2600" dirty="0">
              <a:latin typeface="BIZ UDPゴシック" panose="020B0400000000000000" pitchFamily="50" charset="-128"/>
              <a:ea typeface="BIZ UDPゴシック" panose="020B0400000000000000" pitchFamily="50" charset="-128"/>
              <a:cs typeface="メイリオ" panose="020B0604030504040204" pitchFamily="50" charset="-128"/>
            </a:endParaRPr>
          </a:p>
          <a:p>
            <a:pPr algn="ctr"/>
            <a:endParaRPr lang="en-US" altLang="ja-JP" sz="2600" dirty="0">
              <a:latin typeface="BIZ UDPゴシック" panose="020B0400000000000000" pitchFamily="50" charset="-128"/>
              <a:ea typeface="BIZ UDPゴシック" panose="020B0400000000000000" pitchFamily="50" charset="-128"/>
              <a:cs typeface="メイリオ" panose="020B0604030504040204" pitchFamily="50" charset="-128"/>
            </a:endParaRPr>
          </a:p>
          <a:p>
            <a:pPr algn="ctr"/>
            <a:endParaRPr lang="en-US" altLang="ja-JP" sz="2600" dirty="0">
              <a:latin typeface="BIZ UDPゴシック" panose="020B0400000000000000" pitchFamily="50" charset="-128"/>
              <a:ea typeface="BIZ UDPゴシック" panose="020B0400000000000000" pitchFamily="50" charset="-128"/>
              <a:cs typeface="メイリオ" panose="020B0604030504040204" pitchFamily="50" charset="-128"/>
            </a:endParaRPr>
          </a:p>
          <a:p>
            <a:pPr algn="ctr"/>
            <a:r>
              <a:rPr lang="ja-JP" altLang="en-US" sz="2600" dirty="0">
                <a:latin typeface="BIZ UDPゴシック" panose="020B0400000000000000" pitchFamily="50" charset="-128"/>
                <a:ea typeface="BIZ UDPゴシック" panose="020B0400000000000000" pitchFamily="50" charset="-128"/>
                <a:cs typeface="メイリオ" panose="020B0604030504040204" pitchFamily="50" charset="-128"/>
              </a:rPr>
              <a:t>令和８年４月</a:t>
            </a:r>
            <a:endParaRPr lang="en-US" altLang="ja-JP" sz="2600" dirty="0">
              <a:latin typeface="BIZ UDPゴシック" panose="020B0400000000000000" pitchFamily="50" charset="-128"/>
              <a:ea typeface="BIZ UDPゴシック" panose="020B0400000000000000" pitchFamily="50" charset="-128"/>
              <a:cs typeface="メイリオ" panose="020B0604030504040204" pitchFamily="50" charset="-128"/>
            </a:endParaRPr>
          </a:p>
          <a:p>
            <a:pPr algn="ctr"/>
            <a:r>
              <a:rPr lang="ja-JP" altLang="en-US" sz="2600" dirty="0">
                <a:latin typeface="BIZ UDPゴシック" panose="020B0400000000000000" pitchFamily="50" charset="-128"/>
                <a:ea typeface="BIZ UDPゴシック" panose="020B0400000000000000" pitchFamily="50" charset="-128"/>
                <a:cs typeface="メイリオ" panose="020B0604030504040204" pitchFamily="50" charset="-128"/>
              </a:rPr>
              <a:t>大阪府教育庁私学課</a:t>
            </a:r>
          </a:p>
        </p:txBody>
      </p:sp>
      <p:sp>
        <p:nvSpPr>
          <p:cNvPr id="17" name="テキスト ボックス 16"/>
          <p:cNvSpPr txBox="1"/>
          <p:nvPr/>
        </p:nvSpPr>
        <p:spPr>
          <a:xfrm>
            <a:off x="7601626" y="6397547"/>
            <a:ext cx="1889000" cy="275781"/>
          </a:xfrm>
          <a:prstGeom prst="rect">
            <a:avLst/>
          </a:prstGeom>
          <a:noFill/>
        </p:spPr>
        <p:txBody>
          <a:bodyPr wrap="square" rtlCol="0">
            <a:spAutoFit/>
          </a:bodyPr>
          <a:lstStyle/>
          <a:p>
            <a:r>
              <a:rPr lang="ja-JP" altLang="en-US" sz="1192"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92" dirty="0">
                <a:latin typeface="メイリオ" panose="020B0604030504040204" pitchFamily="50" charset="-128"/>
                <a:ea typeface="メイリオ" panose="020B0604030504040204" pitchFamily="50" charset="-128"/>
                <a:cs typeface="メイリオ" panose="020B0604030504040204" pitchFamily="50" charset="-128"/>
              </a:rPr>
              <a:t>2014 </a:t>
            </a:r>
            <a:r>
              <a:rPr lang="ja-JP" altLang="en-US" sz="1192" dirty="0">
                <a:latin typeface="メイリオ" panose="020B0604030504040204" pitchFamily="50" charset="-128"/>
                <a:ea typeface="メイリオ" panose="020B0604030504040204" pitchFamily="50" charset="-128"/>
                <a:cs typeface="メイリオ" panose="020B0604030504040204" pitchFamily="50" charset="-128"/>
              </a:rPr>
              <a:t>大阪府もずやん</a:t>
            </a:r>
          </a:p>
        </p:txBody>
      </p:sp>
      <p:pic>
        <p:nvPicPr>
          <p:cNvPr id="16" name="図 15"/>
          <p:cNvPicPr>
            <a:picLocks noChangeAspect="1"/>
          </p:cNvPicPr>
          <p:nvPr/>
        </p:nvPicPr>
        <p:blipFill rotWithShape="1">
          <a:blip r:embed="rId3">
            <a:extLst>
              <a:ext uri="{28A0092B-C50C-407E-A947-70E740481C1C}">
                <a14:useLocalDpi xmlns:a14="http://schemas.microsoft.com/office/drawing/2010/main" val="0"/>
              </a:ext>
            </a:extLst>
          </a:blip>
          <a:srcRect r="60921"/>
          <a:stretch/>
        </p:blipFill>
        <p:spPr>
          <a:xfrm>
            <a:off x="4268334" y="3005542"/>
            <a:ext cx="1168892" cy="862295"/>
          </a:xfrm>
          <a:prstGeom prst="rect">
            <a:avLst/>
          </a:prstGeom>
          <a:solidFill>
            <a:schemeClr val="accent1">
              <a:lumMod val="75000"/>
            </a:schemeClr>
          </a:solidFill>
        </p:spPr>
      </p:pic>
      <p:sp>
        <p:nvSpPr>
          <p:cNvPr id="19" name="スライド番号プレースホルダー 18"/>
          <p:cNvSpPr>
            <a:spLocks noGrp="1"/>
          </p:cNvSpPr>
          <p:nvPr>
            <p:ph type="sldNum" sz="quarter" idx="12"/>
          </p:nvPr>
        </p:nvSpPr>
        <p:spPr>
          <a:xfrm>
            <a:off x="7560539" y="6578465"/>
            <a:ext cx="2228850" cy="365125"/>
          </a:xfrm>
        </p:spPr>
        <p:txBody>
          <a:bodyPr/>
          <a:lstStyle/>
          <a:p>
            <a:fld id="{32410FB8-7D56-4521-B7C9-646F1D1E3BCE}" type="slidenum">
              <a:rPr kumimoji="1" lang="ja-JP" altLang="en-US" smtClean="0"/>
              <a:t>1</a:t>
            </a:fld>
            <a:endParaRPr kumimoji="1" lang="ja-JP" altLang="en-US" dirty="0"/>
          </a:p>
        </p:txBody>
      </p:sp>
      <p:pic>
        <p:nvPicPr>
          <p:cNvPr id="6" name="図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657070" y="2825095"/>
            <a:ext cx="5000818" cy="3626909"/>
          </a:xfrm>
          <a:prstGeom prst="rect">
            <a:avLst/>
          </a:prstGeom>
        </p:spPr>
      </p:pic>
    </p:spTree>
    <p:extLst>
      <p:ext uri="{BB962C8B-B14F-4D97-AF65-F5344CB8AC3E}">
        <p14:creationId xmlns:p14="http://schemas.microsoft.com/office/powerpoint/2010/main" val="3868350522"/>
      </p:ext>
    </p:extLst>
  </p:cSld>
  <p:clrMapOvr>
    <a:masterClrMapping/>
  </p:clrMapOvr>
  <mc:AlternateContent xmlns:mc="http://schemas.openxmlformats.org/markup-compatibility/2006" xmlns:p14="http://schemas.microsoft.com/office/powerpoint/2010/main">
    <mc:Choice Requires="p14">
      <p:transition p14:dur="0" advTm="48000"/>
    </mc:Choice>
    <mc:Fallback xmlns="">
      <p:transition advTm="4800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3"/>
            <a:ext cx="9906000" cy="365125"/>
          </a:xfrm>
          <a:prstGeom prst="rect">
            <a:avLst/>
          </a:prstGeom>
          <a:ln/>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20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授業料改定にかかる協議事項について（</a:t>
            </a:r>
            <a:r>
              <a:rPr lang="en-US" altLang="ja-JP" sz="20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FAQ</a:t>
            </a:r>
            <a:r>
              <a:rPr lang="ja-JP" altLang="en-US" sz="20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a:t>
            </a:r>
          </a:p>
        </p:txBody>
      </p:sp>
      <p:sp>
        <p:nvSpPr>
          <p:cNvPr id="20" name="正方形/長方形 19"/>
          <p:cNvSpPr/>
          <p:nvPr/>
        </p:nvSpPr>
        <p:spPr>
          <a:xfrm>
            <a:off x="750988" y="2642309"/>
            <a:ext cx="8805134" cy="670859"/>
          </a:xfrm>
          <a:prstGeom prst="rect">
            <a:avLst/>
          </a:prstGeom>
          <a:no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lnSpc>
                <a:spcPts val="2200"/>
              </a:lnSpc>
              <a:buFont typeface="Wingdings" panose="05000000000000000000" pitchFamily="2" charset="2"/>
              <a:buChar char="p"/>
            </a:pPr>
            <a:endParaRPr lang="en-US" altLang="ja-JP" sz="1600" dirty="0">
              <a:solidFill>
                <a:schemeClr val="tx1"/>
              </a:solidFill>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a:xfrm>
            <a:off x="7610270" y="6491294"/>
            <a:ext cx="2228850" cy="365125"/>
          </a:xfrm>
        </p:spPr>
        <p:txBody>
          <a:bodyPr/>
          <a:lstStyle/>
          <a:p>
            <a:fld id="{410AB99D-1BAA-457C-B490-4B2C5C788E4F}" type="slidenum">
              <a:rPr kumimoji="1" lang="ja-JP" altLang="en-US" smtClean="0"/>
              <a:t>10</a:t>
            </a:fld>
            <a:endParaRPr kumimoji="1" lang="ja-JP" altLang="en-US"/>
          </a:p>
        </p:txBody>
      </p:sp>
      <p:sp>
        <p:nvSpPr>
          <p:cNvPr id="12" name="角丸四角形 6">
            <a:extLst>
              <a:ext uri="{FF2B5EF4-FFF2-40B4-BE49-F238E27FC236}">
                <a16:creationId xmlns:a16="http://schemas.microsoft.com/office/drawing/2014/main" id="{82B28A8E-BDF6-4163-99F7-D765A3D4E398}"/>
              </a:ext>
            </a:extLst>
          </p:cNvPr>
          <p:cNvSpPr/>
          <p:nvPr/>
        </p:nvSpPr>
        <p:spPr>
          <a:xfrm>
            <a:off x="120127" y="439947"/>
            <a:ext cx="9665746" cy="6051347"/>
          </a:xfrm>
          <a:prstGeom prst="roundRect">
            <a:avLst>
              <a:gd name="adj" fmla="val 3284"/>
            </a:avLst>
          </a:prstGeom>
        </p:spPr>
        <p:style>
          <a:lnRef idx="2">
            <a:schemeClr val="accent6"/>
          </a:lnRef>
          <a:fillRef idx="1">
            <a:schemeClr val="lt1"/>
          </a:fillRef>
          <a:effectRef idx="0">
            <a:schemeClr val="accent6"/>
          </a:effectRef>
          <a:fontRef idx="minor">
            <a:schemeClr val="dk1"/>
          </a:fontRef>
        </p:style>
        <p:txBody>
          <a:bodyPr wrap="none" rtlCol="0" anchor="t">
            <a:noAutofit/>
          </a:bodyPr>
          <a:lstStyle/>
          <a:p>
            <a:pPr>
              <a:lnSpc>
                <a:spcPts val="1200"/>
              </a:lnSpc>
              <a:spcAft>
                <a:spcPts val="1200"/>
              </a:spcAft>
            </a:pPr>
            <a:r>
              <a:rPr kumimoji="1" lang="ja-JP" altLang="en-US" sz="1400" b="1" dirty="0">
                <a:solidFill>
                  <a:schemeClr val="tx1"/>
                </a:solidFill>
                <a:latin typeface="Meiryo UI" panose="020B0604030504040204" pitchFamily="50" charset="-128"/>
                <a:ea typeface="Meiryo UI" panose="020B0604030504040204" pitchFamily="50" charset="-128"/>
              </a:rPr>
              <a:t>Ｑ１．　授業料の値上げ以外の授業料変更（値下げや内訳変更）も大阪府と協議が必要か。</a:t>
            </a:r>
            <a:endParaRPr kumimoji="1" lang="en-US" altLang="ja-JP" sz="1400" b="1" dirty="0">
              <a:solidFill>
                <a:schemeClr val="tx1"/>
              </a:solidFill>
              <a:latin typeface="Meiryo UI" panose="020B0604030504040204" pitchFamily="50" charset="-128"/>
              <a:ea typeface="Meiryo UI" panose="020B0604030504040204" pitchFamily="50" charset="-128"/>
            </a:endParaRPr>
          </a:p>
          <a:p>
            <a:pPr>
              <a:lnSpc>
                <a:spcPts val="1200"/>
              </a:lnSpc>
              <a:spcAft>
                <a:spcPts val="1200"/>
              </a:spcAft>
            </a:pPr>
            <a:r>
              <a:rPr kumimoji="1" lang="ja-JP" altLang="en-US" sz="1400" b="1" dirty="0">
                <a:solidFill>
                  <a:schemeClr val="tx1"/>
                </a:solidFill>
                <a:latin typeface="Meiryo UI" panose="020B0604030504040204" pitchFamily="50" charset="-128"/>
                <a:ea typeface="Meiryo UI" panose="020B0604030504040204" pitchFamily="50" charset="-128"/>
              </a:rPr>
              <a:t>Ａ１．　授業料の値下げや授業料とその他経常的納付金の内訳変更を行う場合であっても協議が必要です。</a:t>
            </a:r>
            <a:endParaRPr kumimoji="1" lang="en-US" altLang="ja-JP" sz="1400" b="1" dirty="0">
              <a:solidFill>
                <a:schemeClr val="tx1"/>
              </a:solidFill>
              <a:latin typeface="Meiryo UI" panose="020B0604030504040204" pitchFamily="50" charset="-128"/>
              <a:ea typeface="Meiryo UI" panose="020B0604030504040204" pitchFamily="50" charset="-128"/>
            </a:endParaRPr>
          </a:p>
          <a:p>
            <a:pPr>
              <a:lnSpc>
                <a:spcPts val="1200"/>
              </a:lnSpc>
              <a:spcAft>
                <a:spcPts val="1200"/>
              </a:spcAft>
            </a:pPr>
            <a:r>
              <a:rPr kumimoji="1" lang="ja-JP" altLang="en-US" sz="1400" b="1" dirty="0">
                <a:solidFill>
                  <a:schemeClr val="tx1"/>
                </a:solidFill>
                <a:latin typeface="Meiryo UI" panose="020B0604030504040204" pitchFamily="50" charset="-128"/>
                <a:ea typeface="Meiryo UI" panose="020B0604030504040204" pitchFamily="50" charset="-128"/>
              </a:rPr>
              <a:t>　　　　　ただし、値上げ以外の協議において、事前協議シート等は不要です。様式第３、４号のみご提出ください。</a:t>
            </a:r>
            <a:endParaRPr kumimoji="1" lang="en-US" altLang="ja-JP" sz="1000" b="1" dirty="0">
              <a:solidFill>
                <a:schemeClr val="tx1"/>
              </a:solidFill>
              <a:latin typeface="Meiryo UI" panose="020B0604030504040204" pitchFamily="50" charset="-128"/>
              <a:ea typeface="Meiryo UI" panose="020B0604030504040204" pitchFamily="50" charset="-128"/>
            </a:endParaRPr>
          </a:p>
          <a:p>
            <a:pPr>
              <a:spcAft>
                <a:spcPts val="1200"/>
              </a:spcAft>
            </a:pPr>
            <a:r>
              <a:rPr kumimoji="1" lang="en-US" altLang="ja-JP" sz="1400" b="1" dirty="0">
                <a:solidFill>
                  <a:schemeClr val="tx1"/>
                </a:solidFill>
                <a:latin typeface="Meiryo UI" panose="020B0604030504040204" pitchFamily="50" charset="-128"/>
                <a:ea typeface="Meiryo UI" panose="020B0604030504040204" pitchFamily="50" charset="-128"/>
              </a:rPr>
              <a:t>Q</a:t>
            </a:r>
            <a:r>
              <a:rPr kumimoji="1" lang="ja-JP" altLang="en-US" sz="1400" b="1" dirty="0">
                <a:solidFill>
                  <a:schemeClr val="tx1"/>
                </a:solidFill>
                <a:latin typeface="Meiryo UI" panose="020B0604030504040204" pitchFamily="50" charset="-128"/>
                <a:ea typeface="Meiryo UI" panose="020B0604030504040204" pitchFamily="50" charset="-128"/>
              </a:rPr>
              <a:t>２．　入学金について改定を考えているが、大阪府とも協議が必要か。</a:t>
            </a:r>
            <a:endParaRPr kumimoji="1" lang="en-US" altLang="ja-JP" sz="1400" b="1" dirty="0">
              <a:solidFill>
                <a:schemeClr val="tx1"/>
              </a:solidFill>
              <a:latin typeface="Meiryo UI" panose="020B0604030504040204" pitchFamily="50" charset="-128"/>
              <a:ea typeface="Meiryo UI" panose="020B0604030504040204" pitchFamily="50" charset="-128"/>
            </a:endParaRPr>
          </a:p>
          <a:p>
            <a:pPr>
              <a:lnSpc>
                <a:spcPts val="1200"/>
              </a:lnSpc>
              <a:spcAft>
                <a:spcPts val="1200"/>
              </a:spcAft>
            </a:pPr>
            <a:r>
              <a:rPr kumimoji="1" lang="en-US" altLang="ja-JP" sz="1400" b="1" dirty="0">
                <a:solidFill>
                  <a:schemeClr val="tx1"/>
                </a:solidFill>
                <a:latin typeface="Meiryo UI" panose="020B0604030504040204" pitchFamily="50" charset="-128"/>
                <a:ea typeface="Meiryo UI" panose="020B0604030504040204" pitchFamily="50" charset="-128"/>
              </a:rPr>
              <a:t>A</a:t>
            </a:r>
            <a:r>
              <a:rPr kumimoji="1" lang="ja-JP" altLang="en-US" sz="1400" b="1" dirty="0">
                <a:solidFill>
                  <a:schemeClr val="tx1"/>
                </a:solidFill>
                <a:latin typeface="Meiryo UI" panose="020B0604030504040204" pitchFamily="50" charset="-128"/>
                <a:ea typeface="Meiryo UI" panose="020B0604030504040204" pitchFamily="50" charset="-128"/>
              </a:rPr>
              <a:t>２．　不要です。授業料支援補助金の対象として指定されている納付金を改定する場合に限り、協議が必要です。</a:t>
            </a:r>
            <a:endParaRPr kumimoji="1" lang="en-US" altLang="ja-JP" sz="1400" b="1" dirty="0">
              <a:solidFill>
                <a:schemeClr val="tx1"/>
              </a:solidFill>
              <a:latin typeface="Meiryo UI" panose="020B0604030504040204" pitchFamily="50" charset="-128"/>
              <a:ea typeface="Meiryo UI" panose="020B0604030504040204" pitchFamily="50" charset="-128"/>
            </a:endParaRPr>
          </a:p>
          <a:p>
            <a:pPr>
              <a:spcAft>
                <a:spcPts val="1200"/>
              </a:spcAft>
            </a:pPr>
            <a:r>
              <a:rPr kumimoji="1" lang="ja-JP" altLang="en-US" sz="1400" b="1" dirty="0">
                <a:solidFill>
                  <a:schemeClr val="tx1"/>
                </a:solidFill>
                <a:latin typeface="Meiryo UI" panose="020B0604030504040204" pitchFamily="50" charset="-128"/>
                <a:ea typeface="Meiryo UI" panose="020B0604030504040204" pitchFamily="50" charset="-128"/>
              </a:rPr>
              <a:t>Ｑ３</a:t>
            </a:r>
            <a:r>
              <a:rPr kumimoji="1" lang="en-US" altLang="ja-JP" sz="1400" b="1" dirty="0">
                <a:solidFill>
                  <a:schemeClr val="tx1"/>
                </a:solidFill>
                <a:latin typeface="Meiryo UI" panose="020B0604030504040204" pitchFamily="50" charset="-128"/>
                <a:ea typeface="Meiryo UI" panose="020B0604030504040204" pitchFamily="50" charset="-128"/>
              </a:rPr>
              <a:t>. </a:t>
            </a:r>
            <a:r>
              <a:rPr kumimoji="1" lang="ja-JP" altLang="en-US" sz="1400" b="1" dirty="0">
                <a:solidFill>
                  <a:schemeClr val="tx1"/>
                </a:solidFill>
                <a:latin typeface="Meiryo UI" panose="020B0604030504040204" pitchFamily="50" charset="-128"/>
                <a:ea typeface="Meiryo UI" panose="020B0604030504040204" pitchFamily="50" charset="-128"/>
              </a:rPr>
              <a:t>　現在、授業料が標準授業料である</a:t>
            </a:r>
            <a:r>
              <a:rPr kumimoji="1" lang="en-US" altLang="ja-JP" sz="1400" b="1" dirty="0">
                <a:solidFill>
                  <a:schemeClr val="tx1"/>
                </a:solidFill>
                <a:latin typeface="Meiryo UI" panose="020B0604030504040204" pitchFamily="50" charset="-128"/>
                <a:ea typeface="Meiryo UI" panose="020B0604030504040204" pitchFamily="50" charset="-128"/>
              </a:rPr>
              <a:t>63</a:t>
            </a:r>
            <a:r>
              <a:rPr kumimoji="1" lang="ja-JP" altLang="en-US" sz="1400" b="1" dirty="0">
                <a:solidFill>
                  <a:schemeClr val="tx1"/>
                </a:solidFill>
                <a:latin typeface="Meiryo UI" panose="020B0604030504040204" pitchFamily="50" charset="-128"/>
                <a:ea typeface="Meiryo UI" panose="020B0604030504040204" pitchFamily="50" charset="-128"/>
              </a:rPr>
              <a:t>万円を超えているが、さらに授業料を上げる場合にも協議は必要か。</a:t>
            </a:r>
            <a:endParaRPr kumimoji="1" lang="en-US" altLang="ja-JP" sz="1400" b="1" dirty="0">
              <a:solidFill>
                <a:schemeClr val="tx1"/>
              </a:solidFill>
              <a:latin typeface="Meiryo UI" panose="020B0604030504040204" pitchFamily="50" charset="-128"/>
              <a:ea typeface="Meiryo UI" panose="020B0604030504040204" pitchFamily="50" charset="-128"/>
            </a:endParaRPr>
          </a:p>
          <a:p>
            <a:pPr>
              <a:lnSpc>
                <a:spcPts val="1200"/>
              </a:lnSpc>
              <a:spcAft>
                <a:spcPts val="1200"/>
              </a:spcAft>
            </a:pPr>
            <a:r>
              <a:rPr kumimoji="1" lang="ja-JP" altLang="en-US" sz="1400" b="1" dirty="0">
                <a:solidFill>
                  <a:schemeClr val="tx1"/>
                </a:solidFill>
                <a:latin typeface="Meiryo UI" panose="020B0604030504040204" pitchFamily="50" charset="-128"/>
                <a:ea typeface="Meiryo UI" panose="020B0604030504040204" pitchFamily="50" charset="-128"/>
              </a:rPr>
              <a:t>Ａ３．　標準授業料を超える値上げについても協議が必要です。なお、授業料を減額する場合も協議は必要です。</a:t>
            </a:r>
            <a:endParaRPr kumimoji="1" lang="en-US" altLang="ja-JP" sz="1400" b="1" dirty="0">
              <a:solidFill>
                <a:schemeClr val="tx1"/>
              </a:solidFill>
              <a:latin typeface="Meiryo UI" panose="020B0604030504040204" pitchFamily="50" charset="-128"/>
              <a:ea typeface="Meiryo UI" panose="020B0604030504040204" pitchFamily="50" charset="-128"/>
            </a:endParaRPr>
          </a:p>
          <a:p>
            <a:pPr>
              <a:spcAft>
                <a:spcPts val="1200"/>
              </a:spcAft>
            </a:pPr>
            <a:r>
              <a:rPr kumimoji="1" lang="ja-JP" altLang="en-US" sz="1400" b="1" dirty="0">
                <a:solidFill>
                  <a:schemeClr val="tx1"/>
                </a:solidFill>
                <a:latin typeface="Meiryo UI" panose="020B0604030504040204" pitchFamily="50" charset="-128"/>
                <a:ea typeface="Meiryo UI" panose="020B0604030504040204" pitchFamily="50" charset="-128"/>
              </a:rPr>
              <a:t>Ｑ４．　特定の生徒を対象にするような事業（サッカー部専用グラウンドの整備等）は授業料改定理由として認められるか。</a:t>
            </a:r>
            <a:endParaRPr kumimoji="1" lang="en-US" altLang="ja-JP" sz="1400" b="1" dirty="0">
              <a:solidFill>
                <a:schemeClr val="tx1"/>
              </a:solidFill>
              <a:latin typeface="Meiryo UI" panose="020B0604030504040204" pitchFamily="50" charset="-128"/>
              <a:ea typeface="Meiryo UI" panose="020B0604030504040204" pitchFamily="50" charset="-128"/>
            </a:endParaRPr>
          </a:p>
          <a:p>
            <a:pPr>
              <a:lnSpc>
                <a:spcPts val="1200"/>
              </a:lnSpc>
              <a:spcAft>
                <a:spcPts val="1200"/>
              </a:spcAft>
            </a:pPr>
            <a:r>
              <a:rPr kumimoji="1" lang="ja-JP" altLang="en-US" sz="1400" b="1" dirty="0">
                <a:solidFill>
                  <a:schemeClr val="tx1"/>
                </a:solidFill>
                <a:latin typeface="Meiryo UI" panose="020B0604030504040204" pitchFamily="50" charset="-128"/>
                <a:ea typeface="Meiryo UI" panose="020B0604030504040204" pitchFamily="50" charset="-128"/>
              </a:rPr>
              <a:t>Ａ４．　原則として、全ての生徒に恩恵が及ぶ事業が対象となります。</a:t>
            </a:r>
            <a:endParaRPr kumimoji="1" lang="en-US" altLang="ja-JP" sz="1400" b="1" dirty="0">
              <a:solidFill>
                <a:schemeClr val="tx1"/>
              </a:solidFill>
              <a:latin typeface="Meiryo UI" panose="020B0604030504040204" pitchFamily="50" charset="-128"/>
              <a:ea typeface="Meiryo UI" panose="020B0604030504040204" pitchFamily="50" charset="-128"/>
            </a:endParaRPr>
          </a:p>
          <a:p>
            <a:pPr>
              <a:lnSpc>
                <a:spcPts val="1200"/>
              </a:lnSpc>
              <a:spcAft>
                <a:spcPts val="1200"/>
              </a:spcAft>
            </a:pPr>
            <a:r>
              <a:rPr kumimoji="1" lang="ja-JP" altLang="en-US" sz="1400" b="1" dirty="0">
                <a:solidFill>
                  <a:schemeClr val="tx1"/>
                </a:solidFill>
                <a:latin typeface="Meiryo UI" panose="020B0604030504040204" pitchFamily="50" charset="-128"/>
                <a:ea typeface="Meiryo UI" panose="020B0604030504040204" pitchFamily="50" charset="-128"/>
              </a:rPr>
              <a:t>　　　　　 一部の生徒しか恩恵が及ばないような事業は授業料改定理由としては認められません。</a:t>
            </a:r>
            <a:endParaRPr kumimoji="1" lang="en-US" altLang="ja-JP" sz="1000" b="1" dirty="0">
              <a:solidFill>
                <a:schemeClr val="tx1"/>
              </a:solidFill>
              <a:latin typeface="Meiryo UI" panose="020B0604030504040204" pitchFamily="50" charset="-128"/>
              <a:ea typeface="Meiryo UI" panose="020B0604030504040204" pitchFamily="50" charset="-128"/>
            </a:endParaRPr>
          </a:p>
          <a:p>
            <a:pPr>
              <a:spcAft>
                <a:spcPts val="1200"/>
              </a:spcAft>
            </a:pPr>
            <a:r>
              <a:rPr kumimoji="1" lang="ja-JP" altLang="en-US" sz="1400" b="1" dirty="0">
                <a:solidFill>
                  <a:schemeClr val="tx1"/>
                </a:solidFill>
                <a:latin typeface="Meiryo UI" panose="020B0604030504040204" pitchFamily="50" charset="-128"/>
                <a:ea typeface="Meiryo UI" panose="020B0604030504040204" pitchFamily="50" charset="-128"/>
              </a:rPr>
              <a:t>Ｑ５</a:t>
            </a:r>
            <a:r>
              <a:rPr kumimoji="1" lang="en-US" altLang="ja-JP" sz="1400" b="1" dirty="0">
                <a:solidFill>
                  <a:schemeClr val="tx1"/>
                </a:solidFill>
                <a:latin typeface="Meiryo UI" panose="020B0604030504040204" pitchFamily="50" charset="-128"/>
                <a:ea typeface="Meiryo UI" panose="020B0604030504040204" pitchFamily="50" charset="-128"/>
              </a:rPr>
              <a:t>. </a:t>
            </a:r>
            <a:r>
              <a:rPr kumimoji="1" lang="ja-JP" altLang="en-US" sz="1400" b="1" dirty="0">
                <a:solidFill>
                  <a:schemeClr val="tx1"/>
                </a:solidFill>
                <a:latin typeface="Meiryo UI" panose="020B0604030504040204" pitchFamily="50" charset="-128"/>
                <a:ea typeface="Meiryo UI" panose="020B0604030504040204" pitchFamily="50" charset="-128"/>
              </a:rPr>
              <a:t>　小学校・中学校・高校が共同利用する校舎の改修を予定している。投資額についてどのように計上すればよいか。</a:t>
            </a:r>
            <a:endParaRPr kumimoji="1" lang="en-US" altLang="ja-JP" sz="1400" b="1" dirty="0">
              <a:solidFill>
                <a:schemeClr val="tx1"/>
              </a:solidFill>
              <a:latin typeface="Meiryo UI" panose="020B0604030504040204" pitchFamily="50" charset="-128"/>
              <a:ea typeface="Meiryo UI" panose="020B0604030504040204" pitchFamily="50" charset="-128"/>
            </a:endParaRPr>
          </a:p>
          <a:p>
            <a:pPr>
              <a:lnSpc>
                <a:spcPts val="1200"/>
              </a:lnSpc>
              <a:spcAft>
                <a:spcPts val="1200"/>
              </a:spcAft>
            </a:pPr>
            <a:r>
              <a:rPr kumimoji="1" lang="ja-JP" altLang="en-US" sz="1400" b="1" dirty="0">
                <a:solidFill>
                  <a:schemeClr val="tx1"/>
                </a:solidFill>
                <a:latin typeface="Meiryo UI" panose="020B0604030504040204" pitchFamily="50" charset="-128"/>
                <a:ea typeface="Meiryo UI" panose="020B0604030504040204" pitchFamily="50" charset="-128"/>
              </a:rPr>
              <a:t>Ａ５． 生徒数で按分した金額を計上してください。</a:t>
            </a:r>
            <a:endParaRPr kumimoji="1" lang="en-US" altLang="ja-JP" sz="1400" b="1" dirty="0">
              <a:solidFill>
                <a:schemeClr val="tx1"/>
              </a:solidFill>
              <a:latin typeface="Meiryo UI" panose="020B0604030504040204" pitchFamily="50" charset="-128"/>
              <a:ea typeface="Meiryo UI" panose="020B0604030504040204" pitchFamily="50" charset="-128"/>
            </a:endParaRPr>
          </a:p>
          <a:p>
            <a:pPr>
              <a:lnSpc>
                <a:spcPts val="1200"/>
              </a:lnSpc>
              <a:spcAft>
                <a:spcPts val="1200"/>
              </a:spcAft>
            </a:pPr>
            <a:r>
              <a:rPr kumimoji="1" lang="en-US" altLang="ja-JP" sz="1400" b="1" dirty="0">
                <a:solidFill>
                  <a:schemeClr val="tx1"/>
                </a:solidFill>
                <a:latin typeface="Meiryo UI" panose="020B0604030504040204" pitchFamily="50" charset="-128"/>
                <a:ea typeface="Meiryo UI" panose="020B0604030504040204" pitchFamily="50" charset="-128"/>
              </a:rPr>
              <a:t>        </a:t>
            </a:r>
            <a:r>
              <a:rPr kumimoji="1" lang="ja-JP" altLang="en-US" sz="1400" b="1" dirty="0">
                <a:solidFill>
                  <a:schemeClr val="tx1"/>
                </a:solidFill>
                <a:latin typeface="Meiryo UI" panose="020B0604030504040204" pitchFamily="50" charset="-128"/>
                <a:ea typeface="Meiryo UI" panose="020B0604030504040204" pitchFamily="50" charset="-128"/>
              </a:rPr>
              <a:t>（例）小、中、高の在籍生徒数が　</a:t>
            </a:r>
            <a:r>
              <a:rPr kumimoji="1" lang="en-US" altLang="ja-JP" sz="1400" b="1" dirty="0">
                <a:solidFill>
                  <a:schemeClr val="tx1"/>
                </a:solidFill>
                <a:latin typeface="Meiryo UI" panose="020B0604030504040204" pitchFamily="50" charset="-128"/>
                <a:ea typeface="Meiryo UI" panose="020B0604030504040204" pitchFamily="50" charset="-128"/>
              </a:rPr>
              <a:t>100</a:t>
            </a:r>
            <a:r>
              <a:rPr kumimoji="1" lang="ja-JP" altLang="en-US" sz="1400" b="1" dirty="0">
                <a:solidFill>
                  <a:schemeClr val="tx1"/>
                </a:solidFill>
                <a:latin typeface="Meiryo UI" panose="020B0604030504040204" pitchFamily="50" charset="-128"/>
                <a:ea typeface="Meiryo UI" panose="020B0604030504040204" pitchFamily="50" charset="-128"/>
              </a:rPr>
              <a:t>、</a:t>
            </a:r>
            <a:r>
              <a:rPr kumimoji="1" lang="en-US" altLang="ja-JP" sz="1400" b="1" dirty="0">
                <a:solidFill>
                  <a:schemeClr val="tx1"/>
                </a:solidFill>
                <a:latin typeface="Meiryo UI" panose="020B0604030504040204" pitchFamily="50" charset="-128"/>
                <a:ea typeface="Meiryo UI" panose="020B0604030504040204" pitchFamily="50" charset="-128"/>
              </a:rPr>
              <a:t>100</a:t>
            </a:r>
            <a:r>
              <a:rPr kumimoji="1" lang="ja-JP" altLang="en-US" sz="1400" b="1" dirty="0">
                <a:solidFill>
                  <a:schemeClr val="tx1"/>
                </a:solidFill>
                <a:latin typeface="Meiryo UI" panose="020B0604030504040204" pitchFamily="50" charset="-128"/>
                <a:ea typeface="Meiryo UI" panose="020B0604030504040204" pitchFamily="50" charset="-128"/>
              </a:rPr>
              <a:t>、</a:t>
            </a:r>
            <a:r>
              <a:rPr kumimoji="1" lang="en-US" altLang="ja-JP" sz="1400" b="1" dirty="0">
                <a:solidFill>
                  <a:schemeClr val="tx1"/>
                </a:solidFill>
                <a:latin typeface="Meiryo UI" panose="020B0604030504040204" pitchFamily="50" charset="-128"/>
                <a:ea typeface="Meiryo UI" panose="020B0604030504040204" pitchFamily="50" charset="-128"/>
              </a:rPr>
              <a:t>800</a:t>
            </a:r>
            <a:r>
              <a:rPr kumimoji="1" lang="ja-JP" altLang="en-US" sz="1400" b="1" dirty="0">
                <a:solidFill>
                  <a:schemeClr val="tx1"/>
                </a:solidFill>
                <a:latin typeface="Meiryo UI" panose="020B0604030504040204" pitchFamily="50" charset="-128"/>
                <a:ea typeface="Meiryo UI" panose="020B0604030504040204" pitchFamily="50" charset="-128"/>
              </a:rPr>
              <a:t>人の場合　⇒　事業費の</a:t>
            </a:r>
            <a:r>
              <a:rPr kumimoji="1" lang="en-US" altLang="ja-JP" sz="1400" b="1" dirty="0">
                <a:solidFill>
                  <a:schemeClr val="tx1"/>
                </a:solidFill>
                <a:latin typeface="Meiryo UI" panose="020B0604030504040204" pitchFamily="50" charset="-128"/>
                <a:ea typeface="Meiryo UI" panose="020B0604030504040204" pitchFamily="50" charset="-128"/>
              </a:rPr>
              <a:t>80</a:t>
            </a:r>
            <a:r>
              <a:rPr kumimoji="1" lang="ja-JP" altLang="en-US" sz="1400" b="1" dirty="0">
                <a:solidFill>
                  <a:schemeClr val="tx1"/>
                </a:solidFill>
                <a:latin typeface="Meiryo UI" panose="020B0604030504040204" pitchFamily="50" charset="-128"/>
                <a:ea typeface="Meiryo UI" panose="020B0604030504040204" pitchFamily="50" charset="-128"/>
              </a:rPr>
              <a:t>％（</a:t>
            </a:r>
            <a:r>
              <a:rPr kumimoji="1" lang="en-US" altLang="ja-JP" sz="1400" b="1" dirty="0">
                <a:solidFill>
                  <a:schemeClr val="tx1"/>
                </a:solidFill>
                <a:latin typeface="Meiryo UI" panose="020B0604030504040204" pitchFamily="50" charset="-128"/>
                <a:ea typeface="Meiryo UI" panose="020B0604030504040204" pitchFamily="50" charset="-128"/>
              </a:rPr>
              <a:t>800</a:t>
            </a:r>
            <a:r>
              <a:rPr kumimoji="1" lang="ja-JP" altLang="en-US" sz="1400" b="1" dirty="0">
                <a:solidFill>
                  <a:schemeClr val="tx1"/>
                </a:solidFill>
                <a:latin typeface="Meiryo UI" panose="020B0604030504040204" pitchFamily="50" charset="-128"/>
                <a:ea typeface="Meiryo UI" panose="020B0604030504040204" pitchFamily="50" charset="-128"/>
              </a:rPr>
              <a:t>人</a:t>
            </a:r>
            <a:r>
              <a:rPr kumimoji="1" lang="en-US" altLang="ja-JP" sz="1400" b="1" dirty="0">
                <a:solidFill>
                  <a:schemeClr val="tx1"/>
                </a:solidFill>
                <a:latin typeface="Meiryo UI" panose="020B0604030504040204" pitchFamily="50" charset="-128"/>
                <a:ea typeface="Meiryo UI" panose="020B0604030504040204" pitchFamily="50" charset="-128"/>
              </a:rPr>
              <a:t>/1,000</a:t>
            </a:r>
            <a:r>
              <a:rPr kumimoji="1" lang="ja-JP" altLang="en-US" sz="1400" b="1" dirty="0">
                <a:solidFill>
                  <a:schemeClr val="tx1"/>
                </a:solidFill>
                <a:latin typeface="Meiryo UI" panose="020B0604030504040204" pitchFamily="50" charset="-128"/>
                <a:ea typeface="Meiryo UI" panose="020B0604030504040204" pitchFamily="50" charset="-128"/>
              </a:rPr>
              <a:t>人）を計上</a:t>
            </a:r>
            <a:endParaRPr kumimoji="1" lang="en-US" altLang="ja-JP" sz="900" b="1" dirty="0">
              <a:solidFill>
                <a:schemeClr val="tx1"/>
              </a:solidFill>
              <a:latin typeface="Meiryo UI" panose="020B0604030504040204" pitchFamily="50" charset="-128"/>
              <a:ea typeface="Meiryo UI" panose="020B0604030504040204" pitchFamily="50" charset="-128"/>
            </a:endParaRPr>
          </a:p>
          <a:p>
            <a:pPr>
              <a:spcAft>
                <a:spcPts val="1200"/>
              </a:spcAft>
            </a:pPr>
            <a:r>
              <a:rPr kumimoji="1" lang="ja-JP" altLang="en-US" sz="1400" b="1" dirty="0">
                <a:solidFill>
                  <a:schemeClr val="tx1"/>
                </a:solidFill>
                <a:latin typeface="Meiryo UI" panose="020B0604030504040204" pitchFamily="50" charset="-128"/>
                <a:ea typeface="Meiryo UI" panose="020B0604030504040204" pitchFamily="50" charset="-128"/>
              </a:rPr>
              <a:t>Ｑ６．　国・都道府県の補助金を利用して行う事業について、事業費全額を投資額として計上してよいか。</a:t>
            </a:r>
            <a:endParaRPr kumimoji="1" lang="en-US" altLang="ja-JP" sz="1400" b="1" dirty="0">
              <a:solidFill>
                <a:schemeClr val="tx1"/>
              </a:solidFill>
              <a:latin typeface="Meiryo UI" panose="020B0604030504040204" pitchFamily="50" charset="-128"/>
              <a:ea typeface="Meiryo UI" panose="020B0604030504040204" pitchFamily="50" charset="-128"/>
            </a:endParaRPr>
          </a:p>
          <a:p>
            <a:pPr>
              <a:lnSpc>
                <a:spcPts val="1200"/>
              </a:lnSpc>
              <a:spcAft>
                <a:spcPts val="1200"/>
              </a:spcAft>
            </a:pPr>
            <a:r>
              <a:rPr kumimoji="1" lang="ja-JP" altLang="en-US" sz="1400" b="1" dirty="0">
                <a:solidFill>
                  <a:schemeClr val="tx1"/>
                </a:solidFill>
                <a:latin typeface="Meiryo UI" panose="020B0604030504040204" pitchFamily="50" charset="-128"/>
                <a:ea typeface="Meiryo UI" panose="020B0604030504040204" pitchFamily="50" charset="-128"/>
              </a:rPr>
              <a:t>Ａ６．　補助金の申請を見込む事業の場合、予定している補助金額を控除した額を事業費として計上してください。</a:t>
            </a:r>
            <a:endParaRPr kumimoji="1" lang="en-US" altLang="ja-JP" sz="1000" b="1" dirty="0">
              <a:solidFill>
                <a:schemeClr val="tx1"/>
              </a:solidFill>
              <a:latin typeface="Meiryo UI" panose="020B0604030504040204" pitchFamily="50" charset="-128"/>
              <a:ea typeface="Meiryo UI" panose="020B0604030504040204" pitchFamily="50" charset="-128"/>
            </a:endParaRPr>
          </a:p>
          <a:p>
            <a:pPr>
              <a:spcAft>
                <a:spcPts val="1200"/>
              </a:spcAft>
            </a:pPr>
            <a:r>
              <a:rPr kumimoji="1" lang="ja-JP" altLang="en-US" sz="1400" b="1" dirty="0">
                <a:solidFill>
                  <a:schemeClr val="tx1"/>
                </a:solidFill>
                <a:latin typeface="Meiryo UI" panose="020B0604030504040204" pitchFamily="50" charset="-128"/>
                <a:ea typeface="Meiryo UI" panose="020B0604030504040204" pitchFamily="50" charset="-128"/>
              </a:rPr>
              <a:t>Ｑ７</a:t>
            </a:r>
            <a:r>
              <a:rPr kumimoji="1" lang="en-US" altLang="ja-JP" sz="1400" b="1" dirty="0">
                <a:solidFill>
                  <a:schemeClr val="tx1"/>
                </a:solidFill>
                <a:latin typeface="Meiryo UI" panose="020B0604030504040204" pitchFamily="50" charset="-128"/>
                <a:ea typeface="Meiryo UI" panose="020B0604030504040204" pitchFamily="50" charset="-128"/>
              </a:rPr>
              <a:t>. </a:t>
            </a:r>
            <a:r>
              <a:rPr kumimoji="1" lang="ja-JP" altLang="en-US" sz="1400" b="1" dirty="0">
                <a:solidFill>
                  <a:schemeClr val="tx1"/>
                </a:solidFill>
                <a:latin typeface="Meiryo UI" panose="020B0604030504040204" pitchFamily="50" charset="-128"/>
                <a:ea typeface="Meiryo UI" panose="020B0604030504040204" pitchFamily="50" charset="-128"/>
              </a:rPr>
              <a:t>　就学支援推進校を辞退した。その後の授業料の改定について協議が必要か。</a:t>
            </a:r>
            <a:endParaRPr kumimoji="1" lang="en-US" altLang="ja-JP" sz="1400" b="1" dirty="0">
              <a:solidFill>
                <a:schemeClr val="tx1"/>
              </a:solidFill>
              <a:latin typeface="Meiryo UI" panose="020B0604030504040204" pitchFamily="50" charset="-128"/>
              <a:ea typeface="Meiryo UI" panose="020B0604030504040204" pitchFamily="50" charset="-128"/>
            </a:endParaRPr>
          </a:p>
          <a:p>
            <a:pPr>
              <a:lnSpc>
                <a:spcPts val="1200"/>
              </a:lnSpc>
              <a:spcAft>
                <a:spcPts val="1200"/>
              </a:spcAft>
            </a:pPr>
            <a:r>
              <a:rPr kumimoji="1" lang="ja-JP" altLang="en-US" sz="1400" b="1" dirty="0">
                <a:solidFill>
                  <a:schemeClr val="tx1"/>
                </a:solidFill>
                <a:latin typeface="Meiryo UI" panose="020B0604030504040204" pitchFamily="50" charset="-128"/>
                <a:ea typeface="Meiryo UI" panose="020B0604030504040204" pitchFamily="50" charset="-128"/>
              </a:rPr>
              <a:t>Ａ７．　辞退後の協議は不要です。また、就学支援推進校の指定の取消の適用日前に在学している生徒にかかる授業料支援</a:t>
            </a:r>
            <a:endParaRPr kumimoji="1" lang="en-US" altLang="ja-JP" sz="1400" b="1" dirty="0">
              <a:solidFill>
                <a:schemeClr val="tx1"/>
              </a:solidFill>
              <a:latin typeface="Meiryo UI" panose="020B0604030504040204" pitchFamily="50" charset="-128"/>
              <a:ea typeface="Meiryo UI" panose="020B0604030504040204" pitchFamily="50" charset="-128"/>
            </a:endParaRPr>
          </a:p>
          <a:p>
            <a:pPr>
              <a:lnSpc>
                <a:spcPts val="1200"/>
              </a:lnSpc>
              <a:spcAft>
                <a:spcPts val="1200"/>
              </a:spcAft>
            </a:pPr>
            <a:r>
              <a:rPr kumimoji="1" lang="ja-JP" altLang="en-US" sz="1400" b="1" dirty="0">
                <a:solidFill>
                  <a:schemeClr val="tx1"/>
                </a:solidFill>
                <a:latin typeface="Meiryo UI" panose="020B0604030504040204" pitchFamily="50" charset="-128"/>
                <a:ea typeface="Meiryo UI" panose="020B0604030504040204" pitchFamily="50" charset="-128"/>
              </a:rPr>
              <a:t>　　　　　補助金の交付申請は、取消時の授業料で行ってください。（取消後に改定した授業料ではありません）。</a:t>
            </a:r>
            <a:endParaRPr kumimoji="1" lang="en-US" altLang="ja-JP" sz="1400" b="1" dirty="0">
              <a:solidFill>
                <a:schemeClr val="tx1"/>
              </a:solidFill>
              <a:latin typeface="Meiryo UI" panose="020B0604030504040204" pitchFamily="50" charset="-128"/>
              <a:ea typeface="Meiryo UI" panose="020B0604030504040204" pitchFamily="50" charset="-128"/>
            </a:endParaRPr>
          </a:p>
          <a:p>
            <a:pPr>
              <a:spcAft>
                <a:spcPts val="1200"/>
              </a:spcAft>
            </a:pPr>
            <a:endParaRPr kumimoji="1" lang="en-US" altLang="ja-JP" sz="1400" b="1" dirty="0">
              <a:solidFill>
                <a:schemeClr val="tx1"/>
              </a:solidFill>
              <a:latin typeface="Meiryo UI" panose="020B0604030504040204" pitchFamily="50" charset="-128"/>
              <a:ea typeface="Meiryo UI" panose="020B0604030504040204" pitchFamily="50" charset="-128"/>
            </a:endParaRPr>
          </a:p>
          <a:p>
            <a:pPr>
              <a:spcAft>
                <a:spcPts val="1200"/>
              </a:spcAft>
            </a:pPr>
            <a:endParaRPr kumimoji="1" lang="en-US" altLang="ja-JP" sz="1400" b="1" dirty="0">
              <a:solidFill>
                <a:schemeClr val="tx1"/>
              </a:solidFill>
              <a:latin typeface="Meiryo UI" panose="020B0604030504040204" pitchFamily="50" charset="-128"/>
              <a:ea typeface="Meiryo UI" panose="020B0604030504040204" pitchFamily="50" charset="-128"/>
            </a:endParaRPr>
          </a:p>
          <a:p>
            <a:pPr>
              <a:spcAft>
                <a:spcPts val="1200"/>
              </a:spcAft>
            </a:pPr>
            <a:endParaRPr kumimoji="1" lang="en-US" altLang="ja-JP" sz="1400" b="1" dirty="0">
              <a:solidFill>
                <a:schemeClr val="tx1"/>
              </a:solidFill>
              <a:latin typeface="Meiryo UI" panose="020B0604030504040204" pitchFamily="50" charset="-128"/>
              <a:ea typeface="Meiryo UI" panose="020B0604030504040204" pitchFamily="50" charset="-128"/>
            </a:endParaRPr>
          </a:p>
          <a:p>
            <a:pPr>
              <a:spcAft>
                <a:spcPts val="1200"/>
              </a:spcAft>
            </a:pPr>
            <a:endParaRPr kumimoji="1" lang="en-US" altLang="ja-JP" sz="1400" b="1" dirty="0">
              <a:solidFill>
                <a:schemeClr val="tx1"/>
              </a:solidFill>
              <a:latin typeface="Meiryo UI" panose="020B0604030504040204" pitchFamily="50" charset="-128"/>
              <a:ea typeface="Meiryo UI" panose="020B0604030504040204" pitchFamily="50" charset="-128"/>
            </a:endParaRPr>
          </a:p>
          <a:p>
            <a:pPr>
              <a:spcAft>
                <a:spcPts val="1200"/>
              </a:spcAft>
            </a:pPr>
            <a:endParaRPr kumimoji="1" lang="en-US" altLang="ja-JP" sz="1400" b="1" dirty="0">
              <a:solidFill>
                <a:srgbClr val="FF0000"/>
              </a:solidFill>
              <a:latin typeface="Meiryo UI" panose="020B0604030504040204" pitchFamily="50" charset="-128"/>
              <a:ea typeface="Meiryo UI" panose="020B0604030504040204" pitchFamily="50" charset="-128"/>
            </a:endParaRPr>
          </a:p>
        </p:txBody>
      </p:sp>
      <p:cxnSp>
        <p:nvCxnSpPr>
          <p:cNvPr id="4" name="直線コネクタ 3">
            <a:extLst>
              <a:ext uri="{FF2B5EF4-FFF2-40B4-BE49-F238E27FC236}">
                <a16:creationId xmlns:a16="http://schemas.microsoft.com/office/drawing/2014/main" id="{815032E5-EB36-4304-927F-9B6D602902F5}"/>
              </a:ext>
            </a:extLst>
          </p:cNvPr>
          <p:cNvCxnSpPr/>
          <p:nvPr/>
        </p:nvCxnSpPr>
        <p:spPr>
          <a:xfrm>
            <a:off x="221381" y="1316983"/>
            <a:ext cx="9403882" cy="0"/>
          </a:xfrm>
          <a:prstGeom prst="line">
            <a:avLst/>
          </a:prstGeom>
          <a:ln w="952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8" name="直線コネクタ 7">
            <a:extLst>
              <a:ext uri="{FF2B5EF4-FFF2-40B4-BE49-F238E27FC236}">
                <a16:creationId xmlns:a16="http://schemas.microsoft.com/office/drawing/2014/main" id="{0561C04E-B984-40E5-BA22-083D99A30AA7}"/>
              </a:ext>
            </a:extLst>
          </p:cNvPr>
          <p:cNvCxnSpPr/>
          <p:nvPr/>
        </p:nvCxnSpPr>
        <p:spPr>
          <a:xfrm>
            <a:off x="221381" y="2021731"/>
            <a:ext cx="9403882" cy="0"/>
          </a:xfrm>
          <a:prstGeom prst="line">
            <a:avLst/>
          </a:prstGeom>
          <a:ln w="952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9" name="直線コネクタ 8">
            <a:extLst>
              <a:ext uri="{FF2B5EF4-FFF2-40B4-BE49-F238E27FC236}">
                <a16:creationId xmlns:a16="http://schemas.microsoft.com/office/drawing/2014/main" id="{162BF7D1-C2E9-4006-9732-DDDAA978BBC0}"/>
              </a:ext>
            </a:extLst>
          </p:cNvPr>
          <p:cNvCxnSpPr/>
          <p:nvPr/>
        </p:nvCxnSpPr>
        <p:spPr>
          <a:xfrm>
            <a:off x="251059" y="2698238"/>
            <a:ext cx="9403882" cy="0"/>
          </a:xfrm>
          <a:prstGeom prst="line">
            <a:avLst/>
          </a:prstGeom>
          <a:ln w="952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0" name="直線コネクタ 9">
            <a:extLst>
              <a:ext uri="{FF2B5EF4-FFF2-40B4-BE49-F238E27FC236}">
                <a16:creationId xmlns:a16="http://schemas.microsoft.com/office/drawing/2014/main" id="{A546BEE9-D5D2-440E-B59E-043F913DDB98}"/>
              </a:ext>
            </a:extLst>
          </p:cNvPr>
          <p:cNvCxnSpPr/>
          <p:nvPr/>
        </p:nvCxnSpPr>
        <p:spPr>
          <a:xfrm>
            <a:off x="251059" y="3655111"/>
            <a:ext cx="9403882" cy="0"/>
          </a:xfrm>
          <a:prstGeom prst="line">
            <a:avLst/>
          </a:prstGeom>
          <a:ln w="952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1" name="直線コネクタ 10">
            <a:extLst>
              <a:ext uri="{FF2B5EF4-FFF2-40B4-BE49-F238E27FC236}">
                <a16:creationId xmlns:a16="http://schemas.microsoft.com/office/drawing/2014/main" id="{8A7ECCA7-C060-4837-A45A-865ADA7EFDC5}"/>
              </a:ext>
            </a:extLst>
          </p:cNvPr>
          <p:cNvCxnSpPr/>
          <p:nvPr/>
        </p:nvCxnSpPr>
        <p:spPr>
          <a:xfrm>
            <a:off x="251059" y="4643674"/>
            <a:ext cx="9403882" cy="0"/>
          </a:xfrm>
          <a:prstGeom prst="line">
            <a:avLst/>
          </a:prstGeom>
          <a:ln w="952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3" name="直線コネクタ 12">
            <a:extLst>
              <a:ext uri="{FF2B5EF4-FFF2-40B4-BE49-F238E27FC236}">
                <a16:creationId xmlns:a16="http://schemas.microsoft.com/office/drawing/2014/main" id="{62C2166B-8167-4D5E-83A2-A445D4C2172F}"/>
              </a:ext>
            </a:extLst>
          </p:cNvPr>
          <p:cNvCxnSpPr/>
          <p:nvPr/>
        </p:nvCxnSpPr>
        <p:spPr>
          <a:xfrm>
            <a:off x="251059" y="5323256"/>
            <a:ext cx="9403882" cy="0"/>
          </a:xfrm>
          <a:prstGeom prst="line">
            <a:avLst/>
          </a:prstGeom>
          <a:ln w="952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28515273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3"/>
            <a:ext cx="9906000" cy="548099"/>
          </a:xfrm>
          <a:prstGeom prst="rect">
            <a:avLst/>
          </a:prstGeom>
          <a:ln/>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24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授業料改定協議の趣旨・目的</a:t>
            </a:r>
          </a:p>
        </p:txBody>
      </p:sp>
      <p:sp>
        <p:nvSpPr>
          <p:cNvPr id="19" name="角丸四角形 18"/>
          <p:cNvSpPr/>
          <p:nvPr/>
        </p:nvSpPr>
        <p:spPr>
          <a:xfrm>
            <a:off x="320324" y="4131978"/>
            <a:ext cx="9425189" cy="1852444"/>
          </a:xfrm>
          <a:prstGeom prst="roundRect">
            <a:avLst/>
          </a:prstGeom>
          <a:ln/>
        </p:spPr>
        <p:style>
          <a:lnRef idx="2">
            <a:schemeClr val="accent6"/>
          </a:lnRef>
          <a:fillRef idx="1">
            <a:schemeClr val="lt1"/>
          </a:fillRef>
          <a:effectRef idx="0">
            <a:schemeClr val="accent6"/>
          </a:effectRef>
          <a:fontRef idx="minor">
            <a:schemeClr val="dk1"/>
          </a:fontRef>
        </p:style>
        <p:txBody>
          <a:bodyPr rtlCol="0" anchor="t" anchorCtr="0"/>
          <a:lstStyle/>
          <a:p>
            <a:pPr>
              <a:spcBef>
                <a:spcPts val="1200"/>
              </a:spcBef>
              <a:spcAft>
                <a:spcPts val="1200"/>
              </a:spcAft>
            </a:pPr>
            <a:r>
              <a:rPr kumimoji="1" lang="ja-JP" altLang="en-US" sz="2400" b="1" dirty="0">
                <a:latin typeface="Meiryo UI" panose="020B0604030504040204" pitchFamily="50" charset="-128"/>
                <a:ea typeface="Meiryo UI" panose="020B0604030504040204" pitchFamily="50" charset="-128"/>
              </a:rPr>
              <a:t>大阪府が就学支援推進校に交付する</a:t>
            </a:r>
            <a:r>
              <a:rPr lang="ja-JP" altLang="en-US" sz="2400" b="1" dirty="0">
                <a:solidFill>
                  <a:schemeClr val="tx1"/>
                </a:solidFill>
                <a:latin typeface="Meiryo UI" panose="020B0604030504040204" pitchFamily="50" charset="-128"/>
                <a:ea typeface="Meiryo UI" panose="020B0604030504040204" pitchFamily="50" charset="-128"/>
              </a:rPr>
              <a:t>授業料支援補助金は、標準授業料までを公費で支出することとなり、授業料の改定が府の財源に直接影響することから、授業料の改定にあたっては、その内容が適切なものであるかを確認するため協議を実施しています。</a:t>
            </a:r>
            <a:endParaRPr lang="en-US" altLang="ja-JP" sz="2400" b="1" dirty="0">
              <a:solidFill>
                <a:schemeClr val="tx1"/>
              </a:solidFill>
              <a:latin typeface="Meiryo UI" panose="020B0604030504040204" pitchFamily="50" charset="-128"/>
              <a:ea typeface="Meiryo UI" panose="020B0604030504040204" pitchFamily="50" charset="-128"/>
            </a:endParaRPr>
          </a:p>
        </p:txBody>
      </p:sp>
      <p:sp>
        <p:nvSpPr>
          <p:cNvPr id="20" name="正方形/長方形 19"/>
          <p:cNvSpPr/>
          <p:nvPr/>
        </p:nvSpPr>
        <p:spPr>
          <a:xfrm>
            <a:off x="750988" y="2642309"/>
            <a:ext cx="8805134" cy="670859"/>
          </a:xfrm>
          <a:prstGeom prst="rect">
            <a:avLst/>
          </a:prstGeom>
          <a:no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lnSpc>
                <a:spcPts val="2200"/>
              </a:lnSpc>
              <a:buFont typeface="Wingdings" panose="05000000000000000000" pitchFamily="2" charset="2"/>
              <a:buChar char="p"/>
            </a:pPr>
            <a:endParaRPr lang="en-US" altLang="ja-JP" sz="1600" dirty="0">
              <a:solidFill>
                <a:schemeClr val="tx1"/>
              </a:solidFill>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a:xfrm>
            <a:off x="7610270" y="6491294"/>
            <a:ext cx="2228850" cy="365125"/>
          </a:xfrm>
        </p:spPr>
        <p:txBody>
          <a:bodyPr/>
          <a:lstStyle/>
          <a:p>
            <a:fld id="{410AB99D-1BAA-457C-B490-4B2C5C788E4F}" type="slidenum">
              <a:rPr kumimoji="1" lang="ja-JP" altLang="en-US" smtClean="0"/>
              <a:t>2</a:t>
            </a:fld>
            <a:endParaRPr kumimoji="1" lang="ja-JP" altLang="en-US"/>
          </a:p>
        </p:txBody>
      </p:sp>
      <p:sp>
        <p:nvSpPr>
          <p:cNvPr id="3" name="角丸四角形 2"/>
          <p:cNvSpPr/>
          <p:nvPr/>
        </p:nvSpPr>
        <p:spPr>
          <a:xfrm>
            <a:off x="320324" y="1167493"/>
            <a:ext cx="9411506" cy="950080"/>
          </a:xfrm>
          <a:prstGeom prst="roundRect">
            <a:avLst/>
          </a:prstGeom>
        </p:spPr>
        <p:style>
          <a:lnRef idx="2">
            <a:schemeClr val="accent6"/>
          </a:lnRef>
          <a:fillRef idx="1">
            <a:schemeClr val="lt1"/>
          </a:fillRef>
          <a:effectRef idx="0">
            <a:schemeClr val="accent6"/>
          </a:effectRef>
          <a:fontRef idx="minor">
            <a:schemeClr val="dk1"/>
          </a:fontRef>
        </p:style>
        <p:txBody>
          <a:bodyPr rtlCol="0" anchor="t"/>
          <a:lstStyle/>
          <a:p>
            <a:pPr>
              <a:spcBef>
                <a:spcPts val="1200"/>
              </a:spcBef>
              <a:spcAft>
                <a:spcPts val="1200"/>
              </a:spcAft>
            </a:pPr>
            <a:r>
              <a:rPr kumimoji="1" lang="ja-JP" altLang="en-US" sz="2400" b="1" dirty="0">
                <a:latin typeface="Meiryo UI" panose="020B0604030504040204" pitchFamily="50" charset="-128"/>
                <a:ea typeface="Meiryo UI" panose="020B0604030504040204" pitchFamily="50" charset="-128"/>
              </a:rPr>
              <a:t>就学支援推進校の指定を受けた場合、授業料等（経常的納付金）の改定に当たっては</a:t>
            </a:r>
            <a:r>
              <a:rPr kumimoji="1" lang="ja-JP" altLang="en-US" sz="2400" b="1" dirty="0">
                <a:solidFill>
                  <a:schemeClr val="tx1"/>
                </a:solidFill>
                <a:latin typeface="Meiryo UI" panose="020B0604030504040204" pitchFamily="50" charset="-128"/>
                <a:ea typeface="Meiryo UI" panose="020B0604030504040204" pitchFamily="50" charset="-128"/>
              </a:rPr>
              <a:t>大阪府との事前協議が必要</a:t>
            </a:r>
            <a:r>
              <a:rPr kumimoji="1" lang="ja-JP" altLang="en-US" sz="2400" b="1" dirty="0">
                <a:latin typeface="Meiryo UI" panose="020B0604030504040204" pitchFamily="50" charset="-128"/>
                <a:ea typeface="Meiryo UI" panose="020B0604030504040204" pitchFamily="50" charset="-128"/>
              </a:rPr>
              <a:t>となります。</a:t>
            </a:r>
          </a:p>
        </p:txBody>
      </p:sp>
      <p:sp>
        <p:nvSpPr>
          <p:cNvPr id="7" name="フローチャート: 組合せ 6"/>
          <p:cNvSpPr/>
          <p:nvPr/>
        </p:nvSpPr>
        <p:spPr>
          <a:xfrm>
            <a:off x="2321219" y="2514603"/>
            <a:ext cx="5078492" cy="1321242"/>
          </a:xfrm>
          <a:prstGeom prst="flowChartMerg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楕円 3"/>
          <p:cNvSpPr/>
          <p:nvPr/>
        </p:nvSpPr>
        <p:spPr>
          <a:xfrm>
            <a:off x="2172618" y="2809827"/>
            <a:ext cx="5227093" cy="524736"/>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dirty="0">
                <a:latin typeface="Meiryo UI" panose="020B0604030504040204" pitchFamily="50" charset="-128"/>
                <a:ea typeface="Meiryo UI" panose="020B0604030504040204" pitchFamily="50" charset="-128"/>
              </a:rPr>
              <a:t>その目的は</a:t>
            </a:r>
          </a:p>
        </p:txBody>
      </p:sp>
    </p:spTree>
    <p:extLst>
      <p:ext uri="{BB962C8B-B14F-4D97-AF65-F5344CB8AC3E}">
        <p14:creationId xmlns:p14="http://schemas.microsoft.com/office/powerpoint/2010/main" val="25064227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2" name="図 71">
            <a:extLst>
              <a:ext uri="{FF2B5EF4-FFF2-40B4-BE49-F238E27FC236}">
                <a16:creationId xmlns:a16="http://schemas.microsoft.com/office/drawing/2014/main" id="{B65A3DEF-6F9A-4884-B146-DB8203CCC5B4}"/>
              </a:ext>
            </a:extLst>
          </p:cNvPr>
          <p:cNvPicPr>
            <a:picLocks noChangeAspect="1"/>
          </p:cNvPicPr>
          <p:nvPr/>
        </p:nvPicPr>
        <p:blipFill>
          <a:blip r:embed="rId3"/>
          <a:stretch>
            <a:fillRect/>
          </a:stretch>
        </p:blipFill>
        <p:spPr>
          <a:xfrm>
            <a:off x="244929" y="654230"/>
            <a:ext cx="9311193" cy="3610853"/>
          </a:xfrm>
          <a:prstGeom prst="rect">
            <a:avLst/>
          </a:prstGeom>
          <a:ln w="19050">
            <a:solidFill>
              <a:schemeClr val="tx1">
                <a:lumMod val="85000"/>
                <a:lumOff val="15000"/>
              </a:schemeClr>
            </a:solidFill>
            <a:prstDash val="solid"/>
          </a:ln>
        </p:spPr>
      </p:pic>
      <p:sp>
        <p:nvSpPr>
          <p:cNvPr id="6" name="正方形/長方形 5"/>
          <p:cNvSpPr/>
          <p:nvPr/>
        </p:nvSpPr>
        <p:spPr>
          <a:xfrm>
            <a:off x="0" y="-3"/>
            <a:ext cx="9906000" cy="548099"/>
          </a:xfrm>
          <a:prstGeom prst="rect">
            <a:avLst/>
          </a:prstGeom>
          <a:ln/>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24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対象経費（授業料）の範囲について</a:t>
            </a:r>
          </a:p>
        </p:txBody>
      </p:sp>
      <p:sp>
        <p:nvSpPr>
          <p:cNvPr id="20" name="正方形/長方形 19"/>
          <p:cNvSpPr/>
          <p:nvPr/>
        </p:nvSpPr>
        <p:spPr>
          <a:xfrm>
            <a:off x="750988" y="2642309"/>
            <a:ext cx="8805134" cy="670859"/>
          </a:xfrm>
          <a:prstGeom prst="rect">
            <a:avLst/>
          </a:prstGeom>
          <a:no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lnSpc>
                <a:spcPts val="2200"/>
              </a:lnSpc>
              <a:buFont typeface="Wingdings" panose="05000000000000000000" pitchFamily="2" charset="2"/>
              <a:buChar char="p"/>
            </a:pPr>
            <a:endParaRPr lang="en-US" altLang="ja-JP" sz="1600" dirty="0">
              <a:solidFill>
                <a:schemeClr val="tx1"/>
              </a:solidFill>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a:xfrm>
            <a:off x="7610270" y="6491294"/>
            <a:ext cx="2228850" cy="365125"/>
          </a:xfrm>
        </p:spPr>
        <p:txBody>
          <a:bodyPr/>
          <a:lstStyle/>
          <a:p>
            <a:fld id="{410AB99D-1BAA-457C-B490-4B2C5C788E4F}" type="slidenum">
              <a:rPr kumimoji="1" lang="ja-JP" altLang="en-US" smtClean="0"/>
              <a:t>3</a:t>
            </a:fld>
            <a:endParaRPr kumimoji="1" lang="ja-JP" altLang="en-US"/>
          </a:p>
        </p:txBody>
      </p:sp>
      <p:grpSp>
        <p:nvGrpSpPr>
          <p:cNvPr id="67" name="グループ化 66">
            <a:extLst>
              <a:ext uri="{FF2B5EF4-FFF2-40B4-BE49-F238E27FC236}">
                <a16:creationId xmlns:a16="http://schemas.microsoft.com/office/drawing/2014/main" id="{3ACD0E4F-D1DF-45FD-9DE1-BC1D1B904179}"/>
              </a:ext>
            </a:extLst>
          </p:cNvPr>
          <p:cNvGrpSpPr/>
          <p:nvPr/>
        </p:nvGrpSpPr>
        <p:grpSpPr>
          <a:xfrm>
            <a:off x="105267" y="4718563"/>
            <a:ext cx="9560327" cy="2000199"/>
            <a:chOff x="240405" y="3950166"/>
            <a:chExt cx="9425189" cy="2768596"/>
          </a:xfrm>
        </p:grpSpPr>
        <p:sp>
          <p:nvSpPr>
            <p:cNvPr id="68" name="角丸四角形 18">
              <a:extLst>
                <a:ext uri="{FF2B5EF4-FFF2-40B4-BE49-F238E27FC236}">
                  <a16:creationId xmlns:a16="http://schemas.microsoft.com/office/drawing/2014/main" id="{29939B5C-DBAB-486F-A975-59F2C8319A90}"/>
                </a:ext>
              </a:extLst>
            </p:cNvPr>
            <p:cNvSpPr/>
            <p:nvPr/>
          </p:nvSpPr>
          <p:spPr>
            <a:xfrm>
              <a:off x="240405" y="4431393"/>
              <a:ext cx="9425189" cy="2287369"/>
            </a:xfrm>
            <a:prstGeom prst="roundRect">
              <a:avLst/>
            </a:prstGeom>
            <a:ln/>
          </p:spPr>
          <p:style>
            <a:lnRef idx="2">
              <a:schemeClr val="accent6"/>
            </a:lnRef>
            <a:fillRef idx="1">
              <a:schemeClr val="lt1"/>
            </a:fillRef>
            <a:effectRef idx="0">
              <a:schemeClr val="accent6"/>
            </a:effectRef>
            <a:fontRef idx="minor">
              <a:schemeClr val="dk1"/>
            </a:fontRef>
          </p:style>
          <p:txBody>
            <a:bodyPr rtlCol="0" anchor="t" anchorCtr="0"/>
            <a:lstStyle/>
            <a:p>
              <a:pPr marL="133350" indent="-133350" algn="just"/>
              <a:r>
                <a:rPr lang="ja-JP" altLang="ja-JP" sz="1200" dirty="0">
                  <a:effectLst/>
                  <a:ea typeface="游明朝" panose="02020400000000000000" pitchFamily="18" charset="-128"/>
                  <a:cs typeface="Times New Roman" panose="02020603050405020304" pitchFamily="18" charset="0"/>
                </a:rPr>
                <a:t>第２条　この要綱において、</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「授業料」とは、学則に記載している費用であって、授業料のほか、施設整備費、教育充実費など、原則、</a:t>
              </a:r>
              <a:r>
                <a:rPr lang="ja-JP" altLang="ja-JP" sz="1200" b="1" kern="100" dirty="0">
                  <a:solidFill>
                    <a:srgbClr val="FF0000"/>
                  </a:solidFill>
                  <a:effectLst/>
                  <a:latin typeface="游明朝" panose="02020400000000000000" pitchFamily="18" charset="-128"/>
                  <a:ea typeface="游明朝" panose="02020400000000000000" pitchFamily="18" charset="-128"/>
                  <a:cs typeface="Times New Roman" panose="02020603050405020304" pitchFamily="18" charset="0"/>
                </a:rPr>
                <a:t>推進校に在籍する全ての生徒が納付すべき費用</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a:t>
              </a:r>
              <a:r>
                <a:rPr lang="ja-JP" altLang="ja-JP" sz="1200" b="1" kern="100" dirty="0">
                  <a:solidFill>
                    <a:srgbClr val="FF0000"/>
                  </a:solidFill>
                  <a:effectLst/>
                  <a:latin typeface="游明朝" panose="02020400000000000000" pitchFamily="18" charset="-128"/>
                  <a:ea typeface="游明朝" panose="02020400000000000000" pitchFamily="18" charset="-128"/>
                  <a:cs typeface="Times New Roman" panose="02020603050405020304" pitchFamily="18" charset="0"/>
                </a:rPr>
                <a:t>特定の学科又はコースごとに規定されている費用を含む。</a:t>
              </a:r>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）のうち、次の各号に掲げるものを除く費用をいう。</a:t>
              </a:r>
            </a:p>
            <a:p>
              <a:pPr indent="133350" algn="just"/>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（１）入学料及び入学検定料等の入学時にのみ徴収する費用</a:t>
              </a:r>
            </a:p>
            <a:p>
              <a:pPr indent="133350" algn="just"/>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（２）ＰＴＡ会費等の学校の設置者以外の者が管理する費用</a:t>
              </a:r>
            </a:p>
            <a:p>
              <a:pPr indent="133350" algn="just"/>
              <a:r>
                <a:rPr lang="ja-JP" altLang="ja-JP" sz="1200" kern="100" dirty="0">
                  <a:effectLst/>
                  <a:latin typeface="游明朝" panose="02020400000000000000" pitchFamily="18" charset="-128"/>
                  <a:ea typeface="游明朝" panose="02020400000000000000" pitchFamily="18" charset="-128"/>
                  <a:cs typeface="Times New Roman" panose="02020603050405020304" pitchFamily="18" charset="0"/>
                </a:rPr>
                <a:t>（３）学年費や修学旅行積立金等の実費に相当する費用</a:t>
              </a:r>
            </a:p>
            <a:p>
              <a:r>
                <a:rPr lang="ja-JP" altLang="en-US" sz="1200" dirty="0">
                  <a:ea typeface="游明朝" panose="02020400000000000000" pitchFamily="18" charset="-128"/>
                  <a:cs typeface="Times New Roman" panose="02020603050405020304" pitchFamily="18" charset="0"/>
                </a:rPr>
                <a:t>    </a:t>
              </a:r>
              <a:r>
                <a:rPr lang="ja-JP" altLang="ja-JP" sz="1200" dirty="0">
                  <a:effectLst/>
                  <a:ea typeface="游明朝" panose="02020400000000000000" pitchFamily="18" charset="-128"/>
                  <a:cs typeface="Times New Roman" panose="02020603050405020304" pitchFamily="18" charset="0"/>
                </a:rPr>
                <a:t>（４）コース費や補講料等の生徒が任意で選択する付加的な学習（高等学校等の全課程の修了に必要な単位の修得</a:t>
              </a:r>
              <a:r>
                <a:rPr lang="ja-JP" altLang="en-US" sz="1200" dirty="0">
                  <a:effectLst/>
                  <a:ea typeface="游明朝" panose="02020400000000000000" pitchFamily="18" charset="-128"/>
                  <a:cs typeface="Times New Roman" panose="02020603050405020304" pitchFamily="18" charset="0"/>
                </a:rPr>
                <a:t>に関わら</a:t>
              </a:r>
              <a:r>
                <a:rPr lang="ja-JP" altLang="ja-JP" sz="1200" dirty="0">
                  <a:effectLst/>
                  <a:ea typeface="游明朝" panose="02020400000000000000" pitchFamily="18" charset="-128"/>
                  <a:cs typeface="Times New Roman" panose="02020603050405020304" pitchFamily="18" charset="0"/>
                </a:rPr>
                <a:t>ない</a:t>
              </a:r>
              <a:r>
                <a:rPr lang="ja-JP" altLang="en-US" sz="1200" dirty="0">
                  <a:effectLst/>
                  <a:ea typeface="游明朝" panose="02020400000000000000" pitchFamily="18" charset="-128"/>
                  <a:cs typeface="Times New Roman" panose="02020603050405020304" pitchFamily="18" charset="0"/>
                </a:rPr>
                <a:t>学習</a:t>
              </a:r>
              <a:endParaRPr lang="en-US" altLang="ja-JP" sz="1200" dirty="0">
                <a:effectLst/>
                <a:ea typeface="游明朝" panose="02020400000000000000" pitchFamily="18" charset="-128"/>
                <a:cs typeface="Times New Roman" panose="02020603050405020304" pitchFamily="18" charset="0"/>
              </a:endParaRPr>
            </a:p>
            <a:p>
              <a:r>
                <a:rPr lang="ja-JP" altLang="en-US" sz="1200" dirty="0">
                  <a:ea typeface="游明朝" panose="02020400000000000000" pitchFamily="18" charset="-128"/>
                  <a:cs typeface="Times New Roman" panose="02020603050405020304" pitchFamily="18" charset="0"/>
                </a:rPr>
                <a:t>　　　    </a:t>
              </a:r>
              <a:r>
                <a:rPr lang="ja-JP" altLang="en-US" sz="1200" dirty="0">
                  <a:effectLst/>
                  <a:ea typeface="游明朝" panose="02020400000000000000" pitchFamily="18" charset="-128"/>
                  <a:cs typeface="Times New Roman" panose="02020603050405020304" pitchFamily="18" charset="0"/>
                </a:rPr>
                <a:t>を</a:t>
              </a:r>
              <a:r>
                <a:rPr lang="ja-JP" altLang="ja-JP" sz="1200" dirty="0">
                  <a:effectLst/>
                  <a:ea typeface="游明朝" panose="02020400000000000000" pitchFamily="18" charset="-128"/>
                  <a:cs typeface="Times New Roman" panose="02020603050405020304" pitchFamily="18" charset="0"/>
                </a:rPr>
                <a:t>いう。）に要する費用</a:t>
              </a:r>
              <a:endParaRPr lang="en-US" altLang="ja-JP" sz="1400" b="1" dirty="0">
                <a:solidFill>
                  <a:schemeClr val="tx1"/>
                </a:solidFill>
                <a:latin typeface="Meiryo UI" panose="020B0604030504040204" pitchFamily="50" charset="-128"/>
                <a:ea typeface="Meiryo UI" panose="020B0604030504040204" pitchFamily="50" charset="-128"/>
              </a:endParaRPr>
            </a:p>
          </p:txBody>
        </p:sp>
        <p:sp>
          <p:nvSpPr>
            <p:cNvPr id="69" name="四角形: 角を丸くする 68">
              <a:extLst>
                <a:ext uri="{FF2B5EF4-FFF2-40B4-BE49-F238E27FC236}">
                  <a16:creationId xmlns:a16="http://schemas.microsoft.com/office/drawing/2014/main" id="{ED07A4B4-2B65-4969-9FFB-348E45AD9A27}"/>
                </a:ext>
              </a:extLst>
            </p:cNvPr>
            <p:cNvSpPr/>
            <p:nvPr/>
          </p:nvSpPr>
          <p:spPr>
            <a:xfrm>
              <a:off x="446310" y="3950166"/>
              <a:ext cx="6008617" cy="545012"/>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大阪府私立高校生等就学支援推進校指定要綱</a:t>
              </a:r>
              <a:r>
                <a:rPr kumimoji="1" lang="ja-JP" altLang="en-US" sz="1400" dirty="0">
                  <a:solidFill>
                    <a:schemeClr val="tx1"/>
                  </a:solidFill>
                  <a:latin typeface="BIZ UDPゴシック" panose="020B0400000000000000" pitchFamily="50" charset="-128"/>
                  <a:ea typeface="BIZ UDPゴシック" panose="020B0400000000000000" pitchFamily="50" charset="-128"/>
                </a:rPr>
                <a:t>（以下、要綱）</a:t>
              </a:r>
              <a:endParaRPr kumimoji="1" lang="en-US" altLang="ja-JP" dirty="0">
                <a:solidFill>
                  <a:schemeClr val="tx1"/>
                </a:solidFill>
                <a:latin typeface="BIZ UDPゴシック" panose="020B0400000000000000" pitchFamily="50" charset="-128"/>
                <a:ea typeface="BIZ UDPゴシック" panose="020B0400000000000000" pitchFamily="50" charset="-128"/>
              </a:endParaRPr>
            </a:p>
          </p:txBody>
        </p:sp>
      </p:grpSp>
      <p:sp>
        <p:nvSpPr>
          <p:cNvPr id="65" name="四角形: 角を丸くする 64">
            <a:extLst>
              <a:ext uri="{FF2B5EF4-FFF2-40B4-BE49-F238E27FC236}">
                <a16:creationId xmlns:a16="http://schemas.microsoft.com/office/drawing/2014/main" id="{B405AC30-7A3E-4EC5-8074-3873F8282437}"/>
              </a:ext>
            </a:extLst>
          </p:cNvPr>
          <p:cNvSpPr/>
          <p:nvPr/>
        </p:nvSpPr>
        <p:spPr>
          <a:xfrm>
            <a:off x="314125" y="594065"/>
            <a:ext cx="1599532" cy="407511"/>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イメージ図</a:t>
            </a:r>
            <a:endParaRPr kumimoji="1" lang="ja-JP" altLang="en-US" dirty="0">
              <a:solidFill>
                <a:schemeClr val="tx1"/>
              </a:solidFill>
            </a:endParaRPr>
          </a:p>
        </p:txBody>
      </p:sp>
    </p:spTree>
    <p:extLst>
      <p:ext uri="{BB962C8B-B14F-4D97-AF65-F5344CB8AC3E}">
        <p14:creationId xmlns:p14="http://schemas.microsoft.com/office/powerpoint/2010/main" val="25921641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a:extLst>
              <a:ext uri="{FF2B5EF4-FFF2-40B4-BE49-F238E27FC236}">
                <a16:creationId xmlns:a16="http://schemas.microsoft.com/office/drawing/2014/main" id="{B9DDF20C-FF79-4D3A-8951-7A93F1D2C9A1}"/>
              </a:ext>
            </a:extLst>
          </p:cNvPr>
          <p:cNvSpPr>
            <a:spLocks noGrp="1"/>
          </p:cNvSpPr>
          <p:nvPr>
            <p:ph type="sldNum" sz="quarter" idx="12"/>
          </p:nvPr>
        </p:nvSpPr>
        <p:spPr/>
        <p:txBody>
          <a:bodyPr/>
          <a:lstStyle/>
          <a:p>
            <a:fld id="{32410FB8-7D56-4521-B7C9-646F1D1E3BCE}" type="slidenum">
              <a:rPr kumimoji="1" lang="ja-JP" altLang="en-US" smtClean="0"/>
              <a:t>4</a:t>
            </a:fld>
            <a:endParaRPr kumimoji="1" lang="ja-JP" altLang="en-US" dirty="0"/>
          </a:p>
        </p:txBody>
      </p:sp>
      <p:pic>
        <p:nvPicPr>
          <p:cNvPr id="9" name="図 8">
            <a:extLst>
              <a:ext uri="{FF2B5EF4-FFF2-40B4-BE49-F238E27FC236}">
                <a16:creationId xmlns:a16="http://schemas.microsoft.com/office/drawing/2014/main" id="{FF35C8E3-F419-46C9-9006-FF6AC9F5D209}"/>
              </a:ext>
            </a:extLst>
          </p:cNvPr>
          <p:cNvPicPr>
            <a:picLocks noChangeAspect="1"/>
          </p:cNvPicPr>
          <p:nvPr/>
        </p:nvPicPr>
        <p:blipFill rotWithShape="1">
          <a:blip r:embed="rId3">
            <a:extLst>
              <a:ext uri="{28A0092B-C50C-407E-A947-70E740481C1C}">
                <a14:useLocalDpi xmlns:a14="http://schemas.microsoft.com/office/drawing/2010/main" val="0"/>
              </a:ext>
            </a:extLst>
          </a:blip>
          <a:srcRect l="35769" t="22251" r="34890" b="16439"/>
          <a:stretch/>
        </p:blipFill>
        <p:spPr>
          <a:xfrm>
            <a:off x="681037" y="1435722"/>
            <a:ext cx="4082143" cy="5193678"/>
          </a:xfrm>
          <a:prstGeom prst="rect">
            <a:avLst/>
          </a:prstGeom>
          <a:ln>
            <a:solidFill>
              <a:schemeClr val="tx1"/>
            </a:solidFill>
          </a:ln>
        </p:spPr>
      </p:pic>
      <p:sp>
        <p:nvSpPr>
          <p:cNvPr id="10" name="テキスト ボックス 9">
            <a:extLst>
              <a:ext uri="{FF2B5EF4-FFF2-40B4-BE49-F238E27FC236}">
                <a16:creationId xmlns:a16="http://schemas.microsoft.com/office/drawing/2014/main" id="{76067558-BCBE-4103-92F5-D3CC76BC4328}"/>
              </a:ext>
            </a:extLst>
          </p:cNvPr>
          <p:cNvSpPr txBox="1"/>
          <p:nvPr/>
        </p:nvSpPr>
        <p:spPr>
          <a:xfrm>
            <a:off x="267380" y="973817"/>
            <a:ext cx="4327071" cy="276999"/>
          </a:xfrm>
          <a:prstGeom prst="rect">
            <a:avLst/>
          </a:prstGeom>
          <a:noFill/>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様式第２号　大阪府私立高校生等就学支援推進校指定通知書</a:t>
            </a:r>
          </a:p>
        </p:txBody>
      </p:sp>
      <p:sp>
        <p:nvSpPr>
          <p:cNvPr id="11" name="四角形: 角を丸くする 10">
            <a:extLst>
              <a:ext uri="{FF2B5EF4-FFF2-40B4-BE49-F238E27FC236}">
                <a16:creationId xmlns:a16="http://schemas.microsoft.com/office/drawing/2014/main" id="{431A9339-640A-44C9-A2A8-80992455A005}"/>
              </a:ext>
            </a:extLst>
          </p:cNvPr>
          <p:cNvSpPr/>
          <p:nvPr/>
        </p:nvSpPr>
        <p:spPr>
          <a:xfrm>
            <a:off x="849765" y="4032561"/>
            <a:ext cx="3744686" cy="914400"/>
          </a:xfrm>
          <a:prstGeom prst="roundRect">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6E8BA7BB-A872-4010-8FF4-A76922F7E289}"/>
              </a:ext>
            </a:extLst>
          </p:cNvPr>
          <p:cNvSpPr txBox="1"/>
          <p:nvPr/>
        </p:nvSpPr>
        <p:spPr>
          <a:xfrm>
            <a:off x="5081799" y="1808031"/>
            <a:ext cx="4690852" cy="3108543"/>
          </a:xfrm>
          <a:prstGeom prst="wedgeRectCallout">
            <a:avLst>
              <a:gd name="adj1" fmla="val -66419"/>
              <a:gd name="adj2" fmla="val 26624"/>
            </a:avLst>
          </a:prstGeom>
          <a:noFill/>
          <a:ln>
            <a:solidFill>
              <a:srgbClr val="FF0000"/>
            </a:solidFill>
          </a:ln>
        </p:spPr>
        <p:txBody>
          <a:bodyPr wrap="square" rtlCol="0">
            <a:spAutoFit/>
          </a:bodyPr>
          <a:lstStyle/>
          <a:p>
            <a:r>
              <a:rPr kumimoji="1" lang="ja-JP" altLang="en-US" sz="1400" dirty="0"/>
              <a:t>就学支援推進校指定時に送付している指定通知書の「１．指定内容等」欄で現在の指定内容（授業料無償化の対象経費）が確認できます。</a:t>
            </a:r>
            <a:endParaRPr kumimoji="1" lang="en-US" altLang="ja-JP" sz="1400" dirty="0"/>
          </a:p>
          <a:p>
            <a:endParaRPr kumimoji="1" lang="en-US" altLang="ja-JP" sz="1400" dirty="0"/>
          </a:p>
          <a:p>
            <a:r>
              <a:rPr kumimoji="1" lang="ja-JP" altLang="en-US" sz="1400" dirty="0"/>
              <a:t>左の例では、学則に「授業料と表示されている」</a:t>
            </a:r>
            <a:r>
              <a:rPr kumimoji="1" lang="en-US" altLang="ja-JP" sz="1400" dirty="0"/>
              <a:t>600,000</a:t>
            </a:r>
            <a:r>
              <a:rPr kumimoji="1" lang="ja-JP" altLang="en-US" sz="1400" dirty="0"/>
              <a:t>円と「その他経常的納付金」</a:t>
            </a:r>
            <a:r>
              <a:rPr kumimoji="1" lang="en-US" altLang="ja-JP" sz="1400" dirty="0"/>
              <a:t>25,000</a:t>
            </a:r>
            <a:r>
              <a:rPr kumimoji="1" lang="ja-JP" altLang="en-US" sz="1400" dirty="0"/>
              <a:t>円の計</a:t>
            </a:r>
            <a:r>
              <a:rPr kumimoji="1" lang="en-US" altLang="ja-JP" sz="1400" dirty="0"/>
              <a:t>625,000</a:t>
            </a:r>
            <a:r>
              <a:rPr kumimoji="1" lang="ja-JP" altLang="en-US" sz="1400" dirty="0"/>
              <a:t>円が対象経費として指定されています。</a:t>
            </a:r>
            <a:endParaRPr kumimoji="1" lang="en-US" altLang="ja-JP" sz="1400" dirty="0"/>
          </a:p>
          <a:p>
            <a:endParaRPr kumimoji="1" lang="en-US" altLang="ja-JP" sz="1400" dirty="0"/>
          </a:p>
          <a:p>
            <a:r>
              <a:rPr kumimoji="1" lang="ja-JP" altLang="en-US" sz="1400" dirty="0"/>
              <a:t>これらの金額を変更する場合は授業料改定協議が必要です。</a:t>
            </a:r>
            <a:endParaRPr kumimoji="1" lang="en-US" altLang="ja-JP" sz="1400" dirty="0"/>
          </a:p>
          <a:p>
            <a:endParaRPr kumimoji="1" lang="en-US" altLang="ja-JP" sz="1400" dirty="0"/>
          </a:p>
          <a:p>
            <a:r>
              <a:rPr kumimoji="1" lang="en-US" altLang="ja-JP" sz="1400" b="1" dirty="0">
                <a:highlight>
                  <a:srgbClr val="FFFF00"/>
                </a:highlight>
              </a:rPr>
              <a:t>※</a:t>
            </a:r>
            <a:r>
              <a:rPr kumimoji="1" lang="ja-JP" altLang="en-US" sz="1400" b="1" dirty="0">
                <a:highlight>
                  <a:srgbClr val="FFFF00"/>
                </a:highlight>
              </a:rPr>
              <a:t>入学金や制服代、教材費等の無償化制度の対象経費とならない納付金を変更する場合は、協議が不要です</a:t>
            </a:r>
            <a:r>
              <a:rPr kumimoji="1" lang="ja-JP" altLang="en-US" sz="1400" dirty="0">
                <a:highlight>
                  <a:srgbClr val="FFFF00"/>
                </a:highlight>
              </a:rPr>
              <a:t>。</a:t>
            </a:r>
            <a:endParaRPr kumimoji="1" lang="en-US" altLang="ja-JP" sz="1400" dirty="0">
              <a:highlight>
                <a:srgbClr val="FFFF00"/>
              </a:highlight>
            </a:endParaRPr>
          </a:p>
          <a:p>
            <a:endParaRPr kumimoji="1" lang="en-US" altLang="ja-JP" sz="1400" dirty="0"/>
          </a:p>
        </p:txBody>
      </p:sp>
      <p:sp>
        <p:nvSpPr>
          <p:cNvPr id="14" name="正方形/長方形 13">
            <a:extLst>
              <a:ext uri="{FF2B5EF4-FFF2-40B4-BE49-F238E27FC236}">
                <a16:creationId xmlns:a16="http://schemas.microsoft.com/office/drawing/2014/main" id="{11208F16-910A-4EAE-959F-C65069F58BE2}"/>
              </a:ext>
            </a:extLst>
          </p:cNvPr>
          <p:cNvSpPr/>
          <p:nvPr/>
        </p:nvSpPr>
        <p:spPr>
          <a:xfrm>
            <a:off x="0" y="-3"/>
            <a:ext cx="9906000" cy="548099"/>
          </a:xfrm>
          <a:prstGeom prst="rect">
            <a:avLst/>
          </a:prstGeom>
          <a:ln/>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24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対象経費（授業料）の範囲について　</a:t>
            </a:r>
            <a:r>
              <a:rPr lang="ja-JP" altLang="en-US" sz="20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確認方法</a:t>
            </a:r>
            <a:endParaRPr lang="ja-JP" altLang="en-US" sz="24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5144224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3"/>
            <a:ext cx="9906000" cy="548099"/>
          </a:xfrm>
          <a:prstGeom prst="rect">
            <a:avLst/>
          </a:prstGeom>
          <a:ln/>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24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授業料改定にかかる協議事項について</a:t>
            </a:r>
          </a:p>
        </p:txBody>
      </p:sp>
      <p:sp>
        <p:nvSpPr>
          <p:cNvPr id="20" name="正方形/長方形 19"/>
          <p:cNvSpPr/>
          <p:nvPr/>
        </p:nvSpPr>
        <p:spPr>
          <a:xfrm>
            <a:off x="750988" y="3061759"/>
            <a:ext cx="8805134" cy="670859"/>
          </a:xfrm>
          <a:prstGeom prst="rect">
            <a:avLst/>
          </a:prstGeom>
          <a:no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lnSpc>
                <a:spcPts val="2200"/>
              </a:lnSpc>
              <a:buFont typeface="Wingdings" panose="05000000000000000000" pitchFamily="2" charset="2"/>
              <a:buChar char="p"/>
            </a:pPr>
            <a:endParaRPr lang="en-US" altLang="ja-JP" sz="1600" dirty="0">
              <a:solidFill>
                <a:schemeClr val="tx1"/>
              </a:solidFill>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a:xfrm>
            <a:off x="7610270" y="6558406"/>
            <a:ext cx="2228850" cy="365125"/>
          </a:xfrm>
        </p:spPr>
        <p:txBody>
          <a:bodyPr/>
          <a:lstStyle/>
          <a:p>
            <a:fld id="{410AB99D-1BAA-457C-B490-4B2C5C788E4F}" type="slidenum">
              <a:rPr kumimoji="1" lang="ja-JP" altLang="en-US" smtClean="0"/>
              <a:t>5</a:t>
            </a:fld>
            <a:endParaRPr kumimoji="1" lang="ja-JP" altLang="en-US"/>
          </a:p>
        </p:txBody>
      </p:sp>
      <p:grpSp>
        <p:nvGrpSpPr>
          <p:cNvPr id="5" name="グループ化 4">
            <a:extLst>
              <a:ext uri="{FF2B5EF4-FFF2-40B4-BE49-F238E27FC236}">
                <a16:creationId xmlns:a16="http://schemas.microsoft.com/office/drawing/2014/main" id="{FD3E1BD8-A71B-452F-AC6B-4E827A55779C}"/>
              </a:ext>
            </a:extLst>
          </p:cNvPr>
          <p:cNvGrpSpPr/>
          <p:nvPr/>
        </p:nvGrpSpPr>
        <p:grpSpPr>
          <a:xfrm>
            <a:off x="178850" y="2494007"/>
            <a:ext cx="9665746" cy="4144055"/>
            <a:chOff x="5129893" y="1821766"/>
            <a:chExt cx="4655980" cy="4529507"/>
          </a:xfrm>
        </p:grpSpPr>
        <p:sp>
          <p:nvSpPr>
            <p:cNvPr id="12" name="角丸四角形 6">
              <a:extLst>
                <a:ext uri="{FF2B5EF4-FFF2-40B4-BE49-F238E27FC236}">
                  <a16:creationId xmlns:a16="http://schemas.microsoft.com/office/drawing/2014/main" id="{82B28A8E-BDF6-4163-99F7-D765A3D4E398}"/>
                </a:ext>
              </a:extLst>
            </p:cNvPr>
            <p:cNvSpPr/>
            <p:nvPr/>
          </p:nvSpPr>
          <p:spPr>
            <a:xfrm>
              <a:off x="5129893" y="2245345"/>
              <a:ext cx="4655980" cy="4105928"/>
            </a:xfrm>
            <a:prstGeom prst="roundRect">
              <a:avLst>
                <a:gd name="adj" fmla="val 3284"/>
              </a:avLst>
            </a:prstGeom>
          </p:spPr>
          <p:style>
            <a:lnRef idx="2">
              <a:schemeClr val="accent6"/>
            </a:lnRef>
            <a:fillRef idx="1">
              <a:schemeClr val="lt1"/>
            </a:fillRef>
            <a:effectRef idx="0">
              <a:schemeClr val="accent6"/>
            </a:effectRef>
            <a:fontRef idx="minor">
              <a:schemeClr val="dk1"/>
            </a:fontRef>
          </p:style>
          <p:txBody>
            <a:bodyPr wrap="none" rtlCol="0" anchor="t">
              <a:normAutofit/>
            </a:bodyPr>
            <a:lstStyle/>
            <a:p>
              <a:pPr algn="dist">
                <a:spcAft>
                  <a:spcPts val="1200"/>
                </a:spcAft>
              </a:pPr>
              <a:r>
                <a:rPr kumimoji="1" lang="ja-JP" altLang="en-US" b="1" dirty="0">
                  <a:solidFill>
                    <a:schemeClr val="tx1"/>
                  </a:solidFill>
                  <a:latin typeface="Meiryo UI" panose="020B0604030504040204" pitchFamily="50" charset="-128"/>
                  <a:ea typeface="Meiryo UI" panose="020B0604030504040204" pitchFamily="50" charset="-128"/>
                </a:rPr>
                <a:t>１．改定年度の生徒が</a:t>
              </a:r>
              <a:r>
                <a:rPr kumimoji="1" lang="ja-JP" altLang="en-US" b="1" u="sng" dirty="0">
                  <a:solidFill>
                    <a:schemeClr val="tx1"/>
                  </a:solidFill>
                  <a:latin typeface="Meiryo UI" panose="020B0604030504040204" pitchFamily="50" charset="-128"/>
                  <a:ea typeface="Meiryo UI" panose="020B0604030504040204" pitchFamily="50" charset="-128"/>
                </a:rPr>
                <a:t>卒業する年度当初までに</a:t>
              </a:r>
              <a:r>
                <a:rPr kumimoji="1" lang="ja-JP" altLang="en-US" b="1" dirty="0">
                  <a:solidFill>
                    <a:schemeClr val="tx1"/>
                  </a:solidFill>
                  <a:latin typeface="Meiryo UI" panose="020B0604030504040204" pitchFamily="50" charset="-128"/>
                  <a:ea typeface="Meiryo UI" panose="020B0604030504040204" pitchFamily="50" charset="-128"/>
                </a:rPr>
                <a:t>協議事業を完了させること</a:t>
              </a:r>
              <a:endParaRPr kumimoji="1" lang="en-US" altLang="ja-JP" b="1" dirty="0">
                <a:solidFill>
                  <a:schemeClr val="tx1"/>
                </a:solidFill>
                <a:latin typeface="Meiryo UI" panose="020B0604030504040204" pitchFamily="50" charset="-128"/>
                <a:ea typeface="Meiryo UI" panose="020B0604030504040204" pitchFamily="50" charset="-128"/>
              </a:endParaRPr>
            </a:p>
            <a:p>
              <a:pPr>
                <a:spcAft>
                  <a:spcPts val="1200"/>
                </a:spcAft>
              </a:pPr>
              <a:r>
                <a:rPr kumimoji="1" lang="ja-JP" altLang="en-US" b="1" dirty="0">
                  <a:solidFill>
                    <a:srgbClr val="FF0000"/>
                  </a:solidFill>
                  <a:latin typeface="Meiryo UI" panose="020B0604030504040204" pitchFamily="50" charset="-128"/>
                  <a:ea typeface="Meiryo UI" panose="020B0604030504040204" pitchFamily="50" charset="-128"/>
                </a:rPr>
                <a:t>　　　</a:t>
              </a:r>
              <a:r>
                <a:rPr kumimoji="1" lang="ja-JP" altLang="en-US" dirty="0">
                  <a:solidFill>
                    <a:srgbClr val="FF0000"/>
                  </a:solidFill>
                  <a:latin typeface="Meiryo UI" panose="020B0604030504040204" pitchFamily="50" charset="-128"/>
                  <a:ea typeface="Meiryo UI" panose="020B0604030504040204" pitchFamily="50" charset="-128"/>
                </a:rPr>
                <a:t>　  </a:t>
              </a:r>
              <a:r>
                <a:rPr kumimoji="1" lang="ja-JP" altLang="en-US" b="1" u="sng" dirty="0">
                  <a:solidFill>
                    <a:srgbClr val="FF0000"/>
                  </a:solidFill>
                  <a:latin typeface="Meiryo UI" panose="020B0604030504040204" pitchFamily="50" charset="-128"/>
                  <a:ea typeface="Meiryo UI" panose="020B0604030504040204" pitchFamily="50" charset="-128"/>
                </a:rPr>
                <a:t>改定年度に入学する生徒が最終学年の春までに協議事業を完了させる計画であるか。</a:t>
              </a:r>
              <a:endParaRPr kumimoji="1" lang="en-US" altLang="ja-JP" b="1" u="sng" dirty="0">
                <a:solidFill>
                  <a:srgbClr val="FF0000"/>
                </a:solidFill>
                <a:latin typeface="Meiryo UI" panose="020B0604030504040204" pitchFamily="50" charset="-128"/>
                <a:ea typeface="Meiryo UI" panose="020B0604030504040204" pitchFamily="50" charset="-128"/>
              </a:endParaRPr>
            </a:p>
            <a:p>
              <a:pPr>
                <a:spcAft>
                  <a:spcPts val="1200"/>
                </a:spcAft>
              </a:pPr>
              <a:endParaRPr kumimoji="1" lang="en-US" altLang="ja-JP" sz="100" b="1" dirty="0">
                <a:solidFill>
                  <a:schemeClr val="tx1"/>
                </a:solidFill>
                <a:latin typeface="Meiryo UI" panose="020B0604030504040204" pitchFamily="50" charset="-128"/>
                <a:ea typeface="Meiryo UI" panose="020B0604030504040204" pitchFamily="50" charset="-128"/>
              </a:endParaRPr>
            </a:p>
            <a:p>
              <a:pPr>
                <a:spcAft>
                  <a:spcPts val="1200"/>
                </a:spcAft>
              </a:pPr>
              <a:r>
                <a:rPr kumimoji="1" lang="ja-JP" altLang="en-US" b="1" dirty="0">
                  <a:solidFill>
                    <a:schemeClr val="tx1"/>
                  </a:solidFill>
                  <a:latin typeface="Meiryo UI" panose="020B0604030504040204" pitchFamily="50" charset="-128"/>
                  <a:ea typeface="Meiryo UI" panose="020B0604030504040204" pitchFamily="50" charset="-128"/>
                </a:rPr>
                <a:t>２．授業料改定の理由となる協議事業にかかる費用の事業収支計画書を作成すること</a:t>
              </a:r>
              <a:endParaRPr kumimoji="1" lang="en-US" altLang="ja-JP" b="1" dirty="0">
                <a:solidFill>
                  <a:schemeClr val="tx1"/>
                </a:solidFill>
                <a:latin typeface="Meiryo UI" panose="020B0604030504040204" pitchFamily="50" charset="-128"/>
                <a:ea typeface="Meiryo UI" panose="020B0604030504040204" pitchFamily="50" charset="-128"/>
              </a:endParaRPr>
            </a:p>
            <a:p>
              <a:pPr>
                <a:spcAft>
                  <a:spcPts val="1200"/>
                </a:spcAft>
              </a:pPr>
              <a:r>
                <a:rPr kumimoji="1" lang="ja-JP" altLang="en-US"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rPr>
                <a:t>      </a:t>
              </a:r>
              <a:r>
                <a:rPr kumimoji="1" lang="ja-JP" altLang="en-US" dirty="0">
                  <a:solidFill>
                    <a:srgbClr val="FF0000"/>
                  </a:solidFill>
                  <a:latin typeface="Meiryo UI" panose="020B0604030504040204" pitchFamily="50" charset="-128"/>
                  <a:ea typeface="Meiryo UI" panose="020B0604030504040204" pitchFamily="50" charset="-128"/>
                </a:rPr>
                <a:t>　  </a:t>
              </a:r>
              <a:r>
                <a:rPr kumimoji="1" lang="ja-JP" altLang="en-US" b="1" u="sng" dirty="0">
                  <a:solidFill>
                    <a:srgbClr val="FF0000"/>
                  </a:solidFill>
                  <a:latin typeface="Meiryo UI" panose="020B0604030504040204" pitchFamily="50" charset="-128"/>
                  <a:ea typeface="Meiryo UI" panose="020B0604030504040204" pitchFamily="50" charset="-128"/>
                </a:rPr>
                <a:t>計画する協議</a:t>
              </a:r>
              <a:r>
                <a:rPr kumimoji="1" lang="ja-JP" altLang="en-US"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rPr>
                <a:t>事業は実現性・実効性のある事業であるか。</a:t>
              </a:r>
              <a:endParaRPr kumimoji="1" lang="en-US" altLang="ja-JP"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endParaRPr>
            </a:p>
            <a:p>
              <a:pPr>
                <a:spcAft>
                  <a:spcPts val="1200"/>
                </a:spcAft>
              </a:pPr>
              <a:endParaRPr kumimoji="1" lang="en-US" altLang="ja-JP"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endParaRPr>
            </a:p>
            <a:p>
              <a:pPr>
                <a:spcAft>
                  <a:spcPts val="1200"/>
                </a:spcAft>
              </a:pPr>
              <a:endParaRPr kumimoji="1" lang="en-US" altLang="ja-JP" b="1" i="0" u="sng"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endParaRPr>
            </a:p>
          </p:txBody>
        </p:sp>
        <p:sp>
          <p:nvSpPr>
            <p:cNvPr id="17" name="四角形: 角を丸くする 16">
              <a:extLst>
                <a:ext uri="{FF2B5EF4-FFF2-40B4-BE49-F238E27FC236}">
                  <a16:creationId xmlns:a16="http://schemas.microsoft.com/office/drawing/2014/main" id="{153F0DDD-52D5-4808-BF04-B76B2F894D32}"/>
                </a:ext>
              </a:extLst>
            </p:cNvPr>
            <p:cNvSpPr/>
            <p:nvPr/>
          </p:nvSpPr>
          <p:spPr>
            <a:xfrm>
              <a:off x="5152944" y="1821766"/>
              <a:ext cx="627230" cy="360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要件等</a:t>
              </a:r>
              <a:endParaRPr kumimoji="1" lang="ja-JP" altLang="en-US" sz="1600" dirty="0">
                <a:latin typeface="Meiryo UI" panose="020B0604030504040204" pitchFamily="50" charset="-128"/>
                <a:ea typeface="Meiryo UI" panose="020B0604030504040204" pitchFamily="50" charset="-128"/>
              </a:endParaRPr>
            </a:p>
          </p:txBody>
        </p:sp>
      </p:grpSp>
      <p:sp>
        <p:nvSpPr>
          <p:cNvPr id="19" name="楕円 18">
            <a:extLst>
              <a:ext uri="{FF2B5EF4-FFF2-40B4-BE49-F238E27FC236}">
                <a16:creationId xmlns:a16="http://schemas.microsoft.com/office/drawing/2014/main" id="{97E60BCE-F094-4544-8999-3985904E7C00}"/>
              </a:ext>
            </a:extLst>
          </p:cNvPr>
          <p:cNvSpPr/>
          <p:nvPr/>
        </p:nvSpPr>
        <p:spPr>
          <a:xfrm>
            <a:off x="530153" y="3382724"/>
            <a:ext cx="315477" cy="269100"/>
          </a:xfrm>
          <a:prstGeom prst="ellips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kumimoji="1" lang="en-US" altLang="ja-JP" sz="1600" b="1" dirty="0">
                <a:solidFill>
                  <a:schemeClr val="accent1">
                    <a:lumMod val="50000"/>
                  </a:schemeClr>
                </a:solidFill>
              </a:rPr>
              <a:t>Point</a:t>
            </a:r>
            <a:endParaRPr kumimoji="1" lang="ja-JP" altLang="en-US" sz="1600" b="1" dirty="0">
              <a:solidFill>
                <a:schemeClr val="accent1">
                  <a:lumMod val="50000"/>
                </a:schemeClr>
              </a:solidFill>
            </a:endParaRPr>
          </a:p>
        </p:txBody>
      </p:sp>
      <p:sp>
        <p:nvSpPr>
          <p:cNvPr id="15" name="楕円 14">
            <a:extLst>
              <a:ext uri="{FF2B5EF4-FFF2-40B4-BE49-F238E27FC236}">
                <a16:creationId xmlns:a16="http://schemas.microsoft.com/office/drawing/2014/main" id="{C451DA7D-3AB7-44F3-929D-4B212AA42E40}"/>
              </a:ext>
            </a:extLst>
          </p:cNvPr>
          <p:cNvSpPr/>
          <p:nvPr/>
        </p:nvSpPr>
        <p:spPr>
          <a:xfrm>
            <a:off x="534572" y="4415033"/>
            <a:ext cx="315477" cy="269100"/>
          </a:xfrm>
          <a:prstGeom prst="ellips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kumimoji="1" lang="en-US" altLang="ja-JP" sz="1600" b="1" dirty="0">
                <a:solidFill>
                  <a:schemeClr val="accent1">
                    <a:lumMod val="50000"/>
                  </a:schemeClr>
                </a:solidFill>
              </a:rPr>
              <a:t>Point</a:t>
            </a:r>
            <a:endParaRPr kumimoji="1" lang="ja-JP" altLang="en-US" sz="1600" b="1" dirty="0">
              <a:solidFill>
                <a:schemeClr val="accent1">
                  <a:lumMod val="50000"/>
                </a:schemeClr>
              </a:solidFill>
            </a:endParaRPr>
          </a:p>
        </p:txBody>
      </p:sp>
      <p:grpSp>
        <p:nvGrpSpPr>
          <p:cNvPr id="18" name="グループ化 17">
            <a:extLst>
              <a:ext uri="{FF2B5EF4-FFF2-40B4-BE49-F238E27FC236}">
                <a16:creationId xmlns:a16="http://schemas.microsoft.com/office/drawing/2014/main" id="{CF3EE047-E68F-42BB-B502-D8993228E1CB}"/>
              </a:ext>
            </a:extLst>
          </p:cNvPr>
          <p:cNvGrpSpPr/>
          <p:nvPr/>
        </p:nvGrpSpPr>
        <p:grpSpPr>
          <a:xfrm>
            <a:off x="66880" y="653839"/>
            <a:ext cx="9665746" cy="1730137"/>
            <a:chOff x="5129893" y="1432831"/>
            <a:chExt cx="4655980" cy="1730137"/>
          </a:xfrm>
        </p:grpSpPr>
        <p:sp>
          <p:nvSpPr>
            <p:cNvPr id="21" name="角丸四角形 6">
              <a:extLst>
                <a:ext uri="{FF2B5EF4-FFF2-40B4-BE49-F238E27FC236}">
                  <a16:creationId xmlns:a16="http://schemas.microsoft.com/office/drawing/2014/main" id="{8A853E1A-2748-4B9E-B462-0F6FD1901A18}"/>
                </a:ext>
              </a:extLst>
            </p:cNvPr>
            <p:cNvSpPr/>
            <p:nvPr/>
          </p:nvSpPr>
          <p:spPr>
            <a:xfrm>
              <a:off x="5129893" y="1845697"/>
              <a:ext cx="4655980" cy="1317271"/>
            </a:xfrm>
            <a:prstGeom prst="roundRect">
              <a:avLst>
                <a:gd name="adj" fmla="val 13258"/>
              </a:avLst>
            </a:prstGeom>
          </p:spPr>
          <p:style>
            <a:lnRef idx="2">
              <a:schemeClr val="accent6"/>
            </a:lnRef>
            <a:fillRef idx="1">
              <a:schemeClr val="lt1"/>
            </a:fillRef>
            <a:effectRef idx="0">
              <a:schemeClr val="accent6"/>
            </a:effectRef>
            <a:fontRef idx="minor">
              <a:schemeClr val="dk1"/>
            </a:fontRef>
          </p:style>
          <p:txBody>
            <a:bodyPr wrap="none" rtlCol="0" anchor="t">
              <a:noAutofit/>
            </a:bodyPr>
            <a:lstStyle/>
            <a:p>
              <a:pPr>
                <a:spcAft>
                  <a:spcPts val="1200"/>
                </a:spcAft>
              </a:pPr>
              <a:r>
                <a:rPr kumimoji="1" lang="ja-JP" altLang="en-US" b="1" dirty="0">
                  <a:solidFill>
                    <a:schemeClr val="tx1"/>
                  </a:solidFill>
                  <a:latin typeface="Meiryo UI" panose="020B0604030504040204" pitchFamily="50" charset="-128"/>
                  <a:ea typeface="Meiryo UI" panose="020B0604030504040204" pitchFamily="50" charset="-128"/>
                </a:rPr>
                <a:t>・「生徒の安全安心」「教育環境の充実」を目的とした改定であること</a:t>
              </a:r>
              <a:endParaRPr kumimoji="1" lang="en-US" altLang="ja-JP" b="1" dirty="0">
                <a:solidFill>
                  <a:schemeClr val="tx1"/>
                </a:solidFill>
                <a:latin typeface="Meiryo UI" panose="020B0604030504040204" pitchFamily="50" charset="-128"/>
                <a:ea typeface="Meiryo UI" panose="020B0604030504040204" pitchFamily="50" charset="-128"/>
              </a:endParaRPr>
            </a:p>
            <a:p>
              <a:pPr>
                <a:spcAft>
                  <a:spcPts val="1200"/>
                </a:spcAft>
              </a:pPr>
              <a:r>
                <a:rPr kumimoji="1" lang="ja-JP" altLang="en-US" b="1" dirty="0">
                  <a:solidFill>
                    <a:srgbClr val="FF0000"/>
                  </a:solidFill>
                  <a:latin typeface="Meiryo UI" panose="020B0604030504040204" pitchFamily="50" charset="-128"/>
                  <a:ea typeface="Meiryo UI" panose="020B0604030504040204" pitchFamily="50" charset="-128"/>
                </a:rPr>
                <a:t>　　　</a:t>
              </a:r>
              <a:r>
                <a:rPr kumimoji="1" lang="ja-JP" altLang="en-US" dirty="0">
                  <a:solidFill>
                    <a:srgbClr val="FF0000"/>
                  </a:solidFill>
                  <a:latin typeface="Meiryo UI" panose="020B0604030504040204" pitchFamily="50" charset="-128"/>
                  <a:ea typeface="Meiryo UI" panose="020B0604030504040204" pitchFamily="50" charset="-128"/>
                </a:rPr>
                <a:t>    </a:t>
              </a:r>
              <a:r>
                <a:rPr kumimoji="1" lang="ja-JP" altLang="en-US" b="1" u="sng" dirty="0">
                  <a:solidFill>
                    <a:srgbClr val="FF0000"/>
                  </a:solidFill>
                  <a:latin typeface="Meiryo UI" panose="020B0604030504040204" pitchFamily="50" charset="-128"/>
                  <a:ea typeface="Meiryo UI" panose="020B0604030504040204" pitchFamily="50" charset="-128"/>
                </a:rPr>
                <a:t>赤字補填や物価高等を理由とした改定は認められない。</a:t>
              </a:r>
              <a:endParaRPr kumimoji="1" lang="en-US" altLang="ja-JP" b="1" u="sng" dirty="0">
                <a:solidFill>
                  <a:srgbClr val="FF0000"/>
                </a:solidFill>
                <a:latin typeface="Meiryo UI" panose="020B0604030504040204" pitchFamily="50" charset="-128"/>
                <a:ea typeface="Meiryo UI" panose="020B0604030504040204" pitchFamily="50" charset="-128"/>
              </a:endParaRPr>
            </a:p>
            <a:p>
              <a:pPr>
                <a:spcAft>
                  <a:spcPts val="1200"/>
                </a:spcAft>
              </a:pPr>
              <a:r>
                <a:rPr kumimoji="1" lang="ja-JP" altLang="en-US" b="1" dirty="0">
                  <a:solidFill>
                    <a:srgbClr val="FF0000"/>
                  </a:solidFill>
                  <a:latin typeface="Meiryo UI" panose="020B0604030504040204" pitchFamily="50" charset="-128"/>
                  <a:ea typeface="Meiryo UI" panose="020B0604030504040204" pitchFamily="50" charset="-128"/>
                </a:rPr>
                <a:t>　　　　　</a:t>
              </a:r>
              <a:r>
                <a:rPr kumimoji="1" lang="ja-JP" altLang="en-US" b="1" u="sng" dirty="0">
                  <a:solidFill>
                    <a:srgbClr val="FF0000"/>
                  </a:solidFill>
                  <a:latin typeface="Meiryo UI" panose="020B0604030504040204" pitchFamily="50" charset="-128"/>
                  <a:ea typeface="Meiryo UI" panose="020B0604030504040204" pitchFamily="50" charset="-128"/>
                </a:rPr>
                <a:t>授業料の改定は、「改定理由となる取組みにより生徒が恩恵を享受できるもの」に限られる。</a:t>
              </a:r>
              <a:endParaRPr kumimoji="1" lang="en-US" altLang="ja-JP" b="1" u="sng" dirty="0">
                <a:solidFill>
                  <a:srgbClr val="FF0000"/>
                </a:solidFill>
                <a:latin typeface="Meiryo UI" panose="020B0604030504040204" pitchFamily="50" charset="-128"/>
                <a:ea typeface="Meiryo UI" panose="020B0604030504040204" pitchFamily="50" charset="-128"/>
              </a:endParaRPr>
            </a:p>
            <a:p>
              <a:pPr>
                <a:spcAft>
                  <a:spcPts val="1200"/>
                </a:spcAft>
              </a:pPr>
              <a:endParaRPr kumimoji="1" lang="en-US" altLang="ja-JP" b="1" dirty="0">
                <a:solidFill>
                  <a:srgbClr val="FF0000"/>
                </a:solidFill>
                <a:latin typeface="Meiryo UI" panose="020B0604030504040204" pitchFamily="50" charset="-128"/>
                <a:ea typeface="Meiryo UI" panose="020B0604030504040204" pitchFamily="50" charset="-128"/>
              </a:endParaRPr>
            </a:p>
          </p:txBody>
        </p:sp>
        <p:sp>
          <p:nvSpPr>
            <p:cNvPr id="22" name="四角形: 角を丸くする 21">
              <a:extLst>
                <a:ext uri="{FF2B5EF4-FFF2-40B4-BE49-F238E27FC236}">
                  <a16:creationId xmlns:a16="http://schemas.microsoft.com/office/drawing/2014/main" id="{01A4D8BB-2A6D-49D7-9706-C5BA3C37AE75}"/>
                </a:ext>
              </a:extLst>
            </p:cNvPr>
            <p:cNvSpPr/>
            <p:nvPr/>
          </p:nvSpPr>
          <p:spPr>
            <a:xfrm>
              <a:off x="5184152" y="1432831"/>
              <a:ext cx="627230" cy="360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原　則</a:t>
              </a:r>
              <a:endParaRPr kumimoji="1" lang="ja-JP" altLang="en-US" sz="1600" dirty="0"/>
            </a:p>
          </p:txBody>
        </p:sp>
      </p:grpSp>
      <p:sp>
        <p:nvSpPr>
          <p:cNvPr id="23" name="楕円 22">
            <a:extLst>
              <a:ext uri="{FF2B5EF4-FFF2-40B4-BE49-F238E27FC236}">
                <a16:creationId xmlns:a16="http://schemas.microsoft.com/office/drawing/2014/main" id="{6E86650E-801B-4489-915A-D1D268812AC1}"/>
              </a:ext>
            </a:extLst>
          </p:cNvPr>
          <p:cNvSpPr/>
          <p:nvPr/>
        </p:nvSpPr>
        <p:spPr>
          <a:xfrm>
            <a:off x="503563" y="1594183"/>
            <a:ext cx="315477" cy="269100"/>
          </a:xfrm>
          <a:prstGeom prst="ellipse">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noAutofit/>
          </a:bodyPr>
          <a:lstStyle/>
          <a:p>
            <a:pPr algn="ctr"/>
            <a:r>
              <a:rPr kumimoji="1" lang="en-US" altLang="ja-JP" sz="1600" b="1" dirty="0">
                <a:solidFill>
                  <a:schemeClr val="accent1">
                    <a:lumMod val="50000"/>
                  </a:schemeClr>
                </a:solidFill>
              </a:rPr>
              <a:t>Point</a:t>
            </a:r>
            <a:endParaRPr kumimoji="1" lang="ja-JP" altLang="en-US" sz="1600" b="1" dirty="0">
              <a:solidFill>
                <a:schemeClr val="accent1">
                  <a:lumMod val="50000"/>
                </a:schemeClr>
              </a:solidFill>
            </a:endParaRPr>
          </a:p>
        </p:txBody>
      </p:sp>
      <p:sp>
        <p:nvSpPr>
          <p:cNvPr id="16" name="テキスト ボックス 15">
            <a:extLst>
              <a:ext uri="{FF2B5EF4-FFF2-40B4-BE49-F238E27FC236}">
                <a16:creationId xmlns:a16="http://schemas.microsoft.com/office/drawing/2014/main" id="{2BF80D88-2D16-4187-AFBB-6FE23E76F327}"/>
              </a:ext>
            </a:extLst>
          </p:cNvPr>
          <p:cNvSpPr txBox="1"/>
          <p:nvPr/>
        </p:nvSpPr>
        <p:spPr>
          <a:xfrm>
            <a:off x="845630" y="4674565"/>
            <a:ext cx="8805134" cy="1447576"/>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▶協議事業の例：施設整備・改修（空調新設、洋式トイレへの改修、グラウンドの人工芝化）、校内</a:t>
            </a:r>
            <a:r>
              <a:rPr kumimoji="1" lang="en-US" altLang="ja-JP" sz="1400" dirty="0">
                <a:latin typeface="Meiryo UI" panose="020B0604030504040204" pitchFamily="50" charset="-128"/>
                <a:ea typeface="Meiryo UI" panose="020B0604030504040204" pitchFamily="50" charset="-128"/>
              </a:rPr>
              <a:t>ICT</a:t>
            </a:r>
            <a:r>
              <a:rPr kumimoji="1" lang="ja-JP" altLang="en-US" sz="1400" dirty="0">
                <a:latin typeface="Meiryo UI" panose="020B0604030504040204" pitchFamily="50" charset="-128"/>
                <a:ea typeface="Meiryo UI" panose="020B0604030504040204" pitchFamily="50" charset="-128"/>
              </a:rPr>
              <a:t>環境整備、</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教育内容の充実（特色ある授業を実施するための専任講師の雇用）など</a:t>
            </a:r>
            <a:endParaRPr kumimoji="1" lang="en-US" altLang="ja-JP" sz="1400" dirty="0">
              <a:latin typeface="Meiryo UI" panose="020B0604030504040204" pitchFamily="50" charset="-128"/>
              <a:ea typeface="Meiryo UI" panose="020B0604030504040204" pitchFamily="50" charset="-128"/>
            </a:endParaRPr>
          </a:p>
          <a:p>
            <a:pPr>
              <a:lnSpc>
                <a:spcPct val="150000"/>
              </a:lnSpc>
            </a:pPr>
            <a:r>
              <a:rPr kumimoji="1" lang="ja-JP" altLang="en-US" sz="1400" dirty="0">
                <a:latin typeface="Meiryo UI" panose="020B0604030504040204" pitchFamily="50" charset="-128"/>
                <a:ea typeface="Meiryo UI" panose="020B0604030504040204" pitchFamily="50" charset="-128"/>
              </a:rPr>
              <a:t>▶対象“外”事業の例：設備等の単なる買換え、消耗品の購入、特定の生徒にしか恩恵がない事業、実施済み事業など　　　　　</a:t>
            </a:r>
          </a:p>
          <a:p>
            <a:pPr>
              <a:lnSpc>
                <a:spcPct val="150000"/>
              </a:lnSpc>
            </a:pPr>
            <a:r>
              <a:rPr kumimoji="1" lang="ja-JP" altLang="en-US" sz="1400" dirty="0">
                <a:latin typeface="Meiryo UI" panose="020B0604030504040204" pitchFamily="50" charset="-128"/>
                <a:ea typeface="Meiryo UI" panose="020B0604030504040204" pitchFamily="50" charset="-128"/>
              </a:rPr>
              <a:t>▶資産計上する協議事業の投資額：減価償却費相当額を投資額とする（完成年度から最大３年分の累計）</a:t>
            </a:r>
            <a:endParaRPr kumimoji="1" lang="en-US" altLang="ja-JP" sz="1400" dirty="0">
              <a:latin typeface="Meiryo UI" panose="020B0604030504040204" pitchFamily="50" charset="-128"/>
              <a:ea typeface="Meiryo UI" panose="020B0604030504040204" pitchFamily="50" charset="-128"/>
            </a:endParaRPr>
          </a:p>
          <a:p>
            <a:pPr>
              <a:lnSpc>
                <a:spcPct val="150000"/>
              </a:lnSpc>
            </a:pPr>
            <a:r>
              <a:rPr kumimoji="1" lang="ja-JP" altLang="en-US" sz="1400" dirty="0">
                <a:latin typeface="Meiryo UI" panose="020B0604030504040204" pitchFamily="50" charset="-128"/>
                <a:ea typeface="Meiryo UI" panose="020B0604030504040204" pitchFamily="50" charset="-128"/>
              </a:rPr>
              <a:t>▶減算すべき協議事業費：補助金活用予定額、高等部以外の事業費（共用の場合は生徒数で按分）</a:t>
            </a:r>
            <a:endParaRPr kumimoji="1" lang="en-US" altLang="ja-JP" sz="1400" dirty="0">
              <a:latin typeface="Meiryo UI" panose="020B0604030504040204" pitchFamily="50" charset="-128"/>
              <a:ea typeface="Meiryo UI" panose="020B0604030504040204" pitchFamily="50" charset="-128"/>
            </a:endParaRPr>
          </a:p>
        </p:txBody>
      </p:sp>
      <p:sp>
        <p:nvSpPr>
          <p:cNvPr id="24" name="テキスト ボックス 23">
            <a:extLst>
              <a:ext uri="{FF2B5EF4-FFF2-40B4-BE49-F238E27FC236}">
                <a16:creationId xmlns:a16="http://schemas.microsoft.com/office/drawing/2014/main" id="{A2CB0ACF-D905-4D16-AE84-68AD06FB30BF}"/>
              </a:ext>
            </a:extLst>
          </p:cNvPr>
          <p:cNvSpPr txBox="1"/>
          <p:nvPr/>
        </p:nvSpPr>
        <p:spPr>
          <a:xfrm>
            <a:off x="819040" y="3654007"/>
            <a:ext cx="8805134" cy="307777"/>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▶令和９年４月の新１年生から値上げする場合は、令和</a:t>
            </a:r>
            <a:r>
              <a:rPr kumimoji="1" lang="en-US" altLang="ja-JP" sz="1400" dirty="0">
                <a:latin typeface="Meiryo UI" panose="020B0604030504040204" pitchFamily="50" charset="-128"/>
                <a:ea typeface="Meiryo UI" panose="020B0604030504040204" pitchFamily="50" charset="-128"/>
              </a:rPr>
              <a:t>11</a:t>
            </a:r>
            <a:r>
              <a:rPr kumimoji="1" lang="ja-JP" altLang="en-US" sz="1400" dirty="0">
                <a:latin typeface="Meiryo UI" panose="020B0604030504040204" pitchFamily="50" charset="-128"/>
                <a:ea typeface="Meiryo UI" panose="020B0604030504040204" pitchFamily="50" charset="-128"/>
              </a:rPr>
              <a:t>年春までに協議事業を完了　</a:t>
            </a:r>
          </a:p>
        </p:txBody>
      </p:sp>
      <p:sp>
        <p:nvSpPr>
          <p:cNvPr id="25" name="テキスト ボックス 24">
            <a:extLst>
              <a:ext uri="{FF2B5EF4-FFF2-40B4-BE49-F238E27FC236}">
                <a16:creationId xmlns:a16="http://schemas.microsoft.com/office/drawing/2014/main" id="{789915A5-803B-4A4D-BAF8-C4118A8EC144}"/>
              </a:ext>
            </a:extLst>
          </p:cNvPr>
          <p:cNvSpPr txBox="1"/>
          <p:nvPr/>
        </p:nvSpPr>
        <p:spPr>
          <a:xfrm>
            <a:off x="879161" y="6174297"/>
            <a:ext cx="8055113" cy="307777"/>
          </a:xfrm>
          <a:prstGeom prst="rect">
            <a:avLst/>
          </a:prstGeom>
          <a:noFill/>
          <a:ln w="12700">
            <a:noFill/>
          </a:ln>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　　１の例外措置である校舎の建替えといった「大規模事業」（最大</a:t>
            </a:r>
            <a:r>
              <a:rPr kumimoji="1" lang="en-US" altLang="ja-JP" sz="1400" dirty="0">
                <a:latin typeface="Meiryo UI" panose="020B0604030504040204" pitchFamily="50" charset="-128"/>
                <a:ea typeface="Meiryo UI" panose="020B0604030504040204" pitchFamily="50" charset="-128"/>
              </a:rPr>
              <a:t>10</a:t>
            </a:r>
            <a:r>
              <a:rPr kumimoji="1" lang="ja-JP" altLang="en-US" sz="1400" dirty="0">
                <a:latin typeface="Meiryo UI" panose="020B0604030504040204" pitchFamily="50" charset="-128"/>
                <a:ea typeface="Meiryo UI" panose="020B0604030504040204" pitchFamily="50" charset="-128"/>
              </a:rPr>
              <a:t>年）については、別途、ご相談ください。</a:t>
            </a:r>
            <a:endParaRPr kumimoji="1" lang="ja-JP" altLang="en-US" sz="1400" b="1" dirty="0">
              <a:latin typeface="Meiryo UI" panose="020B0604030504040204" pitchFamily="50" charset="-128"/>
              <a:ea typeface="Meiryo UI" panose="020B0604030504040204" pitchFamily="50" charset="-128"/>
            </a:endParaRPr>
          </a:p>
        </p:txBody>
      </p:sp>
      <p:pic>
        <p:nvPicPr>
          <p:cNvPr id="4" name="グラフィックス 3" descr="電球 単色塗りつぶし">
            <a:extLst>
              <a:ext uri="{FF2B5EF4-FFF2-40B4-BE49-F238E27FC236}">
                <a16:creationId xmlns:a16="http://schemas.microsoft.com/office/drawing/2014/main" id="{584930D0-F11E-4D2A-9525-4D02413A2545}"/>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66640" y="6184783"/>
            <a:ext cx="299908" cy="299908"/>
          </a:xfrm>
          <a:prstGeom prst="rect">
            <a:avLst/>
          </a:prstGeom>
        </p:spPr>
      </p:pic>
    </p:spTree>
    <p:extLst>
      <p:ext uri="{BB962C8B-B14F-4D97-AF65-F5344CB8AC3E}">
        <p14:creationId xmlns:p14="http://schemas.microsoft.com/office/powerpoint/2010/main" val="7437056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図 8">
            <a:extLst>
              <a:ext uri="{FF2B5EF4-FFF2-40B4-BE49-F238E27FC236}">
                <a16:creationId xmlns:a16="http://schemas.microsoft.com/office/drawing/2014/main" id="{DD19EFE6-A1C5-4265-8061-733E3F6DC74D}"/>
              </a:ext>
            </a:extLst>
          </p:cNvPr>
          <p:cNvPicPr>
            <a:picLocks noChangeAspect="1"/>
          </p:cNvPicPr>
          <p:nvPr/>
        </p:nvPicPr>
        <p:blipFill>
          <a:blip r:embed="rId3"/>
          <a:stretch>
            <a:fillRect/>
          </a:stretch>
        </p:blipFill>
        <p:spPr>
          <a:xfrm>
            <a:off x="161109" y="1527375"/>
            <a:ext cx="9514114" cy="4940857"/>
          </a:xfrm>
          <a:prstGeom prst="rect">
            <a:avLst/>
          </a:prstGeom>
        </p:spPr>
      </p:pic>
      <p:sp>
        <p:nvSpPr>
          <p:cNvPr id="6" name="正方形/長方形 5"/>
          <p:cNvSpPr/>
          <p:nvPr/>
        </p:nvSpPr>
        <p:spPr>
          <a:xfrm>
            <a:off x="0" y="-3"/>
            <a:ext cx="9906000" cy="548099"/>
          </a:xfrm>
          <a:prstGeom prst="rect">
            <a:avLst/>
          </a:prstGeom>
          <a:ln/>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24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授業料改定にかかる協議事項について</a:t>
            </a:r>
          </a:p>
        </p:txBody>
      </p:sp>
      <p:sp>
        <p:nvSpPr>
          <p:cNvPr id="20" name="正方形/長方形 19"/>
          <p:cNvSpPr/>
          <p:nvPr/>
        </p:nvSpPr>
        <p:spPr>
          <a:xfrm>
            <a:off x="750988" y="2779469"/>
            <a:ext cx="8805134" cy="670859"/>
          </a:xfrm>
          <a:prstGeom prst="rect">
            <a:avLst/>
          </a:prstGeom>
          <a:noFill/>
          <a:ln>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85750" indent="-285750">
              <a:lnSpc>
                <a:spcPts val="2200"/>
              </a:lnSpc>
              <a:buFont typeface="Wingdings" panose="05000000000000000000" pitchFamily="2" charset="2"/>
              <a:buChar char="p"/>
            </a:pPr>
            <a:endParaRPr lang="en-US" altLang="ja-JP" sz="1600" dirty="0">
              <a:solidFill>
                <a:schemeClr val="tx1"/>
              </a:solidFill>
              <a:latin typeface="Meiryo UI" panose="020B0604030504040204" pitchFamily="50" charset="-128"/>
              <a:ea typeface="Meiryo UI" panose="020B0604030504040204" pitchFamily="50" charset="-128"/>
            </a:endParaRPr>
          </a:p>
        </p:txBody>
      </p:sp>
      <p:sp>
        <p:nvSpPr>
          <p:cNvPr id="2" name="スライド番号プレースホルダー 1"/>
          <p:cNvSpPr>
            <a:spLocks noGrp="1"/>
          </p:cNvSpPr>
          <p:nvPr>
            <p:ph type="sldNum" sz="quarter" idx="12"/>
          </p:nvPr>
        </p:nvSpPr>
        <p:spPr>
          <a:xfrm>
            <a:off x="7628341" y="6545074"/>
            <a:ext cx="2228850" cy="365125"/>
          </a:xfrm>
        </p:spPr>
        <p:txBody>
          <a:bodyPr/>
          <a:lstStyle/>
          <a:p>
            <a:fld id="{410AB99D-1BAA-457C-B490-4B2C5C788E4F}" type="slidenum">
              <a:rPr kumimoji="1" lang="ja-JP" altLang="en-US" smtClean="0"/>
              <a:t>6</a:t>
            </a:fld>
            <a:endParaRPr kumimoji="1" lang="ja-JP" altLang="en-US" dirty="0"/>
          </a:p>
        </p:txBody>
      </p:sp>
      <p:sp>
        <p:nvSpPr>
          <p:cNvPr id="8" name="テキスト ボックス 7">
            <a:extLst>
              <a:ext uri="{FF2B5EF4-FFF2-40B4-BE49-F238E27FC236}">
                <a16:creationId xmlns:a16="http://schemas.microsoft.com/office/drawing/2014/main" id="{BBA33DDE-1198-4274-A8FC-575E7A11E4AA}"/>
              </a:ext>
            </a:extLst>
          </p:cNvPr>
          <p:cNvSpPr txBox="1"/>
          <p:nvPr/>
        </p:nvSpPr>
        <p:spPr>
          <a:xfrm>
            <a:off x="249894" y="629599"/>
            <a:ext cx="8939826" cy="707886"/>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（参考）事業収支計画書</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a:t>
            </a:r>
            <a:r>
              <a:rPr kumimoji="1" lang="ja-JP" altLang="en-US" sz="1200" dirty="0">
                <a:latin typeface="Meiryo UI" panose="020B0604030504040204" pitchFamily="50" charset="-128"/>
                <a:ea typeface="Meiryo UI" panose="020B0604030504040204" pitchFamily="50" charset="-128"/>
              </a:rPr>
              <a:t>「生徒の安全安心」「教育環境の充実」を目的とした授業料改定であり、生徒が改定理由である取組みの恩恵を享受できる計画となっているかを</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a:t>
            </a:r>
            <a:r>
              <a:rPr kumimoji="1" lang="ja-JP" altLang="en-US" sz="1200" u="sng" dirty="0">
                <a:latin typeface="Meiryo UI" panose="020B0604030504040204" pitchFamily="50" charset="-128"/>
                <a:ea typeface="Meiryo UI" panose="020B0604030504040204" pitchFamily="50" charset="-128"/>
              </a:rPr>
              <a:t>事業の投資額が値上げによる増収額を上回っているかで</a:t>
            </a:r>
            <a:r>
              <a:rPr kumimoji="1" lang="ja-JP" altLang="en-US" sz="1200" dirty="0">
                <a:latin typeface="Meiryo UI" panose="020B0604030504040204" pitchFamily="50" charset="-128"/>
                <a:ea typeface="Meiryo UI" panose="020B0604030504040204" pitchFamily="50" charset="-128"/>
              </a:rPr>
              <a:t>確認します。</a:t>
            </a:r>
            <a:endParaRPr kumimoji="1" lang="en-US" altLang="ja-JP" sz="1200" dirty="0">
              <a:latin typeface="Meiryo UI" panose="020B0604030504040204" pitchFamily="50" charset="-128"/>
              <a:ea typeface="Meiryo UI" panose="020B0604030504040204" pitchFamily="50" charset="-128"/>
            </a:endParaRPr>
          </a:p>
        </p:txBody>
      </p:sp>
      <p:sp>
        <p:nvSpPr>
          <p:cNvPr id="10" name="吹き出し: 角を丸めた四角形 9">
            <a:extLst>
              <a:ext uri="{FF2B5EF4-FFF2-40B4-BE49-F238E27FC236}">
                <a16:creationId xmlns:a16="http://schemas.microsoft.com/office/drawing/2014/main" id="{214FD5A2-50C0-4A8B-81B3-AB0EC7903773}"/>
              </a:ext>
            </a:extLst>
          </p:cNvPr>
          <p:cNvSpPr/>
          <p:nvPr/>
        </p:nvSpPr>
        <p:spPr>
          <a:xfrm>
            <a:off x="6323831" y="2472538"/>
            <a:ext cx="2152073" cy="1073727"/>
          </a:xfrm>
          <a:prstGeom prst="wedgeRoundRectCallout">
            <a:avLst>
              <a:gd name="adj1" fmla="val -61175"/>
              <a:gd name="adj2" fmla="val 76230"/>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600" dirty="0">
                <a:latin typeface="Meiryo UI" panose="020B0604030504040204" pitchFamily="50" charset="-128"/>
                <a:ea typeface="Meiryo UI" panose="020B0604030504040204" pitchFamily="50" charset="-128"/>
              </a:rPr>
              <a:t>値上げによる</a:t>
            </a:r>
            <a:r>
              <a:rPr kumimoji="1" lang="ja-JP" altLang="en-US" sz="1600" b="1" dirty="0">
                <a:latin typeface="Meiryo UI" panose="020B0604030504040204" pitchFamily="50" charset="-128"/>
                <a:ea typeface="Meiryo UI" panose="020B0604030504040204" pitchFamily="50" charset="-128"/>
              </a:rPr>
              <a:t>増収額</a:t>
            </a:r>
            <a:endParaRPr kumimoji="1" lang="en-US" altLang="ja-JP" sz="1600" b="1" dirty="0">
              <a:latin typeface="Meiryo UI" panose="020B0604030504040204" pitchFamily="50" charset="-128"/>
              <a:ea typeface="Meiryo UI" panose="020B0604030504040204" pitchFamily="50" charset="-128"/>
            </a:endParaRPr>
          </a:p>
          <a:p>
            <a:pPr algn="ctr"/>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生徒数の推計に値上げ額</a:t>
            </a:r>
            <a:endParaRPr kumimoji="1" lang="en-US" altLang="ja-JP" sz="12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を乗じて算出</a:t>
            </a:r>
          </a:p>
        </p:txBody>
      </p:sp>
      <p:sp>
        <p:nvSpPr>
          <p:cNvPr id="24" name="吹き出し: 角を丸めた四角形 23">
            <a:extLst>
              <a:ext uri="{FF2B5EF4-FFF2-40B4-BE49-F238E27FC236}">
                <a16:creationId xmlns:a16="http://schemas.microsoft.com/office/drawing/2014/main" id="{69C34311-E6ED-4037-AAC9-34E140EB3053}"/>
              </a:ext>
            </a:extLst>
          </p:cNvPr>
          <p:cNvSpPr/>
          <p:nvPr/>
        </p:nvSpPr>
        <p:spPr>
          <a:xfrm>
            <a:off x="6323830" y="3844070"/>
            <a:ext cx="2488397" cy="810491"/>
          </a:xfrm>
          <a:prstGeom prst="wedgeRoundRectCallout">
            <a:avLst>
              <a:gd name="adj1" fmla="val -67963"/>
              <a:gd name="adj2" fmla="val 181780"/>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1600" dirty="0">
                <a:latin typeface="Meiryo UI" panose="020B0604030504040204" pitchFamily="50" charset="-128"/>
                <a:ea typeface="Meiryo UI" panose="020B0604030504040204" pitchFamily="50" charset="-128"/>
              </a:rPr>
              <a:t>「生徒の安全安心」</a:t>
            </a:r>
            <a:endParaRPr kumimoji="1" lang="en-US" altLang="ja-JP" sz="1600" dirty="0">
              <a:latin typeface="Meiryo UI" panose="020B0604030504040204" pitchFamily="50" charset="-128"/>
              <a:ea typeface="Meiryo UI" panose="020B0604030504040204" pitchFamily="50" charset="-128"/>
            </a:endParaRPr>
          </a:p>
          <a:p>
            <a:pPr algn="ctr"/>
            <a:r>
              <a:rPr kumimoji="1" lang="ja-JP" altLang="en-US" sz="1600" dirty="0">
                <a:latin typeface="Meiryo UI" panose="020B0604030504040204" pitchFamily="50" charset="-128"/>
                <a:ea typeface="Meiryo UI" panose="020B0604030504040204" pitchFamily="50" charset="-128"/>
              </a:rPr>
              <a:t>「教育環境の充実」を目的</a:t>
            </a:r>
            <a:endParaRPr kumimoji="1" lang="en-US" altLang="ja-JP" sz="1600" dirty="0">
              <a:latin typeface="Meiryo UI" panose="020B0604030504040204" pitchFamily="50" charset="-128"/>
              <a:ea typeface="Meiryo UI" panose="020B0604030504040204" pitchFamily="50" charset="-128"/>
            </a:endParaRPr>
          </a:p>
          <a:p>
            <a:pPr algn="ctr"/>
            <a:r>
              <a:rPr kumimoji="1" lang="ja-JP" altLang="en-US" sz="1600" dirty="0">
                <a:latin typeface="Meiryo UI" panose="020B0604030504040204" pitchFamily="50" charset="-128"/>
                <a:ea typeface="Meiryo UI" panose="020B0604030504040204" pitchFamily="50" charset="-128"/>
              </a:rPr>
              <a:t>とした事業の</a:t>
            </a:r>
            <a:r>
              <a:rPr kumimoji="1" lang="ja-JP" altLang="en-US" sz="1600" b="1" dirty="0">
                <a:latin typeface="Meiryo UI" panose="020B0604030504040204" pitchFamily="50" charset="-128"/>
                <a:ea typeface="Meiryo UI" panose="020B0604030504040204" pitchFamily="50" charset="-128"/>
              </a:rPr>
              <a:t>投資額</a:t>
            </a:r>
          </a:p>
        </p:txBody>
      </p:sp>
      <p:sp>
        <p:nvSpPr>
          <p:cNvPr id="11" name="四角形: 角を丸くする 10">
            <a:extLst>
              <a:ext uri="{FF2B5EF4-FFF2-40B4-BE49-F238E27FC236}">
                <a16:creationId xmlns:a16="http://schemas.microsoft.com/office/drawing/2014/main" id="{9581D8E9-E53B-4217-8462-45D21D7C905C}"/>
              </a:ext>
            </a:extLst>
          </p:cNvPr>
          <p:cNvSpPr/>
          <p:nvPr/>
        </p:nvSpPr>
        <p:spPr>
          <a:xfrm>
            <a:off x="7391160" y="5551156"/>
            <a:ext cx="2305577" cy="523909"/>
          </a:xfrm>
          <a:prstGeom prst="roundRect">
            <a:avLst/>
          </a:prstGeom>
          <a:noFill/>
          <a:ln w="28575">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a:extLst>
              <a:ext uri="{FF2B5EF4-FFF2-40B4-BE49-F238E27FC236}">
                <a16:creationId xmlns:a16="http://schemas.microsoft.com/office/drawing/2014/main" id="{51F6936E-8726-4F48-9B37-0C1059B5DE7D}"/>
              </a:ext>
            </a:extLst>
          </p:cNvPr>
          <p:cNvSpPr txBox="1"/>
          <p:nvPr/>
        </p:nvSpPr>
        <p:spPr>
          <a:xfrm>
            <a:off x="6719482" y="4985635"/>
            <a:ext cx="3186518" cy="338554"/>
          </a:xfrm>
          <a:prstGeom prst="rect">
            <a:avLst/>
          </a:prstGeom>
          <a:noFill/>
        </p:spPr>
        <p:txBody>
          <a:bodyPr wrap="square" rtlCol="0">
            <a:spAutoFit/>
          </a:bodyPr>
          <a:lstStyle/>
          <a:p>
            <a:r>
              <a:rPr kumimoji="1" lang="ja-JP" altLang="en-US" sz="1600" b="1" dirty="0">
                <a:solidFill>
                  <a:srgbClr val="00B050"/>
                </a:solidFill>
                <a:latin typeface="Meiryo UI" panose="020B0604030504040204" pitchFamily="50" charset="-128"/>
                <a:ea typeface="Meiryo UI" panose="020B0604030504040204" pitchFamily="50" charset="-128"/>
              </a:rPr>
              <a:t>投資額が増収額を上回っているか</a:t>
            </a:r>
            <a:endParaRPr kumimoji="1" lang="en-US" altLang="ja-JP" sz="1600" b="1" dirty="0">
              <a:solidFill>
                <a:srgbClr val="00B050"/>
              </a:solidFill>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B2E56DCB-E2B9-4F32-AD7C-3466482DA8B7}"/>
              </a:ext>
            </a:extLst>
          </p:cNvPr>
          <p:cNvSpPr txBox="1"/>
          <p:nvPr/>
        </p:nvSpPr>
        <p:spPr>
          <a:xfrm>
            <a:off x="5043354" y="5959804"/>
            <a:ext cx="2879585" cy="523220"/>
          </a:xfrm>
          <a:prstGeom prst="rect">
            <a:avLst/>
          </a:prstGeom>
          <a:noFill/>
        </p:spPr>
        <p:txBody>
          <a:bodyPr wrap="square" rtlCol="0">
            <a:spAutoFit/>
          </a:bodyPr>
          <a:lstStyle/>
          <a:p>
            <a:r>
              <a:rPr kumimoji="1" lang="ja-JP" altLang="en-US" sz="1400" b="1" dirty="0">
                <a:solidFill>
                  <a:srgbClr val="0070C0"/>
                </a:solidFill>
              </a:rPr>
              <a:t>☜資産計上する設備費は</a:t>
            </a:r>
            <a:endParaRPr kumimoji="1" lang="en-US" altLang="ja-JP" sz="1400" b="1" dirty="0">
              <a:solidFill>
                <a:srgbClr val="0070C0"/>
              </a:solidFill>
            </a:endParaRPr>
          </a:p>
          <a:p>
            <a:r>
              <a:rPr kumimoji="1" lang="ja-JP" altLang="en-US" sz="1400" b="1" dirty="0">
                <a:solidFill>
                  <a:srgbClr val="0070C0"/>
                </a:solidFill>
              </a:rPr>
              <a:t>　減価償却費相当額を記入</a:t>
            </a:r>
          </a:p>
        </p:txBody>
      </p:sp>
      <p:sp>
        <p:nvSpPr>
          <p:cNvPr id="4" name="矢印: 下 3">
            <a:extLst>
              <a:ext uri="{FF2B5EF4-FFF2-40B4-BE49-F238E27FC236}">
                <a16:creationId xmlns:a16="http://schemas.microsoft.com/office/drawing/2014/main" id="{43DB7D99-81FA-4A67-A6F1-A23C21F86824}"/>
              </a:ext>
            </a:extLst>
          </p:cNvPr>
          <p:cNvSpPr/>
          <p:nvPr/>
        </p:nvSpPr>
        <p:spPr>
          <a:xfrm>
            <a:off x="7940714" y="5324189"/>
            <a:ext cx="525982" cy="226576"/>
          </a:xfrm>
          <a:prstGeom prst="downArrow">
            <a:avLst/>
          </a:prstGeom>
          <a:solidFill>
            <a:srgbClr val="00B050"/>
          </a:solidFill>
        </p:spPr>
        <p:style>
          <a:lnRef idx="0">
            <a:schemeClr val="accent6"/>
          </a:lnRef>
          <a:fillRef idx="3">
            <a:schemeClr val="accent6"/>
          </a:fillRef>
          <a:effectRef idx="3">
            <a:schemeClr val="accent6"/>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37446152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0" name="図表 39">
            <a:extLst>
              <a:ext uri="{FF2B5EF4-FFF2-40B4-BE49-F238E27FC236}">
                <a16:creationId xmlns:a16="http://schemas.microsoft.com/office/drawing/2014/main" id="{BB673BC9-5DDB-4A07-9948-66E053373189}"/>
              </a:ext>
            </a:extLst>
          </p:cNvPr>
          <p:cNvGraphicFramePr/>
          <p:nvPr>
            <p:extLst>
              <p:ext uri="{D42A27DB-BD31-4B8C-83A1-F6EECF244321}">
                <p14:modId xmlns:p14="http://schemas.microsoft.com/office/powerpoint/2010/main" val="2322382979"/>
              </p:ext>
            </p:extLst>
          </p:nvPr>
        </p:nvGraphicFramePr>
        <p:xfrm>
          <a:off x="838301" y="1877673"/>
          <a:ext cx="8842927" cy="20106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四角形: 角を丸くする 4">
            <a:extLst>
              <a:ext uri="{FF2B5EF4-FFF2-40B4-BE49-F238E27FC236}">
                <a16:creationId xmlns:a16="http://schemas.microsoft.com/office/drawing/2014/main" id="{5CD3182B-5973-4726-B5FE-4DAD2272A250}"/>
              </a:ext>
            </a:extLst>
          </p:cNvPr>
          <p:cNvSpPr/>
          <p:nvPr/>
        </p:nvSpPr>
        <p:spPr>
          <a:xfrm>
            <a:off x="97169" y="1059994"/>
            <a:ext cx="9584059" cy="1154335"/>
          </a:xfrm>
          <a:prstGeom prst="roundRect">
            <a:avLst/>
          </a:prstGeom>
          <a:no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フローチャート: 組合せ 31">
            <a:extLst>
              <a:ext uri="{FF2B5EF4-FFF2-40B4-BE49-F238E27FC236}">
                <a16:creationId xmlns:a16="http://schemas.microsoft.com/office/drawing/2014/main" id="{4E835BC0-2907-4510-A4A1-6F36EE0446CC}"/>
              </a:ext>
            </a:extLst>
          </p:cNvPr>
          <p:cNvSpPr/>
          <p:nvPr/>
        </p:nvSpPr>
        <p:spPr>
          <a:xfrm>
            <a:off x="6281893" y="3646500"/>
            <a:ext cx="565535" cy="252000"/>
          </a:xfrm>
          <a:prstGeom prst="flowChartMerg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38" name="図表 37">
            <a:extLst>
              <a:ext uri="{FF2B5EF4-FFF2-40B4-BE49-F238E27FC236}">
                <a16:creationId xmlns:a16="http://schemas.microsoft.com/office/drawing/2014/main" id="{808FBA68-B878-4C1B-8B97-E00CA0C92F05}"/>
              </a:ext>
            </a:extLst>
          </p:cNvPr>
          <p:cNvGraphicFramePr/>
          <p:nvPr>
            <p:extLst>
              <p:ext uri="{D42A27DB-BD31-4B8C-83A1-F6EECF244321}">
                <p14:modId xmlns:p14="http://schemas.microsoft.com/office/powerpoint/2010/main" val="2936135764"/>
              </p:ext>
            </p:extLst>
          </p:nvPr>
        </p:nvGraphicFramePr>
        <p:xfrm>
          <a:off x="840112" y="610949"/>
          <a:ext cx="8775523" cy="1976263"/>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22" name="四角形: 角を丸くする 21">
            <a:extLst>
              <a:ext uri="{FF2B5EF4-FFF2-40B4-BE49-F238E27FC236}">
                <a16:creationId xmlns:a16="http://schemas.microsoft.com/office/drawing/2014/main" id="{C2331A58-49AC-42A1-8B4E-7ABCC77A83E1}"/>
              </a:ext>
            </a:extLst>
          </p:cNvPr>
          <p:cNvSpPr/>
          <p:nvPr/>
        </p:nvSpPr>
        <p:spPr>
          <a:xfrm>
            <a:off x="695914" y="3937079"/>
            <a:ext cx="4138396" cy="768933"/>
          </a:xfrm>
          <a:prstGeom prst="roundRect">
            <a:avLst>
              <a:gd name="adj" fmla="val 6067"/>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b="1" dirty="0">
                <a:solidFill>
                  <a:schemeClr val="tx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＜必要資料＞</a:t>
            </a:r>
            <a:endParaRPr kumimoji="1" lang="en-US" altLang="ja-JP" sz="1100" b="1" dirty="0">
              <a:solidFill>
                <a:schemeClr val="tx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a:p>
            <a:r>
              <a:rPr kumimoji="1" lang="ja-JP" altLang="en-US" sz="1100" b="1" dirty="0">
                <a:solidFill>
                  <a:schemeClr val="tx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・事前協議シート、生徒数推計シート、事業収支計画書</a:t>
            </a:r>
            <a:endParaRPr kumimoji="1" lang="en-US" altLang="ja-JP" sz="1100" b="1" dirty="0">
              <a:solidFill>
                <a:schemeClr val="tx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a:p>
            <a:r>
              <a:rPr kumimoji="1" lang="ja-JP" altLang="en-US" sz="1100" b="1" dirty="0">
                <a:solidFill>
                  <a:schemeClr val="tx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・協議事業にかかる見積書や工程表</a:t>
            </a:r>
            <a:endParaRPr kumimoji="1" lang="en-US" altLang="ja-JP" sz="1100" b="1" dirty="0">
              <a:solidFill>
                <a:schemeClr val="tx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a:p>
            <a:r>
              <a:rPr kumimoji="1" lang="en-US" altLang="ja-JP" sz="1050" b="1" dirty="0">
                <a:solidFill>
                  <a:schemeClr val="tx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a:t>
            </a:r>
            <a:r>
              <a:rPr kumimoji="1" lang="ja-JP" altLang="en-US" sz="1050" b="1" dirty="0">
                <a:solidFill>
                  <a:schemeClr val="tx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その他必要に応じて資料を求めることがあります。</a:t>
            </a:r>
            <a:endParaRPr kumimoji="1" lang="en-US" altLang="ja-JP" sz="1050" b="1" dirty="0">
              <a:solidFill>
                <a:schemeClr val="tx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3" name="正方形/長方形 2"/>
          <p:cNvSpPr/>
          <p:nvPr/>
        </p:nvSpPr>
        <p:spPr>
          <a:xfrm>
            <a:off x="-17440" y="-1"/>
            <a:ext cx="9923440" cy="548100"/>
          </a:xfrm>
          <a:prstGeom prst="rect">
            <a:avLst/>
          </a:prstGeom>
          <a:ln/>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24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授業料改定協議の手続きの流れについて</a:t>
            </a:r>
            <a:endParaRPr lang="ja-JP" altLang="en-US"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6" name="スライド番号プレースホルダー 5"/>
          <p:cNvSpPr>
            <a:spLocks noGrp="1"/>
          </p:cNvSpPr>
          <p:nvPr>
            <p:ph type="sldNum" sz="quarter" idx="12"/>
          </p:nvPr>
        </p:nvSpPr>
        <p:spPr>
          <a:xfrm>
            <a:off x="7628780" y="6539551"/>
            <a:ext cx="2228850" cy="365125"/>
          </a:xfrm>
        </p:spPr>
        <p:txBody>
          <a:bodyPr/>
          <a:lstStyle/>
          <a:p>
            <a:fld id="{32410FB8-7D56-4521-B7C9-646F1D1E3BCE}" type="slidenum">
              <a:rPr kumimoji="1" lang="ja-JP" altLang="en-US" smtClean="0"/>
              <a:t>7</a:t>
            </a:fld>
            <a:endParaRPr kumimoji="1" lang="ja-JP" altLang="en-US" dirty="0"/>
          </a:p>
        </p:txBody>
      </p:sp>
      <p:grpSp>
        <p:nvGrpSpPr>
          <p:cNvPr id="2" name="グループ化 1">
            <a:extLst>
              <a:ext uri="{FF2B5EF4-FFF2-40B4-BE49-F238E27FC236}">
                <a16:creationId xmlns:a16="http://schemas.microsoft.com/office/drawing/2014/main" id="{4E17625E-3C18-4608-98F0-275C2CB510CB}"/>
              </a:ext>
            </a:extLst>
          </p:cNvPr>
          <p:cNvGrpSpPr/>
          <p:nvPr/>
        </p:nvGrpSpPr>
        <p:grpSpPr>
          <a:xfrm>
            <a:off x="111710" y="4750820"/>
            <a:ext cx="9682580" cy="1873740"/>
            <a:chOff x="240405" y="4112410"/>
            <a:chExt cx="9425189" cy="2321523"/>
          </a:xfrm>
        </p:grpSpPr>
        <p:sp>
          <p:nvSpPr>
            <p:cNvPr id="33" name="角丸四角形 18">
              <a:extLst>
                <a:ext uri="{FF2B5EF4-FFF2-40B4-BE49-F238E27FC236}">
                  <a16:creationId xmlns:a16="http://schemas.microsoft.com/office/drawing/2014/main" id="{C533373A-F423-42E4-826A-24127B10270A}"/>
                </a:ext>
              </a:extLst>
            </p:cNvPr>
            <p:cNvSpPr/>
            <p:nvPr/>
          </p:nvSpPr>
          <p:spPr>
            <a:xfrm>
              <a:off x="240405" y="4586887"/>
              <a:ext cx="9425189" cy="1847046"/>
            </a:xfrm>
            <a:prstGeom prst="roundRect">
              <a:avLst/>
            </a:prstGeom>
            <a:ln/>
          </p:spPr>
          <p:style>
            <a:lnRef idx="2">
              <a:schemeClr val="accent6"/>
            </a:lnRef>
            <a:fillRef idx="1">
              <a:schemeClr val="lt1"/>
            </a:fillRef>
            <a:effectRef idx="0">
              <a:schemeClr val="accent6"/>
            </a:effectRef>
            <a:fontRef idx="minor">
              <a:schemeClr val="dk1"/>
            </a:fontRef>
          </p:style>
          <p:txBody>
            <a:bodyPr rtlCol="0" anchor="t" anchorCtr="0"/>
            <a:lstStyle/>
            <a:p>
              <a:r>
                <a:rPr lang="ja-JP" altLang="en-US" sz="1400" b="1" dirty="0">
                  <a:solidFill>
                    <a:schemeClr val="tx1"/>
                  </a:solidFill>
                  <a:latin typeface="Meiryo UI" panose="020B0604030504040204" pitchFamily="50" charset="-128"/>
                  <a:ea typeface="Meiryo UI" panose="020B0604030504040204" pitchFamily="50" charset="-128"/>
                </a:rPr>
                <a:t>○事前協議～協議完了（内諾）までは２ヶ月程度要することが多いため、計画的にご相談ください。</a:t>
              </a:r>
              <a:br>
                <a:rPr lang="en-US" altLang="ja-JP" sz="1400" b="1" dirty="0">
                  <a:solidFill>
                    <a:schemeClr val="tx1"/>
                  </a:solidFill>
                  <a:latin typeface="Meiryo UI" panose="020B0604030504040204" pitchFamily="50" charset="-128"/>
                  <a:ea typeface="Meiryo UI" panose="020B0604030504040204" pitchFamily="50" charset="-128"/>
                </a:rPr>
              </a:br>
              <a:r>
                <a:rPr lang="ja-JP" altLang="en-US" sz="1400" b="1" dirty="0">
                  <a:solidFill>
                    <a:schemeClr val="tx1"/>
                  </a:solidFill>
                  <a:latin typeface="Meiryo UI" panose="020B0604030504040204" pitchFamily="50" charset="-128"/>
                  <a:ea typeface="Meiryo UI" panose="020B0604030504040204" pitchFamily="50" charset="-128"/>
                </a:rPr>
                <a:t>○協議完了（内諾）後に改定後の授業料について、学校</a:t>
              </a:r>
              <a:r>
                <a:rPr lang="en-US" altLang="ja-JP" sz="1400" b="1" dirty="0">
                  <a:solidFill>
                    <a:schemeClr val="tx1"/>
                  </a:solidFill>
                  <a:latin typeface="Meiryo UI" panose="020B0604030504040204" pitchFamily="50" charset="-128"/>
                  <a:ea typeface="Meiryo UI" panose="020B0604030504040204" pitchFamily="50" charset="-128"/>
                </a:rPr>
                <a:t>HP</a:t>
              </a:r>
              <a:r>
                <a:rPr lang="ja-JP" altLang="en-US" sz="1400" b="1" dirty="0">
                  <a:solidFill>
                    <a:schemeClr val="tx1"/>
                  </a:solidFill>
                  <a:latin typeface="Meiryo UI" panose="020B0604030504040204" pitchFamily="50" charset="-128"/>
                  <a:ea typeface="Meiryo UI" panose="020B0604030504040204" pitchFamily="50" charset="-128"/>
                </a:rPr>
                <a:t>や募集要項等での公表を可とします。</a:t>
              </a:r>
              <a:br>
                <a:rPr lang="en-US" altLang="ja-JP" sz="1400" b="1" dirty="0">
                  <a:solidFill>
                    <a:schemeClr val="tx1"/>
                  </a:solidFill>
                  <a:latin typeface="Meiryo UI" panose="020B0604030504040204" pitchFamily="50" charset="-128"/>
                  <a:ea typeface="Meiryo UI" panose="020B0604030504040204" pitchFamily="50" charset="-128"/>
                </a:rPr>
              </a:br>
              <a:r>
                <a:rPr lang="en-US" altLang="ja-JP" sz="1400" b="1" dirty="0">
                  <a:solidFill>
                    <a:schemeClr val="tx1"/>
                  </a:solidFill>
                  <a:latin typeface="Meiryo UI" panose="020B0604030504040204" pitchFamily="50" charset="-128"/>
                  <a:ea typeface="Meiryo UI" panose="020B0604030504040204" pitchFamily="50" charset="-128"/>
                </a:rPr>
                <a:t>  ※</a:t>
              </a:r>
              <a:r>
                <a:rPr lang="ja-JP" altLang="en-US" sz="1400" b="1" dirty="0">
                  <a:solidFill>
                    <a:schemeClr val="tx1"/>
                  </a:solidFill>
                  <a:latin typeface="Meiryo UI" panose="020B0604030504040204" pitchFamily="50" charset="-128"/>
                  <a:ea typeface="Meiryo UI" panose="020B0604030504040204" pitchFamily="50" charset="-128"/>
                </a:rPr>
                <a:t>所轄庁のルールがある場合はそちらに従ってください。</a:t>
              </a:r>
              <a:br>
                <a:rPr lang="en-US" altLang="ja-JP" sz="1400" b="1" dirty="0">
                  <a:solidFill>
                    <a:schemeClr val="tx1"/>
                  </a:solidFill>
                  <a:latin typeface="Meiryo UI" panose="020B0604030504040204" pitchFamily="50" charset="-128"/>
                  <a:ea typeface="Meiryo UI" panose="020B0604030504040204" pitchFamily="50" charset="-128"/>
                </a:rPr>
              </a:br>
              <a:r>
                <a:rPr lang="ja-JP" altLang="en-US" sz="1400" b="1" dirty="0">
                  <a:solidFill>
                    <a:schemeClr val="tx1"/>
                  </a:solidFill>
                  <a:latin typeface="Meiryo UI" panose="020B0604030504040204" pitchFamily="50" charset="-128"/>
                  <a:ea typeface="Meiryo UI" panose="020B0604030504040204" pitchFamily="50" charset="-128"/>
                </a:rPr>
                <a:t>　</a:t>
              </a:r>
              <a:r>
                <a:rPr lang="en-US" altLang="ja-JP" sz="1400" b="1" dirty="0">
                  <a:solidFill>
                    <a:schemeClr val="tx1"/>
                  </a:solidFill>
                  <a:latin typeface="Meiryo UI" panose="020B0604030504040204" pitchFamily="50" charset="-128"/>
                  <a:ea typeface="Meiryo UI" panose="020B0604030504040204" pitchFamily="50" charset="-128"/>
                </a:rPr>
                <a:t>※</a:t>
              </a:r>
              <a:r>
                <a:rPr lang="ja-JP" altLang="en-US" sz="1400" b="1" dirty="0">
                  <a:solidFill>
                    <a:schemeClr val="tx1"/>
                  </a:solidFill>
                  <a:latin typeface="Meiryo UI" panose="020B0604030504040204" pitchFamily="50" charset="-128"/>
                  <a:ea typeface="Meiryo UI" panose="020B0604030504040204" pitchFamily="50" charset="-128"/>
                </a:rPr>
                <a:t>広域通信制の高校については所轄庁の学則変更の認可を受ける必要があります。</a:t>
              </a:r>
              <a:br>
                <a:rPr lang="en-US" altLang="ja-JP" sz="1400" b="1" dirty="0">
                  <a:solidFill>
                    <a:schemeClr val="tx1"/>
                  </a:solidFill>
                  <a:latin typeface="Meiryo UI" panose="020B0604030504040204" pitchFamily="50" charset="-128"/>
                  <a:ea typeface="Meiryo UI" panose="020B0604030504040204" pitchFamily="50" charset="-128"/>
                </a:rPr>
              </a:br>
              <a:r>
                <a:rPr lang="ja-JP" altLang="en-US" sz="1400" b="1" dirty="0">
                  <a:solidFill>
                    <a:srgbClr val="FF0000"/>
                  </a:solidFill>
                  <a:latin typeface="Meiryo UI" panose="020B0604030504040204" pitchFamily="50" charset="-128"/>
                  <a:ea typeface="Meiryo UI" panose="020B0604030504040204" pitchFamily="50" charset="-128"/>
                </a:rPr>
                <a:t>　</a:t>
              </a:r>
              <a:r>
                <a:rPr lang="en-US" altLang="ja-JP" sz="1400" b="1" dirty="0">
                  <a:solidFill>
                    <a:schemeClr val="tx1"/>
                  </a:solidFill>
                  <a:latin typeface="Meiryo UI" panose="020B0604030504040204" pitchFamily="50" charset="-128"/>
                  <a:ea typeface="Meiryo UI" panose="020B0604030504040204" pitchFamily="50" charset="-128"/>
                </a:rPr>
                <a:t>※</a:t>
              </a:r>
              <a:r>
                <a:rPr lang="ja-JP" altLang="en-US" sz="1400" b="1" dirty="0">
                  <a:solidFill>
                    <a:schemeClr val="tx1"/>
                  </a:solidFill>
                  <a:latin typeface="Meiryo UI" panose="020B0604030504040204" pitchFamily="50" charset="-128"/>
                  <a:ea typeface="Meiryo UI" panose="020B0604030504040204" pitchFamily="50" charset="-128"/>
                </a:rPr>
                <a:t>大阪府の授業料改定が認められても、所轄庁の認可が下りない場合も想定されますのでご留意ください。</a:t>
              </a:r>
              <a:endParaRPr lang="en-US" altLang="ja-JP" sz="1400" b="1" dirty="0">
                <a:solidFill>
                  <a:schemeClr val="tx1"/>
                </a:solidFill>
                <a:latin typeface="Meiryo UI" panose="020B0604030504040204" pitchFamily="50" charset="-128"/>
                <a:ea typeface="Meiryo UI" panose="020B0604030504040204" pitchFamily="50" charset="-128"/>
              </a:endParaRPr>
            </a:p>
            <a:p>
              <a:r>
                <a:rPr lang="ja-JP" altLang="en-US" sz="1400" b="1" dirty="0">
                  <a:solidFill>
                    <a:srgbClr val="FF0000"/>
                  </a:solidFill>
                  <a:latin typeface="Meiryo UI" panose="020B0604030504040204" pitchFamily="50" charset="-128"/>
                  <a:ea typeface="Meiryo UI" panose="020B0604030504040204" pitchFamily="50" charset="-128"/>
                </a:rPr>
                <a:t>　</a:t>
              </a:r>
              <a:r>
                <a:rPr lang="en-US" altLang="ja-JP" sz="1400" b="1" dirty="0">
                  <a:solidFill>
                    <a:srgbClr val="FF0000"/>
                  </a:solidFill>
                  <a:latin typeface="Meiryo UI" panose="020B0604030504040204" pitchFamily="50" charset="-128"/>
                  <a:ea typeface="Meiryo UI" panose="020B0604030504040204" pitchFamily="50" charset="-128"/>
                </a:rPr>
                <a:t>※</a:t>
              </a:r>
              <a:r>
                <a:rPr lang="ja-JP" altLang="en-US" sz="1400" b="1" dirty="0">
                  <a:solidFill>
                    <a:srgbClr val="FF0000"/>
                  </a:solidFill>
                  <a:latin typeface="Meiryo UI" panose="020B0604030504040204" pitchFamily="50" charset="-128"/>
                  <a:ea typeface="Meiryo UI" panose="020B0604030504040204" pitchFamily="50" charset="-128"/>
                </a:rPr>
                <a:t>大阪府と協議せず授業料を改定した場合は、改定後の授業料に基づく授業料支援補助金の交付は認められません。</a:t>
              </a:r>
              <a:endParaRPr lang="en-US" altLang="ja-JP" sz="1400" b="1" dirty="0">
                <a:solidFill>
                  <a:srgbClr val="FF0000"/>
                </a:solidFill>
                <a:latin typeface="Meiryo UI" panose="020B0604030504040204" pitchFamily="50" charset="-128"/>
                <a:ea typeface="Meiryo UI" panose="020B0604030504040204" pitchFamily="50" charset="-128"/>
              </a:endParaRPr>
            </a:p>
            <a:p>
              <a:pPr>
                <a:spcBef>
                  <a:spcPts val="1200"/>
                </a:spcBef>
                <a:spcAft>
                  <a:spcPts val="1200"/>
                </a:spcAft>
              </a:pPr>
              <a:endParaRPr lang="en-US" altLang="ja-JP" sz="1400" b="1" dirty="0">
                <a:solidFill>
                  <a:schemeClr val="tx1"/>
                </a:solidFill>
                <a:highlight>
                  <a:srgbClr val="00FFFF"/>
                </a:highlight>
                <a:latin typeface="Meiryo UI" panose="020B0604030504040204" pitchFamily="50" charset="-128"/>
                <a:ea typeface="Meiryo UI" panose="020B0604030504040204" pitchFamily="50" charset="-128"/>
              </a:endParaRPr>
            </a:p>
            <a:p>
              <a:pPr>
                <a:spcBef>
                  <a:spcPts val="1200"/>
                </a:spcBef>
                <a:spcAft>
                  <a:spcPts val="1200"/>
                </a:spcAft>
              </a:pPr>
              <a:endParaRPr lang="en-US" altLang="ja-JP" sz="1400" b="1" dirty="0">
                <a:solidFill>
                  <a:schemeClr val="tx1"/>
                </a:solidFill>
                <a:latin typeface="Meiryo UI" panose="020B0604030504040204" pitchFamily="50" charset="-128"/>
                <a:ea typeface="Meiryo UI" panose="020B0604030504040204" pitchFamily="50" charset="-128"/>
              </a:endParaRPr>
            </a:p>
            <a:p>
              <a:pPr>
                <a:spcBef>
                  <a:spcPts val="1200"/>
                </a:spcBef>
                <a:spcAft>
                  <a:spcPts val="1200"/>
                </a:spcAft>
              </a:pPr>
              <a:endParaRPr lang="en-US" altLang="ja-JP" sz="1400" b="1" dirty="0">
                <a:solidFill>
                  <a:schemeClr val="tx1"/>
                </a:solidFill>
                <a:latin typeface="Meiryo UI" panose="020B0604030504040204" pitchFamily="50" charset="-128"/>
                <a:ea typeface="Meiryo UI" panose="020B0604030504040204" pitchFamily="50" charset="-128"/>
              </a:endParaRPr>
            </a:p>
          </p:txBody>
        </p:sp>
        <p:sp>
          <p:nvSpPr>
            <p:cNvPr id="34" name="四角形: 角を丸くする 33">
              <a:extLst>
                <a:ext uri="{FF2B5EF4-FFF2-40B4-BE49-F238E27FC236}">
                  <a16:creationId xmlns:a16="http://schemas.microsoft.com/office/drawing/2014/main" id="{15338647-DA07-4896-8B08-EAEAC13EB1BC}"/>
                </a:ext>
              </a:extLst>
            </p:cNvPr>
            <p:cNvSpPr/>
            <p:nvPr/>
          </p:nvSpPr>
          <p:spPr>
            <a:xfrm>
              <a:off x="446311" y="4112410"/>
              <a:ext cx="1967593" cy="481690"/>
            </a:xfrm>
            <a:prstGeom prst="roundRect">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rgbClr val="FF0000"/>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注意事項</a:t>
              </a:r>
              <a:endParaRPr kumimoji="1" lang="ja-JP" altLang="en-US" sz="1600" dirty="0">
                <a:solidFill>
                  <a:srgbClr val="FF0000"/>
                </a:solidFill>
              </a:endParaRPr>
            </a:p>
          </p:txBody>
        </p:sp>
      </p:grpSp>
      <p:sp>
        <p:nvSpPr>
          <p:cNvPr id="17" name="フローチャート: 組合せ 16">
            <a:extLst>
              <a:ext uri="{FF2B5EF4-FFF2-40B4-BE49-F238E27FC236}">
                <a16:creationId xmlns:a16="http://schemas.microsoft.com/office/drawing/2014/main" id="{FC72BCD1-24C6-4282-804D-DCD5BB452C94}"/>
              </a:ext>
            </a:extLst>
          </p:cNvPr>
          <p:cNvSpPr/>
          <p:nvPr/>
        </p:nvSpPr>
        <p:spPr>
          <a:xfrm>
            <a:off x="2391311" y="3660706"/>
            <a:ext cx="623354" cy="252000"/>
          </a:xfrm>
          <a:prstGeom prst="flowChartMerg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 name="グループ化 11">
            <a:extLst>
              <a:ext uri="{FF2B5EF4-FFF2-40B4-BE49-F238E27FC236}">
                <a16:creationId xmlns:a16="http://schemas.microsoft.com/office/drawing/2014/main" id="{E96C2600-2931-430D-94A6-6B30465391B9}"/>
              </a:ext>
            </a:extLst>
          </p:cNvPr>
          <p:cNvGrpSpPr/>
          <p:nvPr/>
        </p:nvGrpSpPr>
        <p:grpSpPr>
          <a:xfrm>
            <a:off x="1095097" y="1983958"/>
            <a:ext cx="8318131" cy="1646729"/>
            <a:chOff x="942717" y="2522844"/>
            <a:chExt cx="8604760" cy="1759983"/>
          </a:xfrm>
        </p:grpSpPr>
        <p:sp>
          <p:nvSpPr>
            <p:cNvPr id="23" name="楕円 22">
              <a:extLst>
                <a:ext uri="{FF2B5EF4-FFF2-40B4-BE49-F238E27FC236}">
                  <a16:creationId xmlns:a16="http://schemas.microsoft.com/office/drawing/2014/main" id="{673B48FB-0B9F-40E3-BDB9-BB6C918E95BA}"/>
                </a:ext>
              </a:extLst>
            </p:cNvPr>
            <p:cNvSpPr>
              <a:spLocks noChangeAspect="1"/>
            </p:cNvSpPr>
            <p:nvPr/>
          </p:nvSpPr>
          <p:spPr>
            <a:xfrm>
              <a:off x="942717" y="2533821"/>
              <a:ext cx="513000" cy="513000"/>
            </a:xfrm>
            <a:prstGeom prst="ellipse">
              <a:avLst/>
            </a:prstGeom>
            <a:ln w="19050">
              <a:solidFill>
                <a:schemeClr val="accent5"/>
              </a:solidFill>
            </a:ln>
          </p:spPr>
          <p:style>
            <a:lnRef idx="1">
              <a:schemeClr val="accent1"/>
            </a:lnRef>
            <a:fillRef idx="2">
              <a:schemeClr val="accent1"/>
            </a:fillRef>
            <a:effectRef idx="1">
              <a:schemeClr val="accent1"/>
            </a:effectRef>
            <a:fontRef idx="minor">
              <a:schemeClr val="dk1"/>
            </a:fontRef>
          </p:style>
          <p:txBody>
            <a:bodyPr lIns="36000" tIns="36000" rIns="36000" bIns="36000" rtlCol="0" anchor="ctr"/>
            <a:lstStyle/>
            <a:p>
              <a:pPr algn="ctr"/>
              <a:r>
                <a:rPr kumimoji="1" lang="ja-JP" altLang="en-US" sz="1100" dirty="0">
                  <a:latin typeface="Meiryo UI" panose="020B0604030504040204" pitchFamily="50" charset="-128"/>
                  <a:ea typeface="Meiryo UI" panose="020B0604030504040204" pitchFamily="50" charset="-128"/>
                </a:rPr>
                <a:t>学校</a:t>
              </a:r>
            </a:p>
          </p:txBody>
        </p:sp>
        <p:sp>
          <p:nvSpPr>
            <p:cNvPr id="24" name="楕円 23">
              <a:extLst>
                <a:ext uri="{FF2B5EF4-FFF2-40B4-BE49-F238E27FC236}">
                  <a16:creationId xmlns:a16="http://schemas.microsoft.com/office/drawing/2014/main" id="{A2BB4E93-D402-4E8D-8819-9AD4ED4EE06A}"/>
                </a:ext>
              </a:extLst>
            </p:cNvPr>
            <p:cNvSpPr>
              <a:spLocks noChangeAspect="1"/>
            </p:cNvSpPr>
            <p:nvPr/>
          </p:nvSpPr>
          <p:spPr>
            <a:xfrm>
              <a:off x="2347699" y="3734628"/>
              <a:ext cx="513110" cy="513110"/>
            </a:xfrm>
            <a:prstGeom prst="ellipse">
              <a:avLst/>
            </a:prstGeom>
            <a:solidFill>
              <a:schemeClr val="accent6">
                <a:lumMod val="40000"/>
                <a:lumOff val="60000"/>
              </a:schemeClr>
            </a:solidFill>
            <a:ln>
              <a:solidFill>
                <a:schemeClr val="accent6"/>
              </a:solidFill>
            </a:ln>
          </p:spPr>
          <p:style>
            <a:lnRef idx="1">
              <a:schemeClr val="accent4"/>
            </a:lnRef>
            <a:fillRef idx="2">
              <a:schemeClr val="accent4"/>
            </a:fillRef>
            <a:effectRef idx="1">
              <a:schemeClr val="accent4"/>
            </a:effectRef>
            <a:fontRef idx="minor">
              <a:schemeClr val="dk1"/>
            </a:fontRef>
          </p:style>
          <p:txBody>
            <a:bodyPr lIns="36000" tIns="36000" rIns="36000" bIns="36000"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大阪府</a:t>
              </a:r>
            </a:p>
          </p:txBody>
        </p:sp>
        <p:sp>
          <p:nvSpPr>
            <p:cNvPr id="25" name="楕円 24">
              <a:extLst>
                <a:ext uri="{FF2B5EF4-FFF2-40B4-BE49-F238E27FC236}">
                  <a16:creationId xmlns:a16="http://schemas.microsoft.com/office/drawing/2014/main" id="{EEBDAF4C-1072-4724-BA0C-D9F5CD4EEF74}"/>
                </a:ext>
              </a:extLst>
            </p:cNvPr>
            <p:cNvSpPr>
              <a:spLocks noChangeAspect="1"/>
            </p:cNvSpPr>
            <p:nvPr/>
          </p:nvSpPr>
          <p:spPr>
            <a:xfrm>
              <a:off x="2322737" y="2533821"/>
              <a:ext cx="513110" cy="513110"/>
            </a:xfrm>
            <a:prstGeom prst="ellipse">
              <a:avLst/>
            </a:prstGeom>
            <a:ln w="19050">
              <a:solidFill>
                <a:schemeClr val="accent5"/>
              </a:solidFill>
            </a:ln>
          </p:spPr>
          <p:style>
            <a:lnRef idx="1">
              <a:schemeClr val="accent1"/>
            </a:lnRef>
            <a:fillRef idx="2">
              <a:schemeClr val="accent1"/>
            </a:fillRef>
            <a:effectRef idx="1">
              <a:schemeClr val="accent1"/>
            </a:effectRef>
            <a:fontRef idx="minor">
              <a:schemeClr val="dk1"/>
            </a:fontRef>
          </p:style>
          <p:txBody>
            <a:bodyPr lIns="36000" tIns="36000" rIns="36000" bIns="36000" rtlCol="0" anchor="ctr"/>
            <a:lstStyle/>
            <a:p>
              <a:pPr algn="ctr"/>
              <a:r>
                <a:rPr kumimoji="1" lang="ja-JP" altLang="en-US" sz="1100" dirty="0">
                  <a:latin typeface="Meiryo UI" panose="020B0604030504040204" pitchFamily="50" charset="-128"/>
                  <a:ea typeface="Meiryo UI" panose="020B0604030504040204" pitchFamily="50" charset="-128"/>
                </a:rPr>
                <a:t>学校</a:t>
              </a:r>
            </a:p>
          </p:txBody>
        </p:sp>
        <p:sp>
          <p:nvSpPr>
            <p:cNvPr id="27" name="楕円 26">
              <a:extLst>
                <a:ext uri="{FF2B5EF4-FFF2-40B4-BE49-F238E27FC236}">
                  <a16:creationId xmlns:a16="http://schemas.microsoft.com/office/drawing/2014/main" id="{C5FC7F43-DDC1-436D-ADC7-295E577A6EC0}"/>
                </a:ext>
              </a:extLst>
            </p:cNvPr>
            <p:cNvSpPr>
              <a:spLocks noChangeAspect="1"/>
            </p:cNvSpPr>
            <p:nvPr/>
          </p:nvSpPr>
          <p:spPr>
            <a:xfrm>
              <a:off x="3616257" y="2540091"/>
              <a:ext cx="513000" cy="513000"/>
            </a:xfrm>
            <a:prstGeom prst="ellipse">
              <a:avLst/>
            </a:prstGeom>
            <a:ln w="19050">
              <a:solidFill>
                <a:schemeClr val="accent5"/>
              </a:solidFill>
            </a:ln>
          </p:spPr>
          <p:style>
            <a:lnRef idx="1">
              <a:schemeClr val="accent1"/>
            </a:lnRef>
            <a:fillRef idx="2">
              <a:schemeClr val="accent1"/>
            </a:fillRef>
            <a:effectRef idx="1">
              <a:schemeClr val="accent1"/>
            </a:effectRef>
            <a:fontRef idx="minor">
              <a:schemeClr val="dk1"/>
            </a:fontRef>
          </p:style>
          <p:txBody>
            <a:bodyPr lIns="36000" tIns="36000" rIns="36000" bIns="36000" rtlCol="0" anchor="ctr"/>
            <a:lstStyle/>
            <a:p>
              <a:pPr algn="ctr"/>
              <a:r>
                <a:rPr kumimoji="1" lang="ja-JP" altLang="en-US" sz="1050" dirty="0">
                  <a:latin typeface="Meiryo UI" panose="020B0604030504040204" pitchFamily="50" charset="-128"/>
                  <a:ea typeface="Meiryo UI" panose="020B0604030504040204" pitchFamily="50" charset="-128"/>
                </a:rPr>
                <a:t>学</a:t>
              </a:r>
              <a:endParaRPr kumimoji="1" lang="en-US" altLang="ja-JP" sz="1050" dirty="0">
                <a:latin typeface="Meiryo UI" panose="020B0604030504040204" pitchFamily="50" charset="-128"/>
                <a:ea typeface="Meiryo UI" panose="020B0604030504040204" pitchFamily="50" charset="-128"/>
              </a:endParaRPr>
            </a:p>
            <a:p>
              <a:pPr algn="ctr"/>
              <a:r>
                <a:rPr kumimoji="1" lang="ja-JP" altLang="en-US" sz="1050" dirty="0">
                  <a:latin typeface="Meiryo UI" panose="020B0604030504040204" pitchFamily="50" charset="-128"/>
                  <a:ea typeface="Meiryo UI" panose="020B0604030504040204" pitchFamily="50" charset="-128"/>
                </a:rPr>
                <a:t>校</a:t>
              </a:r>
            </a:p>
          </p:txBody>
        </p:sp>
        <p:sp>
          <p:nvSpPr>
            <p:cNvPr id="28" name="楕円 27">
              <a:extLst>
                <a:ext uri="{FF2B5EF4-FFF2-40B4-BE49-F238E27FC236}">
                  <a16:creationId xmlns:a16="http://schemas.microsoft.com/office/drawing/2014/main" id="{C0DC32BE-0DF9-4AB4-AF07-38B94223693A}"/>
                </a:ext>
              </a:extLst>
            </p:cNvPr>
            <p:cNvSpPr>
              <a:spLocks noChangeAspect="1"/>
            </p:cNvSpPr>
            <p:nvPr/>
          </p:nvSpPr>
          <p:spPr>
            <a:xfrm>
              <a:off x="4297777" y="3745946"/>
              <a:ext cx="513000" cy="513000"/>
            </a:xfrm>
            <a:prstGeom prst="ellipse">
              <a:avLst/>
            </a:prstGeom>
            <a:solidFill>
              <a:schemeClr val="accent6">
                <a:lumMod val="40000"/>
                <a:lumOff val="60000"/>
              </a:schemeClr>
            </a:solidFill>
            <a:ln>
              <a:solidFill>
                <a:schemeClr val="accent6"/>
              </a:solidFill>
            </a:ln>
          </p:spPr>
          <p:style>
            <a:lnRef idx="1">
              <a:schemeClr val="accent4"/>
            </a:lnRef>
            <a:fillRef idx="2">
              <a:schemeClr val="accent4"/>
            </a:fillRef>
            <a:effectRef idx="1">
              <a:schemeClr val="accent4"/>
            </a:effectRef>
            <a:fontRef idx="minor">
              <a:schemeClr val="dk1"/>
            </a:fontRef>
          </p:style>
          <p:txBody>
            <a:bodyPr lIns="36000" tIns="36000" rIns="36000" bIns="36000" rtlCol="0" anchor="ctr"/>
            <a:lstStyle/>
            <a:p>
              <a:pPr algn="ctr"/>
              <a:r>
                <a:rPr kumimoji="1" lang="ja-JP" altLang="en-US" sz="1050" dirty="0">
                  <a:solidFill>
                    <a:schemeClr val="tx1"/>
                  </a:solidFill>
                  <a:latin typeface="Meiryo UI" panose="020B0604030504040204" pitchFamily="50" charset="-128"/>
                  <a:ea typeface="Meiryo UI" panose="020B0604030504040204" pitchFamily="50" charset="-128"/>
                </a:rPr>
                <a:t>大</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ja-JP" altLang="en-US" sz="1050" dirty="0">
                  <a:solidFill>
                    <a:schemeClr val="tx1"/>
                  </a:solidFill>
                  <a:latin typeface="Meiryo UI" panose="020B0604030504040204" pitchFamily="50" charset="-128"/>
                  <a:ea typeface="Meiryo UI" panose="020B0604030504040204" pitchFamily="50" charset="-128"/>
                </a:rPr>
                <a:t>阪</a:t>
              </a:r>
              <a:endParaRPr kumimoji="1" lang="en-US" altLang="ja-JP" sz="1050" dirty="0">
                <a:solidFill>
                  <a:schemeClr val="tx1"/>
                </a:solidFill>
                <a:latin typeface="Meiryo UI" panose="020B0604030504040204" pitchFamily="50" charset="-128"/>
                <a:ea typeface="Meiryo UI" panose="020B0604030504040204" pitchFamily="50" charset="-128"/>
              </a:endParaRPr>
            </a:p>
            <a:p>
              <a:pPr algn="ctr"/>
              <a:r>
                <a:rPr kumimoji="1" lang="ja-JP" altLang="en-US" sz="1050" dirty="0">
                  <a:solidFill>
                    <a:schemeClr val="tx1"/>
                  </a:solidFill>
                  <a:latin typeface="Meiryo UI" panose="020B0604030504040204" pitchFamily="50" charset="-128"/>
                  <a:ea typeface="Meiryo UI" panose="020B0604030504040204" pitchFamily="50" charset="-128"/>
                </a:rPr>
                <a:t>府</a:t>
              </a:r>
            </a:p>
          </p:txBody>
        </p:sp>
        <p:sp>
          <p:nvSpPr>
            <p:cNvPr id="31" name="楕円 30">
              <a:extLst>
                <a:ext uri="{FF2B5EF4-FFF2-40B4-BE49-F238E27FC236}">
                  <a16:creationId xmlns:a16="http://schemas.microsoft.com/office/drawing/2014/main" id="{E791B07A-E02B-4B25-9017-F5FFF38DD0D8}"/>
                </a:ext>
              </a:extLst>
            </p:cNvPr>
            <p:cNvSpPr>
              <a:spLocks noChangeAspect="1"/>
            </p:cNvSpPr>
            <p:nvPr/>
          </p:nvSpPr>
          <p:spPr>
            <a:xfrm>
              <a:off x="9034477" y="3769827"/>
              <a:ext cx="513000" cy="513000"/>
            </a:xfrm>
            <a:prstGeom prst="ellipse">
              <a:avLst/>
            </a:prstGeom>
            <a:solidFill>
              <a:schemeClr val="accent6">
                <a:lumMod val="40000"/>
                <a:lumOff val="60000"/>
              </a:schemeClr>
            </a:solidFill>
            <a:ln>
              <a:solidFill>
                <a:schemeClr val="accent6"/>
              </a:solidFill>
            </a:ln>
          </p:spPr>
          <p:style>
            <a:lnRef idx="1">
              <a:schemeClr val="accent4"/>
            </a:lnRef>
            <a:fillRef idx="2">
              <a:schemeClr val="accent4"/>
            </a:fillRef>
            <a:effectRef idx="1">
              <a:schemeClr val="accent4"/>
            </a:effectRef>
            <a:fontRef idx="minor">
              <a:schemeClr val="dk1"/>
            </a:fontRef>
          </p:style>
          <p:txBody>
            <a:bodyPr lIns="36000" tIns="36000" rIns="36000" bIns="36000"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大阪府</a:t>
              </a:r>
            </a:p>
          </p:txBody>
        </p:sp>
        <p:sp>
          <p:nvSpPr>
            <p:cNvPr id="21" name="楕円 20">
              <a:extLst>
                <a:ext uri="{FF2B5EF4-FFF2-40B4-BE49-F238E27FC236}">
                  <a16:creationId xmlns:a16="http://schemas.microsoft.com/office/drawing/2014/main" id="{C168CD9B-7014-492A-8E34-EB0682C42512}"/>
                </a:ext>
              </a:extLst>
            </p:cNvPr>
            <p:cNvSpPr>
              <a:spLocks noChangeAspect="1"/>
            </p:cNvSpPr>
            <p:nvPr/>
          </p:nvSpPr>
          <p:spPr>
            <a:xfrm>
              <a:off x="7654237" y="2522844"/>
              <a:ext cx="513000" cy="513000"/>
            </a:xfrm>
            <a:prstGeom prst="ellipse">
              <a:avLst/>
            </a:prstGeom>
            <a:ln w="19050">
              <a:solidFill>
                <a:schemeClr val="accent5"/>
              </a:solidFill>
            </a:ln>
          </p:spPr>
          <p:style>
            <a:lnRef idx="1">
              <a:schemeClr val="accent1"/>
            </a:lnRef>
            <a:fillRef idx="2">
              <a:schemeClr val="accent1"/>
            </a:fillRef>
            <a:effectRef idx="1">
              <a:schemeClr val="accent1"/>
            </a:effectRef>
            <a:fontRef idx="minor">
              <a:schemeClr val="dk1"/>
            </a:fontRef>
          </p:style>
          <p:txBody>
            <a:bodyPr lIns="36000" tIns="36000" rIns="36000" bIns="36000" rtlCol="0" anchor="ctr"/>
            <a:lstStyle/>
            <a:p>
              <a:pPr algn="ctr"/>
              <a:r>
                <a:rPr kumimoji="1" lang="ja-JP" altLang="en-US" sz="1100" dirty="0">
                  <a:latin typeface="Meiryo UI" panose="020B0604030504040204" pitchFamily="50" charset="-128"/>
                  <a:ea typeface="Meiryo UI" panose="020B0604030504040204" pitchFamily="50" charset="-128"/>
                </a:rPr>
                <a:t>学校</a:t>
              </a:r>
            </a:p>
          </p:txBody>
        </p:sp>
        <p:sp>
          <p:nvSpPr>
            <p:cNvPr id="29" name="楕円 28">
              <a:extLst>
                <a:ext uri="{FF2B5EF4-FFF2-40B4-BE49-F238E27FC236}">
                  <a16:creationId xmlns:a16="http://schemas.microsoft.com/office/drawing/2014/main" id="{DC4A100A-A6B8-4FEF-A16B-1E3DB0E4EBFF}"/>
                </a:ext>
              </a:extLst>
            </p:cNvPr>
            <p:cNvSpPr>
              <a:spLocks noChangeAspect="1"/>
            </p:cNvSpPr>
            <p:nvPr/>
          </p:nvSpPr>
          <p:spPr>
            <a:xfrm>
              <a:off x="9034367" y="2528119"/>
              <a:ext cx="513110" cy="513110"/>
            </a:xfrm>
            <a:prstGeom prst="ellipse">
              <a:avLst/>
            </a:prstGeom>
            <a:ln w="19050">
              <a:solidFill>
                <a:schemeClr val="accent5"/>
              </a:solidFill>
            </a:ln>
          </p:spPr>
          <p:style>
            <a:lnRef idx="1">
              <a:schemeClr val="accent1"/>
            </a:lnRef>
            <a:fillRef idx="2">
              <a:schemeClr val="accent1"/>
            </a:fillRef>
            <a:effectRef idx="1">
              <a:schemeClr val="accent1"/>
            </a:effectRef>
            <a:fontRef idx="minor">
              <a:schemeClr val="dk1"/>
            </a:fontRef>
          </p:style>
          <p:txBody>
            <a:bodyPr lIns="36000" tIns="36000" rIns="36000" bIns="36000" rtlCol="0" anchor="ctr"/>
            <a:lstStyle/>
            <a:p>
              <a:pPr algn="ctr"/>
              <a:r>
                <a:rPr kumimoji="1" lang="ja-JP" altLang="en-US" sz="1100" dirty="0">
                  <a:latin typeface="Meiryo UI" panose="020B0604030504040204" pitchFamily="50" charset="-128"/>
                  <a:ea typeface="Meiryo UI" panose="020B0604030504040204" pitchFamily="50" charset="-128"/>
                </a:rPr>
                <a:t>学校</a:t>
              </a:r>
            </a:p>
          </p:txBody>
        </p:sp>
        <p:sp>
          <p:nvSpPr>
            <p:cNvPr id="20" name="楕円 19">
              <a:extLst>
                <a:ext uri="{FF2B5EF4-FFF2-40B4-BE49-F238E27FC236}">
                  <a16:creationId xmlns:a16="http://schemas.microsoft.com/office/drawing/2014/main" id="{B1584ECA-3313-47AC-BDC9-D8EDC41DF347}"/>
                </a:ext>
              </a:extLst>
            </p:cNvPr>
            <p:cNvSpPr>
              <a:spLocks noChangeAspect="1"/>
            </p:cNvSpPr>
            <p:nvPr/>
          </p:nvSpPr>
          <p:spPr>
            <a:xfrm>
              <a:off x="6345682" y="3734628"/>
              <a:ext cx="513000" cy="513000"/>
            </a:xfrm>
            <a:prstGeom prst="ellipse">
              <a:avLst/>
            </a:prstGeom>
            <a:solidFill>
              <a:schemeClr val="accent6">
                <a:lumMod val="40000"/>
                <a:lumOff val="60000"/>
              </a:schemeClr>
            </a:solidFill>
            <a:ln>
              <a:solidFill>
                <a:schemeClr val="accent6"/>
              </a:solidFill>
            </a:ln>
          </p:spPr>
          <p:style>
            <a:lnRef idx="1">
              <a:schemeClr val="accent4"/>
            </a:lnRef>
            <a:fillRef idx="2">
              <a:schemeClr val="accent4"/>
            </a:fillRef>
            <a:effectRef idx="1">
              <a:schemeClr val="accent4"/>
            </a:effectRef>
            <a:fontRef idx="minor">
              <a:schemeClr val="dk1"/>
            </a:fontRef>
          </p:style>
          <p:txBody>
            <a:bodyPr lIns="36000" tIns="36000" rIns="36000" bIns="36000"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大阪府</a:t>
              </a:r>
            </a:p>
          </p:txBody>
        </p:sp>
      </p:grpSp>
      <p:sp>
        <p:nvSpPr>
          <p:cNvPr id="30" name="四角形: 角を丸くする 29">
            <a:extLst>
              <a:ext uri="{FF2B5EF4-FFF2-40B4-BE49-F238E27FC236}">
                <a16:creationId xmlns:a16="http://schemas.microsoft.com/office/drawing/2014/main" id="{30022617-B763-4CCD-8607-F9B884D0A1BD}"/>
              </a:ext>
            </a:extLst>
          </p:cNvPr>
          <p:cNvSpPr/>
          <p:nvPr/>
        </p:nvSpPr>
        <p:spPr>
          <a:xfrm>
            <a:off x="5916932" y="3937079"/>
            <a:ext cx="1550911" cy="437387"/>
          </a:xfrm>
          <a:prstGeom prst="roundRect">
            <a:avLst>
              <a:gd name="adj" fmla="val 12312"/>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b="1" dirty="0">
                <a:solidFill>
                  <a:schemeClr val="tx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・改定後の授業料の</a:t>
            </a:r>
            <a:endParaRPr kumimoji="1" lang="en-US" altLang="ja-JP" sz="1100" b="1" dirty="0">
              <a:solidFill>
                <a:schemeClr val="tx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a:p>
            <a:r>
              <a:rPr kumimoji="1" lang="ja-JP" altLang="en-US" sz="1100" b="1" dirty="0">
                <a:solidFill>
                  <a:schemeClr val="tx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　公表可</a:t>
            </a:r>
            <a:endParaRPr kumimoji="1" lang="en-US" altLang="ja-JP" sz="1100" b="1" dirty="0">
              <a:solidFill>
                <a:schemeClr val="tx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11" name="テキスト ボックス 10">
            <a:extLst>
              <a:ext uri="{FF2B5EF4-FFF2-40B4-BE49-F238E27FC236}">
                <a16:creationId xmlns:a16="http://schemas.microsoft.com/office/drawing/2014/main" id="{73BA0685-4B51-4D58-80E9-D90B08431BB4}"/>
              </a:ext>
            </a:extLst>
          </p:cNvPr>
          <p:cNvSpPr txBox="1"/>
          <p:nvPr/>
        </p:nvSpPr>
        <p:spPr>
          <a:xfrm>
            <a:off x="222501" y="1156364"/>
            <a:ext cx="578882" cy="870855"/>
          </a:xfrm>
          <a:prstGeom prst="roundRect">
            <a:avLst/>
          </a:prstGeom>
          <a:solidFill>
            <a:schemeClr val="accent2"/>
          </a:solidFill>
          <a:ln/>
        </p:spPr>
        <p:style>
          <a:lnRef idx="0">
            <a:schemeClr val="accent2"/>
          </a:lnRef>
          <a:fillRef idx="3">
            <a:schemeClr val="accent2"/>
          </a:fillRef>
          <a:effectRef idx="3">
            <a:schemeClr val="accent2"/>
          </a:effectRef>
          <a:fontRef idx="minor">
            <a:schemeClr val="lt1"/>
          </a:fontRef>
        </p:style>
        <p:txBody>
          <a:bodyPr vert="eaVert" wrap="square" rtlCol="0">
            <a:spAutoFit/>
          </a:bodyPr>
          <a:lstStyle/>
          <a:p>
            <a:r>
              <a:rPr kumimoji="1" lang="ja-JP" altLang="en-US" sz="1100" dirty="0">
                <a:latin typeface="Meiryo UI" panose="020B0604030504040204" pitchFamily="50" charset="-128"/>
                <a:ea typeface="Meiryo UI" panose="020B0604030504040204" pitchFamily="50" charset="-128"/>
              </a:rPr>
              <a:t>所轄府県庁との手続き</a:t>
            </a:r>
          </a:p>
        </p:txBody>
      </p:sp>
      <p:sp>
        <p:nvSpPr>
          <p:cNvPr id="39" name="テキスト ボックス 38">
            <a:extLst>
              <a:ext uri="{FF2B5EF4-FFF2-40B4-BE49-F238E27FC236}">
                <a16:creationId xmlns:a16="http://schemas.microsoft.com/office/drawing/2014/main" id="{0A2A563D-831D-4330-9692-186339F013F9}"/>
              </a:ext>
            </a:extLst>
          </p:cNvPr>
          <p:cNvSpPr txBox="1"/>
          <p:nvPr/>
        </p:nvSpPr>
        <p:spPr>
          <a:xfrm>
            <a:off x="233951" y="2464928"/>
            <a:ext cx="578882" cy="870855"/>
          </a:xfrm>
          <a:prstGeom prst="roundRect">
            <a:avLst/>
          </a:prstGeom>
          <a:ln/>
        </p:spPr>
        <p:style>
          <a:lnRef idx="0">
            <a:schemeClr val="accent5"/>
          </a:lnRef>
          <a:fillRef idx="3">
            <a:schemeClr val="accent5"/>
          </a:fillRef>
          <a:effectRef idx="3">
            <a:schemeClr val="accent5"/>
          </a:effectRef>
          <a:fontRef idx="minor">
            <a:schemeClr val="lt1"/>
          </a:fontRef>
        </p:style>
        <p:txBody>
          <a:bodyPr vert="eaVert" wrap="square" rtlCol="0">
            <a:spAutoFit/>
          </a:bodyPr>
          <a:lstStyle/>
          <a:p>
            <a:r>
              <a:rPr kumimoji="1" lang="ja-JP" altLang="en-US" sz="1100" dirty="0">
                <a:latin typeface="Meiryo UI" panose="020B0604030504040204" pitchFamily="50" charset="-128"/>
                <a:ea typeface="Meiryo UI" panose="020B0604030504040204" pitchFamily="50" charset="-128"/>
              </a:rPr>
              <a:t>大阪府との手続き</a:t>
            </a:r>
          </a:p>
        </p:txBody>
      </p:sp>
      <p:sp>
        <p:nvSpPr>
          <p:cNvPr id="43" name="楕円 42">
            <a:extLst>
              <a:ext uri="{FF2B5EF4-FFF2-40B4-BE49-F238E27FC236}">
                <a16:creationId xmlns:a16="http://schemas.microsoft.com/office/drawing/2014/main" id="{22011102-1F25-4AA3-BE95-0BF1967CDE38}"/>
              </a:ext>
            </a:extLst>
          </p:cNvPr>
          <p:cNvSpPr>
            <a:spLocks noChangeAspect="1"/>
          </p:cNvSpPr>
          <p:nvPr/>
        </p:nvSpPr>
        <p:spPr>
          <a:xfrm>
            <a:off x="5173500" y="784890"/>
            <a:ext cx="513110" cy="513110"/>
          </a:xfrm>
          <a:prstGeom prst="ellipse">
            <a:avLst/>
          </a:prstGeom>
          <a:solidFill>
            <a:schemeClr val="accent2">
              <a:lumMod val="20000"/>
              <a:lumOff val="80000"/>
            </a:schemeClr>
          </a:solidFill>
          <a:ln>
            <a:solidFill>
              <a:schemeClr val="accent2"/>
            </a:solidFill>
          </a:ln>
        </p:spPr>
        <p:style>
          <a:lnRef idx="1">
            <a:schemeClr val="accent6"/>
          </a:lnRef>
          <a:fillRef idx="2">
            <a:schemeClr val="accent6"/>
          </a:fillRef>
          <a:effectRef idx="1">
            <a:schemeClr val="accent6"/>
          </a:effectRef>
          <a:fontRef idx="minor">
            <a:schemeClr val="dk1"/>
          </a:fontRef>
        </p:style>
        <p:txBody>
          <a:bodyPr lIns="36000" tIns="36000" rIns="36000" bIns="36000"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他府県庁</a:t>
            </a:r>
          </a:p>
        </p:txBody>
      </p:sp>
      <p:sp>
        <p:nvSpPr>
          <p:cNvPr id="45" name="楕円 44">
            <a:extLst>
              <a:ext uri="{FF2B5EF4-FFF2-40B4-BE49-F238E27FC236}">
                <a16:creationId xmlns:a16="http://schemas.microsoft.com/office/drawing/2014/main" id="{32B4EDAF-F4E7-4BF3-972E-2F42022C4488}"/>
              </a:ext>
            </a:extLst>
          </p:cNvPr>
          <p:cNvSpPr>
            <a:spLocks noChangeAspect="1"/>
          </p:cNvSpPr>
          <p:nvPr/>
        </p:nvSpPr>
        <p:spPr>
          <a:xfrm>
            <a:off x="8809333" y="801076"/>
            <a:ext cx="513110" cy="513110"/>
          </a:xfrm>
          <a:prstGeom prst="ellipse">
            <a:avLst/>
          </a:prstGeom>
          <a:solidFill>
            <a:schemeClr val="accent2">
              <a:lumMod val="20000"/>
              <a:lumOff val="80000"/>
            </a:schemeClr>
          </a:solidFill>
          <a:ln>
            <a:solidFill>
              <a:schemeClr val="accent2"/>
            </a:solidFill>
          </a:ln>
        </p:spPr>
        <p:style>
          <a:lnRef idx="1">
            <a:schemeClr val="accent6"/>
          </a:lnRef>
          <a:fillRef idx="2">
            <a:schemeClr val="accent6"/>
          </a:fillRef>
          <a:effectRef idx="1">
            <a:schemeClr val="accent6"/>
          </a:effectRef>
          <a:fontRef idx="minor">
            <a:schemeClr val="dk1"/>
          </a:fontRef>
        </p:style>
        <p:txBody>
          <a:bodyPr lIns="36000" tIns="36000" rIns="36000" bIns="36000" rtlCol="0" anchor="ctr"/>
          <a:lstStyle/>
          <a:p>
            <a:pPr algn="ctr"/>
            <a:r>
              <a:rPr kumimoji="1" lang="ja-JP" altLang="en-US" sz="1100" dirty="0">
                <a:solidFill>
                  <a:schemeClr val="tx1"/>
                </a:solidFill>
                <a:latin typeface="Meiryo UI" panose="020B0604030504040204" pitchFamily="50" charset="-128"/>
                <a:ea typeface="Meiryo UI" panose="020B0604030504040204" pitchFamily="50" charset="-128"/>
              </a:rPr>
              <a:t>他府県庁</a:t>
            </a:r>
          </a:p>
        </p:txBody>
      </p:sp>
      <p:sp>
        <p:nvSpPr>
          <p:cNvPr id="4" name="吹き出し: 四角形 3">
            <a:extLst>
              <a:ext uri="{FF2B5EF4-FFF2-40B4-BE49-F238E27FC236}">
                <a16:creationId xmlns:a16="http://schemas.microsoft.com/office/drawing/2014/main" id="{11667ED0-0E03-45ED-B35E-36A7005B9D45}"/>
              </a:ext>
            </a:extLst>
          </p:cNvPr>
          <p:cNvSpPr/>
          <p:nvPr/>
        </p:nvSpPr>
        <p:spPr>
          <a:xfrm>
            <a:off x="323239" y="615534"/>
            <a:ext cx="4751050" cy="444460"/>
          </a:xfrm>
          <a:prstGeom prst="wedgeRectCallout">
            <a:avLst>
              <a:gd name="adj1" fmla="val -32659"/>
              <a:gd name="adj2" fmla="val 90110"/>
            </a:avLst>
          </a:prstGeom>
        </p:spPr>
        <p:style>
          <a:lnRef idx="2">
            <a:schemeClr val="accent6"/>
          </a:lnRef>
          <a:fillRef idx="1">
            <a:schemeClr val="lt1"/>
          </a:fillRef>
          <a:effectRef idx="0">
            <a:schemeClr val="accent6"/>
          </a:effectRef>
          <a:fontRef idx="minor">
            <a:schemeClr val="dk1"/>
          </a:fontRef>
        </p:style>
        <p:txBody>
          <a:bodyPr rtlCol="0" anchor="ctr"/>
          <a:lstStyle/>
          <a:p>
            <a:r>
              <a:rPr kumimoji="1" lang="ja-JP" altLang="en-US" sz="1200" b="1" dirty="0">
                <a:solidFill>
                  <a:schemeClr val="tx1"/>
                </a:solidFill>
              </a:rPr>
              <a:t>府外校については、授業料変更の際は</a:t>
            </a:r>
            <a:r>
              <a:rPr kumimoji="1" lang="en-US" altLang="ja-JP" sz="1200" b="1" dirty="0">
                <a:solidFill>
                  <a:srgbClr val="FF0000"/>
                </a:solidFill>
              </a:rPr>
              <a:t>『</a:t>
            </a:r>
            <a:r>
              <a:rPr kumimoji="1" lang="ja-JP" altLang="en-US" sz="1200" b="1" dirty="0">
                <a:solidFill>
                  <a:srgbClr val="FF0000"/>
                </a:solidFill>
              </a:rPr>
              <a:t>まずは所轄庁へ相談</a:t>
            </a:r>
            <a:r>
              <a:rPr kumimoji="1" lang="en-US" altLang="ja-JP" sz="1200" b="1" dirty="0">
                <a:solidFill>
                  <a:srgbClr val="FF0000"/>
                </a:solidFill>
              </a:rPr>
              <a:t>』</a:t>
            </a:r>
            <a:r>
              <a:rPr kumimoji="1" lang="ja-JP" altLang="en-US" sz="1200" b="1" dirty="0">
                <a:solidFill>
                  <a:schemeClr val="tx1"/>
                </a:solidFill>
              </a:rPr>
              <a:t>し、</a:t>
            </a:r>
            <a:br>
              <a:rPr kumimoji="1" lang="en-US" altLang="ja-JP" sz="1200" b="1" dirty="0">
                <a:solidFill>
                  <a:schemeClr val="tx1"/>
                </a:solidFill>
              </a:rPr>
            </a:br>
            <a:r>
              <a:rPr kumimoji="1" lang="ja-JP" altLang="en-US" sz="1200" b="1" dirty="0">
                <a:solidFill>
                  <a:schemeClr val="tx1"/>
                </a:solidFill>
              </a:rPr>
              <a:t>手続きのスケジュールを確認した上で大阪府へご相談ください。</a:t>
            </a:r>
          </a:p>
        </p:txBody>
      </p:sp>
      <p:sp>
        <p:nvSpPr>
          <p:cNvPr id="8" name="吹き出し: 四角形 7">
            <a:extLst>
              <a:ext uri="{FF2B5EF4-FFF2-40B4-BE49-F238E27FC236}">
                <a16:creationId xmlns:a16="http://schemas.microsoft.com/office/drawing/2014/main" id="{FF22D97D-7428-4D93-A33B-9B7FBD9FFAB9}"/>
              </a:ext>
            </a:extLst>
          </p:cNvPr>
          <p:cNvSpPr/>
          <p:nvPr/>
        </p:nvSpPr>
        <p:spPr>
          <a:xfrm>
            <a:off x="7666148" y="3720103"/>
            <a:ext cx="2191482" cy="1181708"/>
          </a:xfrm>
          <a:prstGeom prst="wedgeRectCallout">
            <a:avLst>
              <a:gd name="adj1" fmla="val -63155"/>
              <a:gd name="adj2" fmla="val -15921"/>
            </a:avLst>
          </a:prstGeom>
          <a:ln w="38100"/>
        </p:spPr>
        <p:style>
          <a:lnRef idx="2">
            <a:schemeClr val="accent6"/>
          </a:lnRef>
          <a:fillRef idx="1">
            <a:schemeClr val="lt1"/>
          </a:fillRef>
          <a:effectRef idx="0">
            <a:schemeClr val="accent6"/>
          </a:effectRef>
          <a:fontRef idx="minor">
            <a:schemeClr val="dk1"/>
          </a:fontRef>
        </p:style>
        <p:txBody>
          <a:bodyPr rtlCol="0" anchor="ctr"/>
          <a:lstStyle/>
          <a:p>
            <a:r>
              <a:rPr kumimoji="1" lang="en-US" altLang="ja-JP" sz="1600" b="1" dirty="0">
                <a:solidFill>
                  <a:srgbClr val="FF0000"/>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a:t>
            </a:r>
            <a:r>
              <a:rPr kumimoji="1" lang="ja-JP" altLang="en-US" sz="1600" b="1" dirty="0">
                <a:solidFill>
                  <a:srgbClr val="FF0000"/>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公表時期について、所轄庁より別途指示がある場合はそちらに従ってください。</a:t>
            </a:r>
            <a:endParaRPr kumimoji="1" lang="en-US" altLang="ja-JP" sz="1600" b="1" dirty="0">
              <a:solidFill>
                <a:srgbClr val="FF0000"/>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7" name="テキスト ボックス 6">
            <a:extLst>
              <a:ext uri="{FF2B5EF4-FFF2-40B4-BE49-F238E27FC236}">
                <a16:creationId xmlns:a16="http://schemas.microsoft.com/office/drawing/2014/main" id="{948E1859-A069-4C66-9ACD-1EAB7C13EE00}"/>
              </a:ext>
            </a:extLst>
          </p:cNvPr>
          <p:cNvSpPr txBox="1"/>
          <p:nvPr/>
        </p:nvSpPr>
        <p:spPr>
          <a:xfrm>
            <a:off x="9592235" y="1285539"/>
            <a:ext cx="254985" cy="646331"/>
          </a:xfrm>
          <a:prstGeom prst="rect">
            <a:avLst/>
          </a:prstGeom>
          <a:solidFill>
            <a:schemeClr val="bg1"/>
          </a:solidFill>
          <a:ln>
            <a:solidFill>
              <a:srgbClr val="C00000"/>
            </a:solidFill>
          </a:ln>
        </p:spPr>
        <p:txBody>
          <a:bodyPr wrap="square" rtlCol="0">
            <a:spAutoFit/>
          </a:bodyPr>
          <a:lstStyle/>
          <a:p>
            <a:pPr algn="ctr"/>
            <a:r>
              <a:rPr kumimoji="1" lang="ja-JP" altLang="en-US" sz="1200" dirty="0"/>
              <a:t>府外校</a:t>
            </a:r>
            <a:endParaRPr kumimoji="1" lang="ja-JP" altLang="en-US" dirty="0"/>
          </a:p>
        </p:txBody>
      </p:sp>
    </p:spTree>
    <p:extLst>
      <p:ext uri="{BB962C8B-B14F-4D97-AF65-F5344CB8AC3E}">
        <p14:creationId xmlns:p14="http://schemas.microsoft.com/office/powerpoint/2010/main" val="32458803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3"/>
            <a:ext cx="9906000" cy="548099"/>
          </a:xfrm>
          <a:prstGeom prst="rect">
            <a:avLst/>
          </a:prstGeom>
          <a:ln/>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24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「協議申込み」</a:t>
            </a:r>
            <a:r>
              <a:rPr lang="ja-JP" altLang="en-US"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及び</a:t>
            </a:r>
            <a:r>
              <a:rPr lang="ja-JP" altLang="en-US" sz="24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「就学支援推進校の辞退」に関する事項</a:t>
            </a:r>
          </a:p>
        </p:txBody>
      </p:sp>
      <p:sp>
        <p:nvSpPr>
          <p:cNvPr id="2" name="スライド番号プレースホルダー 1"/>
          <p:cNvSpPr>
            <a:spLocks noGrp="1"/>
          </p:cNvSpPr>
          <p:nvPr>
            <p:ph type="sldNum" sz="quarter" idx="12"/>
          </p:nvPr>
        </p:nvSpPr>
        <p:spPr>
          <a:xfrm>
            <a:off x="7610270" y="6491294"/>
            <a:ext cx="2228850" cy="365125"/>
          </a:xfrm>
        </p:spPr>
        <p:txBody>
          <a:bodyPr/>
          <a:lstStyle/>
          <a:p>
            <a:fld id="{410AB99D-1BAA-457C-B490-4B2C5C788E4F}" type="slidenum">
              <a:rPr kumimoji="1" lang="ja-JP" altLang="en-US" smtClean="0"/>
              <a:t>8</a:t>
            </a:fld>
            <a:endParaRPr kumimoji="1" lang="ja-JP" altLang="en-US"/>
          </a:p>
        </p:txBody>
      </p:sp>
      <p:sp>
        <p:nvSpPr>
          <p:cNvPr id="16" name="角丸四角形 6">
            <a:extLst>
              <a:ext uri="{FF2B5EF4-FFF2-40B4-BE49-F238E27FC236}">
                <a16:creationId xmlns:a16="http://schemas.microsoft.com/office/drawing/2014/main" id="{3662A227-FB7F-47CE-85EF-F5E7EAF0C0B2}"/>
              </a:ext>
            </a:extLst>
          </p:cNvPr>
          <p:cNvSpPr/>
          <p:nvPr/>
        </p:nvSpPr>
        <p:spPr>
          <a:xfrm>
            <a:off x="149484" y="1073493"/>
            <a:ext cx="9593327" cy="1317070"/>
          </a:xfrm>
          <a:prstGeom prst="roundRect">
            <a:avLst>
              <a:gd name="adj" fmla="val 13258"/>
            </a:avLst>
          </a:prstGeom>
        </p:spPr>
        <p:style>
          <a:lnRef idx="2">
            <a:schemeClr val="accent6"/>
          </a:lnRef>
          <a:fillRef idx="1">
            <a:schemeClr val="lt1"/>
          </a:fillRef>
          <a:effectRef idx="0">
            <a:schemeClr val="accent6"/>
          </a:effectRef>
          <a:fontRef idx="minor">
            <a:schemeClr val="dk1"/>
          </a:fontRef>
        </p:style>
        <p:txBody>
          <a:bodyPr wrap="none" rtlCol="0" anchor="t">
            <a:noAutofit/>
          </a:bodyPr>
          <a:lstStyle/>
          <a:p>
            <a:pPr>
              <a:spcAft>
                <a:spcPts val="1200"/>
              </a:spcAft>
            </a:pPr>
            <a:r>
              <a:rPr kumimoji="1" lang="ja-JP" altLang="en-US" dirty="0">
                <a:solidFill>
                  <a:schemeClr val="tx1"/>
                </a:solidFill>
                <a:latin typeface="Meiryo UI" panose="020B0604030504040204" pitchFamily="50" charset="-128"/>
                <a:ea typeface="Meiryo UI" panose="020B0604030504040204" pitchFamily="50" charset="-128"/>
              </a:rPr>
              <a:t>・府が４月に送付する本改定協議の運用のお知らせ後、</a:t>
            </a:r>
            <a:r>
              <a:rPr kumimoji="1" lang="en-US" altLang="ja-JP" dirty="0">
                <a:solidFill>
                  <a:schemeClr val="tx1"/>
                </a:solidFill>
                <a:latin typeface="Meiryo UI" panose="020B0604030504040204" pitchFamily="50" charset="-128"/>
                <a:ea typeface="Meiryo UI" panose="020B0604030504040204" pitchFamily="50" charset="-128"/>
              </a:rPr>
              <a:t>12</a:t>
            </a:r>
            <a:r>
              <a:rPr kumimoji="1" lang="ja-JP" altLang="en-US" dirty="0">
                <a:solidFill>
                  <a:schemeClr val="tx1"/>
                </a:solidFill>
                <a:latin typeface="Meiryo UI" panose="020B0604030504040204" pitchFamily="50" charset="-128"/>
                <a:ea typeface="Meiryo UI" panose="020B0604030504040204" pitchFamily="50" charset="-128"/>
              </a:rPr>
              <a:t>月まで改定協議の申込みが可能です。</a:t>
            </a:r>
            <a:endParaRPr kumimoji="1" lang="en-US" altLang="ja-JP" dirty="0">
              <a:solidFill>
                <a:schemeClr val="tx1"/>
              </a:solidFill>
              <a:latin typeface="Meiryo UI" panose="020B0604030504040204" pitchFamily="50" charset="-128"/>
              <a:ea typeface="Meiryo UI" panose="020B0604030504040204" pitchFamily="50" charset="-128"/>
            </a:endParaRPr>
          </a:p>
          <a:p>
            <a:pPr>
              <a:spcAft>
                <a:spcPts val="1200"/>
              </a:spcAft>
            </a:pPr>
            <a:r>
              <a:rPr kumimoji="1" lang="ja-JP" altLang="en-US" dirty="0">
                <a:solidFill>
                  <a:schemeClr val="tx1"/>
                </a:solidFill>
                <a:latin typeface="Meiryo UI" panose="020B0604030504040204" pitchFamily="50" charset="-128"/>
                <a:ea typeface="Meiryo UI" panose="020B0604030504040204" pitchFamily="50" charset="-128"/>
              </a:rPr>
              <a:t>・協議には２ヵ月程要し、</a:t>
            </a:r>
            <a:r>
              <a:rPr kumimoji="1" lang="ja-JP" altLang="en-US" u="sng" dirty="0">
                <a:solidFill>
                  <a:schemeClr val="tx1"/>
                </a:solidFill>
                <a:latin typeface="Meiryo UI" panose="020B0604030504040204" pitchFamily="50" charset="-128"/>
                <a:ea typeface="Meiryo UI" panose="020B0604030504040204" pitchFamily="50" charset="-128"/>
              </a:rPr>
              <a:t>１月～３月に新規受付はできません</a:t>
            </a:r>
            <a:r>
              <a:rPr kumimoji="1" lang="ja-JP" altLang="en-US" dirty="0">
                <a:solidFill>
                  <a:schemeClr val="tx1"/>
                </a:solidFill>
                <a:latin typeface="Meiryo UI" panose="020B0604030504040204" pitchFamily="50" charset="-128"/>
                <a:ea typeface="Meiryo UI" panose="020B0604030504040204" pitchFamily="50" charset="-128"/>
              </a:rPr>
              <a:t>。</a:t>
            </a:r>
            <a:endParaRPr kumimoji="1" lang="en-US" altLang="ja-JP" dirty="0">
              <a:solidFill>
                <a:schemeClr val="tx1"/>
              </a:solidFill>
              <a:latin typeface="Meiryo UI" panose="020B0604030504040204" pitchFamily="50" charset="-128"/>
              <a:ea typeface="Meiryo UI" panose="020B0604030504040204" pitchFamily="50" charset="-128"/>
            </a:endParaRPr>
          </a:p>
          <a:p>
            <a:pPr>
              <a:spcAft>
                <a:spcPts val="1200"/>
              </a:spcAft>
            </a:pPr>
            <a:r>
              <a:rPr kumimoji="1" lang="ja-JP" altLang="en-US" dirty="0">
                <a:solidFill>
                  <a:schemeClr val="tx1"/>
                </a:solidFill>
                <a:latin typeface="Meiryo UI" panose="020B0604030504040204" pitchFamily="50" charset="-128"/>
                <a:ea typeface="Meiryo UI" panose="020B0604030504040204" pitchFamily="50" charset="-128"/>
              </a:rPr>
              <a:t>・改定協議の申込みは、必要書類（協議シート及び見積書等）を</a:t>
            </a:r>
            <a:r>
              <a:rPr kumimoji="1" lang="ja-JP" altLang="en-US" b="1" dirty="0">
                <a:solidFill>
                  <a:srgbClr val="FF0000"/>
                </a:solidFill>
                <a:latin typeface="Meiryo UI" panose="020B0604030504040204" pitchFamily="50" charset="-128"/>
                <a:ea typeface="Meiryo UI" panose="020B0604030504040204" pitchFamily="50" charset="-128"/>
              </a:rPr>
              <a:t>私学課にメールで提出</a:t>
            </a:r>
            <a:r>
              <a:rPr kumimoji="1" lang="ja-JP" altLang="en-US" dirty="0">
                <a:solidFill>
                  <a:schemeClr val="tx1"/>
                </a:solidFill>
                <a:latin typeface="Meiryo UI" panose="020B0604030504040204" pitchFamily="50" charset="-128"/>
                <a:ea typeface="Meiryo UI" panose="020B0604030504040204" pitchFamily="50" charset="-128"/>
              </a:rPr>
              <a:t>してください。</a:t>
            </a:r>
            <a:endParaRPr kumimoji="1" lang="en-US" altLang="ja-JP" dirty="0">
              <a:solidFill>
                <a:schemeClr val="tx1"/>
              </a:solidFill>
              <a:latin typeface="Meiryo UI" panose="020B0604030504040204" pitchFamily="50" charset="-128"/>
              <a:ea typeface="Meiryo UI" panose="020B0604030504040204" pitchFamily="50" charset="-128"/>
            </a:endParaRPr>
          </a:p>
        </p:txBody>
      </p:sp>
      <p:sp>
        <p:nvSpPr>
          <p:cNvPr id="24" name="四角形: 角を丸くする 23">
            <a:extLst>
              <a:ext uri="{FF2B5EF4-FFF2-40B4-BE49-F238E27FC236}">
                <a16:creationId xmlns:a16="http://schemas.microsoft.com/office/drawing/2014/main" id="{B420C5C9-D70C-4FFC-A655-5E40947330F9}"/>
              </a:ext>
            </a:extLst>
          </p:cNvPr>
          <p:cNvSpPr/>
          <p:nvPr/>
        </p:nvSpPr>
        <p:spPr>
          <a:xfrm>
            <a:off x="177918" y="660625"/>
            <a:ext cx="3730535" cy="412867"/>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授業料改定協議の申込み期間について</a:t>
            </a:r>
            <a:endParaRPr kumimoji="1" lang="ja-JP" altLang="en-US" sz="1600" dirty="0"/>
          </a:p>
        </p:txBody>
      </p:sp>
      <p:sp>
        <p:nvSpPr>
          <p:cNvPr id="4" name="テキスト ボックス 3">
            <a:extLst>
              <a:ext uri="{FF2B5EF4-FFF2-40B4-BE49-F238E27FC236}">
                <a16:creationId xmlns:a16="http://schemas.microsoft.com/office/drawing/2014/main" id="{3D977DE6-FE3F-424B-9207-0602903BB2A2}"/>
              </a:ext>
            </a:extLst>
          </p:cNvPr>
          <p:cNvSpPr txBox="1"/>
          <p:nvPr/>
        </p:nvSpPr>
        <p:spPr>
          <a:xfrm>
            <a:off x="53176" y="2508768"/>
            <a:ext cx="9689635" cy="788421"/>
          </a:xfrm>
          <a:prstGeom prst="rect">
            <a:avLst/>
          </a:prstGeom>
          <a:noFill/>
          <a:ln>
            <a:noFill/>
          </a:ln>
        </p:spPr>
        <p:txBody>
          <a:bodyPr wrap="square" rtlCol="0">
            <a:spAutoFit/>
          </a:bodyPr>
          <a:lstStyle/>
          <a:p>
            <a:pPr>
              <a:lnSpc>
                <a:spcPts val="1000"/>
              </a:lnSpc>
              <a:spcAft>
                <a:spcPts val="1200"/>
              </a:spcAft>
            </a:pPr>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実現可能性が低い事業は協議事業の対象になりません。計画する事業は、事業の目的・内容・金額・着工～完成までの工期等が</a:t>
            </a:r>
            <a:endParaRPr kumimoji="1" lang="en-US" altLang="ja-JP" sz="1400" dirty="0">
              <a:solidFill>
                <a:schemeClr val="tx1"/>
              </a:solidFill>
              <a:latin typeface="Meiryo UI" panose="020B0604030504040204" pitchFamily="50" charset="-128"/>
              <a:ea typeface="Meiryo UI" panose="020B0604030504040204" pitchFamily="50" charset="-128"/>
            </a:endParaRPr>
          </a:p>
          <a:p>
            <a:pPr>
              <a:lnSpc>
                <a:spcPts val="1000"/>
              </a:lnSpc>
              <a:spcAft>
                <a:spcPts val="1200"/>
              </a:spcAft>
            </a:pPr>
            <a:r>
              <a:rPr kumimoji="1" lang="ja-JP" altLang="en-US" sz="1400" dirty="0">
                <a:solidFill>
                  <a:schemeClr val="tx1"/>
                </a:solidFill>
                <a:latin typeface="Meiryo UI" panose="020B0604030504040204" pitchFamily="50" charset="-128"/>
                <a:ea typeface="Meiryo UI" panose="020B0604030504040204" pitchFamily="50" charset="-128"/>
              </a:rPr>
              <a:t>　 明確で、事業計画期間内に必ず完了できるものとしてください。</a:t>
            </a:r>
            <a:endParaRPr kumimoji="1" lang="en-US" altLang="ja-JP" sz="1400" dirty="0">
              <a:solidFill>
                <a:schemeClr val="tx1"/>
              </a:solidFill>
              <a:latin typeface="Meiryo UI" panose="020B0604030504040204" pitchFamily="50" charset="-128"/>
              <a:ea typeface="Meiryo UI" panose="020B0604030504040204" pitchFamily="50" charset="-128"/>
            </a:endParaRPr>
          </a:p>
          <a:p>
            <a:pPr>
              <a:lnSpc>
                <a:spcPts val="1000"/>
              </a:lnSpc>
              <a:spcAft>
                <a:spcPts val="1200"/>
              </a:spcAft>
            </a:pPr>
            <a:r>
              <a:rPr kumimoji="1" lang="en-US" altLang="ja-JP" sz="1400" dirty="0">
                <a:latin typeface="Meiryo UI" panose="020B0604030504040204" pitchFamily="50" charset="-128"/>
                <a:ea typeface="Meiryo UI" panose="020B0604030504040204" pitchFamily="50" charset="-128"/>
              </a:rPr>
              <a:t>※</a:t>
            </a:r>
            <a:r>
              <a:rPr kumimoji="1" lang="ja-JP" altLang="en-US" sz="1400" b="1" dirty="0">
                <a:solidFill>
                  <a:srgbClr val="FF0000"/>
                </a:solidFill>
                <a:latin typeface="Meiryo UI" panose="020B0604030504040204" pitchFamily="50" charset="-128"/>
                <a:ea typeface="Meiryo UI" panose="020B0604030504040204" pitchFamily="50" charset="-128"/>
              </a:rPr>
              <a:t>ご相談等はメールでお願いします。　　</a:t>
            </a:r>
            <a:endParaRPr kumimoji="1" lang="en-US" altLang="ja-JP" sz="1400" dirty="0">
              <a:highlight>
                <a:srgbClr val="00FFFF"/>
              </a:highlight>
              <a:latin typeface="Meiryo UI" panose="020B0604030504040204" pitchFamily="50" charset="-128"/>
              <a:ea typeface="Meiryo UI" panose="020B0604030504040204" pitchFamily="50" charset="-128"/>
            </a:endParaRPr>
          </a:p>
        </p:txBody>
      </p:sp>
      <p:grpSp>
        <p:nvGrpSpPr>
          <p:cNvPr id="11" name="グループ化 10">
            <a:extLst>
              <a:ext uri="{FF2B5EF4-FFF2-40B4-BE49-F238E27FC236}">
                <a16:creationId xmlns:a16="http://schemas.microsoft.com/office/drawing/2014/main" id="{3285CB5F-F35D-4EFA-B030-134FA0335595}"/>
              </a:ext>
            </a:extLst>
          </p:cNvPr>
          <p:cNvGrpSpPr/>
          <p:nvPr/>
        </p:nvGrpSpPr>
        <p:grpSpPr>
          <a:xfrm>
            <a:off x="163700" y="3414874"/>
            <a:ext cx="9564893" cy="2739155"/>
            <a:chOff x="5183380" y="1432830"/>
            <a:chExt cx="4607399" cy="2600444"/>
          </a:xfrm>
        </p:grpSpPr>
        <p:sp>
          <p:nvSpPr>
            <p:cNvPr id="12" name="角丸四角形 6">
              <a:extLst>
                <a:ext uri="{FF2B5EF4-FFF2-40B4-BE49-F238E27FC236}">
                  <a16:creationId xmlns:a16="http://schemas.microsoft.com/office/drawing/2014/main" id="{56548FEA-06D3-43E7-92E0-B5775C10557C}"/>
                </a:ext>
              </a:extLst>
            </p:cNvPr>
            <p:cNvSpPr/>
            <p:nvPr/>
          </p:nvSpPr>
          <p:spPr>
            <a:xfrm>
              <a:off x="5183380" y="1845697"/>
              <a:ext cx="4607399" cy="2187577"/>
            </a:xfrm>
            <a:prstGeom prst="roundRect">
              <a:avLst>
                <a:gd name="adj" fmla="val 13258"/>
              </a:avLst>
            </a:prstGeom>
          </p:spPr>
          <p:style>
            <a:lnRef idx="2">
              <a:schemeClr val="accent6"/>
            </a:lnRef>
            <a:fillRef idx="1">
              <a:schemeClr val="lt1"/>
            </a:fillRef>
            <a:effectRef idx="0">
              <a:schemeClr val="accent6"/>
            </a:effectRef>
            <a:fontRef idx="minor">
              <a:schemeClr val="dk1"/>
            </a:fontRef>
          </p:style>
          <p:txBody>
            <a:bodyPr wrap="none" rtlCol="0" anchor="t">
              <a:noAutofit/>
            </a:bodyPr>
            <a:lstStyle/>
            <a:p>
              <a:pPr>
                <a:spcAft>
                  <a:spcPts val="600"/>
                </a:spcAft>
              </a:pPr>
              <a:r>
                <a:rPr kumimoji="1" lang="ja-JP" altLang="en-US" dirty="0">
                  <a:solidFill>
                    <a:schemeClr val="tx1"/>
                  </a:solidFill>
                  <a:latin typeface="Meiryo UI" panose="020B0604030504040204" pitchFamily="50" charset="-128"/>
                  <a:ea typeface="Meiryo UI" panose="020B0604030504040204" pitchFamily="50" charset="-128"/>
                </a:rPr>
                <a:t>・就学支援推進校の指定辞退を希望する場合は、①</a:t>
              </a:r>
              <a:r>
                <a:rPr kumimoji="1" lang="zh-CN" altLang="en-US" dirty="0">
                  <a:solidFill>
                    <a:schemeClr val="tx1"/>
                  </a:solidFill>
                  <a:latin typeface="Meiryo UI" panose="020B0604030504040204" pitchFamily="50" charset="-128"/>
                  <a:ea typeface="Meiryo UI" panose="020B0604030504040204" pitchFamily="50" charset="-128"/>
                </a:rPr>
                <a:t>辞退申出書（様式第</a:t>
              </a:r>
              <a:r>
                <a:rPr kumimoji="1" lang="ja-JP" altLang="en-US" dirty="0">
                  <a:solidFill>
                    <a:schemeClr val="tx1"/>
                  </a:solidFill>
                  <a:latin typeface="Meiryo UI" panose="020B0604030504040204" pitchFamily="50" charset="-128"/>
                  <a:ea typeface="Meiryo UI" panose="020B0604030504040204" pitchFamily="50" charset="-128"/>
                </a:rPr>
                <a:t>８</a:t>
              </a:r>
              <a:r>
                <a:rPr kumimoji="1" lang="zh-CN" altLang="en-US" dirty="0">
                  <a:solidFill>
                    <a:schemeClr val="tx1"/>
                  </a:solidFill>
                  <a:latin typeface="Meiryo UI" panose="020B0604030504040204" pitchFamily="50" charset="-128"/>
                  <a:ea typeface="Meiryo UI" panose="020B0604030504040204" pitchFamily="50" charset="-128"/>
                </a:rPr>
                <a:t>号）</a:t>
              </a:r>
              <a:r>
                <a:rPr kumimoji="1" lang="ja-JP" altLang="en-US" dirty="0">
                  <a:solidFill>
                    <a:schemeClr val="tx1"/>
                  </a:solidFill>
                  <a:latin typeface="Meiryo UI" panose="020B0604030504040204" pitchFamily="50" charset="-128"/>
                  <a:ea typeface="Meiryo UI" panose="020B0604030504040204" pitchFamily="50" charset="-128"/>
                </a:rPr>
                <a:t>、②指定の</a:t>
              </a:r>
              <a:endParaRPr kumimoji="1" lang="en-US" altLang="ja-JP" dirty="0">
                <a:solidFill>
                  <a:schemeClr val="tx1"/>
                </a:solidFill>
                <a:latin typeface="Meiryo UI" panose="020B0604030504040204" pitchFamily="50" charset="-128"/>
                <a:ea typeface="Meiryo UI" panose="020B0604030504040204" pitchFamily="50" charset="-128"/>
              </a:endParaRPr>
            </a:p>
            <a:p>
              <a:pPr>
                <a:spcAft>
                  <a:spcPts val="600"/>
                </a:spcAft>
              </a:pPr>
              <a:r>
                <a:rPr kumimoji="1" lang="en-US" altLang="ja-JP" dirty="0">
                  <a:solidFill>
                    <a:schemeClr val="tx1"/>
                  </a:solidFill>
                  <a:latin typeface="Meiryo UI" panose="020B0604030504040204" pitchFamily="50" charset="-128"/>
                  <a:ea typeface="Meiryo UI" panose="020B0604030504040204" pitchFamily="50" charset="-128"/>
                </a:rPr>
                <a:t> </a:t>
              </a:r>
              <a:r>
                <a:rPr kumimoji="1" lang="ja-JP" altLang="en-US" dirty="0">
                  <a:solidFill>
                    <a:schemeClr val="tx1"/>
                  </a:solidFill>
                  <a:latin typeface="Meiryo UI" panose="020B0604030504040204" pitchFamily="50" charset="-128"/>
                  <a:ea typeface="Meiryo UI" panose="020B0604030504040204" pitchFamily="50" charset="-128"/>
                </a:rPr>
                <a:t>取消の適用日前に在学している生徒・保護者向けの通知書（案）、③辞退後の募集要項（案）</a:t>
              </a:r>
              <a:endParaRPr kumimoji="1" lang="en-US" altLang="ja-JP" dirty="0">
                <a:solidFill>
                  <a:schemeClr val="tx1"/>
                </a:solidFill>
                <a:latin typeface="Meiryo UI" panose="020B0604030504040204" pitchFamily="50" charset="-128"/>
                <a:ea typeface="Meiryo UI" panose="020B0604030504040204" pitchFamily="50" charset="-128"/>
              </a:endParaRPr>
            </a:p>
            <a:p>
              <a:pPr>
                <a:spcAft>
                  <a:spcPts val="600"/>
                </a:spcAft>
              </a:pPr>
              <a:r>
                <a:rPr kumimoji="1" lang="en-US" altLang="ja-JP" dirty="0">
                  <a:solidFill>
                    <a:schemeClr val="tx1"/>
                  </a:solidFill>
                  <a:latin typeface="Meiryo UI" panose="020B0604030504040204" pitchFamily="50" charset="-128"/>
                  <a:ea typeface="Meiryo UI" panose="020B0604030504040204" pitchFamily="50" charset="-128"/>
                </a:rPr>
                <a:t> </a:t>
              </a:r>
              <a:r>
                <a:rPr kumimoji="1" lang="ja-JP" altLang="en-US" dirty="0">
                  <a:solidFill>
                    <a:schemeClr val="tx1"/>
                  </a:solidFill>
                  <a:latin typeface="Meiryo UI" panose="020B0604030504040204" pitchFamily="50" charset="-128"/>
                  <a:ea typeface="Meiryo UI" panose="020B0604030504040204" pitchFamily="50" charset="-128"/>
                </a:rPr>
                <a:t>を</a:t>
              </a:r>
              <a:r>
                <a:rPr kumimoji="1" lang="ja-JP" altLang="en-US" b="1" dirty="0">
                  <a:solidFill>
                    <a:srgbClr val="FF0000"/>
                  </a:solidFill>
                  <a:latin typeface="Meiryo UI" panose="020B0604030504040204" pitchFamily="50" charset="-128"/>
                  <a:ea typeface="Meiryo UI" panose="020B0604030504040204" pitchFamily="50" charset="-128"/>
                </a:rPr>
                <a:t>私学課にメールで提出</a:t>
              </a:r>
              <a:r>
                <a:rPr kumimoji="1" lang="ja-JP" altLang="en-US" dirty="0">
                  <a:solidFill>
                    <a:schemeClr val="tx1"/>
                  </a:solidFill>
                  <a:latin typeface="Meiryo UI" panose="020B0604030504040204" pitchFamily="50" charset="-128"/>
                  <a:ea typeface="Meiryo UI" panose="020B0604030504040204" pitchFamily="50" charset="-128"/>
                </a:rPr>
                <a:t>のうえ、府と協議をお願いします。</a:t>
              </a:r>
              <a:endParaRPr kumimoji="1" lang="en-US" altLang="ja-JP" dirty="0">
                <a:solidFill>
                  <a:schemeClr val="tx1"/>
                </a:solidFill>
                <a:latin typeface="Meiryo UI" panose="020B0604030504040204" pitchFamily="50" charset="-128"/>
                <a:ea typeface="Meiryo UI" panose="020B0604030504040204" pitchFamily="50" charset="-128"/>
              </a:endParaRPr>
            </a:p>
            <a:p>
              <a:pPr>
                <a:spcAft>
                  <a:spcPts val="600"/>
                </a:spcAft>
              </a:pPr>
              <a:r>
                <a:rPr kumimoji="1" lang="ja-JP" altLang="en-US" dirty="0">
                  <a:solidFill>
                    <a:schemeClr val="tx1"/>
                  </a:solidFill>
                  <a:latin typeface="Meiryo UI" panose="020B0604030504040204" pitchFamily="50" charset="-128"/>
                  <a:ea typeface="Meiryo UI" panose="020B0604030504040204" pitchFamily="50" charset="-128"/>
                </a:rPr>
                <a:t>・辞退の申出は１月以降も可能ですが、承認に時間を要するため早めの相談</a:t>
              </a:r>
              <a:endParaRPr kumimoji="1" lang="en-US" altLang="ja-JP" dirty="0">
                <a:solidFill>
                  <a:schemeClr val="tx1"/>
                </a:solidFill>
                <a:latin typeface="Meiryo UI" panose="020B0604030504040204" pitchFamily="50" charset="-128"/>
                <a:ea typeface="Meiryo UI" panose="020B0604030504040204" pitchFamily="50" charset="-128"/>
              </a:endParaRPr>
            </a:p>
            <a:p>
              <a:pPr>
                <a:spcAft>
                  <a:spcPts val="600"/>
                </a:spcAft>
              </a:pPr>
              <a:r>
                <a:rPr kumimoji="1" lang="ja-JP" altLang="en-US" dirty="0">
                  <a:solidFill>
                    <a:schemeClr val="tx1"/>
                  </a:solidFill>
                  <a:latin typeface="Meiryo UI" panose="020B0604030504040204" pitchFamily="50" charset="-128"/>
                  <a:ea typeface="Meiryo UI" panose="020B0604030504040204" pitchFamily="50" charset="-128"/>
                </a:rPr>
                <a:t>　及び資料提出をお願いします。また、取消の適用日以後の入学生に対しては、府の授業料無償化</a:t>
              </a:r>
              <a:endParaRPr kumimoji="1" lang="en-US" altLang="ja-JP" dirty="0">
                <a:solidFill>
                  <a:schemeClr val="tx1"/>
                </a:solidFill>
                <a:latin typeface="Meiryo UI" panose="020B0604030504040204" pitchFamily="50" charset="-128"/>
                <a:ea typeface="Meiryo UI" panose="020B0604030504040204" pitchFamily="50" charset="-128"/>
              </a:endParaRPr>
            </a:p>
            <a:p>
              <a:pPr>
                <a:spcAft>
                  <a:spcPts val="600"/>
                </a:spcAft>
              </a:pPr>
              <a:r>
                <a:rPr kumimoji="1" lang="ja-JP" altLang="en-US" dirty="0">
                  <a:solidFill>
                    <a:schemeClr val="tx1"/>
                  </a:solidFill>
                  <a:latin typeface="Meiryo UI" panose="020B0604030504040204" pitchFamily="50" charset="-128"/>
                  <a:ea typeface="Meiryo UI" panose="020B0604030504040204" pitchFamily="50" charset="-128"/>
                </a:rPr>
                <a:t>　制度の対象校ではなくなることを十分周知してください。</a:t>
              </a:r>
              <a:endParaRPr kumimoji="1" lang="en-US" altLang="ja-JP" dirty="0">
                <a:solidFill>
                  <a:schemeClr val="tx1"/>
                </a:solidFill>
                <a:latin typeface="Meiryo UI" panose="020B0604030504040204" pitchFamily="50" charset="-128"/>
                <a:ea typeface="Meiryo UI" panose="020B0604030504040204" pitchFamily="50" charset="-128"/>
              </a:endParaRPr>
            </a:p>
          </p:txBody>
        </p:sp>
        <p:sp>
          <p:nvSpPr>
            <p:cNvPr id="13" name="四角形: 角を丸くする 12">
              <a:extLst>
                <a:ext uri="{FF2B5EF4-FFF2-40B4-BE49-F238E27FC236}">
                  <a16:creationId xmlns:a16="http://schemas.microsoft.com/office/drawing/2014/main" id="{40ADC7C8-B8CF-4364-8DA9-7845660598FD}"/>
                </a:ext>
              </a:extLst>
            </p:cNvPr>
            <p:cNvSpPr/>
            <p:nvPr/>
          </p:nvSpPr>
          <p:spPr>
            <a:xfrm>
              <a:off x="5184153" y="1432830"/>
              <a:ext cx="1526553" cy="412867"/>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就学支援推進校の辞退について</a:t>
              </a:r>
              <a:endParaRPr kumimoji="1" lang="ja-JP" altLang="en-US" sz="1600" dirty="0"/>
            </a:p>
          </p:txBody>
        </p:sp>
      </p:grpSp>
      <p:sp>
        <p:nvSpPr>
          <p:cNvPr id="14" name="テキスト ボックス 13">
            <a:extLst>
              <a:ext uri="{FF2B5EF4-FFF2-40B4-BE49-F238E27FC236}">
                <a16:creationId xmlns:a16="http://schemas.microsoft.com/office/drawing/2014/main" id="{1B7507FB-E6D7-4EC2-BE6C-ED2AAE78D700}"/>
              </a:ext>
            </a:extLst>
          </p:cNvPr>
          <p:cNvSpPr txBox="1"/>
          <p:nvPr/>
        </p:nvSpPr>
        <p:spPr>
          <a:xfrm>
            <a:off x="127198" y="6252078"/>
            <a:ext cx="9689635" cy="429348"/>
          </a:xfrm>
          <a:prstGeom prst="rect">
            <a:avLst/>
          </a:prstGeom>
          <a:noFill/>
          <a:ln>
            <a:noFill/>
          </a:ln>
        </p:spPr>
        <p:txBody>
          <a:bodyPr wrap="square" rtlCol="0">
            <a:spAutoFit/>
          </a:bodyPr>
          <a:lstStyle/>
          <a:p>
            <a:pPr>
              <a:lnSpc>
                <a:spcPts val="1000"/>
              </a:lnSpc>
              <a:spcAft>
                <a:spcPts val="600"/>
              </a:spcAft>
            </a:pPr>
            <a:r>
              <a:rPr kumimoji="1" lang="en-US" altLang="ja-JP" sz="1400" dirty="0">
                <a:solidFill>
                  <a:schemeClr val="tx1"/>
                </a:solidFill>
                <a:latin typeface="Meiryo UI" panose="020B0604030504040204" pitchFamily="50" charset="-128"/>
                <a:ea typeface="Meiryo UI" panose="020B0604030504040204" pitchFamily="50" charset="-128"/>
              </a:rPr>
              <a:t>※</a:t>
            </a:r>
            <a:r>
              <a:rPr kumimoji="1" lang="ja-JP" altLang="en-US" sz="1400" dirty="0">
                <a:solidFill>
                  <a:schemeClr val="tx1"/>
                </a:solidFill>
                <a:latin typeface="Meiryo UI" panose="020B0604030504040204" pitchFamily="50" charset="-128"/>
                <a:ea typeface="Meiryo UI" panose="020B0604030504040204" pitchFamily="50" charset="-128"/>
              </a:rPr>
              <a:t>指定の取消の適用日前に在学している生徒は、指定取消後も就学支援推進校とみなし、授業料支援補助金の対象と</a:t>
            </a:r>
            <a:r>
              <a:rPr kumimoji="1" lang="ja-JP" altLang="en-US" sz="1400" dirty="0">
                <a:latin typeface="Meiryo UI" panose="020B0604030504040204" pitchFamily="50" charset="-128"/>
                <a:ea typeface="Meiryo UI" panose="020B0604030504040204" pitchFamily="50" charset="-128"/>
              </a:rPr>
              <a:t> </a:t>
            </a:r>
            <a:r>
              <a:rPr kumimoji="1" lang="ja-JP" altLang="en-US" sz="1400" dirty="0">
                <a:solidFill>
                  <a:schemeClr val="tx1"/>
                </a:solidFill>
                <a:latin typeface="Meiryo UI" panose="020B0604030504040204" pitchFamily="50" charset="-128"/>
                <a:ea typeface="Meiryo UI" panose="020B0604030504040204" pitchFamily="50" charset="-128"/>
              </a:rPr>
              <a:t>なります。</a:t>
            </a:r>
            <a:endParaRPr kumimoji="1" lang="en-US" altLang="ja-JP" sz="1400" dirty="0">
              <a:solidFill>
                <a:schemeClr val="tx1"/>
              </a:solidFill>
              <a:latin typeface="Meiryo UI" panose="020B0604030504040204" pitchFamily="50" charset="-128"/>
              <a:ea typeface="Meiryo UI" panose="020B0604030504040204" pitchFamily="50" charset="-128"/>
            </a:endParaRPr>
          </a:p>
          <a:p>
            <a:pPr>
              <a:lnSpc>
                <a:spcPts val="1000"/>
              </a:lnSpc>
              <a:spcAft>
                <a:spcPts val="1200"/>
              </a:spcAft>
            </a:pPr>
            <a:r>
              <a:rPr kumimoji="1" lang="en-US" altLang="ja-JP" sz="1400" dirty="0">
                <a:latin typeface="Meiryo UI" panose="020B0604030504040204" pitchFamily="50" charset="-128"/>
                <a:ea typeface="Meiryo UI" panose="020B0604030504040204" pitchFamily="50" charset="-128"/>
              </a:rPr>
              <a:t>※</a:t>
            </a:r>
            <a:r>
              <a:rPr kumimoji="1" lang="ja-JP" altLang="en-US" sz="1400" dirty="0">
                <a:latin typeface="Meiryo UI" panose="020B0604030504040204" pitchFamily="50" charset="-128"/>
                <a:ea typeface="Meiryo UI" panose="020B0604030504040204" pitchFamily="50" charset="-128"/>
              </a:rPr>
              <a:t>当該みなし生徒に対し、指定取消後であっても授業料の</a:t>
            </a:r>
            <a:r>
              <a:rPr kumimoji="1" lang="ja-JP" altLang="en-US" sz="1400" dirty="0">
                <a:solidFill>
                  <a:schemeClr val="tx1"/>
                </a:solidFill>
                <a:latin typeface="Meiryo UI" panose="020B0604030504040204" pitchFamily="50" charset="-128"/>
                <a:ea typeface="Meiryo UI" panose="020B0604030504040204" pitchFamily="50" charset="-128"/>
              </a:rPr>
              <a:t>一時負担を求めることがないようお願いします。</a:t>
            </a:r>
            <a:endParaRPr kumimoji="1" lang="en-US" altLang="ja-JP" sz="1400" b="1"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1550581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3"/>
            <a:ext cx="9906000" cy="548099"/>
          </a:xfrm>
          <a:prstGeom prst="rect">
            <a:avLst/>
          </a:prstGeom>
          <a:ln/>
        </p:spPr>
        <p:style>
          <a:lnRef idx="1">
            <a:schemeClr val="accent1"/>
          </a:lnRef>
          <a:fillRef idx="3">
            <a:schemeClr val="accent1"/>
          </a:fillRef>
          <a:effectRef idx="2">
            <a:schemeClr val="accent1"/>
          </a:effectRef>
          <a:fontRef idx="minor">
            <a:schemeClr val="lt1"/>
          </a:fontRef>
        </p:style>
        <p:txBody>
          <a:bodyPr rtlCol="0" anchor="ctr"/>
          <a:lstStyle/>
          <a:p>
            <a:pPr algn="ctr"/>
            <a:r>
              <a:rPr lang="ja-JP" altLang="en-US" sz="24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協議後の注意事項</a:t>
            </a:r>
          </a:p>
        </p:txBody>
      </p:sp>
      <p:sp>
        <p:nvSpPr>
          <p:cNvPr id="2" name="スライド番号プレースホルダー 1"/>
          <p:cNvSpPr>
            <a:spLocks noGrp="1"/>
          </p:cNvSpPr>
          <p:nvPr>
            <p:ph type="sldNum" sz="quarter" idx="12"/>
          </p:nvPr>
        </p:nvSpPr>
        <p:spPr>
          <a:xfrm>
            <a:off x="7610270" y="6491294"/>
            <a:ext cx="2228850" cy="365125"/>
          </a:xfrm>
        </p:spPr>
        <p:txBody>
          <a:bodyPr/>
          <a:lstStyle/>
          <a:p>
            <a:fld id="{410AB99D-1BAA-457C-B490-4B2C5C788E4F}" type="slidenum">
              <a:rPr kumimoji="1" lang="ja-JP" altLang="en-US" smtClean="0"/>
              <a:t>9</a:t>
            </a:fld>
            <a:endParaRPr kumimoji="1" lang="ja-JP" altLang="en-US"/>
          </a:p>
        </p:txBody>
      </p:sp>
      <p:sp>
        <p:nvSpPr>
          <p:cNvPr id="16" name="角丸四角形 6">
            <a:extLst>
              <a:ext uri="{FF2B5EF4-FFF2-40B4-BE49-F238E27FC236}">
                <a16:creationId xmlns:a16="http://schemas.microsoft.com/office/drawing/2014/main" id="{3662A227-FB7F-47CE-85EF-F5E7EAF0C0B2}"/>
              </a:ext>
            </a:extLst>
          </p:cNvPr>
          <p:cNvSpPr/>
          <p:nvPr/>
        </p:nvSpPr>
        <p:spPr>
          <a:xfrm>
            <a:off x="149484" y="1029947"/>
            <a:ext cx="9593327" cy="2250472"/>
          </a:xfrm>
          <a:prstGeom prst="roundRect">
            <a:avLst>
              <a:gd name="adj" fmla="val 13258"/>
            </a:avLst>
          </a:prstGeom>
        </p:spPr>
        <p:style>
          <a:lnRef idx="2">
            <a:schemeClr val="accent6"/>
          </a:lnRef>
          <a:fillRef idx="1">
            <a:schemeClr val="lt1"/>
          </a:fillRef>
          <a:effectRef idx="0">
            <a:schemeClr val="accent6"/>
          </a:effectRef>
          <a:fontRef idx="minor">
            <a:schemeClr val="dk1"/>
          </a:fontRef>
        </p:style>
        <p:txBody>
          <a:bodyPr wrap="none" rtlCol="0" anchor="t">
            <a:noAutofit/>
          </a:bodyPr>
          <a:lstStyle/>
          <a:p>
            <a:pPr>
              <a:spcAft>
                <a:spcPts val="1200"/>
              </a:spcAft>
            </a:pPr>
            <a:r>
              <a:rPr kumimoji="1" lang="ja-JP" altLang="en-US" dirty="0">
                <a:solidFill>
                  <a:schemeClr val="tx1"/>
                </a:solidFill>
                <a:latin typeface="Meiryo UI" panose="020B0604030504040204" pitchFamily="50" charset="-128"/>
                <a:ea typeface="Meiryo UI" panose="020B0604030504040204" pitchFamily="50" charset="-128"/>
              </a:rPr>
              <a:t>・協議した事業は</a:t>
            </a:r>
            <a:r>
              <a:rPr kumimoji="1" lang="ja-JP" altLang="en-US" b="1" dirty="0">
                <a:solidFill>
                  <a:srgbClr val="FF0000"/>
                </a:solidFill>
                <a:latin typeface="Meiryo UI" panose="020B0604030504040204" pitchFamily="50" charset="-128"/>
                <a:ea typeface="Meiryo UI" panose="020B0604030504040204" pitchFamily="50" charset="-128"/>
              </a:rPr>
              <a:t>必ず実施</a:t>
            </a:r>
            <a:r>
              <a:rPr kumimoji="1" lang="ja-JP" altLang="en-US" dirty="0">
                <a:solidFill>
                  <a:schemeClr val="tx1"/>
                </a:solidFill>
                <a:latin typeface="Meiryo UI" panose="020B0604030504040204" pitchFamily="50" charset="-128"/>
                <a:ea typeface="Meiryo UI" panose="020B0604030504040204" pitchFamily="50" charset="-128"/>
              </a:rPr>
              <a:t>してください。</a:t>
            </a:r>
            <a:endParaRPr kumimoji="1" lang="en-US" altLang="ja-JP" dirty="0">
              <a:solidFill>
                <a:schemeClr val="tx1"/>
              </a:solidFill>
              <a:latin typeface="Meiryo UI" panose="020B0604030504040204" pitchFamily="50" charset="-128"/>
              <a:ea typeface="Meiryo UI" panose="020B0604030504040204" pitchFamily="50" charset="-128"/>
            </a:endParaRPr>
          </a:p>
          <a:p>
            <a:pPr>
              <a:spcAft>
                <a:spcPts val="1200"/>
              </a:spcAft>
            </a:pPr>
            <a:r>
              <a:rPr kumimoji="1" lang="ja-JP" altLang="en-US" dirty="0">
                <a:solidFill>
                  <a:schemeClr val="tx1"/>
                </a:solidFill>
                <a:latin typeface="Meiryo UI" panose="020B0604030504040204" pitchFamily="50" charset="-128"/>
                <a:ea typeface="Meiryo UI" panose="020B0604030504040204" pitchFamily="50" charset="-128"/>
              </a:rPr>
              <a:t>・協議後、事業が完了するまで</a:t>
            </a:r>
            <a:r>
              <a:rPr kumimoji="1" lang="ja-JP" altLang="en-US" b="1" dirty="0">
                <a:solidFill>
                  <a:srgbClr val="FF0000"/>
                </a:solidFill>
                <a:latin typeface="Meiryo UI" panose="020B0604030504040204" pitchFamily="50" charset="-128"/>
                <a:ea typeface="Meiryo UI" panose="020B0604030504040204" pitchFamily="50" charset="-128"/>
              </a:rPr>
              <a:t>実施状況の報告</a:t>
            </a:r>
            <a:r>
              <a:rPr kumimoji="1" lang="ja-JP" altLang="en-US" dirty="0">
                <a:solidFill>
                  <a:schemeClr val="tx1"/>
                </a:solidFill>
                <a:latin typeface="Meiryo UI" panose="020B0604030504040204" pitchFamily="50" charset="-128"/>
                <a:ea typeface="Meiryo UI" panose="020B0604030504040204" pitchFamily="50" charset="-128"/>
              </a:rPr>
              <a:t>が必要です。</a:t>
            </a:r>
            <a:endParaRPr kumimoji="1" lang="en-US" altLang="ja-JP" dirty="0">
              <a:solidFill>
                <a:schemeClr val="tx1"/>
              </a:solidFill>
              <a:latin typeface="Meiryo UI" panose="020B0604030504040204" pitchFamily="50" charset="-128"/>
              <a:ea typeface="Meiryo UI" panose="020B0604030504040204" pitchFamily="50" charset="-128"/>
            </a:endParaRPr>
          </a:p>
          <a:p>
            <a:pPr>
              <a:spcAft>
                <a:spcPts val="1200"/>
              </a:spcAft>
            </a:pPr>
            <a:r>
              <a:rPr kumimoji="1" lang="ja-JP" altLang="en-US" dirty="0">
                <a:solidFill>
                  <a:schemeClr val="tx1"/>
                </a:solidFill>
                <a:latin typeface="Meiryo UI" panose="020B0604030504040204" pitchFamily="50" charset="-128"/>
                <a:ea typeface="Meiryo UI" panose="020B0604030504040204" pitchFamily="50" charset="-128"/>
              </a:rPr>
              <a:t>・予定していた協議事業の内容等に変更等が生じた場合は速やかに報告してください。</a:t>
            </a:r>
            <a:endParaRPr kumimoji="1" lang="en-US" altLang="ja-JP" dirty="0">
              <a:solidFill>
                <a:schemeClr val="tx1"/>
              </a:solidFill>
              <a:latin typeface="Meiryo UI" panose="020B0604030504040204" pitchFamily="50" charset="-128"/>
              <a:ea typeface="Meiryo UI" panose="020B0604030504040204" pitchFamily="50" charset="-128"/>
            </a:endParaRPr>
          </a:p>
          <a:p>
            <a:pPr>
              <a:spcAft>
                <a:spcPts val="1200"/>
              </a:spcAft>
            </a:pPr>
            <a:r>
              <a:rPr kumimoji="1" lang="ja-JP" altLang="en-US" dirty="0">
                <a:solidFill>
                  <a:schemeClr val="tx1"/>
                </a:solidFill>
                <a:latin typeface="Meiryo UI" panose="020B0604030504040204" pitchFamily="50" charset="-128"/>
                <a:ea typeface="Meiryo UI" panose="020B0604030504040204" pitchFamily="50" charset="-128"/>
              </a:rPr>
              <a:t>・合理的な理由なく事業を実施しない場合は、指定内容の変更を取り消し、増額した授業料相当額の</a:t>
            </a:r>
            <a:endParaRPr kumimoji="1" lang="en-US" altLang="ja-JP" dirty="0">
              <a:solidFill>
                <a:schemeClr val="tx1"/>
              </a:solidFill>
              <a:latin typeface="Meiryo UI" panose="020B0604030504040204" pitchFamily="50" charset="-128"/>
              <a:ea typeface="Meiryo UI" panose="020B0604030504040204" pitchFamily="50" charset="-128"/>
            </a:endParaRPr>
          </a:p>
          <a:p>
            <a:pPr>
              <a:spcAft>
                <a:spcPts val="1200"/>
              </a:spcAft>
            </a:pPr>
            <a:r>
              <a:rPr kumimoji="1" lang="en-US" altLang="ja-JP" dirty="0">
                <a:solidFill>
                  <a:schemeClr val="tx1"/>
                </a:solidFill>
                <a:latin typeface="Meiryo UI" panose="020B0604030504040204" pitchFamily="50" charset="-128"/>
                <a:ea typeface="Meiryo UI" panose="020B0604030504040204" pitchFamily="50" charset="-128"/>
              </a:rPr>
              <a:t> </a:t>
            </a:r>
            <a:r>
              <a:rPr kumimoji="1" lang="ja-JP" altLang="en-US" dirty="0">
                <a:solidFill>
                  <a:schemeClr val="tx1"/>
                </a:solidFill>
                <a:latin typeface="Meiryo UI" panose="020B0604030504040204" pitchFamily="50" charset="-128"/>
                <a:ea typeface="Meiryo UI" panose="020B0604030504040204" pitchFamily="50" charset="-128"/>
              </a:rPr>
              <a:t>授業料支援補助金の返還を求めることがあります。</a:t>
            </a:r>
            <a:endParaRPr kumimoji="1" lang="en-US" altLang="ja-JP" dirty="0">
              <a:solidFill>
                <a:schemeClr val="tx1"/>
              </a:solidFill>
              <a:latin typeface="Meiryo UI" panose="020B0604030504040204" pitchFamily="50" charset="-128"/>
              <a:ea typeface="Meiryo UI" panose="020B0604030504040204" pitchFamily="50" charset="-128"/>
            </a:endParaRPr>
          </a:p>
        </p:txBody>
      </p:sp>
      <p:sp>
        <p:nvSpPr>
          <p:cNvPr id="24" name="四角形: 角を丸くする 23">
            <a:extLst>
              <a:ext uri="{FF2B5EF4-FFF2-40B4-BE49-F238E27FC236}">
                <a16:creationId xmlns:a16="http://schemas.microsoft.com/office/drawing/2014/main" id="{B420C5C9-D70C-4FFC-A655-5E40947330F9}"/>
              </a:ext>
            </a:extLst>
          </p:cNvPr>
          <p:cNvSpPr/>
          <p:nvPr/>
        </p:nvSpPr>
        <p:spPr>
          <a:xfrm>
            <a:off x="177918" y="617080"/>
            <a:ext cx="2092316" cy="412867"/>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協議した事業の実施</a:t>
            </a:r>
            <a:endParaRPr kumimoji="1" lang="ja-JP" altLang="en-US" sz="1600" dirty="0"/>
          </a:p>
        </p:txBody>
      </p:sp>
      <p:sp>
        <p:nvSpPr>
          <p:cNvPr id="3" name="テキスト ボックス 2">
            <a:extLst>
              <a:ext uri="{FF2B5EF4-FFF2-40B4-BE49-F238E27FC236}">
                <a16:creationId xmlns:a16="http://schemas.microsoft.com/office/drawing/2014/main" id="{968F5FB3-7239-404D-8FD5-01EDFDF9E506}"/>
              </a:ext>
            </a:extLst>
          </p:cNvPr>
          <p:cNvSpPr txBox="1"/>
          <p:nvPr/>
        </p:nvSpPr>
        <p:spPr>
          <a:xfrm>
            <a:off x="5453614" y="6092433"/>
            <a:ext cx="4452386" cy="615553"/>
          </a:xfrm>
          <a:prstGeom prst="rect">
            <a:avLst/>
          </a:prstGeom>
          <a:noFill/>
        </p:spPr>
        <p:txBody>
          <a:bodyPr wrap="square" rtlCol="0">
            <a:spAutoFit/>
          </a:bodyPr>
          <a:lstStyle/>
          <a:p>
            <a:r>
              <a:rPr kumimoji="1" lang="ja-JP" altLang="en-US" b="1" dirty="0">
                <a:latin typeface="Meiryo UI" panose="020B0604030504040204" pitchFamily="50" charset="-128"/>
                <a:ea typeface="Meiryo UI" panose="020B0604030504040204" pitchFamily="50" charset="-128"/>
              </a:rPr>
              <a:t>✉私学課メールアドレス</a:t>
            </a:r>
            <a:endParaRPr kumimoji="1" lang="en-US" altLang="ja-JP" b="1" dirty="0">
              <a:latin typeface="Meiryo UI" panose="020B0604030504040204" pitchFamily="50" charset="-128"/>
              <a:ea typeface="Meiryo UI" panose="020B0604030504040204" pitchFamily="50" charset="-128"/>
            </a:endParaRPr>
          </a:p>
          <a:p>
            <a:r>
              <a:rPr kumimoji="1" lang="en-US" altLang="zh-TW" sz="1600" dirty="0">
                <a:latin typeface="Meiryo UI" panose="020B0604030504040204" pitchFamily="50" charset="-128"/>
                <a:ea typeface="Meiryo UI" panose="020B0604030504040204" pitchFamily="50" charset="-128"/>
              </a:rPr>
              <a:t>shigaku-jugyoryo@gbox.pref.osaka.lg.jp</a:t>
            </a:r>
            <a:r>
              <a:rPr kumimoji="1" lang="ja-JP" altLang="en-US" sz="1600" dirty="0">
                <a:latin typeface="Meiryo UI" panose="020B0604030504040204" pitchFamily="50" charset="-128"/>
                <a:ea typeface="Meiryo UI" panose="020B0604030504040204" pitchFamily="50" charset="-128"/>
              </a:rPr>
              <a:t>　　　　　　</a:t>
            </a:r>
            <a:r>
              <a:rPr kumimoji="1" lang="ja-JP" altLang="en-US" sz="1400" dirty="0">
                <a:latin typeface="Meiryo UI" panose="020B0604030504040204" pitchFamily="50" charset="-128"/>
                <a:ea typeface="Meiryo UI" panose="020B0604030504040204" pitchFamily="50" charset="-128"/>
              </a:rPr>
              <a:t>　　　</a:t>
            </a:r>
          </a:p>
        </p:txBody>
      </p:sp>
      <p:grpSp>
        <p:nvGrpSpPr>
          <p:cNvPr id="11" name="グループ化 10">
            <a:extLst>
              <a:ext uri="{FF2B5EF4-FFF2-40B4-BE49-F238E27FC236}">
                <a16:creationId xmlns:a16="http://schemas.microsoft.com/office/drawing/2014/main" id="{3285CB5F-F35D-4EFA-B030-134FA0335595}"/>
              </a:ext>
            </a:extLst>
          </p:cNvPr>
          <p:cNvGrpSpPr/>
          <p:nvPr/>
        </p:nvGrpSpPr>
        <p:grpSpPr>
          <a:xfrm>
            <a:off x="163700" y="3381017"/>
            <a:ext cx="9564893" cy="2710125"/>
            <a:chOff x="5183380" y="1432830"/>
            <a:chExt cx="4607399" cy="2311984"/>
          </a:xfrm>
        </p:grpSpPr>
        <p:sp>
          <p:nvSpPr>
            <p:cNvPr id="12" name="角丸四角形 6">
              <a:extLst>
                <a:ext uri="{FF2B5EF4-FFF2-40B4-BE49-F238E27FC236}">
                  <a16:creationId xmlns:a16="http://schemas.microsoft.com/office/drawing/2014/main" id="{56548FEA-06D3-43E7-92E0-B5775C10557C}"/>
                </a:ext>
              </a:extLst>
            </p:cNvPr>
            <p:cNvSpPr/>
            <p:nvPr/>
          </p:nvSpPr>
          <p:spPr>
            <a:xfrm>
              <a:off x="5183380" y="1845698"/>
              <a:ext cx="4607399" cy="1899116"/>
            </a:xfrm>
            <a:prstGeom prst="roundRect">
              <a:avLst>
                <a:gd name="adj" fmla="val 13258"/>
              </a:avLst>
            </a:prstGeom>
          </p:spPr>
          <p:style>
            <a:lnRef idx="2">
              <a:schemeClr val="accent6"/>
            </a:lnRef>
            <a:fillRef idx="1">
              <a:schemeClr val="lt1"/>
            </a:fillRef>
            <a:effectRef idx="0">
              <a:schemeClr val="accent6"/>
            </a:effectRef>
            <a:fontRef idx="minor">
              <a:schemeClr val="dk1"/>
            </a:fontRef>
          </p:style>
          <p:txBody>
            <a:bodyPr wrap="none" rtlCol="0" anchor="t">
              <a:noAutofit/>
            </a:bodyPr>
            <a:lstStyle/>
            <a:p>
              <a:pPr>
                <a:spcAft>
                  <a:spcPts val="1200"/>
                </a:spcAft>
              </a:pPr>
              <a:r>
                <a:rPr kumimoji="1" lang="ja-JP" altLang="en-US" dirty="0">
                  <a:solidFill>
                    <a:schemeClr val="tx1"/>
                  </a:solidFill>
                  <a:latin typeface="Meiryo UI" panose="020B0604030504040204" pitchFamily="50" charset="-128"/>
                  <a:ea typeface="Meiryo UI" panose="020B0604030504040204" pitchFamily="50" charset="-128"/>
                </a:rPr>
                <a:t>・改定協議を行った就学支援推進校は、要綱第４条第５項の規定による承認を受けた授業料改定の</a:t>
              </a:r>
              <a:endParaRPr kumimoji="1" lang="en-US" altLang="ja-JP" dirty="0">
                <a:solidFill>
                  <a:schemeClr val="tx1"/>
                </a:solidFill>
                <a:latin typeface="Meiryo UI" panose="020B0604030504040204" pitchFamily="50" charset="-128"/>
                <a:ea typeface="Meiryo UI" panose="020B0604030504040204" pitchFamily="50" charset="-128"/>
              </a:endParaRPr>
            </a:p>
            <a:p>
              <a:pPr>
                <a:spcAft>
                  <a:spcPts val="1200"/>
                </a:spcAft>
              </a:pPr>
              <a:r>
                <a:rPr kumimoji="1" lang="ja-JP" altLang="en-US" dirty="0">
                  <a:solidFill>
                    <a:schemeClr val="tx1"/>
                  </a:solidFill>
                  <a:latin typeface="Meiryo UI" panose="020B0604030504040204" pitchFamily="50" charset="-128"/>
                  <a:ea typeface="Meiryo UI" panose="020B0604030504040204" pitchFamily="50" charset="-128"/>
                </a:rPr>
                <a:t> 目的となる事業について、</a:t>
              </a:r>
              <a:r>
                <a:rPr kumimoji="1" lang="ja-JP" altLang="en-US" u="sng" dirty="0">
                  <a:solidFill>
                    <a:schemeClr val="tx1"/>
                  </a:solidFill>
                  <a:latin typeface="Meiryo UI" panose="020B0604030504040204" pitchFamily="50" charset="-128"/>
                  <a:ea typeface="Meiryo UI" panose="020B0604030504040204" pitchFamily="50" charset="-128"/>
                </a:rPr>
                <a:t>協議翌年度から当該事業が完了する年度まで</a:t>
              </a:r>
              <a:r>
                <a:rPr kumimoji="1" lang="ja-JP" altLang="en-US" dirty="0">
                  <a:solidFill>
                    <a:schemeClr val="tx1"/>
                  </a:solidFill>
                  <a:latin typeface="Meiryo UI" panose="020B0604030504040204" pitchFamily="50" charset="-128"/>
                  <a:ea typeface="Meiryo UI" panose="020B0604030504040204" pitchFamily="50" charset="-128"/>
                </a:rPr>
                <a:t>、計算書類（決算書）が</a:t>
              </a:r>
              <a:endParaRPr kumimoji="1" lang="en-US" altLang="ja-JP" dirty="0">
                <a:solidFill>
                  <a:schemeClr val="tx1"/>
                </a:solidFill>
                <a:latin typeface="Meiryo UI" panose="020B0604030504040204" pitchFamily="50" charset="-128"/>
                <a:ea typeface="Meiryo UI" panose="020B0604030504040204" pitchFamily="50" charset="-128"/>
              </a:endParaRPr>
            </a:p>
            <a:p>
              <a:pPr>
                <a:spcAft>
                  <a:spcPts val="1200"/>
                </a:spcAft>
              </a:pPr>
              <a:r>
                <a:rPr kumimoji="1" lang="en-US" altLang="ja-JP" dirty="0">
                  <a:solidFill>
                    <a:schemeClr val="tx1"/>
                  </a:solidFill>
                  <a:latin typeface="Meiryo UI" panose="020B0604030504040204" pitchFamily="50" charset="-128"/>
                  <a:ea typeface="Meiryo UI" panose="020B0604030504040204" pitchFamily="50" charset="-128"/>
                </a:rPr>
                <a:t> </a:t>
              </a:r>
              <a:r>
                <a:rPr kumimoji="1" lang="ja-JP" altLang="en-US" dirty="0">
                  <a:solidFill>
                    <a:schemeClr val="tx1"/>
                  </a:solidFill>
                  <a:latin typeface="Meiryo UI" panose="020B0604030504040204" pitchFamily="50" charset="-128"/>
                  <a:ea typeface="Meiryo UI" panose="020B0604030504040204" pitchFamily="50" charset="-128"/>
                </a:rPr>
                <a:t>整い次第、事前協議シート内の所定の様式にて、</a:t>
              </a:r>
              <a:r>
                <a:rPr kumimoji="1" lang="ja-JP" altLang="en-US" b="1" dirty="0">
                  <a:solidFill>
                    <a:srgbClr val="FF0000"/>
                  </a:solidFill>
                  <a:latin typeface="Meiryo UI" panose="020B0604030504040204" pitchFamily="50" charset="-128"/>
                  <a:ea typeface="Meiryo UI" panose="020B0604030504040204" pitchFamily="50" charset="-128"/>
                </a:rPr>
                <a:t>毎年度、私学課へ実施状況をメールで報告</a:t>
              </a:r>
              <a:r>
                <a:rPr kumimoji="1" lang="ja-JP" altLang="en-US" dirty="0">
                  <a:solidFill>
                    <a:schemeClr val="tx1"/>
                  </a:solidFill>
                  <a:latin typeface="Meiryo UI" panose="020B0604030504040204" pitchFamily="50" charset="-128"/>
                  <a:ea typeface="Meiryo UI" panose="020B0604030504040204" pitchFamily="50" charset="-128"/>
                </a:rPr>
                <a:t>して</a:t>
              </a:r>
              <a:endParaRPr kumimoji="1" lang="en-US" altLang="ja-JP" dirty="0">
                <a:solidFill>
                  <a:schemeClr val="tx1"/>
                </a:solidFill>
                <a:latin typeface="Meiryo UI" panose="020B0604030504040204" pitchFamily="50" charset="-128"/>
                <a:ea typeface="Meiryo UI" panose="020B0604030504040204" pitchFamily="50" charset="-128"/>
              </a:endParaRPr>
            </a:p>
            <a:p>
              <a:pPr>
                <a:spcAft>
                  <a:spcPts val="1200"/>
                </a:spcAft>
              </a:pPr>
              <a:r>
                <a:rPr kumimoji="1" lang="en-US" altLang="ja-JP" dirty="0">
                  <a:solidFill>
                    <a:schemeClr val="tx1"/>
                  </a:solidFill>
                  <a:latin typeface="Meiryo UI" panose="020B0604030504040204" pitchFamily="50" charset="-128"/>
                  <a:ea typeface="Meiryo UI" panose="020B0604030504040204" pitchFamily="50" charset="-128"/>
                </a:rPr>
                <a:t> </a:t>
              </a:r>
              <a:r>
                <a:rPr kumimoji="1" lang="ja-JP" altLang="en-US" dirty="0">
                  <a:solidFill>
                    <a:schemeClr val="tx1"/>
                  </a:solidFill>
                  <a:latin typeface="Meiryo UI" panose="020B0604030504040204" pitchFamily="50" charset="-128"/>
                  <a:ea typeface="Meiryo UI" panose="020B0604030504040204" pitchFamily="50" charset="-128"/>
                </a:rPr>
                <a:t>ください。</a:t>
              </a:r>
              <a:endParaRPr kumimoji="1" lang="en-US" altLang="ja-JP" dirty="0">
                <a:solidFill>
                  <a:schemeClr val="tx1"/>
                </a:solidFill>
                <a:latin typeface="Meiryo UI" panose="020B0604030504040204" pitchFamily="50" charset="-128"/>
                <a:ea typeface="Meiryo UI" panose="020B0604030504040204" pitchFamily="50" charset="-128"/>
              </a:endParaRPr>
            </a:p>
            <a:p>
              <a:pPr>
                <a:spcAft>
                  <a:spcPts val="1200"/>
                </a:spcAft>
              </a:pPr>
              <a:r>
                <a:rPr kumimoji="1" lang="ja-JP" altLang="en-US" dirty="0">
                  <a:solidFill>
                    <a:schemeClr val="tx1"/>
                  </a:solidFill>
                  <a:latin typeface="Meiryo UI" panose="020B0604030504040204" pitchFamily="50" charset="-128"/>
                  <a:ea typeface="Meiryo UI" panose="020B0604030504040204" pitchFamily="50" charset="-128"/>
                </a:rPr>
                <a:t>・令和７年度以前に改定協議を行った場合であっても、未完了の事業がある学校は報告が必要です。</a:t>
              </a:r>
              <a:endParaRPr kumimoji="1" lang="en-US" altLang="ja-JP" dirty="0">
                <a:solidFill>
                  <a:schemeClr val="tx1"/>
                </a:solidFill>
                <a:latin typeface="Meiryo UI" panose="020B0604030504040204" pitchFamily="50" charset="-128"/>
                <a:ea typeface="Meiryo UI" panose="020B0604030504040204" pitchFamily="50" charset="-128"/>
              </a:endParaRPr>
            </a:p>
            <a:p>
              <a:pPr>
                <a:spcAft>
                  <a:spcPts val="1200"/>
                </a:spcAft>
              </a:pPr>
              <a:endParaRPr kumimoji="1" lang="en-US" altLang="ja-JP" b="1" dirty="0">
                <a:solidFill>
                  <a:schemeClr val="tx1"/>
                </a:solidFill>
                <a:latin typeface="Meiryo UI" panose="020B0604030504040204" pitchFamily="50" charset="-128"/>
                <a:ea typeface="Meiryo UI" panose="020B0604030504040204" pitchFamily="50" charset="-128"/>
              </a:endParaRPr>
            </a:p>
          </p:txBody>
        </p:sp>
        <p:sp>
          <p:nvSpPr>
            <p:cNvPr id="13" name="四角形: 角を丸くする 12">
              <a:extLst>
                <a:ext uri="{FF2B5EF4-FFF2-40B4-BE49-F238E27FC236}">
                  <a16:creationId xmlns:a16="http://schemas.microsoft.com/office/drawing/2014/main" id="{40ADC7C8-B8CF-4364-8DA9-7845660598FD}"/>
                </a:ext>
              </a:extLst>
            </p:cNvPr>
            <p:cNvSpPr/>
            <p:nvPr/>
          </p:nvSpPr>
          <p:spPr>
            <a:xfrm>
              <a:off x="5184152" y="1432830"/>
              <a:ext cx="922957" cy="412867"/>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実施状況の報告</a:t>
              </a:r>
              <a:endParaRPr kumimoji="1" lang="ja-JP" altLang="en-US" sz="1600" dirty="0"/>
            </a:p>
          </p:txBody>
        </p:sp>
      </p:grpSp>
    </p:spTree>
    <p:extLst>
      <p:ext uri="{BB962C8B-B14F-4D97-AF65-F5344CB8AC3E}">
        <p14:creationId xmlns:p14="http://schemas.microsoft.com/office/powerpoint/2010/main" val="308694175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9135</TotalTime>
  <Words>2363</Words>
  <Application>Microsoft Office PowerPoint</Application>
  <PresentationFormat>A4 210 x 297 mm</PresentationFormat>
  <Paragraphs>181</Paragraphs>
  <Slides>10</Slides>
  <Notes>6</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10</vt:i4>
      </vt:variant>
    </vt:vector>
  </HeadingPairs>
  <TitlesOfParts>
    <vt:vector size="20" baseType="lpstr">
      <vt:lpstr>BIZ UDPゴシック</vt:lpstr>
      <vt:lpstr>Meiryo UI</vt:lpstr>
      <vt:lpstr>メイリオ</vt:lpstr>
      <vt:lpstr>游ゴシック</vt:lpstr>
      <vt:lpstr>游明朝</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尾﨑　瑞穂</dc:creator>
  <cp:lastModifiedBy>水原　隆裕</cp:lastModifiedBy>
  <cp:revision>841</cp:revision>
  <cp:lastPrinted>2026-04-17T00:58:05Z</cp:lastPrinted>
  <dcterms:created xsi:type="dcterms:W3CDTF">2020-09-04T11:16:38Z</dcterms:created>
  <dcterms:modified xsi:type="dcterms:W3CDTF">2026-05-01T05:07:13Z</dcterms:modified>
</cp:coreProperties>
</file>